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338" r:id="rId2"/>
    <p:sldId id="456" r:id="rId3"/>
    <p:sldId id="257" r:id="rId4"/>
    <p:sldId id="464" r:id="rId5"/>
    <p:sldId id="465" r:id="rId6"/>
    <p:sldId id="347" r:id="rId7"/>
    <p:sldId id="459" r:id="rId8"/>
    <p:sldId id="351" r:id="rId9"/>
    <p:sldId id="376" r:id="rId10"/>
    <p:sldId id="462" r:id="rId11"/>
    <p:sldId id="375" r:id="rId12"/>
    <p:sldId id="377" r:id="rId13"/>
    <p:sldId id="466" r:id="rId14"/>
    <p:sldId id="467" r:id="rId15"/>
    <p:sldId id="468" r:id="rId16"/>
    <p:sldId id="382" r:id="rId17"/>
    <p:sldId id="469" r:id="rId18"/>
    <p:sldId id="470" r:id="rId19"/>
    <p:sldId id="385" r:id="rId20"/>
    <p:sldId id="387" r:id="rId21"/>
    <p:sldId id="388" r:id="rId22"/>
    <p:sldId id="389" r:id="rId23"/>
    <p:sldId id="391" r:id="rId24"/>
    <p:sldId id="463" r:id="rId25"/>
    <p:sldId id="402" r:id="rId26"/>
    <p:sldId id="403" r:id="rId27"/>
    <p:sldId id="392" r:id="rId28"/>
    <p:sldId id="471" r:id="rId29"/>
    <p:sldId id="472" r:id="rId30"/>
    <p:sldId id="473" r:id="rId31"/>
    <p:sldId id="398" r:id="rId32"/>
    <p:sldId id="396" r:id="rId33"/>
    <p:sldId id="397" r:id="rId34"/>
    <p:sldId id="474" r:id="rId35"/>
    <p:sldId id="475" r:id="rId36"/>
    <p:sldId id="370" r:id="rId37"/>
    <p:sldId id="401" r:id="rId38"/>
    <p:sldId id="272" r:id="rId39"/>
    <p:sldId id="476" r:id="rId40"/>
    <p:sldId id="268" r:id="rId41"/>
    <p:sldId id="269" r:id="rId42"/>
    <p:sldId id="273" r:id="rId43"/>
    <p:sldId id="278" r:id="rId44"/>
    <p:sldId id="477" r:id="rId45"/>
    <p:sldId id="478" r:id="rId46"/>
    <p:sldId id="479" r:id="rId47"/>
    <p:sldId id="460" r:id="rId48"/>
    <p:sldId id="480" r:id="rId49"/>
    <p:sldId id="481" r:id="rId50"/>
    <p:sldId id="337" r:id="rId51"/>
    <p:sldId id="457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7375E"/>
    <a:srgbClr val="E56C0A"/>
    <a:srgbClr val="60497B"/>
    <a:srgbClr val="779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2" autoAdjust="0"/>
    <p:restoredTop sz="95853" autoAdjust="0"/>
  </p:normalViewPr>
  <p:slideViewPr>
    <p:cSldViewPr snapToGrid="0" snapToObjects="1">
      <p:cViewPr varScale="1">
        <p:scale>
          <a:sx n="136" d="100"/>
          <a:sy n="136" d="100"/>
        </p:scale>
        <p:origin x="31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2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7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are relatively short (30 to 150 </a:t>
            </a:r>
            <a:r>
              <a:rPr lang="en-US" dirty="0" err="1"/>
              <a:t>bp</a:t>
            </a:r>
            <a:r>
              <a:rPr lang="en-US" dirty="0"/>
              <a:t>), making it hard to unambiguously assign them to a specific location in the genome, especially in the presence of sequencing errors and repeat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are relatively short (30 to 150 </a:t>
            </a:r>
            <a:r>
              <a:rPr lang="en-US" dirty="0" err="1"/>
              <a:t>bp</a:t>
            </a:r>
            <a:r>
              <a:rPr lang="en-US" dirty="0"/>
              <a:t>), making it hard to unambiguously assign them to a specific location in the genome, especially in the presence of sequencing errors and repeat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56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Index effect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Size selection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PCR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7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2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72E8-FED4-7945-9AF6-FD8D9C72804A}" type="datetime1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40D-90AA-604E-ADB9-C1D897C861CA}" type="datetime1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65B0-3CDA-1543-8CBF-F2F79E588AD3}" type="datetime1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363C-CD57-CC42-9235-62BC7BA0B1ED}" type="datetime1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5969-FBC0-8540-94A3-F9215BD427BB}" type="datetime1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D1FA-CB62-0042-90F2-E25120C741E5}" type="datetime1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40E7-0C59-3047-A00C-D3F20E7FFB20}" type="datetime1">
              <a:rPr lang="en-US" smtClean="0"/>
              <a:t>6/5/24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F698-D4E1-CD4A-BF41-89392968128A}" type="datetime1">
              <a:rPr lang="en-US" smtClean="0"/>
              <a:t>6/5/24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7A7B-94F7-964F-8763-919FD49CFB39}" type="datetime1">
              <a:rPr lang="en-US" smtClean="0"/>
              <a:t>6/5/24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DD9F-E7AB-9845-AE00-059AAB337138}" type="datetime1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C405-2BB0-D54D-A70D-DA6911AACBC3}" type="datetime1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2F60-8E92-564C-9C5A-9644027C2B8C}" type="datetime1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nsembl.org/info/data/ft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210083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Design of RNA-seq Experiments and Differential Expression Analysis </a:t>
            </a:r>
            <a:br>
              <a:rPr lang="en-US" sz="3600" dirty="0"/>
            </a:br>
            <a:br>
              <a:rPr lang="en-US" sz="2000" dirty="0"/>
            </a:br>
            <a:r>
              <a:rPr lang="en-US" sz="2000" dirty="0"/>
              <a:t> Genomic Technologies Workshop </a:t>
            </a:r>
            <a:br>
              <a:rPr lang="en-US" sz="2000" dirty="0"/>
            </a:br>
            <a:r>
              <a:rPr lang="en-US" sz="2000" dirty="0"/>
              <a:t>(PLPTH885)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6477" y="3987251"/>
            <a:ext cx="6400800" cy="195097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Sanzhen Liu</a:t>
            </a:r>
          </a:p>
          <a:p>
            <a:r>
              <a:rPr lang="en-US" sz="2800" dirty="0"/>
              <a:t>Plant Pathology</a:t>
            </a:r>
          </a:p>
          <a:p>
            <a:endParaRPr lang="en-US" sz="2800" dirty="0"/>
          </a:p>
          <a:p>
            <a:r>
              <a:rPr lang="en-US" sz="2800" dirty="0"/>
              <a:t>6/5/2024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A22E1-525F-DDE0-8382-0B7E0E6E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531533" y="1986504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/>
              <a:t>Solutions to mitigate problems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1041525"/>
            <a:ext cx="8383979" cy="1307065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2400" dirty="0"/>
              <a:t>Repeats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2717801" y="1986384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499100" y="1986382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44040" y="1543051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971800" y="1593851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244039" y="1593851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7562" y="1250018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0630" y="1803046"/>
            <a:ext cx="59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5248DD7-CAB0-135D-5819-E415D2444EDB}"/>
              </a:ext>
            </a:extLst>
          </p:cNvPr>
          <p:cNvSpPr txBox="1">
            <a:spLocks/>
          </p:cNvSpPr>
          <p:nvPr/>
        </p:nvSpPr>
        <p:spPr>
          <a:xfrm>
            <a:off x="588917" y="4455054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Longer reads or Paired-end reads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3FBDC0D-A35E-0FB3-9209-44BF932C0884}"/>
              </a:ext>
            </a:extLst>
          </p:cNvPr>
          <p:cNvSpPr txBox="1">
            <a:spLocks/>
          </p:cNvSpPr>
          <p:nvPr/>
        </p:nvSpPr>
        <p:spPr>
          <a:xfrm>
            <a:off x="588917" y="2634583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Unique mapped reads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7DD616-77FD-61CE-82B5-17BF27AB0E8A}"/>
              </a:ext>
            </a:extLst>
          </p:cNvPr>
          <p:cNvSpPr/>
          <p:nvPr/>
        </p:nvSpPr>
        <p:spPr>
          <a:xfrm flipV="1">
            <a:off x="1410185" y="3864516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3A9762-5D74-DC3A-037E-AD58EC9B3C5D}"/>
              </a:ext>
            </a:extLst>
          </p:cNvPr>
          <p:cNvSpPr/>
          <p:nvPr/>
        </p:nvSpPr>
        <p:spPr>
          <a:xfrm flipV="1">
            <a:off x="1714986" y="3864395"/>
            <a:ext cx="1063351" cy="126999"/>
          </a:xfrm>
          <a:prstGeom prst="rect">
            <a:avLst/>
          </a:prstGeom>
          <a:solidFill>
            <a:srgbClr val="95373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2F0D8C-CCE3-C71A-A4FB-E92F6007CA36}"/>
              </a:ext>
            </a:extLst>
          </p:cNvPr>
          <p:cNvSpPr/>
          <p:nvPr/>
        </p:nvSpPr>
        <p:spPr>
          <a:xfrm flipV="1">
            <a:off x="4407386" y="3864396"/>
            <a:ext cx="889000" cy="129684"/>
          </a:xfrm>
          <a:prstGeom prst="rect">
            <a:avLst/>
          </a:prstGeom>
          <a:solidFill>
            <a:srgbClr val="95373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844C0F-7C2D-7271-B988-DC228E214434}"/>
              </a:ext>
            </a:extLst>
          </p:cNvPr>
          <p:cNvCxnSpPr/>
          <p:nvPr/>
        </p:nvCxnSpPr>
        <p:spPr>
          <a:xfrm>
            <a:off x="5765994" y="3438626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4D70C3-DC93-C3CC-90BA-3DD2E43960D3}"/>
              </a:ext>
            </a:extLst>
          </p:cNvPr>
          <p:cNvCxnSpPr/>
          <p:nvPr/>
        </p:nvCxnSpPr>
        <p:spPr>
          <a:xfrm>
            <a:off x="3122692" y="3421063"/>
            <a:ext cx="615827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CC95F0E-9F22-0BE0-7707-17E3C6C40D6B}"/>
              </a:ext>
            </a:extLst>
          </p:cNvPr>
          <p:cNvSpPr/>
          <p:nvPr/>
        </p:nvSpPr>
        <p:spPr>
          <a:xfrm>
            <a:off x="1850452" y="347186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ACF54435-26DB-E95D-16BE-F00863382714}"/>
              </a:ext>
            </a:extLst>
          </p:cNvPr>
          <p:cNvSpPr/>
          <p:nvPr/>
        </p:nvSpPr>
        <p:spPr>
          <a:xfrm flipH="1">
            <a:off x="3122691" y="347186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824393-FC75-141B-91AC-895A7C10F857}"/>
              </a:ext>
            </a:extLst>
          </p:cNvPr>
          <p:cNvSpPr txBox="1"/>
          <p:nvPr/>
        </p:nvSpPr>
        <p:spPr>
          <a:xfrm>
            <a:off x="2076214" y="3175530"/>
            <a:ext cx="7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0422A44-E4EF-D13D-1D4E-3680D4AA2024}"/>
              </a:ext>
            </a:extLst>
          </p:cNvPr>
          <p:cNvSpPr/>
          <p:nvPr/>
        </p:nvSpPr>
        <p:spPr>
          <a:xfrm flipH="1">
            <a:off x="5766280" y="3472492"/>
            <a:ext cx="545814" cy="367229"/>
          </a:xfrm>
          <a:prstGeom prst="parallelogram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9A6692-4837-C1F5-7F79-F9B6C7993582}"/>
              </a:ext>
            </a:extLst>
          </p:cNvPr>
          <p:cNvSpPr/>
          <p:nvPr/>
        </p:nvSpPr>
        <p:spPr>
          <a:xfrm flipV="1">
            <a:off x="5766280" y="3861711"/>
            <a:ext cx="545814" cy="129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F301C1-0444-B590-5274-ACF02E7B1EE6}"/>
              </a:ext>
            </a:extLst>
          </p:cNvPr>
          <p:cNvSpPr txBox="1"/>
          <p:nvPr/>
        </p:nvSpPr>
        <p:spPr>
          <a:xfrm>
            <a:off x="5846719" y="304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252D41-67EC-8AB5-6D56-7A09D6414083}"/>
              </a:ext>
            </a:extLst>
          </p:cNvPr>
          <p:cNvSpPr txBox="1"/>
          <p:nvPr/>
        </p:nvSpPr>
        <p:spPr>
          <a:xfrm>
            <a:off x="3249096" y="30475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061F04-5AEF-C0E2-83E0-A7D459A23D87}"/>
              </a:ext>
            </a:extLst>
          </p:cNvPr>
          <p:cNvSpPr txBox="1"/>
          <p:nvPr/>
        </p:nvSpPr>
        <p:spPr>
          <a:xfrm>
            <a:off x="789282" y="37285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534692-848B-0EFF-CC4D-3264CD7BBC02}"/>
              </a:ext>
            </a:extLst>
          </p:cNvPr>
          <p:cNvGrpSpPr/>
          <p:nvPr/>
        </p:nvGrpSpPr>
        <p:grpSpPr>
          <a:xfrm>
            <a:off x="727892" y="4922743"/>
            <a:ext cx="7032293" cy="978538"/>
            <a:chOff x="528439" y="3363015"/>
            <a:chExt cx="7032293" cy="97853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7A1906-1EEE-2F9D-BAC1-81504AA1EF29}"/>
                </a:ext>
              </a:extLst>
            </p:cNvPr>
            <p:cNvSpPr/>
            <p:nvPr/>
          </p:nvSpPr>
          <p:spPr>
            <a:xfrm flipV="1">
              <a:off x="1346198" y="4108179"/>
              <a:ext cx="6214534" cy="129564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60D3AB-D532-5436-242D-1BDC022D5D43}"/>
                </a:ext>
              </a:extLst>
            </p:cNvPr>
            <p:cNvSpPr/>
            <p:nvPr/>
          </p:nvSpPr>
          <p:spPr>
            <a:xfrm flipV="1">
              <a:off x="1650999" y="4108058"/>
              <a:ext cx="1063351" cy="126999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9E1EF4C-010F-930C-FD71-35025DA40A77}"/>
                </a:ext>
              </a:extLst>
            </p:cNvPr>
            <p:cNvSpPr/>
            <p:nvPr/>
          </p:nvSpPr>
          <p:spPr>
            <a:xfrm flipV="1">
              <a:off x="4343399" y="4108059"/>
              <a:ext cx="889000" cy="129684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0AC9509-E712-6D6B-7BD6-2CC019775DED}"/>
                </a:ext>
              </a:extLst>
            </p:cNvPr>
            <p:cNvCxnSpPr/>
            <p:nvPr/>
          </p:nvCxnSpPr>
          <p:spPr>
            <a:xfrm>
              <a:off x="1792091" y="3654929"/>
              <a:ext cx="922259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05DF8111-4DE5-3F6F-3C80-DB75490CA3E9}"/>
                </a:ext>
              </a:extLst>
            </p:cNvPr>
            <p:cNvSpPr/>
            <p:nvPr/>
          </p:nvSpPr>
          <p:spPr>
            <a:xfrm>
              <a:off x="1792091" y="3707059"/>
              <a:ext cx="1231654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B40972E-E07E-5048-22A3-4F322B9C1E8F}"/>
                </a:ext>
              </a:extLst>
            </p:cNvPr>
            <p:cNvSpPr txBox="1"/>
            <p:nvPr/>
          </p:nvSpPr>
          <p:spPr>
            <a:xfrm>
              <a:off x="528439" y="3419193"/>
              <a:ext cx="70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4105C2-6E16-0D92-B5F6-03E2CBBF7868}"/>
                </a:ext>
              </a:extLst>
            </p:cNvPr>
            <p:cNvSpPr txBox="1"/>
            <p:nvPr/>
          </p:nvSpPr>
          <p:spPr>
            <a:xfrm>
              <a:off x="725295" y="397222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0B7568-AC40-E7D8-31DA-128CAD187632}"/>
                </a:ext>
              </a:extLst>
            </p:cNvPr>
            <p:cNvCxnSpPr/>
            <p:nvPr/>
          </p:nvCxnSpPr>
          <p:spPr>
            <a:xfrm>
              <a:off x="2714350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33766DD-A0F6-EFB0-80D7-42B7863B7D3B}"/>
                </a:ext>
              </a:extLst>
            </p:cNvPr>
            <p:cNvCxnSpPr/>
            <p:nvPr/>
          </p:nvCxnSpPr>
          <p:spPr>
            <a:xfrm>
              <a:off x="4416755" y="3654929"/>
              <a:ext cx="510842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DE9F78-7131-5EB7-4BFC-3600213A7B47}"/>
                </a:ext>
              </a:extLst>
            </p:cNvPr>
            <p:cNvCxnSpPr/>
            <p:nvPr/>
          </p:nvCxnSpPr>
          <p:spPr>
            <a:xfrm>
              <a:off x="5159889" y="3654929"/>
              <a:ext cx="97543" cy="133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2F0D9DD-98F2-2861-D795-32B596EA7A3D}"/>
                </a:ext>
              </a:extLst>
            </p:cNvPr>
            <p:cNvCxnSpPr/>
            <p:nvPr/>
          </p:nvCxnSpPr>
          <p:spPr>
            <a:xfrm>
              <a:off x="5257432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D188BB-670C-BE14-2939-494733637439}"/>
                </a:ext>
              </a:extLst>
            </p:cNvPr>
            <p:cNvSpPr txBox="1"/>
            <p:nvPr/>
          </p:nvSpPr>
          <p:spPr>
            <a:xfrm>
              <a:off x="4868327" y="3363015"/>
              <a:ext cx="361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…</a:t>
              </a:r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21EA6C36-C60C-A213-8801-AB6D381F9F59}"/>
                </a:ext>
              </a:extLst>
            </p:cNvPr>
            <p:cNvSpPr/>
            <p:nvPr/>
          </p:nvSpPr>
          <p:spPr>
            <a:xfrm>
              <a:off x="4416755" y="3708426"/>
              <a:ext cx="51084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24A21068-BB66-61AC-1D89-6E062E54ABFF}"/>
                </a:ext>
              </a:extLst>
            </p:cNvPr>
            <p:cNvSpPr/>
            <p:nvPr/>
          </p:nvSpPr>
          <p:spPr>
            <a:xfrm>
              <a:off x="5159889" y="3707059"/>
              <a:ext cx="40665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270CB2-AE3D-331B-0A15-E8FC0B423F39}"/>
              </a:ext>
            </a:extLst>
          </p:cNvPr>
          <p:cNvGrpSpPr/>
          <p:nvPr/>
        </p:nvGrpSpPr>
        <p:grpSpPr>
          <a:xfrm>
            <a:off x="8530564" y="4482599"/>
            <a:ext cx="167068" cy="1464116"/>
            <a:chOff x="8242830" y="4538751"/>
            <a:chExt cx="228617" cy="310356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A60F307-D57B-646F-FBC3-E9F8C8902204}"/>
                </a:ext>
              </a:extLst>
            </p:cNvPr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BAA990-22A9-79BE-CCDA-5AA2201291E0}"/>
                </a:ext>
              </a:extLst>
            </p:cNvPr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60FA7E7-DF10-BC55-44BC-3C8D85B938EF}"/>
                </a:ext>
              </a:extLst>
            </p:cNvPr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240BB26-D770-9BBE-9063-DEC089AA3579}"/>
                </a:ext>
              </a:extLst>
            </p:cNvPr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347F09-293A-5E05-DA80-D3CF8BD82B8C}"/>
                </a:ext>
              </a:extLst>
            </p:cNvPr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ADD17F-69E0-ABA3-E3C4-8D094AA1EC33}"/>
                </a:ext>
              </a:extLst>
            </p:cNvPr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0CFDE8-92E0-B959-B730-9132B82D9E26}"/>
                </a:ext>
              </a:extLst>
            </p:cNvPr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27062"/>
          </a:xfrm>
        </p:spPr>
        <p:txBody>
          <a:bodyPr>
            <a:normAutofit/>
          </a:bodyPr>
          <a:lstStyle/>
          <a:p>
            <a:r>
              <a:rPr lang="en-US" sz="3200" dirty="0"/>
              <a:t>Solutions to mitigate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2743435"/>
            <a:ext cx="8041584" cy="562458"/>
          </a:xfrm>
        </p:spPr>
        <p:txBody>
          <a:bodyPr>
            <a:normAutofit/>
          </a:bodyPr>
          <a:lstStyle/>
          <a:p>
            <a:r>
              <a:rPr lang="en-US" sz="2800" dirty="0"/>
              <a:t>Tolerance of mismatches or gaps for each alignment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364132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2033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61486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09836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9934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17835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088846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267858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514321" y="3390553"/>
            <a:ext cx="812800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flipV="1">
            <a:off x="1414589" y="3629473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561275" y="5631564"/>
            <a:ext cx="7035802" cy="56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Better reference genome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DCBBE18E-D008-F3BA-2451-7B6D7B3D1834}"/>
              </a:ext>
            </a:extLst>
          </p:cNvPr>
          <p:cNvSpPr txBox="1">
            <a:spLocks/>
          </p:cNvSpPr>
          <p:nvPr/>
        </p:nvSpPr>
        <p:spPr>
          <a:xfrm>
            <a:off x="557809" y="1309689"/>
            <a:ext cx="8383979" cy="981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Sequencing errors</a:t>
            </a:r>
          </a:p>
          <a:p>
            <a:r>
              <a:rPr lang="en-US" sz="2400" dirty="0"/>
              <a:t>Polymorphisms (reference and sequenced individuals)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FAC6B48-07E3-7F63-5267-476A9D5513CB}"/>
              </a:ext>
            </a:extLst>
          </p:cNvPr>
          <p:cNvSpPr txBox="1">
            <a:spLocks/>
          </p:cNvSpPr>
          <p:nvPr/>
        </p:nvSpPr>
        <p:spPr>
          <a:xfrm>
            <a:off x="557809" y="4363447"/>
            <a:ext cx="8383979" cy="8136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Quality of reference genomes (mis-assembly and incomplete genome) </a:t>
            </a:r>
          </a:p>
        </p:txBody>
      </p:sp>
    </p:spTree>
    <p:extLst>
      <p:ext uri="{BB962C8B-B14F-4D97-AF65-F5344CB8AC3E}">
        <p14:creationId xmlns:p14="http://schemas.microsoft.com/office/powerpoint/2010/main" val="2123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 animBg="1"/>
      <p:bldP spid="6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89859"/>
              </p:ext>
            </p:extLst>
          </p:nvPr>
        </p:nvGraphicFramePr>
        <p:xfrm>
          <a:off x="3118224" y="2687759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476500" y="439738"/>
            <a:ext cx="59309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</a:t>
            </a:r>
            <a:br>
              <a:rPr lang="en-US" sz="3200" dirty="0"/>
            </a:br>
            <a:r>
              <a:rPr lang="en-US" sz="3200" dirty="0"/>
              <a:t>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51321"/>
              </p:ext>
            </p:extLst>
          </p:nvPr>
        </p:nvGraphicFramePr>
        <p:xfrm>
          <a:off x="6369424" y="2687759"/>
          <a:ext cx="16256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9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alignment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450" y="4363400"/>
            <a:ext cx="20828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9578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9578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9578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085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085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1085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1085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1085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085850" y="4072589"/>
            <a:ext cx="0" cy="2908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3" idx="0"/>
          </p:cNvCxnSpPr>
          <p:nvPr/>
        </p:nvCxnSpPr>
        <p:spPr>
          <a:xfrm>
            <a:off x="1085850" y="4757100"/>
            <a:ext cx="178" cy="2454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4" idx="0"/>
          </p:cNvCxnSpPr>
          <p:nvPr/>
        </p:nvCxnSpPr>
        <p:spPr>
          <a:xfrm>
            <a:off x="1086028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</p:cNvCxnSpPr>
          <p:nvPr/>
        </p:nvCxnSpPr>
        <p:spPr>
          <a:xfrm>
            <a:off x="1086028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070127" y="187327"/>
            <a:ext cx="5511800" cy="677808"/>
          </a:xfrm>
        </p:spPr>
        <p:txBody>
          <a:bodyPr>
            <a:normAutofit/>
          </a:bodyPr>
          <a:lstStyle/>
          <a:p>
            <a:r>
              <a:rPr lang="en-US" sz="3200" dirty="0"/>
              <a:t>Read counts to significant genes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700744" y="2131504"/>
            <a:ext cx="2431464" cy="1188575"/>
            <a:chOff x="867397" y="2130811"/>
            <a:chExt cx="2431464" cy="1188575"/>
          </a:xfrm>
        </p:grpSpPr>
        <p:sp>
          <p:nvSpPr>
            <p:cNvPr id="80" name="Down Arrow 79"/>
            <p:cNvSpPr/>
            <p:nvPr/>
          </p:nvSpPr>
          <p:spPr>
            <a:xfrm>
              <a:off x="1248461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7397" y="2396056"/>
              <a:ext cx="2431464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RNA</a:t>
              </a:r>
            </a:p>
            <a:p>
              <a:pPr algn="ctr"/>
              <a:r>
                <a:rPr lang="en-US" dirty="0"/>
                <a:t>Library</a:t>
              </a:r>
            </a:p>
            <a:p>
              <a:pPr algn="ctr"/>
              <a:r>
                <a:rPr lang="en-US" dirty="0"/>
                <a:t>Sequencing</a:t>
              </a:r>
            </a:p>
          </p:txBody>
        </p:sp>
        <p:sp>
          <p:nvSpPr>
            <p:cNvPr id="84" name="Down Arrow 83"/>
            <p:cNvSpPr/>
            <p:nvPr/>
          </p:nvSpPr>
          <p:spPr>
            <a:xfrm>
              <a:off x="2880433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646759" y="3413141"/>
            <a:ext cx="2652278" cy="1317876"/>
            <a:chOff x="813412" y="3432620"/>
            <a:chExt cx="2652278" cy="1317876"/>
          </a:xfrm>
        </p:grpSpPr>
        <p:sp>
          <p:nvSpPr>
            <p:cNvPr id="86" name="Down Arrow 85"/>
            <p:cNvSpPr/>
            <p:nvPr/>
          </p:nvSpPr>
          <p:spPr>
            <a:xfrm>
              <a:off x="1248461" y="3432620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own Arrow 86"/>
            <p:cNvSpPr/>
            <p:nvPr/>
          </p:nvSpPr>
          <p:spPr>
            <a:xfrm>
              <a:off x="2880433" y="3432620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3412" y="3669167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 reads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45384" y="3669167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N2 reads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7397" y="4104165"/>
              <a:ext cx="2431464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Alignment</a:t>
              </a:r>
            </a:p>
            <a:p>
              <a:pPr algn="ctr"/>
              <a:r>
                <a:rPr lang="en-US" dirty="0"/>
                <a:t>Read counting per gene</a:t>
              </a:r>
            </a:p>
          </p:txBody>
        </p:sp>
      </p:grpSp>
      <p:sp>
        <p:nvSpPr>
          <p:cNvPr id="97" name="Down Arrow 96"/>
          <p:cNvSpPr/>
          <p:nvPr/>
        </p:nvSpPr>
        <p:spPr>
          <a:xfrm>
            <a:off x="3083999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4715971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/>
        </p:nvGraphicFramePr>
        <p:xfrm>
          <a:off x="2569475" y="5158957"/>
          <a:ext cx="2729562" cy="1326485"/>
        </p:xfrm>
        <a:graphic>
          <a:graphicData uri="http://schemas.openxmlformats.org/drawingml/2006/table">
            <a:tbl>
              <a:tblPr/>
              <a:tblGrid>
                <a:gridCol w="909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2660214" y="999643"/>
            <a:ext cx="2736661" cy="1111689"/>
            <a:chOff x="826867" y="1019122"/>
            <a:chExt cx="2736661" cy="1111689"/>
          </a:xfrm>
        </p:grpSpPr>
        <p:grpSp>
          <p:nvGrpSpPr>
            <p:cNvPr id="106" name="Group 105"/>
            <p:cNvGrpSpPr/>
            <p:nvPr/>
          </p:nvGrpSpPr>
          <p:grpSpPr>
            <a:xfrm>
              <a:off x="826867" y="1019122"/>
              <a:ext cx="2736661" cy="1111689"/>
              <a:chOff x="3331717" y="1182975"/>
              <a:chExt cx="2736661" cy="1111689"/>
            </a:xfrm>
          </p:grpSpPr>
          <p:pic>
            <p:nvPicPr>
              <p:cNvPr id="108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088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TextBox 109"/>
              <p:cNvSpPr txBox="1"/>
              <p:nvPr/>
            </p:nvSpPr>
            <p:spPr>
              <a:xfrm>
                <a:off x="33317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840909" y="1925332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5588971" y="1383230"/>
          <a:ext cx="330755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Control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N1 – 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TRT</a:t>
                      </a:r>
                      <a:r>
                        <a:rPr lang="en-US" sz="1800" baseline="0" dirty="0"/>
                        <a:t> 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N2</a:t>
                      </a:r>
                      <a:r>
                        <a:rPr lang="en-US" sz="1800" baseline="0" dirty="0"/>
                        <a:t> – T1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5403370" y="914752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2x2 Table for Gene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79122" y="2644724"/>
            <a:ext cx="3307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Fisher’s Exact Test or χ</a:t>
            </a:r>
            <a:r>
              <a:rPr lang="en-US" sz="2000" baseline="30000" dirty="0"/>
              <a:t>2</a:t>
            </a:r>
            <a:r>
              <a:rPr lang="en-US" sz="2000" dirty="0"/>
              <a:t> test on Gene 1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p-value for Gene 1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Repeat on all the genes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p-values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Multiple testing correction</a:t>
            </a:r>
          </a:p>
          <a:p>
            <a:r>
              <a:rPr lang="en-US" sz="2000" dirty="0">
                <a:solidFill>
                  <a:srgbClr val="0000FF"/>
                </a:solidFill>
              </a:rPr>
              <a:t>q-values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Declaration of significance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significant gene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2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3" grpId="0" animBg="1"/>
      <p:bldP spid="113" grpId="0"/>
      <p:bldP spid="1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Statistical test for 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7966"/>
            <a:ext cx="8229600" cy="27347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Statistical test to discover differential expression (DE)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Count data</a:t>
            </a:r>
            <a:r>
              <a:rPr lang="en-US" sz="2400" dirty="0"/>
              <a:t>: Generalized Linear Model (GLM) to deal with count data</a:t>
            </a:r>
          </a:p>
          <a:p>
            <a:pPr marL="1028700" lvl="1" indent="-571500">
              <a:lnSpc>
                <a:spcPct val="90000"/>
              </a:lnSpc>
              <a:buNone/>
            </a:pPr>
            <a:r>
              <a:rPr lang="en-US" sz="2400" dirty="0"/>
              <a:t>e.g., Poisson GLM could handle count data but overdispersion exists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376092"/>
                </a:solidFill>
              </a:rPr>
              <a:t>Overdispersion issue</a:t>
            </a:r>
            <a:r>
              <a:rPr lang="en-US" sz="2400" dirty="0"/>
              <a:t>: Using </a:t>
            </a:r>
            <a:r>
              <a:rPr lang="en-US" sz="2400" b="1" dirty="0"/>
              <a:t>negative binomial GLM </a:t>
            </a:r>
            <a:r>
              <a:rPr lang="en-US" sz="2400" dirty="0"/>
              <a:t>to incorporate a dispersion parameter into the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932" y="3878644"/>
            <a:ext cx="80348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edgeR</a:t>
            </a:r>
            <a:r>
              <a:rPr lang="en-US" sz="2400" dirty="0"/>
              <a:t> (Robinson and Smyth, 2007), </a:t>
            </a:r>
            <a:r>
              <a:rPr lang="en-US" sz="2400" b="1" dirty="0" err="1">
                <a:solidFill>
                  <a:srgbClr val="FF0000"/>
                </a:solidFill>
              </a:rPr>
              <a:t>DESeq</a:t>
            </a:r>
            <a:r>
              <a:rPr lang="en-US" sz="2400" dirty="0"/>
              <a:t> (Anders and Huber, 2010), </a:t>
            </a:r>
            <a:r>
              <a:rPr lang="en-US" sz="2400" dirty="0" err="1"/>
              <a:t>NBPSeq</a:t>
            </a:r>
            <a:r>
              <a:rPr lang="en-US" sz="2400" dirty="0"/>
              <a:t> (Di et al., 2011), and </a:t>
            </a:r>
            <a:r>
              <a:rPr lang="en-US" sz="2400" dirty="0" err="1"/>
              <a:t>QuasiSeq</a:t>
            </a:r>
            <a:r>
              <a:rPr lang="en-US" sz="2400" dirty="0"/>
              <a:t> (Lund 2012)</a:t>
            </a:r>
          </a:p>
        </p:txBody>
      </p:sp>
      <p:pic>
        <p:nvPicPr>
          <p:cNvPr id="5" name="Picture 4" descr="Screenshot 2017-06-22 00.06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760441"/>
            <a:ext cx="5016500" cy="19885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86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56"/>
            <a:ext cx="8229600" cy="653872"/>
          </a:xfrm>
        </p:spPr>
        <p:txBody>
          <a:bodyPr>
            <a:normAutofit/>
          </a:bodyPr>
          <a:lstStyle/>
          <a:p>
            <a:r>
              <a:rPr lang="en-US" sz="3200" dirty="0"/>
              <a:t>Source of variance in counts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053283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255646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57200" y="3054713"/>
          <a:ext cx="3490009" cy="861060"/>
        </p:xfrm>
        <a:graphic>
          <a:graphicData uri="http://schemas.openxmlformats.org/drawingml/2006/table">
            <a:tbl>
              <a:tblPr/>
              <a:tblGrid>
                <a:gridCol w="10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606289" y="1492505"/>
            <a:ext cx="2340920" cy="1111689"/>
            <a:chOff x="1233267" y="1019122"/>
            <a:chExt cx="2340920" cy="1111689"/>
          </a:xfrm>
        </p:grpSpPr>
        <p:grpSp>
          <p:nvGrpSpPr>
            <p:cNvPr id="13" name="Group 12"/>
            <p:cNvGrpSpPr/>
            <p:nvPr/>
          </p:nvGrpSpPr>
          <p:grpSpPr>
            <a:xfrm>
              <a:off x="1233267" y="1019122"/>
              <a:ext cx="2340920" cy="1111689"/>
              <a:chOff x="3738117" y="1182975"/>
              <a:chExt cx="2340920" cy="1111689"/>
            </a:xfrm>
          </p:grpSpPr>
          <p:pic>
            <p:nvPicPr>
              <p:cNvPr id="4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417" y="1193494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7381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51568" y="1914813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46426" y="1059316"/>
            <a:ext cx="4587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</a:t>
            </a:r>
            <a:r>
              <a:rPr lang="en-US" sz="2400" dirty="0"/>
              <a:t>: what could cause the difference between two values, </a:t>
            </a:r>
            <a:r>
              <a:rPr lang="en-US" sz="2400" dirty="0">
                <a:solidFill>
                  <a:srgbClr val="FF0000"/>
                </a:solidFill>
              </a:rPr>
              <a:t>C1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T1</a:t>
            </a:r>
            <a:r>
              <a:rPr lang="en-US" sz="240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065" y="4318519"/>
            <a:ext cx="39243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interest:</a:t>
            </a:r>
          </a:p>
          <a:p>
            <a:r>
              <a:rPr lang="en-US" sz="2400" dirty="0"/>
              <a:t>the effect of the </a:t>
            </a:r>
            <a:r>
              <a:rPr lang="en-US" sz="2400" dirty="0">
                <a:solidFill>
                  <a:srgbClr val="FF0000"/>
                </a:solidFill>
              </a:rPr>
              <a:t>salt treatment </a:t>
            </a:r>
            <a:r>
              <a:rPr lang="en-US" sz="2400" dirty="0"/>
              <a:t>on gene expression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3838" y="2959455"/>
            <a:ext cx="4033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Treatment effect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77933B"/>
                </a:solidFill>
              </a:rPr>
              <a:t>Plant difference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60497B"/>
                </a:solidFill>
              </a:rPr>
              <a:t>RNA quality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60497B"/>
                </a:solidFill>
              </a:rPr>
              <a:t>Library preparation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60497B"/>
                </a:solidFill>
              </a:rPr>
              <a:t>Sequencing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E56C0A"/>
                </a:solidFill>
              </a:rPr>
              <a:t>Sampling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 depth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59640" y="3409658"/>
            <a:ext cx="857698" cy="1898942"/>
            <a:chOff x="7759640" y="3409658"/>
            <a:chExt cx="857698" cy="1898942"/>
          </a:xfrm>
        </p:grpSpPr>
        <p:sp>
          <p:nvSpPr>
            <p:cNvPr id="36" name="Rectangle 35"/>
            <p:cNvSpPr/>
            <p:nvPr/>
          </p:nvSpPr>
          <p:spPr>
            <a:xfrm>
              <a:off x="7808384" y="3409658"/>
              <a:ext cx="743939" cy="6672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51789" y="3473759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TRT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08384" y="4052946"/>
              <a:ext cx="743939" cy="4301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08384" y="4482949"/>
              <a:ext cx="743939" cy="4240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08384" y="4896913"/>
              <a:ext cx="743939" cy="4116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59640" y="4008496"/>
              <a:ext cx="857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14490" y="4536894"/>
              <a:ext cx="531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Tech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18715" y="496237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Sample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94"/>
            <a:ext cx="8229600" cy="753440"/>
          </a:xfrm>
        </p:spPr>
        <p:txBody>
          <a:bodyPr>
            <a:normAutofit/>
          </a:bodyPr>
          <a:lstStyle/>
          <a:p>
            <a:r>
              <a:rPr lang="en-US" sz="3200" dirty="0"/>
              <a:t>Sampling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69" y="1286123"/>
            <a:ext cx="7686094" cy="100134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Sampling variance</a:t>
            </a:r>
            <a:r>
              <a:rPr lang="en-US" sz="2800" dirty="0"/>
              <a:t> derived from the inherent nature of counting experiments</a:t>
            </a:r>
          </a:p>
        </p:txBody>
      </p:sp>
      <p:sp>
        <p:nvSpPr>
          <p:cNvPr id="4" name="Oval 3"/>
          <p:cNvSpPr/>
          <p:nvPr/>
        </p:nvSpPr>
        <p:spPr>
          <a:xfrm>
            <a:off x="457201" y="3141866"/>
            <a:ext cx="3311690" cy="196630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0338" y="3506984"/>
            <a:ext cx="315806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molecules: 10</a:t>
            </a:r>
            <a:r>
              <a:rPr lang="en-US" sz="2400" baseline="30000" dirty="0"/>
              <a:t>9</a:t>
            </a:r>
          </a:p>
          <a:p>
            <a:endParaRPr lang="en-US" sz="2400" dirty="0"/>
          </a:p>
          <a:p>
            <a:r>
              <a:rPr lang="en-US" sz="2400" dirty="0"/>
              <a:t>gene X: 1000 molecules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8272" y="2321273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7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82903"/>
              </p:ext>
            </p:extLst>
          </p:nvPr>
        </p:nvGraphicFramePr>
        <p:xfrm>
          <a:off x="4188272" y="2689280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188272" y="4221448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8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94859"/>
              </p:ext>
            </p:extLst>
          </p:nvPr>
        </p:nvGraphicFramePr>
        <p:xfrm>
          <a:off x="4188272" y="4589455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69950" y="6014627"/>
            <a:ext cx="6695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Sequence depth (sampling number) matters.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2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Autofit/>
          </a:bodyPr>
          <a:lstStyle/>
          <a:p>
            <a:r>
              <a:rPr lang="en-US" sz="3200" dirty="0"/>
              <a:t>Technical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sp>
          <p:nvSpPr>
            <p:cNvPr id="11" name="TextBox 10"/>
            <p:cNvSpPr txBox="1"/>
            <p:nvPr/>
          </p:nvSpPr>
          <p:spPr>
            <a:xfrm>
              <a:off x="596948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7834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170984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453858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407723" y="3076537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68588" y="3075336"/>
            <a:ext cx="1849141" cy="1686153"/>
            <a:chOff x="6568588" y="3075336"/>
            <a:chExt cx="1849141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3568" cy="1053471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4128807"/>
              <a:ext cx="174130" cy="632682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22271" y="3116412"/>
              <a:ext cx="1595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Compare to declare the significance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610064" y="3303421"/>
            <a:ext cx="1142429" cy="2150179"/>
            <a:chOff x="3010120" y="3314109"/>
            <a:chExt cx="1142429" cy="2150179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10120" y="3314109"/>
              <a:ext cx="114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Technical</a:t>
              </a:r>
            </a:p>
            <a:p>
              <a:pPr algn="ctr"/>
              <a:r>
                <a:rPr lang="en-US" sz="20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40748" y="3468487"/>
            <a:ext cx="310830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Technical replication</a:t>
            </a:r>
            <a:r>
              <a:rPr lang="en-US" sz="2400" i="1" dirty="0"/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the same biological sample</a:t>
            </a:r>
            <a:r>
              <a:rPr lang="en-US" sz="2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7107" y="5407820"/>
            <a:ext cx="2469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Spurious power</a:t>
            </a:r>
          </a:p>
        </p:txBody>
      </p:sp>
      <p:pic>
        <p:nvPicPr>
          <p:cNvPr id="4" name="Picture 3" descr="Screenshot 2017-04-11 09.25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7" y="369332"/>
            <a:ext cx="444346" cy="1174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Biological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grpSp>
          <p:nvGrpSpPr>
            <p:cNvPr id="25" name="Group 24"/>
            <p:cNvGrpSpPr/>
            <p:nvPr/>
          </p:nvGrpSpPr>
          <p:grpSpPr>
            <a:xfrm>
              <a:off x="596948" y="1033222"/>
              <a:ext cx="1052429" cy="1111689"/>
              <a:chOff x="646340" y="1202566"/>
              <a:chExt cx="1052429" cy="1111689"/>
            </a:xfrm>
          </p:grpSpPr>
          <p:pic>
            <p:nvPicPr>
              <p:cNvPr id="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711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46340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877834" y="1033222"/>
              <a:ext cx="704152" cy="1111689"/>
              <a:chOff x="4653217" y="1202566"/>
              <a:chExt cx="704152" cy="1111689"/>
            </a:xfrm>
          </p:grpSpPr>
          <p:pic>
            <p:nvPicPr>
              <p:cNvPr id="1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450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653217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08177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70984" y="1033222"/>
              <a:ext cx="1052429" cy="1111689"/>
              <a:chOff x="3155296" y="1202566"/>
              <a:chExt cx="1052429" cy="1111689"/>
            </a:xfrm>
          </p:grpSpPr>
          <p:pic>
            <p:nvPicPr>
              <p:cNvPr id="15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766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155296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3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53858" y="1033222"/>
              <a:ext cx="704152" cy="1111689"/>
              <a:chOff x="7355074" y="1202566"/>
              <a:chExt cx="704152" cy="1111689"/>
            </a:xfrm>
          </p:grpSpPr>
          <p:pic>
            <p:nvPicPr>
              <p:cNvPr id="2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30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355074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510034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630901" y="3103463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791766" y="3102262"/>
            <a:ext cx="2098264" cy="1686153"/>
            <a:chOff x="6568588" y="3075336"/>
            <a:chExt cx="2098264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4130" cy="499063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3574399"/>
              <a:ext cx="174130" cy="118709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04199" y="3111287"/>
              <a:ext cx="18626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Compare to declare the significance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86078" y="5436343"/>
            <a:ext cx="8727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Use </a:t>
            </a:r>
            <a:r>
              <a:rPr lang="en-US" sz="2400" b="1" i="1" dirty="0"/>
              <a:t>biological replication </a:t>
            </a:r>
            <a:r>
              <a:rPr lang="en-US" sz="2400" dirty="0"/>
              <a:t>instead of technical replication unless you have special interests.</a:t>
            </a:r>
          </a:p>
          <a:p>
            <a:pPr marL="342900" indent="-342900">
              <a:buAutoNum type="arabicPeriod"/>
            </a:pPr>
            <a:r>
              <a:rPr lang="en-US" sz="2400" dirty="0"/>
              <a:t>More replicates increase the power to detect small effect.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4451250" y="2971828"/>
            <a:ext cx="982661" cy="2442237"/>
            <a:chOff x="4228072" y="2944902"/>
            <a:chExt cx="982661" cy="2442237"/>
          </a:xfrm>
        </p:grpSpPr>
        <p:sp>
          <p:nvSpPr>
            <p:cNvPr id="57" name="Rectangle 56"/>
            <p:cNvSpPr/>
            <p:nvPr/>
          </p:nvSpPr>
          <p:spPr>
            <a:xfrm>
              <a:off x="4451300" y="35811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51300" y="4085158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17130" y="3574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44131" y="4113213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28072" y="2944902"/>
              <a:ext cx="98266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Biological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13297" y="3042901"/>
            <a:ext cx="302734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Biological replication</a:t>
            </a:r>
            <a:r>
              <a:rPr lang="en-US" sz="2400" b="1" dirty="0">
                <a:solidFill>
                  <a:srgbClr val="17375E"/>
                </a:solidFill>
              </a:rPr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different biological samples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00062"/>
          </a:xfrm>
        </p:spPr>
        <p:txBody>
          <a:bodyPr>
            <a:no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83" y="940840"/>
            <a:ext cx="7508917" cy="5229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Goal: to identify the DEs between two biological groups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Design: Each group has five biological replicates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To avoid messing up samples across groups, the experiment of each group was conducted separately.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Is this a sound experimental design? Why?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18475" y="4070049"/>
            <a:ext cx="517391" cy="536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48607" y="4075637"/>
            <a:ext cx="45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Bio</a:t>
            </a:r>
          </a:p>
          <a:p>
            <a:r>
              <a:rPr lang="en-US" sz="1400" dirty="0"/>
              <a:t>TRT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8475" y="4587233"/>
            <a:ext cx="517391" cy="5164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18475" y="5091203"/>
            <a:ext cx="517391" cy="3409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8475" y="5424017"/>
            <a:ext cx="517391" cy="3309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11713" y="4672172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Bio</a:t>
            </a:r>
          </a:p>
          <a:p>
            <a:pPr algn="ctr"/>
            <a:r>
              <a:rPr lang="en-US" sz="1200" dirty="0"/>
              <a:t>other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6096" y="5161594"/>
            <a:ext cx="48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4005" y="54365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3614" y="5755001"/>
            <a:ext cx="109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between groups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8475" y="5084934"/>
            <a:ext cx="517391" cy="106591"/>
          </a:xfrm>
          <a:prstGeom prst="rect">
            <a:avLst/>
          </a:prstGeom>
          <a:pattFill prst="trellis">
            <a:fgClr>
              <a:schemeClr val="accent4">
                <a:lumMod val="7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 flipH="1" flipV="1">
            <a:off x="8855510" y="4144532"/>
            <a:ext cx="224990" cy="1027321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280545" y="4681855"/>
            <a:ext cx="945445" cy="1691651"/>
            <a:chOff x="4237273" y="3695488"/>
            <a:chExt cx="945445" cy="1691651"/>
          </a:xfrm>
        </p:grpSpPr>
        <p:sp>
          <p:nvSpPr>
            <p:cNvPr id="18" name="Rectangle 17"/>
            <p:cNvSpPr/>
            <p:nvPr/>
          </p:nvSpPr>
          <p:spPr>
            <a:xfrm>
              <a:off x="4451300" y="36954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300" y="4205158"/>
              <a:ext cx="517391" cy="22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7130" y="3701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9531" y="4164013"/>
              <a:ext cx="482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Tech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9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9EE7-863C-5380-B5B3-2827FD05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4550"/>
            <a:ext cx="8229600" cy="81457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D592-D93F-B688-29C0-2359C04F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1" y="1472453"/>
            <a:ext cx="8104909" cy="488389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1:00 pm </a:t>
            </a:r>
            <a:r>
              <a:rPr lang="en-US" b="1" dirty="0"/>
              <a:t>Lecture DE</a:t>
            </a:r>
          </a:p>
          <a:p>
            <a:pPr marL="0" indent="0">
              <a:buNone/>
            </a:pPr>
            <a:r>
              <a:rPr lang="en-US" dirty="0"/>
              <a:t>Design of RNA-seq Experiments and Differential Expression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2:00 pm </a:t>
            </a:r>
            <a:r>
              <a:rPr lang="en-US" b="1" dirty="0"/>
              <a:t>Break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2:10 pm </a:t>
            </a:r>
            <a:r>
              <a:rPr lang="en-US" b="1" dirty="0"/>
              <a:t>Computer Lab - R</a:t>
            </a:r>
          </a:p>
          <a:p>
            <a:pPr marL="0" indent="0">
              <a:buNone/>
            </a:pPr>
            <a:r>
              <a:rPr lang="en-US" dirty="0"/>
              <a:t>Introduction to R programming</a:t>
            </a:r>
          </a:p>
          <a:p>
            <a:endParaRPr lang="en-US" dirty="0"/>
          </a:p>
          <a:p>
            <a:r>
              <a:rPr lang="en-US" dirty="0"/>
              <a:t>3:10 pm </a:t>
            </a:r>
            <a:r>
              <a:rPr lang="en-US" b="1" dirty="0"/>
              <a:t>Break</a:t>
            </a:r>
          </a:p>
          <a:p>
            <a:endParaRPr lang="en-US" dirty="0"/>
          </a:p>
          <a:p>
            <a:r>
              <a:rPr lang="en-US" dirty="0"/>
              <a:t>3:20 pm </a:t>
            </a:r>
            <a:r>
              <a:rPr lang="en-US" b="1" dirty="0"/>
              <a:t>Computer Lab - DE</a:t>
            </a:r>
          </a:p>
          <a:p>
            <a:pPr marL="0" indent="0">
              <a:buNone/>
            </a:pPr>
            <a:r>
              <a:rPr lang="en-US" dirty="0"/>
              <a:t>RNA-seq data analysis using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1C33-D995-9CC6-672F-2EE7E7F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1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normalization</a:t>
            </a:r>
            <a:r>
              <a:rPr lang="en-US" sz="3200" dirty="0"/>
              <a:t> method: RPKM and FPKM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28" y="1155701"/>
            <a:ext cx="9013772" cy="49529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RPKM</a:t>
            </a:r>
            <a:r>
              <a:rPr lang="en-US" sz="2400" dirty="0"/>
              <a:t>: Read number per </a:t>
            </a:r>
            <a:r>
              <a:rPr lang="en-US" sz="2400" dirty="0" err="1"/>
              <a:t>kilobase</a:t>
            </a:r>
            <a:r>
              <a:rPr lang="en-US" sz="2400" dirty="0"/>
              <a:t> of exons per million of total reads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784975" y="28388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290774" y="28388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42706" y="28389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852400" y="2607215"/>
            <a:ext cx="3729873" cy="6350"/>
            <a:chOff x="3299576" y="3971925"/>
            <a:chExt cx="3729873" cy="635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84975" y="2741624"/>
            <a:ext cx="3804499" cy="0"/>
            <a:chOff x="3232151" y="4073525"/>
            <a:chExt cx="3804499" cy="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55600" y="2479157"/>
            <a:ext cx="3483074" cy="0"/>
            <a:chOff x="3502776" y="3873500"/>
            <a:chExt cx="3483074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191374" y="2351099"/>
            <a:ext cx="2921000" cy="0"/>
            <a:chOff x="3638550" y="3752850"/>
            <a:chExt cx="2921000" cy="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3638550" y="3752850"/>
              <a:ext cx="29845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992937" y="3752850"/>
              <a:ext cx="3568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375150" y="3752850"/>
              <a:ext cx="35010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89882" y="3752850"/>
              <a:ext cx="242512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787901" y="375285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661776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125325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1816098" y="1886517"/>
            <a:ext cx="165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28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8760" y="1912434"/>
            <a:ext cx="105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1</a:t>
            </a:r>
          </a:p>
        </p:txBody>
      </p:sp>
      <p:sp>
        <p:nvSpPr>
          <p:cNvPr id="89" name="Rectangle 88"/>
          <p:cNvSpPr/>
          <p:nvPr/>
        </p:nvSpPr>
        <p:spPr>
          <a:xfrm flipV="1">
            <a:off x="819149" y="44009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flipV="1">
            <a:off x="2324948" y="44009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flipV="1">
            <a:off x="2976880" y="44010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886574" y="4169315"/>
            <a:ext cx="3729873" cy="6350"/>
            <a:chOff x="3299576" y="3971925"/>
            <a:chExt cx="3729873" cy="635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819149" y="4303724"/>
            <a:ext cx="3804499" cy="0"/>
            <a:chOff x="3232151" y="4073525"/>
            <a:chExt cx="3804499" cy="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089774" y="4041257"/>
            <a:ext cx="3483074" cy="0"/>
            <a:chOff x="3502776" y="3873500"/>
            <a:chExt cx="3483074" cy="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744376" y="4538750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966951" y="4538750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833574" y="359466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18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98367" y="3594667"/>
            <a:ext cx="134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920347" y="1886517"/>
            <a:ext cx="3918060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15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28 * 1000 / 500 / 15 = </a:t>
            </a:r>
            <a:r>
              <a:rPr lang="en-US" b="1" dirty="0">
                <a:solidFill>
                  <a:srgbClr val="008000"/>
                </a:solidFill>
              </a:rPr>
              <a:t>3.7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920347" y="3513876"/>
            <a:ext cx="378714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rgbClr val="17375E"/>
                </a:solidFill>
              </a:rPr>
              <a:t>10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18 * 1000 / 500 / 10 = </a:t>
            </a:r>
            <a:r>
              <a:rPr lang="en-US" b="1" dirty="0">
                <a:solidFill>
                  <a:srgbClr val="008000"/>
                </a:solidFill>
              </a:rPr>
              <a:t>3.6</a:t>
            </a:r>
            <a:r>
              <a:rPr lang="en-US" dirty="0"/>
              <a:t>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328451" y="4927132"/>
            <a:ext cx="81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X</a:t>
            </a:r>
          </a:p>
        </p:txBody>
      </p:sp>
      <p:sp>
        <p:nvSpPr>
          <p:cNvPr id="136" name="Content Placeholder 2"/>
          <p:cNvSpPr txBox="1">
            <a:spLocks/>
          </p:cNvSpPr>
          <p:nvPr/>
        </p:nvSpPr>
        <p:spPr>
          <a:xfrm>
            <a:off x="350499" y="5506015"/>
            <a:ext cx="7937422" cy="1054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17375E"/>
                </a:solidFill>
              </a:rPr>
              <a:t>FPKM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17375E"/>
                </a:solidFill>
              </a:rPr>
              <a:t>Fragment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per million of total reads.</a:t>
            </a:r>
          </a:p>
          <a:p>
            <a:pPr marL="0" indent="0">
              <a:buNone/>
            </a:pPr>
            <a:r>
              <a:rPr lang="en-US" sz="2400" dirty="0"/>
              <a:t>Fragment = one pair of paired-end reads or one single-end read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55569" y="4773957"/>
            <a:ext cx="167068" cy="1464116"/>
            <a:chOff x="8242830" y="4538751"/>
            <a:chExt cx="228617" cy="3103562"/>
          </a:xfrm>
        </p:grpSpPr>
        <p:cxnSp>
          <p:nvCxnSpPr>
            <p:cNvPr id="85" name="Straight Connector 84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180668" y="2441492"/>
            <a:ext cx="196716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180668" y="4109320"/>
            <a:ext cx="192193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20</a:t>
            </a:fld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57073" y="2986192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979648" y="2986192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5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8" grpId="0" animBg="1"/>
      <p:bldP spid="1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37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More about RPKM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700"/>
            <a:ext cx="8229600" cy="977899"/>
          </a:xfrm>
        </p:spPr>
        <p:txBody>
          <a:bodyPr>
            <a:normAutofit/>
          </a:bodyPr>
          <a:lstStyle/>
          <a:p>
            <a:r>
              <a:rPr lang="en-US" sz="2400" dirty="0"/>
              <a:t>RPKM is not an ideal indicator to compare the expression/accumulation levels between two genes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656804" y="2344319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162603" y="2344321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814535" y="2344389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4229" y="2112652"/>
            <a:ext cx="3729873" cy="6350"/>
            <a:chOff x="3299576" y="3971925"/>
            <a:chExt cx="3729873" cy="63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56804" y="2247061"/>
            <a:ext cx="3804499" cy="0"/>
            <a:chOff x="3232151" y="4073525"/>
            <a:chExt cx="3804499" cy="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144503" y="2552404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46" name="Rectangle 45"/>
          <p:cNvSpPr/>
          <p:nvPr/>
        </p:nvSpPr>
        <p:spPr>
          <a:xfrm flipV="1">
            <a:off x="5261949" y="2379678"/>
            <a:ext cx="2544232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303973" y="2151117"/>
            <a:ext cx="47867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33449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43049" y="2151117"/>
            <a:ext cx="613834" cy="3175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82350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82649" y="176694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61949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858849" y="2282351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59983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56883" y="2282351"/>
            <a:ext cx="43814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08944" y="2282351"/>
            <a:ext cx="304438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53257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022735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55673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03656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68348" y="1891826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22735" y="1891826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38508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902057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800" y="25876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533757" y="154299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284963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775124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900875" y="16485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420737" y="1658553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775124" y="1658553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043423" y="1542993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31697" y="1553337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1.5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48584" y="1025345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5.1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7017" y="3236295"/>
            <a:ext cx="855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say that the gene B has higher expression than the gene A?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12553" y="5234882"/>
            <a:ext cx="3159839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amplification bias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alignment efficiency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1"/>
            <a:ext cx="8229600" cy="560198"/>
          </a:xfrm>
        </p:spPr>
        <p:txBody>
          <a:bodyPr>
            <a:noAutofit/>
          </a:bodyPr>
          <a:lstStyle/>
          <a:p>
            <a:r>
              <a:rPr lang="en-US" sz="3200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6" y="1327548"/>
            <a:ext cx="7644394" cy="4579209"/>
          </a:xfrm>
        </p:spPr>
        <p:txBody>
          <a:bodyPr>
            <a:noAutofit/>
          </a:bodyPr>
          <a:lstStyle/>
          <a:p>
            <a:r>
              <a:rPr lang="en-US" sz="2800" b="1" dirty="0"/>
              <a:t>Sequencing depth</a:t>
            </a:r>
          </a:p>
          <a:p>
            <a:pPr marL="0" indent="0">
              <a:buNone/>
            </a:pPr>
            <a:r>
              <a:rPr lang="en-US" sz="2800" dirty="0"/>
              <a:t>Increasing sequencing depth decreases sampling variance relative to the mean</a:t>
            </a:r>
          </a:p>
          <a:p>
            <a:r>
              <a:rPr lang="en-US" sz="2800" b="1" dirty="0"/>
              <a:t>Biological replication</a:t>
            </a:r>
          </a:p>
          <a:p>
            <a:pPr marL="0" indent="0">
              <a:buNone/>
            </a:pPr>
            <a:r>
              <a:rPr lang="en-US" sz="2800" dirty="0"/>
              <a:t>A reasonable number of biological replication helps accurately estimate variances to achieve reliable statistical inference</a:t>
            </a:r>
          </a:p>
          <a:p>
            <a:r>
              <a:rPr lang="en-US" sz="2800" b="1" dirty="0"/>
              <a:t>Randomization and </a:t>
            </a:r>
            <a:r>
              <a:rPr lang="en-US" sz="2800" b="1" dirty="0" err="1"/>
              <a:t>unbiasedness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Try to avoid confounding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8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29026"/>
              </p:ext>
            </p:extLst>
          </p:nvPr>
        </p:nvGraphicFramePr>
        <p:xfrm>
          <a:off x="455614" y="1581078"/>
          <a:ext cx="5346699" cy="3543302"/>
        </p:xfrm>
        <a:graphic>
          <a:graphicData uri="http://schemas.openxmlformats.org/drawingml/2006/table">
            <a:tbl>
              <a:tblPr/>
              <a:tblGrid>
                <a:gridCol w="160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4411" y="5477191"/>
            <a:ext cx="556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Log2FC: log2 of fold change (</a:t>
            </a:r>
            <a:r>
              <a:rPr lang="en-US" sz="2400" dirty="0" err="1"/>
              <a:t>trt</a:t>
            </a:r>
            <a:r>
              <a:rPr lang="en-US" sz="2400" dirty="0"/>
              <a:t> / control)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9100"/>
            <a:ext cx="8229600" cy="749300"/>
          </a:xfrm>
        </p:spPr>
        <p:txBody>
          <a:bodyPr>
            <a:normAutofit/>
          </a:bodyPr>
          <a:lstStyle/>
          <a:p>
            <a:r>
              <a:rPr lang="en-US" sz="3200" dirty="0"/>
              <a:t>Results from DE 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52B2A-62E6-A173-AD18-D99432616C2C}"/>
              </a:ext>
            </a:extLst>
          </p:cNvPr>
          <p:cNvSpPr txBox="1"/>
          <p:nvPr/>
        </p:nvSpPr>
        <p:spPr>
          <a:xfrm>
            <a:off x="5788563" y="2946710"/>
            <a:ext cx="3245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genes were significantly differentially expressed?</a:t>
            </a:r>
          </a:p>
        </p:txBody>
      </p:sp>
    </p:spTree>
    <p:extLst>
      <p:ext uri="{BB962C8B-B14F-4D97-AF65-F5344CB8AC3E}">
        <p14:creationId xmlns:p14="http://schemas.microsoft.com/office/powerpoint/2010/main" val="293839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746" y="1961885"/>
            <a:ext cx="7002730" cy="2934229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Experimental design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BE025-71F6-D5A7-FABD-DE092A3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64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25</a:t>
            </a:fld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09876" y="4051300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69040" y="3378200"/>
            <a:ext cx="1971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not 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040094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1519504" y="4051300"/>
            <a:ext cx="330200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26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3413780"/>
            <a:ext cx="139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44761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Multiple testing correction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41639" y="3644163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8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9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72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28167" y="3905773"/>
            <a:ext cx="605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p-value when a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  <a:r>
              <a:rPr lang="en-US" sz="2800" dirty="0"/>
              <a:t> hypothesis is true</a:t>
            </a:r>
          </a:p>
        </p:txBody>
      </p:sp>
      <p:sp>
        <p:nvSpPr>
          <p:cNvPr id="10" name="Oval 9"/>
          <p:cNvSpPr/>
          <p:nvPr/>
        </p:nvSpPr>
        <p:spPr>
          <a:xfrm>
            <a:off x="6969472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6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40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21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65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98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50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34467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25205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90067" y="2386863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810" y="1877831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3640"/>
          </a:xfrm>
        </p:spPr>
        <p:txBody>
          <a:bodyPr>
            <a:noAutofit/>
          </a:bodyPr>
          <a:lstStyle/>
          <a:p>
            <a:r>
              <a:rPr lang="en-US" sz="3200" dirty="0"/>
              <a:t>P-value distribution under the null hypothesis (e.g., no treatment effect)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1" y="1368779"/>
            <a:ext cx="4222090" cy="422209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93189" y="2112179"/>
            <a:ext cx="0" cy="2770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33432" y="2204616"/>
            <a:ext cx="3953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matter how stringent the criteria are, you’ll always identify genes with very small p-values and the </a:t>
            </a:r>
            <a:r>
              <a:rPr lang="en-US" sz="2800" dirty="0">
                <a:solidFill>
                  <a:srgbClr val="FF0000"/>
                </a:solidFill>
              </a:rPr>
              <a:t>false discovery rate </a:t>
            </a:r>
            <a:r>
              <a:rPr lang="en-US" sz="2800" dirty="0"/>
              <a:t>(FDR) is 100%.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511" y="5743335"/>
            <a:ext cx="5332187" cy="695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When the null hypothesis is true, the p-value is distributed uniformly from 0 to 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0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1069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P-value distribution under both the null and non-null hypotheses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807"/>
            <a:ext cx="9144000" cy="341822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786174" y="2142518"/>
            <a:ext cx="0" cy="22827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82315" y="5083250"/>
            <a:ext cx="25840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Cutoff: p=0.05</a:t>
            </a:r>
          </a:p>
          <a:p>
            <a:r>
              <a:rPr lang="en-US" dirty="0"/>
              <a:t>FDR=471/(471+989)=32%</a:t>
            </a:r>
          </a:p>
          <a:p>
            <a:endParaRPr lang="en-US" dirty="0"/>
          </a:p>
          <a:p>
            <a:r>
              <a:rPr lang="en-US" dirty="0"/>
              <a:t>Cutoff: p=0.01</a:t>
            </a:r>
          </a:p>
          <a:p>
            <a:r>
              <a:rPr lang="en-US" dirty="0"/>
              <a:t>FDR=102/(102+912)=10%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3860" y="5083251"/>
            <a:ext cx="2610068" cy="92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the null hypothesis is true, the p-value is distributed uniformly.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8025" y="5083250"/>
            <a:ext cx="292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null hypothesis is false, the p-value distribution is skewed toward 0.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70" y="1321133"/>
            <a:ext cx="7002730" cy="2934229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/>
              <a:t>Experimental design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/>
              <a:t>Data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BE025-71F6-D5A7-FABD-DE092A3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38300-7E27-2599-CBDC-6333035FFAF9}"/>
              </a:ext>
            </a:extLst>
          </p:cNvPr>
          <p:cNvSpPr txBox="1"/>
          <p:nvPr/>
        </p:nvSpPr>
        <p:spPr>
          <a:xfrm>
            <a:off x="457200" y="6082058"/>
            <a:ext cx="851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/liu3zhenlab/teaching/tree/master/RNA-Seq-Workshop/2024/</a:t>
            </a:r>
            <a:r>
              <a:rPr lang="en-US" dirty="0" err="1"/>
              <a:t>forYOU</a:t>
            </a:r>
            <a:endParaRPr lang="en-US" dirty="0"/>
          </a:p>
        </p:txBody>
      </p:sp>
      <p:pic>
        <p:nvPicPr>
          <p:cNvPr id="7" name="Picture 6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A0B2794C-51F7-82BB-EAA6-764D88AC4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111" y="3429000"/>
            <a:ext cx="2509619" cy="25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8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11" y="1580138"/>
            <a:ext cx="4480212" cy="4223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368"/>
            <a:ext cx="8229600" cy="51420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Multiple test correction – FDR method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76109" y="2132118"/>
            <a:ext cx="0" cy="30410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56771" y="2426582"/>
            <a:ext cx="2882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P-values &lt; 0.00009</a:t>
            </a:r>
          </a:p>
          <a:p>
            <a:r>
              <a:rPr lang="en-US" sz="2400" dirty="0"/>
              <a:t>DE=992</a:t>
            </a:r>
          </a:p>
          <a:p>
            <a:r>
              <a:rPr lang="en-US" sz="2400" dirty="0"/>
              <a:t>False DE=99</a:t>
            </a:r>
          </a:p>
          <a:p>
            <a:endParaRPr lang="en-US" sz="2400" dirty="0"/>
          </a:p>
          <a:p>
            <a:r>
              <a:rPr lang="en-US" sz="2400" dirty="0"/>
              <a:t>FDR 10%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3837" y="4082466"/>
            <a:ext cx="3545016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96436" y="4600223"/>
            <a:ext cx="554272" cy="26811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900" y="4469043"/>
            <a:ext cx="1223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 positive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59935" y="2854020"/>
            <a:ext cx="469605" cy="3429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900" y="2388482"/>
            <a:ext cx="122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4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False discovery rate (concept)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450" y="1380068"/>
            <a:ext cx="87058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 among 10,000 tests (10,000 genes), 100 significant genes are declared, in which 10 gene is falsely rejected. In this case, the false discovery rate is 10%.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54017"/>
              </p:ext>
            </p:extLst>
          </p:nvPr>
        </p:nvGraphicFramePr>
        <p:xfrm>
          <a:off x="457200" y="3530600"/>
          <a:ext cx="8267700" cy="189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True</a:t>
                      </a:r>
                      <a:r>
                        <a:rPr lang="en-US" sz="2400" baseline="0" dirty="0"/>
                        <a:t> n</a:t>
                      </a:r>
                      <a:r>
                        <a:rPr lang="en-US" sz="2400" dirty="0"/>
                        <a:t>ull hypothesis </a:t>
                      </a:r>
                      <a:r>
                        <a:rPr lang="en-US" sz="2400" baseline="0" dirty="0"/>
                        <a:t>(H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null </a:t>
                      </a:r>
                      <a:r>
                        <a:rPr lang="en-US" sz="2400" dirty="0"/>
                        <a:t>hypothesis</a:t>
                      </a:r>
                      <a:r>
                        <a:rPr lang="en-US" sz="2400" baseline="0" dirty="0"/>
                        <a:t> (H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Rejected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(Declared</a:t>
                      </a:r>
                      <a:r>
                        <a:rPr lang="en-US" sz="2400" baseline="0" dirty="0"/>
                        <a:t> significance)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7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88"/>
            <a:ext cx="8229600" cy="569912"/>
          </a:xfrm>
        </p:spPr>
        <p:txBody>
          <a:bodyPr>
            <a:noAutofit/>
          </a:bodyPr>
          <a:lstStyle/>
          <a:p>
            <a:r>
              <a:rPr lang="en-US" sz="3200" baseline="0" dirty="0"/>
              <a:t>q-values (adjusted p-values)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0768"/>
            <a:ext cx="8386233" cy="135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17375E"/>
                </a:solidFill>
              </a:rPr>
              <a:t>q-value </a:t>
            </a:r>
            <a:r>
              <a:rPr lang="en-US" sz="2800" dirty="0"/>
              <a:t>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the smallest FDR </a:t>
            </a:r>
            <a:r>
              <a:rPr lang="en-US" sz="2800" dirty="0"/>
              <a:t>for which we can reject the null hypothesis for that one test and all others with smaller p-values.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45027"/>
              </p:ext>
            </p:extLst>
          </p:nvPr>
        </p:nvGraphicFramePr>
        <p:xfrm>
          <a:off x="673100" y="2237157"/>
          <a:ext cx="2476500" cy="410718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398167"/>
            <a:ext cx="295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tests: m = 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58800" y="3237346"/>
            <a:ext cx="7044266" cy="1877785"/>
            <a:chOff x="558800" y="2856023"/>
            <a:chExt cx="7044266" cy="1877785"/>
          </a:xfrm>
        </p:grpSpPr>
        <p:sp>
          <p:nvSpPr>
            <p:cNvPr id="8" name="TextBox 7"/>
            <p:cNvSpPr txBox="1"/>
            <p:nvPr/>
          </p:nvSpPr>
          <p:spPr>
            <a:xfrm>
              <a:off x="4350973" y="4210588"/>
              <a:ext cx="325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8000"/>
                  </a:solidFill>
                </a:rPr>
                <a:t>10% FDR, q-values &lt; 0.1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58800" y="2856023"/>
              <a:ext cx="2726267" cy="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58800" y="2832101"/>
            <a:ext cx="7086599" cy="1550143"/>
            <a:chOff x="558800" y="2819401"/>
            <a:chExt cx="7086599" cy="15501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8800" y="2819401"/>
              <a:ext cx="2726267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50973" y="3846324"/>
              <a:ext cx="3294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FF0000"/>
                  </a:solidFill>
                </a:rPr>
                <a:t>5% FDR, q-values &lt; 0.05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8800" y="3611035"/>
            <a:ext cx="6968066" cy="2274038"/>
            <a:chOff x="558800" y="3598335"/>
            <a:chExt cx="6968066" cy="227403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58800" y="3598335"/>
              <a:ext cx="2726267" cy="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50973" y="5349153"/>
              <a:ext cx="3175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00FF"/>
                  </a:solidFill>
                </a:rPr>
                <a:t>20% FDR, q-values &lt; 0.2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06800" y="2237157"/>
            <a:ext cx="5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FDR (False Discovery Rate) method (BH) is a method to calculate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q-values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adjusted p-values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corrected p-values</a:t>
            </a:r>
            <a:r>
              <a:rPr lang="en-US" sz="2400" dirty="0"/>
              <a:t> based on p-values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6640"/>
          </a:xfrm>
        </p:spPr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81"/>
            <a:ext cx="8229600" cy="4187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we identify 500 differential expression (DE) genes using the 5% FDR to account for multiple tests. Which one below is a better description?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1. I am 95% confident that 500 genes are DE.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The 5% genes (25 genes) in the set are expected to be false DE genes.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71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752966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752967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326163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4267" y="5756489"/>
            <a:ext cx="700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perform an RNA-</a:t>
            </a:r>
            <a:r>
              <a:rPr lang="en-US" sz="2400" dirty="0" err="1"/>
              <a:t>Seq</a:t>
            </a:r>
            <a:r>
              <a:rPr lang="en-US" sz="2400" dirty="0"/>
              <a:t> experiment, which one would you hope to obtain? Why?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5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651683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651684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209298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8854" y="5851017"/>
            <a:ext cx="269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1,370, FDR=5%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9629" y="5851017"/>
            <a:ext cx="230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0, FDR=20%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1270C7-5725-67C9-787D-D6D91355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0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366605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825500" y="102841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500" y="169022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25500" y="235203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25500" y="3013849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825500" y="3675660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25500" y="4337471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500" y="4999282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500" y="5661093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500" y="6322905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631950" y="76030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631950" y="142211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631950" y="208392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631950" y="274573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631950" y="340754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631950" y="406936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631950" y="473117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631950" y="539298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631950" y="6054793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25800" y="180691"/>
            <a:ext cx="2984500" cy="5796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Keywords</a:t>
            </a:r>
          </a:p>
        </p:txBody>
      </p:sp>
      <p:sp>
        <p:nvSpPr>
          <p:cNvPr id="32" name="Title 48"/>
          <p:cNvSpPr txBox="1">
            <a:spLocks/>
          </p:cNvSpPr>
          <p:nvPr/>
        </p:nvSpPr>
        <p:spPr>
          <a:xfrm>
            <a:off x="2793999" y="1104033"/>
            <a:ext cx="6054363" cy="57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randomization, biological replication, RNA quality</a:t>
            </a:r>
          </a:p>
        </p:txBody>
      </p:sp>
      <p:sp>
        <p:nvSpPr>
          <p:cNvPr id="33" name="Title 48"/>
          <p:cNvSpPr txBox="1">
            <a:spLocks/>
          </p:cNvSpPr>
          <p:nvPr/>
        </p:nvSpPr>
        <p:spPr>
          <a:xfrm>
            <a:off x="2794000" y="2093864"/>
            <a:ext cx="6223000" cy="158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or long reads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 or paired-end reads, read length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sequencing depths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&gt;20 million short reads for most experiments)</a:t>
            </a:r>
          </a:p>
        </p:txBody>
      </p:sp>
      <p:sp>
        <p:nvSpPr>
          <p:cNvPr id="34" name="Title 48"/>
          <p:cNvSpPr txBox="1">
            <a:spLocks/>
          </p:cNvSpPr>
          <p:nvPr/>
        </p:nvSpPr>
        <p:spPr>
          <a:xfrm>
            <a:off x="2794000" y="3675660"/>
            <a:ext cx="5524495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intron-spanning aligners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STAR, HiSAT2)</a:t>
            </a:r>
          </a:p>
        </p:txBody>
      </p:sp>
      <p:sp>
        <p:nvSpPr>
          <p:cNvPr id="35" name="Title 48"/>
          <p:cNvSpPr txBox="1">
            <a:spLocks/>
          </p:cNvSpPr>
          <p:nvPr/>
        </p:nvSpPr>
        <p:spPr>
          <a:xfrm>
            <a:off x="2794000" y="5392982"/>
            <a:ext cx="6223000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data statistical analysis (DESeq2 &amp;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edgeR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test p-value adjustment (FDR method)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9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584" y="2489602"/>
            <a:ext cx="5484832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 (</a:t>
            </a:r>
            <a:r>
              <a:rPr lang="en-US" sz="2000" dirty="0" err="1">
                <a:solidFill>
                  <a:schemeClr val="tx1"/>
                </a:solidFill>
              </a:rPr>
              <a:t>fastq</a:t>
            </a:r>
            <a:r>
              <a:rPr lang="en-US" sz="2000" dirty="0">
                <a:solidFill>
                  <a:schemeClr val="tx1"/>
                </a:solidFill>
              </a:rPr>
              <a:t> read data)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584" y="3151413"/>
            <a:ext cx="5484832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 (STAR, or others)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7584" y="3813224"/>
            <a:ext cx="5484832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 (HT-</a:t>
            </a:r>
            <a:r>
              <a:rPr lang="en-US" sz="2000" dirty="0" err="1">
                <a:solidFill>
                  <a:srgbClr val="000000"/>
                </a:solidFill>
              </a:rPr>
              <a:t>Seq</a:t>
            </a:r>
            <a:r>
              <a:rPr lang="en-US" sz="2000" dirty="0">
                <a:solidFill>
                  <a:srgbClr val="000000"/>
                </a:solidFill>
              </a:rPr>
              <a:t>, STAR)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584" y="4475035"/>
            <a:ext cx="5484832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 (DESeq2, </a:t>
            </a:r>
            <a:r>
              <a:rPr lang="en-US" sz="2000" dirty="0" err="1">
                <a:solidFill>
                  <a:schemeClr val="tx1"/>
                </a:solidFill>
              </a:rPr>
              <a:t>edgeR</a:t>
            </a:r>
            <a:r>
              <a:rPr lang="en-US" sz="2000" dirty="0">
                <a:solidFill>
                  <a:schemeClr val="tx1"/>
                </a:solidFill>
              </a:rPr>
              <a:t>, or others)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584" y="5136846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 (FDR method)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7584" y="5798658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2970000" y="288330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2970000" y="354511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2970000" y="420692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2970000" y="486873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2970000" y="5530546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5932959" y="264519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21947" y="3144022"/>
            <a:ext cx="229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Bioinformatics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5932959" y="457721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21947" y="5068437"/>
            <a:ext cx="2810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Statistical analysis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idx="4294967295"/>
          </p:nvPr>
        </p:nvSpPr>
        <p:spPr>
          <a:xfrm>
            <a:off x="457200" y="553262"/>
            <a:ext cx="8229600" cy="1608147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Bioinformatics and Statistics (</a:t>
            </a:r>
            <a:r>
              <a:rPr lang="en-US" sz="4800" kern="1200" dirty="0" err="1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Illumina</a:t>
            </a:r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 data)</a:t>
            </a:r>
            <a:endParaRPr lang="en-US" sz="4800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BC817-BFF3-FC86-79FF-5E2F529D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4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04170"/>
          </a:xfrm>
        </p:spPr>
        <p:txBody>
          <a:bodyPr>
            <a:normAutofit/>
          </a:bodyPr>
          <a:lstStyle/>
          <a:p>
            <a:r>
              <a:rPr lang="en-US" sz="3200" b="1" dirty="0"/>
              <a:t>STAR</a:t>
            </a:r>
            <a:r>
              <a:rPr lang="en-US" sz="3200" dirty="0"/>
              <a:t> pipeline – from reads to counts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7508" y="1178808"/>
            <a:ext cx="7599292" cy="21462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Required files: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Reference genome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fasta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file)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Gene annotation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gff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or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gtf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gene annotation)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Reads (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fastq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files) – your own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346602" y="3354757"/>
            <a:ext cx="8340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Many reference genomes and </a:t>
            </a:r>
            <a:r>
              <a:rPr lang="en-US" sz="2400" dirty="0" err="1"/>
              <a:t>gff</a:t>
            </a:r>
            <a:r>
              <a:rPr lang="en-US" sz="2400" dirty="0"/>
              <a:t>/</a:t>
            </a:r>
            <a:r>
              <a:rPr lang="en-US" sz="2400" dirty="0" err="1"/>
              <a:t>gtf</a:t>
            </a:r>
            <a:r>
              <a:rPr lang="en-US" sz="2400" dirty="0"/>
              <a:t> files are available at:</a:t>
            </a:r>
          </a:p>
          <a:p>
            <a:r>
              <a:rPr lang="en-US" sz="2400" dirty="0">
                <a:hlinkClick r:id="rId2"/>
              </a:rPr>
              <a:t>http://ensembl.org/info/data/ftp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87508" y="4354508"/>
            <a:ext cx="6983650" cy="2310248"/>
            <a:chOff x="1087508" y="4354508"/>
            <a:chExt cx="6983650" cy="2310248"/>
          </a:xfrm>
        </p:grpSpPr>
        <p:pic>
          <p:nvPicPr>
            <p:cNvPr id="5" name="Picture 4" descr="Screenshot 2018-06-05 09.29.1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8" y="4420351"/>
              <a:ext cx="6983650" cy="2188577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2149067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87364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624D-9049-E6CB-E4C4-4E0AB3F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9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5-04-25 at 3.07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60" y="4662620"/>
            <a:ext cx="1820333" cy="1766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400" cy="766762"/>
          </a:xfrm>
        </p:spPr>
        <p:txBody>
          <a:bodyPr>
            <a:normAutofit/>
          </a:bodyPr>
          <a:lstStyle/>
          <a:p>
            <a:r>
              <a:rPr lang="en-US" sz="3200" dirty="0"/>
              <a:t>Gene expression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386" y="2447939"/>
            <a:ext cx="3160881" cy="2823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7889" y="5271659"/>
            <a:ext cx="371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DNA to protein in eukaryote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334"/>
          <a:stretch/>
        </p:blipFill>
        <p:spPr>
          <a:xfrm>
            <a:off x="6045729" y="96836"/>
            <a:ext cx="2446338" cy="1932582"/>
          </a:xfrm>
        </p:spPr>
      </p:pic>
      <p:sp>
        <p:nvSpPr>
          <p:cNvPr id="9" name="TextBox 8"/>
          <p:cNvSpPr txBox="1"/>
          <p:nvPr/>
        </p:nvSpPr>
        <p:spPr>
          <a:xfrm>
            <a:off x="1262498" y="5725089"/>
            <a:ext cx="3264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nature.com</a:t>
            </a:r>
            <a:r>
              <a:rPr lang="en-US" sz="1000" dirty="0"/>
              <a:t>/</a:t>
            </a:r>
            <a:r>
              <a:rPr lang="en-US" sz="1000" dirty="0" err="1"/>
              <a:t>scitable</a:t>
            </a:r>
            <a:r>
              <a:rPr lang="en-US" sz="1000" dirty="0"/>
              <a:t>/</a:t>
            </a:r>
            <a:r>
              <a:rPr lang="en-US" sz="1000" dirty="0" err="1"/>
              <a:t>topicpage</a:t>
            </a:r>
            <a:r>
              <a:rPr lang="en-US" sz="1000" dirty="0"/>
              <a:t>/gene-expression-14121669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662" y="2476499"/>
            <a:ext cx="2484405" cy="19007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06863" y="4008995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caps.ncbs.res.in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6436160" y="6237217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cragenomica.es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728627" y="4207989"/>
            <a:ext cx="3255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Adaptation to environmental change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6498" y="2029418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Expression profiles in different tissues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1519" y="6429414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 to biotic stress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136" y="1500727"/>
            <a:ext cx="5037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What is the expression level of a gene?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A5F01-5942-BCB4-DAE0-C482CD42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16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36855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- </a:t>
            </a:r>
            <a:r>
              <a:rPr lang="en-US" sz="3200" b="1" dirty="0"/>
              <a:t>reference indexing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6660" y="4160303"/>
            <a:ext cx="628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STAR --</a:t>
            </a:r>
            <a:r>
              <a:rPr lang="en-US" sz="2800" dirty="0" err="1"/>
              <a:t>runMode</a:t>
            </a:r>
            <a:r>
              <a:rPr lang="en-US" sz="2800" dirty="0"/>
              <a:t> </a:t>
            </a:r>
            <a:r>
              <a:rPr lang="en-US" sz="2800" dirty="0" err="1"/>
              <a:t>genomeGenerate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genomeDir</a:t>
            </a:r>
            <a:r>
              <a:rPr lang="en-US" sz="2800" dirty="0"/>
              <a:t> .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genomeFastaFiles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reference.fas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sjdbGTFfile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genes.gtf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runThreadN</a:t>
            </a:r>
            <a:r>
              <a:rPr lang="en-US" sz="2800" dirty="0"/>
              <a:t> 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1357" y="1352906"/>
            <a:ext cx="4651073" cy="2464181"/>
            <a:chOff x="3629763" y="1780767"/>
            <a:chExt cx="4651073" cy="2464181"/>
          </a:xfrm>
        </p:grpSpPr>
        <p:sp>
          <p:nvSpPr>
            <p:cNvPr id="6" name="Oval 5"/>
            <p:cNvSpPr/>
            <p:nvPr/>
          </p:nvSpPr>
          <p:spPr>
            <a:xfrm>
              <a:off x="4545298" y="1780767"/>
              <a:ext cx="2584306" cy="130857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“sorted or indexed” genome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29763" y="3541000"/>
              <a:ext cx="1893165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reads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4515401" y="3105741"/>
              <a:ext cx="2738230" cy="388910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068794" y="3534276"/>
              <a:ext cx="2212042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alignments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9260" y="3183050"/>
              <a:ext cx="123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by one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52D9E-2F27-F6FC-DD6B-C2247150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893" y="185738"/>
            <a:ext cx="8229600" cy="878992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– </a:t>
            </a:r>
            <a:r>
              <a:rPr lang="en-US" sz="3200" b="1" dirty="0"/>
              <a:t>alignment and read counting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6838" y="1257599"/>
            <a:ext cx="606367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</a:t>
            </a:r>
            <a:r>
              <a:rPr lang="en-US" dirty="0"/>
              <a:t> --</a:t>
            </a:r>
            <a:r>
              <a:rPr lang="en-US" dirty="0" err="1"/>
              <a:t>genomeDir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reference.fas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readFilesIn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read1.fq read2.fq </a:t>
            </a:r>
            <a:r>
              <a:rPr lang="en-US" dirty="0"/>
              <a:t>\</a:t>
            </a:r>
          </a:p>
          <a:p>
            <a:r>
              <a:rPr lang="en-US" dirty="0"/>
              <a:t>     --</a:t>
            </a:r>
            <a:r>
              <a:rPr lang="en-US" dirty="0" err="1"/>
              <a:t>alignIntronMax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alignMatesGapMax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outFileNamePrefix</a:t>
            </a:r>
            <a:r>
              <a:rPr lang="en-US" dirty="0"/>
              <a:t> output \</a:t>
            </a:r>
          </a:p>
          <a:p>
            <a:r>
              <a:rPr lang="en-US" dirty="0"/>
              <a:t>     --</a:t>
            </a:r>
            <a:r>
              <a:rPr lang="en-US" dirty="0" err="1"/>
              <a:t>outSAMattrIHstart</a:t>
            </a:r>
            <a:r>
              <a:rPr lang="en-US" dirty="0"/>
              <a:t> 0 \</a:t>
            </a:r>
          </a:p>
          <a:p>
            <a:r>
              <a:rPr lang="en-US" dirty="0"/>
              <a:t>     --</a:t>
            </a:r>
            <a:r>
              <a:rPr lang="en-US" dirty="0" err="1"/>
              <a:t>outSAMmultNmax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outSAMstrandField</a:t>
            </a:r>
            <a:r>
              <a:rPr lang="en-US" dirty="0"/>
              <a:t> </a:t>
            </a:r>
            <a:r>
              <a:rPr lang="en-US" dirty="0" err="1"/>
              <a:t>intronMotif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outFilterIntronMotifs</a:t>
            </a:r>
            <a:r>
              <a:rPr lang="en-US" dirty="0"/>
              <a:t> </a:t>
            </a:r>
            <a:r>
              <a:rPr lang="en-US" dirty="0" err="1"/>
              <a:t>RemoveNoncanonicalUnannotated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outSAMtype</a:t>
            </a:r>
            <a:r>
              <a:rPr lang="en-US" dirty="0"/>
              <a:t> BAM </a:t>
            </a:r>
            <a:r>
              <a:rPr lang="en-US" dirty="0" err="1"/>
              <a:t>SortedByCoordinate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quantMode</a:t>
            </a:r>
            <a:r>
              <a:rPr lang="en-US" dirty="0"/>
              <a:t> </a:t>
            </a:r>
            <a:r>
              <a:rPr lang="en-US" dirty="0" err="1"/>
              <a:t>GeneCounts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outFilterMismatchNmax</a:t>
            </a:r>
            <a:r>
              <a:rPr lang="en-US" dirty="0"/>
              <a:t> 5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outFilterMismatchNoverLmax</a:t>
            </a:r>
            <a:r>
              <a:rPr lang="en-US" dirty="0"/>
              <a:t> 0.05 \</a:t>
            </a:r>
          </a:p>
          <a:p>
            <a:r>
              <a:rPr lang="en-US" dirty="0"/>
              <a:t>     --</a:t>
            </a:r>
            <a:r>
              <a:rPr lang="en-US" dirty="0" err="1"/>
              <a:t>outFilterMatchNmin</a:t>
            </a:r>
            <a:r>
              <a:rPr lang="en-US" dirty="0"/>
              <a:t> 50 \</a:t>
            </a:r>
          </a:p>
          <a:p>
            <a:r>
              <a:rPr lang="en-US" dirty="0"/>
              <a:t>     --</a:t>
            </a:r>
            <a:r>
              <a:rPr lang="en-US" dirty="0" err="1"/>
              <a:t>outSJfilterReads</a:t>
            </a:r>
            <a:r>
              <a:rPr lang="en-US" dirty="0"/>
              <a:t> Unique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outSAMmapqUnique</a:t>
            </a:r>
            <a:r>
              <a:rPr lang="en-US" dirty="0"/>
              <a:t> 60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outFilterMultimapScoreRange</a:t>
            </a:r>
            <a:r>
              <a:rPr lang="en-US" dirty="0"/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B8C4-3BF6-69BB-198F-0449C727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0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081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4397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matrix: 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593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2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57975"/>
            <a:ext cx="8229600" cy="1401993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comparisons of read counts among samples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A8A55-1724-7A91-521D-2226A7C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38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/>
              <a:t>Scatter plot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5" y="1691133"/>
            <a:ext cx="3988945" cy="418839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687192" y="2243097"/>
            <a:ext cx="584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795029" y="1691133"/>
            <a:ext cx="3988945" cy="4188392"/>
            <a:chOff x="4795029" y="1691133"/>
            <a:chExt cx="3988945" cy="41883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5029" y="1691133"/>
              <a:ext cx="3988945" cy="4188392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5949674" y="2243097"/>
              <a:ext cx="99197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5E83D-D68A-F4BF-42CC-9A6157FE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473"/>
          </a:xfrm>
        </p:spPr>
        <p:txBody>
          <a:bodyPr>
            <a:normAutofit/>
          </a:bodyPr>
          <a:lstStyle/>
          <a:p>
            <a:r>
              <a:rPr lang="en-US" sz="3200" dirty="0"/>
              <a:t>Pair-wise scatter plot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84" y="907345"/>
            <a:ext cx="6421884" cy="57008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580467" y="1069622"/>
            <a:ext cx="2751667" cy="3482613"/>
            <a:chOff x="4571999" y="1143000"/>
            <a:chExt cx="2751667" cy="3482613"/>
          </a:xfrm>
        </p:grpSpPr>
        <p:sp>
          <p:nvSpPr>
            <p:cNvPr id="4" name="Rectangle 3"/>
            <p:cNvSpPr/>
            <p:nvPr/>
          </p:nvSpPr>
          <p:spPr>
            <a:xfrm>
              <a:off x="4572000" y="1143000"/>
              <a:ext cx="881944" cy="3478389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1999" y="3831157"/>
              <a:ext cx="2751667" cy="794456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E5983-A421-3D64-66A4-0D61714B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944"/>
            <a:ext cx="8229600" cy="635000"/>
          </a:xfrm>
        </p:spPr>
        <p:txBody>
          <a:bodyPr>
            <a:normAutofit/>
          </a:bodyPr>
          <a:lstStyle/>
          <a:p>
            <a:r>
              <a:rPr lang="en-US" sz="3200" dirty="0"/>
              <a:t>Principal Component Analysis (PCA)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818" y="1186443"/>
            <a:ext cx="4430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is a mathematical algorithm that reduces the dimensionality of the data while retaining most of the variation in the data set.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57611" y="1199143"/>
          <a:ext cx="3829189" cy="1853301"/>
        </p:xfrm>
        <a:graphic>
          <a:graphicData uri="http://schemas.openxmlformats.org/drawingml/2006/table">
            <a:tbl>
              <a:tblPr/>
              <a:tblGrid>
                <a:gridCol w="54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2679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67" y="3397100"/>
            <a:ext cx="3414887" cy="34148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11614" y="3041881"/>
            <a:ext cx="340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and standardized data</a:t>
            </a:r>
          </a:p>
        </p:txBody>
      </p:sp>
      <p:pic>
        <p:nvPicPr>
          <p:cNvPr id="13" name="Picture 12" descr="Screen Shot 2014-05-30 at 1.42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4010542"/>
            <a:ext cx="2705100" cy="2461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6600" y="6472117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Nature Biotech, 2008, 26:303-4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5168" y="2582130"/>
          <a:ext cx="3922180" cy="1138873"/>
        </p:xfrm>
        <a:graphic>
          <a:graphicData uri="http://schemas.openxmlformats.org/drawingml/2006/table">
            <a:tbl>
              <a:tblPr/>
              <a:tblGrid>
                <a:gridCol w="78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Feature/variable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Height (cm)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918908" y="4279551"/>
            <a:ext cx="1564343" cy="1408656"/>
            <a:chOff x="1918908" y="4279551"/>
            <a:chExt cx="1564343" cy="1408656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2291249" y="5318875"/>
              <a:ext cx="118490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30503" y="5318875"/>
              <a:ext cx="543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PC1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2298344" y="4286646"/>
              <a:ext cx="118490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72608" y="4279551"/>
              <a:ext cx="7095" cy="1039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16200000">
              <a:off x="1831579" y="4610100"/>
              <a:ext cx="543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PC2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304208" y="4279551"/>
              <a:ext cx="7095" cy="1039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630503" y="4852432"/>
              <a:ext cx="89634" cy="8963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212592" y="4738430"/>
              <a:ext cx="89634" cy="896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540869" y="4927898"/>
              <a:ext cx="89634" cy="896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129675" y="4556141"/>
              <a:ext cx="89634" cy="8963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44BD2-E527-0E2B-F7C7-131B3669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5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57975"/>
            <a:ext cx="8229600" cy="1401993"/>
          </a:xfrm>
        </p:spPr>
        <p:txBody>
          <a:bodyPr>
            <a:normAutofit/>
          </a:bodyPr>
          <a:lstStyle/>
          <a:p>
            <a:r>
              <a:rPr lang="en-US" dirty="0"/>
              <a:t>Overview of differential expression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A8A55-1724-7A91-521D-2226A7C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2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776"/>
            <a:ext cx="8229600" cy="684389"/>
          </a:xfrm>
        </p:spPr>
        <p:txBody>
          <a:bodyPr>
            <a:normAutofit/>
          </a:bodyPr>
          <a:lstStyle/>
          <a:p>
            <a:r>
              <a:rPr lang="en-US" sz="3200" dirty="0"/>
              <a:t>Volcano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916" y="1658058"/>
            <a:ext cx="4882444" cy="4882444"/>
          </a:xfrm>
          <a:prstGeom prst="rect">
            <a:avLst/>
          </a:prstGeom>
        </p:spPr>
      </p:pic>
      <p:pic>
        <p:nvPicPr>
          <p:cNvPr id="5" name="Picture 4" descr="Screen Shot 2014-05-31 at 12.33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22" y="175429"/>
            <a:ext cx="1961445" cy="130623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2645" y="2827867"/>
          <a:ext cx="3395133" cy="2360243"/>
        </p:xfrm>
        <a:graphic>
          <a:graphicData uri="http://schemas.openxmlformats.org/drawingml/2006/table">
            <a:tbl>
              <a:tblPr/>
              <a:tblGrid>
                <a:gridCol w="93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Log2FC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-log10(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pvalue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7656A-35E5-A648-6DEB-F2B73CF9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3387"/>
            <a:ext cx="8229600" cy="684389"/>
          </a:xfrm>
        </p:spPr>
        <p:txBody>
          <a:bodyPr>
            <a:normAutofit/>
          </a:bodyPr>
          <a:lstStyle/>
          <a:p>
            <a:r>
              <a:rPr lang="en-US" sz="3200" dirty="0"/>
              <a:t>MA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83887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More at: 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MA_plot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84153" y="1134723"/>
            <a:ext cx="3552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(log ratios) and A (mean average)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22" y="1264166"/>
            <a:ext cx="4564944" cy="456494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370667"/>
          <a:ext cx="3578577" cy="2089857"/>
        </p:xfrm>
        <a:graphic>
          <a:graphicData uri="http://schemas.openxmlformats.org/drawingml/2006/table">
            <a:tbl>
              <a:tblPr/>
              <a:tblGrid>
                <a:gridCol w="841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 RPKM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 mean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log2FC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E3A83-A894-C947-402D-8EA8B5AB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155" y="228600"/>
            <a:ext cx="8229600" cy="82549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Approaches for quantification of gene expression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1698" y="20929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7951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6434" y="1845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99731" y="17256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2612" y="172767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10884" y="14860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6759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05984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62201" y="21116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94548" y="22209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23734" y="18407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76184" y="1707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4115" y="18713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4115" y="22158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99962" y="22067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433259" y="21045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47512" y="19821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39512" y="19715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4005" y="254645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6822" y="27530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815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34041" y="28864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367338" y="27841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81591" y="26617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10219" y="278612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73125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784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295966" y="246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29808" y="23050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373591" y="26511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591341" y="28821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43791" y="2766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61722" y="29127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600866" y="31203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215119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607119" y="29874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1361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288603" y="19642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521900" y="18364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136153" y="16970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064781" y="183842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23920" y="14774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8330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558226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528153" y="16864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184370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131650" y="20823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45903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954924" y="18171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069167" y="1683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37903" y="19494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22131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755428" y="21982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69681" y="20758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914605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5362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688690" y="18916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921987" y="17723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079938" y="2533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464868" y="17743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2331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850615" y="14527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186711" y="23135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928240" y="163937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145990" y="188735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298440" y="1754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374067" y="18607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74067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3037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456210" y="29801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689507" y="28778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303760" y="27554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232388" y="28798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59152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0006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23395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848210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695760" y="27449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913510" y="29758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122531" y="28585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236774" y="27424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537288" y="30916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048691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553077" y="24168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06598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836376" y="19966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14378" y="2044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47675" y="19251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90556" y="19271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158828" y="16854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53928" y="17922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10145" y="23110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242492" y="242043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071678" y="204018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224128" y="190703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847906" y="24062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081203" y="230398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95456" y="21816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087456" y="2171044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295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015282" y="29835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421069" y="26268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3264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43910" y="26639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77752" y="25044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021535" y="28506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239285" y="30815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391735" y="29654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7840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936547" y="21637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169844" y="2035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784097" y="18964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1712725" y="203789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2503664" y="2464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24809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714294" y="1676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328547" y="155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2176097" y="18859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1832314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2779594" y="22818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393847" y="2159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602868" y="20166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717111" y="18834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785847" y="2148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170075" y="24999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403372" y="23976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017625" y="22753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562549" y="252355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3394330" y="2033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1727882" y="27333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3170508" y="19165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250922" y="23476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498559" y="1652179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834655" y="2512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588120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290097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946384" y="19536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022011" y="20602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022011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2127302" y="3160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475408" y="217104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19517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337451" y="3077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1951704" y="29549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1880332" y="30793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223947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26486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288190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2496154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2343704" y="294436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770475" y="30580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884718" y="294191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3201021" y="26162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3457704" y="24939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954542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1484320" y="219615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329469" y="2157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562766" y="20378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873919" y="1798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569019" y="19049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957583" y="25331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786769" y="21529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939219" y="20197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562997" y="25189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796294" y="24167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410547" y="22943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802547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041526" y="28566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659001" y="27767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392843" y="26172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736626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1106826" y="30782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1499188" y="18919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1651638" y="22764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1884935" y="21486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1499188" y="20092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1390133" y="256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1786955" y="15483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799469" y="26161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2429385" y="17896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1891188" y="19986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1547405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2494685" y="23945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2108938" y="2272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2317959" y="21293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2432202" y="199619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2500938" y="2261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885166" y="26127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2118463" y="25104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1732716" y="23880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1277640" y="2636287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956971" y="17876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109421" y="2146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3342718" y="20273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442973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2885599" y="202931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2748505" y="1670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549746" y="26257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3310871" y="18943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3005188" y="24132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3503221" y="214235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2737102" y="2172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2737102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3342949" y="25084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3576246" y="240615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3190499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1666795" y="29503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>
            <a:off x="1666795" y="30676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195456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2363695" y="295037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259699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2211245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>
            <a:off x="2058795" y="30571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2599809" y="30546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3124578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3124578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2916112" y="2729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3172795" y="26066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1669633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1199411" y="23088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7" name="Oval 496"/>
          <p:cNvSpPr/>
          <p:nvPr/>
        </p:nvSpPr>
        <p:spPr>
          <a:xfrm>
            <a:off x="130909" y="1365673"/>
            <a:ext cx="3898900" cy="190628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extBox 500"/>
          <p:cNvSpPr txBox="1"/>
          <p:nvPr/>
        </p:nvSpPr>
        <p:spPr>
          <a:xfrm>
            <a:off x="622919" y="3688834"/>
            <a:ext cx="1339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Northern</a:t>
            </a:r>
          </a:p>
          <a:p>
            <a:pPr algn="ctr"/>
            <a:r>
              <a:rPr lang="en-US" sz="2400" dirty="0"/>
              <a:t>blot</a:t>
            </a:r>
          </a:p>
        </p:txBody>
      </p:sp>
      <p:grpSp>
        <p:nvGrpSpPr>
          <p:cNvPr id="504" name="Group 503"/>
          <p:cNvGrpSpPr/>
          <p:nvPr/>
        </p:nvGrpSpPr>
        <p:grpSpPr>
          <a:xfrm>
            <a:off x="670786" y="4547750"/>
            <a:ext cx="1234979" cy="2006600"/>
            <a:chOff x="963261" y="3867928"/>
            <a:chExt cx="938086" cy="2006600"/>
          </a:xfrm>
        </p:grpSpPr>
        <p:pic>
          <p:nvPicPr>
            <p:cNvPr id="502" name="Picture 501" descr="Screen Shot 2015-04-22 at 2.45.2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261" y="3867928"/>
              <a:ext cx="938086" cy="2006600"/>
            </a:xfrm>
            <a:prstGeom prst="rect">
              <a:avLst/>
            </a:prstGeom>
          </p:spPr>
        </p:pic>
        <p:sp>
          <p:nvSpPr>
            <p:cNvPr id="503" name="TextBox 502"/>
            <p:cNvSpPr txBox="1"/>
            <p:nvPr/>
          </p:nvSpPr>
          <p:spPr>
            <a:xfrm>
              <a:off x="1096252" y="5595778"/>
              <a:ext cx="662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biochemj.org</a:t>
              </a:r>
              <a:endParaRPr lang="en-US" sz="1000" dirty="0"/>
            </a:p>
          </p:txBody>
        </p:sp>
      </p:grpSp>
      <p:sp>
        <p:nvSpPr>
          <p:cNvPr id="505" name="TextBox 504"/>
          <p:cNvSpPr txBox="1"/>
          <p:nvPr/>
        </p:nvSpPr>
        <p:spPr>
          <a:xfrm>
            <a:off x="4292555" y="1436137"/>
            <a:ext cx="439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can we measure the accumulative level of transcripts of </a:t>
            </a:r>
            <a:r>
              <a:rPr lang="en-US" sz="2400" b="1" dirty="0">
                <a:solidFill>
                  <a:srgbClr val="FF0000"/>
                </a:solidFill>
              </a:rPr>
              <a:t>a given gene </a:t>
            </a:r>
            <a:r>
              <a:rPr lang="en-US" sz="2400" dirty="0"/>
              <a:t>in millions/billions of transcripts?</a:t>
            </a:r>
          </a:p>
        </p:txBody>
      </p:sp>
      <p:sp>
        <p:nvSpPr>
          <p:cNvPr id="600" name="TextBox 599"/>
          <p:cNvSpPr txBox="1"/>
          <p:nvPr/>
        </p:nvSpPr>
        <p:spPr>
          <a:xfrm>
            <a:off x="2748518" y="3688834"/>
            <a:ext cx="124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qRT</a:t>
            </a:r>
            <a:r>
              <a:rPr lang="en-US" sz="2400" dirty="0"/>
              <a:t>-PCR</a:t>
            </a:r>
          </a:p>
        </p:txBody>
      </p:sp>
      <p:sp>
        <p:nvSpPr>
          <p:cNvPr id="601" name="TextBox 600"/>
          <p:cNvSpPr txBox="1"/>
          <p:nvPr/>
        </p:nvSpPr>
        <p:spPr>
          <a:xfrm>
            <a:off x="4782145" y="3688834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microarray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6767072" y="5086409"/>
            <a:ext cx="1969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RNA-seq</a:t>
            </a:r>
          </a:p>
        </p:txBody>
      </p:sp>
      <p:grpSp>
        <p:nvGrpSpPr>
          <p:cNvPr id="509" name="Group 508"/>
          <p:cNvGrpSpPr/>
          <p:nvPr/>
        </p:nvGrpSpPr>
        <p:grpSpPr>
          <a:xfrm>
            <a:off x="4871045" y="4616822"/>
            <a:ext cx="1413619" cy="1968499"/>
            <a:chOff x="4925362" y="4616822"/>
            <a:chExt cx="1413619" cy="1968499"/>
          </a:xfrm>
        </p:grpSpPr>
        <p:pic>
          <p:nvPicPr>
            <p:cNvPr id="506" name="Picture 505" descr="Screen Shot 2015-04-22 at 2.51.1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362" y="4616822"/>
              <a:ext cx="1413619" cy="1968499"/>
            </a:xfrm>
            <a:prstGeom prst="rect">
              <a:avLst/>
            </a:prstGeom>
          </p:spPr>
        </p:pic>
        <p:sp>
          <p:nvSpPr>
            <p:cNvPr id="508" name="TextBox 507"/>
            <p:cNvSpPr txBox="1"/>
            <p:nvPr/>
          </p:nvSpPr>
          <p:spPr>
            <a:xfrm>
              <a:off x="5000897" y="6279490"/>
              <a:ext cx="12618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csmbio.csm.jmu.edu</a:t>
              </a:r>
              <a:endParaRPr lang="en-US" sz="1000" dirty="0"/>
            </a:p>
          </p:txBody>
        </p:sp>
      </p:grpSp>
      <p:pic>
        <p:nvPicPr>
          <p:cNvPr id="511" name="Picture 510" descr="Screen Shot 2015-04-22 at 2.55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50" y="4686875"/>
            <a:ext cx="1496345" cy="1898446"/>
          </a:xfrm>
          <a:prstGeom prst="rect">
            <a:avLst/>
          </a:prstGeom>
        </p:spPr>
      </p:pic>
      <p:sp>
        <p:nvSpPr>
          <p:cNvPr id="512" name="Rectangle 511"/>
          <p:cNvSpPr/>
          <p:nvPr/>
        </p:nvSpPr>
        <p:spPr>
          <a:xfrm>
            <a:off x="2877565" y="6259924"/>
            <a:ext cx="979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quantabio.com</a:t>
            </a:r>
            <a:endParaRPr lang="en-US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6F201C-6116-34AE-7C19-6C926F38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85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894263"/>
          </a:xfrm>
        </p:spPr>
        <p:txBody>
          <a:bodyPr>
            <a:normAutofit/>
          </a:bodyPr>
          <a:lstStyle/>
          <a:p>
            <a:r>
              <a:rPr lang="en-US" sz="2800" b="1" dirty="0"/>
              <a:t>Biological replication </a:t>
            </a:r>
            <a:r>
              <a:rPr lang="en-US" sz="2800" dirty="0"/>
              <a:t>rather than technical replication are typically needed for an RNA-seq experiment.</a:t>
            </a:r>
          </a:p>
          <a:p>
            <a:r>
              <a:rPr lang="en-US" sz="2800" dirty="0"/>
              <a:t>P-values need to be corrected to account for </a:t>
            </a:r>
            <a:r>
              <a:rPr lang="en-US" sz="2800" b="1" dirty="0"/>
              <a:t>multiple tests</a:t>
            </a:r>
            <a:r>
              <a:rPr lang="en-US" sz="2800" dirty="0"/>
              <a:t>. The FDR method is a reliable approach for the correction.</a:t>
            </a:r>
          </a:p>
          <a:p>
            <a:r>
              <a:rPr lang="en-US" sz="2800" dirty="0"/>
              <a:t>Many bioinformatics pipelines and statistical methods have been developed. Most methods work fine but </a:t>
            </a:r>
            <a:r>
              <a:rPr lang="en-US" sz="2800" b="1" dirty="0"/>
              <a:t>parameters</a:t>
            </a:r>
            <a:r>
              <a:rPr lang="en-US" sz="2800" dirty="0"/>
              <a:t> in each method need to be carefully selected.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EE66-ED22-6DB7-54D5-DF4A8055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97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9449-A514-4A71-6A92-90849F9E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9463B-7218-B9F7-FE0A-0F6398E1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0" y="1417638"/>
            <a:ext cx="8417859" cy="477648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Benjamini</a:t>
            </a:r>
            <a:r>
              <a:rPr lang="en-US" sz="2400" dirty="0"/>
              <a:t> Y, et al. 1995. Controlling the False Discovery Rate - a Practical and Powerful Approach to Multiple Testing. Journal of the Royal Statistical Society Series B-Methodological 57:289-300.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Conesa A, et al. 2016. A survey of best practices for RNA-seq data analysis. Genome Biol 17:13.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Love MI, et al. 2014. Moderated estimation of fold change and dispersion for RNA-seq data with DESeq2. Genome Biol 15:550.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Robinson MD, et al. 2010. </a:t>
            </a:r>
            <a:r>
              <a:rPr lang="en-US" sz="2400" dirty="0" err="1"/>
              <a:t>edgeR</a:t>
            </a:r>
            <a:r>
              <a:rPr lang="en-US" sz="2400" dirty="0"/>
              <a:t>: a Bioconductor package for differential expression analysis of digital gene expression data. Bioinformatics 26:139-140.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4DC95-0670-AABB-72CB-46157A6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7067"/>
            <a:ext cx="8148635" cy="49106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Rationale of RNA-seq (mRNA sequencing)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12809" y="1682746"/>
            <a:ext cx="1535110" cy="1023983"/>
            <a:chOff x="5696478" y="1479995"/>
            <a:chExt cx="3898900" cy="1906282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7008542" y="296042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504788" y="214985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368115" y="24138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7064757" y="213929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365037" y="27462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373665" y="275581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7493552" y="285579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684033" y="257746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917267" y="22072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923520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532003" y="1959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65300" y="18399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08181" y="18419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76453" y="16003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72328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71553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27770" y="2225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160117" y="2335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89303" y="1955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41753" y="18218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159684" y="198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59684" y="2330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65531" y="23211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98828" y="22188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13081" y="20964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05081" y="20859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19574" y="26607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22391" y="28673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5471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699610" y="30007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32907" y="28984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47160" y="27760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475788" y="29004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338694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2440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61535" y="257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595377" y="2419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39160" y="27655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156910" y="29964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09360" y="28803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327291" y="302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166435" y="3234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80688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72688" y="3101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017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854172" y="20786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87469" y="19507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701722" y="1811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888699" y="195275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989489" y="15917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3986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123795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093722" y="18007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749939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697219" y="21967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311472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520493" y="19314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634736" y="17983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703472" y="20637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087700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20997" y="231255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935250" y="21901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480174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1018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254259" y="20059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487556" y="1886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645507" y="2648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030437" y="188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7987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416184" y="15670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752280" y="242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93809" y="17536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711559" y="20016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864009" y="1868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39636" y="197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939636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8693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021779" y="30944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8255076" y="29921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869329" y="28697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797957" y="29941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15709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5662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79952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413779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261329" y="2859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479079" y="30901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8688100" y="29728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802343" y="2856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102857" y="3206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14260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9118646" y="25311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72167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401945" y="21110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179947" y="2158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413244" y="20394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956125" y="20414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24397" y="17997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19497" y="19065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075714" y="2425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808061" y="25347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637247" y="2154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789697" y="20213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13475" y="25205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646772" y="24183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261025" y="22959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653025" y="228536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1951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580851" y="3097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986638" y="2741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8920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509479" y="27783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43321" y="26187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587104" y="29649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804854" y="319591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957304" y="30798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73496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7502116" y="22780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735413" y="2150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7349666" y="2010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278294" y="21522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069233" y="2578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465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8279863" y="1791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7894116" y="166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741666" y="20002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397883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8345163" y="23961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7959416" y="2273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168437" y="21309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8282680" y="199778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8351416" y="2263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735644" y="26142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968941" y="25120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583194" y="23896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128118" y="263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8959899" y="2148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7293451" y="28476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736077" y="2030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16491" y="24619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7064128" y="17665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400224" y="26273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7153689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8855666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770303" y="206799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8587580" y="21745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8587580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692871" y="3275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9040977" y="22853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5172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7903020" y="3191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517273" y="30692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445901" y="31936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80504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2141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44747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061723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909273" y="30586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336044" y="31723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450287" y="305623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766590" y="27306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023273" y="26082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7520111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7049889" y="231047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895038" y="2271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6128335" y="21521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439488" y="1912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091580" y="19404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523152" y="264748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352338" y="2267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49007" y="2586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361863" y="25310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976116" y="240866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6607095" y="297098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6224570" y="28910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958412" y="2731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302195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672395" y="3192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7064757" y="20062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7217207" y="23908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7450504" y="226295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955702" y="268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352524" y="16626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7994954" y="19039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56757" y="2112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112974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060254" y="25089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674507" y="2386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883528" y="2243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997771" y="21105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066507" y="23759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50735" y="2727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298285" y="250237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843209" y="27506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8522540" y="190196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74990" y="22609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908287" y="21416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8451168" y="214363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572423" y="178489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876440" y="20086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8570757" y="2527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9068790" y="22566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8302671" y="22872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8302671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8994536" y="26227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141815" y="252047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8756068" y="239810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2323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232364" y="318198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7520131" y="296241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9292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8162561" y="29624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776814" y="2840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624364" y="31714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8165378" y="31689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8690147" y="296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8690147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740031" y="284334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9060934" y="27209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6764980" y="24232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/>
            <p:cNvSpPr/>
            <p:nvPr/>
          </p:nvSpPr>
          <p:spPr>
            <a:xfrm>
              <a:off x="5696478" y="1479995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9509" y="1682746"/>
            <a:ext cx="1535110" cy="1023983"/>
            <a:chOff x="5483568" y="3926862"/>
            <a:chExt cx="3898900" cy="1906282"/>
          </a:xfrm>
        </p:grpSpPr>
        <p:cxnSp>
          <p:nvCxnSpPr>
            <p:cNvPr id="360" name="Straight Connector 359"/>
            <p:cNvCxnSpPr/>
            <p:nvPr/>
          </p:nvCxnSpPr>
          <p:spPr>
            <a:xfrm>
              <a:off x="6851218" y="421336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6440115" y="473223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7853597" y="48228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5704357" y="46541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5710610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19093" y="4406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552390" y="42868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6095271" y="428885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863543" y="40471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5759418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558643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6214860" y="46727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6947207" y="47821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776393" y="44019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928843" y="4268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946774" y="4432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5946774" y="477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6552621" y="47679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785918" y="46657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6400171" y="45433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6792171" y="45327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5806664" y="510764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5809481" y="53141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63342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486700" y="54475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6719997" y="53453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6334250" y="52229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262878" y="534731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6125784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70311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648625" y="502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382467" y="48661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726250" y="52123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6944000" y="544331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096450" y="5327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6114381" y="54739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6953525" y="5681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6567778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6959778" y="55486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74888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641262" y="45254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7874559" y="43976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488812" y="4258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7417440" y="43996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776579" y="403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81857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10885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880812" y="4247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537029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8484309" y="46435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8098562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8307583" y="4378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8421826" y="4245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8490562" y="4510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7874790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8108087" y="47594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7722340" y="4637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7267264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68888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7041349" y="44528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7274646" y="43335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7432597" y="5095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6817527" y="43354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75857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7203274" y="40139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8539370" y="48747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7280899" y="42005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498649" y="44485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651099" y="4315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8726726" y="44219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8726726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6564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7808869" y="55413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8042166" y="54390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7656419" y="53166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585047" y="54410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794418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83533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858661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8200869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8048419" y="53060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8266169" y="55370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8475190" y="5419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8589433" y="5303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7889947" y="56528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401350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905736" y="4978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7659257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7189035" y="455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5967037" y="4605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6200334" y="44863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5743215" y="4488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511487" y="42466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206587" y="4353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5862804" y="48722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6595151" y="49816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6424337" y="46013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6576787" y="4468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6200565" y="49674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6433862" y="48651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6048115" y="47427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59821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6367941" y="55447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5773728" y="5188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66790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6296569" y="52251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6030411" y="506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6374194" y="54118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6591944" y="56427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6744394" y="5526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71367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7289206" y="47249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7522503" y="4597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7136756" y="4457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7065384" y="45990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7856323" y="5025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78336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8066953" y="4238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7681206" y="411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7528756" y="4447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7184973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8132253" y="48430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7746506" y="4720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7955527" y="4577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069770" y="44446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138506" y="4710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7522734" y="50611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7756031" y="49588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7370284" y="4836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6915208" y="50847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8746989" y="4595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7080541" y="52945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8523167" y="44777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603581" y="49088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8187314" y="5074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940779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8642756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7299043" y="45148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8374670" y="46214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8374670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7479961" y="5722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8828067" y="47322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73043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7690110" y="5638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7304363" y="55161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7232991" y="56404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759213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80012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823456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7848813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7696363" y="55055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8123134" y="56192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8237377" y="55031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8553680" y="51774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810363" y="505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7307201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836979" y="475734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5682128" y="4718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5915425" y="45990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6226578" y="4359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5921678" y="44661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6310242" y="50943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139428" y="47141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6291878" y="45809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5915656" y="50801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6148953" y="49779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5763206" y="48555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6155206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6394185" y="541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6011660" y="53379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5745502" y="51783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6089285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6459485" y="56394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6851847" y="44531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7004297" y="48376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7237594" y="47098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6851847" y="45703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6742792" y="512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7139614" y="41095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6152128" y="51773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7782044" y="43508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7243847" y="45598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6900064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7847344" y="4955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7461597" y="4833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670618" y="46905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7237825" y="5173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7471122" y="50716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7085375" y="4949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6630299" y="51974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8309630" y="434883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8462080" y="47078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8695377" y="45885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6795632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8238258" y="459049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8101164" y="4231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7902405" y="5186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8663530" y="4455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8357847" y="49744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8855880" y="47035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8089761" y="4734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8089761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8695608" y="50696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8928905" y="49673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8543158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70194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7019454" y="56288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730722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77163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794965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7563904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7411454" y="56182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7952468" y="56158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8477237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8477237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8268771" y="5290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8525454" y="5167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7022292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6552070" y="48700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/>
            <p:nvPr/>
          </p:nvSpPr>
          <p:spPr>
            <a:xfrm>
              <a:off x="5483568" y="3926862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TextBox 448"/>
          <p:cNvSpPr txBox="1"/>
          <p:nvPr/>
        </p:nvSpPr>
        <p:spPr>
          <a:xfrm>
            <a:off x="6028637" y="2861662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 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5195111" y="942334"/>
            <a:ext cx="394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millions of transcripts in each sample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5282142" y="1303909"/>
            <a:ext cx="3903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Including transcripts from </a:t>
            </a:r>
            <a:r>
              <a:rPr lang="en-US" sz="1600" dirty="0">
                <a:solidFill>
                  <a:srgbClr val="FF0000"/>
                </a:solidFill>
              </a:rPr>
              <a:t>a gene</a:t>
            </a:r>
            <a:r>
              <a:rPr lang="en-US" sz="1600" dirty="0"/>
              <a:t> of interest</a:t>
            </a:r>
          </a:p>
        </p:txBody>
      </p:sp>
      <p:sp>
        <p:nvSpPr>
          <p:cNvPr id="452" name="TextBox 451"/>
          <p:cNvSpPr txBox="1"/>
          <p:nvPr/>
        </p:nvSpPr>
        <p:spPr>
          <a:xfrm>
            <a:off x="7914413" y="2861662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454" name="Straight Connector 453"/>
          <p:cNvCxnSpPr/>
          <p:nvPr/>
        </p:nvCxnSpPr>
        <p:spPr>
          <a:xfrm>
            <a:off x="5514656" y="37159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TextBox 454"/>
          <p:cNvSpPr txBox="1"/>
          <p:nvPr/>
        </p:nvSpPr>
        <p:spPr>
          <a:xfrm>
            <a:off x="5521185" y="3683242"/>
            <a:ext cx="299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1,000 transcripts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6028637" y="4093456"/>
            <a:ext cx="236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0                       0</a:t>
            </a:r>
          </a:p>
        </p:txBody>
      </p:sp>
      <p:sp>
        <p:nvSpPr>
          <p:cNvPr id="457" name="TextBox 456"/>
          <p:cNvSpPr txBox="1"/>
          <p:nvPr/>
        </p:nvSpPr>
        <p:spPr>
          <a:xfrm>
            <a:off x="6028637" y="5192342"/>
            <a:ext cx="25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10                      1</a:t>
            </a:r>
          </a:p>
        </p:txBody>
      </p:sp>
      <p:sp>
        <p:nvSpPr>
          <p:cNvPr id="458" name="TextBox 457"/>
          <p:cNvSpPr txBox="1"/>
          <p:nvPr/>
        </p:nvSpPr>
        <p:spPr>
          <a:xfrm>
            <a:off x="5521185" y="4698756"/>
            <a:ext cx="335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</a:t>
            </a:r>
            <a:r>
              <a:rPr lang="en-US" sz="2000" b="1" dirty="0">
                <a:solidFill>
                  <a:srgbClr val="17375E"/>
                </a:solidFill>
              </a:rPr>
              <a:t>1 million transcripts</a:t>
            </a:r>
          </a:p>
        </p:txBody>
      </p:sp>
      <p:sp>
        <p:nvSpPr>
          <p:cNvPr id="464" name="Rectangle 463"/>
          <p:cNvSpPr/>
          <p:nvPr/>
        </p:nvSpPr>
        <p:spPr>
          <a:xfrm flipV="1">
            <a:off x="330199" y="1505142"/>
            <a:ext cx="4580469" cy="1479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extBox 464"/>
          <p:cNvSpPr txBox="1"/>
          <p:nvPr/>
        </p:nvSpPr>
        <p:spPr>
          <a:xfrm>
            <a:off x="1744134" y="1038264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sp>
        <p:nvSpPr>
          <p:cNvPr id="467" name="Rectangle 466"/>
          <p:cNvSpPr/>
          <p:nvPr/>
        </p:nvSpPr>
        <p:spPr>
          <a:xfrm flipV="1">
            <a:off x="330200" y="2613677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 flipV="1">
            <a:off x="1413934" y="2613676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 flipV="1">
            <a:off x="2065867" y="2613744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 flipV="1">
            <a:off x="2777067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 flipV="1">
            <a:off x="3208867" y="2616259"/>
            <a:ext cx="558801" cy="1245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 flipV="1">
            <a:off x="4199468" y="2613743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 flipV="1">
            <a:off x="3767668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 flipV="1">
            <a:off x="849507" y="3526301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 flipV="1">
            <a:off x="1929008" y="3526300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 flipV="1">
            <a:off x="2625696" y="3526301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 flipV="1">
            <a:off x="3180264" y="3526301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Parallelogram 497"/>
          <p:cNvSpPr/>
          <p:nvPr/>
        </p:nvSpPr>
        <p:spPr>
          <a:xfrm flipH="1">
            <a:off x="330196" y="2758018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Parallelogram 498"/>
          <p:cNvSpPr/>
          <p:nvPr/>
        </p:nvSpPr>
        <p:spPr>
          <a:xfrm>
            <a:off x="1920543" y="2753742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Parallelogram 499"/>
          <p:cNvSpPr/>
          <p:nvPr/>
        </p:nvSpPr>
        <p:spPr>
          <a:xfrm>
            <a:off x="2640208" y="2751824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Parallelogram 500"/>
          <p:cNvSpPr/>
          <p:nvPr/>
        </p:nvSpPr>
        <p:spPr>
          <a:xfrm>
            <a:off x="3201429" y="2758018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Down Arrow 501"/>
          <p:cNvSpPr/>
          <p:nvPr/>
        </p:nvSpPr>
        <p:spPr>
          <a:xfrm>
            <a:off x="2286000" y="1961450"/>
            <a:ext cx="397933" cy="368619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TextBox 502"/>
          <p:cNvSpPr txBox="1"/>
          <p:nvPr/>
        </p:nvSpPr>
        <p:spPr>
          <a:xfrm>
            <a:off x="601133" y="2296437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1364275" y="2296437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505" name="TextBox 504"/>
          <p:cNvSpPr txBox="1"/>
          <p:nvPr/>
        </p:nvSpPr>
        <p:spPr>
          <a:xfrm>
            <a:off x="1525262" y="3727450"/>
            <a:ext cx="17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mRNA/transcript</a:t>
            </a:r>
          </a:p>
        </p:txBody>
      </p:sp>
      <p:sp>
        <p:nvSpPr>
          <p:cNvPr id="506" name="TextBox 505"/>
          <p:cNvSpPr txBox="1"/>
          <p:nvPr/>
        </p:nvSpPr>
        <p:spPr>
          <a:xfrm>
            <a:off x="271992" y="4248509"/>
            <a:ext cx="5010150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Essentially, RNA-seq is designed to measure mRNA accumulation levels of genes by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1) recognizing transcripts based on sequences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2) and quantifying transcripts of each gene</a:t>
            </a:r>
          </a:p>
        </p:txBody>
      </p:sp>
      <p:cxnSp>
        <p:nvCxnSpPr>
          <p:cNvPr id="507" name="Straight Connector 506"/>
          <p:cNvCxnSpPr/>
          <p:nvPr/>
        </p:nvCxnSpPr>
        <p:spPr>
          <a:xfrm>
            <a:off x="5514656" y="57352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Down Arrow 507"/>
          <p:cNvSpPr/>
          <p:nvPr/>
        </p:nvSpPr>
        <p:spPr>
          <a:xfrm>
            <a:off x="7107848" y="5794333"/>
            <a:ext cx="199470" cy="269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TextBox 508"/>
          <p:cNvSpPr txBox="1"/>
          <p:nvPr/>
        </p:nvSpPr>
        <p:spPr>
          <a:xfrm>
            <a:off x="6007768" y="607060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expression (DE)?</a:t>
            </a:r>
          </a:p>
        </p:txBody>
      </p:sp>
      <p:sp>
        <p:nvSpPr>
          <p:cNvPr id="453" name="Slide Number Placeholder 452">
            <a:extLst>
              <a:ext uri="{FF2B5EF4-FFF2-40B4-BE49-F238E27FC236}">
                <a16:creationId xmlns:a16="http://schemas.microsoft.com/office/drawing/2014/main" id="{753E3668-D657-6272-E09E-18B231EA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5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RNA-seq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C7B0A-EE07-32EB-7B75-A6F0490E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82950" y="85727"/>
            <a:ext cx="5511800" cy="67780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en-US" sz="3200" dirty="0"/>
              <a:t>eads to read counts per gene </a:t>
            </a:r>
          </a:p>
        </p:txBody>
      </p:sp>
      <p:sp>
        <p:nvSpPr>
          <p:cNvPr id="26" name="Rectangle 25"/>
          <p:cNvSpPr/>
          <p:nvPr/>
        </p:nvSpPr>
        <p:spPr>
          <a:xfrm flipV="1">
            <a:off x="3616297" y="1138554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4700031" y="1138553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5351964" y="1138621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6063164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6494964" y="1138552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485565" y="1138620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V="1">
            <a:off x="7053765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V="1">
            <a:off x="4135604" y="2051178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V="1">
            <a:off x="5215105" y="2051177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flipV="1">
            <a:off x="5911793" y="2051178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V="1">
            <a:off x="6466361" y="2051178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 flipH="1">
            <a:off x="3616293" y="1282895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>
            <a:off x="5206640" y="1278619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/>
          <p:cNvSpPr/>
          <p:nvPr/>
        </p:nvSpPr>
        <p:spPr>
          <a:xfrm>
            <a:off x="5926305" y="1276701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arallelogram 40"/>
          <p:cNvSpPr/>
          <p:nvPr/>
        </p:nvSpPr>
        <p:spPr>
          <a:xfrm>
            <a:off x="6487526" y="1282895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87230" y="821314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50372" y="821314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135604" y="2374900"/>
            <a:ext cx="3041957" cy="0"/>
            <a:chOff x="4135604" y="2476500"/>
            <a:chExt cx="3041957" cy="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135604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59568" y="2476500"/>
              <a:ext cx="431526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70500" y="2476500"/>
              <a:ext cx="640082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42332" y="2476500"/>
              <a:ext cx="611264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631461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205454" y="2522872"/>
            <a:ext cx="2870507" cy="0"/>
            <a:chOff x="4205454" y="2578100"/>
            <a:chExt cx="2870507" cy="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205454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797668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96232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001146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599711" y="2578100"/>
              <a:ext cx="47625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4318091" y="2670844"/>
            <a:ext cx="2734133" cy="0"/>
            <a:chOff x="4318091" y="2673350"/>
            <a:chExt cx="2734133" cy="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318091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903955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8869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101083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99711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501155" y="2818817"/>
            <a:ext cx="2420345" cy="0"/>
            <a:chOff x="4501155" y="2920417"/>
            <a:chExt cx="2420345" cy="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501155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087019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91933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284147" y="2920417"/>
              <a:ext cx="63735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207086" y="2367451"/>
            <a:ext cx="117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reads</a:t>
            </a:r>
          </a:p>
        </p:txBody>
      </p:sp>
      <p:sp>
        <p:nvSpPr>
          <p:cNvPr id="72" name="Rectangle 71"/>
          <p:cNvSpPr/>
          <p:nvPr/>
        </p:nvSpPr>
        <p:spPr>
          <a:xfrm flipV="1">
            <a:off x="3654216" y="4170786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flipV="1">
            <a:off x="4737950" y="4170785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389883" y="4170853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6101083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flipV="1">
            <a:off x="6532883" y="4170784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V="1">
            <a:off x="7523484" y="4170852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flipV="1">
            <a:off x="7091684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3736766" y="3727450"/>
            <a:ext cx="546100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843783" y="3727450"/>
            <a:ext cx="566307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Parallelogram 92"/>
          <p:cNvSpPr/>
          <p:nvPr/>
        </p:nvSpPr>
        <p:spPr>
          <a:xfrm>
            <a:off x="4435928" y="3778250"/>
            <a:ext cx="701222" cy="367229"/>
          </a:xfrm>
          <a:prstGeom prst="parallelogram">
            <a:avLst>
              <a:gd name="adj" fmla="val 11085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arallelogram 93"/>
          <p:cNvSpPr/>
          <p:nvPr/>
        </p:nvSpPr>
        <p:spPr>
          <a:xfrm flipH="1">
            <a:off x="5137148" y="3778250"/>
            <a:ext cx="549610" cy="367229"/>
          </a:xfrm>
          <a:prstGeom prst="parallelogram">
            <a:avLst>
              <a:gd name="adj" fmla="val 7281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207086" y="2970118"/>
            <a:ext cx="700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alignment to the reference genome (DNA sequence)</a:t>
            </a:r>
          </a:p>
        </p:txBody>
      </p:sp>
      <p:sp>
        <p:nvSpPr>
          <p:cNvPr id="99" name="Parallelogram 98"/>
          <p:cNvSpPr/>
          <p:nvPr/>
        </p:nvSpPr>
        <p:spPr>
          <a:xfrm>
            <a:off x="3736767" y="3778250"/>
            <a:ext cx="546100" cy="367229"/>
          </a:xfrm>
          <a:prstGeom prst="parallelogram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207086" y="5299433"/>
            <a:ext cx="195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read counts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459860" y="5750034"/>
            <a:ext cx="6334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= 19 if all reads can be confidently mapped to the reference genome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459860" y="4372772"/>
            <a:ext cx="653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intron-aware </a:t>
            </a:r>
            <a:r>
              <a:rPr lang="en-US" sz="2400" dirty="0"/>
              <a:t>aligner is important for RNA-seq reads alignment e.g., STAR, HiSAT2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74029" y="3530600"/>
            <a:ext cx="105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read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BFBCDB-D125-4A01-C1DE-6178E476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531533" y="2874016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/>
              <a:t>Alignment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1238111"/>
            <a:ext cx="8383979" cy="4819927"/>
          </a:xfrm>
        </p:spPr>
        <p:txBody>
          <a:bodyPr>
            <a:noAutofit/>
          </a:bodyPr>
          <a:lstStyle/>
          <a:p>
            <a:r>
              <a:rPr lang="en-US" sz="2800" dirty="0"/>
              <a:t>Repeats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Sequencing errors</a:t>
            </a:r>
          </a:p>
          <a:p>
            <a:r>
              <a:rPr lang="en-US" sz="2800" dirty="0"/>
              <a:t>Polymorphisms (reference and sequenced individuals)</a:t>
            </a:r>
          </a:p>
          <a:p>
            <a:r>
              <a:rPr lang="en-US" sz="2800" dirty="0"/>
              <a:t>Quality of reference genomes (</a:t>
            </a:r>
            <a:r>
              <a:rPr lang="en-US" sz="2800" dirty="0" err="1"/>
              <a:t>mis</a:t>
            </a:r>
            <a:r>
              <a:rPr lang="en-US" sz="2800" dirty="0"/>
              <a:t>-assembly and incomplete genome) 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2717801" y="2873896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499100" y="2873894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44040" y="2430563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971800" y="248136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244039" y="248136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7562" y="2137530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0630" y="2690558"/>
            <a:ext cx="59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45871</TotalTime>
  <Words>2739</Words>
  <Application>Microsoft Macintosh PowerPoint</Application>
  <PresentationFormat>On-screen Show (4:3)</PresentationFormat>
  <Paragraphs>845</Paragraphs>
  <Slides>51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Zapf Dingbats</vt:lpstr>
      <vt:lpstr>Arial</vt:lpstr>
      <vt:lpstr>Calibri</vt:lpstr>
      <vt:lpstr>Times New Roman</vt:lpstr>
      <vt:lpstr>Office Theme</vt:lpstr>
      <vt:lpstr>Design of RNA-seq Experiments and Differential Expression Analysis    Genomic Technologies Workshop  (PLPTH885)</vt:lpstr>
      <vt:lpstr>Schedule</vt:lpstr>
      <vt:lpstr>Outline</vt:lpstr>
      <vt:lpstr>Gene expression</vt:lpstr>
      <vt:lpstr>Approaches for quantification of gene expression</vt:lpstr>
      <vt:lpstr>Rationale of RNA-seq (mRNA sequencing)</vt:lpstr>
      <vt:lpstr>RNA-seq procedure</vt:lpstr>
      <vt:lpstr>Reads to read counts per gene </vt:lpstr>
      <vt:lpstr>Alignment issues</vt:lpstr>
      <vt:lpstr>Solutions to mitigate problems - I</vt:lpstr>
      <vt:lpstr>Solutions to mitigate problems</vt:lpstr>
      <vt:lpstr>Count matrix Read counts (Raw) per gene</vt:lpstr>
      <vt:lpstr>Read counts to significant genes</vt:lpstr>
      <vt:lpstr>Statistical test for differential expression</vt:lpstr>
      <vt:lpstr>Source of variance in counts</vt:lpstr>
      <vt:lpstr>Sampling variance</vt:lpstr>
      <vt:lpstr>Technical replication</vt:lpstr>
      <vt:lpstr>Biological replication</vt:lpstr>
      <vt:lpstr>Question</vt:lpstr>
      <vt:lpstr>A normalization method: RPKM and FPKM</vt:lpstr>
      <vt:lpstr>More about RPKM</vt:lpstr>
      <vt:lpstr>Experimental Design</vt:lpstr>
      <vt:lpstr>Results from DE tests</vt:lpstr>
      <vt:lpstr>Outline</vt:lpstr>
      <vt:lpstr>Single statistical test</vt:lpstr>
      <vt:lpstr>Single statistical test</vt:lpstr>
      <vt:lpstr>Multiple testing correction</vt:lpstr>
      <vt:lpstr>P-value distribution under the null hypothesis (e.g., no treatment effect)</vt:lpstr>
      <vt:lpstr>P-value distribution under both the null and non-null hypotheses </vt:lpstr>
      <vt:lpstr>Multiple test correction – FDR method</vt:lpstr>
      <vt:lpstr>False discovery rate (concept)</vt:lpstr>
      <vt:lpstr>q-values (adjusted p-values)</vt:lpstr>
      <vt:lpstr>Question</vt:lpstr>
      <vt:lpstr>P-value histograms from real studies</vt:lpstr>
      <vt:lpstr>P-value histograms from real studies</vt:lpstr>
      <vt:lpstr>RNA-Seq procedure</vt:lpstr>
      <vt:lpstr>Keywords</vt:lpstr>
      <vt:lpstr>Bioinformatics and Statistics (Illumina data)</vt:lpstr>
      <vt:lpstr>STAR pipeline – from reads to counts</vt:lpstr>
      <vt:lpstr>Reads to counts - reference indexing</vt:lpstr>
      <vt:lpstr>Reads to counts – alignment and read counting</vt:lpstr>
      <vt:lpstr>Count matrix: Read counts (Raw) per gene</vt:lpstr>
      <vt:lpstr>Overall comparisons of read counts among samples</vt:lpstr>
      <vt:lpstr>Scatter plot</vt:lpstr>
      <vt:lpstr>Pair-wise scatter plot</vt:lpstr>
      <vt:lpstr>Principal Component Analysis (PCA)</vt:lpstr>
      <vt:lpstr>Overview of differential expression</vt:lpstr>
      <vt:lpstr>Volcano plot</vt:lpstr>
      <vt:lpstr>MA plot</vt:lpstr>
      <vt:lpstr>Summary</vt:lpstr>
      <vt:lpstr>REFERENCES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367</cp:revision>
  <cp:lastPrinted>2015-04-30T14:29:06Z</cp:lastPrinted>
  <dcterms:created xsi:type="dcterms:W3CDTF">2014-05-23T20:11:37Z</dcterms:created>
  <dcterms:modified xsi:type="dcterms:W3CDTF">2024-06-05T19:08:22Z</dcterms:modified>
</cp:coreProperties>
</file>