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32" r:id="rId3"/>
    <p:sldId id="336" r:id="rId4"/>
    <p:sldId id="272" r:id="rId5"/>
    <p:sldId id="261" r:id="rId6"/>
    <p:sldId id="334" r:id="rId7"/>
    <p:sldId id="262" r:id="rId8"/>
    <p:sldId id="264" r:id="rId9"/>
    <p:sldId id="273" r:id="rId10"/>
    <p:sldId id="270" r:id="rId11"/>
    <p:sldId id="271" r:id="rId12"/>
    <p:sldId id="274" r:id="rId13"/>
    <p:sldId id="276" r:id="rId14"/>
    <p:sldId id="268" r:id="rId15"/>
    <p:sldId id="275" r:id="rId16"/>
    <p:sldId id="260" r:id="rId17"/>
    <p:sldId id="257" r:id="rId18"/>
    <p:sldId id="339" r:id="rId19"/>
    <p:sldId id="338" r:id="rId20"/>
    <p:sldId id="267" r:id="rId21"/>
    <p:sldId id="337" r:id="rId22"/>
    <p:sldId id="33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/>
    <p:restoredTop sz="94513"/>
  </p:normalViewPr>
  <p:slideViewPr>
    <p:cSldViewPr snapToGrid="0">
      <p:cViewPr varScale="1">
        <p:scale>
          <a:sx n="173" d="100"/>
          <a:sy n="173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1716D-6DBE-2245-85DC-A0B7399F0CF5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61624-2D8C-5A4F-ABF0-EE44CAD2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61624-2D8C-5A4F-ABF0-EE44CAD2CD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expression </a:t>
            </a:r>
            <a:r>
              <a:rPr lang="en-US" dirty="0" err="1"/>
              <a:t>word_dict.get</a:t>
            </a:r>
            <a:r>
              <a:rPr lang="en-US" dirty="0"/>
              <a:t>(w, 0) is used to retrieve the value associated with the key w in the dictionary </a:t>
            </a:r>
            <a:r>
              <a:rPr lang="en-US" dirty="0" err="1"/>
              <a:t>word_dict</a:t>
            </a:r>
            <a:r>
              <a:rPr lang="en-US" dirty="0"/>
              <a:t>, but with a default value of 0 if w is not found in the dictionary.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61624-2D8C-5A4F-ABF0-EE44CAD2CD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5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5E31-CA50-0590-42C0-4AC1935FD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EE787-0FE6-BDF9-EA75-87D69D807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377E-449C-BA09-0C8D-B3054757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BA6C3-D6DF-0DB4-80A3-CCC5A2C4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E517A-17E9-C7EE-6965-0A8C9DA1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7EA4-976B-0F52-824A-DAEE7A6E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0469-C4E6-8FC5-3F85-69281BC74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3A603-BA10-1EB2-773A-B2DC7D05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1B74F-83F6-7C5D-892D-C1C89016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2E07-BA6D-56E6-508B-7BF4B545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298D5-7354-824F-B463-AB7978E4D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F32C1-9467-3AB7-268F-00C9198FA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4C6F-94F5-944C-3FAF-65E2EAEE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6EB7-236F-F4DD-22AC-54B81CA5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6CCE-5A28-EE21-72F1-9E4E59AA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FD35-790C-56A5-E1EA-F032CA1F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E4DA-6ABA-D09B-F12F-B0230912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F790-0E67-4B1B-4215-92088023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85F60-A58D-925A-34B2-3F016319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531E-F2F6-E1B2-373E-C2A19D03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5217-54A1-9FE6-C257-EA0F1692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C05ED-CBE7-1C0C-A023-1AE526226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AF8E-0574-1FC7-DDF9-DA7A1C04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BFFF-4BC2-8700-AE21-E0D3B32E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7A42-BBF0-E1E7-33C7-5580075F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6D7B-DD0F-6D33-3F52-10E10A4D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2427-82DD-0F29-42E1-0A5924181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17202-FFB0-1C67-7536-18298E0DE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53DF2-C92D-AB92-8C6E-F030475D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F4C29-5F1F-F489-0C13-491E4CD3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93277-ADE9-E636-1E0E-A96DA7E1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5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8B55-E3C5-2279-F508-4C2E99D3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9F43F-F05B-CF0D-7412-6D13E01AE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EBD9E-8C5F-E4A5-F2AA-3B2FBB5A4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9D844-9927-1FBD-4EE5-10C51AA15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8FEF0-816D-99B8-E3A5-3A40D61C5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54731-1E33-AE54-DA45-851B149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9F0F4-6A34-1175-EABB-15892AC0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F5473-FA1D-9D93-FF7A-74549F09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4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46E4-6EA8-45FA-3BBD-4446F32A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BA469-363F-4AF9-1CFC-CEAA44F8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940AF-5A5E-995B-59C0-574BD42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58819-83B8-23DC-8618-65749F58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1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0DDC6-EFE4-89C9-5677-EE5485F6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92DC-832B-BCF8-2291-E0244314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5668E-DE2F-6A70-5C79-F79FA563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3083-B0E9-5948-2F2F-0B88FFA4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25E8-6E03-7450-7B24-4F35A8B1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E5328-AD44-C694-AF24-E406BF5D5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2E7D-F68E-AC5C-1C1D-F0D608DA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3779C-30A4-8EFC-5910-DF4488AB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E2FF0-D07F-3336-1186-219DC9E8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5945-2452-FAD4-0EE7-785AA50C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0A388-272E-6040-D09E-5B054F0AD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52E7-F69A-BEC1-6303-16CE570D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9113-FD21-07FF-2FBC-09C69ED8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F87E-77D9-BC41-97B1-7088E35EFBE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CDDE1-C91E-5C63-A976-04116BCB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740A-EB21-94C3-4884-273238ED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3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47D8A-E3C0-EDC3-DF47-FFD9398F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EB138-3D10-0272-2537-ED5ED508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C14A5-B03A-CABE-045B-D5B402002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A2F87E-77D9-BC41-97B1-7088E35EFBE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F90B-CBAD-5788-1A4B-4A310D99E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5355-2F60-6116-4338-A6612C991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259124-4BBB-B345-9919-BB77CAA4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2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63C4-76FE-18B0-7272-5D636DA49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85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Python basics</a:t>
            </a:r>
            <a:br>
              <a:rPr lang="en-US" sz="8000" dirty="0"/>
            </a:br>
            <a:br>
              <a:rPr lang="en-US" dirty="0"/>
            </a:br>
            <a:r>
              <a:rPr lang="en-US" sz="2700" dirty="0"/>
              <a:t>Bioinformatics Applications (PLPTH813)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64D8D-FFA3-E0F1-4D95-3D71BD49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876"/>
            <a:ext cx="9144000" cy="13052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Sanzhen Liu</a:t>
            </a:r>
          </a:p>
          <a:p>
            <a:endParaRPr lang="en-US" sz="2400" dirty="0"/>
          </a:p>
          <a:p>
            <a:r>
              <a:rPr lang="en-US" sz="2400" dirty="0"/>
              <a:t>4/3/2025</a:t>
            </a:r>
          </a:p>
        </p:txBody>
      </p:sp>
    </p:spTree>
    <p:extLst>
      <p:ext uri="{BB962C8B-B14F-4D97-AF65-F5344CB8AC3E}">
        <p14:creationId xmlns:p14="http://schemas.microsoft.com/office/powerpoint/2010/main" val="371996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97ACC-59A3-1857-1207-F6531FC3B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0437-DFC9-9E94-7A7F-C1CF7968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7926-7754-E6B7-AEAA-8C09C06D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487"/>
            <a:ext cx="10953205" cy="4297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{'jack': 4098, 'sage': 4139}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 = 4127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['jack']     # 4098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['sage']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 a pair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 = 4127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{'jack': 4098,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': 4127,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': 4127}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# ['jack',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# ['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'jack']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# True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'jack' not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# 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AA36A-2CB1-0565-94ED-ED5029EEF962}"/>
              </a:ext>
            </a:extLst>
          </p:cNvPr>
          <p:cNvSpPr txBox="1"/>
          <p:nvPr/>
        </p:nvSpPr>
        <p:spPr>
          <a:xfrm>
            <a:off x="838200" y="1002536"/>
            <a:ext cx="1095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Open Sans" panose="020B0606030504020204" pitchFamily="34" charset="0"/>
              </a:rPr>
              <a:t>A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dictionary contains a set of </a:t>
            </a:r>
            <a:r>
              <a:rPr lang="en-US" sz="2400" b="0" i="1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key: value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pairs, with the requirement that the keys are unique (within one dictionary).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864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84A23-88AB-801F-E20E-1BAE4791B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E00A-8F21-883A-E997-0EF05FD2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95B2-8F73-E5A6-7FA5-C5304A28D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4062846"/>
            <a:ext cx="9751423" cy="1448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 3</a:t>
            </a:r>
          </a:p>
          <a:p>
            <a:pPr marL="0" indent="0">
              <a:buNone/>
            </a:pPr>
            <a:r>
              <a:rPr lang="en-US" dirty="0">
                <a:solidFill>
                  <a:srgbClr val="717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 6</a:t>
            </a:r>
          </a:p>
          <a:p>
            <a:pPr marL="0" indent="0">
              <a:buNone/>
            </a:pPr>
            <a:r>
              <a:rPr lang="en-US" dirty="0">
                <a:solidFill>
                  <a:srgbClr val="717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defenestrate 12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D8870E-DB9B-2B16-F7DC-98242C55CCAD}"/>
              </a:ext>
            </a:extLst>
          </p:cNvPr>
          <p:cNvSpPr txBox="1">
            <a:spLocks/>
          </p:cNvSpPr>
          <p:nvPr/>
        </p:nvSpPr>
        <p:spPr>
          <a:xfrm>
            <a:off x="990600" y="1463406"/>
            <a:ext cx="9751423" cy="3870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words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'cat'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'window'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'defenestrate’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lang="en-US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b="1" dirty="0">
                <a:solidFill>
                  <a:srgbClr val="AA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words: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3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1B961-B316-3D4D-8431-AA07A02A1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2CA4-6228-F230-61CF-5D5B01B9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D68FA-748C-8932-27BA-DAB61A8F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006"/>
            <a:ext cx="10783529" cy="40180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 = 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num % 2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print("Even")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 &gt; 10: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print("Large")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print("Odd and small")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81A97-1295-0831-023D-141884E32CFF}"/>
              </a:ext>
            </a:extLst>
          </p:cNvPr>
          <p:cNvSpPr txBox="1"/>
          <p:nvPr/>
        </p:nvSpPr>
        <p:spPr>
          <a:xfrm>
            <a:off x="748146" y="5283611"/>
            <a:ext cx="884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% is 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Modulus Operator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% is used to get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remainder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of a division.</a:t>
            </a:r>
          </a:p>
        </p:txBody>
      </p:sp>
    </p:spTree>
    <p:extLst>
      <p:ext uri="{BB962C8B-B14F-4D97-AF65-F5344CB8AC3E}">
        <p14:creationId xmlns:p14="http://schemas.microsoft.com/office/powerpoint/2010/main" val="326550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402AE-A2D6-D0A7-134A-C008565D9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869B-427E-507D-481C-24283647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for loop and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2EDE-5961-2927-700B-FC6EFA3C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788"/>
            <a:ext cx="10783529" cy="4647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sample collection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users = {'Hans': 'active', 'Éléonore': 'inactive'}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Strategy: Create a new collection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active_users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user, status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status == 'active':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active_users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[user] = status</a:t>
            </a:r>
          </a:p>
        </p:txBody>
      </p:sp>
    </p:spTree>
    <p:extLst>
      <p:ext uri="{BB962C8B-B14F-4D97-AF65-F5344CB8AC3E}">
        <p14:creationId xmlns:p14="http://schemas.microsoft.com/office/powerpoint/2010/main" val="275178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04B50-139C-0434-3576-CB1110BB9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B340-51BD-39B0-262B-0FDA297C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5FAB-869A-E264-11A9-3F60BC09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715"/>
            <a:ext cx="10515600" cy="154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Fibonacci series </a:t>
            </a:r>
          </a:p>
          <a:p>
            <a:pPr marL="0" indent="0">
              <a:buNone/>
            </a:pPr>
            <a:r>
              <a:rPr lang="en-US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F(0) = 0, F(1) = 1</a:t>
            </a:r>
          </a:p>
          <a:p>
            <a:pPr marL="0" indent="0">
              <a:buNone/>
            </a:pPr>
            <a:r>
              <a:rPr lang="en-US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F(n) = F(n-1) + F(n-2)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A7D7B-FCF6-ECBC-082C-BCCC34086047}"/>
              </a:ext>
            </a:extLst>
          </p:cNvPr>
          <p:cNvSpPr txBox="1"/>
          <p:nvPr/>
        </p:nvSpPr>
        <p:spPr>
          <a:xfrm>
            <a:off x="940525" y="3056709"/>
            <a:ext cx="111129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def fib(n): # write Fibonacci series up to 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a, b = 0,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 &lt; n: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print(a, end=' ')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a, b = b,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#swap and update a and b simultaneously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32294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DFEA-ACA1-4773-E06E-D86A17BD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" y="365126"/>
            <a:ext cx="10515600" cy="804914"/>
          </a:xfrm>
        </p:spPr>
        <p:txBody>
          <a:bodyPr>
            <a:normAutofit/>
          </a:bodyPr>
          <a:lstStyle/>
          <a:p>
            <a:r>
              <a:rPr lang="en-US" sz="3200" dirty="0"/>
              <a:t>Read data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6EBC-A6BE-75B8-2177-094C0A94F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Best practice: use 'with' to auto-close files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workfile.txt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'r', encoding='utf-8') as f: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# Read entire content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  # Read as list of lines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Loop line-by-line (memory efficient)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workfile.txt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'r') as f: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line in f: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 # Remove newline characters</a:t>
            </a:r>
          </a:p>
        </p:txBody>
      </p:sp>
    </p:spTree>
    <p:extLst>
      <p:ext uri="{BB962C8B-B14F-4D97-AF65-F5344CB8AC3E}">
        <p14:creationId xmlns:p14="http://schemas.microsoft.com/office/powerpoint/2010/main" val="128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C9DE2-CA86-C410-B261-E800D51AD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2D77-A6AF-D805-6E91-A1C68A41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4" y="374958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Write data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34CB-79DD-EDC4-59DF-5EF9EA9F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2" y="1287226"/>
            <a:ext cx="11196484" cy="428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Modes: 'w' (write), 'a' (append), 'x' (exclusive creation)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'w') as f: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("Line 1\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2\n")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multiple lines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 = ["apple", "banana", "cherry"]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fruits.txt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'w') as f: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f.writelines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n".join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(items))</a:t>
            </a:r>
          </a:p>
        </p:txBody>
      </p:sp>
    </p:spTree>
    <p:extLst>
      <p:ext uri="{BB962C8B-B14F-4D97-AF65-F5344CB8AC3E}">
        <p14:creationId xmlns:p14="http://schemas.microsoft.com/office/powerpoint/2010/main" val="173266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E931-3CAB-0CFB-70E2-A95BD1D6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487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How to run a Python script in </a:t>
            </a:r>
            <a:r>
              <a:rPr lang="en-US" sz="3200" dirty="0" err="1"/>
              <a:t>Beocat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F747-FC18-F0D9-7F87-4554C791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840"/>
            <a:ext cx="10515600" cy="3506320"/>
          </a:xfrm>
        </p:spPr>
        <p:txBody>
          <a:bodyPr/>
          <a:lstStyle/>
          <a:p>
            <a:r>
              <a:rPr lang="en-US" dirty="0"/>
              <a:t>Shell terminal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/>
              <a:t>Jupyter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cells to write and run code interactively (Shift + Enter).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6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8BEB-E67E-05F5-403C-094D669E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E805-0A21-2DC4-748B-E0A5ACD0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80716"/>
          </a:xfrm>
        </p:spPr>
        <p:txBody>
          <a:bodyPr>
            <a:normAutofit/>
          </a:bodyPr>
          <a:lstStyle/>
          <a:p>
            <a:r>
              <a:rPr lang="en-US" sz="4267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6F84-BC60-335B-9757-F9A775D4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6" y="1271101"/>
            <a:ext cx="10599994" cy="48595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Loops and conditionals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How to run Python codes?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FF749-1E20-CC8E-A488-86512CE9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5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0C799-F2A8-28DA-7AC9-9E650A1A6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1427-6BB0-FB8B-DA80-5C191E36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4" y="377081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Exercise I - run these codes in </a:t>
            </a:r>
            <a:r>
              <a:rPr lang="en-US" sz="3200" dirty="0" err="1"/>
              <a:t>Jupyter</a:t>
            </a:r>
            <a:r>
              <a:rPr lang="en-US" sz="3200" dirty="0"/>
              <a:t> (</a:t>
            </a:r>
            <a:r>
              <a:rPr lang="en-US" sz="3200" dirty="0" err="1"/>
              <a:t>Beocat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ECCA-545C-E2BB-65E7-3D4631EC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4" y="1598200"/>
            <a:ext cx="11526252" cy="1354393"/>
          </a:xfr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width = 20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height = 5 * 9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width * height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290D05-281C-DD9B-3B37-6E3030E37F76}"/>
              </a:ext>
            </a:extLst>
          </p:cNvPr>
          <p:cNvSpPr txBox="1">
            <a:spLocks/>
          </p:cNvSpPr>
          <p:nvPr/>
        </p:nvSpPr>
        <p:spPr>
          <a:xfrm>
            <a:off x="501444" y="3694471"/>
            <a:ext cx="11526252" cy="1852923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#generate a random number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10) # Random integer between 1-10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 #randomly choose a number from a list</a:t>
            </a:r>
          </a:p>
        </p:txBody>
      </p:sp>
    </p:spTree>
    <p:extLst>
      <p:ext uri="{BB962C8B-B14F-4D97-AF65-F5344CB8AC3E}">
        <p14:creationId xmlns:p14="http://schemas.microsoft.com/office/powerpoint/2010/main" val="6471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4540-1601-A24B-9C49-7702EDDE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80716"/>
          </a:xfrm>
        </p:spPr>
        <p:txBody>
          <a:bodyPr>
            <a:normAutofit/>
          </a:bodyPr>
          <a:lstStyle/>
          <a:p>
            <a:r>
              <a:rPr lang="en-US" sz="4267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9F70-BF27-BB41-8835-759AB98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6" y="1355354"/>
            <a:ext cx="10599994" cy="43332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Data structure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Loops and conditionals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How to run Python codes?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E95-A64C-D24D-B84F-90BEA7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F37D4-8594-D017-CB86-84B2A0741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74D1-2C96-7697-77B6-DF533C68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Exercise II-a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6309-C8A2-B228-8018-0D5B83CC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2" y="4231186"/>
            <a:ext cx="10924308" cy="49876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Write a program to count word frequencies in 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"intext"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 using dictionaries!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6A12B-25C0-1423-C30B-CD9F0FB21518}"/>
              </a:ext>
            </a:extLst>
          </p:cNvPr>
          <p:cNvSpPr txBox="1"/>
          <p:nvPr/>
        </p:nvSpPr>
        <p:spPr>
          <a:xfrm>
            <a:off x="516081" y="926756"/>
            <a:ext cx="11014363" cy="113877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intext = "</a:t>
            </a:r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Professor Hinton has been surprised by the rapid development of the technology. He is now convinced that artificial neural networks can think, reason and understand the world in a way that could eventually be superior to our own brains."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from 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Economist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33CB7-4B1D-E02F-ECF8-60FEE98E779A}"/>
              </a:ext>
            </a:extLst>
          </p:cNvPr>
          <p:cNvSpPr txBox="1"/>
          <p:nvPr/>
        </p:nvSpPr>
        <p:spPr>
          <a:xfrm>
            <a:off x="516081" y="2118124"/>
            <a:ext cx="11281015" cy="203132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string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function to convert words in a text to a list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text_to_word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(text):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Remove punctuation and convert to lowercase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text =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text.translate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str.maketrans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("", "",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string.punctuation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)).lower()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Split text into words and return as a list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E5431-3754-0AF7-AFCE-8C72C10A2F40}"/>
              </a:ext>
            </a:extLst>
          </p:cNvPr>
          <p:cNvSpPr txBox="1"/>
          <p:nvPr/>
        </p:nvSpPr>
        <p:spPr>
          <a:xfrm>
            <a:off x="516081" y="4818058"/>
            <a:ext cx="9571851" cy="163121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word_list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text_to_word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(intext)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word_dict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w in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word_list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word_dict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[w] =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word_dict.get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 0) + 1  # Increment count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word_dict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7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B50B5-7860-48E9-1968-4E0B96660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F21F-8247-D9A0-676A-3EF4756A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Exercise II-b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D6CD-27B1-4537-1085-6C720483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2" y="1002536"/>
            <a:ext cx="10924308" cy="498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DeepSeek-CJK-patch"/>
              </a:rPr>
              <a:t>Print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 words with at least 2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occurencies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by using "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word_dict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"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48E348-8D82-2351-AF7D-1C624F9A29F3}"/>
              </a:ext>
            </a:extLst>
          </p:cNvPr>
          <p:cNvSpPr txBox="1">
            <a:spLocks/>
          </p:cNvSpPr>
          <p:nvPr/>
        </p:nvSpPr>
        <p:spPr>
          <a:xfrm>
            <a:off x="2187678" y="2758143"/>
            <a:ext cx="7207045" cy="2676638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sample collection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users = {'Hans': 'active', 'Éléonore': 'inactive'}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Strategy: Create a new collection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active_users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user, status in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users.items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status == 'active':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active_users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[user] =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FCA33-A16F-4B9D-EC01-7F2981F81CA9}"/>
              </a:ext>
            </a:extLst>
          </p:cNvPr>
          <p:cNvSpPr txBox="1"/>
          <p:nvPr/>
        </p:nvSpPr>
        <p:spPr>
          <a:xfrm>
            <a:off x="2094272" y="2215328"/>
            <a:ext cx="225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reference codes:</a:t>
            </a:r>
          </a:p>
        </p:txBody>
      </p:sp>
    </p:spTree>
    <p:extLst>
      <p:ext uri="{BB962C8B-B14F-4D97-AF65-F5344CB8AC3E}">
        <p14:creationId xmlns:p14="http://schemas.microsoft.com/office/powerpoint/2010/main" val="2073655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A16B4-CF71-D3E4-A4CC-5BBC16D4F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6A1C-2AB9-7173-9079-B05E1114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Exercise II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074A3-89CA-E3D1-510F-889BCC35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2" y="1002536"/>
            <a:ext cx="10924308" cy="498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DeepSeek-CJK-patch"/>
              </a:rPr>
              <a:t>Print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 words with at least 2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occurencies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by using "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word_dict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"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3E614-9689-24AC-B6BE-BCEA540C2257}"/>
              </a:ext>
            </a:extLst>
          </p:cNvPr>
          <p:cNvSpPr txBox="1"/>
          <p:nvPr/>
        </p:nvSpPr>
        <p:spPr>
          <a:xfrm>
            <a:off x="2180303" y="2988567"/>
            <a:ext cx="7207044" cy="120032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word, count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word_dict.items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count &gt; 1: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print(word, count)</a:t>
            </a:r>
          </a:p>
        </p:txBody>
      </p:sp>
    </p:spTree>
    <p:extLst>
      <p:ext uri="{BB962C8B-B14F-4D97-AF65-F5344CB8AC3E}">
        <p14:creationId xmlns:p14="http://schemas.microsoft.com/office/powerpoint/2010/main" val="341251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EEFA-E310-D487-DABD-067DADD2F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6552-641D-3CED-CDF6-5E962EF8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80716"/>
          </a:xfrm>
        </p:spPr>
        <p:txBody>
          <a:bodyPr>
            <a:normAutofit/>
          </a:bodyPr>
          <a:lstStyle/>
          <a:p>
            <a:r>
              <a:rPr lang="en-US" sz="4267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3913-613C-BA44-807A-310F30486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0484"/>
            <a:ext cx="10599994" cy="4277643"/>
          </a:xfrm>
        </p:spPr>
        <p:txBody>
          <a:bodyPr>
            <a:noAutofit/>
          </a:bodyPr>
          <a:lstStyle/>
          <a:p>
            <a:pPr marL="9525" indent="-9525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Python was created by Guido van Rossum in 1991, emphasizing readability and simplicity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Why Python?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Easy to Learn &amp;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opularly used in data science and AI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Large Community &amp;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Cross-Platform – Runs on Windows, macOS, Linux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CA1E8-14FB-AC4B-AD7D-3AF34D2C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24CD8-6D3E-E272-D215-7E32FA4E8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D7C8-1A3F-CDE4-9CB9-4A3CA1CC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4" y="362332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Number and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56D1-9348-5FA9-EE74-5864B43B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1425676"/>
            <a:ext cx="11526252" cy="4503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width = 20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height = 5 * 9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width * height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#generate a random number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10) # Random integer between 1-10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 #randomly choose a number from a list</a:t>
            </a:r>
          </a:p>
        </p:txBody>
      </p:sp>
    </p:spTree>
    <p:extLst>
      <p:ext uri="{BB962C8B-B14F-4D97-AF65-F5344CB8AC3E}">
        <p14:creationId xmlns:p14="http://schemas.microsoft.com/office/powerpoint/2010/main" val="78701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2EA0F-FCBC-743A-5EEB-4135FDC5C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6DD1-0D39-F9D4-4C80-EA2DA6F6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C94E-A7CE-00E9-DAFE-89A048D7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18"/>
            <a:ext cx="10515600" cy="4981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s='Spam'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s[1] # 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s[1:3] # pa from 1 through 2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s[-2] # a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s[1:] # pam from 1 to the end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list(s) # ["s", "p", "a", "m"]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('pa') # 1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("pa",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sxyzam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s.upper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# SPAM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s.isalpha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 True</a:t>
            </a:r>
          </a:p>
        </p:txBody>
      </p:sp>
    </p:spTree>
    <p:extLst>
      <p:ext uri="{BB962C8B-B14F-4D97-AF65-F5344CB8AC3E}">
        <p14:creationId xmlns:p14="http://schemas.microsoft.com/office/powerpoint/2010/main" val="352986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E1A11-D9ED-D23A-6D3C-FF2BE6FA2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F0CD-FFD8-ADD7-DFB3-24D83D1D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F10C-2A89-03CA-445F-E6665BCDC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40"/>
            <a:ext cx="10515600" cy="975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 = (1, "apple", [3, 4])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print(t[1])  # "apple"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2374A-3E69-F405-A4D5-22A6EAB9BFAB}"/>
              </a:ext>
            </a:extLst>
          </p:cNvPr>
          <p:cNvSpPr txBox="1"/>
          <p:nvPr/>
        </p:nvSpPr>
        <p:spPr>
          <a:xfrm>
            <a:off x="838200" y="3302472"/>
            <a:ext cx="3298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 are immutable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29487F-2977-A7E5-38AD-CC6E7154483D}"/>
              </a:ext>
            </a:extLst>
          </p:cNvPr>
          <p:cNvSpPr txBox="1">
            <a:spLocks/>
          </p:cNvSpPr>
          <p:nvPr/>
        </p:nvSpPr>
        <p:spPr>
          <a:xfrm>
            <a:off x="838200" y="4144136"/>
            <a:ext cx="10515600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t[0] = 2   # Error: tuples are immutable!</a:t>
            </a:r>
          </a:p>
        </p:txBody>
      </p:sp>
    </p:spTree>
    <p:extLst>
      <p:ext uri="{BB962C8B-B14F-4D97-AF65-F5344CB8AC3E}">
        <p14:creationId xmlns:p14="http://schemas.microsoft.com/office/powerpoint/2010/main" val="242968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CFD5C-CF5C-7367-8C06-5FFA6C53B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0E73-424F-ED7E-8F5D-69B09F2F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47E0-B925-2389-C064-DB4AAC23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007"/>
            <a:ext cx="10747664" cy="49858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is_raining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is_sunny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Boolean expression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&gt; 3    # True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== 5  # False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 != "world"  # True </a:t>
            </a:r>
          </a:p>
          <a:p>
            <a:pPr marL="0" indent="0" algn="l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Non-Boolean values evaluated in a Boolean context:</a:t>
            </a:r>
          </a:p>
          <a:p>
            <a:pPr marL="0" indent="0" algn="l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bool(0)     # False  </a:t>
            </a:r>
          </a:p>
          <a:p>
            <a:pPr marL="0" indent="0" algn="l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bool("hi")  # True  </a:t>
            </a:r>
          </a:p>
          <a:p>
            <a:pPr marL="0" indent="0" algn="l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bool([])    # False (empty list) </a:t>
            </a:r>
          </a:p>
        </p:txBody>
      </p:sp>
    </p:spTree>
    <p:extLst>
      <p:ext uri="{BB962C8B-B14F-4D97-AF65-F5344CB8AC3E}">
        <p14:creationId xmlns:p14="http://schemas.microsoft.com/office/powerpoint/2010/main" val="30692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EDEA1-1724-4600-FA90-AB639703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4337-913E-0EE8-B7AB-5824D999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List -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1227-1AAC-D2F9-EDFA-0F8827F9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008"/>
            <a:ext cx="11292840" cy="2503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indexing returns the 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slicing returns a new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[4, 9, 25]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+ [36, 49] # [1, 4, 9, 25, 36, 49]</a:t>
            </a:r>
          </a:p>
          <a:p>
            <a:pPr marL="0" indent="0">
              <a:buNone/>
            </a:pPr>
            <a:endParaRPr lang="en-US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660918-A204-2A29-56EE-E7182190176F}"/>
              </a:ext>
            </a:extLst>
          </p:cNvPr>
          <p:cNvSpPr txBox="1">
            <a:spLocks/>
          </p:cNvSpPr>
          <p:nvPr/>
        </p:nvSpPr>
        <p:spPr>
          <a:xfrm>
            <a:off x="838200" y="4658229"/>
            <a:ext cx="11292840" cy="984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squares[2] = 100 # 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100,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squares.append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(36) # [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100,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25, 36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8C9FF-B64B-C5FC-0C4F-2D258A6B32A4}"/>
              </a:ext>
            </a:extLst>
          </p:cNvPr>
          <p:cNvSpPr txBox="1"/>
          <p:nvPr/>
        </p:nvSpPr>
        <p:spPr>
          <a:xfrm>
            <a:off x="729342" y="3891993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 is mutable:</a:t>
            </a:r>
          </a:p>
        </p:txBody>
      </p:sp>
    </p:spTree>
    <p:extLst>
      <p:ext uri="{BB962C8B-B14F-4D97-AF65-F5344CB8AC3E}">
        <p14:creationId xmlns:p14="http://schemas.microsoft.com/office/powerpoint/2010/main" val="375710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BBCFF-D419-17B4-EE47-B88775013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0696-E2E5-E15D-574A-E9C15336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en-US" sz="3200" dirty="0"/>
              <a:t>List -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0753-5E5C-4B08-2743-51ED9450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007"/>
            <a:ext cx="10331245" cy="36441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lang="en-US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[a, n]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  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[['a', 'b', 'c'], [1, 2, 3]]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  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['a', 'b', 'c’]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# </a:t>
            </a:r>
            <a:r>
              <a:rPr lang="en-US" dirty="0">
                <a:solidFill>
                  <a:srgbClr val="7171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52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1471</Words>
  <Application>Microsoft Macintosh PowerPoint</Application>
  <PresentationFormat>Widescreen</PresentationFormat>
  <Paragraphs>199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DeepSeek-CJK-patch</vt:lpstr>
      <vt:lpstr>Aptos</vt:lpstr>
      <vt:lpstr>Aptos Display</vt:lpstr>
      <vt:lpstr>Arial</vt:lpstr>
      <vt:lpstr>Calibri</vt:lpstr>
      <vt:lpstr>Calibri Light</vt:lpstr>
      <vt:lpstr>Courier New</vt:lpstr>
      <vt:lpstr>Open Sans</vt:lpstr>
      <vt:lpstr>Office Theme</vt:lpstr>
      <vt:lpstr>Python basics  Bioinformatics Applications (PLPTH813)</vt:lpstr>
      <vt:lpstr>Outline</vt:lpstr>
      <vt:lpstr>Python</vt:lpstr>
      <vt:lpstr>Number and math</vt:lpstr>
      <vt:lpstr>String</vt:lpstr>
      <vt:lpstr>Tuples</vt:lpstr>
      <vt:lpstr>Boolean</vt:lpstr>
      <vt:lpstr>List - (I)</vt:lpstr>
      <vt:lpstr>List - (II)</vt:lpstr>
      <vt:lpstr>Dictionary</vt:lpstr>
      <vt:lpstr>for loop</vt:lpstr>
      <vt:lpstr>conditionals</vt:lpstr>
      <vt:lpstr>for loop and conditioning</vt:lpstr>
      <vt:lpstr>function</vt:lpstr>
      <vt:lpstr>Read data from a file</vt:lpstr>
      <vt:lpstr>Write data to a file</vt:lpstr>
      <vt:lpstr>How to run a Python script in Beocat?</vt:lpstr>
      <vt:lpstr>Outline</vt:lpstr>
      <vt:lpstr>Exercise I - run these codes in Jupyter (Beocat)</vt:lpstr>
      <vt:lpstr>Exercise II-a</vt:lpstr>
      <vt:lpstr>Exercise II-b</vt:lpstr>
      <vt:lpstr>Exercise II -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Sanzhen Liu</dc:creator>
  <cp:lastModifiedBy>Sanzhen Liu</cp:lastModifiedBy>
  <cp:revision>21</cp:revision>
  <dcterms:created xsi:type="dcterms:W3CDTF">2024-12-27T04:35:30Z</dcterms:created>
  <dcterms:modified xsi:type="dcterms:W3CDTF">2025-03-31T15:04:45Z</dcterms:modified>
</cp:coreProperties>
</file>