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332" r:id="rId3"/>
    <p:sldId id="313" r:id="rId4"/>
    <p:sldId id="331" r:id="rId5"/>
    <p:sldId id="310" r:id="rId6"/>
    <p:sldId id="314" r:id="rId7"/>
    <p:sldId id="283" r:id="rId8"/>
    <p:sldId id="311" r:id="rId9"/>
    <p:sldId id="287" r:id="rId10"/>
    <p:sldId id="312" r:id="rId11"/>
    <p:sldId id="292" r:id="rId12"/>
    <p:sldId id="289" r:id="rId13"/>
    <p:sldId id="328" r:id="rId14"/>
    <p:sldId id="294" r:id="rId15"/>
    <p:sldId id="290" r:id="rId16"/>
    <p:sldId id="288" r:id="rId17"/>
    <p:sldId id="291" r:id="rId18"/>
    <p:sldId id="284" r:id="rId19"/>
    <p:sldId id="298" r:id="rId20"/>
    <p:sldId id="329" r:id="rId21"/>
    <p:sldId id="286" r:id="rId22"/>
    <p:sldId id="324" r:id="rId23"/>
    <p:sldId id="343" r:id="rId24"/>
    <p:sldId id="325" r:id="rId25"/>
    <p:sldId id="344" r:id="rId26"/>
    <p:sldId id="327" r:id="rId27"/>
    <p:sldId id="345" r:id="rId28"/>
    <p:sldId id="346" r:id="rId29"/>
    <p:sldId id="347" r:id="rId30"/>
    <p:sldId id="351" r:id="rId31"/>
    <p:sldId id="334" r:id="rId32"/>
    <p:sldId id="335" r:id="rId33"/>
    <p:sldId id="336" r:id="rId34"/>
    <p:sldId id="323" r:id="rId35"/>
    <p:sldId id="326" r:id="rId36"/>
    <p:sldId id="299" r:id="rId37"/>
    <p:sldId id="330" r:id="rId38"/>
    <p:sldId id="265" r:id="rId39"/>
    <p:sldId id="301" r:id="rId40"/>
    <p:sldId id="348" r:id="rId41"/>
    <p:sldId id="350" r:id="rId42"/>
    <p:sldId id="349" r:id="rId43"/>
    <p:sldId id="306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2" autoAdjust="0"/>
    <p:restoredTop sz="96287" autoAdjust="0"/>
  </p:normalViewPr>
  <p:slideViewPr>
    <p:cSldViewPr snapToGrid="0" snapToObjects="1">
      <p:cViewPr varScale="1">
        <p:scale>
          <a:sx n="252" d="100"/>
          <a:sy n="252" d="100"/>
        </p:scale>
        <p:origin x="192" y="3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6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921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3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Decimal and Hexadecimal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44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82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09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EC999-F35A-C348-6E93-9027327AC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148533-C577-09BA-AFEC-1B7EC72C09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0F1A19-43D8-8C38-0CE9-AE65E5558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2872F-8731-081F-5F19-DC5B66CD3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344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0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53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24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21FD2-29DC-C056-2E7A-6CF421EC9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A0D755-68EF-56CF-190C-191024D86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D3186B-4ADD-1E74-3ED7-7C80B630D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C28B3-AFB0-BFD1-88BD-B67B215DE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08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4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C83CB-8DC0-4A2D-D925-2122C1CD4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787199-332A-8F05-38A3-60B2BF1B1A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30EA1D-C2AC-DD48-03E6-9E70891B9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43A9E-F2A6-AF7C-CBDD-62A99A58B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48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6CC7E-3055-9D7B-925C-9149C137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8FEC99-051E-2092-FFFE-1811DBAD20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322D69-E66B-E957-6B29-2FD85D9B6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238F2-3EDF-AD48-4C52-AC7C940FA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DA96D-AE16-0075-E92B-AB261C69F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C28A1D-F542-244B-666C-F5E1EDDCD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2977C1-75CE-1E00-3636-960D5914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E6A8E-50B0-4EB0-1815-B0B290D06E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625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2EEE0-B8F2-C9FE-996A-DD4B072B1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4A14-8C1B-AC71-F30B-CE1EB4B3E6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615FC9-6ED7-7810-09C3-008F0BED8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plot.title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(color="red", size=14, face="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bold.italic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axis.title.x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(color="blue", size=14, face="bold"),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axis.title.y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(color="#993333", size=14, face="bold") 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ggtitle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("Plot of length \n by dose")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("Dose (mg)") +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ylab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("Teeth length")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labs(title="Plot of length \n by dose", x ="Dose (mg)", y = "Teeth length")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(face="bold", color="#993333", size=14, angle=45),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element_text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(face="bold", color="#993333", size=14, angle=45))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axis.text.y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axis.ticks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element_blank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()) # no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axes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theme(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axis.line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element_line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colour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size,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linetype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lineend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color))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scale_x_discrete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(breaks=c("0.5","1","2"), labels=c("Dose 0.5", "Dose 1", "Dose 2"))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scale_x_continuous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(name, breaks, labels, limits, trans)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scale_y_continuous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(labels = scientific)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920E7-04FE-D489-6651-BF83AC24B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006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98C9D-431B-1FBE-B9F0-8B23F67A3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505672-1A55-971F-ABE7-364CBA7ED7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76937-BF5F-27BB-2D83-88791F8F6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E76F5-8898-C19F-11FF-87D3A5DCE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25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73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86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7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45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08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57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9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19E5-AD51-7E46-9344-E8B3BB37F139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E9F4-7DE3-B746-B1FE-192A544BEF48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A3379-C538-544A-A9D1-640EB79FE5C7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9ABA4-2197-7D41-AEF2-BD140F17A11F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9C3C2-B0B3-964C-973A-E953F88F5679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E685-B844-B749-AC6C-8F4EE0F34DB8}" type="datetime1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8CA4E-9F77-BA4C-B927-7C688D1260D8}" type="datetime1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E6C0C-4E93-104B-8392-781802BB7D1C}" type="datetime1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E914-843C-0E41-9DA9-9B1ED48CF7DA}" type="datetime1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A3DA4-BEC6-0243-AA07-E0771E045B09}" type="datetime1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217A0-9CD2-FD45-8591-8409027D94BD}" type="datetime1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D059-C251-DB4C-8608-C5C083C94679}" type="datetime1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demand.beocat.ksu.edu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studio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1266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R</a:t>
            </a:r>
            <a:br>
              <a:rPr lang="en-US" sz="3200" dirty="0"/>
            </a:br>
            <a:br>
              <a:rPr lang="en-US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98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3/27/2025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8E816-62D7-1647-B051-A4FB96BC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6848" y="1045529"/>
            <a:ext cx="6223943" cy="3271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Character vectors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cv &lt;- c("a", "b", "c")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cv2 &lt;- paste(cv, 1:3,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Missing values: NA, not available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c("a", "b", "c", NA)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5FA5B-EC28-3440-9574-01BF1C42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7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and modify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923" y="832666"/>
            <a:ext cx="8270896" cy="39868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Select a subset of a vector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c(10.4, 5.6, 3.1, 6.4, 21.7)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[c(2, 3)]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x[x&gt;10]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x[-c(1,5)]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Modify a vector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x[3] &lt;- 23.1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c(x, 10.9)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names(x) &lt;- c("a", "b", "c", "d", "e", "f")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CAE5-082E-394B-AA11-EE9E13EB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9740"/>
          </a:xfrm>
        </p:spPr>
        <p:txBody>
          <a:bodyPr/>
          <a:lstStyle/>
          <a:p>
            <a:r>
              <a:rPr lang="en-US" dirty="0"/>
              <a:t>mode and length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689" y="776650"/>
            <a:ext cx="7775349" cy="4127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17375E"/>
                </a:solidFill>
              </a:rPr>
              <a:t># Mode</a:t>
            </a:r>
          </a:p>
          <a:p>
            <a:pPr marL="0" indent="0">
              <a:buNone/>
            </a:pPr>
            <a:r>
              <a:rPr lang="en-US" sz="2000" dirty="0"/>
              <a:t># numeric, character, logical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&lt;- 0:9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digits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(z)  # convert to character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as.integer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(digits) # convert to integer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mode(digits)</a:t>
            </a:r>
          </a:p>
          <a:p>
            <a:pPr marL="0" indent="0">
              <a:buNone/>
            </a:pPr>
            <a:endParaRPr lang="en-US" sz="2000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17375E"/>
                </a:solidFill>
              </a:rPr>
              <a:t># Length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length(z)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length(z) &lt;- 5  # retain just the first 5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AB282-40BA-1440-92BA-B9DA05FE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772987"/>
          </a:xfrm>
        </p:spPr>
        <p:txBody>
          <a:bodyPr/>
          <a:lstStyle/>
          <a:p>
            <a:r>
              <a:rPr lang="en-US" dirty="0"/>
              <a:t>Can a vector contain different types of elements?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1022926"/>
            <a:ext cx="5016500" cy="3339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try: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c(1, "a")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c(1, TRUE)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c(TRUE, "a")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c(1, "a", TRUE)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F8552-BDD8-0340-83F6-ABE9F64B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9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801" y="1295801"/>
            <a:ext cx="7032396" cy="36417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state &lt;- c("</a:t>
            </a:r>
            <a:r>
              <a:rPr lang="en-US" dirty="0" err="1">
                <a:latin typeface="Courier"/>
                <a:cs typeface="Courier"/>
              </a:rPr>
              <a:t>tas</a:t>
            </a:r>
            <a:r>
              <a:rPr lang="en-US" dirty="0">
                <a:latin typeface="Courier"/>
                <a:cs typeface="Courier"/>
              </a:rPr>
              <a:t>", "</a:t>
            </a:r>
            <a:r>
              <a:rPr lang="en-US" dirty="0" err="1">
                <a:latin typeface="Courier"/>
                <a:cs typeface="Courier"/>
              </a:rPr>
              <a:t>sa</a:t>
            </a:r>
            <a:r>
              <a:rPr lang="en-US" dirty="0">
                <a:latin typeface="Courier"/>
                <a:cs typeface="Courier"/>
              </a:rPr>
              <a:t>", "</a:t>
            </a:r>
            <a:r>
              <a:rPr lang="en-US" dirty="0" err="1">
                <a:latin typeface="Courier"/>
                <a:cs typeface="Courier"/>
              </a:rPr>
              <a:t>qld</a:t>
            </a:r>
            <a:r>
              <a:rPr lang="en-US" dirty="0">
                <a:latin typeface="Courier"/>
                <a:cs typeface="Courier"/>
              </a:rPr>
              <a:t>", "</a:t>
            </a:r>
            <a:r>
              <a:rPr lang="en-US" dirty="0" err="1">
                <a:latin typeface="Courier"/>
                <a:cs typeface="Courier"/>
              </a:rPr>
              <a:t>nsw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statef</a:t>
            </a:r>
            <a:r>
              <a:rPr lang="en-US" dirty="0">
                <a:latin typeface="Courier"/>
                <a:cs typeface="Courier"/>
              </a:rPr>
              <a:t> &lt;- factor(state)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statef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levels(</a:t>
            </a:r>
            <a:r>
              <a:rPr lang="en-US" dirty="0" err="1">
                <a:latin typeface="Courier"/>
                <a:cs typeface="Courier"/>
              </a:rPr>
              <a:t>statef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state2 &lt;- </a:t>
            </a:r>
            <a:r>
              <a:rPr lang="en-US" dirty="0" err="1">
                <a:latin typeface="Courier"/>
                <a:cs typeface="Courier"/>
              </a:rPr>
              <a:t>as.character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statef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state2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9833" y="785719"/>
            <a:ext cx="588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# factor = regular vector + Levels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54213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EF617-873B-8046-8E2B-7E489F4F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109"/>
            <a:ext cx="8229600" cy="579740"/>
          </a:xfrm>
        </p:spPr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20654"/>
            <a:ext cx="8166442" cy="13864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matrix</a:t>
            </a:r>
            <a:r>
              <a:rPr lang="en-US" dirty="0"/>
              <a:t>: a special array with two dimensions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cbind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by binding together matrices horizontally, or column-wise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rbind</a:t>
            </a:r>
            <a:r>
              <a:rPr lang="en-US" b="1" dirty="0">
                <a:solidFill>
                  <a:srgbClr val="17375E"/>
                </a:solidFill>
              </a:rPr>
              <a:t>() </a:t>
            </a:r>
            <a:r>
              <a:rPr lang="en-US" dirty="0"/>
              <a:t>vertically, or row-wise.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35924" y="2160372"/>
            <a:ext cx="5916810" cy="2896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 &lt;- 1:25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 &lt;- 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matrix(</a:t>
            </a:r>
            <a:r>
              <a:rPr lang="en-US" sz="1600" dirty="0" err="1">
                <a:latin typeface="Courier"/>
                <a:cs typeface="Courier"/>
              </a:rPr>
              <a:t>num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=5, </a:t>
            </a:r>
            <a:r>
              <a:rPr lang="en-US" sz="1600" dirty="0" err="1">
                <a:latin typeface="Courier"/>
                <a:cs typeface="Courier"/>
              </a:rPr>
              <a:t>byrow</a:t>
            </a:r>
            <a:r>
              <a:rPr lang="en-US" sz="1600" dirty="0">
                <a:latin typeface="Courier"/>
                <a:cs typeface="Courier"/>
              </a:rPr>
              <a:t>=F)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nrow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dim(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[,1:2])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rbind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, </a:t>
            </a:r>
            <a:r>
              <a:rPr lang="en-US" sz="1600" dirty="0" err="1">
                <a:latin typeface="Courier"/>
                <a:cs typeface="Courier"/>
              </a:rPr>
              <a:t>numm</a:t>
            </a:r>
            <a:r>
              <a:rPr lang="en-US" sz="1600" dirty="0">
                <a:latin typeface="Courier"/>
                <a:cs typeface="Courier"/>
              </a:rPr>
              <a:t>[1:2, ])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B4437-24B0-5345-A3C0-9A73AC5C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604"/>
            <a:ext cx="8229600" cy="2585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 &lt;- list(name="Fred", wife="Mary", </a:t>
            </a:r>
            <a:r>
              <a:rPr lang="en-US" sz="1600" dirty="0" err="1">
                <a:latin typeface="Courier"/>
                <a:cs typeface="Courier"/>
              </a:rPr>
              <a:t>nkids</a:t>
            </a:r>
            <a:r>
              <a:rPr lang="en-US" sz="1600" dirty="0">
                <a:latin typeface="Courier"/>
                <a:cs typeface="Courier"/>
              </a:rPr>
              <a:t>=3, </a:t>
            </a:r>
            <a:r>
              <a:rPr lang="en-US" sz="1600" dirty="0" err="1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[1]  # </a:t>
            </a:r>
            <a:r>
              <a:rPr lang="en-US" sz="1600" dirty="0" err="1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[[1]] # first element in the list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lst$name</a:t>
            </a:r>
            <a:r>
              <a:rPr lang="en-US" sz="1600" dirty="0">
                <a:latin typeface="Courier"/>
                <a:cs typeface="Courier"/>
              </a:rPr>
              <a:t> # the element named “name”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771776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Objects can be any types or modes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C1C00-AF34-2640-B83A-AA5429DF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945" y="46388"/>
            <a:ext cx="7083255" cy="772987"/>
          </a:xfrm>
        </p:spPr>
        <p:txBody>
          <a:bodyPr/>
          <a:lstStyle/>
          <a:p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59" y="1355752"/>
            <a:ext cx="8608919" cy="142635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Making a data frame: </a:t>
            </a:r>
            <a:r>
              <a:rPr lang="en-US" b="1" dirty="0" err="1">
                <a:solidFill>
                  <a:srgbClr val="17375E"/>
                </a:solidFill>
              </a:rPr>
              <a:t>df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df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data.frame</a:t>
            </a:r>
            <a:r>
              <a:rPr lang="en-US" sz="2000" dirty="0">
                <a:latin typeface="Courier"/>
                <a:cs typeface="Courier"/>
              </a:rPr>
              <a:t>(name=c("Josh", "rose"), age=c(23, 35))</a:t>
            </a:r>
          </a:p>
          <a:p>
            <a:r>
              <a:rPr lang="en-US" b="1" dirty="0">
                <a:solidFill>
                  <a:srgbClr val="17375E"/>
                </a:solidFill>
              </a:rPr>
              <a:t>Working with data frames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377014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8814" y="2809842"/>
            <a:ext cx="2278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df$name</a:t>
            </a:r>
            <a:endParaRPr lang="en-US" sz="2400" dirty="0">
              <a:latin typeface="Courier"/>
              <a:cs typeface="Courier"/>
            </a:endParaRP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[, 1]</a:t>
            </a:r>
          </a:p>
          <a:p>
            <a:r>
              <a:rPr lang="en-US" sz="2400" dirty="0" err="1">
                <a:latin typeface="Courier"/>
                <a:cs typeface="Courier"/>
              </a:rPr>
              <a:t>df</a:t>
            </a:r>
            <a:r>
              <a:rPr lang="en-US" sz="2400" dirty="0">
                <a:latin typeface="Courier"/>
                <a:cs typeface="Courier"/>
              </a:rPr>
              <a:t>[[1]]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df[1]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8159" y="2809842"/>
            <a:ext cx="2921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>
                <a:latin typeface="Courier"/>
                <a:cs typeface="Courier"/>
              </a:defRPr>
            </a:lvl1pPr>
          </a:lstStyle>
          <a:p>
            <a:r>
              <a:rPr lang="en-US" dirty="0"/>
              <a:t>head(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tail(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r>
              <a:rPr lang="en-US" dirty="0" err="1"/>
              <a:t>str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) </a:t>
            </a:r>
          </a:p>
        </p:txBody>
      </p:sp>
      <p:pic>
        <p:nvPicPr>
          <p:cNvPr id="6" name="Picture 5" descr="Screenshot 2017-02-01 23.12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18" y="352554"/>
            <a:ext cx="2222370" cy="12889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4000" y="1858151"/>
            <a:ext cx="8708277" cy="2666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43551-B256-DF42-941C-1D351F454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import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1142" y="785719"/>
            <a:ext cx="8773591" cy="4262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scan()</a:t>
            </a:r>
            <a:r>
              <a:rPr lang="en-US" dirty="0"/>
              <a:t>: to read data from a file to a vector or list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</a:t>
            </a:r>
            <a:r>
              <a:rPr lang="en-US" sz="2000" dirty="0" err="1">
                <a:latin typeface="Courier"/>
                <a:cs typeface="Courier"/>
              </a:rPr>
              <a:t>lisa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Jone</a:t>
            </a:r>
            <a:r>
              <a:rPr lang="en-US" sz="2000" dirty="0">
                <a:latin typeface="Courier"/>
                <a:cs typeface="Courier"/>
              </a:rPr>
              <a:t>", "28 21", file = 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"\n")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r>
              <a:rPr lang="en-US" sz="2000" dirty="0">
                <a:latin typeface="Courier"/>
                <a:cs typeface="Courier"/>
              </a:rPr>
              <a:t> &lt;- scan("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what=character())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hr</a:t>
            </a:r>
            <a:endParaRPr lang="en-US" sz="2000" dirty="0">
              <a:latin typeface="Courier"/>
              <a:cs typeface="Courier"/>
            </a:endParaRPr>
          </a:p>
          <a:p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: to read a data frame (table) directly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read.delim</a:t>
            </a:r>
            <a:r>
              <a:rPr lang="en-US" b="1" dirty="0">
                <a:solidFill>
                  <a:srgbClr val="17375E"/>
                </a:solidFill>
              </a:rPr>
              <a:t>, </a:t>
            </a:r>
            <a:r>
              <a:rPr lang="en-US" b="1" dirty="0" err="1">
                <a:solidFill>
                  <a:srgbClr val="17375E"/>
                </a:solidFill>
              </a:rPr>
              <a:t>read.csv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d &lt;- </a:t>
            </a:r>
            <a:r>
              <a:rPr lang="en-US" sz="2000" dirty="0" err="1">
                <a:latin typeface="Courier"/>
                <a:cs typeface="Courier"/>
              </a:rPr>
              <a:t>read.delim</a:t>
            </a:r>
            <a:r>
              <a:rPr lang="en-US" sz="2000" dirty="0">
                <a:latin typeface="Courier"/>
                <a:cs typeface="Courier"/>
              </a:rPr>
              <a:t>("</a:t>
            </a:r>
            <a:r>
              <a:rPr lang="en-US" sz="2000" dirty="0" err="1">
                <a:latin typeface="Courier"/>
                <a:cs typeface="Courier"/>
              </a:rPr>
              <a:t>hrdb.txt</a:t>
            </a:r>
            <a:r>
              <a:rPr lang="en-US" sz="2000" dirty="0">
                <a:latin typeface="Courier"/>
                <a:cs typeface="Courier"/>
              </a:rPr>
              <a:t>", </a:t>
            </a:r>
            <a:r>
              <a:rPr lang="en-US" sz="2000" dirty="0" err="1">
                <a:latin typeface="Courier"/>
                <a:cs typeface="Courier"/>
              </a:rPr>
              <a:t>sep</a:t>
            </a:r>
            <a:r>
              <a:rPr lang="en-US" sz="2000" dirty="0">
                <a:latin typeface="Courier"/>
                <a:cs typeface="Courier"/>
              </a:rPr>
              <a:t> = " ", header = F)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(d) &lt;- c("P1", "P2")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10E263-9871-3343-BB68-8BBF4819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9" y="889305"/>
            <a:ext cx="8583804" cy="4151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write.table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17375E"/>
                </a:solidFill>
              </a:rPr>
              <a:t>write.csv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## To write a tab-delimited file:</a:t>
            </a: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", 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file="</a:t>
            </a:r>
            <a:r>
              <a:rPr lang="it-IT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\t",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8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, </a:t>
            </a:r>
            <a:r>
              <a:rPr lang="en-US" sz="1900" dirty="0" err="1">
                <a:latin typeface="Courier"/>
                <a:cs typeface="Courier"/>
              </a:rPr>
              <a:t>row.names</a:t>
            </a:r>
            <a:r>
              <a:rPr lang="en-US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7E0BC-177E-614B-915B-9072433F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54540-1601-A24B-9C49-7702EDDEB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10537"/>
          </a:xfrm>
        </p:spPr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9F70-BF27-BB41-8835-759AB988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016516"/>
            <a:ext cx="6096000" cy="37507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How to access to R and </a:t>
            </a:r>
            <a:r>
              <a:rPr lang="en-US" sz="2800" dirty="0" err="1"/>
              <a:t>Rstudio</a:t>
            </a:r>
            <a:r>
              <a:rPr lang="en-US" sz="2800" dirty="0"/>
              <a:t>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Data types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Data input and output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Plotting</a:t>
            </a:r>
          </a:p>
          <a:p>
            <a:pPr>
              <a:lnSpc>
                <a:spcPct val="150000"/>
              </a:lnSpc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38E95-A64C-D24D-B84F-90BEA761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3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39"/>
            <a:ext cx="8229600" cy="3923724"/>
          </a:xfrm>
        </p:spPr>
        <p:txBody>
          <a:bodyPr/>
          <a:lstStyle/>
          <a:p>
            <a:r>
              <a:rPr lang="en-US" dirty="0"/>
              <a:t>Create a data frame </a:t>
            </a:r>
          </a:p>
          <a:p>
            <a:pPr marL="0" indent="0">
              <a:buNone/>
            </a:pPr>
            <a:r>
              <a:rPr lang="en-US" dirty="0"/>
              <a:t>three columns: 1. Name 2. Major 3. Gender</a:t>
            </a:r>
          </a:p>
          <a:p>
            <a:pPr marL="0" indent="0">
              <a:buNone/>
            </a:pPr>
            <a:r>
              <a:rPr lang="en-US" dirty="0"/>
              <a:t>three rows (entries): your neighbors and yourself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write an output file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and then read the file to R and add one more column</a:t>
            </a:r>
          </a:p>
          <a:p>
            <a:pPr marL="0" indent="0">
              <a:buNone/>
            </a:pPr>
            <a:r>
              <a:rPr lang="en-US" dirty="0"/>
              <a:t>(e.g., favorite color)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8F0EE-27E0-B244-83D2-AB34FEDA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5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9123" y="2526568"/>
            <a:ext cx="3236400" cy="2479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nchar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67493" y="907366"/>
            <a:ext cx="60857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cs typeface="Courier"/>
              </a:rPr>
              <a:t># data of “</a:t>
            </a:r>
            <a:r>
              <a:rPr lang="en-US" sz="2400" dirty="0" err="1">
                <a:cs typeface="Courier"/>
              </a:rPr>
              <a:t>cvec</a:t>
            </a:r>
            <a:r>
              <a:rPr lang="en-US" sz="2400" dirty="0">
                <a:cs typeface="Courier"/>
              </a:rPr>
              <a:t>”</a:t>
            </a:r>
          </a:p>
          <a:p>
            <a:r>
              <a:rPr lang="en-US" sz="2400" dirty="0">
                <a:cs typeface="Courier"/>
              </a:rPr>
              <a:t># "</a:t>
            </a:r>
            <a:r>
              <a:rPr lang="en-US" sz="2400" dirty="0" err="1">
                <a:cs typeface="Courier"/>
              </a:rPr>
              <a:t>google</a:t>
            </a:r>
            <a:r>
              <a:rPr lang="en-US" sz="2400" dirty="0">
                <a:cs typeface="Courier"/>
              </a:rPr>
              <a:t>" "hello"  "the"    "world"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4457" y="2526568"/>
            <a:ext cx="4065368" cy="2479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sub()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sub("o", "O",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</a:t>
            </a:r>
            <a:r>
              <a:rPr lang="en-US" b="1" dirty="0" err="1">
                <a:solidFill>
                  <a:srgbClr val="17375E"/>
                </a:solidFill>
              </a:rPr>
              <a:t>gsub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("o", "O",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6355" y="1801017"/>
            <a:ext cx="831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cvec</a:t>
            </a:r>
            <a:r>
              <a:rPr lang="en-US" sz="2400" dirty="0">
                <a:latin typeface="Courier"/>
                <a:cs typeface="Courier"/>
              </a:rPr>
              <a:t> &lt;- c("</a:t>
            </a:r>
            <a:r>
              <a:rPr lang="en-US" sz="2400" dirty="0" err="1">
                <a:latin typeface="Courier"/>
                <a:cs typeface="Courier"/>
              </a:rPr>
              <a:t>google</a:t>
            </a:r>
            <a:r>
              <a:rPr lang="en-US" sz="2400" dirty="0">
                <a:latin typeface="Courier"/>
                <a:cs typeface="Courier"/>
              </a:rPr>
              <a:t>", "hello", "the", "world")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B13F-A6BF-B94C-A15B-7C3074F2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your own 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6155" y="881569"/>
            <a:ext cx="6587702" cy="420312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/>
              <a:t>name &lt;- function(arg_1, arg_2, ...) expression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1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2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66930" y="3445959"/>
            <a:ext cx="317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</p:txBody>
      </p:sp>
    </p:spTree>
    <p:extLst>
      <p:ext uri="{BB962C8B-B14F-4D97-AF65-F5344CB8AC3E}">
        <p14:creationId xmlns:p14="http://schemas.microsoft.com/office/powerpoint/2010/main" val="368318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(work as a small group)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7233"/>
            <a:ext cx="8229600" cy="12821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a function to randomly select a gift for yourself from a gift store on the valentine's day and output the result as:</a:t>
            </a:r>
          </a:p>
          <a:p>
            <a:pPr marL="0" indent="0">
              <a:buNone/>
            </a:pPr>
            <a:r>
              <a:rPr lang="en-US" dirty="0"/>
              <a:t>"Here is my Valentine's surprise: xxx"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395152"/>
            <a:ext cx="79097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 example store gifts</a:t>
            </a:r>
          </a:p>
          <a:p>
            <a:r>
              <a:rPr lang="en-US" sz="2000" dirty="0"/>
              <a:t>store &lt;- c("chocolate", "rose", "diamond", "</a:t>
            </a:r>
            <a:r>
              <a:rPr lang="en-US" sz="2000" dirty="0" err="1"/>
              <a:t>iphone</a:t>
            </a:r>
            <a:r>
              <a:rPr lang="en-US" sz="2000" dirty="0"/>
              <a:t>", "</a:t>
            </a:r>
            <a:r>
              <a:rPr lang="en-US" sz="2000" dirty="0" err="1"/>
              <a:t>nanopore</a:t>
            </a:r>
            <a:r>
              <a:rPr lang="en-US" sz="2000" dirty="0"/>
              <a:t> </a:t>
            </a:r>
            <a:r>
              <a:rPr lang="en-US" sz="2000" dirty="0" err="1"/>
              <a:t>flowcells</a:t>
            </a:r>
            <a:r>
              <a:rPr lang="en-US" sz="2000" dirty="0"/>
              <a:t>")</a:t>
            </a:r>
          </a:p>
          <a:p>
            <a:r>
              <a:rPr lang="en-US" sz="2400" dirty="0"/>
              <a:t># randomly select</a:t>
            </a:r>
          </a:p>
          <a:p>
            <a:r>
              <a:rPr lang="en-US" sz="2400" dirty="0"/>
              <a:t>sample</a:t>
            </a:r>
          </a:p>
          <a:p>
            <a:r>
              <a:rPr lang="en-US" sz="2400" dirty="0"/>
              <a:t># print</a:t>
            </a:r>
          </a:p>
          <a:p>
            <a:r>
              <a:rPr lang="en-US" sz="2400" dirty="0"/>
              <a:t>cat or print</a:t>
            </a:r>
          </a:p>
        </p:txBody>
      </p:sp>
    </p:spTree>
    <p:extLst>
      <p:ext uri="{BB962C8B-B14F-4D97-AF65-F5344CB8AC3E}">
        <p14:creationId xmlns:p14="http://schemas.microsoft.com/office/powerpoint/2010/main" val="2223933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954724"/>
            <a:ext cx="7112000" cy="3807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Sequence quality scores from three platforms</a:t>
            </a:r>
          </a:p>
          <a:p>
            <a:pPr marL="0" indent="0">
              <a:buNone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Illumina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PacBio (not HiFi)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Data file: </a:t>
            </a:r>
            <a:r>
              <a:rPr lang="en-US" sz="2800" dirty="0" err="1"/>
              <a:t>quality.txt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79500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17523"/>
          </a:xfrm>
        </p:spPr>
        <p:txBody>
          <a:bodyPr>
            <a:normAutofit/>
          </a:bodyPr>
          <a:lstStyle/>
          <a:p>
            <a:r>
              <a:rPr lang="en-US" sz="3200" dirty="0"/>
              <a:t>Data importing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197" y="1278145"/>
            <a:ext cx="8639605" cy="306154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data.url</a:t>
            </a:r>
            <a:r>
              <a:rPr lang="it-IT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it-IT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it-IT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</a:t>
            </a:r>
            <a:r>
              <a:rPr lang="it-IT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teaching</a:t>
            </a:r>
            <a:r>
              <a:rPr lang="it-IT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r>
              <a:rPr lang="it-IT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it-IT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refs</a:t>
            </a:r>
            <a:r>
              <a:rPr lang="it-IT" sz="800" dirty="0">
                <a:latin typeface="Courier New" panose="02070309020205020404" pitchFamily="49" charset="0"/>
                <a:cs typeface="Courier New" panose="02070309020205020404" pitchFamily="49" charset="0"/>
              </a:rPr>
              <a:t>/heads/master/PLPTH813Bioinformatis/2025/3_data/lab07_R/</a:t>
            </a:r>
            <a:r>
              <a:rPr lang="it-IT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quality.txt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qual0 &lt;-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read.delim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qual &lt;-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read.delim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data.url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="\t",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as.is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=T,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quote="{|}~")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13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77869"/>
          </a:xfrm>
        </p:spPr>
        <p:txBody>
          <a:bodyPr>
            <a:normAutofit/>
          </a:bodyPr>
          <a:lstStyle/>
          <a:p>
            <a:r>
              <a:rPr lang="en-US" sz="3200" dirty="0"/>
              <a:t>Data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028" y="1195193"/>
            <a:ext cx="4406900" cy="358082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qual[, 2]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dim(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colnames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qual$Quality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2700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score to </a:t>
            </a:r>
            <a:r>
              <a:rPr lang="en-US" sz="3200"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364" y="1697689"/>
            <a:ext cx="5015615" cy="15097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"["))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[1, 2]))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809" y="1218067"/>
            <a:ext cx="3712827" cy="246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1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quality codes to quality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37" y="1696026"/>
            <a:ext cx="8796043" cy="148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(qual[1, 2])))-33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(qual[2, 2])))-33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317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6701"/>
            <a:ext cx="8686800" cy="341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plot(1:nchar(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2]),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=19,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=0.2,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=c(0, 41))</a:t>
            </a:r>
          </a:p>
          <a:p>
            <a:pPr marL="0" indent="0">
              <a:buNone/>
            </a:pP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plot(1:nchar(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 2]),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=19,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=0.2,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=c(0, 41))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948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9160"/>
            <a:ext cx="8229600" cy="671662"/>
          </a:xfrm>
        </p:spPr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8469" y="890822"/>
            <a:ext cx="7547061" cy="406992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/>
              <a:t>Rstudio</a:t>
            </a:r>
            <a:r>
              <a:rPr lang="en-US" dirty="0"/>
              <a:t> is an open-source integrated development environment (IDE) for R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On your own machine (</a:t>
            </a:r>
            <a:r>
              <a:rPr lang="en-US" dirty="0" err="1"/>
              <a:t>Rstudio</a:t>
            </a:r>
            <a:r>
              <a:rPr lang="en-US" dirty="0"/>
              <a:t> Desktop)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R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Download and install </a:t>
            </a:r>
            <a:r>
              <a:rPr lang="en-US" dirty="0" err="1">
                <a:hlinkClick r:id="rId3"/>
              </a:rPr>
              <a:t>Rstudio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Use </a:t>
            </a:r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r>
              <a:rPr lang="en-US" dirty="0"/>
              <a:t> (</a:t>
            </a:r>
            <a:r>
              <a:rPr lang="en-US" dirty="0" err="1"/>
              <a:t>Rstudio</a:t>
            </a:r>
            <a:r>
              <a:rPr lang="en-US" dirty="0"/>
              <a:t> server)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hlinkClick r:id="rId4"/>
              </a:rPr>
              <a:t>https://ondemand.beocat.ksu.edu/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Your KSU ID and password to login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CA711-D600-BA4D-AEB1-7D252DCD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1F3B4-576D-1D38-387C-1B11676F5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DFF5-87A5-CC43-6D58-1295AEB1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two in one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3807-9017-58EE-2F22-547D2E612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16701"/>
            <a:ext cx="8686800" cy="34174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pl-PL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pl-PL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=c(1, 2))</a:t>
            </a:r>
          </a:p>
          <a:p>
            <a:pPr marL="0" indent="0">
              <a:buNone/>
            </a:pP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plot(1:nchar(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2]),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=19,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=0.2,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=c(0, 41))</a:t>
            </a:r>
          </a:p>
          <a:p>
            <a:pPr marL="0" indent="0">
              <a:buNone/>
            </a:pP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###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endParaRPr lang="pl-P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plot(1:nchar(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[2, 2]),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=19,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=0.2,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PacBio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on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Quality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pl-P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pl-P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=c(0, 41))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7234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43145"/>
          </a:xfrm>
        </p:spPr>
        <p:txBody>
          <a:bodyPr/>
          <a:lstStyle/>
          <a:p>
            <a:r>
              <a:rPr lang="en-US" dirty="0"/>
              <a:t>Write a plotting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300" y="1308595"/>
            <a:ext cx="8902700" cy="28696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qual.plot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encode=33, label="",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=41)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plot quality scores against base positions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qual.vals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charToRaw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as.character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)))-encode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plot(1:length(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qual.vals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qual.vals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=19,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=0.4, main=label,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="Position on read (bp)",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="Phred quality",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=c(0,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ymax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0887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519"/>
            <a:ext cx="8229600" cy="1185862"/>
          </a:xfrm>
        </p:spPr>
        <p:txBody>
          <a:bodyPr>
            <a:normAutofit/>
          </a:bodyPr>
          <a:lstStyle/>
          <a:p>
            <a:r>
              <a:rPr lang="en-US" sz="3200" dirty="0"/>
              <a:t>Plot three sets of quality scores using a newly written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04218"/>
            <a:ext cx="8549235" cy="285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### plotting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par(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mfrow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=c(1, 2))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[1, 2], label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Illumina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qual.data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qual[2, 2], label = "PacBio")</a:t>
            </a:r>
          </a:p>
        </p:txBody>
      </p:sp>
    </p:spTree>
    <p:extLst>
      <p:ext uri="{BB962C8B-B14F-4D97-AF65-F5344CB8AC3E}">
        <p14:creationId xmlns:p14="http://schemas.microsoft.com/office/powerpoint/2010/main" val="2638880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9129"/>
            <a:ext cx="8229600" cy="57974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59552-DA38-61FD-04F4-BC9C729F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882" y="931835"/>
            <a:ext cx="7052235" cy="406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444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71751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Help information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03471" y="1256906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help(</a:t>
            </a:r>
            <a:r>
              <a:rPr lang="en-US" sz="3200" dirty="0" err="1"/>
              <a:t>nchar</a:t>
            </a:r>
            <a:r>
              <a:rPr lang="en-US" sz="3200" dirty="0"/>
              <a:t>)</a:t>
            </a:r>
          </a:p>
          <a:p>
            <a:r>
              <a:rPr lang="en-US" sz="3200" dirty="0"/>
              <a:t>?</a:t>
            </a:r>
            <a:r>
              <a:rPr lang="en-US" sz="3200" dirty="0" err="1"/>
              <a:t>nchar</a:t>
            </a:r>
            <a:endParaRPr lang="en-US" sz="3200" dirty="0"/>
          </a:p>
          <a:p>
            <a:r>
              <a:rPr lang="en-US" sz="3200" dirty="0"/>
              <a:t>??</a:t>
            </a:r>
            <a:r>
              <a:rPr lang="en-US" sz="3200" dirty="0" err="1"/>
              <a:t>colsum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>
                <a:hlinkClick r:id="rId3"/>
              </a:rPr>
              <a:t>R reference card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1C506-14EE-4E42-893C-A93A7731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56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702DDEC-9B9A-CE39-C320-ED7DBB11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8D39-992B-75FE-D06C-9227C18E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57EBE-1065-A244-A979-EB87CB8DD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221" y="918879"/>
            <a:ext cx="7734300" cy="3809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tidyverse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("ggplot2")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("ggplot2", repos='</a:t>
            </a:r>
            <a:r>
              <a:rPr lang="en-US" dirty="0">
                <a:hlinkClick r:id="rId2"/>
              </a:rPr>
              <a:t>http://cran.rstudio.com/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### before using it, run:</a:t>
            </a:r>
          </a:p>
          <a:p>
            <a:pPr marL="0" indent="0">
              <a:buNone/>
            </a:pPr>
            <a:r>
              <a:rPr lang="en-US" dirty="0"/>
              <a:t>library("ggplot2")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337EE-241B-769E-AF51-9A5669F4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58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326FF4-FC2C-BEA5-0514-B999285F8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55D8-E6AD-A941-7A76-89DC6FCF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34AACB-DF25-7B67-3CD4-4A7022D57790}"/>
              </a:ext>
            </a:extLst>
          </p:cNvPr>
          <p:cNvSpPr txBox="1"/>
          <p:nvPr/>
        </p:nvSpPr>
        <p:spPr>
          <a:xfrm>
            <a:off x="1774314" y="785719"/>
            <a:ext cx="542328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data</a:t>
            </a: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plot</a:t>
            </a:r>
          </a:p>
          <a:p>
            <a:r>
              <a:rPr lang="en-US" dirty="0">
                <a:latin typeface="Courier"/>
                <a:cs typeface="Courier"/>
              </a:rPr>
              <a:t>plot(area, pop, main="US States 1977")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label points</a:t>
            </a:r>
          </a:p>
          <a:p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>
                <a:latin typeface="Courier"/>
                <a:cs typeface="Courier"/>
              </a:rPr>
              <a:t>points(area[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pop[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col="red",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pop["Kansas"],</a:t>
            </a:r>
          </a:p>
          <a:p>
            <a:r>
              <a:rPr lang="en-US" dirty="0">
                <a:latin typeface="Courier"/>
                <a:cs typeface="Courier"/>
              </a:rPr>
              <a:t>		col="purple",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03254-E91B-4049-FA45-938FAE9F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10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BE3E133-0AF8-20B6-E6FD-42985AAFB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83ABD-0085-C88D-D9D8-6A31827C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8167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/>
              <a:t>Boxplot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DF853-A7E7-CAD8-BE92-55F8FB13268B}"/>
              </a:ext>
            </a:extLst>
          </p:cNvPr>
          <p:cNvSpPr txBox="1"/>
          <p:nvPr/>
        </p:nvSpPr>
        <p:spPr>
          <a:xfrm>
            <a:off x="254000" y="990142"/>
            <a:ext cx="7195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boxplot(extra ~ group, data = sleep)</a:t>
            </a:r>
          </a:p>
          <a:p>
            <a:endParaRPr lang="en-US" sz="2400" dirty="0">
              <a:latin typeface="Courier New"/>
              <a:cs typeface="Courier New"/>
            </a:endParaRPr>
          </a:p>
        </p:txBody>
      </p:sp>
      <p:pic>
        <p:nvPicPr>
          <p:cNvPr id="5" name="Picture 4" descr="Screenshot 2017-02-08 15.46.16.png">
            <a:extLst>
              <a:ext uri="{FF2B5EF4-FFF2-40B4-BE49-F238E27FC236}">
                <a16:creationId xmlns:a16="http://schemas.microsoft.com/office/drawing/2014/main" id="{5F578E8E-E9A3-1FBB-B9F7-331E0D008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287" y="524447"/>
            <a:ext cx="1276495" cy="4215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304AC9-56B0-8719-63AF-AC10E5AE2A46}"/>
              </a:ext>
            </a:extLst>
          </p:cNvPr>
          <p:cNvSpPr txBox="1"/>
          <p:nvPr/>
        </p:nvSpPr>
        <p:spPr>
          <a:xfrm>
            <a:off x="7513104" y="128245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sleep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DCA979-64AE-97FE-2843-775557106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932" y="2361747"/>
            <a:ext cx="4826053" cy="22161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63066-B622-0123-58A2-46EB5DF0C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50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9C4AD8C-B696-F426-8AF8-9224252F5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C90C4-108B-17E8-512B-2D0737E5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6603F8-12F3-F091-5986-46575653E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245"/>
            <a:ext cx="8582189" cy="1238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main="US States 1977 Population")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5BA230-3245-9A4B-BE59-4E258979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749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7142EF1-92FC-EF78-23C7-25AEF4FBC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67F0-BEA1-1ACD-4954-004BB686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F02F1-F334-C018-818E-A5C327A68409}"/>
              </a:ext>
            </a:extLst>
          </p:cNvPr>
          <p:cNvSpPr txBox="1"/>
          <p:nvPr/>
        </p:nvSpPr>
        <p:spPr>
          <a:xfrm>
            <a:off x="886232" y="1648420"/>
            <a:ext cx="7371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library("ggplot2")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dsmall</a:t>
            </a:r>
            <a:r>
              <a:rPr lang="en-US" dirty="0">
                <a:latin typeface="Courier"/>
                <a:cs typeface="Courier"/>
              </a:rPr>
              <a:t> &lt;- diamonds[sample(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(diamonds), 100), 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D63D8-6E11-4404-8346-1F4A3CC5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1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5772-5EC5-1E49-A105-80E921EE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OpenDemand</a:t>
            </a:r>
            <a:r>
              <a:rPr lang="en-US" dirty="0"/>
              <a:t> on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A9F8-BB81-834F-B5C1-507E1721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86331"/>
            <a:ext cx="8229600" cy="5319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err="1"/>
              <a:t>ondemand.beocat.ksu.edu</a:t>
            </a: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870D0A8-7B18-A845-96CE-D037ABB0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54" y="1458808"/>
            <a:ext cx="3670300" cy="3390900"/>
          </a:xfrm>
          <a:prstGeom prst="rect">
            <a:avLst/>
          </a:prstGeom>
        </p:spPr>
      </p:pic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A8E3381-698C-5B49-BD4D-8EBE95370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9" y="1518920"/>
            <a:ext cx="3619500" cy="27559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D76862-7B6D-FB4A-A556-8146F840B1E8}"/>
              </a:ext>
            </a:extLst>
          </p:cNvPr>
          <p:cNvCxnSpPr>
            <a:cxnSpLocks/>
          </p:cNvCxnSpPr>
          <p:nvPr/>
        </p:nvCxnSpPr>
        <p:spPr>
          <a:xfrm>
            <a:off x="3251201" y="4215977"/>
            <a:ext cx="4605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C6DFB56-E304-A645-A43B-8259E82EA9B8}"/>
              </a:ext>
            </a:extLst>
          </p:cNvPr>
          <p:cNvSpPr/>
          <p:nvPr/>
        </p:nvSpPr>
        <p:spPr>
          <a:xfrm>
            <a:off x="2995083" y="1488083"/>
            <a:ext cx="1131146" cy="46778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14093-24B6-874F-8C80-68F6588D0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58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E52EB84-333C-FCF8-01AE-2DC5C11F7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9FED-AC63-A51A-1D65-F5FA8D1A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254"/>
            <a:ext cx="8229600" cy="579740"/>
          </a:xfrm>
        </p:spPr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CAA5-9D13-51C4-F87A-EE2BC4F71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54" y="1063512"/>
            <a:ext cx="8953446" cy="31612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</a:t>
            </a:r>
            <a:r>
              <a:rPr lang="en-US" sz="1800" dirty="0" err="1">
                <a:latin typeface="Courier" pitchFamily="2" charset="0"/>
              </a:rPr>
              <a:t>carat,y</a:t>
            </a:r>
            <a:r>
              <a:rPr lang="en-US" sz="1800" dirty="0">
                <a:latin typeface="Courier" pitchFamily="2" charset="0"/>
              </a:rPr>
              <a:t>=price)) +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          </a:t>
            </a:r>
            <a:r>
              <a:rPr lang="en-US" sz="1800" dirty="0" err="1">
                <a:latin typeface="Courier" pitchFamily="2" charset="0"/>
              </a:rPr>
              <a:t>colour</a:t>
            </a:r>
            <a:r>
              <a:rPr lang="en-US" sz="1800" dirty="0">
                <a:latin typeface="Courier" pitchFamily="2" charset="0"/>
              </a:rPr>
              <a:t>=carat, shape=</a:t>
            </a:r>
            <a:r>
              <a:rPr lang="en-US" sz="1800" dirty="0">
                <a:latin typeface="Courier"/>
                <a:cs typeface="Courier"/>
              </a:rPr>
              <a:t>"square"</a:t>
            </a:r>
            <a:r>
              <a:rPr lang="en-US" sz="1800" dirty="0">
                <a:latin typeface="Courier" pitchFamily="2" charset="0"/>
              </a:rPr>
              <a:t>)) + </a:t>
            </a:r>
            <a:r>
              <a:rPr lang="en-US" sz="1800" dirty="0" err="1">
                <a:latin typeface="Courier" pitchFamily="2" charset="0"/>
              </a:rPr>
              <a:t>theme_bw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53F9A-0F45-0D58-1A56-DEA5DA6E5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337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4A28AF2-C8EF-3233-7E2D-B8D1FA641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5769-E0F6-C712-9DA6-EC740A49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1254"/>
            <a:ext cx="8229600" cy="579740"/>
          </a:xfrm>
        </p:spPr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5AD48-BB6F-BB6C-7A2D-482DB820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54" y="1337356"/>
            <a:ext cx="8802975" cy="2640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histogram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 </a:t>
            </a:r>
            <a:r>
              <a:rPr lang="en-US" sz="1800" dirty="0" err="1">
                <a:latin typeface="Courier" pitchFamily="2" charset="0"/>
              </a:rPr>
              <a:t>geom_histogram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2D density plot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dsmall</a:t>
            </a:r>
            <a:r>
              <a:rPr lang="en-US" sz="1800" dirty="0">
                <a:latin typeface="Courier" pitchFamily="2" charset="0"/>
              </a:rPr>
              <a:t>) + geom_density_2d_filled(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2492B-DBC5-E343-4E8E-753BA9C8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29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20FD811-B2EE-D441-B03C-229671A7B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89C4-203D-AF51-16F0-90C98830A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83801"/>
          </a:xfrm>
        </p:spPr>
        <p:txBody>
          <a:bodyPr/>
          <a:lstStyle/>
          <a:p>
            <a:r>
              <a:rPr lang="en-US" dirty="0"/>
              <a:t>The function </a:t>
            </a:r>
            <a:r>
              <a:rPr lang="en-US" dirty="0" err="1"/>
              <a:t>ggplot</a:t>
            </a:r>
            <a:r>
              <a:rPr lang="en-US" dirty="0"/>
              <a:t>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BD38F-5056-D6B1-43F8-830252B5B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06" y="1203767"/>
            <a:ext cx="8693973" cy="2949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ggplot</a:t>
            </a:r>
            <a:r>
              <a:rPr lang="en-US" sz="2000" dirty="0">
                <a:latin typeface="Courier" pitchFamily="2" charset="0"/>
              </a:rPr>
              <a:t>(data = </a:t>
            </a:r>
            <a:r>
              <a:rPr lang="en-US" sz="2000" dirty="0" err="1">
                <a:latin typeface="Courier" pitchFamily="2" charset="0"/>
              </a:rPr>
              <a:t>dsmall</a:t>
            </a:r>
            <a:r>
              <a:rPr lang="en-US" sz="2000" dirty="0">
                <a:latin typeface="Courier" pitchFamily="2" charset="0"/>
              </a:rPr>
              <a:t>, mapping=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</a:t>
            </a:r>
            <a:r>
              <a:rPr lang="en-US" sz="2000" dirty="0" err="1">
                <a:latin typeface="Courier" pitchFamily="2" charset="0"/>
              </a:rPr>
              <a:t>geom_point</a:t>
            </a:r>
            <a:r>
              <a:rPr lang="en-US" sz="2000" dirty="0">
                <a:latin typeface="Courier" pitchFamily="2" charset="0"/>
              </a:rPr>
              <a:t>() +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facet_wrap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(~cut)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ggplot</a:t>
            </a:r>
            <a:r>
              <a:rPr lang="en-US" sz="2000" dirty="0">
                <a:latin typeface="Courier" pitchFamily="2" charset="0"/>
              </a:rPr>
              <a:t>(data = </a:t>
            </a:r>
            <a:r>
              <a:rPr lang="en-US" sz="2000" dirty="0" err="1">
                <a:latin typeface="Courier" pitchFamily="2" charset="0"/>
              </a:rPr>
              <a:t>dsmall</a:t>
            </a:r>
            <a:r>
              <a:rPr lang="en-US" sz="2000" dirty="0">
                <a:latin typeface="Courier" pitchFamily="2" charset="0"/>
              </a:rPr>
              <a:t>, mapping=</a:t>
            </a:r>
            <a:r>
              <a:rPr lang="en-US" sz="2000" dirty="0" err="1">
                <a:latin typeface="Courier" pitchFamily="2" charset="0"/>
              </a:rPr>
              <a:t>aes</a:t>
            </a:r>
            <a:r>
              <a:rPr lang="en-US" sz="20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</a:t>
            </a:r>
            <a:r>
              <a:rPr lang="en-US" sz="2000" dirty="0" err="1">
                <a:latin typeface="Courier" pitchFamily="2" charset="0"/>
              </a:rPr>
              <a:t>geom_point</a:t>
            </a:r>
            <a:r>
              <a:rPr lang="en-US" sz="2000" dirty="0">
                <a:latin typeface="Courier" pitchFamily="2" charset="0"/>
              </a:rPr>
              <a:t>() +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 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facet_grid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urier" pitchFamily="2" charset="0"/>
              </a:rPr>
              <a:t>clarity~cut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F02D-E920-9B8E-66AD-07E27C51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029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6378EFF-8771-31AC-0C8D-D9BE2C206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E834D0-4B1E-F1BF-DEC2-1190BAE9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1B846A-16A0-E522-D8B0-39FD5CE7C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2303"/>
            <a:ext cx="8229600" cy="48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table(): </a:t>
            </a:r>
            <a:r>
              <a:rPr lang="en-US" dirty="0"/>
              <a:t>determining counts for each category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55DCB-107C-E9BC-D839-1DD236FA3320}"/>
              </a:ext>
            </a:extLst>
          </p:cNvPr>
          <p:cNvSpPr txBox="1"/>
          <p:nvPr/>
        </p:nvSpPr>
        <p:spPr>
          <a:xfrm>
            <a:off x="757953" y="2205154"/>
            <a:ext cx="7836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  <a:p>
            <a:r>
              <a:rPr lang="en-US" sz="2800" dirty="0">
                <a:latin typeface="Courier"/>
                <a:cs typeface="Courier"/>
              </a:rPr>
              <a:t>table(</a:t>
            </a:r>
            <a:r>
              <a:rPr lang="en-US" sz="2800" dirty="0" err="1">
                <a:latin typeface="Courier"/>
                <a:cs typeface="Courier"/>
              </a:rPr>
              <a:t>diamonds$cut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diamonds$color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E1436D-0ED3-F064-D460-094E45B0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0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9740"/>
          </a:xfrm>
        </p:spPr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pic>
        <p:nvPicPr>
          <p:cNvPr id="4" name="Picture 3" descr="Screen Shot 2015-02-04 at 10.02.4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147" y="717739"/>
            <a:ext cx="5490949" cy="40402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3859D5-CCD8-8243-8CF5-554796BC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03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9615"/>
            <a:ext cx="8229600" cy="579740"/>
          </a:xfrm>
        </p:spPr>
        <p:txBody>
          <a:bodyPr/>
          <a:lstStyle/>
          <a:p>
            <a:r>
              <a:rPr lang="en-US" dirty="0"/>
              <a:t>Create a folder in the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5562" y="1293816"/>
            <a:ext cx="6815667" cy="27045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Login </a:t>
            </a:r>
            <a:r>
              <a:rPr lang="en-US" dirty="0" err="1"/>
              <a:t>Beocat</a:t>
            </a:r>
            <a:r>
              <a:rPr lang="en-US" dirty="0"/>
              <a:t> server</a:t>
            </a:r>
          </a:p>
          <a:p>
            <a:r>
              <a:rPr lang="en-US" dirty="0"/>
              <a:t>Create a “lab07” folder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~/BA25/labs/lab07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system("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~/BA25/labs/lab07")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AAA33-A4F8-0C40-BD21-869D3950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9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2297" y="948463"/>
            <a:ext cx="8229600" cy="3689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 + 4</a:t>
            </a:r>
          </a:p>
          <a:p>
            <a:pPr marL="0" indent="0">
              <a:buNone/>
            </a:pPr>
            <a:r>
              <a:rPr lang="en-US" dirty="0"/>
              <a:t>y &lt;- 2 + 4 </a:t>
            </a:r>
          </a:p>
          <a:p>
            <a:pPr marL="0" indent="0">
              <a:buNone/>
            </a:pPr>
            <a:r>
              <a:rPr lang="en-US" dirty="0"/>
              <a:t>Y &lt;- 3 + 4  # an example of the assignment</a:t>
            </a:r>
          </a:p>
          <a:p>
            <a:pPr marL="0" indent="0">
              <a:buNone/>
            </a:pPr>
            <a:r>
              <a:rPr lang="en-US" dirty="0"/>
              <a:t> y == Y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 comments (#)</a:t>
            </a:r>
          </a:p>
          <a:p>
            <a:pPr marL="0" indent="0">
              <a:buNone/>
            </a:pPr>
            <a:r>
              <a:rPr lang="en-US" dirty="0"/>
              <a:t># Notes/explanation to the scripts, starting with a </a:t>
            </a:r>
            <a:r>
              <a:rPr lang="en-US" dirty="0" err="1"/>
              <a:t>hashmark</a:t>
            </a:r>
            <a:r>
              <a:rPr lang="en-US" dirty="0"/>
              <a:t> (‘#’), everything to the end of the line is a comment.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print(“hello world”)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8300D-2B66-7042-8FBE-9101030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00" y="102393"/>
            <a:ext cx="8229600" cy="772987"/>
          </a:xfrm>
        </p:spPr>
        <p:txBody>
          <a:bodyPr/>
          <a:lstStyle/>
          <a:p>
            <a:r>
              <a:rPr lang="en-US" dirty="0"/>
              <a:t>Start to write R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69" y="1014554"/>
            <a:ext cx="8314441" cy="36135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#####################################################</a:t>
            </a:r>
          </a:p>
          <a:p>
            <a:pPr marL="0" indent="0">
              <a:buNone/>
            </a:pPr>
            <a:r>
              <a:rPr lang="en-US" dirty="0"/>
              <a:t># PLPTH813 - Bioinformatics Application</a:t>
            </a:r>
          </a:p>
          <a:p>
            <a:pPr marL="0" indent="0">
              <a:buNone/>
            </a:pPr>
            <a:r>
              <a:rPr lang="en-US" dirty="0"/>
              <a:t># lab03 - R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xxxxx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3/27/2025</a:t>
            </a:r>
          </a:p>
          <a:p>
            <a:pPr marL="0" indent="0">
              <a:buNone/>
            </a:pPr>
            <a:r>
              <a:rPr lang="en-US" dirty="0"/>
              <a:t>#####################################################</a:t>
            </a:r>
          </a:p>
          <a:p>
            <a:pPr marL="0" indent="0">
              <a:buNone/>
            </a:pPr>
            <a:r>
              <a:rPr lang="en-US" dirty="0"/>
              <a:t>### setup working directory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("~/BA25/labs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/lab07")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4F14-3912-CF47-A73F-54C4E4E7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9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34" y="1246932"/>
            <a:ext cx="3964951" cy="30591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# Numeric vector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c(10.4, 5.6, 3.1)</a:t>
            </a: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&lt;- 2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2*x + 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2CA66-2CF8-1241-B3A2-4428561A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9677B5B-DA97-3BB6-DBB1-5AF839B77476}"/>
              </a:ext>
            </a:extLst>
          </p:cNvPr>
          <p:cNvSpPr txBox="1">
            <a:spLocks/>
          </p:cNvSpPr>
          <p:nvPr/>
        </p:nvSpPr>
        <p:spPr>
          <a:xfrm>
            <a:off x="3982064" y="1246932"/>
            <a:ext cx="5161935" cy="34642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# Logical vector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lv &lt;- c(TRUE, FALSE, TRUE, TRUE)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sum(lv) #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count the number of TRUE</a:t>
            </a:r>
          </a:p>
          <a:p>
            <a:pPr marL="0" indent="0">
              <a:buFont typeface="Arial"/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&lt;- c(10.4, 5.6, 3.1)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lv2 &lt;- x &gt; 10</a:t>
            </a:r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15543</TotalTime>
  <Words>2619</Words>
  <Application>Microsoft Macintosh PowerPoint</Application>
  <PresentationFormat>On-screen Show (16:9)</PresentationFormat>
  <Paragraphs>410</Paragraphs>
  <Slides>43</Slides>
  <Notes>24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</vt:lpstr>
      <vt:lpstr>Courier New</vt:lpstr>
      <vt:lpstr>Office Theme</vt:lpstr>
      <vt:lpstr>R  Bioinformatics Applications (PLPTH813)</vt:lpstr>
      <vt:lpstr>Outline</vt:lpstr>
      <vt:lpstr>Rstudio</vt:lpstr>
      <vt:lpstr>OpenDemand on Beocat</vt:lpstr>
      <vt:lpstr>Rstudio</vt:lpstr>
      <vt:lpstr>Create a folder in the Beocat server</vt:lpstr>
      <vt:lpstr>Simple examples</vt:lpstr>
      <vt:lpstr>Start to write R scripts</vt:lpstr>
      <vt:lpstr>vector - I</vt:lpstr>
      <vt:lpstr>vector - II</vt:lpstr>
      <vt:lpstr>Select a subset and modify a vector</vt:lpstr>
      <vt:lpstr>mode and length of a vector</vt:lpstr>
      <vt:lpstr>Can a vector contain different types of elements?</vt:lpstr>
      <vt:lpstr>factor</vt:lpstr>
      <vt:lpstr>matrix</vt:lpstr>
      <vt:lpstr>list</vt:lpstr>
      <vt:lpstr>data.frame</vt:lpstr>
      <vt:lpstr>Data import</vt:lpstr>
      <vt:lpstr>Data export</vt:lpstr>
      <vt:lpstr>Problem</vt:lpstr>
      <vt:lpstr>String operations</vt:lpstr>
      <vt:lpstr>Write your own function</vt:lpstr>
      <vt:lpstr>Problem (work as a small group)</vt:lpstr>
      <vt:lpstr>Data</vt:lpstr>
      <vt:lpstr>Data importing</vt:lpstr>
      <vt:lpstr>Data checking</vt:lpstr>
      <vt:lpstr>Convert quality score to numbers</vt:lpstr>
      <vt:lpstr>Convert quality codes to quality scores</vt:lpstr>
      <vt:lpstr>Plotting</vt:lpstr>
      <vt:lpstr>Plotting two in one plot</vt:lpstr>
      <vt:lpstr>Write a plotting function</vt:lpstr>
      <vt:lpstr>Plot three sets of quality scores using a newly written function</vt:lpstr>
      <vt:lpstr>RESULT</vt:lpstr>
      <vt:lpstr>Help information</vt:lpstr>
      <vt:lpstr>Package installation</vt:lpstr>
      <vt:lpstr>Scatter plot</vt:lpstr>
      <vt:lpstr>Boxplot</vt:lpstr>
      <vt:lpstr>Histogram</vt:lpstr>
      <vt:lpstr>ggplot2 - I</vt:lpstr>
      <vt:lpstr>The function ggplot</vt:lpstr>
      <vt:lpstr>The function ggplot</vt:lpstr>
      <vt:lpstr>The function ggplot (cont.)</vt:lpstr>
      <vt:lpstr>table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174</cp:revision>
  <dcterms:created xsi:type="dcterms:W3CDTF">2014-12-15T18:58:14Z</dcterms:created>
  <dcterms:modified xsi:type="dcterms:W3CDTF">2025-03-27T19:21:38Z</dcterms:modified>
</cp:coreProperties>
</file>