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4"/>
  </p:notesMasterIdLst>
  <p:sldIdLst>
    <p:sldId id="256" r:id="rId2"/>
    <p:sldId id="268" r:id="rId3"/>
    <p:sldId id="258" r:id="rId4"/>
    <p:sldId id="259" r:id="rId5"/>
    <p:sldId id="261" r:id="rId6"/>
    <p:sldId id="260" r:id="rId7"/>
    <p:sldId id="267" r:id="rId8"/>
    <p:sldId id="269" r:id="rId9"/>
    <p:sldId id="282" r:id="rId10"/>
    <p:sldId id="276" r:id="rId11"/>
    <p:sldId id="277" r:id="rId12"/>
    <p:sldId id="275" r:id="rId13"/>
    <p:sldId id="274" r:id="rId14"/>
    <p:sldId id="273" r:id="rId15"/>
    <p:sldId id="272" r:id="rId16"/>
    <p:sldId id="271" r:id="rId17"/>
    <p:sldId id="270" r:id="rId18"/>
    <p:sldId id="280" r:id="rId19"/>
    <p:sldId id="279" r:id="rId20"/>
    <p:sldId id="281" r:id="rId21"/>
    <p:sldId id="323" r:id="rId22"/>
    <p:sldId id="257"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09"/>
    <p:restoredTop sz="76257"/>
  </p:normalViewPr>
  <p:slideViewPr>
    <p:cSldViewPr snapToGrid="0" snapToObjects="1">
      <p:cViewPr varScale="1">
        <p:scale>
          <a:sx n="160" d="100"/>
          <a:sy n="160" d="100"/>
        </p:scale>
        <p:origin x="19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5602D-883D-CC4D-93B3-DEDFCD22325B}" type="datetimeFigureOut">
              <a:rPr lang="en-US" smtClean="0"/>
              <a:t>3/31/25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C6DBA-3023-8A45-AEFA-36DB5A24FF80}" type="slidenum">
              <a:rPr lang="en-US" smtClean="0"/>
              <a:t>‹#›</a:t>
            </a:fld>
            <a:endParaRPr lang="en-US"/>
          </a:p>
        </p:txBody>
      </p:sp>
    </p:spTree>
    <p:extLst>
      <p:ext uri="{BB962C8B-B14F-4D97-AF65-F5344CB8AC3E}">
        <p14:creationId xmlns:p14="http://schemas.microsoft.com/office/powerpoint/2010/main" val="2899080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Fig. 3. The life cycle of SARS-CoV-2 in host cells; begins its life cycle when S protein binds to the cellular receptor ACE2. After receptor binding, the conformation change in the S protein facilitates viral envelope fusion with the cell membrane through the endosomal pathway. Then SARS-CoV-2 releases RNA into the host cell. Genome RNA is translated into viral replicase polyproteins pp1a and 1ab, which are then cleaved into small products by viral proteinases. The polymerase produces a series of </a:t>
            </a:r>
            <a:r>
              <a:rPr lang="en-US" dirty="0" err="1"/>
              <a:t>subgenomic</a:t>
            </a:r>
            <a:r>
              <a:rPr lang="en-US" dirty="0"/>
              <a:t> mRNAs by discontinuous transcription and finally translated into relevant viral proteins. Viral proteins and genome RNA are subsequently assembled into virions in the ER and Golgi and then transported via vesicles and released out of the cell. ACE2, angiotensin-converting enzyme 2; ER, endoplasmic reticulum; ERGIC, ER–Golgi intermediate compartment.</a:t>
            </a:r>
          </a:p>
        </p:txBody>
      </p:sp>
      <p:sp>
        <p:nvSpPr>
          <p:cNvPr id="4" name="Slide Number Placeholder 3"/>
          <p:cNvSpPr>
            <a:spLocks noGrp="1"/>
          </p:cNvSpPr>
          <p:nvPr>
            <p:ph type="sldNum" sz="quarter" idx="5"/>
          </p:nvPr>
        </p:nvSpPr>
        <p:spPr/>
        <p:txBody>
          <a:bodyPr/>
          <a:lstStyle/>
          <a:p>
            <a:fld id="{05BC6DBA-3023-8A45-AEFA-36DB5A24FF80}" type="slidenum">
              <a:rPr lang="en-US" smtClean="0"/>
              <a:t>6</a:t>
            </a:fld>
            <a:endParaRPr lang="en-US"/>
          </a:p>
        </p:txBody>
      </p:sp>
    </p:spTree>
    <p:extLst>
      <p:ext uri="{BB962C8B-B14F-4D97-AF65-F5344CB8AC3E}">
        <p14:creationId xmlns:p14="http://schemas.microsoft.com/office/powerpoint/2010/main" val="362840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C6DBA-3023-8A45-AEFA-36DB5A24FF80}" type="slidenum">
              <a:rPr lang="en-US" smtClean="0"/>
              <a:t>9</a:t>
            </a:fld>
            <a:endParaRPr lang="en-US"/>
          </a:p>
        </p:txBody>
      </p:sp>
    </p:spTree>
    <p:extLst>
      <p:ext uri="{BB962C8B-B14F-4D97-AF65-F5344CB8AC3E}">
        <p14:creationId xmlns:p14="http://schemas.microsoft.com/office/powerpoint/2010/main" val="1170400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C6DBA-3023-8A45-AEFA-36DB5A24FF80}" type="slidenum">
              <a:rPr lang="en-US" smtClean="0"/>
              <a:t>19</a:t>
            </a:fld>
            <a:endParaRPr lang="en-US"/>
          </a:p>
        </p:txBody>
      </p:sp>
    </p:spTree>
    <p:extLst>
      <p:ext uri="{BB962C8B-B14F-4D97-AF65-F5344CB8AC3E}">
        <p14:creationId xmlns:p14="http://schemas.microsoft.com/office/powerpoint/2010/main" val="3944851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2B8C24-ACAE-AE41-B565-178ED93271F0}" type="slidenum">
              <a:rPr lang="en-US" smtClean="0"/>
              <a:t>21</a:t>
            </a:fld>
            <a:endParaRPr lang="en-US"/>
          </a:p>
        </p:txBody>
      </p:sp>
    </p:spTree>
    <p:extLst>
      <p:ext uri="{BB962C8B-B14F-4D97-AF65-F5344CB8AC3E}">
        <p14:creationId xmlns:p14="http://schemas.microsoft.com/office/powerpoint/2010/main" val="1431975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21456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4222004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3"/>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604475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215723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A62DC-34B9-8C44-926F-1DFCE40A3D12}" type="datetimeFigureOut">
              <a:rPr lang="en-US" smtClean="0"/>
              <a:t>3/31/25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429053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A62DC-34B9-8C44-926F-1DFCE40A3D12}" type="datetimeFigureOut">
              <a:rPr lang="en-US" smtClean="0"/>
              <a:t>3/31/25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92705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A62DC-34B9-8C44-926F-1DFCE40A3D12}" type="datetimeFigureOut">
              <a:rPr lang="en-US" smtClean="0"/>
              <a:t>3/31/25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96231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A62DC-34B9-8C44-926F-1DFCE40A3D12}" type="datetimeFigureOut">
              <a:rPr lang="en-US" smtClean="0"/>
              <a:t>3/31/25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413773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A62DC-34B9-8C44-926F-1DFCE40A3D12}" type="datetimeFigureOut">
              <a:rPr lang="en-US" smtClean="0"/>
              <a:t>3/31/25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4174427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3/31/25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0265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3/31/25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26215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C8A62DC-34B9-8C44-926F-1DFCE40A3D12}" type="datetimeFigureOut">
              <a:rPr lang="en-US" smtClean="0"/>
              <a:t>3/31/25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34FABD7-D190-DB49-B4D7-1E06951B23FA}" type="slidenum">
              <a:rPr lang="en-US" smtClean="0"/>
              <a:t>‹#›</a:t>
            </a:fld>
            <a:endParaRPr lang="en-US"/>
          </a:p>
        </p:txBody>
      </p:sp>
    </p:spTree>
    <p:extLst>
      <p:ext uri="{BB962C8B-B14F-4D97-AF65-F5344CB8AC3E}">
        <p14:creationId xmlns:p14="http://schemas.microsoft.com/office/powerpoint/2010/main" val="34167982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cbi.nlm.nih.gov/Taxonomy/Browser/wwwtax.cgi?mode=Info&amp;id=2697049&amp;lvl=3&amp;lin=f&amp;keep=1&amp;srchmode=1&amp;unlo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eople.beocat.ksu.edu/~liu3zhen/PLPTH813/labs/tree_data_codes.tar.gz"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C483-B2DF-7248-9887-BA9AFC32AA83}"/>
              </a:ext>
            </a:extLst>
          </p:cNvPr>
          <p:cNvSpPr>
            <a:spLocks noGrp="1"/>
          </p:cNvSpPr>
          <p:nvPr>
            <p:ph type="ctrTitle"/>
          </p:nvPr>
        </p:nvSpPr>
        <p:spPr>
          <a:xfrm>
            <a:off x="685800" y="265113"/>
            <a:ext cx="7772400" cy="1793832"/>
          </a:xfrm>
        </p:spPr>
        <p:txBody>
          <a:bodyPr>
            <a:normAutofit/>
          </a:bodyPr>
          <a:lstStyle/>
          <a:p>
            <a:r>
              <a:rPr lang="en-US" dirty="0"/>
              <a:t>Phylogenetic tree practice</a:t>
            </a:r>
            <a:br>
              <a:rPr lang="en-US" dirty="0"/>
            </a:br>
            <a:r>
              <a:rPr lang="en-US" dirty="0"/>
              <a:t>- from reads to trees</a:t>
            </a:r>
          </a:p>
        </p:txBody>
      </p:sp>
      <p:sp>
        <p:nvSpPr>
          <p:cNvPr id="3" name="Subtitle 2">
            <a:extLst>
              <a:ext uri="{FF2B5EF4-FFF2-40B4-BE49-F238E27FC236}">
                <a16:creationId xmlns:a16="http://schemas.microsoft.com/office/drawing/2014/main" id="{996E5623-F89B-B744-BE15-3CF85EDAC26B}"/>
              </a:ext>
            </a:extLst>
          </p:cNvPr>
          <p:cNvSpPr>
            <a:spLocks noGrp="1"/>
          </p:cNvSpPr>
          <p:nvPr>
            <p:ph type="subTitle" idx="1"/>
          </p:nvPr>
        </p:nvSpPr>
        <p:spPr>
          <a:xfrm>
            <a:off x="1143000" y="2639685"/>
            <a:ext cx="6858000" cy="2242708"/>
          </a:xfrm>
        </p:spPr>
        <p:txBody>
          <a:bodyPr>
            <a:noAutofit/>
          </a:bodyPr>
          <a:lstStyle/>
          <a:p>
            <a:r>
              <a:rPr lang="en-US" sz="2800" dirty="0" err="1"/>
              <a:t>Sanzhen</a:t>
            </a:r>
            <a:r>
              <a:rPr lang="en-US" sz="2800" dirty="0"/>
              <a:t> Liu</a:t>
            </a:r>
          </a:p>
          <a:p>
            <a:r>
              <a:rPr lang="en-US" sz="2800" dirty="0"/>
              <a:t>PLPTH813 Bioinformatics Applications</a:t>
            </a:r>
          </a:p>
          <a:p>
            <a:endParaRPr lang="en-US" sz="2800" dirty="0"/>
          </a:p>
          <a:p>
            <a:r>
              <a:rPr lang="en-US" sz="2800" dirty="0"/>
              <a:t>4/10/2025</a:t>
            </a:r>
          </a:p>
        </p:txBody>
      </p:sp>
    </p:spTree>
    <p:extLst>
      <p:ext uri="{BB962C8B-B14F-4D97-AF65-F5344CB8AC3E}">
        <p14:creationId xmlns:p14="http://schemas.microsoft.com/office/powerpoint/2010/main" val="340514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544567" y="216793"/>
            <a:ext cx="7886700" cy="672564"/>
          </a:xfrm>
        </p:spPr>
        <p:txBody>
          <a:bodyPr>
            <a:normAutofit/>
          </a:bodyPr>
          <a:lstStyle/>
          <a:p>
            <a:pPr algn="ctr"/>
            <a:r>
              <a:rPr lang="en-US" sz="3200" dirty="0">
                <a:latin typeface="+mn-lt"/>
              </a:rPr>
              <a:t>Data and codes</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1121573" y="1173136"/>
            <a:ext cx="7159161" cy="3616504"/>
          </a:xfrm>
        </p:spPr>
        <p:txBody>
          <a:bodyPr>
            <a:normAutofit/>
          </a:bodyPr>
          <a:lstStyle/>
          <a:p>
            <a:pPr marL="0" indent="0">
              <a:buNone/>
            </a:pPr>
            <a:r>
              <a:rPr lang="en-US" sz="3200" dirty="0">
                <a:latin typeface="Courier New" panose="02070309020205020404" pitchFamily="49" charset="0"/>
                <a:cs typeface="Courier New" panose="02070309020205020404" pitchFamily="49" charset="0"/>
              </a:rPr>
              <a:t>1_ref (reference genome)</a:t>
            </a:r>
          </a:p>
          <a:p>
            <a:pPr marL="0" indent="0">
              <a:buNone/>
            </a:pPr>
            <a:r>
              <a:rPr lang="en-US" sz="3200" dirty="0">
                <a:latin typeface="Courier New" panose="02070309020205020404" pitchFamily="49" charset="0"/>
                <a:cs typeface="Courier New" panose="02070309020205020404" pitchFamily="49" charset="0"/>
              </a:rPr>
              <a:t>2_reads (read data)</a:t>
            </a:r>
          </a:p>
          <a:p>
            <a:pPr marL="0" indent="0">
              <a:buNone/>
            </a:pPr>
            <a:r>
              <a:rPr lang="en-US" sz="3200" dirty="0">
                <a:latin typeface="Courier New" panose="02070309020205020404" pitchFamily="49" charset="0"/>
                <a:cs typeface="Courier New" panose="02070309020205020404" pitchFamily="49" charset="0"/>
              </a:rPr>
              <a:t>3_aln (BWA alignment)</a:t>
            </a:r>
          </a:p>
          <a:p>
            <a:pPr marL="0" indent="0">
              <a:buNone/>
            </a:pPr>
            <a:r>
              <a:rPr lang="en-US" sz="3200" dirty="0">
                <a:latin typeface="Courier New" panose="02070309020205020404" pitchFamily="49" charset="0"/>
                <a:cs typeface="Courier New" panose="02070309020205020404" pitchFamily="49" charset="0"/>
              </a:rPr>
              <a:t>4_snp (GATK SNPs)</a:t>
            </a:r>
          </a:p>
          <a:p>
            <a:pPr marL="0" indent="0">
              <a:buNone/>
            </a:pPr>
            <a:r>
              <a:rPr lang="en-US" sz="3200" dirty="0">
                <a:latin typeface="Courier New" panose="02070309020205020404" pitchFamily="49" charset="0"/>
                <a:cs typeface="Courier New" panose="02070309020205020404" pitchFamily="49" charset="0"/>
              </a:rPr>
              <a:t>5_tree (</a:t>
            </a:r>
            <a:r>
              <a:rPr lang="en-US" sz="3200" dirty="0" err="1">
                <a:latin typeface="Courier New" panose="02070309020205020404" pitchFamily="49" charset="0"/>
                <a:cs typeface="Courier New" panose="02070309020205020404" pitchFamily="49" charset="0"/>
              </a:rPr>
              <a:t>iqtree</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scripts (software packages)</a:t>
            </a:r>
          </a:p>
          <a:p>
            <a:pPr marL="0" indent="0">
              <a:buNone/>
            </a:pP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368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74375"/>
            <a:ext cx="7886700" cy="1330278"/>
          </a:xfrm>
        </p:spPr>
        <p:txBody>
          <a:bodyPr>
            <a:normAutofit/>
          </a:bodyPr>
          <a:lstStyle/>
          <a:p>
            <a:pPr algn="ctr"/>
            <a:r>
              <a:rPr lang="en-US" sz="3200" dirty="0"/>
              <a:t>1-ref: reference indexing</a:t>
            </a:r>
            <a:br>
              <a:rPr lang="en-US" sz="3200" dirty="0"/>
            </a:br>
            <a:r>
              <a:rPr lang="en-US" sz="2400" dirty="0" err="1">
                <a:solidFill>
                  <a:srgbClr val="2FB41D"/>
                </a:solidFill>
                <a:latin typeface="Monaco" pitchFamily="2" charset="77"/>
              </a:rPr>
              <a:t>bwa.index.sbatch</a:t>
            </a:r>
            <a:br>
              <a:rPr lang="en-US" sz="2400" dirty="0">
                <a:solidFill>
                  <a:srgbClr val="F2F2F2"/>
                </a:solidFill>
                <a:latin typeface="Monaco" pitchFamily="2" charset="77"/>
              </a:rPr>
            </a:br>
            <a:r>
              <a:rPr lang="en-US" sz="2400" dirty="0" err="1">
                <a:solidFill>
                  <a:srgbClr val="2FB41D"/>
                </a:solidFill>
                <a:latin typeface="Monaco" pitchFamily="2" charset="77"/>
              </a:rPr>
              <a:t>gatk.index.sbatch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534096"/>
            <a:ext cx="7886700" cy="452063"/>
          </a:xfrm>
        </p:spPr>
        <p:txBody>
          <a:bodyPr>
            <a:normAutofit/>
          </a:bodyPr>
          <a:lstStyle/>
          <a:p>
            <a:pPr marL="0" indent="0">
              <a:buNone/>
            </a:pPr>
            <a:r>
              <a:rPr lang="en-US" dirty="0"/>
              <a:t>covid19ref.fasta</a:t>
            </a:r>
          </a:p>
        </p:txBody>
      </p:sp>
      <p:sp>
        <p:nvSpPr>
          <p:cNvPr id="4" name="TextBox 3">
            <a:extLst>
              <a:ext uri="{FF2B5EF4-FFF2-40B4-BE49-F238E27FC236}">
                <a16:creationId xmlns:a16="http://schemas.microsoft.com/office/drawing/2014/main" id="{7C385777-3D5C-CDAC-F3F7-675CFE4450C5}"/>
              </a:ext>
            </a:extLst>
          </p:cNvPr>
          <p:cNvSpPr txBox="1"/>
          <p:nvPr/>
        </p:nvSpPr>
        <p:spPr>
          <a:xfrm>
            <a:off x="628650" y="2094697"/>
            <a:ext cx="8054940" cy="954107"/>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bwa index -p $prefix covid19ref.fasta</a:t>
            </a:r>
          </a:p>
          <a:p>
            <a:endParaRPr lang="en-US" sz="28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F895A1C4-DFAA-CBCF-0C90-D840D98208C8}"/>
              </a:ext>
            </a:extLst>
          </p:cNvPr>
          <p:cNvSpPr txBox="1"/>
          <p:nvPr/>
        </p:nvSpPr>
        <p:spPr>
          <a:xfrm>
            <a:off x="628650" y="3098615"/>
            <a:ext cx="7315200" cy="1815882"/>
          </a:xfrm>
          <a:prstGeom prst="rect">
            <a:avLst/>
          </a:prstGeom>
          <a:noFill/>
        </p:spPr>
        <p:txBody>
          <a:bodyPr wrap="square" rtlCol="0">
            <a:spAutoFit/>
          </a:bodyPr>
          <a:lstStyle/>
          <a:p>
            <a:r>
              <a:rPr lang="en-US" sz="2800" dirty="0" err="1">
                <a:latin typeface="Courier New" panose="02070309020205020404" pitchFamily="49" charset="0"/>
                <a:cs typeface="Courier New" panose="02070309020205020404" pitchFamily="49" charset="0"/>
              </a:rPr>
              <a:t>gatk</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CreateSequenceDictionary</a:t>
            </a:r>
            <a:r>
              <a:rPr lang="en-US" sz="2800" dirty="0">
                <a:latin typeface="Courier New" panose="02070309020205020404" pitchFamily="49" charset="0"/>
                <a:cs typeface="Courier New" panose="02070309020205020404" pitchFamily="49" charset="0"/>
              </a:rPr>
              <a:t> \</a:t>
            </a:r>
          </a:p>
          <a:p>
            <a:r>
              <a:rPr lang="en-US" sz="2800" dirty="0">
                <a:latin typeface="Courier New" panose="02070309020205020404" pitchFamily="49" charset="0"/>
                <a:cs typeface="Courier New" panose="02070309020205020404" pitchFamily="49" charset="0"/>
              </a:rPr>
              <a:t>	-R covid19ref.fasta -O $out</a:t>
            </a:r>
          </a:p>
          <a:p>
            <a:endParaRPr lang="en-US" sz="2800"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samtools</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faidx</a:t>
            </a:r>
            <a:r>
              <a:rPr lang="en-US" sz="2800" dirty="0">
                <a:latin typeface="Courier New" panose="02070309020205020404" pitchFamily="49" charset="0"/>
                <a:cs typeface="Courier New" panose="02070309020205020404" pitchFamily="49" charset="0"/>
              </a:rPr>
              <a:t> covid19ref.fasta</a:t>
            </a:r>
          </a:p>
        </p:txBody>
      </p:sp>
    </p:spTree>
    <p:extLst>
      <p:ext uri="{BB962C8B-B14F-4D97-AF65-F5344CB8AC3E}">
        <p14:creationId xmlns:p14="http://schemas.microsoft.com/office/powerpoint/2010/main" val="218267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48106"/>
            <a:ext cx="7886700" cy="672564"/>
          </a:xfrm>
        </p:spPr>
        <p:txBody>
          <a:bodyPr>
            <a:normAutofit/>
          </a:bodyPr>
          <a:lstStyle/>
          <a:p>
            <a:pPr algn="ctr"/>
            <a:r>
              <a:rPr lang="en-US" sz="3200" dirty="0">
                <a:latin typeface="Courier New" panose="02070309020205020404" pitchFamily="49" charset="0"/>
                <a:cs typeface="Courier New" panose="02070309020205020404" pitchFamily="49" charset="0"/>
              </a:rPr>
              <a:t>2_reads</a:t>
            </a:r>
            <a:endParaRPr lang="en-US" sz="32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2402587" y="1201782"/>
            <a:ext cx="4643919" cy="3429953"/>
          </a:xfrm>
        </p:spPr>
        <p:txBody>
          <a:bodyPr>
            <a:normAutofit/>
          </a:bodyPr>
          <a:lstStyle/>
          <a:p>
            <a:pPr marL="0" indent="0">
              <a:buNone/>
            </a:pPr>
            <a:r>
              <a:rPr lang="en-US" sz="3200" dirty="0"/>
              <a:t>s1_1.fq.gz</a:t>
            </a:r>
          </a:p>
          <a:p>
            <a:pPr marL="0" indent="0">
              <a:buNone/>
            </a:pPr>
            <a:r>
              <a:rPr lang="en-US" sz="3200" dirty="0"/>
              <a:t>s1_2.fq.gz</a:t>
            </a:r>
          </a:p>
          <a:p>
            <a:pPr marL="0" indent="0">
              <a:buNone/>
            </a:pPr>
            <a:r>
              <a:rPr lang="en-US" sz="3200" dirty="0"/>
              <a:t>s2_1.fq.gz</a:t>
            </a:r>
          </a:p>
          <a:p>
            <a:pPr marL="0" indent="0">
              <a:buNone/>
            </a:pPr>
            <a:r>
              <a:rPr lang="en-US" sz="3200" dirty="0"/>
              <a:t>s2_2.fq.gz</a:t>
            </a:r>
          </a:p>
          <a:p>
            <a:pPr marL="0" indent="0">
              <a:buNone/>
            </a:pPr>
            <a:r>
              <a:rPr lang="en-US" sz="3200" dirty="0"/>
              <a:t>s3_1.fq.gz</a:t>
            </a:r>
          </a:p>
          <a:p>
            <a:pPr marL="0" indent="0">
              <a:buNone/>
            </a:pPr>
            <a:r>
              <a:rPr lang="en-US" sz="3200" dirty="0"/>
              <a:t>s3_2.fq.gz</a:t>
            </a:r>
          </a:p>
        </p:txBody>
      </p:sp>
    </p:spTree>
    <p:extLst>
      <p:ext uri="{BB962C8B-B14F-4D97-AF65-F5344CB8AC3E}">
        <p14:creationId xmlns:p14="http://schemas.microsoft.com/office/powerpoint/2010/main" val="1003536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30688"/>
            <a:ext cx="7886700" cy="1083529"/>
          </a:xfrm>
        </p:spPr>
        <p:txBody>
          <a:bodyPr>
            <a:normAutofit/>
          </a:bodyPr>
          <a:lstStyle/>
          <a:p>
            <a:pPr algn="ctr"/>
            <a:r>
              <a:rPr lang="en-US" sz="3200" dirty="0"/>
              <a:t>3_aln (I)</a:t>
            </a:r>
            <a:br>
              <a:rPr lang="en-US" sz="3200" dirty="0"/>
            </a:br>
            <a:r>
              <a:rPr lang="en-US" sz="2400" dirty="0">
                <a:solidFill>
                  <a:srgbClr val="2FB41D"/>
                </a:solidFill>
                <a:latin typeface="Monaco" pitchFamily="2" charset="77"/>
              </a:rPr>
              <a:t>1c_bwa.sh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602377"/>
            <a:ext cx="7886700" cy="3191160"/>
          </a:xfrm>
        </p:spPr>
        <p:txBody>
          <a:bodyPr/>
          <a:lstStyle/>
          <a:p>
            <a:pPr marL="0" indent="0">
              <a:buNone/>
            </a:pPr>
            <a:r>
              <a:rPr lang="en-US" dirty="0" err="1">
                <a:latin typeface="Courier New" panose="02070309020205020404" pitchFamily="49" charset="0"/>
                <a:cs typeface="Courier New" panose="02070309020205020404" pitchFamily="49" charset="0"/>
              </a:rPr>
              <a:t>perl</a:t>
            </a:r>
            <a:r>
              <a:rPr lang="en-US" dirty="0">
                <a:latin typeface="Courier New" panose="02070309020205020404" pitchFamily="49" charset="0"/>
                <a:cs typeface="Courier New" panose="02070309020205020404" pitchFamily="49" charset="0"/>
              </a:rPr>
              <a:t> ../scripts/bwa/</a:t>
            </a:r>
            <a:r>
              <a:rPr lang="en-US" dirty="0" err="1">
                <a:latin typeface="Courier New" panose="02070309020205020404" pitchFamily="49" charset="0"/>
                <a:cs typeface="Courier New" panose="02070309020205020404" pitchFamily="49" charset="0"/>
              </a:rPr>
              <a:t>bwa.sbatch.pl</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--mem 1G --time 1:00:00 \</a:t>
            </a:r>
          </a:p>
          <a:p>
            <a:pPr marL="0" indent="0">
              <a:buNone/>
            </a:pPr>
            <a:r>
              <a:rPr lang="en-US" dirty="0">
                <a:latin typeface="Courier New" panose="02070309020205020404" pitchFamily="49" charset="0"/>
                <a:cs typeface="Courier New" panose="02070309020205020404" pitchFamily="49" charset="0"/>
              </a:rPr>
              <a:t>    --threads 1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indir</a:t>
            </a:r>
            <a:r>
              <a:rPr lang="en-US" dirty="0">
                <a:latin typeface="Courier New" panose="02070309020205020404" pitchFamily="49" charset="0"/>
                <a:cs typeface="Courier New" panose="02070309020205020404" pitchFamily="49" charset="0"/>
              </a:rPr>
              <a:t> ../2_reads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outdir</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../1_ref/bwa/covid19ref \</a:t>
            </a:r>
          </a:p>
          <a:p>
            <a:pPr marL="0" indent="0">
              <a:buNone/>
            </a:pPr>
            <a:r>
              <a:rPr lang="en-US" dirty="0">
                <a:latin typeface="Courier New" panose="02070309020205020404" pitchFamily="49" charset="0"/>
                <a:cs typeface="Courier New" panose="02070309020205020404" pitchFamily="49" charset="0"/>
              </a:rPr>
              <a:t>    --fq1feature _1.fq.gz \</a:t>
            </a:r>
          </a:p>
          <a:p>
            <a:pPr marL="0" indent="0">
              <a:buNone/>
            </a:pPr>
            <a:r>
              <a:rPr lang="en-US" dirty="0">
                <a:latin typeface="Courier New" panose="02070309020205020404" pitchFamily="49" charset="0"/>
                <a:cs typeface="Courier New" panose="02070309020205020404" pitchFamily="49" charset="0"/>
              </a:rPr>
              <a:t>    --fq2feature _2.fq.gz</a:t>
            </a:r>
          </a:p>
        </p:txBody>
      </p:sp>
    </p:spTree>
    <p:extLst>
      <p:ext uri="{BB962C8B-B14F-4D97-AF65-F5344CB8AC3E}">
        <p14:creationId xmlns:p14="http://schemas.microsoft.com/office/powerpoint/2010/main" val="1496424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34061"/>
            <a:ext cx="7886700" cy="1017141"/>
          </a:xfrm>
        </p:spPr>
        <p:txBody>
          <a:bodyPr>
            <a:normAutofit/>
          </a:bodyPr>
          <a:lstStyle/>
          <a:p>
            <a:pPr algn="ctr"/>
            <a:r>
              <a:rPr lang="en-US" sz="3200" dirty="0"/>
              <a:t>3_aln (II)</a:t>
            </a:r>
            <a:br>
              <a:rPr lang="en-US" sz="3200" dirty="0"/>
            </a:br>
            <a:r>
              <a:rPr lang="en-US" sz="2400" dirty="0">
                <a:solidFill>
                  <a:srgbClr val="2FB41D"/>
                </a:solidFill>
                <a:latin typeface="Monaco" pitchFamily="2" charset="77"/>
              </a:rPr>
              <a:t>2c_sam2bam.sh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706992" y="1402080"/>
            <a:ext cx="7808358" cy="3187337"/>
          </a:xfrm>
        </p:spPr>
        <p:txBody>
          <a:bodyPr/>
          <a:lstStyle/>
          <a:p>
            <a:pPr marL="0" indent="0">
              <a:buNone/>
            </a:pPr>
            <a:r>
              <a:rPr lang="en-US" dirty="0">
                <a:latin typeface="Courier New" panose="02070309020205020404" pitchFamily="49" charset="0"/>
                <a:cs typeface="Courier New" panose="02070309020205020404" pitchFamily="49" charset="0"/>
              </a:rPr>
              <a:t># SAM to sorted BAM</a:t>
            </a:r>
          </a:p>
          <a:p>
            <a:pPr marL="0" indent="0">
              <a:buNone/>
            </a:pP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view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out.sam</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sort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-o $</a:t>
            </a:r>
            <a:r>
              <a:rPr lang="en-US" dirty="0" err="1">
                <a:latin typeface="Courier New" panose="02070309020205020404" pitchFamily="49" charset="0"/>
                <a:cs typeface="Courier New" panose="02070309020205020404" pitchFamily="49" charset="0"/>
              </a:rPr>
              <a:t>out.bam</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Index sorted BAM:</a:t>
            </a:r>
          </a:p>
          <a:p>
            <a:pPr marL="0" indent="0">
              <a:buNone/>
            </a:pP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index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out.bam</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69136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43195"/>
            <a:ext cx="7886700" cy="1114351"/>
          </a:xfrm>
        </p:spPr>
        <p:txBody>
          <a:bodyPr>
            <a:normAutofit/>
          </a:bodyPr>
          <a:lstStyle/>
          <a:p>
            <a:pPr algn="ctr"/>
            <a:r>
              <a:rPr lang="en-US" sz="3200" dirty="0"/>
              <a:t>4_snp (I) – GATK</a:t>
            </a:r>
            <a:br>
              <a:rPr lang="en-US" sz="3200" dirty="0"/>
            </a:br>
            <a:r>
              <a:rPr lang="en-US" sz="2400" dirty="0">
                <a:solidFill>
                  <a:srgbClr val="2FB41D"/>
                </a:solidFill>
                <a:latin typeface="Monaco" pitchFamily="2" charset="77"/>
              </a:rPr>
              <a:t>1c_gatk.sh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184366"/>
            <a:ext cx="7886700" cy="3841310"/>
          </a:xfrm>
        </p:spPr>
        <p:txBody>
          <a:bodyPr>
            <a:normAutofit lnSpcReduction="10000"/>
          </a:bodyPr>
          <a:lstStyle/>
          <a:p>
            <a:pPr marL="0" indent="0">
              <a:buNone/>
            </a:pPr>
            <a:r>
              <a:rPr lang="en-US" dirty="0">
                <a:latin typeface="Courier New" panose="02070309020205020404" pitchFamily="49" charset="0"/>
                <a:cs typeface="Courier New" panose="02070309020205020404" pitchFamily="49" charset="0"/>
              </a:rPr>
              <a:t>ref=../1_ref/</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/covid19ref.fasta</a:t>
            </a:r>
          </a:p>
          <a:p>
            <a:pPr marL="0" indent="0">
              <a:buNone/>
            </a:pPr>
            <a:r>
              <a:rPr lang="en-US" dirty="0" err="1">
                <a:latin typeface="Courier New" panose="02070309020205020404" pitchFamily="49" charset="0"/>
                <a:cs typeface="Courier New" panose="02070309020205020404" pitchFamily="49" charset="0"/>
              </a:rPr>
              <a:t>bampath</a:t>
            </a:r>
            <a:r>
              <a:rPr lang="en-US" dirty="0">
                <a:latin typeface="Courier New" panose="02070309020205020404" pitchFamily="49" charset="0"/>
                <a:cs typeface="Courier New" panose="02070309020205020404" pitchFamily="49" charset="0"/>
              </a:rPr>
              <a:t>=../3_aln</a:t>
            </a:r>
          </a:p>
          <a:p>
            <a:pPr marL="0" indent="0">
              <a:buNone/>
            </a:pP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=covid</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perl</a:t>
            </a:r>
            <a:r>
              <a:rPr lang="en-US" dirty="0">
                <a:latin typeface="Courier New" panose="02070309020205020404" pitchFamily="49" charset="0"/>
                <a:cs typeface="Courier New" panose="02070309020205020404" pitchFamily="49" charset="0"/>
              </a:rPr>
              <a:t> ../scripts/</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gatk.sbatch.pl</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bampaths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bampath</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--ref $ref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otherpara</a:t>
            </a:r>
            <a:r>
              <a:rPr lang="en-US" dirty="0">
                <a:latin typeface="Courier New" panose="02070309020205020404" pitchFamily="49" charset="0"/>
                <a:cs typeface="Courier New" panose="02070309020205020404" pitchFamily="49" charset="0"/>
              </a:rPr>
              <a:t> "--sample-ploidy 1" \</a:t>
            </a:r>
          </a:p>
          <a:p>
            <a:pPr marL="0" indent="0">
              <a:buNone/>
            </a:pPr>
            <a:r>
              <a:rPr lang="en-US" dirty="0">
                <a:latin typeface="Courier New" panose="02070309020205020404" pitchFamily="49" charset="0"/>
                <a:cs typeface="Courier New" panose="02070309020205020404" pitchFamily="49" charset="0"/>
              </a:rPr>
              <a:t>  --mem 4G</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274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63060"/>
            <a:ext cx="7886700" cy="945223"/>
          </a:xfrm>
        </p:spPr>
        <p:txBody>
          <a:bodyPr>
            <a:normAutofit/>
          </a:bodyPr>
          <a:lstStyle/>
          <a:p>
            <a:pPr algn="ctr"/>
            <a:r>
              <a:rPr lang="en-US" sz="3200" dirty="0"/>
              <a:t>4_snp (II) – GATK filtering</a:t>
            </a:r>
            <a:br>
              <a:rPr lang="en-US" sz="3200" dirty="0"/>
            </a:br>
            <a:r>
              <a:rPr lang="en-US" sz="2700" dirty="0">
                <a:solidFill>
                  <a:srgbClr val="2FB41D"/>
                </a:solidFill>
                <a:latin typeface="Monaco" pitchFamily="2" charset="77"/>
              </a:rPr>
              <a:t>2c_varselect.sh</a:t>
            </a:r>
            <a:endParaRPr lang="en-US" sz="27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071347"/>
            <a:ext cx="7886700" cy="3963108"/>
          </a:xfrm>
        </p:spPr>
        <p:txBody>
          <a:bodyPr>
            <a:normAutofit/>
          </a:bodyPr>
          <a:lstStyle/>
          <a:p>
            <a:pPr marL="0" indent="0">
              <a:lnSpc>
                <a:spcPct val="80000"/>
              </a:lnSpc>
              <a:buNone/>
            </a:pPr>
            <a:r>
              <a:rPr lang="en-US" dirty="0">
                <a:latin typeface="Courier New" panose="02070309020205020404" pitchFamily="49" charset="0"/>
                <a:cs typeface="Courier New" panose="02070309020205020404" pitchFamily="49" charset="0"/>
              </a:rPr>
              <a:t># generate a bam list</a:t>
            </a:r>
          </a:p>
          <a:p>
            <a:pPr marL="0" indent="0">
              <a:lnSpc>
                <a:spcPct val="80000"/>
              </a:lnSpc>
              <a:buNone/>
            </a:pPr>
            <a:r>
              <a:rPr lang="en-US" dirty="0" err="1">
                <a:latin typeface="Courier New" panose="02070309020205020404" pitchFamily="49" charset="0"/>
                <a:cs typeface="Courier New" panose="02070309020205020404" pitchFamily="49" charset="0"/>
              </a:rPr>
              <a:t>vcf</a:t>
            </a:r>
            <a:r>
              <a:rPr lang="en-US" dirty="0">
                <a:latin typeface="Courier New" panose="02070309020205020404" pitchFamily="49" charset="0"/>
                <a:cs typeface="Courier New" panose="02070309020205020404" pitchFamily="49" charset="0"/>
              </a:rPr>
              <a:t>=</a:t>
            </a:r>
            <a:r>
              <a:rPr lang="en-US" dirty="0">
                <a:highlight>
                  <a:srgbClr val="FFFF00"/>
                </a:highlight>
                <a:latin typeface="Courier New" panose="02070309020205020404" pitchFamily="49" charset="0"/>
                <a:cs typeface="Courier New" panose="02070309020205020404" pitchFamily="49" charset="0"/>
              </a:rPr>
              <a:t>xxx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covid.vcf</a:t>
            </a:r>
            <a:endParaRPr lang="en-US" dirty="0">
              <a:latin typeface="Courier New" panose="02070309020205020404" pitchFamily="49" charset="0"/>
              <a:cs typeface="Courier New" panose="02070309020205020404" pitchFamily="49" charset="0"/>
            </a:endParaRPr>
          </a:p>
          <a:p>
            <a:pPr marL="0" indent="0">
              <a:lnSpc>
                <a:spcPct val="80000"/>
              </a:lnSpc>
              <a:buNone/>
            </a:pPr>
            <a:r>
              <a:rPr lang="en-US" dirty="0">
                <a:latin typeface="Courier New" panose="02070309020205020404" pitchFamily="49" charset="0"/>
                <a:cs typeface="Courier New" panose="02070309020205020404" pitchFamily="49" charset="0"/>
              </a:rPr>
              <a:t>ref=../1_ref/</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/covid19ref.fasta</a:t>
            </a:r>
          </a:p>
          <a:p>
            <a:pPr marL="0" indent="0">
              <a:lnSpc>
                <a:spcPct val="80000"/>
              </a:lnSpc>
              <a:buNone/>
            </a:pPr>
            <a:r>
              <a:rPr lang="en-US" dirty="0">
                <a:latin typeface="Courier New" panose="02070309020205020404" pitchFamily="49" charset="0"/>
                <a:cs typeface="Courier New" panose="02070309020205020404" pitchFamily="49" charset="0"/>
              </a:rPr>
              <a:t>out=covid</a:t>
            </a:r>
          </a:p>
          <a:p>
            <a:pPr marL="0" indent="0">
              <a:lnSpc>
                <a:spcPct val="80000"/>
              </a:lnSpc>
              <a:buNone/>
            </a:pP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SelectVariants</a:t>
            </a:r>
            <a:r>
              <a:rPr lang="en-US" dirty="0">
                <a:latin typeface="Courier New" panose="02070309020205020404" pitchFamily="49" charset="0"/>
                <a:cs typeface="Courier New" panose="02070309020205020404" pitchFamily="49" charset="0"/>
              </a:rPr>
              <a:t> \</a:t>
            </a:r>
          </a:p>
          <a:p>
            <a:pPr marL="0" indent="0">
              <a:lnSpc>
                <a:spcPct val="80000"/>
              </a:lnSpc>
              <a:buNone/>
            </a:pPr>
            <a:r>
              <a:rPr lang="en-US" dirty="0">
                <a:latin typeface="Courier New" panose="02070309020205020404" pitchFamily="49" charset="0"/>
                <a:cs typeface="Courier New" panose="02070309020205020404" pitchFamily="49" charset="0"/>
              </a:rPr>
              <a:t>-R $ref \</a:t>
            </a:r>
          </a:p>
          <a:p>
            <a:pPr marL="0" indent="0">
              <a:lnSpc>
                <a:spcPct val="80000"/>
              </a:lnSpc>
              <a:buNone/>
            </a:pPr>
            <a:r>
              <a:rPr lang="en-US" dirty="0">
                <a:latin typeface="Courier New" panose="02070309020205020404" pitchFamily="49" charset="0"/>
                <a:cs typeface="Courier New" panose="02070309020205020404" pitchFamily="49" charset="0"/>
              </a:rPr>
              <a:t>-V $</a:t>
            </a:r>
            <a:r>
              <a:rPr lang="en-US" dirty="0" err="1">
                <a:latin typeface="Courier New" panose="02070309020205020404" pitchFamily="49" charset="0"/>
                <a:cs typeface="Courier New" panose="02070309020205020404" pitchFamily="49" charset="0"/>
              </a:rPr>
              <a:t>vcf</a:t>
            </a:r>
            <a:r>
              <a:rPr lang="en-US" dirty="0">
                <a:latin typeface="Courier New" panose="02070309020205020404" pitchFamily="49" charset="0"/>
                <a:cs typeface="Courier New" panose="02070309020205020404" pitchFamily="49" charset="0"/>
              </a:rPr>
              <a:t> \</a:t>
            </a:r>
          </a:p>
          <a:p>
            <a:pPr marL="0" indent="0">
              <a:lnSpc>
                <a:spcPct val="80000"/>
              </a:lnSpc>
              <a:buNone/>
            </a:pPr>
            <a:r>
              <a:rPr lang="en-US" dirty="0">
                <a:latin typeface="Courier New" panose="02070309020205020404" pitchFamily="49" charset="0"/>
                <a:cs typeface="Courier New" panose="02070309020205020404" pitchFamily="49" charset="0"/>
              </a:rPr>
              <a:t>-select 'DP &gt;= 20' \</a:t>
            </a:r>
          </a:p>
          <a:p>
            <a:pPr marL="0" indent="0">
              <a:lnSpc>
                <a:spcPct val="80000"/>
              </a:lnSpc>
              <a:buNone/>
            </a:pPr>
            <a:r>
              <a:rPr lang="en-US" dirty="0">
                <a:latin typeface="Courier New" panose="02070309020205020404" pitchFamily="49" charset="0"/>
                <a:cs typeface="Courier New" panose="02070309020205020404" pitchFamily="49" charset="0"/>
              </a:rPr>
              <a:t>-select 'DP &lt;= 500' \</a:t>
            </a:r>
          </a:p>
          <a:p>
            <a:pPr marL="0" indent="0">
              <a:lnSpc>
                <a:spcPct val="80000"/>
              </a:lnSpc>
              <a:buNone/>
            </a:pPr>
            <a:r>
              <a:rPr lang="en-US" dirty="0">
                <a:latin typeface="Courier New" panose="02070309020205020404" pitchFamily="49" charset="0"/>
                <a:cs typeface="Courier New" panose="02070309020205020404" pitchFamily="49" charset="0"/>
              </a:rPr>
              <a:t>--restrict-alleles-to BIALLELIC \</a:t>
            </a:r>
          </a:p>
          <a:p>
            <a:pPr marL="0" indent="0">
              <a:lnSpc>
                <a:spcPct val="80000"/>
              </a:lnSpc>
              <a:buNone/>
            </a:pPr>
            <a:r>
              <a:rPr lang="en-US" dirty="0">
                <a:latin typeface="Courier New" panose="02070309020205020404" pitchFamily="49" charset="0"/>
                <a:cs typeface="Courier New" panose="02070309020205020404" pitchFamily="49" charset="0"/>
              </a:rPr>
              <a:t>-O ${out}.1.vcf &amp;&gt;${out}.1.log</a:t>
            </a:r>
          </a:p>
          <a:p>
            <a:pPr marL="0" indent="0">
              <a:lnSpc>
                <a:spcPct val="80000"/>
              </a:lnSpc>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1324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52248"/>
            <a:ext cx="7886700" cy="924912"/>
          </a:xfrm>
        </p:spPr>
        <p:txBody>
          <a:bodyPr>
            <a:normAutofit/>
          </a:bodyPr>
          <a:lstStyle/>
          <a:p>
            <a:pPr algn="ctr"/>
            <a:r>
              <a:rPr lang="en-US" sz="3200" dirty="0"/>
              <a:t>4_snp (III) – formatting</a:t>
            </a:r>
            <a:br>
              <a:rPr lang="en-US" sz="3200" dirty="0"/>
            </a:br>
            <a:r>
              <a:rPr lang="en-US" sz="2400" dirty="0">
                <a:solidFill>
                  <a:srgbClr val="2FB41D"/>
                </a:solidFill>
                <a:latin typeface="Monaco" pitchFamily="2" charset="77"/>
              </a:rPr>
              <a:t>3c_reformat.sh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836854"/>
            <a:ext cx="7886700" cy="1655283"/>
          </a:xfrm>
        </p:spPr>
        <p:txBody>
          <a:bodyPr>
            <a:normAutofit/>
          </a:bodyPr>
          <a:lstStyle/>
          <a:p>
            <a:pPr marL="0" indent="0">
              <a:buNone/>
            </a:pPr>
            <a:r>
              <a:rPr lang="en-US" sz="2800" dirty="0">
                <a:latin typeface="Courier New" panose="02070309020205020404" pitchFamily="49" charset="0"/>
                <a:cs typeface="Courier New" panose="02070309020205020404" pitchFamily="49" charset="0"/>
              </a:rPr>
              <a:t>in=covid.1.vcf</a:t>
            </a:r>
          </a:p>
          <a:p>
            <a:pPr marL="0" indent="0">
              <a:buNone/>
            </a:pPr>
            <a:r>
              <a:rPr lang="en-US" sz="2800" dirty="0">
                <a:latin typeface="Courier New" panose="02070309020205020404" pitchFamily="49" charset="0"/>
                <a:cs typeface="Courier New" panose="02070309020205020404" pitchFamily="49" charset="0"/>
              </a:rPr>
              <a:t>../scripts/</a:t>
            </a:r>
            <a:r>
              <a:rPr lang="en-US" sz="2800" dirty="0" err="1">
                <a:latin typeface="Courier New" panose="02070309020205020404" pitchFamily="49" charset="0"/>
                <a:cs typeface="Courier New" panose="02070309020205020404" pitchFamily="49" charset="0"/>
              </a:rPr>
              <a:t>gatk</a:t>
            </a:r>
            <a:r>
              <a:rPr lang="en-US" sz="2800" dirty="0">
                <a:latin typeface="Courier New" panose="02070309020205020404" pitchFamily="49" charset="0"/>
                <a:cs typeface="Courier New" panose="02070309020205020404" pitchFamily="49" charset="0"/>
              </a:rPr>
              <a:t>/vcf2phylip.py \</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$in -f -m 3</a:t>
            </a:r>
          </a:p>
        </p:txBody>
      </p:sp>
    </p:spTree>
    <p:extLst>
      <p:ext uri="{BB962C8B-B14F-4D97-AF65-F5344CB8AC3E}">
        <p14:creationId xmlns:p14="http://schemas.microsoft.com/office/powerpoint/2010/main" val="1452352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167401"/>
            <a:ext cx="7886700" cy="1088272"/>
          </a:xfrm>
        </p:spPr>
        <p:txBody>
          <a:bodyPr>
            <a:normAutofit/>
          </a:bodyPr>
          <a:lstStyle/>
          <a:p>
            <a:pPr algn="ctr"/>
            <a:r>
              <a:rPr lang="en-US" sz="3200" dirty="0"/>
              <a:t>5_tree (I) – model selection</a:t>
            </a:r>
            <a:br>
              <a:rPr lang="en-US" sz="3200" dirty="0"/>
            </a:br>
            <a:r>
              <a:rPr lang="en-US" sz="2400" dirty="0">
                <a:solidFill>
                  <a:srgbClr val="2FB41D"/>
                </a:solidFill>
                <a:latin typeface="Monaco" pitchFamily="2" charset="77"/>
              </a:rPr>
              <a:t>1c_model.selection.sh</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478550" y="1445623"/>
            <a:ext cx="8350140" cy="2796389"/>
          </a:xfrm>
        </p:spPr>
        <p:txBody>
          <a:bodyPr>
            <a:normAutofit/>
          </a:bodyPr>
          <a:lstStyle/>
          <a:p>
            <a:pPr marL="0" indent="0">
              <a:buNone/>
            </a:pP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=../4_snp/covid.1.min3.phy</a:t>
            </a:r>
          </a:p>
          <a:p>
            <a:pPr marL="0" indent="0">
              <a:buNone/>
            </a:pPr>
            <a:r>
              <a:rPr lang="en-US" dirty="0">
                <a:latin typeface="Courier New" panose="02070309020205020404" pitchFamily="49" charset="0"/>
                <a:cs typeface="Courier New" panose="02070309020205020404" pitchFamily="49" charset="0"/>
              </a:rPr>
              <a:t>in=covid.1</a:t>
            </a:r>
          </a:p>
          <a:p>
            <a:pPr marL="0" indent="0">
              <a:buNone/>
            </a:pPr>
            <a:r>
              <a:rPr lang="en-US" dirty="0">
                <a:latin typeface="Courier New" panose="02070309020205020404" pitchFamily="49" charset="0"/>
                <a:cs typeface="Courier New" panose="02070309020205020404" pitchFamily="49" charset="0"/>
              </a:rPr>
              <a:t>ln -s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$in # </a:t>
            </a:r>
            <a:r>
              <a:rPr lang="en-US" dirty="0" err="1">
                <a:latin typeface="Courier New" panose="02070309020205020404" pitchFamily="49" charset="0"/>
                <a:cs typeface="Courier New" panose="02070309020205020404" pitchFamily="49" charset="0"/>
              </a:rPr>
              <a:t>softlink</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model test</a:t>
            </a:r>
          </a:p>
          <a:p>
            <a:pPr marL="0" indent="0">
              <a:buNone/>
            </a:pPr>
            <a:r>
              <a:rPr lang="en-US" dirty="0">
                <a:latin typeface="Courier New" panose="02070309020205020404" pitchFamily="49" charset="0"/>
                <a:cs typeface="Courier New" panose="02070309020205020404" pitchFamily="49" charset="0"/>
              </a:rPr>
              <a:t>../scripts/iqtree2/bin/iqtree2 -s $in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1 -m MF</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number of threads</a:t>
            </a:r>
          </a:p>
          <a:p>
            <a:pPr marL="0" indent="0">
              <a:buNone/>
            </a:pPr>
            <a:r>
              <a:rPr lang="en-US" dirty="0">
                <a:latin typeface="Courier New" panose="02070309020205020404" pitchFamily="49" charset="0"/>
                <a:cs typeface="Courier New" panose="02070309020205020404" pitchFamily="49" charset="0"/>
              </a:rPr>
              <a:t># -m MF: model selection</a:t>
            </a:r>
          </a:p>
        </p:txBody>
      </p:sp>
      <p:sp>
        <p:nvSpPr>
          <p:cNvPr id="5" name="TextBox 4">
            <a:extLst>
              <a:ext uri="{FF2B5EF4-FFF2-40B4-BE49-F238E27FC236}">
                <a16:creationId xmlns:a16="http://schemas.microsoft.com/office/drawing/2014/main" id="{C3F59397-0967-2BD6-9B2D-E276DCEC0D09}"/>
              </a:ext>
            </a:extLst>
          </p:cNvPr>
          <p:cNvSpPr txBox="1"/>
          <p:nvPr/>
        </p:nvSpPr>
        <p:spPr>
          <a:xfrm>
            <a:off x="1591370" y="4431963"/>
            <a:ext cx="5655923" cy="523220"/>
          </a:xfrm>
          <a:prstGeom prst="rect">
            <a:avLst/>
          </a:prstGeom>
          <a:noFill/>
        </p:spPr>
        <p:txBody>
          <a:bodyPr wrap="square">
            <a:spAutoFit/>
          </a:bodyPr>
          <a:lstStyle/>
          <a:p>
            <a:r>
              <a:rPr lang="en-US" sz="2800" dirty="0"/>
              <a:t>Best-fit model according to BIC: K2P</a:t>
            </a:r>
          </a:p>
        </p:txBody>
      </p:sp>
    </p:spTree>
    <p:extLst>
      <p:ext uri="{BB962C8B-B14F-4D97-AF65-F5344CB8AC3E}">
        <p14:creationId xmlns:p14="http://schemas.microsoft.com/office/powerpoint/2010/main" val="23492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0"/>
            <a:ext cx="7886700" cy="1032158"/>
          </a:xfrm>
        </p:spPr>
        <p:txBody>
          <a:bodyPr>
            <a:normAutofit fontScale="90000"/>
          </a:bodyPr>
          <a:lstStyle/>
          <a:p>
            <a:pPr algn="ctr"/>
            <a:r>
              <a:rPr lang="en-US" sz="3200" dirty="0"/>
              <a:t>5_tree (II) – tree construction with a selected model</a:t>
            </a:r>
            <a:br>
              <a:rPr lang="en-US" sz="3200" dirty="0"/>
            </a:br>
            <a:r>
              <a:rPr lang="en-US" sz="2700" dirty="0">
                <a:solidFill>
                  <a:srgbClr val="2FB41D"/>
                </a:solidFill>
                <a:latin typeface="Monaco" pitchFamily="2" charset="77"/>
              </a:rPr>
              <a:t>2c_iqtree.sh</a:t>
            </a:r>
            <a:endParaRPr lang="en-US" sz="27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168166" y="1193074"/>
            <a:ext cx="8818179" cy="3027850"/>
          </a:xfrm>
        </p:spPr>
        <p:txBody>
          <a:bodyPr>
            <a:normAutofit/>
          </a:bodyPr>
          <a:lstStyle/>
          <a:p>
            <a:pPr marL="0" indent="0">
              <a:buNone/>
            </a:pP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=../4_snp/covid.1.min3.phy</a:t>
            </a:r>
          </a:p>
          <a:p>
            <a:pPr marL="0" indent="0">
              <a:buNone/>
            </a:pPr>
            <a:r>
              <a:rPr lang="en-US" dirty="0">
                <a:latin typeface="Courier New" panose="02070309020205020404" pitchFamily="49" charset="0"/>
                <a:cs typeface="Courier New" panose="02070309020205020404" pitchFamily="49" charset="0"/>
              </a:rPr>
              <a:t>in=covid.2</a:t>
            </a:r>
          </a:p>
          <a:p>
            <a:pPr marL="0" indent="0">
              <a:buNone/>
            </a:pPr>
            <a:r>
              <a:rPr lang="en-US" dirty="0">
                <a:latin typeface="Courier New" panose="02070309020205020404" pitchFamily="49" charset="0"/>
                <a:cs typeface="Courier New" panose="02070309020205020404" pitchFamily="49" charset="0"/>
              </a:rPr>
              <a:t>ln -s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$in</a:t>
            </a:r>
          </a:p>
          <a:p>
            <a:pPr marL="0" indent="0">
              <a:buNone/>
            </a:pPr>
            <a:r>
              <a:rPr lang="en-US" dirty="0">
                <a:latin typeface="Courier New" panose="02070309020205020404" pitchFamily="49" charset="0"/>
                <a:cs typeface="Courier New" panose="02070309020205020404" pitchFamily="49" charset="0"/>
              </a:rPr>
              <a:t># model</a:t>
            </a:r>
          </a:p>
          <a:p>
            <a:pPr marL="0" indent="0">
              <a:buNone/>
            </a:pPr>
            <a:r>
              <a:rPr lang="en-US" dirty="0">
                <a:solidFill>
                  <a:srgbClr val="FF0000"/>
                </a:solidFill>
                <a:latin typeface="Courier New" panose="02070309020205020404" pitchFamily="49" charset="0"/>
                <a:cs typeface="Courier New" panose="02070309020205020404" pitchFamily="49" charset="0"/>
              </a:rPr>
              <a:t>model=K2P</a:t>
            </a:r>
          </a:p>
          <a:p>
            <a:pPr marL="0" indent="0">
              <a:buNone/>
            </a:pPr>
            <a:r>
              <a:rPr lang="en-US" dirty="0">
                <a:latin typeface="Courier New" panose="02070309020205020404" pitchFamily="49" charset="0"/>
                <a:cs typeface="Courier New" panose="02070309020205020404" pitchFamily="49" charset="0"/>
              </a:rPr>
              <a:t>../scripts/iqtree2/bin/iqtree2 -m $model -s $in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1</a:t>
            </a:r>
          </a:p>
        </p:txBody>
      </p:sp>
      <p:sp>
        <p:nvSpPr>
          <p:cNvPr id="6" name="TextBox 5">
            <a:extLst>
              <a:ext uri="{FF2B5EF4-FFF2-40B4-BE49-F238E27FC236}">
                <a16:creationId xmlns:a16="http://schemas.microsoft.com/office/drawing/2014/main" id="{56E64046-ED34-8A22-37BF-743DBD020392}"/>
              </a:ext>
            </a:extLst>
          </p:cNvPr>
          <p:cNvSpPr txBox="1"/>
          <p:nvPr/>
        </p:nvSpPr>
        <p:spPr>
          <a:xfrm>
            <a:off x="628650" y="4041827"/>
            <a:ext cx="3547381" cy="954107"/>
          </a:xfrm>
          <a:prstGeom prst="rect">
            <a:avLst/>
          </a:prstGeom>
          <a:noFill/>
        </p:spPr>
        <p:txBody>
          <a:bodyPr wrap="none" rtlCol="0">
            <a:spAutoFit/>
          </a:bodyPr>
          <a:lstStyle/>
          <a:p>
            <a:r>
              <a:rPr lang="en-US" sz="2800" dirty="0" err="1">
                <a:solidFill>
                  <a:schemeClr val="tx1">
                    <a:lumMod val="95000"/>
                    <a:lumOff val="5000"/>
                  </a:schemeClr>
                </a:solidFill>
              </a:rPr>
              <a:t>maxium</a:t>
            </a:r>
            <a:r>
              <a:rPr lang="en-US" sz="2800" dirty="0">
                <a:solidFill>
                  <a:schemeClr val="tx1">
                    <a:lumMod val="95000"/>
                    <a:lumOff val="5000"/>
                  </a:schemeClr>
                </a:solidFill>
              </a:rPr>
              <a:t> likelihood tree</a:t>
            </a:r>
          </a:p>
          <a:p>
            <a:r>
              <a:rPr lang="en-US" sz="2800" dirty="0">
                <a:solidFill>
                  <a:schemeClr val="tx1">
                    <a:lumMod val="95000"/>
                    <a:lumOff val="5000"/>
                  </a:schemeClr>
                </a:solidFill>
              </a:rPr>
              <a:t>covid.2.treefile </a:t>
            </a:r>
          </a:p>
        </p:txBody>
      </p:sp>
    </p:spTree>
    <p:extLst>
      <p:ext uri="{BB962C8B-B14F-4D97-AF65-F5344CB8AC3E}">
        <p14:creationId xmlns:p14="http://schemas.microsoft.com/office/powerpoint/2010/main" val="251677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8882-9171-DC42-BF39-2E7FA98C7CB8}"/>
              </a:ext>
            </a:extLst>
          </p:cNvPr>
          <p:cNvSpPr>
            <a:spLocks noGrp="1"/>
          </p:cNvSpPr>
          <p:nvPr>
            <p:ph type="title"/>
          </p:nvPr>
        </p:nvSpPr>
        <p:spPr/>
        <p:txBody>
          <a:bodyPr/>
          <a:lstStyle/>
          <a:p>
            <a:pPr algn="ctr"/>
            <a:r>
              <a:rPr lang="en-US" dirty="0"/>
              <a:t>Outline</a:t>
            </a:r>
          </a:p>
        </p:txBody>
      </p:sp>
      <p:sp>
        <p:nvSpPr>
          <p:cNvPr id="3" name="Content Placeholder 2">
            <a:extLst>
              <a:ext uri="{FF2B5EF4-FFF2-40B4-BE49-F238E27FC236}">
                <a16:creationId xmlns:a16="http://schemas.microsoft.com/office/drawing/2014/main" id="{FBEB6F0D-0BB0-E74D-92C8-34EFE96BC543}"/>
              </a:ext>
            </a:extLst>
          </p:cNvPr>
          <p:cNvSpPr>
            <a:spLocks noGrp="1"/>
          </p:cNvSpPr>
          <p:nvPr>
            <p:ph idx="1"/>
          </p:nvPr>
        </p:nvSpPr>
        <p:spPr>
          <a:xfrm>
            <a:off x="407000" y="1178583"/>
            <a:ext cx="8329999" cy="1858907"/>
          </a:xfrm>
        </p:spPr>
        <p:txBody>
          <a:bodyPr>
            <a:normAutofit/>
          </a:bodyPr>
          <a:lstStyle/>
          <a:p>
            <a:pPr>
              <a:lnSpc>
                <a:spcPct val="150000"/>
              </a:lnSpc>
            </a:pPr>
            <a:r>
              <a:rPr lang="en-US" sz="3200" dirty="0"/>
              <a:t>Introduction about Covid-19</a:t>
            </a:r>
          </a:p>
          <a:p>
            <a:pPr>
              <a:lnSpc>
                <a:spcPct val="150000"/>
              </a:lnSpc>
            </a:pPr>
            <a:r>
              <a:rPr lang="en-US" sz="3200" dirty="0"/>
              <a:t>Built a tree through SNP discovery and </a:t>
            </a:r>
            <a:r>
              <a:rPr lang="en-US" sz="3200" dirty="0" err="1"/>
              <a:t>iqtree</a:t>
            </a:r>
            <a:endParaRPr lang="en-US" sz="3200" dirty="0"/>
          </a:p>
        </p:txBody>
      </p:sp>
    </p:spTree>
    <p:extLst>
      <p:ext uri="{BB962C8B-B14F-4D97-AF65-F5344CB8AC3E}">
        <p14:creationId xmlns:p14="http://schemas.microsoft.com/office/powerpoint/2010/main" val="1030352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108768"/>
            <a:ext cx="7886700" cy="1032158"/>
          </a:xfrm>
        </p:spPr>
        <p:txBody>
          <a:bodyPr>
            <a:normAutofit/>
          </a:bodyPr>
          <a:lstStyle/>
          <a:p>
            <a:pPr algn="ctr"/>
            <a:r>
              <a:rPr lang="en-US" sz="3200" dirty="0" err="1">
                <a:solidFill>
                  <a:schemeClr val="tx1">
                    <a:lumMod val="95000"/>
                    <a:lumOff val="5000"/>
                  </a:schemeClr>
                </a:solidFill>
              </a:rPr>
              <a:t>maxium</a:t>
            </a:r>
            <a:r>
              <a:rPr lang="en-US" sz="3200" dirty="0">
                <a:solidFill>
                  <a:schemeClr val="tx1">
                    <a:lumMod val="95000"/>
                    <a:lumOff val="5000"/>
                  </a:schemeClr>
                </a:solidFill>
              </a:rPr>
              <a:t> likelihood tree</a:t>
            </a:r>
            <a:br>
              <a:rPr lang="en-US" sz="2400" dirty="0">
                <a:solidFill>
                  <a:schemeClr val="tx1">
                    <a:lumMod val="95000"/>
                    <a:lumOff val="5000"/>
                  </a:schemeClr>
                </a:solidFill>
              </a:rPr>
            </a:br>
            <a:r>
              <a:rPr lang="en-US" sz="2400" dirty="0">
                <a:solidFill>
                  <a:srgbClr val="2FB41D"/>
                </a:solidFill>
                <a:latin typeface="Monaco" pitchFamily="2" charset="77"/>
              </a:rPr>
              <a:t>covid.2.treefile </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205484" y="1212599"/>
            <a:ext cx="8733033" cy="3560390"/>
          </a:xfrm>
        </p:spPr>
        <p:txBody>
          <a:bodyPr>
            <a:normAutofit/>
          </a:bodyPr>
          <a:lstStyle/>
          <a:p>
            <a:pPr marL="0" indent="0">
              <a:buNone/>
            </a:pPr>
            <a:r>
              <a:rPr lang="en-US" sz="1900" dirty="0">
                <a:latin typeface="Courier New" panose="02070309020205020404" pitchFamily="49" charset="0"/>
                <a:cs typeface="Courier New" panose="02070309020205020404" pitchFamily="49" charset="0"/>
              </a:rPr>
              <a:t>+-----------------------------------------------------------s1</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+--s2</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+--s3</a:t>
            </a:r>
          </a:p>
          <a:p>
            <a:pPr marL="0"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Tree in </a:t>
            </a:r>
            <a:r>
              <a:rPr lang="en-US" dirty="0" err="1">
                <a:latin typeface="Courier New" panose="02070309020205020404" pitchFamily="49" charset="0"/>
                <a:cs typeface="Courier New" panose="02070309020205020404" pitchFamily="49" charset="0"/>
              </a:rPr>
              <a:t>newick</a:t>
            </a:r>
            <a:r>
              <a:rPr lang="en-US" dirty="0">
                <a:latin typeface="Courier New" panose="02070309020205020404" pitchFamily="49" charset="0"/>
                <a:cs typeface="Courier New" panose="02070309020205020404" pitchFamily="49" charset="0"/>
              </a:rPr>
              <a:t> format:</a:t>
            </a:r>
          </a:p>
          <a:p>
            <a:pPr marL="0" indent="0">
              <a:buNone/>
            </a:pPr>
            <a:r>
              <a:rPr lang="en-US" dirty="0">
                <a:latin typeface="Courier New" panose="02070309020205020404" pitchFamily="49" charset="0"/>
                <a:cs typeface="Courier New" panose="02070309020205020404" pitchFamily="49" charset="0"/>
              </a:rPr>
              <a:t>(s1:9.9999988658,s2:0.0702378591,s3:0.0647318661);</a:t>
            </a:r>
          </a:p>
        </p:txBody>
      </p:sp>
    </p:spTree>
    <p:extLst>
      <p:ext uri="{BB962C8B-B14F-4D97-AF65-F5344CB8AC3E}">
        <p14:creationId xmlns:p14="http://schemas.microsoft.com/office/powerpoint/2010/main" val="1165108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Interactive tree of life (</a:t>
            </a:r>
            <a:r>
              <a:rPr lang="en-US" sz="3200" dirty="0" err="1"/>
              <a:t>iTOL</a:t>
            </a:r>
            <a:r>
              <a:rPr lang="en-US" sz="3200" dirty="0"/>
              <a:t>)</a:t>
            </a:r>
          </a:p>
        </p:txBody>
      </p:sp>
      <p:sp>
        <p:nvSpPr>
          <p:cNvPr id="3" name="Content Placeholder 2"/>
          <p:cNvSpPr>
            <a:spLocks noGrp="1"/>
          </p:cNvSpPr>
          <p:nvPr>
            <p:ph idx="1"/>
          </p:nvPr>
        </p:nvSpPr>
        <p:spPr>
          <a:xfrm>
            <a:off x="1198179" y="1383630"/>
            <a:ext cx="6090587" cy="1733645"/>
          </a:xfrm>
        </p:spPr>
        <p:txBody>
          <a:bodyPr>
            <a:normAutofit/>
          </a:bodyPr>
          <a:lstStyle/>
          <a:p>
            <a:pPr marL="0" indent="0">
              <a:buNone/>
            </a:pPr>
            <a:r>
              <a:rPr lang="en-US" sz="2400" dirty="0"/>
              <a:t>https://</a:t>
            </a:r>
            <a:r>
              <a:rPr lang="en-US" sz="2400" dirty="0" err="1"/>
              <a:t>itol.embl.de</a:t>
            </a:r>
            <a:endParaRPr lang="en-US" sz="2400" dirty="0"/>
          </a:p>
          <a:p>
            <a:r>
              <a:rPr lang="en-US" sz="2400" dirty="0"/>
              <a:t>Input data: </a:t>
            </a:r>
            <a:r>
              <a:rPr lang="en-US" sz="2400" dirty="0" err="1"/>
              <a:t>Newick</a:t>
            </a:r>
            <a:r>
              <a:rPr lang="en-US" sz="2400" dirty="0"/>
              <a:t>, Nexus, and </a:t>
            </a:r>
            <a:r>
              <a:rPr lang="en-US" sz="2400" dirty="0" err="1"/>
              <a:t>phyloXML</a:t>
            </a:r>
            <a:endParaRPr lang="en-US" sz="2400" dirty="0"/>
          </a:p>
          <a:p>
            <a:r>
              <a:rPr lang="en-US" sz="2400" dirty="0"/>
              <a:t>Interactive editing</a:t>
            </a:r>
          </a:p>
          <a:p>
            <a:r>
              <a:rPr lang="en-US" sz="2400" dirty="0"/>
              <a:t>Output vector graphic images (editable)</a:t>
            </a:r>
          </a:p>
        </p:txBody>
      </p:sp>
      <p:sp>
        <p:nvSpPr>
          <p:cNvPr id="4" name="TextBox 3"/>
          <p:cNvSpPr txBox="1"/>
          <p:nvPr/>
        </p:nvSpPr>
        <p:spPr>
          <a:xfrm>
            <a:off x="1198179" y="3724364"/>
            <a:ext cx="4596837" cy="707886"/>
          </a:xfrm>
          <a:prstGeom prst="rect">
            <a:avLst/>
          </a:prstGeom>
          <a:noFill/>
        </p:spPr>
        <p:txBody>
          <a:bodyPr wrap="square" rtlCol="0">
            <a:spAutoFit/>
          </a:bodyPr>
          <a:lstStyle/>
          <a:p>
            <a:r>
              <a:rPr lang="en-US" sz="2000" dirty="0"/>
              <a:t>https://</a:t>
            </a:r>
            <a:r>
              <a:rPr lang="en-US" sz="2000" dirty="0" err="1"/>
              <a:t>itol.embl.de</a:t>
            </a:r>
            <a:r>
              <a:rPr lang="en-US" sz="2000" dirty="0"/>
              <a:t>/</a:t>
            </a:r>
            <a:r>
              <a:rPr lang="en-US" sz="2000" dirty="0" err="1"/>
              <a:t>help.cgi#popup</a:t>
            </a:r>
            <a:endParaRPr lang="en-US" sz="2000" dirty="0"/>
          </a:p>
          <a:p>
            <a:r>
              <a:rPr lang="en-US" sz="2000" dirty="0"/>
              <a:t>https://</a:t>
            </a:r>
            <a:r>
              <a:rPr lang="en-US" sz="2000" dirty="0" err="1"/>
              <a:t>itol.embl.de</a:t>
            </a:r>
            <a:r>
              <a:rPr lang="en-US" sz="2000" dirty="0"/>
              <a:t>/</a:t>
            </a:r>
            <a:r>
              <a:rPr lang="en-US" sz="2000" dirty="0" err="1"/>
              <a:t>video_tutorial.cgi</a:t>
            </a:r>
            <a:endParaRPr lang="en-US" sz="2000" dirty="0"/>
          </a:p>
        </p:txBody>
      </p:sp>
    </p:spTree>
    <p:extLst>
      <p:ext uri="{BB962C8B-B14F-4D97-AF65-F5344CB8AC3E}">
        <p14:creationId xmlns:p14="http://schemas.microsoft.com/office/powerpoint/2010/main" val="2753832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7F45-0B9B-5047-9234-6226DEE6404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A39FE1-79A0-1744-8D02-7A834014EC95}"/>
              </a:ext>
            </a:extLst>
          </p:cNvPr>
          <p:cNvSpPr>
            <a:spLocks noGrp="1"/>
          </p:cNvSpPr>
          <p:nvPr>
            <p:ph idx="1"/>
          </p:nvPr>
        </p:nvSpPr>
        <p:spPr/>
        <p:txBody>
          <a:bodyPr>
            <a:normAutofit/>
          </a:bodyPr>
          <a:lstStyle/>
          <a:p>
            <a:r>
              <a:rPr lang="en-US" dirty="0"/>
              <a:t>Hu et al., Characteristics of SARS-CoV-2 and COVID-19, 2020, Nature Review Microbiology, 19: 1410154</a:t>
            </a:r>
          </a:p>
          <a:p>
            <a:r>
              <a:rPr lang="en-US" dirty="0"/>
              <a:t>Shereen et al., COVID-19 infection: Emergence, transmission, and characteristics of human coronaviruses, 2020, Journal of Advanced Research, 24:91-98</a:t>
            </a:r>
          </a:p>
          <a:p>
            <a:pPr marL="0" indent="0">
              <a:buNone/>
            </a:pPr>
            <a:endParaRPr lang="en-US" b="1" dirty="0"/>
          </a:p>
        </p:txBody>
      </p:sp>
    </p:spTree>
    <p:extLst>
      <p:ext uri="{BB962C8B-B14F-4D97-AF65-F5344CB8AC3E}">
        <p14:creationId xmlns:p14="http://schemas.microsoft.com/office/powerpoint/2010/main" val="228867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E63D-0D2D-064E-8ADC-418430A0BC6A}"/>
              </a:ext>
            </a:extLst>
          </p:cNvPr>
          <p:cNvSpPr>
            <a:spLocks noGrp="1"/>
          </p:cNvSpPr>
          <p:nvPr>
            <p:ph type="title"/>
          </p:nvPr>
        </p:nvSpPr>
        <p:spPr>
          <a:xfrm>
            <a:off x="628650" y="91352"/>
            <a:ext cx="7886700" cy="709912"/>
          </a:xfrm>
        </p:spPr>
        <p:txBody>
          <a:bodyPr/>
          <a:lstStyle/>
          <a:p>
            <a:pPr algn="ctr"/>
            <a:r>
              <a:rPr lang="en-US" dirty="0"/>
              <a:t>COVID-19</a:t>
            </a:r>
          </a:p>
        </p:txBody>
      </p:sp>
      <p:pic>
        <p:nvPicPr>
          <p:cNvPr id="1026" name="Picture 2" descr="figure1">
            <a:extLst>
              <a:ext uri="{FF2B5EF4-FFF2-40B4-BE49-F238E27FC236}">
                <a16:creationId xmlns:a16="http://schemas.microsoft.com/office/drawing/2014/main" id="{265D298B-9409-E44C-8561-DB6A5FEB4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40" y="806400"/>
            <a:ext cx="5556514" cy="26768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A5025DCF-1CD9-3542-9A8B-735CD1FD9CD2}"/>
              </a:ext>
            </a:extLst>
          </p:cNvPr>
          <p:cNvGraphicFramePr>
            <a:graphicFrameLocks noGrp="1"/>
          </p:cNvGraphicFramePr>
          <p:nvPr>
            <p:extLst>
              <p:ext uri="{D42A27DB-BD31-4B8C-83A1-F6EECF244321}">
                <p14:modId xmlns:p14="http://schemas.microsoft.com/office/powerpoint/2010/main" val="1098836353"/>
              </p:ext>
            </p:extLst>
          </p:nvPr>
        </p:nvGraphicFramePr>
        <p:xfrm>
          <a:off x="2549611" y="3740812"/>
          <a:ext cx="4267200" cy="118872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3283262778"/>
                    </a:ext>
                  </a:extLst>
                </a:gridCol>
                <a:gridCol w="1422400">
                  <a:extLst>
                    <a:ext uri="{9D8B030D-6E8A-4147-A177-3AD203B41FA5}">
                      <a16:colId xmlns:a16="http://schemas.microsoft.com/office/drawing/2014/main" val="2001641344"/>
                    </a:ext>
                  </a:extLst>
                </a:gridCol>
                <a:gridCol w="1422400">
                  <a:extLst>
                    <a:ext uri="{9D8B030D-6E8A-4147-A177-3AD203B41FA5}">
                      <a16:colId xmlns:a16="http://schemas.microsoft.com/office/drawing/2014/main" val="1143488729"/>
                    </a:ext>
                  </a:extLst>
                </a:gridCol>
              </a:tblGrid>
              <a:tr h="370840">
                <a:tc>
                  <a:txBody>
                    <a:bodyPr/>
                    <a:lstStyle/>
                    <a:p>
                      <a:r>
                        <a:rPr lang="en-US" sz="2000" dirty="0"/>
                        <a:t>Area</a:t>
                      </a:r>
                    </a:p>
                  </a:txBody>
                  <a:tcPr/>
                </a:tc>
                <a:tc>
                  <a:txBody>
                    <a:bodyPr/>
                    <a:lstStyle/>
                    <a:p>
                      <a:r>
                        <a:rPr lang="en-US" sz="2000" dirty="0"/>
                        <a:t>Cases</a:t>
                      </a:r>
                    </a:p>
                  </a:txBody>
                  <a:tcPr/>
                </a:tc>
                <a:tc>
                  <a:txBody>
                    <a:bodyPr/>
                    <a:lstStyle/>
                    <a:p>
                      <a:r>
                        <a:rPr lang="en-US" sz="2000" dirty="0"/>
                        <a:t>Deaths</a:t>
                      </a:r>
                    </a:p>
                  </a:txBody>
                  <a:tcPr/>
                </a:tc>
                <a:extLst>
                  <a:ext uri="{0D108BD9-81ED-4DB2-BD59-A6C34878D82A}">
                    <a16:rowId xmlns:a16="http://schemas.microsoft.com/office/drawing/2014/main" val="2843646278"/>
                  </a:ext>
                </a:extLst>
              </a:tr>
              <a:tr h="370840">
                <a:tc>
                  <a:txBody>
                    <a:bodyPr/>
                    <a:lstStyle/>
                    <a:p>
                      <a:r>
                        <a:rPr lang="en-US" sz="2000" dirty="0"/>
                        <a:t>World</a:t>
                      </a:r>
                    </a:p>
                  </a:txBody>
                  <a:tcPr/>
                </a:tc>
                <a:tc>
                  <a:txBody>
                    <a:bodyPr/>
                    <a:lstStyle/>
                    <a:p>
                      <a:r>
                        <a:rPr lang="en-US" sz="2000" dirty="0"/>
                        <a:t>123 M</a:t>
                      </a:r>
                    </a:p>
                  </a:txBody>
                  <a:tcPr/>
                </a:tc>
                <a:tc>
                  <a:txBody>
                    <a:bodyPr/>
                    <a:lstStyle/>
                    <a:p>
                      <a:r>
                        <a:rPr lang="en-US" sz="2000" dirty="0"/>
                        <a:t>2.71 M</a:t>
                      </a:r>
                    </a:p>
                  </a:txBody>
                  <a:tcPr/>
                </a:tc>
                <a:extLst>
                  <a:ext uri="{0D108BD9-81ED-4DB2-BD59-A6C34878D82A}">
                    <a16:rowId xmlns:a16="http://schemas.microsoft.com/office/drawing/2014/main" val="2844266360"/>
                  </a:ext>
                </a:extLst>
              </a:tr>
              <a:tr h="370840">
                <a:tc>
                  <a:txBody>
                    <a:bodyPr/>
                    <a:lstStyle/>
                    <a:p>
                      <a:r>
                        <a:rPr lang="en-US" sz="2000" dirty="0"/>
                        <a:t>US</a:t>
                      </a:r>
                    </a:p>
                  </a:txBody>
                  <a:tcPr/>
                </a:tc>
                <a:tc>
                  <a:txBody>
                    <a:bodyPr/>
                    <a:lstStyle/>
                    <a:p>
                      <a:r>
                        <a:rPr lang="en-US" sz="2000" dirty="0"/>
                        <a:t>29.8 M</a:t>
                      </a:r>
                    </a:p>
                  </a:txBody>
                  <a:tcPr/>
                </a:tc>
                <a:tc>
                  <a:txBody>
                    <a:bodyPr/>
                    <a:lstStyle/>
                    <a:p>
                      <a:r>
                        <a:rPr lang="en-US" sz="2000" dirty="0"/>
                        <a:t>542 K</a:t>
                      </a:r>
                    </a:p>
                  </a:txBody>
                  <a:tcPr/>
                </a:tc>
                <a:extLst>
                  <a:ext uri="{0D108BD9-81ED-4DB2-BD59-A6C34878D82A}">
                    <a16:rowId xmlns:a16="http://schemas.microsoft.com/office/drawing/2014/main" val="1620887473"/>
                  </a:ext>
                </a:extLst>
              </a:tr>
            </a:tbl>
          </a:graphicData>
        </a:graphic>
      </p:graphicFrame>
      <p:sp>
        <p:nvSpPr>
          <p:cNvPr id="8" name="TextBox 7">
            <a:extLst>
              <a:ext uri="{FF2B5EF4-FFF2-40B4-BE49-F238E27FC236}">
                <a16:creationId xmlns:a16="http://schemas.microsoft.com/office/drawing/2014/main" id="{D5DBA2B4-050E-D94E-8D6B-05E53BD06632}"/>
              </a:ext>
            </a:extLst>
          </p:cNvPr>
          <p:cNvSpPr txBox="1"/>
          <p:nvPr/>
        </p:nvSpPr>
        <p:spPr>
          <a:xfrm>
            <a:off x="2549611" y="5582989"/>
            <a:ext cx="1850186" cy="369332"/>
          </a:xfrm>
          <a:prstGeom prst="rect">
            <a:avLst/>
          </a:prstGeom>
          <a:noFill/>
        </p:spPr>
        <p:txBody>
          <a:bodyPr wrap="none" rtlCol="0">
            <a:spAutoFit/>
          </a:bodyPr>
          <a:lstStyle/>
          <a:p>
            <a:r>
              <a:rPr lang="en-US" dirty="0"/>
              <a:t>* as of 3/21/2021</a:t>
            </a:r>
          </a:p>
        </p:txBody>
      </p:sp>
    </p:spTree>
    <p:extLst>
      <p:ext uri="{BB962C8B-B14F-4D97-AF65-F5344CB8AC3E}">
        <p14:creationId xmlns:p14="http://schemas.microsoft.com/office/powerpoint/2010/main" val="371016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2">
            <a:extLst>
              <a:ext uri="{FF2B5EF4-FFF2-40B4-BE49-F238E27FC236}">
                <a16:creationId xmlns:a16="http://schemas.microsoft.com/office/drawing/2014/main" id="{976C6ACE-D0A5-A04F-8116-BA1A2F9B0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803309"/>
            <a:ext cx="4249447" cy="40569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FBBC476-55D0-7240-889A-B53E4DF1F674}"/>
              </a:ext>
            </a:extLst>
          </p:cNvPr>
          <p:cNvSpPr>
            <a:spLocks noGrp="1"/>
          </p:cNvSpPr>
          <p:nvPr>
            <p:ph type="title"/>
          </p:nvPr>
        </p:nvSpPr>
        <p:spPr>
          <a:xfrm>
            <a:off x="0" y="0"/>
            <a:ext cx="9143999" cy="964128"/>
          </a:xfrm>
        </p:spPr>
        <p:txBody>
          <a:bodyPr>
            <a:normAutofit/>
          </a:bodyPr>
          <a:lstStyle/>
          <a:p>
            <a:pPr algn="ctr"/>
            <a:r>
              <a:rPr lang="en-US" dirty="0"/>
              <a:t>Genetic relationship with other virus</a:t>
            </a:r>
          </a:p>
        </p:txBody>
      </p:sp>
      <p:sp>
        <p:nvSpPr>
          <p:cNvPr id="5" name="TextBox 4">
            <a:extLst>
              <a:ext uri="{FF2B5EF4-FFF2-40B4-BE49-F238E27FC236}">
                <a16:creationId xmlns:a16="http://schemas.microsoft.com/office/drawing/2014/main" id="{0785633D-F59F-F74E-9A14-D04E39E0EA3A}"/>
              </a:ext>
            </a:extLst>
          </p:cNvPr>
          <p:cNvSpPr txBox="1"/>
          <p:nvPr/>
        </p:nvSpPr>
        <p:spPr>
          <a:xfrm>
            <a:off x="130965" y="1235663"/>
            <a:ext cx="3951826" cy="3477875"/>
          </a:xfrm>
          <a:prstGeom prst="rect">
            <a:avLst/>
          </a:prstGeom>
          <a:noFill/>
        </p:spPr>
        <p:txBody>
          <a:bodyPr wrap="square" rtlCol="0">
            <a:spAutoFit/>
          </a:bodyPr>
          <a:lstStyle/>
          <a:p>
            <a:r>
              <a:rPr lang="en-US" sz="2800" dirty="0">
                <a:latin typeface="+mj-lt"/>
              </a:rPr>
              <a:t>Genomic comparison</a:t>
            </a:r>
          </a:p>
          <a:p>
            <a:endParaRPr lang="en-US" sz="2800" dirty="0">
              <a:latin typeface="+mj-lt"/>
            </a:endParaRPr>
          </a:p>
          <a:p>
            <a:r>
              <a:rPr lang="en-US" sz="2800" dirty="0">
                <a:latin typeface="+mj-lt"/>
              </a:rPr>
              <a:t>SARS-CoV-2 shares 79% with SARS-</a:t>
            </a:r>
            <a:r>
              <a:rPr lang="en-US" sz="2800" dirty="0" err="1">
                <a:latin typeface="+mj-lt"/>
              </a:rPr>
              <a:t>CoV</a:t>
            </a:r>
            <a:endParaRPr lang="en-US" sz="2800" dirty="0">
              <a:latin typeface="+mj-lt"/>
            </a:endParaRPr>
          </a:p>
          <a:p>
            <a:endParaRPr lang="en-US" sz="2800" dirty="0">
              <a:latin typeface="+mj-lt"/>
            </a:endParaRPr>
          </a:p>
          <a:p>
            <a:r>
              <a:rPr lang="en-US" sz="2800" dirty="0">
                <a:latin typeface="+mj-lt"/>
              </a:rPr>
              <a:t>SARS-CoV-2 shares 50% with MERS-</a:t>
            </a:r>
            <a:r>
              <a:rPr lang="en-US" sz="2800" dirty="0" err="1">
                <a:latin typeface="+mj-lt"/>
              </a:rPr>
              <a:t>CoV</a:t>
            </a:r>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312448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8E18-8254-1048-AA21-F09FB667E1B5}"/>
              </a:ext>
            </a:extLst>
          </p:cNvPr>
          <p:cNvSpPr>
            <a:spLocks noGrp="1"/>
          </p:cNvSpPr>
          <p:nvPr>
            <p:ph type="title"/>
          </p:nvPr>
        </p:nvSpPr>
        <p:spPr>
          <a:xfrm>
            <a:off x="279547" y="101545"/>
            <a:ext cx="8309527" cy="907022"/>
          </a:xfrm>
        </p:spPr>
        <p:txBody>
          <a:bodyPr>
            <a:normAutofit fontScale="90000"/>
          </a:bodyPr>
          <a:lstStyle/>
          <a:p>
            <a:r>
              <a:rPr lang="en-US" dirty="0"/>
              <a:t>Severe acute respiratory syndrome coronavirus 2 (SARS-CoV2)</a:t>
            </a:r>
          </a:p>
        </p:txBody>
      </p:sp>
      <p:pic>
        <p:nvPicPr>
          <p:cNvPr id="5" name="Picture 4" descr="Diagram&#10;&#10;Description automatically generated">
            <a:extLst>
              <a:ext uri="{FF2B5EF4-FFF2-40B4-BE49-F238E27FC236}">
                <a16:creationId xmlns:a16="http://schemas.microsoft.com/office/drawing/2014/main" id="{6E914CCB-00D7-7545-B432-42C2F368543F}"/>
              </a:ext>
            </a:extLst>
          </p:cNvPr>
          <p:cNvPicPr>
            <a:picLocks noChangeAspect="1"/>
          </p:cNvPicPr>
          <p:nvPr/>
        </p:nvPicPr>
        <p:blipFill>
          <a:blip r:embed="rId2"/>
          <a:stretch>
            <a:fillRect/>
          </a:stretch>
        </p:blipFill>
        <p:spPr>
          <a:xfrm>
            <a:off x="290777" y="1072361"/>
            <a:ext cx="3863212" cy="2707034"/>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48880592-3C38-2247-9E28-A90227AF62FF}"/>
              </a:ext>
            </a:extLst>
          </p:cNvPr>
          <p:cNvPicPr>
            <a:picLocks noChangeAspect="1"/>
          </p:cNvPicPr>
          <p:nvPr/>
        </p:nvPicPr>
        <p:blipFill>
          <a:blip r:embed="rId3"/>
          <a:stretch>
            <a:fillRect/>
          </a:stretch>
        </p:blipFill>
        <p:spPr>
          <a:xfrm>
            <a:off x="52254" y="3860607"/>
            <a:ext cx="9029004" cy="1142356"/>
          </a:xfrm>
          <a:prstGeom prst="rect">
            <a:avLst/>
          </a:prstGeom>
        </p:spPr>
      </p:pic>
    </p:spTree>
    <p:extLst>
      <p:ext uri="{BB962C8B-B14F-4D97-AF65-F5344CB8AC3E}">
        <p14:creationId xmlns:p14="http://schemas.microsoft.com/office/powerpoint/2010/main" val="268048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76BF-7198-F74C-BDCA-13DE5CE7AF2E}"/>
              </a:ext>
            </a:extLst>
          </p:cNvPr>
          <p:cNvSpPr>
            <a:spLocks noGrp="1"/>
          </p:cNvSpPr>
          <p:nvPr>
            <p:ph type="title"/>
          </p:nvPr>
        </p:nvSpPr>
        <p:spPr>
          <a:xfrm>
            <a:off x="628649" y="169647"/>
            <a:ext cx="7886700" cy="734625"/>
          </a:xfrm>
        </p:spPr>
        <p:txBody>
          <a:bodyPr/>
          <a:lstStyle/>
          <a:p>
            <a:pPr algn="ctr"/>
            <a:r>
              <a:rPr lang="en-US" dirty="0"/>
              <a:t>Infection and replication</a:t>
            </a:r>
          </a:p>
        </p:txBody>
      </p:sp>
      <p:pic>
        <p:nvPicPr>
          <p:cNvPr id="3076" name="Picture 4">
            <a:extLst>
              <a:ext uri="{FF2B5EF4-FFF2-40B4-BE49-F238E27FC236}">
                <a16:creationId xmlns:a16="http://schemas.microsoft.com/office/drawing/2014/main" id="{F6C7FF7F-D297-7A4B-910C-7E8BA2236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234" y="904272"/>
            <a:ext cx="5717117" cy="3957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46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1FDB-88A0-6E42-97DC-965C49624CC8}"/>
              </a:ext>
            </a:extLst>
          </p:cNvPr>
          <p:cNvSpPr>
            <a:spLocks noGrp="1"/>
          </p:cNvSpPr>
          <p:nvPr>
            <p:ph type="title"/>
          </p:nvPr>
        </p:nvSpPr>
        <p:spPr>
          <a:xfrm>
            <a:off x="628650" y="0"/>
            <a:ext cx="7886700" cy="923330"/>
          </a:xfrm>
        </p:spPr>
        <p:txBody>
          <a:bodyPr/>
          <a:lstStyle/>
          <a:p>
            <a:r>
              <a:rPr lang="en-US" dirty="0"/>
              <a:t>Reference genome</a:t>
            </a:r>
          </a:p>
        </p:txBody>
      </p:sp>
      <p:sp>
        <p:nvSpPr>
          <p:cNvPr id="3" name="Content Placeholder 2">
            <a:extLst>
              <a:ext uri="{FF2B5EF4-FFF2-40B4-BE49-F238E27FC236}">
                <a16:creationId xmlns:a16="http://schemas.microsoft.com/office/drawing/2014/main" id="{69154024-58EF-9B4E-B81B-89DBD64F8216}"/>
              </a:ext>
            </a:extLst>
          </p:cNvPr>
          <p:cNvSpPr>
            <a:spLocks noGrp="1"/>
          </p:cNvSpPr>
          <p:nvPr>
            <p:ph idx="1"/>
          </p:nvPr>
        </p:nvSpPr>
        <p:spPr>
          <a:xfrm>
            <a:off x="628650" y="923330"/>
            <a:ext cx="7886700" cy="2342606"/>
          </a:xfrm>
        </p:spPr>
        <p:txBody>
          <a:bodyPr>
            <a:normAutofit/>
          </a:bodyPr>
          <a:lstStyle/>
          <a:p>
            <a:r>
              <a:rPr lang="en-US" b="1" dirty="0">
                <a:latin typeface="+mj-lt"/>
              </a:rPr>
              <a:t>ASM985889v3</a:t>
            </a:r>
          </a:p>
          <a:p>
            <a:r>
              <a:rPr lang="en-US" dirty="0">
                <a:latin typeface="+mj-lt"/>
              </a:rPr>
              <a:t>Organism name: </a:t>
            </a:r>
            <a:r>
              <a:rPr lang="en-US" dirty="0">
                <a:latin typeface="+mj-lt"/>
                <a:hlinkClick r:id="rId2"/>
              </a:rPr>
              <a:t>Severe acute respiratory syndrome coronavirus</a:t>
            </a:r>
            <a:endParaRPr lang="en-US" dirty="0">
              <a:latin typeface="+mj-lt"/>
            </a:endParaRPr>
          </a:p>
          <a:p>
            <a:r>
              <a:rPr lang="en-US" dirty="0">
                <a:latin typeface="+mj-lt"/>
              </a:rPr>
              <a:t>Date: 2020/01/13</a:t>
            </a:r>
          </a:p>
          <a:p>
            <a:r>
              <a:rPr lang="en-US" dirty="0" err="1">
                <a:latin typeface="+mj-lt"/>
              </a:rPr>
              <a:t>Genbank</a:t>
            </a:r>
            <a:r>
              <a:rPr lang="en-US" dirty="0">
                <a:latin typeface="+mj-lt"/>
              </a:rPr>
              <a:t> assembly accession: GCA_009858895</a:t>
            </a:r>
          </a:p>
          <a:p>
            <a:r>
              <a:rPr lang="en-US" dirty="0">
                <a:latin typeface="+mj-lt"/>
              </a:rPr>
              <a:t>Assembly method: Megahit v. V1.1.3</a:t>
            </a:r>
          </a:p>
          <a:p>
            <a:r>
              <a:rPr lang="en-US" dirty="0">
                <a:latin typeface="+mj-lt"/>
              </a:rPr>
              <a:t>Sequencing technology: Illumina</a:t>
            </a:r>
          </a:p>
        </p:txBody>
      </p:sp>
      <p:sp>
        <p:nvSpPr>
          <p:cNvPr id="4" name="TextBox 3">
            <a:extLst>
              <a:ext uri="{FF2B5EF4-FFF2-40B4-BE49-F238E27FC236}">
                <a16:creationId xmlns:a16="http://schemas.microsoft.com/office/drawing/2014/main" id="{1F3A18BB-1C43-6F4A-A2B4-AF04996A8C15}"/>
              </a:ext>
            </a:extLst>
          </p:cNvPr>
          <p:cNvSpPr txBox="1"/>
          <p:nvPr/>
        </p:nvSpPr>
        <p:spPr>
          <a:xfrm>
            <a:off x="2926315" y="3334443"/>
            <a:ext cx="3682314" cy="1569660"/>
          </a:xfrm>
          <a:prstGeom prst="rect">
            <a:avLst/>
          </a:prstGeom>
          <a:noFill/>
        </p:spPr>
        <p:txBody>
          <a:bodyPr wrap="square" rtlCol="0">
            <a:spAutoFit/>
          </a:bodyPr>
          <a:lstStyle/>
          <a:p>
            <a:r>
              <a:rPr lang="en-US" sz="3200" b="1" dirty="0">
                <a:latin typeface="+mj-lt"/>
              </a:rPr>
              <a:t>~29.9 </a:t>
            </a:r>
            <a:r>
              <a:rPr lang="en-US" sz="3200" b="1" dirty="0" err="1">
                <a:latin typeface="+mj-lt"/>
              </a:rPr>
              <a:t>Kb</a:t>
            </a:r>
            <a:endParaRPr lang="en-US" sz="3200" b="1" dirty="0">
              <a:latin typeface="+mj-lt"/>
            </a:endParaRPr>
          </a:p>
          <a:p>
            <a:r>
              <a:rPr lang="en-US" sz="3200" b="1" dirty="0">
                <a:latin typeface="+mj-lt"/>
              </a:rPr>
              <a:t>1 fragment</a:t>
            </a:r>
          </a:p>
          <a:p>
            <a:r>
              <a:rPr lang="en-US" sz="3200" b="1" dirty="0">
                <a:latin typeface="+mj-lt"/>
              </a:rPr>
              <a:t>11 genes</a:t>
            </a:r>
          </a:p>
        </p:txBody>
      </p:sp>
    </p:spTree>
    <p:extLst>
      <p:ext uri="{BB962C8B-B14F-4D97-AF65-F5344CB8AC3E}">
        <p14:creationId xmlns:p14="http://schemas.microsoft.com/office/powerpoint/2010/main" val="181438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86FB-A73E-264B-8E2D-51EDCE147D50}"/>
              </a:ext>
            </a:extLst>
          </p:cNvPr>
          <p:cNvSpPr>
            <a:spLocks noGrp="1"/>
          </p:cNvSpPr>
          <p:nvPr>
            <p:ph type="title"/>
          </p:nvPr>
        </p:nvSpPr>
        <p:spPr>
          <a:xfrm>
            <a:off x="390525" y="284901"/>
            <a:ext cx="8362950" cy="1325563"/>
          </a:xfrm>
        </p:spPr>
        <p:txBody>
          <a:bodyPr>
            <a:normAutofit/>
          </a:bodyPr>
          <a:lstStyle/>
          <a:p>
            <a:r>
              <a:rPr lang="en-US" dirty="0"/>
              <a:t>Alignment to a reference, discovery of SNP, and tree construction with iqtree2</a:t>
            </a:r>
          </a:p>
        </p:txBody>
      </p:sp>
      <p:sp>
        <p:nvSpPr>
          <p:cNvPr id="3" name="Content Placeholder 2">
            <a:extLst>
              <a:ext uri="{FF2B5EF4-FFF2-40B4-BE49-F238E27FC236}">
                <a16:creationId xmlns:a16="http://schemas.microsoft.com/office/drawing/2014/main" id="{A5A19FB5-D381-A94A-8562-68FD3C31C778}"/>
              </a:ext>
            </a:extLst>
          </p:cNvPr>
          <p:cNvSpPr>
            <a:spLocks noGrp="1"/>
          </p:cNvSpPr>
          <p:nvPr>
            <p:ph idx="1"/>
          </p:nvPr>
        </p:nvSpPr>
        <p:spPr>
          <a:xfrm>
            <a:off x="628650" y="1610464"/>
            <a:ext cx="7886700" cy="2761839"/>
          </a:xfrm>
        </p:spPr>
        <p:txBody>
          <a:bodyPr>
            <a:normAutofit/>
          </a:bodyPr>
          <a:lstStyle/>
          <a:p>
            <a:pPr>
              <a:lnSpc>
                <a:spcPct val="150000"/>
              </a:lnSpc>
            </a:pPr>
            <a:r>
              <a:rPr lang="en-US" sz="2400" dirty="0"/>
              <a:t>Each genome or sequence aligned to the reference genome</a:t>
            </a:r>
          </a:p>
          <a:p>
            <a:pPr>
              <a:lnSpc>
                <a:spcPct val="150000"/>
              </a:lnSpc>
            </a:pPr>
            <a:r>
              <a:rPr lang="en-US" sz="2400" dirty="0"/>
              <a:t>Alignments used for SNP discovery, or genotyping</a:t>
            </a:r>
          </a:p>
          <a:p>
            <a:pPr>
              <a:lnSpc>
                <a:spcPct val="150000"/>
              </a:lnSpc>
            </a:pPr>
            <a:r>
              <a:rPr lang="en-US" sz="2400" dirty="0"/>
              <a:t>Data conversion to compatible SNP data for iqtree2 analysis</a:t>
            </a:r>
          </a:p>
          <a:p>
            <a:pPr>
              <a:lnSpc>
                <a:spcPct val="150000"/>
              </a:lnSpc>
            </a:pPr>
            <a:r>
              <a:rPr lang="en-US" sz="2400" dirty="0"/>
              <a:t>Construction of a phylogenetic tree</a:t>
            </a:r>
          </a:p>
        </p:txBody>
      </p:sp>
    </p:spTree>
    <p:extLst>
      <p:ext uri="{BB962C8B-B14F-4D97-AF65-F5344CB8AC3E}">
        <p14:creationId xmlns:p14="http://schemas.microsoft.com/office/powerpoint/2010/main" val="121688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3E0A-D3EB-2A38-FB5D-19A37604963B}"/>
              </a:ext>
            </a:extLst>
          </p:cNvPr>
          <p:cNvSpPr>
            <a:spLocks noGrp="1"/>
          </p:cNvSpPr>
          <p:nvPr>
            <p:ph type="title"/>
          </p:nvPr>
        </p:nvSpPr>
        <p:spPr/>
        <p:txBody>
          <a:bodyPr>
            <a:normAutofit/>
          </a:bodyPr>
          <a:lstStyle/>
          <a:p>
            <a:pPr algn="ctr"/>
            <a:r>
              <a:rPr lang="en-US" sz="3600" dirty="0"/>
              <a:t>Data and codes downloading</a:t>
            </a:r>
          </a:p>
        </p:txBody>
      </p:sp>
      <p:sp>
        <p:nvSpPr>
          <p:cNvPr id="3" name="Content Placeholder 2">
            <a:extLst>
              <a:ext uri="{FF2B5EF4-FFF2-40B4-BE49-F238E27FC236}">
                <a16:creationId xmlns:a16="http://schemas.microsoft.com/office/drawing/2014/main" id="{53ED73B6-9384-76AC-66D1-E898AB83686F}"/>
              </a:ext>
            </a:extLst>
          </p:cNvPr>
          <p:cNvSpPr>
            <a:spLocks noGrp="1"/>
          </p:cNvSpPr>
          <p:nvPr>
            <p:ph idx="1"/>
          </p:nvPr>
        </p:nvSpPr>
        <p:spPr>
          <a:xfrm>
            <a:off x="388883" y="1908969"/>
            <a:ext cx="8565931" cy="1325562"/>
          </a:xfrm>
        </p:spPr>
        <p:txBody>
          <a:bodyPr>
            <a:normAutofit lnSpcReduction="10000"/>
          </a:bodyPr>
          <a:lstStyle/>
          <a:p>
            <a:pPr marL="0" indent="0">
              <a:buNone/>
            </a:pPr>
            <a:r>
              <a:rPr lang="en-US" sz="3000" dirty="0" err="1">
                <a:latin typeface="Courier New" panose="02070309020205020404" pitchFamily="49" charset="0"/>
                <a:cs typeface="Courier New" panose="02070309020205020404" pitchFamily="49" charset="0"/>
              </a:rPr>
              <a:t>wget</a:t>
            </a:r>
            <a:r>
              <a:rPr lang="en-US" sz="30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hlinkClick r:id="rId3"/>
              </a:rPr>
              <a:t>https://people.beocat.ksu.edu/~liu3zhen/PLPTH813/labs/tree_data_codes.tar.gz</a:t>
            </a:r>
            <a:endParaRPr lang="en-US" sz="12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3300" dirty="0">
                <a:latin typeface="Courier New" panose="02070309020205020404" pitchFamily="49" charset="0"/>
                <a:cs typeface="Courier New" panose="02070309020205020404" pitchFamily="49" charset="0"/>
              </a:rPr>
              <a:t>tar -</a:t>
            </a:r>
            <a:r>
              <a:rPr lang="en-US" sz="3300" dirty="0" err="1">
                <a:latin typeface="Courier New" panose="02070309020205020404" pitchFamily="49" charset="0"/>
                <a:cs typeface="Courier New" panose="02070309020205020404" pitchFamily="49" charset="0"/>
              </a:rPr>
              <a:t>xf</a:t>
            </a:r>
            <a:r>
              <a:rPr lang="en-US" sz="3300" dirty="0">
                <a:latin typeface="Courier New" panose="02070309020205020404" pitchFamily="49" charset="0"/>
                <a:cs typeface="Courier New" panose="02070309020205020404" pitchFamily="49" charset="0"/>
              </a:rPr>
              <a:t> </a:t>
            </a:r>
            <a:r>
              <a:rPr lang="en-US" sz="3300" dirty="0" err="1">
                <a:latin typeface="Courier New" panose="02070309020205020404" pitchFamily="49" charset="0"/>
                <a:cs typeface="Courier New" panose="02070309020205020404" pitchFamily="49" charset="0"/>
              </a:rPr>
              <a:t>tree_data_codes.tar.gz</a:t>
            </a:r>
            <a:endParaRPr lang="en-US" sz="3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0403172"/>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9844</TotalTime>
  <Words>1114</Words>
  <Application>Microsoft Macintosh PowerPoint</Application>
  <PresentationFormat>On-screen Show (16:9)</PresentationFormat>
  <Paragraphs>154</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Courier New</vt:lpstr>
      <vt:lpstr>Monaco</vt:lpstr>
      <vt:lpstr>Office 2013 - 2022 Theme</vt:lpstr>
      <vt:lpstr>Phylogenetic tree practice - from reads to trees</vt:lpstr>
      <vt:lpstr>Outline</vt:lpstr>
      <vt:lpstr>COVID-19</vt:lpstr>
      <vt:lpstr>Genetic relationship with other virus</vt:lpstr>
      <vt:lpstr>Severe acute respiratory syndrome coronavirus 2 (SARS-CoV2)</vt:lpstr>
      <vt:lpstr>Infection and replication</vt:lpstr>
      <vt:lpstr>Reference genome</vt:lpstr>
      <vt:lpstr>Alignment to a reference, discovery of SNP, and tree construction with iqtree2</vt:lpstr>
      <vt:lpstr>Data and codes downloading</vt:lpstr>
      <vt:lpstr>Data and codes</vt:lpstr>
      <vt:lpstr>1-ref: reference indexing bwa.index.sbatch gatk.index.sbatch</vt:lpstr>
      <vt:lpstr>2_reads</vt:lpstr>
      <vt:lpstr>3_aln (I) 1c_bwa.sh</vt:lpstr>
      <vt:lpstr>3_aln (II) 2c_sam2bam.sh</vt:lpstr>
      <vt:lpstr>4_snp (I) – GATK 1c_gatk.sh</vt:lpstr>
      <vt:lpstr>4_snp (II) – GATK filtering 2c_varselect.sh</vt:lpstr>
      <vt:lpstr>4_snp (III) – formatting 3c_reformat.sh</vt:lpstr>
      <vt:lpstr>5_tree (I) – model selection 1c_model.selection.sh</vt:lpstr>
      <vt:lpstr>5_tree (II) – tree construction with a selected model 2c_iqtree.sh</vt:lpstr>
      <vt:lpstr>maxium likelihood tree covid.2.treefile </vt:lpstr>
      <vt:lpstr>Interactive tree of life (iTOL)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Sanzhen Liu</dc:creator>
  <cp:lastModifiedBy>Sanzhen Liu</cp:lastModifiedBy>
  <cp:revision>37</cp:revision>
  <dcterms:created xsi:type="dcterms:W3CDTF">2021-03-20T23:01:46Z</dcterms:created>
  <dcterms:modified xsi:type="dcterms:W3CDTF">2025-03-31T18:52:04Z</dcterms:modified>
</cp:coreProperties>
</file>