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287" r:id="rId4"/>
    <p:sldId id="291" r:id="rId5"/>
    <p:sldId id="292" r:id="rId6"/>
    <p:sldId id="290" r:id="rId7"/>
    <p:sldId id="285" r:id="rId8"/>
    <p:sldId id="281" r:id="rId9"/>
    <p:sldId id="282" r:id="rId10"/>
    <p:sldId id="283" r:id="rId11"/>
    <p:sldId id="288" r:id="rId12"/>
    <p:sldId id="284" r:id="rId13"/>
    <p:sldId id="305" r:id="rId14"/>
    <p:sldId id="289" r:id="rId15"/>
    <p:sldId id="307" r:id="rId16"/>
    <p:sldId id="303" r:id="rId17"/>
    <p:sldId id="304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 autoAdjust="0"/>
    <p:restoredTop sz="94832" autoAdjust="0"/>
  </p:normalViewPr>
  <p:slideViewPr>
    <p:cSldViewPr snapToGrid="0" snapToObjects="1">
      <p:cViewPr varScale="1">
        <p:scale>
          <a:sx n="165" d="100"/>
          <a:sy n="165" d="100"/>
        </p:scale>
        <p:origin x="52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DE53F-A6F6-67C8-6B64-C2E3E976D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0C4B8-A4AB-667B-E09D-11D53A33F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D0B09-F4EF-6F38-E69C-CF98C8F4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F2852-9A93-FC6E-6C0A-FBDB9B3B6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4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D9F37-282F-6CDE-FF2F-961AF773D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C1502E-9AE6-7C2C-CA4E-1F826A81E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F6FDA-2126-F84F-277C-BBEDB34C8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70F67-C1A3-775F-EF06-1D44B9D253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beocat.ksu.edu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.amazonaws.com/BBSW-download/BBEdit_13.5.4.dmg" TargetMode="External"/><Relationship Id="rId4" Type="http://schemas.openxmlformats.org/officeDocument/2006/relationships/hyperlink" Target="https://www.computerhope.com/issues/ch001121.htm#:~:text=Press%20and%20hold%20the%20Windows,running%20the%2064%2Dbit%20version.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raw/refs/heads/master/PLPTH813Bioinformatis/2025/3_data/lab01a_Exce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Excel, </a:t>
            </a:r>
            <a:r>
              <a:rPr lang="en-US" sz="3200" i="1" dirty="0"/>
              <a:t>vi</a:t>
            </a:r>
            <a:r>
              <a:rPr lang="en-US" sz="3200" dirty="0"/>
              <a:t> and regular expression –lab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262072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1/23/2025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141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End-of-line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600" y="1109309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9" y="262297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39123"/>
              </p:ext>
            </p:extLst>
          </p:nvPr>
        </p:nvGraphicFramePr>
        <p:xfrm>
          <a:off x="3738702" y="273294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solidFill>
                            <a:srgbClr val="376092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solidFill>
                            <a:srgbClr val="376092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character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721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\w </a:t>
            </a:r>
            <a:r>
              <a:rPr lang="en-US" dirty="0"/>
              <a:t>: a word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+</a:t>
            </a:r>
            <a:r>
              <a:rPr lang="en-US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/>
              <a:t> :  0 or 1 previous regular expression</a:t>
            </a:r>
            <a:endParaRPr lang="en-US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.</a:t>
            </a:r>
            <a:r>
              <a:rPr lang="en-US" dirty="0"/>
              <a:t>  : any character except \n \r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0312" y="3067315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5515"/>
              </p:ext>
            </p:extLst>
          </p:nvPr>
        </p:nvGraphicFramePr>
        <p:xfrm>
          <a:off x="4097893" y="2813004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16659"/>
          </a:xfrm>
        </p:spPr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216" y="1085178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digits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\1-9</a:t>
            </a:r>
            <a:r>
              <a:rPr lang="en-US" sz="2800" dirty="0"/>
              <a:t>  : Nth previous captured group by parentheses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1" y="3502272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+38 30.5</a:t>
            </a:r>
            <a:r>
              <a:rPr lang="en-US" sz="2400" b="1" dirty="0">
                <a:latin typeface="Courier New"/>
                <a:cs typeface="Courier New"/>
              </a:rPr>
              <a:t>'</a:t>
            </a:r>
            <a:r>
              <a:rPr lang="en-US" dirty="0"/>
              <a:t>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91772"/>
              </p:ext>
            </p:extLst>
          </p:nvPr>
        </p:nvGraphicFramePr>
        <p:xfrm>
          <a:off x="2947940" y="330444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FFF36-E83E-934D-5A5B-68D2CAE1E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68FC-D3F6-E517-C6E5-A301F1CE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85E79-BA0B-FC20-BB62-E2CD2EB6F339}"/>
              </a:ext>
            </a:extLst>
          </p:cNvPr>
          <p:cNvSpPr txBox="1"/>
          <p:nvPr/>
        </p:nvSpPr>
        <p:spPr>
          <a:xfrm>
            <a:off x="2966743" y="2845187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2012, 2013, 2014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972A8E-11B5-2D8F-63B7-60308199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1EA22-0EF0-07C8-CC1E-3A3A4773601F}"/>
              </a:ext>
            </a:extLst>
          </p:cNvPr>
          <p:cNvSpPr txBox="1"/>
          <p:nvPr/>
        </p:nvSpPr>
        <p:spPr>
          <a:xfrm>
            <a:off x="688089" y="1006444"/>
            <a:ext cx="76465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B097C-B78B-AF4B-9558-17AC12DE6549}"/>
              </a:ext>
            </a:extLst>
          </p:cNvPr>
          <p:cNvSpPr txBox="1"/>
          <p:nvPr/>
        </p:nvSpPr>
        <p:spPr>
          <a:xfrm>
            <a:off x="1512686" y="3483602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1: change all these years to 2000.</a:t>
            </a:r>
          </a:p>
        </p:txBody>
      </p:sp>
    </p:spTree>
    <p:extLst>
      <p:ext uri="{BB962C8B-B14F-4D97-AF65-F5344CB8AC3E}">
        <p14:creationId xmlns:p14="http://schemas.microsoft.com/office/powerpoint/2010/main" val="167122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887" y="866420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 (e.g.,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1682" y="2261358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GATACGTACTTCAGAAAAAAAA</a:t>
            </a:r>
          </a:p>
          <a:p>
            <a:r>
              <a:rPr lang="en-US" dirty="0"/>
              <a:t>GATACGTACTTCAGAAAAAAAAAA</a:t>
            </a:r>
          </a:p>
          <a:p>
            <a:r>
              <a:rPr lang="en-US" dirty="0"/>
              <a:t>GATACGTACTTCAGAAAAAAAAAAAA</a:t>
            </a:r>
          </a:p>
          <a:p>
            <a:r>
              <a:rPr lang="en-US" dirty="0"/>
              <a:t>GATACGTACTTCAGAAAAAAAAAAAAAAA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9470" y="3656297"/>
            <a:ext cx="876505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2: trim </a:t>
            </a:r>
            <a:r>
              <a:rPr lang="en-US" sz="2400" dirty="0" err="1">
                <a:solidFill>
                  <a:srgbClr val="008000"/>
                </a:solidFill>
              </a:rPr>
              <a:t>polyA</a:t>
            </a:r>
            <a:r>
              <a:rPr lang="en-US" sz="2400" dirty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CAEE1-8A53-266B-E20E-E5E6ADD62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8EF0-28CA-F40D-FA9C-366D7818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3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8A874E0-9A0C-0E9F-333D-DD01E246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664E7-3E65-EE67-DD0A-7CFA1DDE7627}"/>
              </a:ext>
            </a:extLst>
          </p:cNvPr>
          <p:cNvSpPr txBox="1"/>
          <p:nvPr/>
        </p:nvSpPr>
        <p:spPr>
          <a:xfrm>
            <a:off x="1330914" y="944984"/>
            <a:ext cx="6307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CCGTCAACGTGTCTGGGACCCAATACGTGTAGTTCTTACAACAAGACACCCCTATCGTTCGCCCCTAGGTTGTTTGCAGTCCCGG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TCCCGGGTACCAGTTCGCACTAGATGGCCGATAAAGCCCAGTAGAAAGCCGGCGCGGGCCGGACTC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TCGGTGCAAAAGCCCGTACAGGGCCCCGTCGGTGTACATAATTCGCTTGTTTTGACT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0BF41-465B-456F-9C68-E4A4DFECEA2B}"/>
              </a:ext>
            </a:extLst>
          </p:cNvPr>
          <p:cNvSpPr txBox="1"/>
          <p:nvPr/>
        </p:nvSpPr>
        <p:spPr>
          <a:xfrm>
            <a:off x="1067294" y="2939939"/>
            <a:ext cx="686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3: search for sequence(s) starting with TCC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4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171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07" y="1165977"/>
            <a:ext cx="6873970" cy="25908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  <a:endParaRPr lang="en-US" sz="2800" i="1" dirty="0"/>
          </a:p>
          <a:p>
            <a:pPr>
              <a:lnSpc>
                <a:spcPct val="160000"/>
              </a:lnSpc>
            </a:pPr>
            <a:r>
              <a:rPr lang="en-US" sz="2800" i="1" dirty="0"/>
              <a:t>vi</a:t>
            </a:r>
            <a:r>
              <a:rPr lang="en-US" sz="2800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236695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B6A-C4B8-6B43-9891-30C4ACC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C339-CD88-174B-B178-D36CA58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5098"/>
            <a:ext cx="8229600" cy="469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/>
              <a:t>ssh</a:t>
            </a:r>
            <a:r>
              <a:rPr lang="en-US" sz="3200" dirty="0"/>
              <a:t> (a remote login program)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A563-0F4F-7449-B6DC-9E0E6E7527A3}"/>
              </a:ext>
            </a:extLst>
          </p:cNvPr>
          <p:cNvSpPr txBox="1"/>
          <p:nvPr/>
        </p:nvSpPr>
        <p:spPr>
          <a:xfrm>
            <a:off x="1231291" y="1591524"/>
            <a:ext cx="61141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ssh -l &lt;</a:t>
            </a:r>
            <a:r>
              <a:rPr lang="en-US" sz="2800" dirty="0" err="1"/>
              <a:t>eid</a:t>
            </a:r>
            <a:r>
              <a:rPr lang="en-US" sz="2800" dirty="0"/>
              <a:t>&gt; </a:t>
            </a:r>
            <a:r>
              <a:rPr lang="en-US" sz="2800" dirty="0" err="1"/>
              <a:t>headnode.beocat.ksu.edu</a:t>
            </a:r>
            <a:endParaRPr lang="en-US" sz="2800" dirty="0"/>
          </a:p>
          <a:p>
            <a:r>
              <a:rPr lang="en-US" sz="2800" dirty="0"/>
              <a:t>e.g.,</a:t>
            </a:r>
          </a:p>
          <a:p>
            <a:r>
              <a:rPr lang="en-US" sz="2800" dirty="0" err="1"/>
              <a:t>ssh</a:t>
            </a:r>
            <a:r>
              <a:rPr lang="en-US" sz="2800" dirty="0"/>
              <a:t> -l </a:t>
            </a:r>
            <a:r>
              <a:rPr lang="en-US" sz="2800" dirty="0">
                <a:highlight>
                  <a:srgbClr val="FFFF00"/>
                </a:highlight>
              </a:rPr>
              <a:t>liu3zhen</a:t>
            </a:r>
            <a:r>
              <a:rPr lang="en-US" sz="2800" dirty="0"/>
              <a:t> </a:t>
            </a:r>
            <a:r>
              <a:rPr lang="en-US" sz="2800" dirty="0" err="1"/>
              <a:t>headnode.beocat.ksu.edu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3A019-C601-5A43-9BAB-0D158846E1DD}"/>
              </a:ext>
            </a:extLst>
          </p:cNvPr>
          <p:cNvSpPr txBox="1"/>
          <p:nvPr/>
        </p:nvSpPr>
        <p:spPr>
          <a:xfrm>
            <a:off x="457200" y="3526132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Putty: Graphic interface for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6A494-5DE1-844D-8D6C-A77BAD1EFD8D}"/>
              </a:ext>
            </a:extLst>
          </p:cNvPr>
          <p:cNvSpPr/>
          <p:nvPr/>
        </p:nvSpPr>
        <p:spPr>
          <a:xfrm>
            <a:off x="457200" y="4327575"/>
            <a:ext cx="5342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66BB"/>
                </a:solidFill>
                <a:latin typeface="Arial" panose="020B0604020202020204" pitchFamily="34" charset="0"/>
                <a:hlinkClick r:id="rId2"/>
              </a:rPr>
              <a:t>https://ondemand.beocat.ksu.edu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29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112"/>
            <a:ext cx="8229600" cy="484094"/>
          </a:xfrm>
        </p:spPr>
        <p:txBody>
          <a:bodyPr>
            <a:noAutofit/>
          </a:bodyPr>
          <a:lstStyle/>
          <a:p>
            <a:r>
              <a:rPr lang="en-US" sz="3200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</a:p>
          <a:p>
            <a:r>
              <a:rPr lang="en-US" dirty="0"/>
              <a:t>fast and powerful</a:t>
            </a:r>
          </a:p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Your keyboard controls 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133"/>
            <a:ext cx="8229600" cy="772987"/>
          </a:xfrm>
        </p:spPr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833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32" y="758078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Try </a:t>
            </a:r>
            <a:r>
              <a:rPr lang="en-US" sz="2800" i="1" dirty="0"/>
              <a:t>vi</a:t>
            </a:r>
            <a:r>
              <a:rPr lang="en-US" sz="2800" dirty="0"/>
              <a:t> at </a:t>
            </a:r>
            <a:r>
              <a:rPr lang="en-US" sz="2800" dirty="0" err="1"/>
              <a:t>Beocat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132" y="3289935"/>
            <a:ext cx="8050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PC, download the software "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putty</a:t>
            </a:r>
            <a:r>
              <a:rPr lang="en-US" sz="2400" dirty="0">
                <a:solidFill>
                  <a:srgbClr val="FF0000"/>
                </a:solidFill>
              </a:rPr>
              <a:t>" and "</a:t>
            </a:r>
            <a:r>
              <a:rPr lang="en-US" sz="2400" dirty="0">
                <a:solidFill>
                  <a:srgbClr val="FF0000"/>
                </a:solidFill>
                <a:hlinkClick r:id="rId3"/>
              </a:rPr>
              <a:t>notepad++"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32 or 64 bits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for mac, download "</a:t>
            </a:r>
            <a:r>
              <a:rPr lang="en-US" sz="2400" dirty="0">
                <a:solidFill>
                  <a:srgbClr val="FF0000"/>
                </a:solidFill>
                <a:hlinkClick r:id="rId5"/>
              </a:rPr>
              <a:t>BBEdit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136" y="1772231"/>
            <a:ext cx="7149187" cy="3165290"/>
          </a:xfrm>
        </p:spPr>
        <p:txBody>
          <a:bodyPr>
            <a:noAutofit/>
          </a:bodyPr>
          <a:lstStyle/>
          <a:p>
            <a:r>
              <a:rPr lang="en-US" sz="2800" dirty="0"/>
              <a:t>Type “vi p1.txt” in Linux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Enter text (anything more than 6 lines)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Type :</a:t>
            </a:r>
            <a:r>
              <a:rPr lang="en-US" sz="2800" dirty="0" err="1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09851"/>
            <a:ext cx="805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400" dirty="0"/>
              <a:t>: to create a file named “p1.txt”, enter some text in the file and save it via vi.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765"/>
            <a:ext cx="8229600" cy="579740"/>
          </a:xfrm>
        </p:spPr>
        <p:txBody>
          <a:bodyPr/>
          <a:lstStyle/>
          <a:p>
            <a:r>
              <a:rPr lang="en-US" dirty="0"/>
              <a:t>Quitting and Saving a file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35" y="1561253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quit.</a:t>
            </a:r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:q!</a:t>
            </a:r>
            <a:r>
              <a:rPr lang="en-US" dirty="0"/>
              <a:t>	to quit </a:t>
            </a:r>
            <a:r>
              <a:rPr lang="en-US" b="1" i="1" dirty="0"/>
              <a:t>without</a:t>
            </a:r>
            <a:r>
              <a:rPr lang="en-US" dirty="0"/>
              <a:t> saving.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move cursor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48820" y="1795641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Edit text (delete and add)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Try 0 and then $ and then 0 and then $</a:t>
            </a:r>
          </a:p>
          <a:p>
            <a:r>
              <a:rPr lang="en-US" sz="2800" dirty="0"/>
              <a:t>Try H, M,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19715"/>
            <a:ext cx="861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400" dirty="0"/>
              <a:t>: to edit the file “p1.txt”, deleting a few words and adding some new words , and practice $, 0, H, M, and L in command mode.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7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Practice II – search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06470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/xxx</a:t>
            </a:r>
          </a:p>
          <a:p>
            <a:r>
              <a:rPr lang="en-US" sz="2800" dirty="0"/>
              <a:t>Press Return, the cursor will move to the first incidence of that string (xxx)</a:t>
            </a:r>
          </a:p>
          <a:p>
            <a:r>
              <a:rPr lang="en-US" sz="2800" dirty="0"/>
              <a:t>Repeat the search by typing “n” or search in a backwards direction by using “N”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352" y="1015129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search content in “p1.txt”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173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Practice II – Undo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751" y="1826394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contol+r</a:t>
            </a:r>
            <a:r>
              <a:rPr lang="en-US" sz="2800" b="1" dirty="0">
                <a:solidFill>
                  <a:srgbClr val="17375E"/>
                </a:solidFill>
              </a:rPr>
              <a:t>	</a:t>
            </a:r>
            <a:r>
              <a:rPr lang="en-US" sz="2800" dirty="0"/>
              <a:t>Redoes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5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555"/>
            <a:ext cx="8229600" cy="579740"/>
          </a:xfrm>
        </p:spPr>
        <p:txBody>
          <a:bodyPr/>
          <a:lstStyle/>
          <a:p>
            <a:r>
              <a:rPr lang="en-US" dirty="0"/>
              <a:t>Practice II – Deleting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865" y="1173502"/>
            <a:ext cx="8229600" cy="373068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dw</a:t>
            </a:r>
            <a:r>
              <a:rPr lang="en-US" dirty="0"/>
              <a:t>	deletes from the character selected to the end of the word.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dd</a:t>
            </a:r>
            <a:r>
              <a:rPr lang="en-US" dirty="0"/>
              <a:t>	deletes 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Try 3dw, 2dd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109"/>
            <a:ext cx="8229600" cy="579740"/>
          </a:xfrm>
        </p:spPr>
        <p:txBody>
          <a:bodyPr/>
          <a:lstStyle/>
          <a:p>
            <a:r>
              <a:rPr lang="en-US" dirty="0"/>
              <a:t>Practice II – Copy and paste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024" y="1335022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y</a:t>
            </a:r>
            <a:r>
              <a:rPr lang="en-US" dirty="0"/>
              <a:t>	yank (copy); </a:t>
            </a:r>
            <a:r>
              <a:rPr lang="en-US" b="1" dirty="0"/>
              <a:t>v</a:t>
            </a:r>
            <a:r>
              <a:rPr lang="en-US" dirty="0"/>
              <a:t> to select and </a:t>
            </a:r>
            <a:r>
              <a:rPr lang="en-US" b="1" dirty="0"/>
              <a:t>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yw</a:t>
            </a:r>
            <a:r>
              <a:rPr lang="en-US" dirty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5yw</a:t>
            </a:r>
            <a:r>
              <a:rPr lang="en-US" dirty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yy</a:t>
            </a:r>
            <a:r>
              <a:rPr lang="en-US" dirty="0"/>
              <a:t>	copies a line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5yy</a:t>
            </a:r>
            <a:r>
              <a:rPr lang="en-US" dirty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(paste) after the cursor</a:t>
            </a:r>
          </a:p>
          <a:p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	put (paste) before the cursor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406"/>
            <a:ext cx="8229600" cy="2665141"/>
          </a:xfrm>
        </p:spPr>
        <p:txBody>
          <a:bodyPr>
            <a:normAutofit/>
          </a:bodyPr>
          <a:lstStyle/>
          <a:p>
            <a:r>
              <a:rPr lang="en-US" sz="3600" dirty="0"/>
              <a:t>Excel data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Excel file for practice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124577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175792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to the lecture ...</a:t>
            </a:r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21139"/>
              </p:ext>
            </p:extLst>
          </p:nvPr>
        </p:nvGraphicFramePr>
        <p:xfrm>
          <a:off x="409222" y="985663"/>
          <a:ext cx="8325557" cy="3172174"/>
        </p:xfrm>
        <a:graphic>
          <a:graphicData uri="http://schemas.openxmlformats.org/drawingml/2006/table">
            <a:tbl>
              <a:tblPr/>
              <a:tblGrid>
                <a:gridCol w="5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2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53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95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5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8257"/>
              </p:ext>
            </p:extLst>
          </p:nvPr>
        </p:nvGraphicFramePr>
        <p:xfrm>
          <a:off x="457200" y="1305541"/>
          <a:ext cx="8229602" cy="1487692"/>
        </p:xfrm>
        <a:graphic>
          <a:graphicData uri="http://schemas.openxmlformats.org/drawingml/2006/table">
            <a:tbl>
              <a:tblPr/>
              <a:tblGrid>
                <a:gridCol w="6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7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512542-3E8D-3014-E690-BC051F538DB3}"/>
              </a:ext>
            </a:extLst>
          </p:cNvPr>
          <p:cNvSpPr txBox="1"/>
          <p:nvPr/>
        </p:nvSpPr>
        <p:spPr>
          <a:xfrm>
            <a:off x="2409478" y="294372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07BB6-774B-CD27-319B-43D8091EFD09}"/>
              </a:ext>
            </a:extLst>
          </p:cNvPr>
          <p:cNvSpPr txBox="1"/>
          <p:nvPr/>
        </p:nvSpPr>
        <p:spPr>
          <a:xfrm>
            <a:off x="3570830" y="294372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BC5A7-6A2E-ED3A-21BF-19DA9D19D7B4}"/>
              </a:ext>
            </a:extLst>
          </p:cNvPr>
          <p:cNvSpPr txBox="1"/>
          <p:nvPr/>
        </p:nvSpPr>
        <p:spPr>
          <a:xfrm>
            <a:off x="4515392" y="29437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69C1-6AAE-AEE0-18B2-C5647A442BFB}"/>
              </a:ext>
            </a:extLst>
          </p:cNvPr>
          <p:cNvSpPr txBox="1"/>
          <p:nvPr/>
        </p:nvSpPr>
        <p:spPr>
          <a:xfrm>
            <a:off x="5766726" y="2943723"/>
            <a:ext cx="7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693"/>
            <a:ext cx="8229600" cy="924806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494" y="1726598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text editors</a:t>
            </a:r>
          </a:p>
          <a:p>
            <a:pPr>
              <a:lnSpc>
                <a:spcPct val="160000"/>
              </a:lnSpc>
            </a:pPr>
            <a:r>
              <a:rPr lang="en-US" sz="2400" i="1" dirty="0">
                <a:solidFill>
                  <a:schemeClr val="bg1">
                    <a:lumMod val="85000"/>
                  </a:schemeClr>
                </a:solidFill>
              </a:rPr>
              <a:t>vi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45"/>
            <a:ext cx="8229600" cy="579740"/>
          </a:xfrm>
        </p:spPr>
        <p:txBody>
          <a:bodyPr/>
          <a:lstStyle/>
          <a:p>
            <a:r>
              <a:rPr lang="en-US" dirty="0"/>
              <a:t>Separators: Tab and comma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200" y="1244024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69652" y="2581057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Agalma,elegans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Frillagalma,vitiazi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64450"/>
              </p:ext>
            </p:extLst>
          </p:nvPr>
        </p:nvGraphicFramePr>
        <p:xfrm>
          <a:off x="3898995" y="2691028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 beginnings and endings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62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7" y="2869962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298150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1297</Words>
  <Application>Microsoft Macintosh PowerPoint</Application>
  <PresentationFormat>On-screen Show (16:9)</PresentationFormat>
  <Paragraphs>405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Office Theme</vt:lpstr>
      <vt:lpstr>Excel, vi and regular expression –lab  Bioinformatics Applications (PLPTH813)</vt:lpstr>
      <vt:lpstr>Goal of today’s lab</vt:lpstr>
      <vt:lpstr>Excel Practice</vt:lpstr>
      <vt:lpstr>Excel Practice I</vt:lpstr>
      <vt:lpstr>Excel Practice II</vt:lpstr>
      <vt:lpstr>Excel Practice III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 1</vt:lpstr>
      <vt:lpstr>Problem 2</vt:lpstr>
      <vt:lpstr>Problem 3</vt:lpstr>
      <vt:lpstr>Outline</vt:lpstr>
      <vt:lpstr>Log in Beocat</vt:lpstr>
      <vt:lpstr>vi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95</cp:revision>
  <dcterms:created xsi:type="dcterms:W3CDTF">2014-12-15T18:58:14Z</dcterms:created>
  <dcterms:modified xsi:type="dcterms:W3CDTF">2025-01-27T18:14:23Z</dcterms:modified>
</cp:coreProperties>
</file>