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302" r:id="rId4"/>
    <p:sldId id="298" r:id="rId5"/>
    <p:sldId id="257" r:id="rId6"/>
    <p:sldId id="324" r:id="rId7"/>
    <p:sldId id="300" r:id="rId8"/>
    <p:sldId id="261" r:id="rId9"/>
    <p:sldId id="270" r:id="rId10"/>
    <p:sldId id="315" r:id="rId11"/>
    <p:sldId id="314" r:id="rId12"/>
    <p:sldId id="263" r:id="rId13"/>
    <p:sldId id="281" r:id="rId14"/>
    <p:sldId id="271" r:id="rId15"/>
    <p:sldId id="265" r:id="rId16"/>
    <p:sldId id="316" r:id="rId17"/>
    <p:sldId id="295" r:id="rId18"/>
    <p:sldId id="296" r:id="rId19"/>
    <p:sldId id="317" r:id="rId20"/>
    <p:sldId id="318" r:id="rId21"/>
    <p:sldId id="260" r:id="rId22"/>
    <p:sldId id="267" r:id="rId23"/>
    <p:sldId id="274" r:id="rId24"/>
    <p:sldId id="319" r:id="rId25"/>
    <p:sldId id="320" r:id="rId26"/>
    <p:sldId id="321" r:id="rId27"/>
    <p:sldId id="390" r:id="rId28"/>
    <p:sldId id="391" r:id="rId29"/>
    <p:sldId id="322" r:id="rId30"/>
    <p:sldId id="323" r:id="rId31"/>
    <p:sldId id="297" r:id="rId32"/>
    <p:sldId id="303" r:id="rId33"/>
    <p:sldId id="326" r:id="rId34"/>
    <p:sldId id="327" r:id="rId35"/>
    <p:sldId id="328" r:id="rId36"/>
    <p:sldId id="329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6438" autoAdjust="0"/>
  </p:normalViewPr>
  <p:slideViewPr>
    <p:cSldViewPr snapToGrid="0" snapToObjects="1">
      <p:cViewPr varScale="1">
        <p:scale>
          <a:sx n="140" d="100"/>
          <a:sy n="140" d="100"/>
        </p:scale>
        <p:origin x="10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1425-8ED0-18F9-ED8D-608000FB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25C-3739-939C-FCB0-8ED9E024B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0911A-55C1-E77D-884B-16A9ECA2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8B-1630-B745-516C-F08CE5192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0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5/15/2025, Thursday</a:t>
            </a:r>
          </a:p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9:40AM - 11:30AM</a:t>
            </a:r>
          </a:p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Throckmorton 4031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videoplayer/embed/RE3RKR7?pid=ocpVideo1-innerdiv-oneplayer&amp;postJsllMsg=true&amp;maskLevel=20&amp;reporting=true&amp;market=e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tree/master/PLPTH813Bioinformatis/20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lYiTIDgeja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.iu.edu/d/afd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241"/>
            <a:ext cx="7772400" cy="220424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1: Basis for command lines</a:t>
            </a:r>
            <a:b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814174"/>
            <a:ext cx="6400800" cy="12017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1/21/2025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127618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Welcome to 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 – end of line (EOL)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72" y="910620"/>
            <a:ext cx="7619255" cy="3731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EOL:  linefeed (LF) and carriage return (CR):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LF: \n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CR: \r</a:t>
            </a:r>
          </a:p>
          <a:p>
            <a:pPr marL="0" indent="0">
              <a:buNone/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LF: Unix, Linux, OS X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CR: Mac OS up to version 9 and OS-9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CR+LF: Microsoft Windows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" action="ppaction://noaction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http://en.wikipedia.org/wiki/Newline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5382D-2638-4701-889A-D24D7F23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6229"/>
              </p:ext>
            </p:extLst>
          </p:nvPr>
        </p:nvGraphicFramePr>
        <p:xfrm>
          <a:off x="6207241" y="1669701"/>
          <a:ext cx="2218228" cy="1106790"/>
        </p:xfrm>
        <a:graphic>
          <a:graphicData uri="http://schemas.openxmlformats.org/drawingml/2006/table">
            <a:tbl>
              <a:tblPr/>
              <a:tblGrid>
                <a:gridCol w="575312">
                  <a:extLst>
                    <a:ext uri="{9D8B030D-6E8A-4147-A177-3AD203B41FA5}">
                      <a16:colId xmlns:a16="http://schemas.microsoft.com/office/drawing/2014/main" val="1467314594"/>
                    </a:ext>
                  </a:extLst>
                </a:gridCol>
                <a:gridCol w="1642916">
                  <a:extLst>
                    <a:ext uri="{9D8B030D-6E8A-4147-A177-3AD203B41FA5}">
                      <a16:colId xmlns:a16="http://schemas.microsoft.com/office/drawing/2014/main" val="1662306918"/>
                    </a:ext>
                  </a:extLst>
                </a:gridCol>
              </a:tblGrid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260475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360052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text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shot 2019-01-23 15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7" y="2556695"/>
            <a:ext cx="4740126" cy="2347490"/>
          </a:xfrm>
          <a:prstGeom prst="rect">
            <a:avLst/>
          </a:prstGeom>
        </p:spPr>
      </p:pic>
      <p:pic>
        <p:nvPicPr>
          <p:cNvPr id="8" name="Picture 7" descr="Screenshot 2019-01-23 15.4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52" y="838268"/>
            <a:ext cx="5400896" cy="14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995" y="857968"/>
            <a:ext cx="4953189" cy="3981544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Notepad or Notepad++ (PC)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TextEdit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BBEdit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vi (Unix and Linux)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Atom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Powershell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(PC and Mac): save as 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Excel (PC and Mac): save as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89120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BBEdit (Mac) Notepad++ (PC):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vi</a:t>
            </a:r>
            <a:r>
              <a:rPr lang="en-US" sz="2800" dirty="0">
                <a:solidFill>
                  <a:srgbClr val="A6A6A6"/>
                </a:solidFill>
              </a:rPr>
              <a:t>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another text editor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to generate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095" y="3629439"/>
            <a:ext cx="4420238" cy="1256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 and paste to a text editor (e.g. vi)</a:t>
            </a:r>
          </a:p>
          <a:p>
            <a:r>
              <a:rPr lang="en-US" dirty="0"/>
              <a:t>save as …</a:t>
            </a:r>
          </a:p>
          <a:p>
            <a:endParaRPr lang="en-US" dirty="0"/>
          </a:p>
        </p:txBody>
      </p:sp>
      <p:pic>
        <p:nvPicPr>
          <p:cNvPr id="4" name="Picture 3" descr="Screen Shot 2015-01-19 at 3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60" y="1227375"/>
            <a:ext cx="4067307" cy="2330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9CAC421A-85C0-E37D-009F-46AEF154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4" y="980061"/>
            <a:ext cx="3686936" cy="3360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E394E-927F-09B0-A617-558C8A579BE7}"/>
              </a:ext>
            </a:extLst>
          </p:cNvPr>
          <p:cNvSpPr txBox="1"/>
          <p:nvPr/>
        </p:nvSpPr>
        <p:spPr>
          <a:xfrm>
            <a:off x="2596896" y="4257520"/>
            <a:ext cx="116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economics.com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50B10-0874-DB3F-101A-5A17736EA84E}"/>
              </a:ext>
            </a:extLst>
          </p:cNvPr>
          <p:cNvSpPr txBox="1"/>
          <p:nvPr/>
        </p:nvSpPr>
        <p:spPr>
          <a:xfrm>
            <a:off x="1271918" y="4230364"/>
            <a:ext cx="132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 years!</a:t>
            </a:r>
          </a:p>
        </p:txBody>
      </p:sp>
    </p:spTree>
    <p:extLst>
      <p:ext uri="{BB962C8B-B14F-4D97-AF65-F5344CB8AC3E}">
        <p14:creationId xmlns:p14="http://schemas.microsoft.com/office/powerpoint/2010/main" val="323561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71"/>
            <a:ext cx="8229600" cy="579740"/>
          </a:xfrm>
        </p:spPr>
        <p:txBody>
          <a:bodyPr/>
          <a:lstStyle/>
          <a:p>
            <a:r>
              <a:rPr lang="en-US" dirty="0"/>
              <a:t>Excel function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14" y="753000"/>
            <a:ext cx="4157557" cy="1843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Q1: =</a:t>
            </a:r>
            <a:r>
              <a:rPr lang="en-US" sz="1800" b="1" dirty="0">
                <a:solidFill>
                  <a:srgbClr val="17375E"/>
                </a:solidFill>
              </a:rPr>
              <a:t>AVERAGE</a:t>
            </a:r>
            <a:r>
              <a:rPr lang="en-US" sz="1800" dirty="0"/>
              <a:t>(B3:B7)</a:t>
            </a:r>
          </a:p>
          <a:p>
            <a:pPr marL="0" indent="0">
              <a:buNone/>
            </a:pPr>
            <a:r>
              <a:rPr lang="en-US" sz="1800" dirty="0"/>
              <a:t>Q2: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COUNTIF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B3:B7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"&gt;20")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Q3: =B3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&gt;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Q4: search information at Table 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1. define the Table 2: gender (control + l)</a:t>
            </a:r>
          </a:p>
          <a:p>
            <a:pPr marL="0" indent="0">
              <a:buNone/>
            </a:pPr>
            <a:r>
              <a:rPr lang="en-US" sz="1800" dirty="0"/>
              <a:t>2.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VLOOKUP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A3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</a:t>
            </a:r>
            <a:r>
              <a:rPr lang="en-US" sz="1800" dirty="0">
                <a:solidFill>
                  <a:srgbClr val="005109"/>
                </a:solidFill>
                <a:ea typeface="Calibri"/>
                <a:cs typeface="Calibri"/>
              </a:rPr>
              <a:t>gender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2, FALSE)</a:t>
            </a:r>
            <a:endParaRPr lang="en-US" sz="1800" dirty="0"/>
          </a:p>
        </p:txBody>
      </p:sp>
      <p:pic>
        <p:nvPicPr>
          <p:cNvPr id="4" name="Picture 3" descr="Screen Shot 2014-12-17 at 4.0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30" y="753000"/>
            <a:ext cx="3794906" cy="3556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2787" y="3807218"/>
            <a:ext cx="39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2049" y="1193183"/>
            <a:ext cx="117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Q3              Q4</a:t>
            </a:r>
          </a:p>
        </p:txBody>
      </p:sp>
      <p:pic>
        <p:nvPicPr>
          <p:cNvPr id="7" name="Picture 6" descr="Screen Shot 2014-12-17 at 4.4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1" y="2651139"/>
            <a:ext cx="2393356" cy="2348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AB16-121E-A74D-A979-FD3BA02E7E4A}"/>
              </a:ext>
            </a:extLst>
          </p:cNvPr>
          <p:cNvSpPr txBox="1"/>
          <p:nvPr/>
        </p:nvSpPr>
        <p:spPr>
          <a:xfrm>
            <a:off x="2980944" y="4227857"/>
            <a:ext cx="60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VLOOKUP</a:t>
            </a:r>
            <a:r>
              <a:rPr lang="en-US" sz="1600" dirty="0"/>
              <a:t>(What you want to look up, where you want to look for it, the column number in the range containing the value to return, Approximate or Exact match – indicated as 1/TRUE, or 0/FALSE).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815DF-97E2-F342-9929-9E3E457C0F7E}"/>
              </a:ext>
            </a:extLst>
          </p:cNvPr>
          <p:cNvSpPr txBox="1"/>
          <p:nvPr/>
        </p:nvSpPr>
        <p:spPr>
          <a:xfrm>
            <a:off x="4572000" y="5540431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XLOOKUP</a:t>
            </a:r>
            <a:r>
              <a:rPr lang="en-US" dirty="0">
                <a:hlinkClick r:id="rId4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591"/>
            <a:ext cx="5768500" cy="3337269"/>
          </a:xfrm>
        </p:spPr>
        <p:txBody>
          <a:bodyPr>
            <a:noAutofit/>
          </a:bodyPr>
          <a:lstStyle/>
          <a:p>
            <a:r>
              <a:rPr lang="en-US" sz="2800" dirty="0"/>
              <a:t>max/min/average/sum</a:t>
            </a:r>
          </a:p>
          <a:p>
            <a:r>
              <a:rPr lang="en-US" sz="2800" dirty="0" err="1"/>
              <a:t>len</a:t>
            </a:r>
            <a:r>
              <a:rPr lang="en-US" sz="2800" dirty="0"/>
              <a:t>/left/right</a:t>
            </a:r>
          </a:p>
          <a:p>
            <a:r>
              <a:rPr lang="en-US" sz="2800" dirty="0"/>
              <a:t>if/</a:t>
            </a:r>
            <a:r>
              <a:rPr lang="en-US" sz="2800" dirty="0" err="1"/>
              <a:t>countif</a:t>
            </a:r>
            <a:endParaRPr lang="en-US" sz="2800" dirty="0"/>
          </a:p>
          <a:p>
            <a:r>
              <a:rPr lang="en-US" sz="2800" dirty="0"/>
              <a:t>&gt;, &lt;, =</a:t>
            </a:r>
          </a:p>
          <a:p>
            <a:r>
              <a:rPr lang="en-US" sz="2800" dirty="0"/>
              <a:t>&amp; (concatenate)</a:t>
            </a:r>
          </a:p>
          <a:p>
            <a:r>
              <a:rPr lang="en-US" sz="2800" dirty="0" err="1"/>
              <a:t>vlookup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8844" y="4297758"/>
            <a:ext cx="426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Functions can be combined.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8189" y="1973934"/>
            <a:ext cx="5423038" cy="1195631"/>
            <a:chOff x="3514181" y="2257617"/>
            <a:chExt cx="5423038" cy="1195631"/>
          </a:xfrm>
        </p:grpSpPr>
        <p:pic>
          <p:nvPicPr>
            <p:cNvPr id="5" name="Picture 4" descr="Screen Shot 2014-12-17 at 9.48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1" y="2257617"/>
              <a:ext cx="5423038" cy="421206"/>
            </a:xfrm>
            <a:prstGeom prst="rect">
              <a:avLst/>
            </a:prstGeom>
          </p:spPr>
        </p:pic>
        <p:pic>
          <p:nvPicPr>
            <p:cNvPr id="7" name="Picture 6" descr="Screen Shot 2014-12-17 at 9.59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50" y="2885049"/>
              <a:ext cx="5100099" cy="56819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" y="786529"/>
            <a:ext cx="9061704" cy="425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cases.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869494"/>
            <a:ext cx="496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338" y="4244043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75"/>
            <a:ext cx="8229600" cy="57974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514"/>
            <a:ext cx="8229600" cy="892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letter case (e.g., Genome = genome = genomes = Genomes).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502903"/>
            <a:ext cx="49615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In July, a consortium reported a draft copy of the gargantuan wheat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, which contains 124,000 genes and 17 billion nucleotides. Another group released the </a:t>
            </a:r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of 3,000 rice varieties.  - Science 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8940" y="4549891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71"/>
            <a:ext cx="8229600" cy="609158"/>
          </a:xfrm>
        </p:spPr>
        <p:txBody>
          <a:bodyPr/>
          <a:lstStyle/>
          <a:p>
            <a:r>
              <a:rPr lang="en-US" dirty="0"/>
              <a:t>BBEdit</a:t>
            </a:r>
          </a:p>
        </p:txBody>
      </p:sp>
      <p:pic>
        <p:nvPicPr>
          <p:cNvPr id="6" name="Picture 5" descr="Screen Shot 2015-01-19 at 4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44" y="1068131"/>
            <a:ext cx="6302225" cy="1597852"/>
          </a:xfrm>
          <a:prstGeom prst="rect">
            <a:avLst/>
          </a:prstGeom>
        </p:spPr>
      </p:pic>
      <p:pic>
        <p:nvPicPr>
          <p:cNvPr id="8" name="Picture 7" descr="Screen Shot 2015-01-19 at 4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7" y="2752209"/>
            <a:ext cx="4950686" cy="228493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1095" y="588261"/>
            <a:ext cx="7746791" cy="436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flexible text editor with powerful functions of searching and editing.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9408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46092"/>
            <a:ext cx="8686801" cy="1234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course will cover the basic computational skills, principles of regular bioinformatics applications and emphasize 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of bioinformatics.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AC009-5277-E638-919A-125C1A053F62}"/>
              </a:ext>
            </a:extLst>
          </p:cNvPr>
          <p:cNvSpPr txBox="1"/>
          <p:nvPr/>
        </p:nvSpPr>
        <p:spPr>
          <a:xfrm>
            <a:off x="2410969" y="2454905"/>
            <a:ext cx="3928383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skills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algorithms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Biological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72"/>
            <a:ext cx="7710515" cy="92710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Regular expression </a:t>
            </a:r>
            <a:r>
              <a:rPr lang="en-US" dirty="0"/>
              <a:t>(regex or </a:t>
            </a:r>
            <a:r>
              <a:rPr lang="en-US" dirty="0" err="1"/>
              <a:t>regexp</a:t>
            </a:r>
            <a:r>
              <a:rPr lang="en-US" dirty="0"/>
              <a:t>) is a sequence of characters that forms a search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8367" y="1963133"/>
            <a:ext cx="3798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Search Genome or genomes: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[</a:t>
            </a:r>
            <a:r>
              <a:rPr lang="en-US" sz="3600" dirty="0" err="1"/>
              <a:t>gG</a:t>
            </a:r>
            <a:r>
              <a:rPr lang="en-US" sz="3600" dirty="0"/>
              <a:t>]</a:t>
            </a:r>
            <a:r>
              <a:rPr lang="en-US" sz="3600" dirty="0" err="1"/>
              <a:t>enomes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41" y="3865284"/>
            <a:ext cx="8503317" cy="830997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[] </a:t>
            </a:r>
            <a:r>
              <a:rPr lang="en-US" sz="2400" dirty="0">
                <a:solidFill>
                  <a:srgbClr val="17375E"/>
                </a:solidFill>
              </a:rPr>
              <a:t>: a single character of a range indicated in the square brackets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>
                <a:solidFill>
                  <a:srgbClr val="17375E"/>
                </a:solidFill>
              </a:rPr>
              <a:t>: no matches or just one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BBEdit – more examples</a:t>
            </a:r>
          </a:p>
        </p:txBody>
      </p:sp>
      <p:pic>
        <p:nvPicPr>
          <p:cNvPr id="6" name="Picture 5" descr="Screen Shot 2014-12-18 at 1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4940"/>
            <a:ext cx="6839537" cy="1603246"/>
          </a:xfrm>
          <a:prstGeom prst="rect">
            <a:avLst/>
          </a:prstGeom>
        </p:spPr>
      </p:pic>
      <p:pic>
        <p:nvPicPr>
          <p:cNvPr id="7" name="Picture 6" descr="Screen Shot 2014-12-18 at 2.0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7" y="1062556"/>
            <a:ext cx="3946968" cy="129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804" y="975070"/>
            <a:ext cx="73938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1" y="2397772"/>
            <a:ext cx="3942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\n</a:t>
            </a:r>
            <a:r>
              <a:rPr lang="en-US" dirty="0"/>
              <a:t>: end of line character (line separator)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06" y="3072425"/>
            <a:ext cx="79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participation 15.01%, Homework 15.03%, Midterm Exam 20.10%, Project 20.10%, Final Exam 30.01%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684" y="3553402"/>
            <a:ext cx="7454602" cy="1283774"/>
            <a:chOff x="481684" y="4748854"/>
            <a:chExt cx="7454602" cy="1283774"/>
          </a:xfrm>
        </p:grpSpPr>
        <p:pic>
          <p:nvPicPr>
            <p:cNvPr id="4" name="Picture 3" descr="Screen Shot 2014-12-18 at 2.03.2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392" y="4748854"/>
              <a:ext cx="3832894" cy="12837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4277" y="4802354"/>
              <a:ext cx="122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\.[0-9][0-9]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684" y="5330365"/>
              <a:ext cx="226384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7375E"/>
                  </a:solidFill>
                </a:rPr>
                <a:t>\.</a:t>
              </a:r>
              <a:r>
                <a:rPr lang="en-US" dirty="0"/>
                <a:t>: the character of “.”</a:t>
              </a:r>
            </a:p>
            <a:p>
              <a:r>
                <a:rPr lang="en-US" b="1" dirty="0">
                  <a:solidFill>
                    <a:srgbClr val="17375E"/>
                  </a:solidFill>
                </a:rPr>
                <a:t>.</a:t>
              </a:r>
              <a:r>
                <a:rPr lang="en-US" dirty="0"/>
                <a:t>  : any character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406"/>
            <a:ext cx="8229600" cy="579740"/>
          </a:xfrm>
        </p:spPr>
        <p:txBody>
          <a:bodyPr/>
          <a:lstStyle/>
          <a:p>
            <a:r>
              <a:rPr lang="en-US" dirty="0"/>
              <a:t>Regular expression (I)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99" y="1004246"/>
            <a:ext cx="3784602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2100" y="2617991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98273"/>
              </p:ext>
            </p:extLst>
          </p:nvPr>
        </p:nvGraphicFramePr>
        <p:xfrm>
          <a:off x="709675" y="3345313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33552"/>
              </p:ext>
            </p:extLst>
          </p:nvPr>
        </p:nvGraphicFramePr>
        <p:xfrm>
          <a:off x="4934203" y="2084332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06628" y="1196172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	apple	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6628" y="3112242"/>
            <a:ext cx="3328552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</a:t>
            </a:r>
          </a:p>
          <a:p>
            <a:pPr marL="0" indent="0">
              <a:buNone/>
            </a:pPr>
            <a:r>
              <a:rPr lang="en-US" dirty="0"/>
              <a:t>apple</a:t>
            </a:r>
          </a:p>
          <a:p>
            <a:pPr marL="0" indent="0">
              <a:buNone/>
            </a:pPr>
            <a:r>
              <a:rPr lang="en-US" dirty="0"/>
              <a:t>orange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403"/>
            <a:ext cx="8229600" cy="579740"/>
          </a:xfrm>
        </p:spPr>
        <p:txBody>
          <a:bodyPr/>
          <a:lstStyle/>
          <a:p>
            <a:r>
              <a:rPr lang="en-US" dirty="0"/>
              <a:t>Regular expression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969"/>
            <a:ext cx="8229600" cy="9186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4996"/>
              </p:ext>
            </p:extLst>
          </p:nvPr>
        </p:nvGraphicFramePr>
        <p:xfrm>
          <a:off x="7620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-Potato</a:t>
            </a:r>
          </a:p>
          <a:p>
            <a:pPr marL="0" indent="0">
              <a:buNone/>
            </a:pPr>
            <a:r>
              <a:rPr lang="en-US" sz="2000" dirty="0"/>
              <a:t>-apple</a:t>
            </a:r>
          </a:p>
          <a:p>
            <a:pPr marL="0" indent="0">
              <a:buNone/>
            </a:pPr>
            <a:r>
              <a:rPr lang="en-US" sz="2000" dirty="0"/>
              <a:t>-orange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863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3435"/>
              </p:ext>
            </p:extLst>
          </p:nvPr>
        </p:nvGraphicFramePr>
        <p:xfrm>
          <a:off x="47371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6863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Potatos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apples</a:t>
            </a:r>
          </a:p>
          <a:p>
            <a:pPr marL="0" indent="0">
              <a:buNone/>
            </a:pPr>
            <a:r>
              <a:rPr lang="en-US" sz="2000" dirty="0"/>
              <a:t>oranges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578"/>
            <a:ext cx="8229600" cy="15997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\w </a:t>
            </a:r>
            <a:r>
              <a:rPr lang="en-US" dirty="0"/>
              <a:t>a </a:t>
            </a:r>
            <a:r>
              <a:rPr lang="en-US" b="1" i="1" dirty="0"/>
              <a:t>w</a:t>
            </a:r>
            <a:r>
              <a:rPr lang="en-US" dirty="0"/>
              <a:t>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\d</a:t>
            </a:r>
            <a:r>
              <a:rPr lang="en-US" dirty="0"/>
              <a:t>  : numerical </a:t>
            </a:r>
            <a:r>
              <a:rPr lang="en-US" b="1" i="1" dirty="0"/>
              <a:t>d</a:t>
            </a:r>
            <a:r>
              <a:rPr lang="en-US" dirty="0"/>
              <a:t>igits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2300" y="2460143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32300" y="3345508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 lot 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28700" y="3335891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432300" y="4440229"/>
            <a:ext cx="32385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a lot of apples.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8700" y="2450526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28700" y="4430612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have 5 apples.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912682"/>
            <a:ext cx="7426960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+</a:t>
            </a:r>
            <a:r>
              <a:rPr lang="en-US" sz="2400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/>
              <a:t> :  0 or 1 previous regular expression</a:t>
            </a:r>
            <a:endParaRPr lang="en-US" sz="2400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.</a:t>
            </a:r>
            <a:r>
              <a:rPr lang="en-US" sz="2400" dirty="0"/>
              <a:t>  : any character except \n \r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94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4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otato,a-le,orange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29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2385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85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--o-t-a-t-o-,-a---l-e-,-o-r-a-n-g-e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849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49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tato,a-le,orange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316C-9103-5354-569A-974BD7A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A6C-2CCE-0E78-8913-53C9476D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A857-AB6F-D5F6-8DED-68E8AC71A1BF}"/>
              </a:ext>
            </a:extLst>
          </p:cNvPr>
          <p:cNvSpPr txBox="1"/>
          <p:nvPr/>
        </p:nvSpPr>
        <p:spPr>
          <a:xfrm>
            <a:off x="590221" y="1157463"/>
            <a:ext cx="2720704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53FDD-0824-1C15-6230-75699D1E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1" y="2031971"/>
            <a:ext cx="2198160" cy="567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D1914-72FC-D766-5EAD-A436B5AF1FF5}"/>
              </a:ext>
            </a:extLst>
          </p:cNvPr>
          <p:cNvSpPr txBox="1"/>
          <p:nvPr/>
        </p:nvSpPr>
        <p:spPr>
          <a:xfrm>
            <a:off x="1276549" y="2571967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76B7-1D2A-6E24-F3BF-E5A6E20BF744}"/>
              </a:ext>
            </a:extLst>
          </p:cNvPr>
          <p:cNvSpPr txBox="1"/>
          <p:nvPr/>
        </p:nvSpPr>
        <p:spPr>
          <a:xfrm>
            <a:off x="3017900" y="2023215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84F6-8590-23FA-73E6-D448830F9EBC}"/>
              </a:ext>
            </a:extLst>
          </p:cNvPr>
          <p:cNvSpPr txBox="1"/>
          <p:nvPr/>
        </p:nvSpPr>
        <p:spPr>
          <a:xfrm>
            <a:off x="6197044" y="767722"/>
            <a:ext cx="23567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Adenine	A</a:t>
            </a:r>
          </a:p>
          <a:p>
            <a:r>
              <a:rPr lang="en-US" dirty="0"/>
              <a:t>C	Cytosine	C</a:t>
            </a:r>
          </a:p>
          <a:p>
            <a:r>
              <a:rPr lang="en-US" dirty="0"/>
              <a:t>G	Guanine	G</a:t>
            </a:r>
          </a:p>
          <a:p>
            <a:r>
              <a:rPr lang="en-US" dirty="0"/>
              <a:t>T	Thymine T</a:t>
            </a:r>
          </a:p>
          <a:p>
            <a:r>
              <a:rPr lang="en-US" dirty="0"/>
              <a:t>W	Weak	A/T</a:t>
            </a:r>
          </a:p>
          <a:p>
            <a:r>
              <a:rPr lang="en-US" dirty="0"/>
              <a:t>S	Strong	C/G</a:t>
            </a:r>
          </a:p>
          <a:p>
            <a:r>
              <a:rPr lang="en-US" dirty="0"/>
              <a:t>M	Amino	A/C</a:t>
            </a:r>
          </a:p>
          <a:p>
            <a:r>
              <a:rPr lang="en-US" dirty="0"/>
              <a:t>K	Keto	G/T</a:t>
            </a:r>
          </a:p>
          <a:p>
            <a:r>
              <a:rPr lang="en-US" dirty="0"/>
              <a:t>R	Purine	A/G</a:t>
            </a:r>
          </a:p>
          <a:p>
            <a:r>
              <a:rPr lang="en-US" dirty="0"/>
              <a:t>Y	Pyrimidine	C/T</a:t>
            </a:r>
          </a:p>
          <a:p>
            <a:r>
              <a:rPr lang="en-US" dirty="0"/>
              <a:t>B	Not A	C/G/T</a:t>
            </a:r>
          </a:p>
          <a:p>
            <a:r>
              <a:rPr lang="en-US" dirty="0"/>
              <a:t>D	Not C	A/G/T</a:t>
            </a:r>
          </a:p>
          <a:p>
            <a:r>
              <a:rPr lang="en-US" dirty="0"/>
              <a:t>H	Not G	A/C/T</a:t>
            </a:r>
          </a:p>
          <a:p>
            <a:r>
              <a:rPr lang="en-US" dirty="0"/>
              <a:t>V	Not T	A/C/G</a:t>
            </a:r>
          </a:p>
          <a:p>
            <a:r>
              <a:rPr lang="en-US" dirty="0"/>
              <a:t>N	Any	A/C/G/T</a:t>
            </a:r>
          </a:p>
        </p:txBody>
      </p:sp>
    </p:spTree>
    <p:extLst>
      <p:ext uri="{BB962C8B-B14F-4D97-AF65-F5344CB8AC3E}">
        <p14:creationId xmlns:p14="http://schemas.microsoft.com/office/powerpoint/2010/main" val="105478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4265" y="2707032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2931" y="2768589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320" y="1484219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4265" y="3230252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2930" y="3291809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6965" y="3725552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5630" y="3787109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</p:spTree>
    <p:extLst>
      <p:ext uri="{BB962C8B-B14F-4D97-AF65-F5344CB8AC3E}">
        <p14:creationId xmlns:p14="http://schemas.microsoft.com/office/powerpoint/2010/main" val="367693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9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materials are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12" y="996696"/>
            <a:ext cx="8229600" cy="889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Course site at GitHub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/liu3zhenlab/teaching/tree/master/PLPTH813Bioinformatis/2025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2181" y="2187343"/>
            <a:ext cx="4211019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information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slides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Labs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6A9CD-15DA-F144-98E4-331CE260D781}"/>
              </a:ext>
            </a:extLst>
          </p:cNvPr>
          <p:cNvSpPr txBox="1">
            <a:spLocks/>
          </p:cNvSpPr>
          <p:nvPr/>
        </p:nvSpPr>
        <p:spPr>
          <a:xfrm>
            <a:off x="457200" y="4042903"/>
            <a:ext cx="7742576" cy="53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K-State Canvas</a:t>
            </a:r>
          </a:p>
        </p:txBody>
      </p:sp>
    </p:spTree>
    <p:extLst>
      <p:ext uri="{BB962C8B-B14F-4D97-AF65-F5344CB8AC3E}">
        <p14:creationId xmlns:p14="http://schemas.microsoft.com/office/powerpoint/2010/main" val="287574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473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5C02-CFE0-0342-AC4C-1E093D0ABFD6}"/>
              </a:ext>
            </a:extLst>
          </p:cNvPr>
          <p:cNvSpPr txBox="1"/>
          <p:nvPr/>
        </p:nvSpPr>
        <p:spPr>
          <a:xfrm>
            <a:off x="3104769" y="1769733"/>
            <a:ext cx="293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K-[Ss]</a:t>
            </a:r>
            <a:r>
              <a:rPr lang="en-US" sz="3600" dirty="0" err="1"/>
              <a:t>tate|KSU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44FE-C0DA-434C-B521-21ECA2361811}"/>
              </a:ext>
            </a:extLst>
          </p:cNvPr>
          <p:cNvSpPr txBox="1"/>
          <p:nvPr/>
        </p:nvSpPr>
        <p:spPr>
          <a:xfrm>
            <a:off x="3594582" y="3004822"/>
            <a:ext cx="195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^[AGCT]+</a:t>
            </a:r>
          </a:p>
        </p:txBody>
      </p:sp>
    </p:spTree>
    <p:extLst>
      <p:ext uri="{BB962C8B-B14F-4D97-AF65-F5344CB8AC3E}">
        <p14:creationId xmlns:p14="http://schemas.microsoft.com/office/powerpoint/2010/main" val="240255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427"/>
            <a:ext cx="8229600" cy="2082224"/>
          </a:xfrm>
        </p:spPr>
        <p:txBody>
          <a:bodyPr/>
          <a:lstStyle/>
          <a:p>
            <a:r>
              <a:rPr lang="en-US" dirty="0"/>
              <a:t>Regular expression is for pattern searches</a:t>
            </a:r>
          </a:p>
          <a:p>
            <a:r>
              <a:rPr lang="en-US" dirty="0"/>
              <a:t>It is commonly employed in programming languages</a:t>
            </a:r>
          </a:p>
          <a:p>
            <a:r>
              <a:rPr lang="en-US" dirty="0"/>
              <a:t>The rules vary depending on the specific implementation (or programming languages or versions)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1" y="3041651"/>
            <a:ext cx="694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Does Google provide search with regular expressions?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5116" y="3922463"/>
            <a:ext cx="3660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"genome * sequencing"</a:t>
            </a:r>
          </a:p>
        </p:txBody>
      </p:sp>
      <p:pic>
        <p:nvPicPr>
          <p:cNvPr id="8" name="Picture 7" descr="A close-up of a list of dna&#10;&#10;AI-generated content may be incorrect.">
            <a:extLst>
              <a:ext uri="{FF2B5EF4-FFF2-40B4-BE49-F238E27FC236}">
                <a16:creationId xmlns:a16="http://schemas.microsoft.com/office/drawing/2014/main" id="{CDFE7266-9D04-43C6-F94A-3B4F4B30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34" y="3772407"/>
            <a:ext cx="4231132" cy="9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3718" y="1061055"/>
            <a:ext cx="5944382" cy="29256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BBEdit (Mac) Notepad++ (PC):</a:t>
            </a:r>
            <a:r>
              <a:rPr lang="en-US" sz="21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100" i="1" dirty="0"/>
              <a:t>vi</a:t>
            </a:r>
            <a:r>
              <a:rPr lang="en-US" sz="2100" dirty="0"/>
              <a:t>:</a:t>
            </a:r>
            <a:r>
              <a:rPr lang="en-US" sz="2100" i="1" dirty="0"/>
              <a:t> </a:t>
            </a:r>
            <a:r>
              <a:rPr lang="en-US" sz="2100" dirty="0"/>
              <a:t>another text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4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4F5-3FD9-0C4D-BE25-CB0041D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  <a:br>
              <a:rPr lang="en-US" dirty="0"/>
            </a:br>
            <a:r>
              <a:rPr lang="en-US" dirty="0"/>
              <a:t> - fast and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141-49E6-AC41-9D3D-86BFDC1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D11438-A89E-134C-BC73-2AAFB024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2" y="987639"/>
            <a:ext cx="2331485" cy="1584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39DA7-383B-FE4B-B99F-FBDFE1035E5B}"/>
              </a:ext>
            </a:extLst>
          </p:cNvPr>
          <p:cNvSpPr txBox="1"/>
          <p:nvPr/>
        </p:nvSpPr>
        <p:spPr>
          <a:xfrm>
            <a:off x="3541845" y="1327250"/>
            <a:ext cx="466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Unix/Linux system, any “words” typed are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4DDE7-AE57-7440-92EA-81C100EFD4AD}"/>
              </a:ext>
            </a:extLst>
          </p:cNvPr>
          <p:cNvSpPr txBox="1"/>
          <p:nvPr/>
        </p:nvSpPr>
        <p:spPr>
          <a:xfrm>
            <a:off x="607101" y="2571751"/>
            <a:ext cx="643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can we do if we need to type data or codes?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3FD8DE-64A7-F249-8856-9AC6916C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28" y="3100587"/>
            <a:ext cx="2366671" cy="15968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22C76-CAD8-B745-B728-B7B3BB4B4C27}"/>
              </a:ext>
            </a:extLst>
          </p:cNvPr>
          <p:cNvSpPr txBox="1"/>
          <p:nvPr/>
        </p:nvSpPr>
        <p:spPr>
          <a:xfrm>
            <a:off x="607101" y="4752855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</a:t>
            </a:r>
            <a:r>
              <a:rPr lang="en-US" dirty="0"/>
              <a:t> is a command to execute a program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6C25D9-3F02-A946-BA7A-6BA4D856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1" y="3100586"/>
            <a:ext cx="2366671" cy="15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62"/>
            <a:ext cx="8229600" cy="477454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662015"/>
            <a:ext cx="8229600" cy="3357092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Your keyboard controls</a:t>
            </a:r>
          </a:p>
          <a:p>
            <a:pPr marL="0" indent="0">
              <a:buNone/>
            </a:pPr>
            <a:r>
              <a:rPr lang="en-US" sz="2800" dirty="0"/>
              <a:t>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D2757B-3E5F-FE46-9C85-B9E030C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68" y="2463393"/>
            <a:ext cx="3821795" cy="2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Actions in command mode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59426" y="1669631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/&lt;text or regular expression&gt;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727" y="1037915"/>
            <a:ext cx="777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dirty="0"/>
              <a:t>: to search content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727" y="2951381"/>
            <a:ext cx="7292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Delete</a:t>
            </a:r>
            <a:r>
              <a:rPr lang="en-US" b="0" dirty="0">
                <a:solidFill>
                  <a:schemeClr val="tx1"/>
                </a:solidFill>
              </a:rPr>
              <a:t> contents for example by lines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Copy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/>
              <a:t>paste</a:t>
            </a:r>
          </a:p>
        </p:txBody>
      </p:sp>
    </p:spTree>
    <p:extLst>
      <p:ext uri="{BB962C8B-B14F-4D97-AF65-F5344CB8AC3E}">
        <p14:creationId xmlns:p14="http://schemas.microsoft.com/office/powerpoint/2010/main" val="2307464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CF19-D607-C04F-8853-72739092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0" y="8101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Command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FE57-8965-C84F-80D6-1924DF06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B4A7A2-4624-8C49-B62B-798CBB1A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9" y="796705"/>
            <a:ext cx="4005281" cy="424440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33B5C3F-6D4D-D242-9ED9-B9639AD8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1" y="1548261"/>
            <a:ext cx="33655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C8F2E-745C-D64C-B3A5-C46E95520779}"/>
              </a:ext>
            </a:extLst>
          </p:cNvPr>
          <p:cNvSpPr txBox="1"/>
          <p:nvPr/>
        </p:nvSpPr>
        <p:spPr>
          <a:xfrm>
            <a:off x="5211780" y="1023640"/>
            <a:ext cx="253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commands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AB2EF8-A1E7-974E-91AF-C9988FC6F96B}"/>
              </a:ext>
            </a:extLst>
          </p:cNvPr>
          <p:cNvCxnSpPr>
            <a:cxnSpLocks/>
          </p:cNvCxnSpPr>
          <p:nvPr/>
        </p:nvCxnSpPr>
        <p:spPr>
          <a:xfrm>
            <a:off x="5211781" y="2110913"/>
            <a:ext cx="3365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122BA-1128-6E44-97D4-384046844C9E}"/>
              </a:ext>
            </a:extLst>
          </p:cNvPr>
          <p:cNvCxnSpPr>
            <a:cxnSpLocks/>
          </p:cNvCxnSpPr>
          <p:nvPr/>
        </p:nvCxnSpPr>
        <p:spPr>
          <a:xfrm>
            <a:off x="5211781" y="3125247"/>
            <a:ext cx="262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0D523B6-CAD7-8440-BEAC-5E709FC40BD5}"/>
              </a:ext>
            </a:extLst>
          </p:cNvPr>
          <p:cNvSpPr/>
          <p:nvPr/>
        </p:nvSpPr>
        <p:spPr>
          <a:xfrm>
            <a:off x="5791536" y="3900650"/>
            <a:ext cx="2205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https://kb.iu.edu/d/afdc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8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521" y="844093"/>
            <a:ext cx="68123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R,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NGS bioinformatics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NCBI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and protein sequence alignments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Genomic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Protein structure – Alphafold3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of LLM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2550"/>
          </a:xfrm>
        </p:spPr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1076" y="1073283"/>
            <a:ext cx="7457001" cy="3575640"/>
          </a:xfrm>
        </p:spPr>
        <p:txBody>
          <a:bodyPr>
            <a:normAutofit/>
          </a:bodyPr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Participation 5%, Homework 30%, Midterm Exam 20%, Project 15%, final Exam 30%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exams</a:t>
            </a: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Midterm (March 13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10:30-12:20 Th4031</a:t>
            </a:r>
            <a:r>
              <a:rPr lang="en-US" b="0" i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exam (May 15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9:40-11:30am Th4031)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Reasons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en-US" b="1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command-line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analyses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198" y="957739"/>
            <a:ext cx="7957604" cy="19389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perform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reproducible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analyses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use advanced tools in research projects (most genomic software packages are run in the Unix system)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access to powerful computer servers (e.g.,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Beocat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B62150-80D9-FF4A-9319-78E33989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15" y="3052045"/>
            <a:ext cx="4231589" cy="1569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B67F4-5072-1F40-BB1F-16237ACBB5A4}"/>
              </a:ext>
            </a:extLst>
          </p:cNvPr>
          <p:cNvSpPr txBox="1"/>
          <p:nvPr/>
        </p:nvSpPr>
        <p:spPr>
          <a:xfrm>
            <a:off x="6015010" y="2965193"/>
            <a:ext cx="1949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 program: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mean(group1)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mean(group2)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035463" cy="579740"/>
          </a:xfrm>
        </p:spPr>
        <p:txBody>
          <a:bodyPr/>
          <a:lstStyle/>
          <a:p>
            <a:r>
              <a:rPr lang="en-US" dirty="0"/>
              <a:t>flat file (text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8" y="1074753"/>
            <a:ext cx="5757838" cy="3185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format, consisting of readable characters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 (American Standard Code for Information Interchange, 128 characters) 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rich format control (e.g. bold or Italics,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Easy for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C719B-5701-22B7-93F1-733101D2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66830"/>
              </p:ext>
            </p:extLst>
          </p:nvPr>
        </p:nvGraphicFramePr>
        <p:xfrm>
          <a:off x="5956126" y="243390"/>
          <a:ext cx="3002722" cy="4548225"/>
        </p:xfrm>
        <a:graphic>
          <a:graphicData uri="http://schemas.openxmlformats.org/drawingml/2006/table">
            <a:tbl>
              <a:tblPr/>
              <a:tblGrid>
                <a:gridCol w="214925">
                  <a:extLst>
                    <a:ext uri="{9D8B030D-6E8A-4147-A177-3AD203B41FA5}">
                      <a16:colId xmlns:a16="http://schemas.microsoft.com/office/drawing/2014/main" val="4031740848"/>
                    </a:ext>
                  </a:extLst>
                </a:gridCol>
                <a:gridCol w="872159">
                  <a:extLst>
                    <a:ext uri="{9D8B030D-6E8A-4147-A177-3AD203B41FA5}">
                      <a16:colId xmlns:a16="http://schemas.microsoft.com/office/drawing/2014/main" val="1199063701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1339986750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071760668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815345389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771817230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680722623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3742127644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976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null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@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`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6175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header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!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647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2763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0368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$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8242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enquire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%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808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&amp;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5964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bell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'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752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backspace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(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821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horizontal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733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1602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vertical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536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form 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0591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499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out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3107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in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1187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data link 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16188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1/Xon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6185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5284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3/Xoff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8849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8449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negative 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44690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synchronous idle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16010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 block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42396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cancel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1998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medium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7869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file/ substitute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52540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[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2598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file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&lt;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\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|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7175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group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=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1964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record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417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unit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?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_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3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56" y="1097218"/>
            <a:ext cx="3938144" cy="347478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 separated file (.txt)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name	age	&gt;30?	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	23	FALSE	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	35	TRUE	female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Comma-separated file (.csv)</a:t>
            </a:r>
          </a:p>
          <a:p>
            <a:pPr marL="0" indent="0">
              <a:buNone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name,age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,&gt;30?,gender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Josh,23,FALSE,male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Rose,35,TRUE,female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984243-1481-28CC-D96A-CF81AC76CE40}"/>
              </a:ext>
            </a:extLst>
          </p:cNvPr>
          <p:cNvSpPr txBox="1">
            <a:spLocks/>
          </p:cNvSpPr>
          <p:nvPr/>
        </p:nvSpPr>
        <p:spPr>
          <a:xfrm>
            <a:off x="4584128" y="1097218"/>
            <a:ext cx="3938144" cy="1956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FASTA (.fa,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&gt;Aa1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CCATCTCATCCCTGCGTGTCTCCGAAG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&gt;Aa2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CTGAGTCGGAGACACGCAGGGAT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707B0-383A-7CA7-463B-76955F4FB90A}"/>
              </a:ext>
            </a:extLst>
          </p:cNvPr>
          <p:cNvSpPr txBox="1"/>
          <p:nvPr/>
        </p:nvSpPr>
        <p:spPr>
          <a:xfrm>
            <a:off x="1847589" y="635553"/>
            <a:ext cx="59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DE40-5785-1165-6858-4C91C9B4FB7F}"/>
              </a:ext>
            </a:extLst>
          </p:cNvPr>
          <p:cNvSpPr txBox="1"/>
          <p:nvPr/>
        </p:nvSpPr>
        <p:spPr>
          <a:xfrm>
            <a:off x="5798025" y="344901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End of line</a:t>
            </a:r>
          </a:p>
        </p:txBody>
      </p:sp>
    </p:spTree>
    <p:extLst>
      <p:ext uri="{BB962C8B-B14F-4D97-AF65-F5344CB8AC3E}">
        <p14:creationId xmlns:p14="http://schemas.microsoft.com/office/powerpoint/2010/main" val="18229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29808</TotalTime>
  <Words>2254</Words>
  <Application>Microsoft Macintosh PowerPoint</Application>
  <PresentationFormat>On-screen Show (16:9)</PresentationFormat>
  <Paragraphs>636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Inherit</vt:lpstr>
      <vt:lpstr>Arial</vt:lpstr>
      <vt:lpstr>Calibri</vt:lpstr>
      <vt:lpstr>Calibri Light</vt:lpstr>
      <vt:lpstr>Chalkduster</vt:lpstr>
      <vt:lpstr>Courier</vt:lpstr>
      <vt:lpstr>Office Theme</vt:lpstr>
      <vt:lpstr>Overview &amp; Topic 1: Basis for command lines  Bioinformatics Applications (PLPTH813)</vt:lpstr>
      <vt:lpstr>Goals</vt:lpstr>
      <vt:lpstr>Course materials are online</vt:lpstr>
      <vt:lpstr>Lecture topics</vt:lpstr>
      <vt:lpstr>Grading</vt:lpstr>
      <vt:lpstr>topic I – basis for command-line analysis</vt:lpstr>
      <vt:lpstr>Reasons for command-line analyses</vt:lpstr>
      <vt:lpstr>flat file (text file)</vt:lpstr>
      <vt:lpstr>File formats</vt:lpstr>
      <vt:lpstr>Newline – end of line (EOL)</vt:lpstr>
      <vt:lpstr>Software for text editing</vt:lpstr>
      <vt:lpstr>Text editors</vt:lpstr>
      <vt:lpstr>Outline</vt:lpstr>
      <vt:lpstr>Excel to generate a text file</vt:lpstr>
      <vt:lpstr>Excel function - examples</vt:lpstr>
      <vt:lpstr>Useful functions in Excel</vt:lpstr>
      <vt:lpstr>Problem 1</vt:lpstr>
      <vt:lpstr>Problem 2</vt:lpstr>
      <vt:lpstr>BBEdit</vt:lpstr>
      <vt:lpstr>Regular expression</vt:lpstr>
      <vt:lpstr>BBEdit – more examples</vt:lpstr>
      <vt:lpstr>More regex characters</vt:lpstr>
      <vt:lpstr>Regular expression (I)</vt:lpstr>
      <vt:lpstr>Regular expression (II)</vt:lpstr>
      <vt:lpstr>Regular expression (III)</vt:lpstr>
      <vt:lpstr>Regular expression (IV)</vt:lpstr>
      <vt:lpstr>Regular expression</vt:lpstr>
      <vt:lpstr>Regular expression (V)</vt:lpstr>
      <vt:lpstr>Regular expression (VI)</vt:lpstr>
      <vt:lpstr>Questions</vt:lpstr>
      <vt:lpstr>Regular expression</vt:lpstr>
      <vt:lpstr>Outline</vt:lpstr>
      <vt:lpstr>vi is a text editor created for the Unix operating system.  - fast and powerful</vt:lpstr>
      <vt:lpstr>vi</vt:lpstr>
      <vt:lpstr>Actions in command mode</vt:lpstr>
      <vt:lpstr>Command list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132</cp:revision>
  <dcterms:created xsi:type="dcterms:W3CDTF">2014-12-15T18:58:14Z</dcterms:created>
  <dcterms:modified xsi:type="dcterms:W3CDTF">2025-01-28T14:35:08Z</dcterms:modified>
</cp:coreProperties>
</file>