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331" r:id="rId4"/>
    <p:sldId id="333" r:id="rId5"/>
    <p:sldId id="271" r:id="rId6"/>
    <p:sldId id="342" r:id="rId7"/>
    <p:sldId id="389" r:id="rId8"/>
    <p:sldId id="341" r:id="rId9"/>
    <p:sldId id="343" r:id="rId10"/>
    <p:sldId id="371" r:id="rId11"/>
    <p:sldId id="387" r:id="rId12"/>
    <p:sldId id="290" r:id="rId13"/>
    <p:sldId id="365" r:id="rId14"/>
    <p:sldId id="344" r:id="rId15"/>
    <p:sldId id="312" r:id="rId16"/>
    <p:sldId id="367" r:id="rId17"/>
    <p:sldId id="366" r:id="rId18"/>
    <p:sldId id="351" r:id="rId19"/>
    <p:sldId id="386" r:id="rId20"/>
    <p:sldId id="357" r:id="rId21"/>
    <p:sldId id="358" r:id="rId22"/>
    <p:sldId id="359" r:id="rId23"/>
    <p:sldId id="391" r:id="rId24"/>
    <p:sldId id="352" r:id="rId25"/>
    <p:sldId id="360" r:id="rId26"/>
    <p:sldId id="369" r:id="rId27"/>
    <p:sldId id="362" r:id="rId28"/>
    <p:sldId id="354" r:id="rId29"/>
    <p:sldId id="355" r:id="rId30"/>
    <p:sldId id="368" r:id="rId31"/>
    <p:sldId id="356" r:id="rId32"/>
    <p:sldId id="372" r:id="rId33"/>
    <p:sldId id="373" r:id="rId34"/>
    <p:sldId id="378" r:id="rId35"/>
    <p:sldId id="380" r:id="rId36"/>
    <p:sldId id="388" r:id="rId37"/>
    <p:sldId id="383" r:id="rId38"/>
    <p:sldId id="336" r:id="rId39"/>
    <p:sldId id="346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3" autoAdjust="0"/>
    <p:restoredTop sz="94658" autoAdjust="0"/>
  </p:normalViewPr>
  <p:slideViewPr>
    <p:cSldViewPr snapToGrid="0" snapToObjects="1">
      <p:cViewPr varScale="1">
        <p:scale>
          <a:sx n="153" d="100"/>
          <a:sy n="153" d="100"/>
        </p:scale>
        <p:origin x="18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533A7-41C2-DA45-995B-C61EE58338CA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30A73-4D1A-1A4F-95F9-6B6980BF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7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4314A-152B-0643-AE11-65184E823C85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D03-0606-D84C-8E82-53044046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A5D2E-7246-324D-BDFC-8E7B742C6EA1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247CB-6E42-1B4F-9F71-4F64C1F387B2}" type="slidenum">
              <a:rPr lang="en-US"/>
              <a:pPr/>
              <a:t>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directory</a:t>
            </a:r>
            <a:r>
              <a:rPr lang="en-US" baseline="0" dirty="0"/>
              <a:t> /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0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 1/24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9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1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grep</a:t>
            </a:r>
            <a:r>
              <a:rPr lang="en-US" baseline="0" dirty="0"/>
              <a:t> “^#” -v | head -n 3 | tail -n 1</a:t>
            </a:r>
          </a:p>
          <a:p>
            <a:r>
              <a:rPr lang="en-US" baseline="0" dirty="0"/>
              <a:t>hash 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6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E608-D3BE-4F4A-BE63-C3FEFDA4D158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3445-452C-9441-AD30-FC1E791CAB10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9FF6-F576-DB43-8D2C-3C9AA1C299AB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01CD-C82F-CC4F-BA37-FCE936C34E3C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4D0-F31A-9544-8AC3-533C5051D41C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5C0-5A2F-2C43-B7B5-249F92FC0AE5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BAB0-87E2-1243-A738-54675A18E356}" type="datetime1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62A-7EA4-644C-868F-EDC4B9012046}" type="datetime1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949F-6253-4941-ABF0-87ABC58AA7F7}" type="datetime1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4F2-098D-714E-B5C4-EFC0DC4669BD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0565-FF28-204A-ABB7-570A3207DE07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9166-3640-7D44-A4BA-20887FEAA944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09/03/15-practical-unix-grep-command-exampl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unixschool.com/2012/08/linux-sort-command-example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61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Topic 2: Unix</a:t>
            </a:r>
            <a:br>
              <a:rPr lang="en-US" sz="36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543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Sanzhen Liu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1/23/2025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Imagining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926"/>
            <a:ext cx="8229600" cy="16758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If you are working on data using an OS platform, what </a:t>
            </a:r>
            <a:r>
              <a:rPr lang="en-US" sz="3600" i="1" dirty="0">
                <a:solidFill>
                  <a:srgbClr val="FF0000"/>
                </a:solidFill>
              </a:rPr>
              <a:t>basic operations </a:t>
            </a:r>
            <a:r>
              <a:rPr lang="en-US" sz="2800" dirty="0"/>
              <a:t>are needed?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Screenshot 2019-01-28 22.1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92" y="2681957"/>
            <a:ext cx="2628900" cy="19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9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989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/>
              <a:t>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8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779-9635-7A48-B04A-F8C752585BD7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81050"/>
            <a:ext cx="7772400" cy="718666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 datasets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8183"/>
            <a:ext cx="3773774" cy="4616036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57469"/>
              </p:ext>
            </p:extLst>
          </p:nvPr>
        </p:nvGraphicFramePr>
        <p:xfrm>
          <a:off x="5184775" y="431046"/>
          <a:ext cx="32639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81500" imgH="3086100" progId="Excel.Sheet.12">
                  <p:embed/>
                </p:oleObj>
              </mc:Choice>
              <mc:Fallback>
                <p:oleObj name="Worksheet" r:id="rId3" imgW="43815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4775" y="431046"/>
                        <a:ext cx="32639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18032"/>
              </p:ext>
            </p:extLst>
          </p:nvPr>
        </p:nvGraphicFramePr>
        <p:xfrm>
          <a:off x="5175250" y="2196193"/>
          <a:ext cx="32829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06900" imgH="3086100" progId="Excel.Sheet.12">
                  <p:embed/>
                </p:oleObj>
              </mc:Choice>
              <mc:Fallback>
                <p:oleObj name="Worksheet" r:id="rId5" imgW="44069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5250" y="2196193"/>
                        <a:ext cx="328295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5283" y="1398685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adult.txt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7003" y="457034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youth.txt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8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4" y="2315695"/>
            <a:ext cx="7845972" cy="2712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Absolute path</a:t>
            </a:r>
          </a:p>
          <a:p>
            <a:r>
              <a:rPr lang="en-US" dirty="0">
                <a:latin typeface="Courier"/>
                <a:cs typeface="Courier"/>
              </a:rPr>
              <a:t>/homes/liu3zhen/teaching/datasets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Relative path</a:t>
            </a:r>
          </a:p>
          <a:p>
            <a:r>
              <a:rPr lang="en-US" dirty="0"/>
              <a:t>. (current directory)</a:t>
            </a:r>
          </a:p>
          <a:p>
            <a:r>
              <a:rPr lang="en-US" dirty="0"/>
              <a:t>.. (parental directory)</a:t>
            </a:r>
          </a:p>
          <a:p>
            <a:r>
              <a:rPr lang="en-US" dirty="0"/>
              <a:t>~ (home directory, </a:t>
            </a:r>
            <a:r>
              <a:rPr lang="en-US" dirty="0">
                <a:solidFill>
                  <a:srgbClr val="000000"/>
                </a:solidFill>
              </a:rPr>
              <a:t>e.g., /homes/liu3zhen)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014" y="79463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Under the directory:</a:t>
            </a:r>
          </a:p>
          <a:p>
            <a:r>
              <a:rPr lang="en-US" sz="2000" dirty="0">
                <a:latin typeface="Courier"/>
                <a:cs typeface="Courier"/>
              </a:rPr>
              <a:t>/homes/liu3zhen/teaching/</a:t>
            </a:r>
          </a:p>
        </p:txBody>
      </p:sp>
      <p:pic>
        <p:nvPicPr>
          <p:cNvPr id="5" name="Picture 4" descr="Screenshot 2016-01-28 10.5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930" y="1598890"/>
            <a:ext cx="2030845" cy="8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447"/>
            <a:ext cx="8229600" cy="579740"/>
          </a:xfrm>
        </p:spPr>
        <p:txBody>
          <a:bodyPr/>
          <a:lstStyle/>
          <a:p>
            <a:r>
              <a:rPr lang="en-US" dirty="0"/>
              <a:t>cd, 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pwd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67" y="756641"/>
            <a:ext cx="7450667" cy="42990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Directory: /homes/liu3zhen/teaching/datasets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cd</a:t>
            </a:r>
            <a:r>
              <a:rPr lang="en-US" b="1" dirty="0"/>
              <a:t> </a:t>
            </a:r>
            <a:r>
              <a:rPr lang="en-US" dirty="0"/>
              <a:t>- change the working directory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cd /homes/liu3zhen/teaching/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cd 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cd ~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cd ~/teaching/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datasets/</a:t>
            </a:r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mkdir</a:t>
            </a:r>
            <a:r>
              <a:rPr lang="en-US" b="1" dirty="0"/>
              <a:t> </a:t>
            </a:r>
            <a:r>
              <a:rPr lang="en-US" dirty="0"/>
              <a:t>- make directories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xxx</a:t>
            </a:r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pwd</a:t>
            </a:r>
            <a:r>
              <a:rPr lang="en-US" dirty="0"/>
              <a:t> - print name of current working directory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pwd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015E-6F74-8C4A-AFB1-9C7E6CE063FB}" type="slidenum">
              <a:rPr lang="en-US"/>
              <a:pPr/>
              <a:t>15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ls</a:t>
            </a:r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9380" y="747173"/>
            <a:ext cx="67252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ls</a:t>
            </a:r>
            <a:r>
              <a:rPr lang="en-US" sz="2400" dirty="0"/>
              <a:t> – list directory contents</a:t>
            </a:r>
          </a:p>
          <a:p>
            <a:endParaRPr lang="en-US" sz="2400" dirty="0"/>
          </a:p>
          <a:p>
            <a:r>
              <a:rPr lang="en-US" sz="2000" dirty="0">
                <a:latin typeface="Courier"/>
                <a:cs typeface="Courier"/>
              </a:rPr>
              <a:t>ls</a:t>
            </a:r>
          </a:p>
          <a:p>
            <a:r>
              <a:rPr lang="en-US" sz="1200" dirty="0" err="1">
                <a:latin typeface="Courier"/>
                <a:cs typeface="Courier"/>
              </a:rPr>
              <a:t>adult.txt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ls -1 </a:t>
            </a:r>
          </a:p>
          <a:p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ls -la</a:t>
            </a:r>
          </a:p>
          <a:p>
            <a:r>
              <a:rPr lang="en-US" sz="2400" dirty="0"/>
              <a:t># -la = -l &amp; -a, long format and list all files</a:t>
            </a:r>
          </a:p>
          <a:p>
            <a:r>
              <a:rPr lang="en-US" sz="1200" dirty="0">
                <a:latin typeface="Courier"/>
                <a:cs typeface="Courier"/>
              </a:rPr>
              <a:t>Total 4</a:t>
            </a: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2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4096 Jan  1 15:44 .</a:t>
            </a: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3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4096 Jan  1 13:51 ..</a:t>
            </a:r>
          </a:p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869 Jan  1 14:03 </a:t>
            </a:r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9958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842" y="801536"/>
            <a:ext cx="5719233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2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Jan  1 15:44 .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3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Jan  1 13:51 ..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rw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-r--r-- 1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869 Jan  1 14:03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youth.txt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38550"/>
              </p:ext>
            </p:extLst>
          </p:nvPr>
        </p:nvGraphicFramePr>
        <p:xfrm>
          <a:off x="666705" y="3306763"/>
          <a:ext cx="5378450" cy="1460500"/>
        </p:xfrm>
        <a:graphic>
          <a:graphicData uri="http://schemas.openxmlformats.org/drawingml/2006/table">
            <a:tbl>
              <a:tblPr/>
              <a:tblGrid>
                <a:gridCol w="738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Meaning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"d" if a directory, "-" if a normal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2, 3, 4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(owner) of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5, 6, 7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8, 9, 10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(world)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1140841" y="1792139"/>
            <a:ext cx="0" cy="15146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67375" y="1792138"/>
            <a:ext cx="0" cy="413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02372" y="1792140"/>
            <a:ext cx="0" cy="998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11958" y="1792138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96146" y="1792136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485146" y="1792138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74708" y="2206096"/>
            <a:ext cx="1227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directories + files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6773" y="2790872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6359" y="2485494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group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40547" y="2486072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size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9346" y="2486072"/>
            <a:ext cx="16340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date of last modification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0486" y="3306763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d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rwx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-x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0486" y="3868083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800" b="1" dirty="0">
                <a:solidFill>
                  <a:srgbClr val="008000"/>
                </a:solidFill>
                <a:latin typeface="Courier"/>
                <a:cs typeface="Courier"/>
              </a:rPr>
              <a:t>r-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rwx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27" grpId="0"/>
      <p:bldP spid="4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548"/>
            <a:ext cx="8229600" cy="579740"/>
          </a:xfrm>
        </p:spPr>
        <p:txBody>
          <a:bodyPr/>
          <a:lstStyle/>
          <a:p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98113"/>
            <a:ext cx="8601740" cy="52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</a:t>
            </a:r>
            <a:r>
              <a:rPr lang="en-US" sz="2400" dirty="0"/>
              <a:t>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7617" y="1457873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618" y="1104674"/>
            <a:ext cx="8139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rw</a:t>
            </a:r>
            <a:r>
              <a:rPr lang="en-US" sz="1600" dirty="0">
                <a:latin typeface="Courier"/>
                <a:cs typeface="Courier"/>
              </a:rPr>
              <a:t>-r--r-- 1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7616" y="1935510"/>
            <a:ext cx="8256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rw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rw</a:t>
            </a:r>
            <a:r>
              <a:rPr lang="en-US" sz="1600" dirty="0">
                <a:latin typeface="Courier"/>
                <a:cs typeface="Courier"/>
              </a:rPr>
              <a:t>-r-- 1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617" y="2409577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ug-w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617" y="2928604"/>
            <a:ext cx="8256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-r--r--r-- 1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7617" y="3343483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7617" y="3771707"/>
            <a:ext cx="8256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-r-------- 1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4186305"/>
            <a:ext cx="7663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u (user), g (group), o (other), a (all)</a:t>
            </a:r>
          </a:p>
          <a:p>
            <a:pPr marL="285750" indent="-285750">
              <a:buFontTx/>
              <a:buChar char="•"/>
            </a:pPr>
            <a:r>
              <a:rPr lang="en-US" sz="2400" i="1" dirty="0"/>
              <a:t>Operators: + (add), - (remove), = (specify the exact mode) </a:t>
            </a:r>
          </a:p>
        </p:txBody>
      </p:sp>
    </p:spTree>
    <p:extLst>
      <p:ext uri="{BB962C8B-B14F-4D97-AF65-F5344CB8AC3E}">
        <p14:creationId xmlns:p14="http://schemas.microsoft.com/office/powerpoint/2010/main" val="237492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917"/>
            <a:ext cx="8229600" cy="579740"/>
          </a:xfrm>
        </p:spPr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, mv, </a:t>
            </a:r>
            <a:r>
              <a:rPr lang="en-US" dirty="0" err="1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729122"/>
            <a:ext cx="7416800" cy="128933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cp</a:t>
            </a:r>
            <a:r>
              <a:rPr lang="en-US" dirty="0"/>
              <a:t> - copy files and directories</a:t>
            </a:r>
          </a:p>
          <a:p>
            <a:pPr marL="0" indent="0">
              <a:buNone/>
            </a:pPr>
            <a:r>
              <a:rPr lang="en-US" dirty="0" err="1"/>
              <a:t>cp</a:t>
            </a:r>
            <a:r>
              <a:rPr lang="en-US" dirty="0"/>
              <a:t> &lt;</a:t>
            </a:r>
            <a:r>
              <a:rPr lang="en-US" dirty="0" err="1"/>
              <a:t>oldfile</a:t>
            </a:r>
            <a:r>
              <a:rPr lang="en-US" dirty="0"/>
              <a:t>&gt; &lt;</a:t>
            </a:r>
            <a:r>
              <a:rPr lang="en-US" dirty="0" err="1">
                <a:solidFill>
                  <a:srgbClr val="FF0000"/>
                </a:solidFill>
              </a:rPr>
              <a:t>newfile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cp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adult.tmp.txt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3EFCEB-E3E7-D030-B09A-90EA3F1C7C63}"/>
              </a:ext>
            </a:extLst>
          </p:cNvPr>
          <p:cNvSpPr txBox="1">
            <a:spLocks/>
          </p:cNvSpPr>
          <p:nvPr/>
        </p:nvSpPr>
        <p:spPr>
          <a:xfrm>
            <a:off x="863600" y="2077666"/>
            <a:ext cx="7416800" cy="12406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7375E"/>
                </a:solidFill>
              </a:rPr>
              <a:t>mv</a:t>
            </a:r>
            <a:r>
              <a:rPr lang="en-US" dirty="0"/>
              <a:t> - move (rename) files</a:t>
            </a:r>
          </a:p>
          <a:p>
            <a:pPr marL="0" indent="0">
              <a:buFont typeface="Arial"/>
              <a:buNone/>
            </a:pPr>
            <a:r>
              <a:rPr lang="en-US" dirty="0"/>
              <a:t>mv &lt;</a:t>
            </a:r>
            <a:r>
              <a:rPr lang="en-US" dirty="0" err="1"/>
              <a:t>oldfile</a:t>
            </a:r>
            <a:r>
              <a:rPr lang="en-US" dirty="0"/>
              <a:t>&gt; &lt;</a:t>
            </a:r>
            <a:r>
              <a:rPr lang="en-US" dirty="0" err="1">
                <a:solidFill>
                  <a:srgbClr val="FF0000"/>
                </a:solidFill>
              </a:rPr>
              <a:t>newfile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"/>
                <a:cs typeface="Courier"/>
              </a:rPr>
              <a:t>mv </a:t>
            </a:r>
            <a:r>
              <a:rPr lang="en-US" sz="2000" dirty="0" err="1">
                <a:latin typeface="Courier"/>
                <a:cs typeface="Courier"/>
              </a:rPr>
              <a:t>adult.tmp.txt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adult.second.txt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B54CED-F6BA-87D8-9386-EA4642C507E3}"/>
              </a:ext>
            </a:extLst>
          </p:cNvPr>
          <p:cNvSpPr txBox="1">
            <a:spLocks/>
          </p:cNvSpPr>
          <p:nvPr/>
        </p:nvSpPr>
        <p:spPr>
          <a:xfrm>
            <a:off x="863600" y="3377548"/>
            <a:ext cx="7416800" cy="1670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7375E"/>
                </a:solidFill>
              </a:rPr>
              <a:t>rm</a:t>
            </a:r>
            <a:r>
              <a:rPr lang="en-US" dirty="0"/>
              <a:t> - remove files or directories</a:t>
            </a:r>
          </a:p>
          <a:p>
            <a:pPr marL="0" indent="0">
              <a:buFont typeface="Arial"/>
              <a:buNone/>
            </a:pPr>
            <a:r>
              <a:rPr lang="en-US" dirty="0"/>
              <a:t>rm &lt;filename&gt;</a:t>
            </a:r>
          </a:p>
          <a:p>
            <a:pPr marL="0" indent="0">
              <a:buFont typeface="Arial"/>
              <a:buNone/>
            </a:pPr>
            <a:r>
              <a:rPr lang="en-US" dirty="0"/>
              <a:t>rm &lt;directory&gt; -r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"/>
                <a:cs typeface="Courier"/>
              </a:rPr>
              <a:t>rm </a:t>
            </a:r>
            <a:r>
              <a:rPr lang="en-US" sz="2000" dirty="0" err="1">
                <a:latin typeface="Courier"/>
                <a:cs typeface="Courier"/>
              </a:rPr>
              <a:t>adult.second.txt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050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989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/>
              <a:t>contents of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4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2031"/>
            <a:ext cx="8229600" cy="579740"/>
          </a:xfrm>
        </p:spPr>
        <p:txBody>
          <a:bodyPr/>
          <a:lstStyle/>
          <a:p>
            <a:r>
              <a:rPr lang="en-US" dirty="0">
                <a:latin typeface="+mj-lt"/>
              </a:rPr>
              <a:t>Today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5618" y="1301252"/>
            <a:ext cx="6834615" cy="29504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What is Unix?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Why do we need to learn Unix?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Useful commands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head/tail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29" y="922641"/>
            <a:ext cx="4644080" cy="398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head</a:t>
            </a:r>
            <a:r>
              <a:rPr lang="en-US" dirty="0"/>
              <a:t> - output the first part of files</a:t>
            </a:r>
          </a:p>
          <a:p>
            <a:pPr marL="0" indent="0">
              <a:buNone/>
            </a:pPr>
            <a:r>
              <a:rPr lang="en-US" sz="2900" dirty="0">
                <a:latin typeface="Courier"/>
                <a:cs typeface="Courier"/>
              </a:rPr>
              <a:t>head </a:t>
            </a:r>
            <a:r>
              <a:rPr lang="en-US" sz="2900" dirty="0" err="1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/>
              <a:t># Cigarette Usage (Adult 2013)</a:t>
            </a:r>
          </a:p>
          <a:p>
            <a:pPr marL="0" indent="0">
              <a:buNone/>
            </a:pPr>
            <a:r>
              <a:rPr lang="en-US" sz="16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600" dirty="0"/>
              <a:t># http://</a:t>
            </a:r>
            <a:r>
              <a:rPr lang="en-US" sz="1600" dirty="0" err="1"/>
              <a:t>apps.nccd.cdc.gov</a:t>
            </a:r>
            <a:r>
              <a:rPr lang="en-US" sz="1600" dirty="0"/>
              <a:t>/</a:t>
            </a:r>
            <a:r>
              <a:rPr lang="en-US" sz="1600" dirty="0" err="1"/>
              <a:t>statesystem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State	Adult Cigarette Use (%)</a:t>
            </a:r>
          </a:p>
          <a:p>
            <a:pPr marL="0" indent="0">
              <a:buNone/>
            </a:pPr>
            <a:r>
              <a:rPr lang="en-US" sz="1600" dirty="0"/>
              <a:t>Alabama	21.5</a:t>
            </a:r>
          </a:p>
          <a:p>
            <a:pPr marL="0" indent="0">
              <a:buNone/>
            </a:pPr>
            <a:r>
              <a:rPr lang="en-US" sz="1600" dirty="0"/>
              <a:t>Alaska	22.6</a:t>
            </a:r>
          </a:p>
          <a:p>
            <a:pPr marL="0" indent="0">
              <a:buNone/>
            </a:pPr>
            <a:r>
              <a:rPr lang="en-US" sz="1600" dirty="0"/>
              <a:t>Arizona	16.3</a:t>
            </a:r>
          </a:p>
          <a:p>
            <a:pPr marL="0" indent="0">
              <a:buNone/>
            </a:pPr>
            <a:r>
              <a:rPr lang="en-US" sz="1600" dirty="0"/>
              <a:t>Arkansas	25.9</a:t>
            </a:r>
          </a:p>
          <a:p>
            <a:pPr marL="0" indent="0">
              <a:buNone/>
            </a:pPr>
            <a:r>
              <a:rPr lang="en-US" sz="1600" dirty="0"/>
              <a:t>California	12.5</a:t>
            </a:r>
          </a:p>
          <a:p>
            <a:pPr marL="0" indent="0">
              <a:buNone/>
            </a:pPr>
            <a:r>
              <a:rPr lang="en-US" sz="1600" dirty="0"/>
              <a:t>Colorado	17.7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9489" y="4096171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-n &lt;number of lines&gt;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7667D4-EAD8-84D9-6B40-E96ECBCEADB1}"/>
              </a:ext>
            </a:extLst>
          </p:cNvPr>
          <p:cNvSpPr txBox="1">
            <a:spLocks/>
          </p:cNvSpPr>
          <p:nvPr/>
        </p:nvSpPr>
        <p:spPr>
          <a:xfrm>
            <a:off x="4761039" y="922641"/>
            <a:ext cx="4293764" cy="398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tail</a:t>
            </a:r>
            <a:r>
              <a:rPr lang="en-US" dirty="0"/>
              <a:t> - output the last part of files</a:t>
            </a:r>
          </a:p>
          <a:p>
            <a:pPr marL="0" indent="0">
              <a:buFont typeface="Arial"/>
              <a:buNone/>
            </a:pPr>
            <a:r>
              <a:rPr lang="en-US" sz="2900" dirty="0">
                <a:latin typeface="Courier"/>
                <a:cs typeface="Courier"/>
              </a:rPr>
              <a:t>tail </a:t>
            </a:r>
            <a:r>
              <a:rPr lang="en-US" sz="2900" dirty="0" err="1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/>
              <a:t>South Dakota	19.6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Tennessee	24.3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Texas	15.9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Utah	10.3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Vermont	16.6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Virginia	19</a:t>
            </a:r>
          </a:p>
          <a:p>
            <a:pPr marL="0" indent="0">
              <a:buFont typeface="Arial"/>
              <a:buNone/>
            </a:pPr>
            <a:r>
              <a:rPr lang="en-US" sz="1600" dirty="0" err="1"/>
              <a:t>Washingon</a:t>
            </a:r>
            <a:r>
              <a:rPr lang="en-US" sz="1600" dirty="0"/>
              <a:t>	16.1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West Virginia	27.3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Wisconsin	18.7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Wyoming	20.6</a:t>
            </a:r>
          </a:p>
        </p:txBody>
      </p:sp>
    </p:spTree>
    <p:extLst>
      <p:ext uri="{BB962C8B-B14F-4D97-AF65-F5344CB8AC3E}">
        <p14:creationId xmlns:p14="http://schemas.microsoft.com/office/powerpoint/2010/main" val="361431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more/less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535"/>
            <a:ext cx="8474149" cy="3898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more</a:t>
            </a:r>
            <a:r>
              <a:rPr lang="en-US" dirty="0"/>
              <a:t> and </a:t>
            </a:r>
            <a:r>
              <a:rPr lang="en-US" b="1" dirty="0">
                <a:solidFill>
                  <a:srgbClr val="17375E"/>
                </a:solidFill>
              </a:rPr>
              <a:t>less</a:t>
            </a:r>
            <a:r>
              <a:rPr lang="en-US" dirty="0"/>
              <a:t> display contents of large files page by page or scroll line by line up and down.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less ("less is more") is a bit smarter than more: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ourier"/>
                <a:cs typeface="Courier"/>
              </a:rPr>
              <a:t>less filename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To display line numbers: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"/>
                <a:cs typeface="Courier"/>
              </a:rPr>
              <a:t>less -N filename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more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less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4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72" y="946975"/>
            <a:ext cx="7973136" cy="365903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cat</a:t>
            </a:r>
            <a:r>
              <a:rPr lang="en-US" b="1" dirty="0"/>
              <a:t> </a:t>
            </a:r>
            <a:r>
              <a:rPr lang="en-US" dirty="0"/>
              <a:t>- concatenate files and print on the </a:t>
            </a:r>
            <a:r>
              <a:rPr lang="en-US" b="1" u="sng" dirty="0"/>
              <a:t>standard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cat </a:t>
            </a:r>
            <a:r>
              <a:rPr lang="en-US" dirty="0" err="1">
                <a:latin typeface="Courier"/>
                <a:cs typeface="Courier"/>
              </a:rPr>
              <a:t>adult.txt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youth.txt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cat </a:t>
            </a:r>
            <a:r>
              <a:rPr lang="en-US" dirty="0" err="1">
                <a:latin typeface="Courier"/>
                <a:cs typeface="Courier"/>
              </a:rPr>
              <a:t>adult.txt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youth.txt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two.cat.txt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# “&gt;” redirect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0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532E-ED77-902E-5BB5-0508A22C3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7B7C-8DCA-F6ED-BC98-DFED44FC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B3F1-BB87-D0E8-8ED4-C8DE78B5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7411"/>
            <a:ext cx="8429105" cy="9407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paste</a:t>
            </a:r>
            <a:r>
              <a:rPr lang="en-US" b="1" dirty="0"/>
              <a:t> </a:t>
            </a:r>
            <a:r>
              <a:rPr lang="en-US" dirty="0"/>
              <a:t>- merge lines of files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paste </a:t>
            </a:r>
            <a:r>
              <a:rPr lang="en-US" dirty="0" err="1">
                <a:latin typeface="Courier"/>
                <a:cs typeface="Courier"/>
              </a:rPr>
              <a:t>adult.txt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youth.txt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BC1D7-FD43-D98C-5C12-06C08684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D4F603-1132-0C5B-BE16-C4E44F44F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22753"/>
              </p:ext>
            </p:extLst>
          </p:nvPr>
        </p:nvGraphicFramePr>
        <p:xfrm>
          <a:off x="457200" y="2696106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558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526" y="836412"/>
            <a:ext cx="7694948" cy="38801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wc</a:t>
            </a:r>
            <a:r>
              <a:rPr lang="en-US" dirty="0"/>
              <a:t> - print line, word, and byte counts for each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urier"/>
                <a:cs typeface="Courier"/>
              </a:rPr>
              <a:t>wc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adult.txt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55 133 887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urier"/>
                <a:cs typeface="Courier"/>
              </a:rPr>
              <a:t>wc</a:t>
            </a:r>
            <a:r>
              <a:rPr lang="en-US" sz="2600" dirty="0">
                <a:latin typeface="Courier"/>
                <a:cs typeface="Courier"/>
              </a:rPr>
              <a:t> -l </a:t>
            </a:r>
            <a:r>
              <a:rPr lang="en-US" sz="2600" dirty="0" err="1">
                <a:latin typeface="Courier"/>
                <a:cs typeface="Courier"/>
              </a:rPr>
              <a:t>adult.txt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urier"/>
                <a:cs typeface="Courier"/>
              </a:rPr>
              <a:t>wc</a:t>
            </a:r>
            <a:r>
              <a:rPr lang="en-US" sz="2600" dirty="0">
                <a:latin typeface="Courier"/>
                <a:cs typeface="Courier"/>
              </a:rPr>
              <a:t> -l </a:t>
            </a:r>
            <a:r>
              <a:rPr lang="en-US" sz="2600" dirty="0" err="1">
                <a:latin typeface="Courier"/>
                <a:cs typeface="Courier"/>
              </a:rPr>
              <a:t>two.cat.txt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110 </a:t>
            </a:r>
            <a:r>
              <a:rPr lang="en-US" dirty="0" err="1"/>
              <a:t>two.cat.txt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9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651"/>
            <a:ext cx="8229600" cy="560336"/>
          </a:xfrm>
        </p:spPr>
        <p:txBody>
          <a:bodyPr/>
          <a:lstStyle/>
          <a:p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112" y="830641"/>
            <a:ext cx="6973185" cy="4073544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dirty="0"/>
              <a:t> - print lines matching a pattern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&lt;pattern&gt; filename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"Kansas"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Kansas	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"#"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/>
              <a:t># Cigarette Usage (Adult 2013)</a:t>
            </a:r>
          </a:p>
          <a:p>
            <a:pPr marL="0" indent="0">
              <a:buNone/>
            </a:pPr>
            <a:r>
              <a:rPr lang="en-US" sz="18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800" dirty="0"/>
              <a:t># http://</a:t>
            </a:r>
            <a:r>
              <a:rPr lang="en-US" sz="1800" dirty="0" err="1"/>
              <a:t>apps.nccd.cdc.gov</a:t>
            </a:r>
            <a:r>
              <a:rPr lang="en-US" sz="1800" dirty="0"/>
              <a:t>/</a:t>
            </a:r>
            <a:r>
              <a:rPr lang="en-US" sz="1800" dirty="0" err="1"/>
              <a:t>statesystem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8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051"/>
            <a:ext cx="8229600" cy="579740"/>
          </a:xfrm>
        </p:spPr>
        <p:txBody>
          <a:bodyPr/>
          <a:lstStyle/>
          <a:p>
            <a:r>
              <a:rPr lang="en-US" dirty="0"/>
              <a:t>grep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9434" y="1512636"/>
            <a:ext cx="8686800" cy="2336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grep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i-FI" sz="2000" dirty="0"/>
              <a:t>Alaska	22.6</a:t>
            </a:r>
          </a:p>
          <a:p>
            <a:pPr marL="0" indent="0">
              <a:buNone/>
            </a:pPr>
            <a:r>
              <a:rPr lang="fi-FI" sz="2000" dirty="0"/>
              <a:t>Kansas	20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grep -v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output no matching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23" y="4326418"/>
            <a:ext cx="5406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http://www.thegeekstuff.com/2009/03/15-practical-unix-grep-command-examples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7579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49" y="346149"/>
            <a:ext cx="8229600" cy="579740"/>
          </a:xfrm>
        </p:spPr>
        <p:txBody>
          <a:bodyPr/>
          <a:lstStyle/>
          <a:p>
            <a:r>
              <a:rPr lang="en-US" dirty="0" err="1"/>
              <a:t>grep</a:t>
            </a:r>
            <a:r>
              <a:rPr lang="en-US" dirty="0"/>
              <a:t> examples using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719" y="2033945"/>
            <a:ext cx="5231660" cy="145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"^&gt;" </a:t>
            </a:r>
            <a:r>
              <a:rPr lang="en-US" dirty="0" err="1">
                <a:latin typeface="Courier"/>
                <a:cs typeface="Courier"/>
              </a:rPr>
              <a:t>fasta.file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"^&gt;" </a:t>
            </a:r>
            <a:r>
              <a:rPr lang="en-US" dirty="0" err="1">
                <a:latin typeface="Courier"/>
                <a:cs typeface="Courier"/>
              </a:rPr>
              <a:t>fasta.file</a:t>
            </a:r>
            <a:r>
              <a:rPr lang="en-US" dirty="0">
                <a:latin typeface="Courier"/>
                <a:cs typeface="Courier"/>
              </a:rPr>
              <a:t> -c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latin typeface="Courier"/>
                <a:cs typeface="Courier"/>
              </a:rPr>
              <a:t> "^&gt;" </a:t>
            </a:r>
            <a:r>
              <a:rPr lang="en-US" dirty="0" err="1">
                <a:latin typeface="Courier"/>
                <a:cs typeface="Courier"/>
              </a:rPr>
              <a:t>fasta.file</a:t>
            </a:r>
            <a:r>
              <a:rPr lang="en-US" dirty="0">
                <a:latin typeface="Courier"/>
                <a:cs typeface="Courier"/>
              </a:rPr>
              <a:t> 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43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14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18" y="763868"/>
            <a:ext cx="8053120" cy="5860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cut</a:t>
            </a:r>
            <a:r>
              <a:rPr lang="en-US" dirty="0"/>
              <a:t> - select sections from each line of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7518" y="1295661"/>
          <a:ext cx="8229601" cy="996069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6881" y="3396376"/>
            <a:ext cx="5895707" cy="62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cut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r>
              <a:rPr lang="en-US" dirty="0">
                <a:latin typeface="Courier"/>
                <a:cs typeface="Courier"/>
              </a:rPr>
              <a:t> -f 1,2,4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7518" y="3898156"/>
          <a:ext cx="6347869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526881" y="2613811"/>
            <a:ext cx="4903335" cy="603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cut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r>
              <a:rPr lang="en-US" dirty="0">
                <a:latin typeface="Courier"/>
                <a:cs typeface="Courier"/>
              </a:rPr>
              <a:t> -f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14847" y="2414595"/>
          <a:ext cx="2250933" cy="980829"/>
        </p:xfrm>
        <a:graphic>
          <a:graphicData uri="http://schemas.openxmlformats.org/drawingml/2006/table">
            <a:tbl>
              <a:tblPr/>
              <a:tblGrid>
                <a:gridCol w="225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86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3960945" y="2731989"/>
            <a:ext cx="447721" cy="1608142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/>
              <a:t>Pipe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9906" y="3536060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757-7AC0-274A-AA0C-98E689BB1FA5}" type="slidenum">
              <a:rPr lang="en-US"/>
              <a:pPr/>
              <a:t>29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concept of “</a:t>
            </a:r>
            <a:r>
              <a:rPr lang="en-US" dirty="0"/>
              <a:t>p</a:t>
            </a:r>
            <a:r>
              <a:rPr lang="en-US" dirty="0">
                <a:latin typeface="+mj-lt"/>
              </a:rPr>
              <a:t>ipe”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22942"/>
            <a:ext cx="8040713" cy="2405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Pipe is a method of </a:t>
            </a:r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pPr>
              <a:lnSpc>
                <a:spcPct val="90000"/>
              </a:lnSpc>
            </a:pPr>
            <a:r>
              <a:rPr lang="en-US" dirty="0"/>
              <a:t>Pipe collects the output of one program on the left side and inputs the collected data to the program on right side</a:t>
            </a:r>
          </a:p>
          <a:p>
            <a:pPr>
              <a:lnSpc>
                <a:spcPct val="90000"/>
              </a:lnSpc>
            </a:pPr>
            <a:r>
              <a:rPr lang="en-US" dirty="0"/>
              <a:t>| is the pipe symbol</a:t>
            </a:r>
          </a:p>
          <a:p>
            <a:pPr>
              <a:lnSpc>
                <a:spcPct val="90000"/>
              </a:lnSpc>
            </a:pPr>
            <a:r>
              <a:rPr lang="en-US" dirty="0"/>
              <a:t>Combining programs with different functions into one to tackle more complicated tasks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2783" y="3268685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49903" y="3536060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7623" y="3268685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20089" y="3536060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9954" y="3188620"/>
            <a:ext cx="3971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rgbClr val="376092"/>
                </a:solidFill>
              </a:rPr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5129" y="3872951"/>
            <a:ext cx="541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head input -n 10             |               tail -n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9906" y="4517655"/>
            <a:ext cx="274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r>
              <a:rPr lang="en-US" sz="2400" baseline="30000" dirty="0"/>
              <a:t>th</a:t>
            </a:r>
            <a:r>
              <a:rPr lang="en-US" sz="2400" dirty="0"/>
              <a:t> line of the input</a:t>
            </a:r>
          </a:p>
        </p:txBody>
      </p:sp>
    </p:spTree>
    <p:extLst>
      <p:ext uri="{BB962C8B-B14F-4D97-AF65-F5344CB8AC3E}">
        <p14:creationId xmlns:p14="http://schemas.microsoft.com/office/powerpoint/2010/main" val="36196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is one of Operating Systems (OSs)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32" y="994632"/>
            <a:ext cx="3382068" cy="3382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084" y="4517887"/>
            <a:ext cx="292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OS, Linux, 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9193" y="4050846"/>
            <a:ext cx="9284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/>
              <a:t>www.cj-computers.com</a:t>
            </a:r>
            <a:endParaRPr lang="en-US" sz="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639" y="841556"/>
            <a:ext cx="1849919" cy="2737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25701" y="3180007"/>
            <a:ext cx="788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wikipedia.com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2395" y="3579436"/>
            <a:ext cx="2689839" cy="1392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Control Hardware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Run Applications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Manage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6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56" y="1483715"/>
            <a:ext cx="3517681" cy="253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apply </a:t>
            </a:r>
            <a:r>
              <a:rPr lang="en-US" b="1" dirty="0" err="1"/>
              <a:t>grep</a:t>
            </a:r>
            <a:r>
              <a:rPr lang="en-US" b="1" dirty="0"/>
              <a:t>, head,</a:t>
            </a:r>
            <a:r>
              <a:rPr lang="en-US" dirty="0"/>
              <a:t> and </a:t>
            </a:r>
            <a:r>
              <a:rPr lang="en-US" b="1" dirty="0"/>
              <a:t>tail</a:t>
            </a:r>
            <a:r>
              <a:rPr lang="en-US" dirty="0"/>
              <a:t> to extract the 4</a:t>
            </a:r>
            <a:r>
              <a:rPr lang="en-US" baseline="30000" dirty="0"/>
              <a:t>th</a:t>
            </a:r>
            <a:r>
              <a:rPr lang="en-US" dirty="0"/>
              <a:t> line that is not started with “#” from the file of “</a:t>
            </a:r>
            <a:r>
              <a:rPr lang="en-US" dirty="0" err="1"/>
              <a:t>adult.txt</a:t>
            </a:r>
            <a:r>
              <a:rPr lang="en-US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85365" y="1108936"/>
            <a:ext cx="4627007" cy="328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head </a:t>
            </a:r>
            <a:r>
              <a:rPr lang="en-US" sz="1600" b="1" dirty="0" err="1">
                <a:latin typeface="Courier"/>
                <a:cs typeface="Courier"/>
              </a:rPr>
              <a:t>adult.txt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/>
              <a:t># Cigarette Usage (Adult 2013)</a:t>
            </a:r>
          </a:p>
          <a:p>
            <a:pPr marL="0" indent="0">
              <a:buNone/>
            </a:pPr>
            <a:r>
              <a:rPr lang="en-US" sz="16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600" dirty="0"/>
              <a:t># http://</a:t>
            </a:r>
            <a:r>
              <a:rPr lang="en-US" sz="1600" dirty="0" err="1"/>
              <a:t>apps.nccd.cdc.gov</a:t>
            </a:r>
            <a:r>
              <a:rPr lang="en-US" sz="1600" dirty="0"/>
              <a:t>/</a:t>
            </a:r>
            <a:r>
              <a:rPr lang="en-US" sz="1600" dirty="0" err="1"/>
              <a:t>statesystem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State	Adult Cigarette Use (%)</a:t>
            </a:r>
          </a:p>
          <a:p>
            <a:pPr marL="0" indent="0">
              <a:buNone/>
            </a:pPr>
            <a:r>
              <a:rPr lang="en-US" sz="1600" dirty="0"/>
              <a:t>Alabama	21.5</a:t>
            </a:r>
          </a:p>
          <a:p>
            <a:pPr marL="0" indent="0">
              <a:buNone/>
            </a:pPr>
            <a:r>
              <a:rPr lang="en-US" sz="1600" dirty="0"/>
              <a:t>Alaska	22.6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Arizona	16.3</a:t>
            </a:r>
          </a:p>
          <a:p>
            <a:pPr marL="0" indent="0">
              <a:buNone/>
            </a:pPr>
            <a:r>
              <a:rPr lang="en-US" sz="1600" dirty="0"/>
              <a:t>Arkansas	25.9</a:t>
            </a:r>
          </a:p>
          <a:p>
            <a:pPr marL="0" indent="0">
              <a:buNone/>
            </a:pPr>
            <a:r>
              <a:rPr lang="en-US" sz="1600" dirty="0"/>
              <a:t>California	12.5</a:t>
            </a:r>
          </a:p>
          <a:p>
            <a:pPr marL="0" indent="0">
              <a:buNone/>
            </a:pPr>
            <a:r>
              <a:rPr lang="en-US" sz="1600" dirty="0"/>
              <a:t>Colorado	17.7</a:t>
            </a:r>
          </a:p>
        </p:txBody>
      </p:sp>
    </p:spTree>
    <p:extLst>
      <p:ext uri="{BB962C8B-B14F-4D97-AF65-F5344CB8AC3E}">
        <p14:creationId xmlns:p14="http://schemas.microsoft.com/office/powerpoint/2010/main" val="4134655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282"/>
            <a:ext cx="8229600" cy="579740"/>
          </a:xfrm>
        </p:spPr>
        <p:txBody>
          <a:bodyPr/>
          <a:lstStyle/>
          <a:p>
            <a:r>
              <a:rPr lang="en-US" dirty="0"/>
              <a:t>Pipe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66" y="1996204"/>
            <a:ext cx="8898467" cy="44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paste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youth.txt</a:t>
            </a:r>
            <a:r>
              <a:rPr lang="en-US" sz="1800" dirty="0">
                <a:latin typeface="Courier"/>
                <a:cs typeface="Courier"/>
              </a:rPr>
              <a:t> | grep "#" -v | cut -f 1,2,4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599" y="2450845"/>
          <a:ext cx="6248400" cy="256540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Adult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Youth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Alabama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Arizona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Arkansas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California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Colorado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Connecticut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Delaware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District of Columbia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0999" y="820472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684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41" y="743949"/>
            <a:ext cx="2857500" cy="4172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21004" y="4122116"/>
            <a:ext cx="2088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more about ”</a:t>
            </a:r>
            <a:r>
              <a:rPr lang="en-US" sz="2000" dirty="0">
                <a:hlinkClick r:id="rId2"/>
              </a:rPr>
              <a:t>sort</a:t>
            </a:r>
            <a:r>
              <a:rPr lang="en-US" sz="2000" dirty="0"/>
              <a:t>”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55289" y="743949"/>
            <a:ext cx="3265715" cy="4172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</p:txBody>
      </p:sp>
    </p:spTree>
    <p:extLst>
      <p:ext uri="{BB962C8B-B14F-4D97-AF65-F5344CB8AC3E}">
        <p14:creationId xmlns:p14="http://schemas.microsoft.com/office/powerpoint/2010/main" val="395640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0" y="1022118"/>
            <a:ext cx="6967279" cy="14800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find . -size +10M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7FA9F4-D3DA-C5AA-C1AA-1CFCE918E4C9}"/>
              </a:ext>
            </a:extLst>
          </p:cNvPr>
          <p:cNvSpPr txBox="1">
            <a:spLocks/>
          </p:cNvSpPr>
          <p:nvPr/>
        </p:nvSpPr>
        <p:spPr>
          <a:xfrm>
            <a:off x="1088359" y="2398222"/>
            <a:ext cx="6967279" cy="2472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 New"/>
                <a:cs typeface="Courier New"/>
              </a:rPr>
              <a:t>find -name "</a:t>
            </a:r>
            <a:r>
              <a:rPr lang="en-US" sz="2000" dirty="0" err="1">
                <a:latin typeface="Courier New"/>
                <a:cs typeface="Courier New"/>
              </a:rPr>
              <a:t>fruit.txt</a:t>
            </a:r>
            <a:r>
              <a:rPr lang="en-US" sz="2000" dirty="0">
                <a:latin typeface="Courier New"/>
                <a:cs typeface="Courier New"/>
              </a:rPr>
              <a:t>"</a:t>
            </a:r>
          </a:p>
          <a:p>
            <a:pPr marL="0" indent="0">
              <a:buFont typeface="Arial"/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 New"/>
                <a:cs typeface="Courier New"/>
              </a:rPr>
              <a:t>find -</a:t>
            </a:r>
            <a:r>
              <a:rPr lang="en-US" sz="2000" dirty="0" err="1">
                <a:latin typeface="Courier New"/>
                <a:cs typeface="Courier New"/>
              </a:rPr>
              <a:t>maxdepth</a:t>
            </a:r>
            <a:r>
              <a:rPr lang="en-US" sz="2000" dirty="0">
                <a:latin typeface="Courier New"/>
                <a:cs typeface="Courier New"/>
              </a:rPr>
              <a:t> 1 -name "</a:t>
            </a:r>
            <a:r>
              <a:rPr lang="en-US" sz="2000" dirty="0" err="1">
                <a:latin typeface="Courier New"/>
                <a:cs typeface="Courier New"/>
              </a:rPr>
              <a:t>fruit.txt</a:t>
            </a:r>
            <a:r>
              <a:rPr lang="en-US" sz="2000" dirty="0">
                <a:latin typeface="Courier New"/>
                <a:cs typeface="Courier New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22797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1456" y="1587011"/>
            <a:ext cx="5144645" cy="1767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7455" y="1587011"/>
            <a:ext cx="2312581" cy="1969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fruit.txt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829434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78" y="848568"/>
            <a:ext cx="8366346" cy="90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&lt;an ftp link&gt;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  <p:pic>
        <p:nvPicPr>
          <p:cNvPr id="1030" name="Picture 6" descr="Happy Chinese new year 2025 year of the snake zodiac sign. Snake is symbol of 2025. Cute snake on light background">
            <a:extLst>
              <a:ext uri="{FF2B5EF4-FFF2-40B4-BE49-F238E27FC236}">
                <a16:creationId xmlns:a16="http://schemas.microsoft.com/office/drawing/2014/main" id="{5E48A975-7767-A35A-1C8E-C68C0F8E1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34" y="2584779"/>
            <a:ext cx="3880866" cy="232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AI-generated content may be incorrect.">
            <a:extLst>
              <a:ext uri="{FF2B5EF4-FFF2-40B4-BE49-F238E27FC236}">
                <a16:creationId xmlns:a16="http://schemas.microsoft.com/office/drawing/2014/main" id="{68BCDC8B-A83E-3A63-54F0-5C5B83050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778" y="268619"/>
            <a:ext cx="2905246" cy="9042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E101E5-31F2-5E6D-0A35-B210EA15BFCC}"/>
              </a:ext>
            </a:extLst>
          </p:cNvPr>
          <p:cNvSpPr txBox="1">
            <a:spLocks/>
          </p:cNvSpPr>
          <p:nvPr/>
        </p:nvSpPr>
        <p:spPr>
          <a:xfrm>
            <a:off x="388827" y="2023242"/>
            <a:ext cx="8366346" cy="43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1000" b="1" dirty="0">
                <a:solidFill>
                  <a:srgbClr val="376092"/>
                </a:solidFill>
                <a:latin typeface="Courier New"/>
                <a:cs typeface="Courier New"/>
              </a:rPr>
              <a:t>https://</a:t>
            </a:r>
            <a:r>
              <a:rPr lang="en-US" sz="1000" b="1" dirty="0" err="1">
                <a:solidFill>
                  <a:srgbClr val="376092"/>
                </a:solidFill>
                <a:latin typeface="Courier New"/>
                <a:cs typeface="Courier New"/>
              </a:rPr>
              <a:t>cbx-prod.b-cdn.net</a:t>
            </a:r>
            <a:r>
              <a:rPr lang="en-US" sz="1000" b="1" dirty="0">
                <a:solidFill>
                  <a:srgbClr val="376092"/>
                </a:solidFill>
                <a:latin typeface="Courier New"/>
                <a:cs typeface="Courier New"/>
              </a:rPr>
              <a:t>/COLOURBOX64404485.jpg?width=1200&amp;height=1200&amp;quality=70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49F43-CB0B-84C1-C094-3998C0ACAE5A}"/>
              </a:ext>
            </a:extLst>
          </p:cNvPr>
          <p:cNvSpPr txBox="1"/>
          <p:nvPr/>
        </p:nvSpPr>
        <p:spPr>
          <a:xfrm>
            <a:off x="7353827" y="860249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www.csoonline.com</a:t>
            </a:r>
            <a:r>
              <a:rPr lang="en-US" sz="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607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Chinese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pic>
        <p:nvPicPr>
          <p:cNvPr id="1026" name="Picture 2" descr="Chinese Zodiac">
            <a:extLst>
              <a:ext uri="{FF2B5EF4-FFF2-40B4-BE49-F238E27FC236}">
                <a16:creationId xmlns:a16="http://schemas.microsoft.com/office/drawing/2014/main" id="{D99A40AD-8F0F-6C39-CB6D-AA5700CC8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30" y="785719"/>
            <a:ext cx="6650886" cy="415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92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8D95-D846-E74D-ACA6-9AE50441329D}" type="slidenum">
              <a:rPr lang="en-US"/>
              <a:pPr/>
              <a:t>37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>
                <a:latin typeface="+mj-lt"/>
              </a:rPr>
              <a:t>ate, </a:t>
            </a:r>
            <a:r>
              <a:rPr lang="en-US" dirty="0" err="1">
                <a:latin typeface="+mj-lt"/>
              </a:rPr>
              <a:t>cal</a:t>
            </a:r>
            <a:r>
              <a:rPr lang="en-US" dirty="0">
                <a:latin typeface="+mj-lt"/>
              </a:rPr>
              <a:t>, sleep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2015" y="894540"/>
            <a:ext cx="6419969" cy="4042981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date</a:t>
            </a:r>
            <a:r>
              <a:rPr lang="en-US" sz="2000" dirty="0"/>
              <a:t> - print or set the system date and time</a:t>
            </a:r>
            <a:endParaRPr lang="en-US" sz="2000" dirty="0">
              <a:latin typeface="+mj-lt"/>
            </a:endParaRPr>
          </a:p>
          <a:p>
            <a:pPr marL="0" lvl="1" indent="0">
              <a:buNone/>
            </a:pPr>
            <a:r>
              <a:rPr lang="en-US" sz="2000" dirty="0"/>
              <a:t>date</a:t>
            </a:r>
          </a:p>
          <a:p>
            <a:pPr marL="346075" lvl="1" indent="-346075">
              <a:buFont typeface="Arial"/>
              <a:buChar char="•"/>
            </a:pPr>
            <a:r>
              <a:rPr lang="en-US" sz="2000" b="1" dirty="0" err="1">
                <a:solidFill>
                  <a:srgbClr val="17375E"/>
                </a:solidFill>
              </a:rPr>
              <a:t>cal</a:t>
            </a:r>
            <a:r>
              <a:rPr lang="en-US" sz="2000" dirty="0"/>
              <a:t> - displays a calendar</a:t>
            </a:r>
          </a:p>
          <a:p>
            <a:pPr marL="0" lvl="1" indent="0">
              <a:buNone/>
            </a:pPr>
            <a:r>
              <a:rPr lang="en-US" sz="2000" dirty="0" err="1"/>
              <a:t>cal</a:t>
            </a:r>
            <a:r>
              <a:rPr lang="en-US" sz="2000" dirty="0"/>
              <a:t> Jan 2025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b="1" dirty="0">
                <a:solidFill>
                  <a:srgbClr val="17375E"/>
                </a:solidFill>
              </a:rPr>
              <a:t>sleep</a:t>
            </a:r>
            <a:r>
              <a:rPr lang="en-US" sz="2000" dirty="0"/>
              <a:t> - delay for a specified amount of time</a:t>
            </a:r>
          </a:p>
          <a:p>
            <a:pPr marL="0" lvl="1" indent="0">
              <a:buNone/>
            </a:pPr>
            <a:r>
              <a:rPr lang="en-US" sz="2000" dirty="0">
                <a:latin typeface="+mj-lt"/>
              </a:rPr>
              <a:t>sleep 2 	# 2-second pause</a:t>
            </a:r>
          </a:p>
          <a:p>
            <a:pPr marL="0" lvl="1" indent="0">
              <a:buNone/>
            </a:pPr>
            <a:r>
              <a:rPr lang="en-US" sz="2000" dirty="0">
                <a:latin typeface="+mj-lt"/>
              </a:rPr>
              <a:t>sleep 1h</a:t>
            </a:r>
          </a:p>
        </p:txBody>
      </p:sp>
      <p:pic>
        <p:nvPicPr>
          <p:cNvPr id="4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F653675F-A6BE-4172-9EFE-C5F95246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41" y="2217690"/>
            <a:ext cx="1890849" cy="14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14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34D-F102-F341-898A-E4A99792BBD6}" type="slidenum">
              <a:rPr lang="en-US"/>
              <a:pPr/>
              <a:t>38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8425"/>
            <a:ext cx="8229600" cy="579740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>
                <a:latin typeface="+mj-lt"/>
              </a:rPr>
              <a:t>istory, clear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568" y="1181948"/>
            <a:ext cx="6938349" cy="2779604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history</a:t>
            </a:r>
            <a:r>
              <a:rPr lang="en-US" dirty="0"/>
              <a:t> - document of command lines</a:t>
            </a:r>
          </a:p>
          <a:p>
            <a:pPr marL="0" indent="0">
              <a:buNone/>
            </a:pPr>
            <a:r>
              <a:rPr lang="en-US" dirty="0"/>
              <a:t>history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clear</a:t>
            </a:r>
            <a:r>
              <a:rPr lang="en-US" dirty="0"/>
              <a:t> - clear the terminal screen</a:t>
            </a:r>
          </a:p>
          <a:p>
            <a:pPr marL="0" indent="0">
              <a:buNone/>
            </a:pPr>
            <a:r>
              <a:rPr lang="en-US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2826232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816C-81CD-8D44-B314-D09829FFD154}" type="slidenum">
              <a:rPr lang="en-US"/>
              <a:pPr/>
              <a:t>39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798"/>
            <a:ext cx="7772400" cy="5022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7375E"/>
                </a:solidFill>
                <a:latin typeface="+mj-lt"/>
              </a:rPr>
              <a:t>man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089" y="789861"/>
            <a:ext cx="7660111" cy="4046724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Manual Pages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man grep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Detailed information about each command</a:t>
            </a:r>
          </a:p>
          <a:p>
            <a:r>
              <a:rPr lang="en-US" dirty="0">
                <a:latin typeface="+mj-lt"/>
              </a:rPr>
              <a:t>Could be too detailed to find the answer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Sometimes it is more efficient to …</a:t>
            </a:r>
          </a:p>
          <a:p>
            <a:r>
              <a:rPr lang="en-US" dirty="0">
                <a:latin typeface="+mj-lt"/>
              </a:rPr>
              <a:t>Google “how-to”</a:t>
            </a:r>
          </a:p>
          <a:p>
            <a:r>
              <a:rPr lang="en-US" dirty="0">
                <a:latin typeface="+mj-lt"/>
              </a:rPr>
              <a:t>Ask questions to others or ChatGPT</a:t>
            </a:r>
          </a:p>
        </p:txBody>
      </p:sp>
    </p:spTree>
    <p:extLst>
      <p:ext uri="{BB962C8B-B14F-4D97-AF65-F5344CB8AC3E}">
        <p14:creationId xmlns:p14="http://schemas.microsoft.com/office/powerpoint/2010/main" val="266805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577"/>
            <a:ext cx="8229600" cy="579740"/>
          </a:xfrm>
        </p:spPr>
        <p:txBody>
          <a:bodyPr/>
          <a:lstStyle/>
          <a:p>
            <a:r>
              <a:rPr lang="en-US" dirty="0">
                <a:latin typeface="+mn-lt"/>
              </a:rPr>
              <a:t>Parts of Unix OS</a:t>
            </a:r>
          </a:p>
        </p:txBody>
      </p:sp>
      <p:sp>
        <p:nvSpPr>
          <p:cNvPr id="5" name="Oval 4"/>
          <p:cNvSpPr/>
          <p:nvPr/>
        </p:nvSpPr>
        <p:spPr>
          <a:xfrm>
            <a:off x="1587077" y="2594829"/>
            <a:ext cx="302847" cy="302847"/>
          </a:xfrm>
          <a:prstGeom prst="ellipse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01814" y="2309566"/>
            <a:ext cx="873370" cy="873370"/>
          </a:xfrm>
          <a:prstGeom prst="ellipse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7952" y="1795704"/>
            <a:ext cx="1901094" cy="1901094"/>
          </a:xfrm>
          <a:prstGeom prst="ellipse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6331" y="1314083"/>
            <a:ext cx="2864339" cy="2864339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95973" y="2547881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9986" y="2280259"/>
            <a:ext cx="61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0400" y="1747386"/>
            <a:ext cx="121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build-in</a:t>
            </a:r>
          </a:p>
          <a:p>
            <a:pPr algn="ctr"/>
            <a:r>
              <a:rPr lang="en-US" dirty="0"/>
              <a:t>commands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1596" y="1379908"/>
            <a:ext cx="13138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464311" y="922981"/>
            <a:ext cx="5543061" cy="3949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kernel</a:t>
            </a:r>
            <a:r>
              <a:rPr lang="en-US" dirty="0"/>
              <a:t> (k) - provides the basic software connection to the hardware, managing memory, schedules, and input/output.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shell</a:t>
            </a:r>
            <a:r>
              <a:rPr lang="en-US" b="1" dirty="0"/>
              <a:t> </a:t>
            </a:r>
            <a:r>
              <a:rPr lang="en-US" dirty="0"/>
              <a:t>- as an interpreter to translate commands and pass them to the kernel for execution.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build-in commands</a:t>
            </a:r>
            <a:r>
              <a:rPr lang="en-US" dirty="0"/>
              <a:t> - are the built-in system utilities that provide users basic functions, such as content listing (ls), file copying (cp).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applications</a:t>
            </a:r>
            <a:r>
              <a:rPr lang="en-US" dirty="0"/>
              <a:t> - are additional application programs.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  <p:pic>
        <p:nvPicPr>
          <p:cNvPr id="24" name="Picture 23" descr="j031677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58" y="1486870"/>
            <a:ext cx="797075" cy="5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Evolution of UNIX-based Operating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88" y="790323"/>
            <a:ext cx="5923224" cy="4250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689" y="5662510"/>
            <a:ext cx="1814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en.wikipedia.org</a:t>
            </a:r>
            <a:r>
              <a:rPr lang="en-US" sz="1000" dirty="0"/>
              <a:t>/wiki/Unix-like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764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82"/>
            <a:ext cx="8229600" cy="579740"/>
          </a:xfrm>
        </p:spPr>
        <p:txBody>
          <a:bodyPr/>
          <a:lstStyle/>
          <a:p>
            <a:r>
              <a:rPr lang="en-US" dirty="0"/>
              <a:t>Linux Distributions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4" y="882430"/>
            <a:ext cx="4182316" cy="2847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7688" y="3936266"/>
            <a:ext cx="2310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Liu lab: </a:t>
            </a:r>
            <a:r>
              <a:rPr lang="en-US" sz="2400" dirty="0"/>
              <a:t>Ubuntu</a:t>
            </a:r>
          </a:p>
          <a:p>
            <a:r>
              <a:rPr lang="en-US" sz="2400" b="1" dirty="0" err="1"/>
              <a:t>Beocat</a:t>
            </a:r>
            <a:r>
              <a:rPr lang="en-US" sz="2400" b="1" dirty="0"/>
              <a:t>: </a:t>
            </a:r>
            <a:r>
              <a:rPr lang="en-US" sz="2400" dirty="0"/>
              <a:t>CentOS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9203" y="832107"/>
            <a:ext cx="418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Change all three file names</a:t>
            </a:r>
          </a:p>
          <a:p>
            <a:r>
              <a:rPr lang="en-US" sz="2400" b="1" dirty="0"/>
              <a:t>from .txt to .</a:t>
            </a:r>
            <a:r>
              <a:rPr lang="en-US" sz="2400" b="1" dirty="0" err="1"/>
              <a:t>fasta</a:t>
            </a:r>
            <a:r>
              <a:rPr lang="en-US" sz="2400" b="1" dirty="0"/>
              <a:t> </a:t>
            </a:r>
          </a:p>
          <a:p>
            <a:r>
              <a:rPr lang="en-US" sz="2400" dirty="0" err="1"/>
              <a:t>a.txt</a:t>
            </a:r>
            <a:r>
              <a:rPr lang="en-US" sz="2400" dirty="0"/>
              <a:t>  </a:t>
            </a:r>
            <a:r>
              <a:rPr lang="en-US" sz="2400" dirty="0" err="1"/>
              <a:t>b.txt</a:t>
            </a:r>
            <a:r>
              <a:rPr lang="en-US" sz="2400" dirty="0"/>
              <a:t>  </a:t>
            </a:r>
            <a:r>
              <a:rPr lang="en-US" sz="2400" dirty="0" err="1"/>
              <a:t>c.txt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979104" y="3393413"/>
            <a:ext cx="3707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CentOS:</a:t>
            </a:r>
          </a:p>
          <a:p>
            <a:r>
              <a:rPr lang="en-US" sz="2400" dirty="0"/>
              <a:t>rename 'txt' '</a:t>
            </a:r>
            <a:r>
              <a:rPr lang="en-US" sz="2400" dirty="0" err="1"/>
              <a:t>fasta</a:t>
            </a:r>
            <a:r>
              <a:rPr lang="en-US" sz="2400" dirty="0"/>
              <a:t>' *txt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3D983-9192-FF1E-6845-92CFB72A9ACC}"/>
              </a:ext>
            </a:extLst>
          </p:cNvPr>
          <p:cNvSpPr txBox="1"/>
          <p:nvPr/>
        </p:nvSpPr>
        <p:spPr>
          <a:xfrm>
            <a:off x="4979104" y="2398419"/>
            <a:ext cx="3707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Ubuntu:</a:t>
            </a:r>
          </a:p>
          <a:p>
            <a:r>
              <a:rPr lang="en-US" sz="2400" dirty="0"/>
              <a:t>rename 's/txt/</a:t>
            </a:r>
            <a:r>
              <a:rPr lang="en-US" sz="2400" dirty="0" err="1"/>
              <a:t>fasta</a:t>
            </a:r>
            <a:r>
              <a:rPr lang="en-US" sz="2400" dirty="0"/>
              <a:t>/' *txt</a:t>
            </a:r>
          </a:p>
        </p:txBody>
      </p:sp>
    </p:spTree>
    <p:extLst>
      <p:ext uri="{BB962C8B-B14F-4D97-AF65-F5344CB8AC3E}">
        <p14:creationId xmlns:p14="http://schemas.microsoft.com/office/powerpoint/2010/main" val="24437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56E0-2A88-D0F7-F023-E126BF5D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4171"/>
            <a:ext cx="8229600" cy="684591"/>
          </a:xfrm>
        </p:spPr>
        <p:txBody>
          <a:bodyPr>
            <a:normAutofit/>
          </a:bodyPr>
          <a:lstStyle/>
          <a:p>
            <a:r>
              <a:rPr lang="en-US" sz="3200" dirty="0"/>
              <a:t>Unix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01DE-3462-851E-1FE7-CEEB5F48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818" y="1035002"/>
            <a:ext cx="7761982" cy="368515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use of </a:t>
            </a:r>
            <a:r>
              <a:rPr lang="en-US" dirty="0">
                <a:solidFill>
                  <a:srgbClr val="FF0000"/>
                </a:solidFill>
              </a:rPr>
              <a:t>plain text </a:t>
            </a:r>
            <a:r>
              <a:rPr lang="en-US" dirty="0"/>
              <a:t>for storing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 hierarchical file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small programs that can be strung together through a command-line interpreter using </a:t>
            </a:r>
            <a:r>
              <a:rPr lang="en-US" dirty="0">
                <a:solidFill>
                  <a:srgbClr val="FF0000"/>
                </a:solidFill>
              </a:rPr>
              <a:t>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15C9E-D1E6-5619-99BA-A2A458D9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to learn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36" y="1205105"/>
            <a:ext cx="7957604" cy="31427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access to powerful computer servers ( e.g., to enable to handle large data)</a:t>
            </a:r>
          </a:p>
          <a:p>
            <a:pPr>
              <a:lnSpc>
                <a:spcPct val="150000"/>
              </a:lnSpc>
            </a:pPr>
            <a:r>
              <a:rPr lang="en-US" dirty="0"/>
              <a:t>To use advanced tools in research projects (most genomic software packages are run in the Unix system)</a:t>
            </a:r>
          </a:p>
          <a:p>
            <a:pPr>
              <a:lnSpc>
                <a:spcPct val="150000"/>
              </a:lnSpc>
            </a:pPr>
            <a:r>
              <a:rPr lang="en-US" dirty="0"/>
              <a:t>To perform </a:t>
            </a:r>
            <a:r>
              <a:rPr lang="en-US" b="1" dirty="0"/>
              <a:t>reproducible</a:t>
            </a:r>
            <a:r>
              <a:rPr lang="en-US" dirty="0"/>
              <a:t> data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05979"/>
            <a:ext cx="8229600" cy="560910"/>
          </a:xfrm>
        </p:spPr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/>
              <a:t>t</a:t>
            </a:r>
            <a:r>
              <a:rPr lang="en-US" dirty="0">
                <a:latin typeface="+mj-lt"/>
              </a:rPr>
              <a:t>erminal </a:t>
            </a:r>
            <a:r>
              <a:rPr lang="en-US" dirty="0"/>
              <a:t>e</a:t>
            </a:r>
            <a:r>
              <a:rPr lang="en-US" dirty="0">
                <a:latin typeface="+mj-lt"/>
              </a:rPr>
              <a:t>mulator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6210" y="1319664"/>
            <a:ext cx="25076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 OS X: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r>
              <a:rPr lang="en-US" dirty="0"/>
              <a:t>iterm2</a:t>
            </a:r>
          </a:p>
          <a:p>
            <a:endParaRPr lang="en-US" dirty="0"/>
          </a:p>
          <a:p>
            <a:r>
              <a:rPr lang="en-US" b="1" dirty="0"/>
              <a:t>Linux: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Linux console </a:t>
            </a:r>
          </a:p>
          <a:p>
            <a:endParaRPr lang="en-US" dirty="0"/>
          </a:p>
          <a:p>
            <a:r>
              <a:rPr lang="en-US" b="1" dirty="0"/>
              <a:t>Microsoft Windows:</a:t>
            </a:r>
          </a:p>
          <a:p>
            <a:r>
              <a:rPr lang="en-US" sz="2400" b="1" dirty="0" err="1">
                <a:solidFill>
                  <a:srgbClr val="17375E"/>
                </a:solidFill>
              </a:rPr>
              <a:t>PuTTY</a:t>
            </a:r>
            <a:endParaRPr lang="en-US" sz="2400" b="1" dirty="0">
              <a:solidFill>
                <a:srgbClr val="17375E"/>
              </a:solidFill>
            </a:endParaRPr>
          </a:p>
          <a:p>
            <a:r>
              <a:rPr lang="en-US" dirty="0" err="1"/>
              <a:t>AbsoluteTelnet</a:t>
            </a:r>
            <a:endParaRPr lang="en-US" dirty="0"/>
          </a:p>
          <a:p>
            <a:r>
              <a:rPr lang="en-US" dirty="0" err="1"/>
              <a:t>Mintty</a:t>
            </a:r>
            <a:endParaRPr lang="en-US" dirty="0"/>
          </a:p>
          <a:p>
            <a:r>
              <a:rPr lang="en-US" dirty="0" err="1"/>
              <a:t>xterm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2269" y="766889"/>
            <a:ext cx="860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terminal emulator allows users to access to a computer or server.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Screen Shot 2015-01-01 at 1.54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64" y="1643917"/>
            <a:ext cx="4775336" cy="17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0423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16554</TotalTime>
  <Words>2024</Words>
  <Application>Microsoft Macintosh PowerPoint</Application>
  <PresentationFormat>On-screen Show (16:9)</PresentationFormat>
  <Paragraphs>491</Paragraphs>
  <Slides>39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Office Theme</vt:lpstr>
      <vt:lpstr>Worksheet</vt:lpstr>
      <vt:lpstr>Topic 2: Unix  Bioinformatics Applications (PLPTH813)</vt:lpstr>
      <vt:lpstr>Today</vt:lpstr>
      <vt:lpstr>Unix is one of Operating Systems (OSs)</vt:lpstr>
      <vt:lpstr>Parts of Unix OS</vt:lpstr>
      <vt:lpstr>Evolution of UNIX-based Operating Systems</vt:lpstr>
      <vt:lpstr>Linux Distributions</vt:lpstr>
      <vt:lpstr>Unix philosophy</vt:lpstr>
      <vt:lpstr>Why do we need to learn Unix?</vt:lpstr>
      <vt:lpstr>The terminal emulator</vt:lpstr>
      <vt:lpstr>Imagining</vt:lpstr>
      <vt:lpstr>file systems</vt:lpstr>
      <vt:lpstr>Example datasets</vt:lpstr>
      <vt:lpstr>Directories and files</vt:lpstr>
      <vt:lpstr>cd, mkdir, pwd</vt:lpstr>
      <vt:lpstr>ls</vt:lpstr>
      <vt:lpstr>File information</vt:lpstr>
      <vt:lpstr>chmod</vt:lpstr>
      <vt:lpstr>cp, mv, rm</vt:lpstr>
      <vt:lpstr>contents of files</vt:lpstr>
      <vt:lpstr>head/tail</vt:lpstr>
      <vt:lpstr>more/less</vt:lpstr>
      <vt:lpstr>cat</vt:lpstr>
      <vt:lpstr>paste</vt:lpstr>
      <vt:lpstr>wc</vt:lpstr>
      <vt:lpstr>grep</vt:lpstr>
      <vt:lpstr>grep examples</vt:lpstr>
      <vt:lpstr>grep examples using regular expression</vt:lpstr>
      <vt:lpstr>cut</vt:lpstr>
      <vt:lpstr>The concept of “pipe”</vt:lpstr>
      <vt:lpstr>Problem</vt:lpstr>
      <vt:lpstr>Pipe example</vt:lpstr>
      <vt:lpstr>sort - sort lines of text files</vt:lpstr>
      <vt:lpstr>find - search for files in a directory hierarchy</vt:lpstr>
      <vt:lpstr>sed -  a stream editor used for modifying files in unix</vt:lpstr>
      <vt:lpstr>wget</vt:lpstr>
      <vt:lpstr>Chinese Zodiac</vt:lpstr>
      <vt:lpstr>date, cal, sleep</vt:lpstr>
      <vt:lpstr>history, clear</vt:lpstr>
      <vt:lpstr>man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175</cp:revision>
  <dcterms:created xsi:type="dcterms:W3CDTF">2014-12-15T18:58:14Z</dcterms:created>
  <dcterms:modified xsi:type="dcterms:W3CDTF">2025-01-28T15:20:58Z</dcterms:modified>
</cp:coreProperties>
</file>