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64" r:id="rId3"/>
    <p:sldId id="257" r:id="rId4"/>
    <p:sldId id="331" r:id="rId5"/>
    <p:sldId id="333" r:id="rId6"/>
    <p:sldId id="271" r:id="rId7"/>
    <p:sldId id="342" r:id="rId8"/>
    <p:sldId id="389" r:id="rId9"/>
    <p:sldId id="341" r:id="rId10"/>
    <p:sldId id="343" r:id="rId11"/>
    <p:sldId id="371" r:id="rId12"/>
    <p:sldId id="387" r:id="rId13"/>
    <p:sldId id="290" r:id="rId14"/>
    <p:sldId id="365" r:id="rId15"/>
    <p:sldId id="344" r:id="rId16"/>
    <p:sldId id="312" r:id="rId17"/>
    <p:sldId id="367" r:id="rId18"/>
    <p:sldId id="366" r:id="rId19"/>
    <p:sldId id="351" r:id="rId20"/>
    <p:sldId id="386" r:id="rId21"/>
    <p:sldId id="357" r:id="rId22"/>
    <p:sldId id="358" r:id="rId23"/>
    <p:sldId id="359" r:id="rId24"/>
    <p:sldId id="352" r:id="rId25"/>
    <p:sldId id="360" r:id="rId26"/>
    <p:sldId id="362" r:id="rId27"/>
    <p:sldId id="369" r:id="rId28"/>
    <p:sldId id="354" r:id="rId29"/>
    <p:sldId id="355" r:id="rId30"/>
    <p:sldId id="368" r:id="rId31"/>
    <p:sldId id="356" r:id="rId32"/>
    <p:sldId id="372" r:id="rId33"/>
    <p:sldId id="373" r:id="rId34"/>
    <p:sldId id="378" r:id="rId35"/>
    <p:sldId id="380" r:id="rId36"/>
    <p:sldId id="388" r:id="rId37"/>
    <p:sldId id="383" r:id="rId38"/>
    <p:sldId id="336" r:id="rId39"/>
    <p:sldId id="346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68" autoAdjust="0"/>
    <p:restoredTop sz="86318" autoAdjust="0"/>
  </p:normalViewPr>
  <p:slideViewPr>
    <p:cSldViewPr snapToGrid="0" snapToObjects="1">
      <p:cViewPr varScale="1">
        <p:scale>
          <a:sx n="162" d="100"/>
          <a:sy n="162" d="100"/>
        </p:scale>
        <p:origin x="24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10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Unix</a:t>
            </a:r>
            <a:br>
              <a:rPr lang="en-US" sz="3600" dirty="0">
                <a:latin typeface="+mj-lt"/>
              </a:rPr>
            </a:br>
            <a:br>
              <a:rPr lang="en-US" sz="2800" dirty="0">
                <a:latin typeface="+mj-lt"/>
              </a:rPr>
            </a:br>
            <a:r>
              <a:rPr lang="en-US" sz="2000" dirty="0">
                <a:latin typeface="+mj-lt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1/24/2023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169" y="2292018"/>
            <a:ext cx="25076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2970" y="1200269"/>
            <a:ext cx="8003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2501166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437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700" y="3683000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20" y="1032412"/>
            <a:ext cx="4182983" cy="511657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95206"/>
              </p:ext>
            </p:extLst>
          </p:nvPr>
        </p:nvGraphicFramePr>
        <p:xfrm>
          <a:off x="5184775" y="1595591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1595591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95492"/>
              </p:ext>
            </p:extLst>
          </p:nvPr>
        </p:nvGraphicFramePr>
        <p:xfrm>
          <a:off x="5175250" y="3360738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3360738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2563230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573489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46966"/>
            <a:ext cx="7845972" cy="2918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/homes/liu3zhen/teaching/datasets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4579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2235200"/>
            <a:ext cx="20574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833" y="1098290"/>
            <a:ext cx="7450667" cy="5389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16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89495" y="1336847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ls</a:t>
            </a:r>
            <a:r>
              <a:rPr lang="en-US" sz="2000" dirty="0">
                <a:latin typeface="Courier"/>
                <a:cs typeface="Courier"/>
              </a:rPr>
              <a:t>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7867" y="1298528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34247"/>
              </p:ext>
            </p:extLst>
          </p:nvPr>
        </p:nvGraphicFramePr>
        <p:xfrm>
          <a:off x="1591731" y="3803755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065867" y="2289130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692401" y="2289130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327398" y="2289131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36984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21172" y="228912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410172" y="2289130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99733" y="2703088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971799" y="32878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1385" y="2982486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65573" y="298306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24371" y="2983064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27398" y="539971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7398" y="5961039"/>
            <a:ext cx="2339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76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557780"/>
            <a:ext cx="40632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2800" y="2204581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2800" y="3129512"/>
            <a:ext cx="63161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2800" y="3573282"/>
            <a:ext cx="42479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12800" y="4206507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12800" y="4677312"/>
            <a:ext cx="4986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12800" y="5360369"/>
            <a:ext cx="631613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5710019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067" y="1384876"/>
            <a:ext cx="7416800" cy="474128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cp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sz="20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&lt;filename&gt;</a:t>
            </a:r>
          </a:p>
          <a:p>
            <a:pPr marL="0" indent="0">
              <a:buNone/>
            </a:pPr>
            <a:r>
              <a:rPr lang="en-US" dirty="0" err="1"/>
              <a:t>rm</a:t>
            </a:r>
            <a:r>
              <a:rPr lang="en-US" dirty="0"/>
              <a:t> &lt;directory&gt; -r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rm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6578" y="1248764"/>
            <a:ext cx="7819409" cy="4838769"/>
          </a:xfrm>
        </p:spPr>
        <p:txBody>
          <a:bodyPr>
            <a:noAutofit/>
          </a:bodyPr>
          <a:lstStyle/>
          <a:p>
            <a:r>
              <a:rPr lang="en-US" b="1" dirty="0"/>
              <a:t>Flat file</a:t>
            </a:r>
          </a:p>
          <a:p>
            <a:pPr marL="0" indent="0">
              <a:buNone/>
            </a:pPr>
            <a:r>
              <a:rPr lang="en-US" dirty="0"/>
              <a:t>Two types of line feed (LF, \n) and carriage return (CR, \r)</a:t>
            </a:r>
          </a:p>
          <a:p>
            <a:pPr marL="457200" indent="-457200">
              <a:buAutoNum type="arabicPeriod" startAt="2"/>
            </a:pPr>
            <a:endParaRPr lang="en-US" dirty="0"/>
          </a:p>
          <a:p>
            <a:r>
              <a:rPr lang="en-US" b="1" dirty="0"/>
              <a:t>Excel functions </a:t>
            </a:r>
            <a:r>
              <a:rPr lang="en-US" dirty="0"/>
              <a:t>(average, </a:t>
            </a:r>
            <a:r>
              <a:rPr lang="en-US" dirty="0" err="1"/>
              <a:t>vlookup</a:t>
            </a:r>
            <a:r>
              <a:rPr lang="en-US" dirty="0"/>
              <a:t>, ...)</a:t>
            </a:r>
          </a:p>
          <a:p>
            <a:endParaRPr lang="en-US" b="1" dirty="0"/>
          </a:p>
          <a:p>
            <a:r>
              <a:rPr lang="en-US" b="1" dirty="0"/>
              <a:t>Regular expression</a:t>
            </a:r>
          </a:p>
          <a:p>
            <a:pPr marL="0" indent="0">
              <a:buNone/>
            </a:pPr>
            <a:r>
              <a:rPr lang="en-US" dirty="0"/>
              <a:t>e.g.,  1) T{10,12}               2) ^$</a:t>
            </a:r>
          </a:p>
          <a:p>
            <a:endParaRPr lang="en-US" b="1" i="1" dirty="0"/>
          </a:p>
          <a:p>
            <a:r>
              <a:rPr lang="en-US" b="1" i="1" dirty="0"/>
              <a:t>vi</a:t>
            </a:r>
            <a:r>
              <a:rPr lang="en-US" b="1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</a:t>
            </a:r>
          </a:p>
          <a:p>
            <a:pPr indent="0">
              <a:buAutoNum type="arabicPeriod"/>
            </a:pPr>
            <a:r>
              <a:rPr lang="en-US" dirty="0"/>
              <a:t> command mode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66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238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194" y="1047191"/>
            <a:ext cx="6700700" cy="55618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sz="3400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% 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/>
              <a:t># Cigarette Usage (Adult 2013)</a:t>
            </a:r>
          </a:p>
          <a:p>
            <a:pPr marL="0" indent="0">
              <a:buNone/>
            </a:pPr>
            <a:r>
              <a:rPr lang="en-US" sz="17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700" dirty="0"/>
              <a:t># http://</a:t>
            </a:r>
            <a:r>
              <a:rPr lang="en-US" sz="1700" dirty="0" err="1"/>
              <a:t>apps.nccd.cdc.gov</a:t>
            </a:r>
            <a:r>
              <a:rPr lang="en-US" sz="1700" dirty="0"/>
              <a:t>/</a:t>
            </a:r>
            <a:r>
              <a:rPr lang="en-US" sz="1700" dirty="0" err="1"/>
              <a:t>statesystem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State	Adult Cigarette Use (%)</a:t>
            </a:r>
          </a:p>
          <a:p>
            <a:pPr marL="0" indent="0">
              <a:buNone/>
            </a:pPr>
            <a:r>
              <a:rPr lang="en-US" sz="1700" dirty="0"/>
              <a:t>Alabama	21.5</a:t>
            </a:r>
          </a:p>
          <a:p>
            <a:pPr marL="0" indent="0">
              <a:buNone/>
            </a:pPr>
            <a:r>
              <a:rPr lang="en-US" sz="1700" dirty="0"/>
              <a:t>Alaska	22.6</a:t>
            </a:r>
          </a:p>
          <a:p>
            <a:pPr marL="0" indent="0">
              <a:buNone/>
            </a:pPr>
            <a:r>
              <a:rPr lang="en-US" sz="1700" dirty="0"/>
              <a:t>Arizona	16.3</a:t>
            </a:r>
          </a:p>
          <a:p>
            <a:pPr marL="0" indent="0">
              <a:buNone/>
            </a:pPr>
            <a:r>
              <a:rPr lang="en-US" sz="1700" dirty="0"/>
              <a:t>Arkansas	25.9</a:t>
            </a:r>
          </a:p>
          <a:p>
            <a:pPr marL="0" indent="0">
              <a:buNone/>
            </a:pPr>
            <a:r>
              <a:rPr lang="en-US" sz="1700" dirty="0"/>
              <a:t>California	12.5</a:t>
            </a:r>
          </a:p>
          <a:p>
            <a:pPr marL="0" indent="0">
              <a:buNone/>
            </a:pPr>
            <a:r>
              <a:rPr lang="en-US" sz="1700" dirty="0"/>
              <a:t>Colorado	17.7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400" b="1" dirty="0">
                <a:solidFill>
                  <a:srgbClr val="17375E"/>
                </a:solidFill>
              </a:rPr>
              <a:t>tail</a:t>
            </a:r>
            <a:r>
              <a:rPr lang="en-US" sz="3400" dirty="0"/>
              <a:t> - output the last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% 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/>
              <a:t>South Dakota	19.6</a:t>
            </a:r>
          </a:p>
          <a:p>
            <a:pPr marL="0" indent="0">
              <a:buNone/>
            </a:pPr>
            <a:r>
              <a:rPr lang="en-US" sz="1900" dirty="0"/>
              <a:t>Tennessee	24.3</a:t>
            </a:r>
          </a:p>
          <a:p>
            <a:pPr marL="0" indent="0">
              <a:buNone/>
            </a:pPr>
            <a:r>
              <a:rPr lang="en-US" sz="1900" dirty="0"/>
              <a:t>Texas	15.9</a:t>
            </a:r>
          </a:p>
          <a:p>
            <a:pPr marL="0" indent="0">
              <a:buNone/>
            </a:pPr>
            <a:r>
              <a:rPr lang="en-US" sz="1900" dirty="0"/>
              <a:t>Utah	10.3</a:t>
            </a:r>
          </a:p>
          <a:p>
            <a:pPr marL="0" indent="0">
              <a:buNone/>
            </a:pPr>
            <a:r>
              <a:rPr lang="en-US" sz="1900" dirty="0"/>
              <a:t>Vermont	16.6</a:t>
            </a:r>
          </a:p>
          <a:p>
            <a:pPr marL="0" indent="0">
              <a:buNone/>
            </a:pPr>
            <a:r>
              <a:rPr lang="en-US" sz="1900" dirty="0"/>
              <a:t>Virginia	19</a:t>
            </a:r>
          </a:p>
          <a:p>
            <a:pPr marL="0" indent="0">
              <a:buNone/>
            </a:pPr>
            <a:r>
              <a:rPr lang="en-US" sz="1900" dirty="0" err="1"/>
              <a:t>Washingon</a:t>
            </a:r>
            <a:r>
              <a:rPr lang="en-US" sz="1900" dirty="0"/>
              <a:t>	16.1</a:t>
            </a:r>
          </a:p>
          <a:p>
            <a:pPr marL="0" indent="0">
              <a:buNone/>
            </a:pPr>
            <a:r>
              <a:rPr lang="en-US" sz="1900" dirty="0"/>
              <a:t>West Virginia	27.3</a:t>
            </a:r>
          </a:p>
          <a:p>
            <a:pPr marL="0" indent="0">
              <a:buNone/>
            </a:pPr>
            <a:r>
              <a:rPr lang="en-US" sz="1900" dirty="0"/>
              <a:t>Wisconsin	18.7</a:t>
            </a:r>
          </a:p>
          <a:p>
            <a:pPr marL="0" indent="0">
              <a:buNone/>
            </a:pPr>
            <a:r>
              <a:rPr lang="en-US" sz="1900" dirty="0"/>
              <a:t>Wyoming	20.6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51728" y="2538953"/>
            <a:ext cx="3212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-n &lt;number of lines&gt;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% less -N filename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cat, 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8" y="1279403"/>
            <a:ext cx="8754532" cy="3377558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cat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youth.txt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two.cat.txt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# “&gt;” redirect the output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% paste </a:t>
            </a:r>
            <a:r>
              <a:rPr lang="en-US" sz="1900" dirty="0" err="1">
                <a:latin typeface="Courier"/>
                <a:cs typeface="Courier"/>
              </a:rPr>
              <a:t>adult.txt</a:t>
            </a:r>
            <a:r>
              <a:rPr lang="en-US" sz="1900" dirty="0">
                <a:latin typeface="Courier"/>
                <a:cs typeface="Courier"/>
              </a:rPr>
              <a:t> </a:t>
            </a:r>
            <a:r>
              <a:rPr lang="en-US" sz="1900" dirty="0" err="1">
                <a:latin typeface="Courier"/>
                <a:cs typeface="Courier"/>
              </a:rPr>
              <a:t>youth.txt</a:t>
            </a:r>
            <a:r>
              <a:rPr lang="en-US" sz="1900" dirty="0">
                <a:latin typeface="Courier"/>
                <a:cs typeface="Courier"/>
              </a:rPr>
              <a:t> &gt; </a:t>
            </a:r>
            <a:r>
              <a:rPr lang="en-US" sz="1900" dirty="0" err="1">
                <a:latin typeface="Courier"/>
                <a:cs typeface="Courier"/>
              </a:rPr>
              <a:t>two.merge.txt</a:t>
            </a:r>
            <a:endParaRPr lang="en-US" sz="19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90559"/>
              </p:ext>
            </p:extLst>
          </p:nvPr>
        </p:nvGraphicFramePr>
        <p:xfrm>
          <a:off x="578155" y="4908214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70" y="1182595"/>
            <a:ext cx="7379408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wc</a:t>
            </a:r>
            <a:r>
              <a:rPr lang="en-US" dirty="0">
                <a:latin typeface="Courier"/>
                <a:cs typeface="Courier"/>
              </a:rPr>
              <a:t> -l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667" y="274638"/>
            <a:ext cx="8229600" cy="772987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75168"/>
            <a:ext cx="8470301" cy="537622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% </a:t>
            </a:r>
            <a:r>
              <a:rPr lang="en-US" dirty="0" err="1">
                <a:latin typeface="Courier"/>
                <a:cs typeface="Courier"/>
              </a:rPr>
              <a:t>grep</a:t>
            </a:r>
            <a:r>
              <a:rPr lang="en-US" dirty="0">
                <a:latin typeface="Courier"/>
                <a:cs typeface="Courier"/>
              </a:rPr>
              <a:t>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6311" y="3921840"/>
            <a:ext cx="4693977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23" y="3865920"/>
            <a:ext cx="868680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 # names of sequences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-c  # number of sequences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grep "^&gt;" </a:t>
            </a:r>
            <a:r>
              <a:rPr lang="en-US" sz="2000" dirty="0" err="1">
                <a:latin typeface="Courier"/>
                <a:cs typeface="Courier"/>
              </a:rPr>
              <a:t>fasta.file</a:t>
            </a:r>
            <a:r>
              <a:rPr lang="en-US" sz="2000" dirty="0">
                <a:latin typeface="Courier"/>
                <a:cs typeface="Courier"/>
              </a:rPr>
              <a:t> -v  # sequence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7123" y="1605922"/>
            <a:ext cx="8686800" cy="17638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%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6096285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998" y="1159140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9955"/>
              </p:ext>
            </p:extLst>
          </p:nvPr>
        </p:nvGraphicFramePr>
        <p:xfrm>
          <a:off x="387517" y="1886493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7492" y="4796669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42760"/>
              </p:ext>
            </p:extLst>
          </p:nvPr>
        </p:nvGraphicFramePr>
        <p:xfrm>
          <a:off x="387517" y="5308298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784869" y="2969763"/>
            <a:ext cx="4540664" cy="6031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% 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36432"/>
              </p:ext>
            </p:extLst>
          </p:nvPr>
        </p:nvGraphicFramePr>
        <p:xfrm>
          <a:off x="387517" y="3533364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4" y="3823155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5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29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39694"/>
            <a:ext cx="8040713" cy="25346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inter-process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2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4359850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8" y="4627226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4279785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4964116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544" y="5663852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884082" y="1761223"/>
            <a:ext cx="561738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626"/>
            <a:ext cx="4114800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Please apply </a:t>
            </a:r>
            <a:r>
              <a:rPr lang="en-US" sz="2800" b="1" dirty="0" err="1"/>
              <a:t>grep</a:t>
            </a:r>
            <a:r>
              <a:rPr lang="en-US" sz="2800" b="1" dirty="0"/>
              <a:t>, head,</a:t>
            </a:r>
            <a:r>
              <a:rPr lang="en-US" sz="2800" dirty="0"/>
              <a:t> and </a:t>
            </a:r>
            <a:r>
              <a:rPr lang="en-US" sz="2800" b="1" dirty="0"/>
              <a:t>tail</a:t>
            </a:r>
            <a:r>
              <a:rPr lang="en-US" sz="2800" dirty="0"/>
              <a:t> to extract the 4</a:t>
            </a:r>
            <a:r>
              <a:rPr lang="en-US" sz="2800" baseline="30000" dirty="0"/>
              <a:t>th</a:t>
            </a:r>
            <a:r>
              <a:rPr lang="en-US" sz="2800" dirty="0"/>
              <a:t> line that is not started with “#” from the file of “</a:t>
            </a:r>
            <a:r>
              <a:rPr lang="en-US" sz="2800" dirty="0" err="1"/>
              <a:t>adult.txt</a:t>
            </a:r>
            <a:r>
              <a:rPr lang="en-US" sz="280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0" y="1511626"/>
            <a:ext cx="4540250" cy="37715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"/>
                <a:cs typeface="Courier"/>
              </a:rPr>
              <a:t>% 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Font typeface="Arial"/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Alabama	21.5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Alaska	22.6</a:t>
            </a:r>
          </a:p>
          <a:p>
            <a:pPr marL="0" indent="0">
              <a:buFont typeface="Arial"/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Arkansas	25.9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California	12.5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2570211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% </a:t>
            </a: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</a:t>
            </a:r>
            <a:r>
              <a:rPr lang="en-US" sz="1800" dirty="0" err="1">
                <a:latin typeface="Courier"/>
                <a:cs typeface="Courier"/>
              </a:rPr>
              <a:t>grep</a:t>
            </a:r>
            <a:r>
              <a:rPr lang="en-US" sz="1800" dirty="0">
                <a:latin typeface="Courier"/>
                <a:cs typeface="Courier"/>
              </a:rPr>
              <a:t>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20295"/>
              </p:ext>
            </p:extLst>
          </p:nvPr>
        </p:nvGraphicFramePr>
        <p:xfrm>
          <a:off x="1362097" y="3221098"/>
          <a:ext cx="6248400" cy="27940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055"/>
              </p:ext>
            </p:extLst>
          </p:nvPr>
        </p:nvGraphicFramePr>
        <p:xfrm>
          <a:off x="457200" y="1047625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086300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76300" y="6356350"/>
            <a:ext cx="665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www.theunixschool.com</a:t>
            </a:r>
            <a:r>
              <a:rPr lang="en-US" sz="1600" dirty="0"/>
              <a:t>/2012/08/</a:t>
            </a:r>
            <a:r>
              <a:rPr lang="en-US" sz="1600" dirty="0" err="1"/>
              <a:t>linux</a:t>
            </a:r>
            <a:r>
              <a:rPr lang="en-US" sz="1600" dirty="0"/>
              <a:t>-sort-command-</a:t>
            </a:r>
            <a:r>
              <a:rPr lang="en-US" sz="1600" dirty="0" err="1"/>
              <a:t>examples.html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994993" y="1086300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1307581"/>
            <a:ext cx="9004300" cy="256243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&lt;an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https://as2.ftcdn.net/v2/jpg/05/03/89/91/1000_F_503899118_vcDwyhOuGYA9Z1h0jiHlnjrXQK0Z1DYr.jpg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306BD934-932D-E651-5D96-324EB36E4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43" y="3592093"/>
            <a:ext cx="4422813" cy="276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6475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37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0688" y="1421912"/>
            <a:ext cx="6419969" cy="474128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date</a:t>
            </a:r>
            <a:r>
              <a:rPr lang="en-US" dirty="0"/>
              <a:t> - print or set the system date and time</a:t>
            </a:r>
            <a:endParaRPr lang="en-US" dirty="0">
              <a:latin typeface="+mj-lt"/>
            </a:endParaRPr>
          </a:p>
          <a:p>
            <a:pPr marL="0" lvl="1" indent="0">
              <a:buNone/>
            </a:pPr>
            <a:r>
              <a:rPr lang="en-US" dirty="0"/>
              <a:t>% date</a:t>
            </a:r>
          </a:p>
          <a:p>
            <a:pPr marL="0" lvl="1" indent="0">
              <a:buNone/>
            </a:pPr>
            <a:endParaRPr lang="en-US" dirty="0"/>
          </a:p>
          <a:p>
            <a:pPr marL="346075" lvl="1" indent="-346075">
              <a:buFont typeface="Arial"/>
              <a:buChar char="•"/>
            </a:pPr>
            <a:r>
              <a:rPr lang="en-US" b="1" dirty="0" err="1">
                <a:solidFill>
                  <a:srgbClr val="17375E"/>
                </a:solidFill>
              </a:rPr>
              <a:t>cal</a:t>
            </a:r>
            <a:r>
              <a:rPr lang="en-US" dirty="0"/>
              <a:t> - displays a calendar</a:t>
            </a:r>
          </a:p>
          <a:p>
            <a:pPr marL="0" lvl="1" indent="0">
              <a:buNone/>
            </a:pPr>
            <a:r>
              <a:rPr lang="en-US" dirty="0"/>
              <a:t>% </a:t>
            </a:r>
            <a:r>
              <a:rPr lang="en-US" dirty="0" err="1"/>
              <a:t>cal</a:t>
            </a:r>
            <a:r>
              <a:rPr lang="en-US" dirty="0"/>
              <a:t> Feb 2014</a:t>
            </a:r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342900" lvl="1" indent="-342900">
              <a:buFont typeface="Arial"/>
              <a:buChar char="•"/>
            </a:pPr>
            <a:r>
              <a:rPr lang="en-US" b="1" dirty="0">
                <a:solidFill>
                  <a:srgbClr val="17375E"/>
                </a:solidFill>
              </a:rPr>
              <a:t>sleep</a:t>
            </a:r>
            <a:r>
              <a:rPr lang="en-US" dirty="0"/>
              <a:t> - delay for a specified amount of time</a:t>
            </a:r>
          </a:p>
          <a:p>
            <a:pPr marL="0" lvl="1" indent="0">
              <a:buNone/>
            </a:pPr>
            <a:r>
              <a:rPr lang="en-US" dirty="0">
                <a:latin typeface="+mj-lt"/>
              </a:rPr>
              <a:t>% sleep 2 	#2 seconds pause</a:t>
            </a:r>
          </a:p>
          <a:p>
            <a:pPr marL="0" lvl="1" indent="0">
              <a:buNone/>
            </a:pPr>
            <a:r>
              <a:rPr lang="en-US" dirty="0">
                <a:latin typeface="+mj-lt"/>
              </a:rPr>
              <a:t>% sleep 1h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2" name="Picture 1" descr="Screen Shot 2015-01-01 at 11.36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986" y="3163790"/>
            <a:ext cx="21590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38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6607" y="1782316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% 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% 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39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1300080"/>
            <a:ext cx="7888711" cy="47738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% man </a:t>
            </a:r>
            <a:r>
              <a:rPr lang="en-US" sz="2800" dirty="0" err="1">
                <a:latin typeface="Courier"/>
                <a:cs typeface="Courier"/>
              </a:rPr>
              <a:t>grep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Detailed information about each command</a:t>
            </a:r>
          </a:p>
          <a:p>
            <a:r>
              <a:rPr lang="en-US" sz="2800" dirty="0">
                <a:latin typeface="+mj-lt"/>
              </a:rPr>
              <a:t>Could be too detailed to find the answer</a:t>
            </a:r>
          </a:p>
          <a:p>
            <a:endParaRPr lang="en-US" sz="2800" dirty="0">
              <a:latin typeface="+mj-lt"/>
            </a:endParaRPr>
          </a:p>
          <a:p>
            <a:pPr marL="0" indent="0">
              <a:buNone/>
            </a:pPr>
            <a:r>
              <a:rPr lang="en-US" sz="2800" dirty="0">
                <a:latin typeface="+mj-lt"/>
              </a:rPr>
              <a:t>Sometimes it is more efficient to …</a:t>
            </a:r>
          </a:p>
          <a:p>
            <a:r>
              <a:rPr lang="en-US" sz="2800" dirty="0">
                <a:latin typeface="+mj-lt"/>
              </a:rPr>
              <a:t>Google “how-to”</a:t>
            </a:r>
          </a:p>
          <a:p>
            <a:r>
              <a:rPr lang="en-US" sz="2800" dirty="0">
                <a:latin typeface="+mj-lt"/>
              </a:rPr>
              <a:t>Ask questions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47625"/>
            <a:ext cx="4163646" cy="416364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06231" y="5506510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87077" y="4972538"/>
            <a:ext cx="11849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www.cj-computers.com</a:t>
            </a:r>
            <a:endParaRPr lang="en-US" sz="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77" y="1264345"/>
            <a:ext cx="2138749" cy="316534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94913" y="4302433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209" y="4639474"/>
            <a:ext cx="2698175" cy="1723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474650" y="351203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89388" y="3226777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75526" y="2712915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3904" y="223129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483547" y="3465092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17560" y="3197470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7974" y="266459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69170" y="2297119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30275" y="1163502"/>
            <a:ext cx="5543061" cy="5403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</a:t>
            </a:r>
            <a:r>
              <a:rPr lang="en-US" dirty="0" err="1"/>
              <a:t>ls</a:t>
            </a:r>
            <a:r>
              <a:rPr lang="en-US" dirty="0"/>
              <a:t>), file copying (</a:t>
            </a:r>
            <a:r>
              <a:rPr lang="en-US" dirty="0" err="1"/>
              <a:t>cp</a:t>
            </a:r>
            <a:r>
              <a:rPr lang="en-US" dirty="0"/>
              <a:t>).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231" y="240408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23" y="1216073"/>
            <a:ext cx="7604834" cy="5457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8" y="6519759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3" y="1185536"/>
            <a:ext cx="5653417" cy="38495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273" y="3909100"/>
            <a:ext cx="1007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cpagnews.com</a:t>
            </a:r>
            <a:r>
              <a:rPr lang="en-US" sz="1000" dirty="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55092" y="1529835"/>
            <a:ext cx="28448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Liu lab</a:t>
            </a:r>
          </a:p>
          <a:p>
            <a:r>
              <a:rPr lang="en-US" sz="2400" dirty="0"/>
              <a:t>Ubuntu</a:t>
            </a:r>
          </a:p>
          <a:p>
            <a:r>
              <a:rPr lang="en-US" sz="2400" dirty="0"/>
              <a:t>VERSION=18.04.1 LTS</a:t>
            </a:r>
          </a:p>
          <a:p>
            <a:endParaRPr lang="en-US" sz="2400" b="1" dirty="0"/>
          </a:p>
          <a:p>
            <a:r>
              <a:rPr lang="en-US" sz="2400" b="1" dirty="0" err="1"/>
              <a:t>Beocat</a:t>
            </a:r>
            <a:endParaRPr lang="en-US" sz="2400" b="1" dirty="0"/>
          </a:p>
          <a:p>
            <a:r>
              <a:rPr lang="en-US" sz="2400" dirty="0" err="1"/>
              <a:t>CentOS</a:t>
            </a:r>
            <a:endParaRPr lang="en-US" sz="2400" dirty="0"/>
          </a:p>
          <a:p>
            <a:r>
              <a:rPr lang="en-US" sz="2400" dirty="0"/>
              <a:t>VERSION=7.0.2009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141" y="5130820"/>
            <a:ext cx="7344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Change the following three file names to file names ended up with .</a:t>
            </a:r>
            <a:r>
              <a:rPr lang="en-US" b="1" dirty="0" err="1"/>
              <a:t>fasta</a:t>
            </a:r>
            <a:r>
              <a:rPr lang="en-US" b="1" dirty="0"/>
              <a:t> </a:t>
            </a:r>
          </a:p>
          <a:p>
            <a:r>
              <a:rPr lang="en-US" dirty="0" err="1"/>
              <a:t>a.txt</a:t>
            </a:r>
            <a:r>
              <a:rPr lang="en-US" dirty="0"/>
              <a:t>  </a:t>
            </a:r>
            <a:r>
              <a:rPr lang="en-US" dirty="0" err="1"/>
              <a:t>b.txt</a:t>
            </a:r>
            <a:r>
              <a:rPr lang="en-US" dirty="0"/>
              <a:t>  </a:t>
            </a:r>
            <a:r>
              <a:rPr lang="en-US" dirty="0" err="1"/>
              <a:t>c.txt</a:t>
            </a:r>
            <a:endParaRPr lang="en-US" dirty="0"/>
          </a:p>
          <a:p>
            <a:endParaRPr lang="en-US" dirty="0"/>
          </a:p>
          <a:p>
            <a:r>
              <a:rPr lang="en-US" dirty="0"/>
              <a:t>Ubuntu:</a:t>
            </a:r>
          </a:p>
          <a:p>
            <a:r>
              <a:rPr lang="en-US" dirty="0"/>
              <a:t>rename 's/txt/</a:t>
            </a:r>
            <a:r>
              <a:rPr lang="en-US" dirty="0" err="1"/>
              <a:t>fasta</a:t>
            </a:r>
            <a:r>
              <a:rPr lang="en-US" dirty="0"/>
              <a:t>/' *txt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23870" y="5961817"/>
            <a:ext cx="312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CentOS:</a:t>
            </a:r>
          </a:p>
          <a:p>
            <a:r>
              <a:rPr lang="en-US" dirty="0"/>
              <a:t>rename 'txt' '</a:t>
            </a:r>
            <a:r>
              <a:rPr lang="en-US" dirty="0" err="1"/>
              <a:t>fasta</a:t>
            </a:r>
            <a:r>
              <a:rPr lang="en-US" dirty="0"/>
              <a:t>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126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79" y="1589827"/>
            <a:ext cx="8292662" cy="390445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plain text 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treating devices and certain types of inter-process communication (IPC) as files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748" y="1518128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5339872"/>
            <a:ext cx="4484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... maybe, easier to find a job</a:t>
            </a:r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12838</TotalTime>
  <Words>2268</Words>
  <Application>Microsoft Macintosh PowerPoint</Application>
  <PresentationFormat>On-screen Show (4:3)</PresentationFormat>
  <Paragraphs>544</Paragraphs>
  <Slides>39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</vt:lpstr>
      <vt:lpstr>Courier New</vt:lpstr>
      <vt:lpstr>Office Theme</vt:lpstr>
      <vt:lpstr>Worksheet</vt:lpstr>
      <vt:lpstr>Unix  Bioinformatics Applications (PLPTH813)</vt:lpstr>
      <vt:lpstr>Review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cat, paste</vt:lpstr>
      <vt:lpstr>wc</vt:lpstr>
      <vt:lpstr>grep</vt:lpstr>
      <vt:lpstr>grep examples using regular expression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sed -  a stream editor used for modifying files in unix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156</cp:revision>
  <dcterms:created xsi:type="dcterms:W3CDTF">2014-12-15T18:58:14Z</dcterms:created>
  <dcterms:modified xsi:type="dcterms:W3CDTF">2023-01-24T16:12:35Z</dcterms:modified>
</cp:coreProperties>
</file>