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61" r:id="rId2"/>
    <p:sldId id="663" r:id="rId3"/>
    <p:sldId id="622" r:id="rId4"/>
    <p:sldId id="667" r:id="rId5"/>
    <p:sldId id="275" r:id="rId6"/>
    <p:sldId id="624" r:id="rId7"/>
    <p:sldId id="688" r:id="rId8"/>
    <p:sldId id="689" r:id="rId9"/>
    <p:sldId id="621" r:id="rId10"/>
    <p:sldId id="675" r:id="rId11"/>
    <p:sldId id="639" r:id="rId12"/>
    <p:sldId id="670" r:id="rId13"/>
    <p:sldId id="633" r:id="rId14"/>
    <p:sldId id="669" r:id="rId15"/>
    <p:sldId id="686" r:id="rId16"/>
    <p:sldId id="668" r:id="rId17"/>
    <p:sldId id="644" r:id="rId18"/>
    <p:sldId id="645" r:id="rId19"/>
    <p:sldId id="646" r:id="rId20"/>
    <p:sldId id="671" r:id="rId21"/>
    <p:sldId id="642" r:id="rId22"/>
    <p:sldId id="687" r:id="rId23"/>
    <p:sldId id="640" r:id="rId24"/>
    <p:sldId id="674" r:id="rId25"/>
    <p:sldId id="676" r:id="rId26"/>
    <p:sldId id="649" r:id="rId27"/>
    <p:sldId id="647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B0021"/>
    <a:srgbClr val="17631F"/>
    <a:srgbClr val="124120"/>
    <a:srgbClr val="007700"/>
    <a:srgbClr val="008000"/>
    <a:srgbClr val="C0504D"/>
    <a:srgbClr val="D64A49"/>
    <a:srgbClr val="8E32E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 autoAdjust="0"/>
    <p:restoredTop sz="90247" autoAdjust="0"/>
  </p:normalViewPr>
  <p:slideViewPr>
    <p:cSldViewPr snapToGrid="0" snapToObjects="1">
      <p:cViewPr varScale="1">
        <p:scale>
          <a:sx n="123" d="100"/>
          <a:sy n="123" d="100"/>
        </p:scale>
        <p:origin x="31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tima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tima" charset="0"/>
              </a:defRPr>
            </a:lvl1pPr>
          </a:lstStyle>
          <a:p>
            <a:pPr>
              <a:defRPr/>
            </a:pPr>
            <a:fld id="{F740E645-315C-B948-A9FB-FB2E786AC6DA}" type="datetime1">
              <a:rPr lang="en-US"/>
              <a:pPr>
                <a:defRPr/>
              </a:pPr>
              <a:t>2/23/23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tima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tima" charset="0"/>
              </a:defRPr>
            </a:lvl1pPr>
          </a:lstStyle>
          <a:p>
            <a:pPr>
              <a:defRPr/>
            </a:pPr>
            <a:fld id="{33D88D85-4AFE-DC49-A50E-C037F084A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0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DD0D292-1667-AA42-A234-C614477490B3}" type="datetime1">
              <a:rPr lang="en-US"/>
              <a:pPr>
                <a:defRPr/>
              </a:pPr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94CAB5F-7176-944B-A87E-993A9A665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4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D393B-647F-894C-99F4-C8BCECD12818}" type="slidenum">
              <a:rPr lang="en-US"/>
              <a:pPr/>
              <a:t>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revolution</a:t>
            </a:r>
            <a:r>
              <a:rPr lang="en-US" baseline="0" dirty="0"/>
              <a:t> of sequencing allows for affordable genotyping.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Sequence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Alignment issues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57970-5BE4-1141-BAFB-683CD335299A}" type="datetime1">
              <a:rPr lang="en-US"/>
              <a:pPr>
                <a:defRPr/>
              </a:pPr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314A5-F59A-5A42-AFD5-51FB7C2D9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21536-804C-A741-9E0A-D19809D28727}" type="datetime1">
              <a:rPr lang="en-US"/>
              <a:pPr>
                <a:defRPr/>
              </a:pPr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4AF9-F635-C742-A852-964B760CE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64295-34D9-F540-9BCC-24FD3AF69FA1}" type="datetime1">
              <a:rPr lang="en-US"/>
              <a:pPr>
                <a:defRPr/>
              </a:pPr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69A1C-7BAB-1D4B-BE58-A7B8B4AAF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5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2196F-4D27-1542-BAE6-540D6063689C}" type="datetime1">
              <a:rPr lang="en-US"/>
              <a:pPr>
                <a:defRPr/>
              </a:pPr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EFA63-DE6B-1C40-8E13-70DFD3C7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31F03-FCCE-3843-ADA4-7D6479FB0868}" type="datetime1">
              <a:rPr lang="en-US"/>
              <a:pPr>
                <a:defRPr/>
              </a:pPr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7B81B-5CF5-014F-8130-0F26BB3DC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8DAA6-28C1-B34B-951D-319539C60867}" type="datetime1">
              <a:rPr lang="en-US"/>
              <a:pPr>
                <a:defRPr/>
              </a:pPr>
              <a:t>2/23/23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C290-908A-6048-95E9-D19D467BB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7EE0-F529-C340-87F0-DDCA66C403BE}" type="datetime1">
              <a:rPr lang="en-US"/>
              <a:pPr>
                <a:defRPr/>
              </a:pPr>
              <a:t>2/23/23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52471-DB84-8144-9124-D47277912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4246-0DD4-2E4D-ADA9-AF783DBFA658}" type="datetime1">
              <a:rPr lang="en-US"/>
              <a:pPr>
                <a:defRPr/>
              </a:pPr>
              <a:t>2/23/23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57B3B-B3E4-D144-8912-620ABD8E7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32AEA-A3D5-124B-9561-545E4BE589C8}" type="datetime1">
              <a:rPr lang="en-US"/>
              <a:pPr>
                <a:defRPr/>
              </a:pPr>
              <a:t>2/23/23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CE164-F883-BF44-AC81-A171C2934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39671-24C7-D441-8C39-BEC6FA5BF9BB}" type="datetime1">
              <a:rPr lang="en-US"/>
              <a:pPr>
                <a:defRPr/>
              </a:pPr>
              <a:t>2/23/23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8714-85E9-4A4F-8874-9FF04F8CF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38F8C-D918-ED43-B164-B68C0DF3E423}" type="datetime1">
              <a:rPr lang="en-US"/>
              <a:pPr>
                <a:defRPr/>
              </a:pPr>
              <a:t>2/23/23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5DFE7-50EA-2C40-9BC6-B5B144EE1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9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54150"/>
            <a:ext cx="8229600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63D4D664-0C13-214C-8069-5054E0CA65F1}" type="datetime1">
              <a:rPr lang="en-US"/>
              <a:pPr>
                <a:defRPr/>
              </a:pPr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999F4DA7-82EC-504E-887A-35058808A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amtools.github.io/hts-specs/VCFv4.2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Genomic variants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2/23/2023</a:t>
            </a:r>
          </a:p>
        </p:txBody>
      </p:sp>
    </p:spTree>
    <p:extLst>
      <p:ext uri="{BB962C8B-B14F-4D97-AF65-F5344CB8AC3E}">
        <p14:creationId xmlns:p14="http://schemas.microsoft.com/office/powerpoint/2010/main" val="138473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04"/>
            <a:ext cx="8229600" cy="1037696"/>
          </a:xfrm>
        </p:spPr>
        <p:txBody>
          <a:bodyPr/>
          <a:lstStyle/>
          <a:p>
            <a:r>
              <a:rPr lang="en-US" dirty="0"/>
              <a:t>Next-Generation Sequencing to generate data for variant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47187" y="1653203"/>
            <a:ext cx="3966314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endParaRPr lang="en-US" dirty="0">
              <a:solidFill>
                <a:srgbClr val="7F7F7F"/>
              </a:solidFill>
              <a:latin typeface="Courier"/>
              <a:ea typeface="ＭＳ Ｐゴシック" charset="-128"/>
              <a:cs typeface="Courier"/>
            </a:endParaRPr>
          </a:p>
          <a:p>
            <a:pPr algn="ctr">
              <a:defRPr/>
            </a:pPr>
            <a:r>
              <a:rPr lang="en-US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0D49D-3847-534C-9DA6-9D7D54E74F3C}"/>
              </a:ext>
            </a:extLst>
          </p:cNvPr>
          <p:cNvSpPr txBox="1"/>
          <p:nvPr/>
        </p:nvSpPr>
        <p:spPr>
          <a:xfrm>
            <a:off x="6244190" y="5525353"/>
            <a:ext cx="2340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Heterozygous call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(diploid genome)</a:t>
            </a:r>
          </a:p>
        </p:txBody>
      </p:sp>
    </p:spTree>
    <p:extLst>
      <p:ext uri="{BB962C8B-B14F-4D97-AF65-F5344CB8AC3E}">
        <p14:creationId xmlns:p14="http://schemas.microsoft.com/office/powerpoint/2010/main" val="29725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1038"/>
          </a:xfrm>
        </p:spPr>
        <p:txBody>
          <a:bodyPr/>
          <a:lstStyle/>
          <a:p>
            <a:r>
              <a:rPr lang="en-US" sz="3200" dirty="0"/>
              <a:t>Approaches for 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0" y="1067991"/>
            <a:ext cx="7835900" cy="55411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b="1" dirty="0"/>
              <a:t>Whole genome sequencing </a:t>
            </a:r>
            <a:r>
              <a:rPr lang="en-US" sz="2800" dirty="0"/>
              <a:t>(WGS): high genome coverage but costly for large genomes</a:t>
            </a:r>
          </a:p>
          <a:p>
            <a:pPr>
              <a:lnSpc>
                <a:spcPct val="120000"/>
              </a:lnSpc>
            </a:pPr>
            <a:r>
              <a:rPr lang="en-US" sz="2800" b="1" dirty="0" err="1"/>
              <a:t>Exome</a:t>
            </a:r>
            <a:r>
              <a:rPr lang="en-US" sz="2800" b="1" dirty="0"/>
              <a:t>-capture sequencing</a:t>
            </a:r>
            <a:r>
              <a:rPr lang="en-US" sz="2800" dirty="0"/>
              <a:t>: target on genic regions but still expensive to perform large number of samples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RNA sequencing </a:t>
            </a:r>
            <a:r>
              <a:rPr lang="en-US" sz="2800" dirty="0"/>
              <a:t>(RNA-</a:t>
            </a:r>
            <a:r>
              <a:rPr lang="en-US" sz="2800" dirty="0" err="1"/>
              <a:t>Seq</a:t>
            </a:r>
            <a:r>
              <a:rPr lang="en-US" sz="2800" dirty="0"/>
              <a:t>): obtain data on genic regions and provide expression information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Genotyping-By-Sequencing</a:t>
            </a:r>
            <a:r>
              <a:rPr lang="en-US" sz="2800" dirty="0"/>
              <a:t> (GBS): cost-efficient and high-throughput approach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Skim sequencing</a:t>
            </a:r>
            <a:r>
              <a:rPr lang="en-US" sz="2800" dirty="0"/>
              <a:t>: low-depth WGS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Alignment-based SNP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9402" y="1698516"/>
            <a:ext cx="6029498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…GATCTGCGTCATACGGAAT… (reference)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  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>
              <a:defRPr/>
            </a:pPr>
            <a:endParaRPr lang="en-US" sz="2000" dirty="0">
              <a:solidFill>
                <a:srgbClr val="7F7F7F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ea typeface="ＭＳ Ｐゴシック" charset="-128"/>
                <a:cs typeface="ＭＳ Ｐゴシック" charset="-128"/>
              </a:rPr>
              <a:t>--------------------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rgbClr val="984807"/>
                </a:solidFill>
                <a:ea typeface="ＭＳ Ｐゴシック" charset="-128"/>
                <a:cs typeface="ＭＳ Ｐゴシック" charset="-128"/>
              </a:rPr>
              <a:t>/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rgbClr val="7F7F7F"/>
                </a:solidFill>
                <a:ea typeface="ＭＳ Ｐゴシック" charset="-128"/>
                <a:cs typeface="ＭＳ Ｐゴシック" charset="-128"/>
              </a:rPr>
              <a:t>--------------------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829300" y="2171700"/>
            <a:ext cx="177800" cy="25146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2500" y="3213100"/>
            <a:ext cx="8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230777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Alignment-based SNP discovery, cont</a:t>
            </a:r>
            <a:r>
              <a:rPr lang="en-US" sz="3200" dirty="0"/>
              <a:t>.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658260"/>
            <a:ext cx="8782050" cy="37422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General procedure</a:t>
            </a:r>
          </a:p>
          <a:p>
            <a:r>
              <a:rPr lang="en-US" sz="2400" dirty="0"/>
              <a:t>Reads cleanup (adaptor, quality trimming, e.g., </a:t>
            </a:r>
            <a:r>
              <a:rPr lang="en-US" sz="2400" dirty="0" err="1"/>
              <a:t>trimmomatic</a:t>
            </a:r>
            <a:r>
              <a:rPr lang="en-US" sz="2400" dirty="0"/>
              <a:t>)</a:t>
            </a:r>
          </a:p>
          <a:p>
            <a:r>
              <a:rPr lang="en-US" sz="2400" dirty="0"/>
              <a:t>Reads aligned to the reference genome with aligners</a:t>
            </a:r>
          </a:p>
          <a:p>
            <a:pPr marL="0" indent="0">
              <a:buNone/>
            </a:pPr>
            <a:r>
              <a:rPr lang="en-US" sz="2400" dirty="0"/>
              <a:t>	1. BWA, Bowtie (DNA-</a:t>
            </a:r>
            <a:r>
              <a:rPr lang="en-US" sz="2400" dirty="0" err="1"/>
              <a:t>Seq</a:t>
            </a:r>
            <a:r>
              <a:rPr lang="en-US" sz="2400" dirty="0"/>
              <a:t> reads)</a:t>
            </a:r>
          </a:p>
          <a:p>
            <a:pPr marL="0" indent="0">
              <a:buNone/>
            </a:pPr>
            <a:r>
              <a:rPr lang="en-US" sz="2400" dirty="0"/>
              <a:t>	2. HISAT2, STAR, GSNAP, </a:t>
            </a:r>
            <a:r>
              <a:rPr lang="en-US" sz="2400" dirty="0" err="1"/>
              <a:t>Tophat</a:t>
            </a:r>
            <a:r>
              <a:rPr lang="en-US" sz="2400" dirty="0"/>
              <a:t> (RNA-</a:t>
            </a:r>
            <a:r>
              <a:rPr lang="en-US" sz="2400" dirty="0" err="1"/>
              <a:t>Seq</a:t>
            </a:r>
            <a:r>
              <a:rPr lang="en-US" sz="2400" dirty="0"/>
              <a:t> reads)</a:t>
            </a:r>
          </a:p>
          <a:p>
            <a:r>
              <a:rPr lang="en-US" sz="2400" dirty="0"/>
              <a:t>Post-alignment filtering and convert SAM (alignment file) to BAM</a:t>
            </a:r>
          </a:p>
          <a:p>
            <a:r>
              <a:rPr lang="en-US" sz="2400" dirty="0"/>
              <a:t>SNP calling with software packages: </a:t>
            </a:r>
            <a:r>
              <a:rPr lang="en-US" sz="2400" dirty="0" err="1"/>
              <a:t>Samtools</a:t>
            </a:r>
            <a:r>
              <a:rPr lang="en-US" sz="2400" dirty="0"/>
              <a:t>, GATK, VarScan2</a:t>
            </a:r>
          </a:p>
          <a:p>
            <a:r>
              <a:rPr lang="en-US" sz="2400" dirty="0"/>
              <a:t>Use population information or some criteria to filter SNP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BWA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1" y="1511300"/>
            <a:ext cx="85470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HWI-ST897:104:C015GACXX:6:1101:12678:20443  163 U00096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1888286</a:t>
            </a:r>
            <a:r>
              <a:rPr lang="en-US" sz="1800" dirty="0">
                <a:latin typeface="Courier New"/>
                <a:cs typeface="Courier New"/>
              </a:rPr>
              <a:t> 60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64M1D20M</a:t>
            </a:r>
            <a:r>
              <a:rPr lang="en-US" sz="1800" dirty="0">
                <a:latin typeface="Courier New"/>
                <a:cs typeface="Courier New"/>
              </a:rPr>
              <a:t>    =   1888358 170 </a:t>
            </a:r>
            <a:r>
              <a:rPr lang="en-US" sz="1000" dirty="0">
                <a:latin typeface="Courier New"/>
                <a:cs typeface="Courier New"/>
              </a:rPr>
              <a:t>GCCAACAGCCGCGACTTCCTGTACGCCAGGATGCTGCATGACGACATCTTCAATCTCGTTGGGAAGACGTTAAAAACGGAAACC    CCCFFFFFHHFHHJJJJJJJ        JHIJHIJIIJIJJJJJIJJJJIJJHHFFFFFFEEEEEEDDDDDDA5,53,8&lt;?CC(50?8BD3? 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NM:i:2</a:t>
            </a:r>
            <a:r>
              <a:rPr lang="en-US" sz="1800" dirty="0">
                <a:latin typeface="Courier New"/>
                <a:cs typeface="Courier New"/>
              </a:rPr>
              <a:t>  AS:i:72 XS:i:0  RG:Z:S1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036935"/>
            <a:ext cx="187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 output: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0" y="3149600"/>
            <a:ext cx="2613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CIGAR: 64M1D20M</a:t>
            </a:r>
          </a:p>
          <a:p>
            <a:r>
              <a:rPr lang="en-US" dirty="0">
                <a:latin typeface="+mj-lt"/>
              </a:rPr>
              <a:t>NM: edit distance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900" y="42545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5100" y="4031396"/>
            <a:ext cx="8890000" cy="245830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edit distance </a:t>
            </a:r>
            <a:r>
              <a:rPr lang="en-US" sz="2400" dirty="0"/>
              <a:t>is a way to quantify the dissimilarity of two strings (e.g., words) by counting the minimum number of edits (substitution, insertion, and deletion) required to transform one string into the other.</a:t>
            </a:r>
          </a:p>
          <a:p>
            <a:pPr marL="0" indent="0">
              <a:buNone/>
            </a:pPr>
            <a:r>
              <a:rPr lang="en-US" sz="2400" dirty="0"/>
              <a:t>fact -&gt; fit  (2)</a:t>
            </a:r>
          </a:p>
          <a:p>
            <a:pPr marL="0" indent="0">
              <a:buNone/>
            </a:pPr>
            <a:r>
              <a:rPr lang="en-US" sz="2400" dirty="0"/>
              <a:t>AACCT -&gt; AAACT  (1)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50500" y="5829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2438400"/>
            <a:ext cx="4279900" cy="1352550"/>
          </a:xfrm>
        </p:spPr>
        <p:txBody>
          <a:bodyPr/>
          <a:lstStyle/>
          <a:p>
            <a:r>
              <a:rPr lang="en-US" sz="3200" dirty="0"/>
              <a:t>AACCT -&gt; ACCTA  (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)</a:t>
            </a:r>
          </a:p>
          <a:p>
            <a:r>
              <a:rPr lang="en-US" sz="3200" dirty="0"/>
              <a:t>AATCCT -&gt; ATCAT  (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1" y="274638"/>
            <a:ext cx="8648699" cy="614362"/>
          </a:xfrm>
        </p:spPr>
        <p:txBody>
          <a:bodyPr/>
          <a:lstStyle/>
          <a:p>
            <a:r>
              <a:rPr lang="en-US" dirty="0"/>
              <a:t>Polymorphism based on Alignment + reference genome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4356100"/>
            <a:ext cx="8128000" cy="17462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Query  1        GCCAACAGCCGCGACTTCCTGTACGCCAGGATGCTGCATGACGACATCTTCAATCTCGTT  60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       ||||||||||||||||||||||||||||||||||||||||||||||||||||||||||||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Sbjct</a:t>
            </a:r>
            <a:r>
              <a:rPr lang="en-US" sz="1200" dirty="0">
                <a:latin typeface="Courier New"/>
                <a:cs typeface="Courier New"/>
              </a:rPr>
              <a:t>  1888286  GCCAACAGCCGCGACTTCCTGTACGCCAGGATGCTGCATGACGACATCTTCAATCTCGTT  1888345</a:t>
            </a:r>
          </a:p>
          <a:p>
            <a:pPr marL="0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Query  61       GGGA-AGACGTTAAAAACGGAAACC  84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       |||| ||||||||||| ||||||||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Sbjct</a:t>
            </a:r>
            <a:r>
              <a:rPr lang="en-US" sz="1200" dirty="0">
                <a:latin typeface="Courier New"/>
                <a:cs typeface="Courier New"/>
              </a:rPr>
              <a:t>  1888346  GGGATAGACGTTAAAACCGGAAACC  1888370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1" y="1638300"/>
            <a:ext cx="85470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HWI-ST897:104:C015GACXX:6:1101:12678:20443  163 U00096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1888286</a:t>
            </a:r>
            <a:r>
              <a:rPr lang="en-US" sz="1800" dirty="0">
                <a:latin typeface="Courier New"/>
                <a:cs typeface="Courier New"/>
              </a:rPr>
              <a:t> 60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64M1D20M</a:t>
            </a:r>
            <a:r>
              <a:rPr lang="en-US" sz="1800" dirty="0">
                <a:latin typeface="Courier New"/>
                <a:cs typeface="Courier New"/>
              </a:rPr>
              <a:t>    =   1888358 170 </a:t>
            </a:r>
            <a:r>
              <a:rPr lang="en-US" sz="1000" dirty="0">
                <a:latin typeface="Courier New"/>
                <a:cs typeface="Courier New"/>
              </a:rPr>
              <a:t>GCCAACAGCCGCGACTTCCTGTACGCCAGGATGCTGCATGACGACATCTTCAATCTCGTTGGGAAGACGTTAAAAACGGAAACC    CCCFFFFFHHFHHJJJJJJJ        JHIJHIJIIJIJJJJJIJJJJIJJHHFFFFFFEEEEEEDDDDDDA5,53,8&lt;?CC(50?8BD3? 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NM:i:2</a:t>
            </a:r>
            <a:r>
              <a:rPr lang="en-US" sz="1800" dirty="0">
                <a:latin typeface="Courier New"/>
                <a:cs typeface="Courier New"/>
              </a:rPr>
              <a:t>  AS:i:72 XS:i:0  RG:Z:S1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163935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 output (BWA):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900" y="3441700"/>
            <a:ext cx="79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24120"/>
                </a:solidFill>
              </a:rPr>
              <a:t>mapping position and CIGAR determine the alignment</a:t>
            </a:r>
          </a:p>
        </p:txBody>
      </p:sp>
      <p:sp>
        <p:nvSpPr>
          <p:cNvPr id="8" name="Oval 7"/>
          <p:cNvSpPr/>
          <p:nvPr/>
        </p:nvSpPr>
        <p:spPr>
          <a:xfrm>
            <a:off x="2246640" y="5182758"/>
            <a:ext cx="393700" cy="837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38840" y="5182758"/>
            <a:ext cx="393700" cy="837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662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Alignment-based SNP discovery: GATK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1"/>
            <a:ext cx="8229600" cy="5346700"/>
          </a:xfrm>
        </p:spPr>
        <p:txBody>
          <a:bodyPr/>
          <a:lstStyle/>
          <a:p>
            <a:r>
              <a:rPr lang="en-US" sz="2400" dirty="0"/>
              <a:t>The Genome Analysis Toolkit (GATK) is a software package developed at the Broad Institute to primarily focus on variant discovery and genotyping.</a:t>
            </a:r>
          </a:p>
          <a:p>
            <a:r>
              <a:rPr lang="en-US" sz="2400" dirty="0"/>
              <a:t>Input data: BAM files and reference genome</a:t>
            </a:r>
          </a:p>
          <a:p>
            <a:r>
              <a:rPr lang="en-US" sz="2400" dirty="0"/>
              <a:t>Required tools: Picard and </a:t>
            </a:r>
            <a:r>
              <a:rPr lang="en-US" sz="2400" dirty="0" err="1"/>
              <a:t>Samtools</a:t>
            </a:r>
            <a:endParaRPr lang="en-US" sz="2400" dirty="0"/>
          </a:p>
          <a:p>
            <a:r>
              <a:rPr lang="en-US" sz="2400" dirty="0"/>
              <a:t>Code example: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–jar </a:t>
            </a:r>
            <a:r>
              <a:rPr lang="en-US" dirty="0" err="1">
                <a:latin typeface="Courier"/>
                <a:cs typeface="Courier"/>
              </a:rPr>
              <a:t>GenomeAnalysisTK.jar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-T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UnifiedGenotyper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-R </a:t>
            </a:r>
            <a:r>
              <a:rPr lang="en-US" dirty="0" err="1">
                <a:latin typeface="Courier"/>
                <a:cs typeface="Courier"/>
              </a:rPr>
              <a:t>your_reference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-I </a:t>
            </a:r>
            <a:r>
              <a:rPr lang="en-US" dirty="0" err="1">
                <a:latin typeface="Courier"/>
                <a:cs typeface="Courier"/>
              </a:rPr>
              <a:t>your_bam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</a:t>
            </a:r>
            <a:r>
              <a:rPr lang="en-US" dirty="0" err="1">
                <a:latin typeface="Courier"/>
                <a:cs typeface="Courier"/>
              </a:rPr>
              <a:t>glm</a:t>
            </a:r>
            <a:r>
              <a:rPr lang="en-US" dirty="0">
                <a:latin typeface="Courier"/>
                <a:cs typeface="Courier"/>
              </a:rPr>
              <a:t> BOTH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BOTH = SNP + INDEL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02DD-EDB3-DB48-903F-A1DFA2BE5646}"/>
              </a:ext>
            </a:extLst>
          </p:cNvPr>
          <p:cNvSpPr txBox="1"/>
          <p:nvPr/>
        </p:nvSpPr>
        <p:spPr>
          <a:xfrm>
            <a:off x="6080759" y="5266034"/>
            <a:ext cx="172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3.7</a:t>
            </a:r>
          </a:p>
        </p:txBody>
      </p:sp>
    </p:spTree>
    <p:extLst>
      <p:ext uri="{BB962C8B-B14F-4D97-AF65-F5344CB8AC3E}">
        <p14:creationId xmlns:p14="http://schemas.microsoft.com/office/powerpoint/2010/main" val="33929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28351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GATK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87555"/>
              </p:ext>
            </p:extLst>
          </p:nvPr>
        </p:nvGraphicFramePr>
        <p:xfrm>
          <a:off x="95250" y="1791640"/>
          <a:ext cx="8902697" cy="1000450"/>
        </p:xfrm>
        <a:graphic>
          <a:graphicData uri="http://schemas.openxmlformats.org/drawingml/2006/table">
            <a:tbl>
              <a:tblPr/>
              <a:tblGrid>
                <a:gridCol w="50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91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5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436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#CHROM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DH10B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89089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782.76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1:0,18:18:99:1:1.00:781,0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0:27,0:27:99:0:0.00:0,1149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89103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690.76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1:0,16:16:99:1:1.00:689,0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0:29,0:29:99:0:0.00:0,1253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89143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1:0,11:11:99:1:1.00:447,0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0:27,0:27:99:0:0.00:0,1165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89145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1:0,10:10:99:1:1.00:404,0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0:28,0:28:99:0:0.00:0,1215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438" y="977873"/>
            <a:ext cx="426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VCF</a:t>
            </a:r>
            <a:r>
              <a:rPr lang="en-US" dirty="0">
                <a:latin typeface="+mn-lt"/>
              </a:rPr>
              <a:t> (Variant Call Format) output</a:t>
            </a:r>
          </a:p>
          <a:p>
            <a:r>
              <a:rPr lang="en-US" sz="1200" dirty="0">
                <a:latin typeface="+mn-lt"/>
                <a:hlinkClick r:id="rId3"/>
              </a:rPr>
              <a:t>https://</a:t>
            </a:r>
            <a:r>
              <a:rPr lang="en-US" sz="1200" dirty="0" err="1">
                <a:latin typeface="+mn-lt"/>
                <a:hlinkClick r:id="rId3"/>
              </a:rPr>
              <a:t>samtools.github.io</a:t>
            </a:r>
            <a:r>
              <a:rPr lang="en-US" sz="1200" dirty="0">
                <a:latin typeface="+mn-lt"/>
                <a:hlinkClick r:id="rId3"/>
              </a:rPr>
              <a:t>/</a:t>
            </a:r>
            <a:r>
              <a:rPr lang="en-US" sz="1200" dirty="0" err="1">
                <a:latin typeface="+mn-lt"/>
                <a:hlinkClick r:id="rId3"/>
              </a:rPr>
              <a:t>hts</a:t>
            </a:r>
            <a:r>
              <a:rPr lang="en-US" sz="1200" dirty="0">
                <a:latin typeface="+mn-lt"/>
                <a:hlinkClick r:id="rId3"/>
              </a:rPr>
              <a:t>-specs/VCFv4.2.pdf</a:t>
            </a:r>
            <a:endParaRPr lang="en-US" sz="12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54282"/>
              </p:ext>
            </p:extLst>
          </p:nvPr>
        </p:nvGraphicFramePr>
        <p:xfrm>
          <a:off x="244387" y="2976239"/>
          <a:ext cx="8442413" cy="1024262"/>
        </p:xfrm>
        <a:graphic>
          <a:graphicData uri="http://schemas.openxmlformats.org/drawingml/2006/table">
            <a:tbl>
              <a:tblPr/>
              <a:tblGrid>
                <a:gridCol w="844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1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GT: AD  : DP: GQ: MLPSAC: MLPSAF: 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31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1 : 0,18: 18: 99: 1     : 1.00  : 781,0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4498" y="4172625"/>
            <a:ext cx="77689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</a:rPr>
              <a:t>GT=Genotype (0 or 1)</a:t>
            </a:r>
          </a:p>
          <a:p>
            <a:r>
              <a:rPr lang="en-US" sz="1800" dirty="0">
                <a:latin typeface="+mj-lt"/>
              </a:rPr>
              <a:t>AD=Allelic depths for the ref and alt alleles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DP=Approximate read depth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GQ=Genotype Quality</a:t>
            </a:r>
          </a:p>
          <a:p>
            <a:r>
              <a:rPr lang="en-US" sz="1800" dirty="0">
                <a:latin typeface="+mj-lt"/>
              </a:rPr>
              <a:t>MLPSAC=Maximum likelihood expectation (MLE) for the alternate allele count</a:t>
            </a:r>
          </a:p>
          <a:p>
            <a:r>
              <a:rPr lang="en-US" sz="1800" dirty="0">
                <a:latin typeface="+mj-lt"/>
              </a:rPr>
              <a:t>MLPSAF=Maximum likelihood expectation (MLE) for the alternate allele fraction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PL=Normalized, </a:t>
            </a:r>
            <a:r>
              <a:rPr lang="en-US" sz="1800" b="1" dirty="0" err="1">
                <a:solidFill>
                  <a:srgbClr val="008000"/>
                </a:solidFill>
                <a:latin typeface="+mj-lt"/>
              </a:rPr>
              <a:t>Phred</a:t>
            </a:r>
            <a:r>
              <a:rPr lang="en-US" sz="1800" b="1" dirty="0">
                <a:solidFill>
                  <a:srgbClr val="008000"/>
                </a:solidFill>
                <a:latin typeface="+mj-lt"/>
              </a:rPr>
              <a:t>-scaled scores for likelihoods for genotypes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215360"/>
            <a:ext cx="7040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Prob</a:t>
            </a:r>
            <a:r>
              <a:rPr lang="en-US" sz="2000" dirty="0"/>
              <a:t>(0) = 10^(-781/10) = 7.9e-79     </a:t>
            </a:r>
            <a:r>
              <a:rPr lang="en-US" sz="2000" dirty="0" err="1"/>
              <a:t>Prob</a:t>
            </a:r>
            <a:r>
              <a:rPr lang="en-US" sz="2000" dirty="0"/>
              <a:t>(1) = 10^(-0/10) = 1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72300" y="1564653"/>
            <a:ext cx="0" cy="226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8908" y="116457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isolate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22698" y="1581883"/>
            <a:ext cx="0" cy="226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79306" y="118180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isolate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51D27-12B3-914E-B736-8EA3C8303EA8}"/>
              </a:ext>
            </a:extLst>
          </p:cNvPr>
          <p:cNvSpPr/>
          <p:nvPr/>
        </p:nvSpPr>
        <p:spPr>
          <a:xfrm>
            <a:off x="6342018" y="1979022"/>
            <a:ext cx="1338943" cy="21553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GATK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128000" cy="4375150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GATK</a:t>
            </a:r>
            <a:r>
              <a:rPr lang="en-US" sz="2800" dirty="0"/>
              <a:t> can be used to filter SNPs.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</a:t>
            </a:r>
            <a:r>
              <a:rPr lang="en-US" dirty="0" err="1">
                <a:latin typeface="Courier"/>
                <a:cs typeface="Courier"/>
              </a:rPr>
              <a:t>GenomeAnalysisTK.jar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-T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SelectVariants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-R </a:t>
            </a:r>
            <a:r>
              <a:rPr lang="en-US" dirty="0" err="1">
                <a:latin typeface="Courier"/>
                <a:cs typeface="Courier"/>
              </a:rPr>
              <a:t>your_reference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--variant </a:t>
            </a:r>
            <a:r>
              <a:rPr lang="en-US" dirty="0" err="1">
                <a:latin typeface="Courier"/>
                <a:cs typeface="Courier"/>
              </a:rPr>
              <a:t>your_vcf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-select 'DP &gt;= 3.0'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restrictAllelesTo</a:t>
            </a:r>
            <a:r>
              <a:rPr lang="en-US" dirty="0">
                <a:latin typeface="Courier"/>
                <a:cs typeface="Courier"/>
              </a:rPr>
              <a:t> BIALLELIC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selectTypeToInclude</a:t>
            </a:r>
            <a:r>
              <a:rPr lang="en-US" dirty="0">
                <a:latin typeface="Courier"/>
                <a:cs typeface="Courier"/>
              </a:rPr>
              <a:t> SNP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 variants based on the experimental purpose and genetic features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9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algorithms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0" y="3152358"/>
            <a:ext cx="4277549" cy="3160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422" y="6370711"/>
            <a:ext cx="4205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evomicsorg.wpengine.netdna-cdn.com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7552" y="1143000"/>
            <a:ext cx="7246448" cy="3067307"/>
            <a:chOff x="1007686" y="1590073"/>
            <a:chExt cx="7246448" cy="3067307"/>
          </a:xfrm>
        </p:grpSpPr>
        <p:sp>
          <p:nvSpPr>
            <p:cNvPr id="7" name="Oval 6"/>
            <p:cNvSpPr/>
            <p:nvPr/>
          </p:nvSpPr>
          <p:spPr>
            <a:xfrm>
              <a:off x="1007686" y="1809302"/>
              <a:ext cx="2186219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Genome sequences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592363" y="1590073"/>
              <a:ext cx="2584306" cy="1928847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21754" y="3953432"/>
              <a:ext cx="2090780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10" name="Curved Down Arrow 9"/>
            <p:cNvSpPr/>
            <p:nvPr/>
          </p:nvSpPr>
          <p:spPr>
            <a:xfrm>
              <a:off x="4515401" y="353162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060729" y="3953432"/>
              <a:ext cx="219340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540234" y="2338506"/>
              <a:ext cx="538732" cy="25016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15634" y="3608930"/>
              <a:ext cx="1739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2422" y="249238"/>
            <a:ext cx="115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review</a:t>
            </a:r>
          </a:p>
        </p:txBody>
      </p:sp>
      <p:sp>
        <p:nvSpPr>
          <p:cNvPr id="15" name="Oval 14"/>
          <p:cNvSpPr/>
          <p:nvPr/>
        </p:nvSpPr>
        <p:spPr>
          <a:xfrm>
            <a:off x="2971800" y="3519059"/>
            <a:ext cx="393700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94000" y="5309759"/>
            <a:ext cx="927100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5122" y="4979559"/>
            <a:ext cx="492278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34365" y="90056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BWT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98638" y="4801183"/>
            <a:ext cx="15705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bwa</a:t>
            </a:r>
            <a:r>
              <a:rPr lang="en-US" dirty="0"/>
              <a:t> index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bwa</a:t>
            </a:r>
            <a:r>
              <a:rPr lang="en-US" dirty="0"/>
              <a:t> </a:t>
            </a:r>
            <a:r>
              <a:rPr lang="en-US" dirty="0" err="1"/>
              <a:t>mem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51186-4EBF-AB4A-98B6-3177E6AA4417}"/>
              </a:ext>
            </a:extLst>
          </p:cNvPr>
          <p:cNvSpPr txBox="1"/>
          <p:nvPr/>
        </p:nvSpPr>
        <p:spPr>
          <a:xfrm>
            <a:off x="176050" y="3439993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minimap2</a:t>
            </a:r>
          </a:p>
        </p:txBody>
      </p:sp>
    </p:spTree>
    <p:extLst>
      <p:ext uri="{BB962C8B-B14F-4D97-AF65-F5344CB8AC3E}">
        <p14:creationId xmlns:p14="http://schemas.microsoft.com/office/powerpoint/2010/main" val="1101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Falsely discovered SNPs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38350"/>
            <a:ext cx="7226300" cy="14414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Can you think about what could result in falsely discovered SNPs using alignment-based SNP methods?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2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Alignment-based SNP discovery: 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079500"/>
            <a:ext cx="4711700" cy="139065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Misalignments</a:t>
            </a:r>
          </a:p>
          <a:p>
            <a:r>
              <a:rPr lang="en-US" sz="2400" dirty="0">
                <a:latin typeface="+mj-lt"/>
              </a:rPr>
              <a:t>Genome duplications</a:t>
            </a:r>
          </a:p>
          <a:p>
            <a:r>
              <a:rPr lang="en-US" sz="2400" dirty="0">
                <a:latin typeface="+mj-lt"/>
              </a:rPr>
              <a:t>Highly divergent regions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04800" y="2520950"/>
            <a:ext cx="7747000" cy="4083886"/>
            <a:chOff x="304800" y="2520950"/>
            <a:chExt cx="7747000" cy="4083886"/>
          </a:xfrm>
        </p:grpSpPr>
        <p:sp>
          <p:nvSpPr>
            <p:cNvPr id="5" name="TextBox 4"/>
            <p:cNvSpPr txBox="1"/>
            <p:nvPr/>
          </p:nvSpPr>
          <p:spPr>
            <a:xfrm>
              <a:off x="374650" y="2520950"/>
              <a:ext cx="144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Examples:</a:t>
              </a:r>
            </a:p>
          </p:txBody>
        </p:sp>
        <p:pic>
          <p:nvPicPr>
            <p:cNvPr id="6" name="Picture 5" descr="Screen Shot 2014-11-27 at 12.3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3581992"/>
              <a:ext cx="5994400" cy="85036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30200" y="4508500"/>
              <a:ext cx="584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The misalignments of RNA-</a:t>
              </a:r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Seq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data or DNA-</a:t>
              </a:r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Seq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data led to this discovery</a:t>
              </a:r>
            </a:p>
          </p:txBody>
        </p:sp>
        <p:pic>
          <p:nvPicPr>
            <p:cNvPr id="8" name="Picture 7" descr="Screen Shot 2014-11-27 at 12.44.5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676900"/>
              <a:ext cx="4469878" cy="717550"/>
            </a:xfrm>
            <a:prstGeom prst="rect">
              <a:avLst/>
            </a:prstGeom>
          </p:spPr>
        </p:pic>
        <p:pic>
          <p:nvPicPr>
            <p:cNvPr id="9" name="Picture 8" descr="Screen Shot 2014-11-27 at 12.47.1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134" y="2546350"/>
              <a:ext cx="1596666" cy="4058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99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6EB6-A004-AE44-830E-D5C26C5E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9" y="226320"/>
            <a:ext cx="8890561" cy="828153"/>
          </a:xfrm>
        </p:spPr>
        <p:txBody>
          <a:bodyPr/>
          <a:lstStyle/>
          <a:p>
            <a:r>
              <a:rPr lang="en-US" dirty="0" err="1"/>
              <a:t>DeepVariant</a:t>
            </a:r>
            <a:br>
              <a:rPr lang="en-US" dirty="0"/>
            </a:br>
            <a:r>
              <a:rPr lang="en-US" dirty="0"/>
              <a:t>(alignment-based but with deep learning to infer genotypes)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ED61-A0F2-C247-B48B-32FEFCF2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86DA7E-D837-1349-BD31-3A087C0E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6" y="1734696"/>
            <a:ext cx="8754688" cy="437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3B3B48-0253-EE43-AF4B-12799ECAE465}"/>
              </a:ext>
            </a:extLst>
          </p:cNvPr>
          <p:cNvSpPr/>
          <p:nvPr/>
        </p:nvSpPr>
        <p:spPr>
          <a:xfrm>
            <a:off x="457200" y="6415801"/>
            <a:ext cx="25403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Nature Biotechnology 36:983–987(2018)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97D2C-4CD0-9447-8295-22057AFF17BA}"/>
              </a:ext>
            </a:extLst>
          </p:cNvPr>
          <p:cNvSpPr txBox="1"/>
          <p:nvPr/>
        </p:nvSpPr>
        <p:spPr>
          <a:xfrm>
            <a:off x="405636" y="1194530"/>
            <a:ext cx="766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universal SNP and small-indel variant caller using deep neural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31ACE-F174-2B4E-A854-ECB55CA24AD9}"/>
              </a:ext>
            </a:extLst>
          </p:cNvPr>
          <p:cNvSpPr/>
          <p:nvPr/>
        </p:nvSpPr>
        <p:spPr>
          <a:xfrm>
            <a:off x="1643170" y="2062558"/>
            <a:ext cx="247507" cy="140253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5A2B7-D20B-8B4B-B0B9-D8F7F4707BC0}"/>
              </a:ext>
            </a:extLst>
          </p:cNvPr>
          <p:cNvSpPr txBox="1"/>
          <p:nvPr/>
        </p:nvSpPr>
        <p:spPr>
          <a:xfrm>
            <a:off x="7345722" y="1816822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4EBE9B4-02B4-734C-A390-E00742FDB3E0}"/>
              </a:ext>
            </a:extLst>
          </p:cNvPr>
          <p:cNvSpPr/>
          <p:nvPr/>
        </p:nvSpPr>
        <p:spPr>
          <a:xfrm flipV="1">
            <a:off x="7832350" y="2261186"/>
            <a:ext cx="316258" cy="30327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Assembly</a:t>
            </a:r>
            <a:r>
              <a:rPr lang="en-US" sz="3200" dirty="0">
                <a:latin typeface="+mj-lt"/>
              </a:rPr>
              <a:t>-based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7874000" cy="3892550"/>
          </a:xfrm>
        </p:spPr>
        <p:txBody>
          <a:bodyPr/>
          <a:lstStyle/>
          <a:p>
            <a:r>
              <a:rPr lang="en-US" dirty="0"/>
              <a:t>Cortex (</a:t>
            </a:r>
            <a:r>
              <a:rPr lang="en-US" dirty="0" err="1"/>
              <a:t>Iqbal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2012 Nature Genetics)</a:t>
            </a:r>
          </a:p>
          <a:p>
            <a:pPr marL="0" indent="0">
              <a:buNone/>
            </a:pPr>
            <a:r>
              <a:rPr lang="en-US" i="1" dirty="0"/>
              <a:t>de novo </a:t>
            </a:r>
            <a:r>
              <a:rPr lang="en-US" dirty="0"/>
              <a:t>assembly and graphic comparison for variant discovery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Fermi (Li H, 2012 Bioinformatics)</a:t>
            </a:r>
          </a:p>
          <a:p>
            <a:pPr marL="0" indent="0">
              <a:buNone/>
            </a:pPr>
            <a:r>
              <a:rPr lang="en-US" i="1" dirty="0"/>
              <a:t>de novo</a:t>
            </a:r>
            <a:r>
              <a:rPr lang="en-US" dirty="0"/>
              <a:t> assembly to </a:t>
            </a:r>
            <a:r>
              <a:rPr lang="en-US" dirty="0" err="1"/>
              <a:t>unitigs</a:t>
            </a:r>
            <a:r>
              <a:rPr lang="en-US" dirty="0"/>
              <a:t>* and then alignment to the reference genome for variant discovery</a:t>
            </a:r>
          </a:p>
          <a:p>
            <a:pPr marL="0" indent="0">
              <a:buNone/>
            </a:pPr>
            <a:r>
              <a:rPr lang="en-US" dirty="0"/>
              <a:t>(Conceptually, </a:t>
            </a:r>
            <a:r>
              <a:rPr lang="en-US" dirty="0" err="1"/>
              <a:t>unitigs</a:t>
            </a:r>
            <a:r>
              <a:rPr lang="en-US" dirty="0"/>
              <a:t> are confident </a:t>
            </a:r>
            <a:r>
              <a:rPr lang="en-US" dirty="0" err="1"/>
              <a:t>contigs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Discovar</a:t>
            </a:r>
            <a:r>
              <a:rPr lang="en-US" dirty="0"/>
              <a:t> (Neil </a:t>
            </a:r>
            <a:r>
              <a:rPr lang="en-US" i="1" dirty="0"/>
              <a:t>et al</a:t>
            </a:r>
            <a:r>
              <a:rPr lang="en-US" dirty="0"/>
              <a:t>., 2014 Nature Genetics)</a:t>
            </a:r>
          </a:p>
          <a:p>
            <a:pPr marL="0" indent="0">
              <a:buNone/>
            </a:pPr>
            <a:r>
              <a:rPr lang="en-US" dirty="0"/>
              <a:t>Region </a:t>
            </a:r>
            <a:r>
              <a:rPr lang="en-US" i="1" dirty="0"/>
              <a:t>de novo</a:t>
            </a:r>
            <a:r>
              <a:rPr lang="en-US" dirty="0"/>
              <a:t> assembly to </a:t>
            </a:r>
            <a:r>
              <a:rPr lang="en-US" dirty="0" err="1"/>
              <a:t>contigs</a:t>
            </a:r>
            <a:r>
              <a:rPr lang="en-US" dirty="0"/>
              <a:t> and then alignment to the reference genome for variant discovery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4150" y="5158178"/>
            <a:ext cx="8686800" cy="1344881"/>
            <a:chOff x="0" y="2617519"/>
            <a:chExt cx="9144000" cy="1521632"/>
          </a:xfrm>
        </p:grpSpPr>
        <p:pic>
          <p:nvPicPr>
            <p:cNvPr id="6" name="Picture 5" descr="Screen Shot 2014-11-27 at 12.29.26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18949"/>
              <a:ext cx="9144000" cy="620202"/>
            </a:xfrm>
            <a:prstGeom prst="rect">
              <a:avLst/>
            </a:prstGeom>
          </p:spPr>
        </p:pic>
        <p:pic>
          <p:nvPicPr>
            <p:cNvPr id="7" name="Picture 6" descr="Screen Shot 2014-11-27 at 12.29.1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17519"/>
              <a:ext cx="9144000" cy="899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505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212" y="1284764"/>
            <a:ext cx="8229600" cy="50419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Gene coding regions</a:t>
            </a:r>
          </a:p>
          <a:p>
            <a:r>
              <a:rPr lang="en-US" sz="2400" b="1" i="1" dirty="0"/>
              <a:t>Synonymous</a:t>
            </a:r>
            <a:r>
              <a:rPr lang="en-US" sz="2400" dirty="0"/>
              <a:t>: changes that do not alter the encoded amino acid</a:t>
            </a:r>
          </a:p>
          <a:p>
            <a:r>
              <a:rPr lang="en-US" sz="2400" b="1" i="1" dirty="0"/>
              <a:t>Non-synonymous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Missense</a:t>
            </a:r>
            <a:r>
              <a:rPr lang="en-US" sz="2400" dirty="0"/>
              <a:t>: changes that alter encoded amino acid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Nonsense</a:t>
            </a:r>
            <a:r>
              <a:rPr lang="en-US" sz="2400" dirty="0"/>
              <a:t>: changes that produce a stop codon from an amino acid codon, resulting in a shortened protein</a:t>
            </a:r>
          </a:p>
          <a:p>
            <a:r>
              <a:rPr lang="en-US" sz="2400" b="1" i="1" dirty="0" err="1"/>
              <a:t>Frameshift</a:t>
            </a:r>
            <a:r>
              <a:rPr lang="en-US" sz="2400" dirty="0"/>
              <a:t> (caused by insertion/deletion)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Splicing sites</a:t>
            </a:r>
          </a:p>
          <a:p>
            <a:pPr marL="0" indent="0">
              <a:buNone/>
            </a:pPr>
            <a:r>
              <a:rPr lang="en-US" sz="2400" dirty="0"/>
              <a:t>Of an intron, a donor site (5' end of the intron) and an acceptor site (3' end of the intron) are required for splicing.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99583F-4583-0F42-B658-712924DD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78" y="136525"/>
            <a:ext cx="2980212" cy="16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09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Variant</a:t>
            </a:r>
            <a:r>
              <a:rPr lang="en-US" sz="3200" baseline="0" dirty="0">
                <a:latin typeface="+mj-lt"/>
              </a:rPr>
              <a:t> annotation - </a:t>
            </a:r>
            <a:r>
              <a:rPr lang="en-US" sz="3200" dirty="0" err="1">
                <a:latin typeface="+mj-lt"/>
              </a:rPr>
              <a:t>SnpEff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0449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+mj-lt"/>
              </a:rPr>
              <a:t>SnpEff</a:t>
            </a:r>
            <a:r>
              <a:rPr lang="en-US" sz="2400" dirty="0">
                <a:latin typeface="+mj-lt"/>
              </a:rPr>
              <a:t> is a variant annotation and effect prediction tool. It annotates and predicts the effects of variants on genes.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Input data:</a:t>
            </a:r>
          </a:p>
          <a:p>
            <a:r>
              <a:rPr lang="en-US" sz="2400" dirty="0">
                <a:latin typeface="+mj-lt"/>
              </a:rPr>
              <a:t>Genome annotation database</a:t>
            </a:r>
          </a:p>
          <a:p>
            <a:r>
              <a:rPr lang="en-US" sz="2400" dirty="0">
                <a:latin typeface="+mj-lt"/>
              </a:rPr>
              <a:t>Variant data: VCF file</a:t>
            </a:r>
          </a:p>
          <a:p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Running: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java -jar </a:t>
            </a:r>
            <a:r>
              <a:rPr lang="en-US" sz="2400" dirty="0" err="1">
                <a:latin typeface="Courier"/>
                <a:cs typeface="Courier"/>
              </a:rPr>
              <a:t>snpEff.jar</a:t>
            </a:r>
            <a:r>
              <a:rPr lang="en-US" sz="2400" dirty="0">
                <a:latin typeface="Courier"/>
                <a:cs typeface="Courier"/>
              </a:rPr>
              <a:t> GRCh37.75 </a:t>
            </a:r>
            <a:r>
              <a:rPr lang="en-US" sz="2400" dirty="0" err="1">
                <a:latin typeface="Courier"/>
                <a:cs typeface="Courier"/>
              </a:rPr>
              <a:t>my.vcf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1300" y="6187073"/>
            <a:ext cx="605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Cingolani</a:t>
            </a:r>
            <a:r>
              <a:rPr lang="en-US" sz="1600" dirty="0"/>
              <a:t> P, et al., DM. Fly (Austin). 2012 Apr-Jun;6(2):80-92.</a:t>
            </a:r>
          </a:p>
        </p:txBody>
      </p:sp>
    </p:spTree>
    <p:extLst>
      <p:ext uri="{BB962C8B-B14F-4D97-AF65-F5344CB8AC3E}">
        <p14:creationId xmlns:p14="http://schemas.microsoft.com/office/powerpoint/2010/main" val="207194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00" y="177798"/>
            <a:ext cx="5689600" cy="723900"/>
          </a:xfrm>
        </p:spPr>
        <p:txBody>
          <a:bodyPr/>
          <a:lstStyle/>
          <a:p>
            <a:r>
              <a:rPr lang="en-US" sz="3200" dirty="0"/>
              <a:t>Detailed effect list from </a:t>
            </a:r>
            <a:r>
              <a:rPr lang="en-US" sz="3200" dirty="0" err="1"/>
              <a:t>SnpEff</a:t>
            </a:r>
            <a:endParaRPr lang="en-US" sz="3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59292"/>
              </p:ext>
            </p:extLst>
          </p:nvPr>
        </p:nvGraphicFramePr>
        <p:xfrm>
          <a:off x="607798" y="1054393"/>
          <a:ext cx="7926602" cy="5548706"/>
        </p:xfrm>
        <a:graphic>
          <a:graphicData uri="http://schemas.openxmlformats.org/drawingml/2006/table">
            <a:tbl>
              <a:tblPr/>
              <a:tblGrid>
                <a:gridCol w="240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Effect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Note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INTERGENIC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The variant is in an </a:t>
                      </a:r>
                      <a:r>
                        <a:rPr lang="en-US" sz="1200" b="1" i="0" u="none" strike="noStrike" dirty="0" err="1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intergenic</a:t>
                      </a:r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UPSTREAM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Upstream of a gene (default length: 5K bases)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UTR_5_PRIME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hits 5′UTR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UTR_5_DELETED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deletes an exon which is in the 5′UTR of the 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START_GAINED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 variant in 5′UTR region produces a three base sequence that can be a 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SPLICE_SITE_ACCEPTOR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splice acceptor site (defined as two bases before exon start, except for the first exon).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SPLICE_SITE_DONOR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Splice donor site (defined as two bases after coding exon end, except for the last exon).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START_LOST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start codon to be mutated into a non-start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SYNONYMOUS_START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start codon to be mutated into another 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CDS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CDS.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GENE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The variant hits a gene.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transcript.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EXON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vairant hist an exon.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EXON_DELETED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 deletion removes the whole exon.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NON_SYNONYMOUS_CODING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a codon that produces a different amino acid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SYNONYMOUS_CODING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a codon that produces the same amino acid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FRAME_SHIFT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Insertion or deletion causes a frame shift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changed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CODON_INSERTION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inserted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CODON_CHANGE_PLUS_CODON_INSERTION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codon is changed and one or many codons are inserted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CODON_DELETION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CODON_CHANGE_PLUS_CODON_DELETION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codon is changed and one or more codons are 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STOP_GAINED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Variant causes a STOP codon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SYNONYMOUS_STOP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stop codon to be mutated into another stop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STOP_LOST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Variant causes stop codon to be mutated into a non-stop codon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INTRON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hist and intron. Technically, hits no exon in the transcript.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UTR_3_PRIME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hits 3′UTR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UTR_3_DELETED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deletes an exon which is in the 3′UTR of the 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DOWNSTREAM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Downstream of a gene (default length: 5K bases)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INTRON_CONSERVED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is in a highly conserved intronic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INTERGENIC_CONSERVED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is in a highly conserved </a:t>
                      </a:r>
                      <a:r>
                        <a:rPr lang="en-US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intergenic</a:t>
                      </a:r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7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50"/>
            <a:ext cx="8229600" cy="3400516"/>
          </a:xfrm>
        </p:spPr>
        <p:txBody>
          <a:bodyPr/>
          <a:lstStyle/>
          <a:p>
            <a:r>
              <a:rPr lang="en-US" sz="2400" dirty="0"/>
              <a:t>The strategy to generate data for SNP discovery is depended on experimental purpose, genetic features of the population, timetable, and budget.</a:t>
            </a:r>
          </a:p>
          <a:p>
            <a:endParaRPr lang="en-US" sz="2400" dirty="0"/>
          </a:p>
          <a:p>
            <a:r>
              <a:rPr lang="en-US" sz="2400" dirty="0"/>
              <a:t>A standard approach for SNP discovery is through mapping reads to the reference sequences, thereby identifying variants between reads and reference. The most popular method is GATK.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72390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66900"/>
            <a:ext cx="7658100" cy="311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Overview of genomic variants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Data for variant discovery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Bioinformatics of variant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0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024" y="909638"/>
            <a:ext cx="5225951" cy="384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85738"/>
            <a:ext cx="8229600" cy="723900"/>
          </a:xfrm>
        </p:spPr>
        <p:txBody>
          <a:bodyPr/>
          <a:lstStyle/>
          <a:p>
            <a:r>
              <a:rPr lang="en-US" dirty="0"/>
              <a:t>Genomic</a:t>
            </a:r>
            <a:r>
              <a:rPr lang="en-US" baseline="0" dirty="0"/>
              <a:t> variants (</a:t>
            </a:r>
            <a:r>
              <a:rPr lang="en-US" baseline="0" dirty="0" err="1"/>
              <a:t>ploymorphisms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8833" y="2603283"/>
            <a:ext cx="142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INDEL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24" y="1255067"/>
            <a:ext cx="1154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SNP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833" y="4814318"/>
            <a:ext cx="788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genomic structural variation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copy number variation (presence/absence variation)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other re-arrangements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74609-B8DA-397E-2E3C-C6D1A2F102BE}"/>
              </a:ext>
            </a:extLst>
          </p:cNvPr>
          <p:cNvSpPr txBox="1"/>
          <p:nvPr/>
        </p:nvSpPr>
        <p:spPr>
          <a:xfrm>
            <a:off x="414072" y="6043222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Chromosomal level polymorphisms</a:t>
            </a:r>
          </a:p>
        </p:txBody>
      </p:sp>
    </p:spTree>
    <p:extLst>
      <p:ext uri="{BB962C8B-B14F-4D97-AF65-F5344CB8AC3E}">
        <p14:creationId xmlns:p14="http://schemas.microsoft.com/office/powerpoint/2010/main" val="329197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Intra-species genome rearrangements and structural variation (SV)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3" y="1280261"/>
            <a:ext cx="8536781" cy="2376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Variation of </a:t>
            </a:r>
            <a:r>
              <a:rPr lang="en-US" sz="2400" i="1" dirty="0"/>
              <a:t>50 bp </a:t>
            </a:r>
            <a:r>
              <a:rPr lang="en-US" sz="2400" dirty="0"/>
              <a:t>to several Mb in size </a:t>
            </a:r>
          </a:p>
          <a:p>
            <a:pPr marL="0" indent="0">
              <a:buNone/>
            </a:pPr>
            <a:r>
              <a:rPr lang="en-US" sz="2400" b="1" dirty="0"/>
              <a:t>Balanced variation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Inversion, translocation</a:t>
            </a:r>
          </a:p>
          <a:p>
            <a:pPr marL="0" indent="0">
              <a:buNone/>
            </a:pPr>
            <a:r>
              <a:rPr lang="en-US" sz="2400" b="1" dirty="0"/>
              <a:t>Unbalanced variation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- Copy number variation (CNV), Presence/Absence variation (PAV)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14BB4-5C4D-8E40-814F-FB4DF979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81B-B58F-F74A-B828-4E4CDAFF89E5}" type="slidenum">
              <a:rPr lang="en-US" smtClean="0"/>
              <a:t>4</a:t>
            </a:fld>
            <a:endParaRPr lang="en-US"/>
          </a:p>
        </p:txBody>
      </p:sp>
      <p:pic>
        <p:nvPicPr>
          <p:cNvPr id="5" name="Google Shape;127;p21">
            <a:extLst>
              <a:ext uri="{FF2B5EF4-FFF2-40B4-BE49-F238E27FC236}">
                <a16:creationId xmlns:a16="http://schemas.microsoft.com/office/drawing/2014/main" id="{5ACA4C96-6933-2456-59DB-FA06C592C5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8453" y="3656849"/>
            <a:ext cx="6698160" cy="28189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8;p21">
            <a:extLst>
              <a:ext uri="{FF2B5EF4-FFF2-40B4-BE49-F238E27FC236}">
                <a16:creationId xmlns:a16="http://schemas.microsoft.com/office/drawing/2014/main" id="{71396E51-D202-8715-8E4D-1FEDA553CB5F}"/>
              </a:ext>
            </a:extLst>
          </p:cNvPr>
          <p:cNvSpPr/>
          <p:nvPr/>
        </p:nvSpPr>
        <p:spPr>
          <a:xfrm>
            <a:off x="7359252" y="5753069"/>
            <a:ext cx="1584722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Coletta et al., Genome Biol, 2021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6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Genomic variants - </a:t>
            </a:r>
            <a:r>
              <a:rPr lang="en-US" sz="3200" dirty="0">
                <a:latin typeface="+mj-lt"/>
              </a:rPr>
              <a:t>SNPs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299" y="1154189"/>
            <a:ext cx="8318501" cy="539127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SNP stands for single nucleotide polymorphism.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Frequencies of SNPs are depended on species. For example, millions of SNPs have been discovered in human. 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Most SNPs are bi-allelic. (mutation rate per site is about 10</a:t>
            </a:r>
            <a:r>
              <a:rPr lang="en-US" sz="2800" baseline="30000" dirty="0"/>
              <a:t>-8</a:t>
            </a:r>
            <a:r>
              <a:rPr lang="en-US" sz="28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Most have no functional impacts but some could have important phenotypic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86619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DD89-3FB8-2312-7378-AF52AE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C/G to T/A is a common SNP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94B0C-9E93-2456-6EDA-05810D0F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8BB22-2060-3AD2-1300-F62FE04204E2}"/>
              </a:ext>
            </a:extLst>
          </p:cNvPr>
          <p:cNvSpPr txBox="1"/>
          <p:nvPr/>
        </p:nvSpPr>
        <p:spPr>
          <a:xfrm>
            <a:off x="171450" y="6352291"/>
            <a:ext cx="190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www.genome.gov</a:t>
            </a:r>
            <a:r>
              <a:rPr lang="en-US" sz="1200" dirty="0"/>
              <a:t>/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88EE624-120C-032F-FE8F-922C3F3D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6" y="998538"/>
            <a:ext cx="7075488" cy="53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8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61B9-26B3-2D16-ECD4-1E4D9B50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5400A-6EF3-577F-37A2-8EC4370B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0B9F8-CB31-6030-B842-5EA70F87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545" y="998538"/>
            <a:ext cx="5525262" cy="4724370"/>
          </a:xfrm>
        </p:spPr>
        <p:txBody>
          <a:bodyPr wrap="square">
            <a:spAutoFit/>
          </a:bodyPr>
          <a:lstStyle/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Genetic markers to map the genetic controlling of traits (quality traits, quantitative traits, gene expression, </a:t>
            </a:r>
            <a:r>
              <a:rPr lang="en-US" sz="2800" dirty="0" err="1">
                <a:latin typeface="+mj-lt"/>
                <a:ea typeface="ＭＳ Ｐゴシック" charset="0"/>
                <a:cs typeface="Palatino" charset="0"/>
              </a:rPr>
              <a:t>etc</a:t>
            </a: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)</a:t>
            </a:r>
          </a:p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Genetic markers to construct genetic maps  </a:t>
            </a:r>
          </a:p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Markers to construct phylogenetic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1200" dirty="0">
                <a:solidFill>
                  <a:schemeClr val="tx1"/>
                </a:solidFill>
                <a:effectLst/>
              </a:rPr>
              <a:t>Applications of SNPs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34" y="3654405"/>
            <a:ext cx="2396347" cy="2558467"/>
          </a:xfrm>
          <a:prstGeom prst="rect">
            <a:avLst/>
          </a:prstGeom>
        </p:spPr>
      </p:pic>
      <p:pic>
        <p:nvPicPr>
          <p:cNvPr id="6" name="Picture 5" descr="Screenshot 2016-03-24 10.12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14" y="1623474"/>
            <a:ext cx="3391725" cy="1501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177301-C010-E043-A5A3-DC82B1E01C3D}"/>
              </a:ext>
            </a:extLst>
          </p:cNvPr>
          <p:cNvSpPr txBox="1"/>
          <p:nvPr/>
        </p:nvSpPr>
        <p:spPr>
          <a:xfrm>
            <a:off x="627016" y="5859462"/>
            <a:ext cx="4311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monitor pathogen evolution</a:t>
            </a:r>
          </a:p>
        </p:txBody>
      </p:sp>
    </p:spTree>
    <p:extLst>
      <p:ext uri="{BB962C8B-B14F-4D97-AF65-F5344CB8AC3E}">
        <p14:creationId xmlns:p14="http://schemas.microsoft.com/office/powerpoint/2010/main" val="1538027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73964</TotalTime>
  <Words>1895</Words>
  <Application>Microsoft Macintosh PowerPoint</Application>
  <PresentationFormat>On-screen Show (4:3)</PresentationFormat>
  <Paragraphs>353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Courier New</vt:lpstr>
      <vt:lpstr>Helvetica</vt:lpstr>
      <vt:lpstr>Optima</vt:lpstr>
      <vt:lpstr>Verdana</vt:lpstr>
      <vt:lpstr>Office Theme</vt:lpstr>
      <vt:lpstr>Genomic variants  Bioinformatics Applications (PLPTH813)</vt:lpstr>
      <vt:lpstr>Alignment algorithms</vt:lpstr>
      <vt:lpstr>Outline</vt:lpstr>
      <vt:lpstr>Genomic variants (ploymorphisms)</vt:lpstr>
      <vt:lpstr>Intra-species genome rearrangements and structural variation (SV)</vt:lpstr>
      <vt:lpstr>Genomic variants - SNPs</vt:lpstr>
      <vt:lpstr>C/G to T/A is a common SNP</vt:lpstr>
      <vt:lpstr>Stop here</vt:lpstr>
      <vt:lpstr>Applications of SNPs</vt:lpstr>
      <vt:lpstr>Next-Generation Sequencing to generate data for variant discovery</vt:lpstr>
      <vt:lpstr>Approaches for data generation</vt:lpstr>
      <vt:lpstr>Alignment-based SNP discovery</vt:lpstr>
      <vt:lpstr>Alignment-based SNP discovery, cont.</vt:lpstr>
      <vt:lpstr>Interpretation of the BWA alignment</vt:lpstr>
      <vt:lpstr>edit distance</vt:lpstr>
      <vt:lpstr>Polymorphism based on Alignment + reference genome</vt:lpstr>
      <vt:lpstr>Alignment-based SNP discovery: GATK (1)</vt:lpstr>
      <vt:lpstr>GATK (2)</vt:lpstr>
      <vt:lpstr>GATK (3)</vt:lpstr>
      <vt:lpstr>Falsely discovered SNPs</vt:lpstr>
      <vt:lpstr>Alignment-based SNP discovery: alignment issues</vt:lpstr>
      <vt:lpstr>DeepVariant (alignment-based but with deep learning to infer genotypes)</vt:lpstr>
      <vt:lpstr>Assembly-based SNP discovery</vt:lpstr>
      <vt:lpstr>Variant annotation</vt:lpstr>
      <vt:lpstr>Variant annotation - SnpEff</vt:lpstr>
      <vt:lpstr>Detailed effect list from SnpEff</vt:lpstr>
      <vt:lpstr>Summary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 Sequencing Technologies</dc:title>
  <dc:creator>Sanzhen Liu</dc:creator>
  <cp:lastModifiedBy>Sanzhen Liu</cp:lastModifiedBy>
  <cp:revision>558</cp:revision>
  <cp:lastPrinted>2013-02-07T13:54:12Z</cp:lastPrinted>
  <dcterms:created xsi:type="dcterms:W3CDTF">2012-03-20T02:03:54Z</dcterms:created>
  <dcterms:modified xsi:type="dcterms:W3CDTF">2023-02-23T17:21:31Z</dcterms:modified>
</cp:coreProperties>
</file>