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10" r:id="rId3"/>
    <p:sldId id="316" r:id="rId4"/>
    <p:sldId id="271" r:id="rId5"/>
    <p:sldId id="308" r:id="rId6"/>
    <p:sldId id="291" r:id="rId7"/>
    <p:sldId id="317" r:id="rId8"/>
    <p:sldId id="318" r:id="rId9"/>
    <p:sldId id="319" r:id="rId10"/>
    <p:sldId id="320" r:id="rId11"/>
    <p:sldId id="292" r:id="rId12"/>
    <p:sldId id="301" r:id="rId13"/>
    <p:sldId id="313" r:id="rId14"/>
    <p:sldId id="302" r:id="rId15"/>
    <p:sldId id="304" r:id="rId16"/>
    <p:sldId id="311" r:id="rId17"/>
    <p:sldId id="312" r:id="rId18"/>
    <p:sldId id="305" r:id="rId19"/>
    <p:sldId id="31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 autoAdjust="0"/>
    <p:restoredTop sz="90685" autoAdjust="0"/>
  </p:normalViewPr>
  <p:slideViewPr>
    <p:cSldViewPr snapToGrid="0" snapToObjects="1">
      <p:cViewPr varScale="1">
        <p:scale>
          <a:sx n="147" d="100"/>
          <a:sy n="147" d="100"/>
        </p:scale>
        <p:origin x="155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</a:t>
            </a:r>
            <a:r>
              <a:rPr lang="en-US" dirty="0" err="1">
                <a:solidFill>
                  <a:srgbClr val="F2F2F2"/>
                </a:solidFill>
                <a:effectLst/>
                <a:latin typeface="Monaco" pitchFamily="2" charset="77"/>
              </a:rPr>
              <a:t>bwa_index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] Pack FASTA... 0.10 sec</a:t>
            </a:r>
          </a:p>
          <a:p>
            <a:pPr>
              <a:buNone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</a:t>
            </a:r>
            <a:r>
              <a:rPr lang="en-US" dirty="0" err="1">
                <a:solidFill>
                  <a:srgbClr val="F2F2F2"/>
                </a:solidFill>
                <a:effectLst/>
                <a:latin typeface="Monaco" pitchFamily="2" charset="77"/>
              </a:rPr>
              <a:t>bwa_index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] Construct BWT for the packed sequence...</a:t>
            </a:r>
          </a:p>
          <a:p>
            <a:pPr>
              <a:buNone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</a:t>
            </a:r>
            <a:r>
              <a:rPr lang="en-US" dirty="0" err="1">
                <a:solidFill>
                  <a:srgbClr val="F2F2F2"/>
                </a:solidFill>
                <a:effectLst/>
                <a:latin typeface="Monaco" pitchFamily="2" charset="77"/>
              </a:rPr>
              <a:t>bwa_index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] 1.86 seconds elapse.</a:t>
            </a:r>
          </a:p>
          <a:p>
            <a:pPr>
              <a:buNone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</a:t>
            </a:r>
            <a:r>
              <a:rPr lang="en-US" dirty="0" err="1">
                <a:solidFill>
                  <a:srgbClr val="F2F2F2"/>
                </a:solidFill>
                <a:effectLst/>
                <a:latin typeface="Monaco" pitchFamily="2" charset="77"/>
              </a:rPr>
              <a:t>bwa_index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] Update BWT... 0.03 sec</a:t>
            </a:r>
          </a:p>
          <a:p>
            <a:pPr>
              <a:buNone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</a:t>
            </a:r>
            <a:r>
              <a:rPr lang="en-US" dirty="0" err="1">
                <a:solidFill>
                  <a:srgbClr val="F2F2F2"/>
                </a:solidFill>
                <a:effectLst/>
                <a:latin typeface="Monaco" pitchFamily="2" charset="77"/>
              </a:rPr>
              <a:t>bwa_index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] Pack forward-only FASTA... 0.03 sec</a:t>
            </a:r>
          </a:p>
          <a:p>
            <a:pPr>
              <a:buNone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</a:t>
            </a:r>
            <a:r>
              <a:rPr lang="en-US" dirty="0" err="1">
                <a:solidFill>
                  <a:srgbClr val="F2F2F2"/>
                </a:solidFill>
                <a:effectLst/>
                <a:latin typeface="Monaco" pitchFamily="2" charset="77"/>
              </a:rPr>
              <a:t>bwa_index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] Construct SA from BWT and Occ... 0.64 sec</a:t>
            </a:r>
          </a:p>
          <a:p>
            <a:pPr>
              <a:buNone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[main] Version: 0.7.17-r1188</a:t>
            </a:r>
          </a:p>
          <a:p>
            <a:pPr>
              <a:buNone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[main] CMD: bwa index Ecoli_k12_MG1655.fasta</a:t>
            </a:r>
          </a:p>
          <a:p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[main] Real time: 2.968 sec; CPU: 2.666 sec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7F575-03E7-88EE-9D12-59BAA6759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DE70E-09AE-CE2D-6EFC-F585508E5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8147E7-11C1-7588-C592-B4FB006C7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741B4-5634-F3A7-44E6-ACE6E448A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E4A92-34AC-449C-AEBD-5993BF4C2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3FA2DC-01BD-890C-C4CB-656B721BE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7D14EF-0CAF-7C35-B019-98157D50A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C6C43-D25A-5E45-173E-38513E1B7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7D39F-D4B0-DB98-8936-9BB2C8A57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F974F-DA8F-BD58-C124-1FD4051B2A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FEAB03-9DC0-9415-FD27-95F34EA5F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1A689-E9BD-9E90-52FE-24251C586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7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58D04-C893-E13B-9025-7927DBF67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F9369-5E43-AA44-E389-980BE31A2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CA7CB3-C6DF-30FB-C19E-4C2F4E169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4CD03-1812-0E8F-0192-3AEE1AC326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4-5 min to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select-type:Type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a certain type of variants from the input file  This argument may be specified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0 or more times. Default value: null. Possible values: {NO_VARIATION, SNP, MNP, INDEL,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SYMBOLIC, MIXED} </a:t>
            </a:r>
          </a:p>
          <a:p>
            <a:endParaRPr lang="en-US" dirty="0"/>
          </a:p>
          <a:p>
            <a:r>
              <a:rPr lang="en-US" sz="12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1200" baseline="0" dirty="0">
                <a:solidFill>
                  <a:srgbClr val="FF0000"/>
                </a:solidFill>
                <a:latin typeface="Courier"/>
                <a:cs typeface="Courier"/>
              </a:rPr>
              <a:t> worked but 10 did not work; </a:t>
            </a:r>
            <a:r>
              <a:rPr lang="en-US" sz="1200" baseline="0" dirty="0" err="1">
                <a:solidFill>
                  <a:srgbClr val="FF0000"/>
                </a:solidFill>
                <a:latin typeface="Courier"/>
                <a:cs typeface="Courier"/>
              </a:rPr>
              <a:t>strang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restrict-alleles-to:NumberAlleleRestriction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variants of a particular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allelicity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Default value: ALL. Possible values: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{ALL, BIALLELIC, MULTIALLELIC}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4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Genomic variants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49773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4/3/2025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B89F-1427-281B-DA20-F23B7C081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0C3D-B785-4B90-7FE1-4FB30228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3" y="57714"/>
            <a:ext cx="8229600" cy="772987"/>
          </a:xfrm>
        </p:spPr>
        <p:txBody>
          <a:bodyPr/>
          <a:lstStyle/>
          <a:p>
            <a:r>
              <a:rPr lang="en-US" dirty="0"/>
              <a:t>SAM to BAM – MG1655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EF82-087B-5B5B-ED6B-DB76CAE6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44" y="1349824"/>
            <a:ext cx="8044919" cy="3352799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module load </a:t>
            </a:r>
            <a:r>
              <a:rPr lang="en-US" sz="2000" dirty="0" err="1">
                <a:latin typeface="Courier New"/>
                <a:cs typeface="Courier New"/>
              </a:rPr>
              <a:t>SAMtools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convert SAM to BAM: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view -</a:t>
            </a:r>
            <a:r>
              <a:rPr lang="en-US" sz="2000" dirty="0" err="1">
                <a:latin typeface="Courier New"/>
                <a:cs typeface="Courier New"/>
              </a:rPr>
              <a:t>bS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 New"/>
                <a:cs typeface="Courier New"/>
              </a:rPr>
              <a:t>DH10B.sam</a:t>
            </a:r>
            <a:r>
              <a:rPr lang="en-US" sz="2000" dirty="0">
                <a:latin typeface="Courier New"/>
                <a:cs typeface="Courier New"/>
              </a:rPr>
              <a:t> &gt; </a:t>
            </a:r>
            <a:r>
              <a:rPr lang="en-US" sz="2000" dirty="0">
                <a:highlight>
                  <a:srgbClr val="FFFF00"/>
                </a:highlight>
                <a:latin typeface="Courier New"/>
                <a:cs typeface="Courier New"/>
              </a:rPr>
              <a:t>DH10B.tmp.bam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convert SAM to BAM: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sort -o </a:t>
            </a:r>
            <a:r>
              <a:rPr lang="en-US" sz="2000" dirty="0">
                <a:highlight>
                  <a:srgbClr val="FFFF00"/>
                </a:highlight>
                <a:latin typeface="Courier New"/>
                <a:cs typeface="Courier New"/>
              </a:rPr>
              <a:t>DH10B.bam DH10B.tmp.bam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Index sorted BAM: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index </a:t>
            </a:r>
            <a:r>
              <a:rPr lang="en-US" sz="2000" dirty="0">
                <a:highlight>
                  <a:srgbClr val="FFFF00"/>
                </a:highlight>
                <a:latin typeface="Courier New"/>
                <a:cs typeface="Courier New"/>
              </a:rPr>
              <a:t>DH10B.bam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cleanup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rm </a:t>
            </a:r>
            <a:r>
              <a:rPr lang="en-US" sz="2000" dirty="0">
                <a:highlight>
                  <a:srgbClr val="FFFF00"/>
                </a:highlight>
                <a:latin typeface="Courier New"/>
                <a:cs typeface="Courier New"/>
              </a:rPr>
              <a:t>DH10B.tmp.bam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92FDE-AABA-B017-4A67-2817A5E6B173}"/>
              </a:ext>
            </a:extLst>
          </p:cNvPr>
          <p:cNvSpPr txBox="1"/>
          <p:nvPr/>
        </p:nvSpPr>
        <p:spPr>
          <a:xfrm>
            <a:off x="6111254" y="696687"/>
            <a:ext cx="28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"bwa"</a:t>
            </a:r>
          </a:p>
        </p:txBody>
      </p:sp>
    </p:spTree>
    <p:extLst>
      <p:ext uri="{BB962C8B-B14F-4D97-AF65-F5344CB8AC3E}">
        <p14:creationId xmlns:p14="http://schemas.microsoft.com/office/powerpoint/2010/main" val="134784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317"/>
            <a:ext cx="8229600" cy="772987"/>
          </a:xfrm>
        </p:spPr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3" y="763109"/>
            <a:ext cx="6495112" cy="101566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module load </a:t>
            </a:r>
            <a:r>
              <a:rPr lang="en-US" sz="2000" dirty="0" err="1">
                <a:latin typeface="Courier"/>
                <a:cs typeface="Courier"/>
              </a:rPr>
              <a:t>SAMtools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./data/DH10B.parse.bam</a:t>
            </a: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./data/MG1655.parse.bam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0646" y="1807121"/>
            <a:ext cx="529824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936747 + 0 in total (QC-passed reads + QC-failed reads)</a:t>
            </a:r>
          </a:p>
          <a:p>
            <a:r>
              <a:rPr lang="en-US" sz="1200" dirty="0">
                <a:latin typeface="Courier New"/>
                <a:cs typeface="Courier New"/>
              </a:rPr>
              <a:t>0 + 0 secondary</a:t>
            </a:r>
          </a:p>
          <a:p>
            <a:r>
              <a:rPr lang="en-US" sz="1200" dirty="0">
                <a:latin typeface="Courier New"/>
                <a:cs typeface="Courier New"/>
              </a:rPr>
              <a:t>2 + 0 supplementary</a:t>
            </a:r>
          </a:p>
          <a:p>
            <a:r>
              <a:rPr lang="en-US" sz="1200" dirty="0">
                <a:latin typeface="Courier New"/>
                <a:cs typeface="Courier New"/>
              </a:rPr>
              <a:t>0 + 0 duplicates</a:t>
            </a:r>
          </a:p>
          <a:p>
            <a:r>
              <a:rPr lang="en-US" sz="1200" dirty="0">
                <a:latin typeface="Courier New"/>
                <a:cs typeface="Courier New"/>
              </a:rPr>
              <a:t>936747 + 0 mapped (100.00%:-nan%)</a:t>
            </a:r>
          </a:p>
          <a:p>
            <a:r>
              <a:rPr lang="en-US" sz="1200" dirty="0">
                <a:latin typeface="Courier New"/>
                <a:cs typeface="Courier New"/>
              </a:rPr>
              <a:t>936745 + 0 paired in sequencing</a:t>
            </a:r>
          </a:p>
          <a:p>
            <a:r>
              <a:rPr lang="en-US" sz="1200" dirty="0">
                <a:latin typeface="Courier New"/>
                <a:cs typeface="Courier New"/>
              </a:rPr>
              <a:t>471775 + 0 read1</a:t>
            </a:r>
          </a:p>
          <a:p>
            <a:r>
              <a:rPr lang="en-US" sz="1200" dirty="0">
                <a:latin typeface="Courier New"/>
                <a:cs typeface="Courier New"/>
              </a:rPr>
              <a:t>464970 + 0 read2</a:t>
            </a:r>
          </a:p>
          <a:p>
            <a:r>
              <a:rPr lang="en-US" sz="1200" u="sng" dirty="0">
                <a:latin typeface="Courier New"/>
                <a:cs typeface="Courier New"/>
              </a:rPr>
              <a:t>933933 + 0 properly paired (99.70%:-nan%)</a:t>
            </a:r>
          </a:p>
          <a:p>
            <a:r>
              <a:rPr lang="en-US" sz="1200" dirty="0">
                <a:latin typeface="Courier New"/>
                <a:cs typeface="Courier New"/>
              </a:rPr>
              <a:t>934412 + 0 with itself and mate mapped</a:t>
            </a:r>
          </a:p>
          <a:p>
            <a:r>
              <a:rPr lang="en-US" sz="1200" dirty="0">
                <a:latin typeface="Courier New"/>
                <a:cs typeface="Courier New"/>
              </a:rPr>
              <a:t>2333 + 0 singletons (0.25%:-nan%)</a:t>
            </a:r>
          </a:p>
          <a:p>
            <a:r>
              <a:rPr lang="en-US" sz="1200" dirty="0">
                <a:latin typeface="Courier New"/>
                <a:cs typeface="Courier New"/>
              </a:rPr>
              <a:t>0 + 0 with mate mapped to a different </a:t>
            </a:r>
            <a:r>
              <a:rPr lang="en-US" sz="1200" dirty="0" err="1">
                <a:latin typeface="Courier New"/>
                <a:cs typeface="Courier New"/>
              </a:rPr>
              <a:t>chr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0 + 0 with mate mapped to a different </a:t>
            </a:r>
            <a:r>
              <a:rPr lang="en-US" sz="1200" dirty="0" err="1">
                <a:latin typeface="Courier New"/>
                <a:cs typeface="Courier New"/>
              </a:rPr>
              <a:t>chr</a:t>
            </a:r>
            <a:r>
              <a:rPr lang="en-US" sz="1200" dirty="0">
                <a:latin typeface="Courier New"/>
                <a:cs typeface="Courier New"/>
              </a:rPr>
              <a:t> (</a:t>
            </a:r>
            <a:r>
              <a:rPr lang="en-US" sz="1200" dirty="0" err="1">
                <a:latin typeface="Courier New"/>
                <a:cs typeface="Courier New"/>
              </a:rPr>
              <a:t>mapQ</a:t>
            </a:r>
            <a:r>
              <a:rPr lang="en-US" sz="1200" dirty="0">
                <a:latin typeface="Courier New"/>
                <a:cs typeface="Courier New"/>
              </a:rPr>
              <a:t>&gt;=5)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213" y="4372853"/>
            <a:ext cx="38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tips: </a:t>
            </a:r>
            <a:r>
              <a:rPr lang="en-US" dirty="0" err="1"/>
              <a:t>samtools</a:t>
            </a:r>
            <a:r>
              <a:rPr lang="en-US" dirty="0"/>
              <a:t> flags 147</a:t>
            </a:r>
          </a:p>
          <a:p>
            <a:r>
              <a:rPr lang="en-US" dirty="0"/>
              <a:t>PAIRED,PROPER_PAIR,REVERSE,READ2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1423E-62C9-A3E2-B6AB-D4750E917A8F}"/>
              </a:ext>
            </a:extLst>
          </p:cNvPr>
          <p:cNvSpPr txBox="1"/>
          <p:nvPr/>
        </p:nvSpPr>
        <p:spPr>
          <a:xfrm>
            <a:off x="5638498" y="2530396"/>
            <a:ext cx="3385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"variants"</a:t>
            </a: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28" y="84260"/>
            <a:ext cx="8771849" cy="772987"/>
          </a:xfrm>
        </p:spPr>
        <p:txBody>
          <a:bodyPr/>
          <a:lstStyle/>
          <a:p>
            <a:r>
              <a:rPr lang="en-US" dirty="0"/>
              <a:t>Prior to GATK, the reference genome needs to be indexed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55" y="1144943"/>
            <a:ext cx="8607174" cy="33225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 cd references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indexing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module load </a:t>
            </a:r>
            <a:r>
              <a:rPr lang="en-US" sz="2800" dirty="0" err="1">
                <a:latin typeface="Courier"/>
                <a:cs typeface="Courier"/>
              </a:rPr>
              <a:t>SAMtools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samtools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dict</a:t>
            </a:r>
            <a:r>
              <a:rPr lang="en-US" sz="1800" dirty="0">
                <a:latin typeface="Courier"/>
                <a:cs typeface="Courier"/>
              </a:rPr>
              <a:t> Ecoli_k12_MG1655.fasta &gt; Ecoli_k12_MG1655.dict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faidx</a:t>
            </a:r>
            <a:r>
              <a:rPr lang="en-US" sz="2800" dirty="0">
                <a:latin typeface="Courier"/>
                <a:cs typeface="Courier"/>
              </a:rPr>
              <a:t> Ecoli_k12_MG1655.fasta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453" y="1283222"/>
            <a:ext cx="387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"references"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543" y="5390254"/>
            <a:ext cx="270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Check the output</a:t>
            </a:r>
          </a:p>
        </p:txBody>
      </p:sp>
    </p:spTree>
    <p:extLst>
      <p:ext uri="{BB962C8B-B14F-4D97-AF65-F5344CB8AC3E}">
        <p14:creationId xmlns:p14="http://schemas.microsoft.com/office/powerpoint/2010/main" val="127430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HaplotypeCaller</a:t>
            </a:r>
            <a:r>
              <a:rPr lang="en-US" sz="3200" dirty="0"/>
              <a:t> of GATK4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28" y="1070371"/>
            <a:ext cx="8426495" cy="3240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USAGE: </a:t>
            </a:r>
            <a:r>
              <a:rPr lang="en-US" dirty="0" err="1"/>
              <a:t>HaplotypeCaller</a:t>
            </a:r>
            <a:r>
              <a:rPr lang="en-US" dirty="0"/>
              <a:t> [arguments]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germline</a:t>
            </a:r>
            <a:r>
              <a:rPr lang="en-US" dirty="0"/>
              <a:t> SNPs and </a:t>
            </a:r>
            <a:r>
              <a:rPr lang="en-US" dirty="0" err="1"/>
              <a:t>indels</a:t>
            </a:r>
            <a:r>
              <a:rPr lang="en-US" dirty="0"/>
              <a:t> via local re-assembly of haplotypes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Required</a:t>
            </a:r>
            <a:r>
              <a:rPr lang="de-DE" dirty="0"/>
              <a:t> Arguments: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I:String</a:t>
            </a:r>
            <a:r>
              <a:rPr lang="de-DE" dirty="0"/>
              <a:t>	  BAM/SAM/CRAM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O:String</a:t>
            </a:r>
            <a:r>
              <a:rPr lang="en-US" dirty="0"/>
              <a:t>  File to which variants should be written.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R:String</a:t>
            </a:r>
            <a:r>
              <a:rPr lang="en-US" dirty="0"/>
              <a:t>	  Reference sequence file. </a:t>
            </a:r>
          </a:p>
        </p:txBody>
      </p:sp>
    </p:spTree>
    <p:extLst>
      <p:ext uri="{BB962C8B-B14F-4D97-AF65-F5344CB8AC3E}">
        <p14:creationId xmlns:p14="http://schemas.microsoft.com/office/powerpoint/2010/main" val="66691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GATK to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67" y="845273"/>
            <a:ext cx="8229600" cy="4092248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using </a:t>
            </a:r>
            <a:r>
              <a:rPr lang="en-US" sz="2000" dirty="0" err="1"/>
              <a:t>HaplotypeCaller</a:t>
            </a:r>
            <a:r>
              <a:rPr lang="en-US" sz="2000" dirty="0"/>
              <a:t> </a:t>
            </a:r>
            <a:r>
              <a:rPr lang="en-US" sz="2000" dirty="0">
                <a:latin typeface="Courier"/>
                <a:cs typeface="Courier"/>
              </a:rPr>
              <a:t>from GATK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cd GATK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GATK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gatk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ro-RO" sz="2000" dirty="0">
                <a:latin typeface="Courier"/>
                <a:cs typeface="Courier"/>
              </a:rPr>
              <a:t>HaplotypeCaller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fr-FR" sz="2000" dirty="0">
                <a:latin typeface="Courier"/>
                <a:cs typeface="Courier"/>
              </a:rPr>
              <a:t>--java-options '-Xmx8G'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-I ../data/DH10B.parse.bam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-I ../data/MG1655.parse.bam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ploidy</a:t>
            </a:r>
            <a:r>
              <a:rPr lang="fr-FR" sz="20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-O </a:t>
            </a:r>
            <a:r>
              <a:rPr lang="en-US" sz="2000" dirty="0" err="1">
                <a:latin typeface="Courier"/>
                <a:cs typeface="Courier"/>
              </a:rPr>
              <a:t>variants.raw.vcf</a:t>
            </a:r>
            <a:r>
              <a:rPr lang="en-US" sz="2000" dirty="0">
                <a:latin typeface="Courier"/>
                <a:cs typeface="Courier"/>
              </a:rPr>
              <a:t> &amp;&gt;</a:t>
            </a:r>
            <a:r>
              <a:rPr lang="en-US" sz="2000" dirty="0" err="1">
                <a:latin typeface="Courier"/>
                <a:cs typeface="Courier"/>
              </a:rPr>
              <a:t>variants.log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6470" y="1399991"/>
            <a:ext cx="3080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"GATK"</a:t>
            </a:r>
          </a:p>
        </p:txBody>
      </p:sp>
    </p:spTree>
    <p:extLst>
      <p:ext uri="{BB962C8B-B14F-4D97-AF65-F5344CB8AC3E}">
        <p14:creationId xmlns:p14="http://schemas.microsoft.com/office/powerpoint/2010/main" val="3734059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Variant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76" y="855093"/>
            <a:ext cx="8575365" cy="3110696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gatk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SelectVariants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-V </a:t>
            </a:r>
            <a:r>
              <a:rPr lang="en-US" sz="2000" dirty="0" err="1">
                <a:latin typeface="Courier"/>
                <a:cs typeface="Courier"/>
              </a:rPr>
              <a:t>variants.raw.vcf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'QD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'DP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--restrict-alleles-to BIALLELIC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-select-type SNP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-O </a:t>
            </a:r>
            <a:r>
              <a:rPr lang="en-US" sz="2000" dirty="0" err="1">
                <a:latin typeface="Courier"/>
                <a:cs typeface="Courier"/>
              </a:rPr>
              <a:t>selected.snp.vcf</a:t>
            </a:r>
            <a:r>
              <a:rPr lang="en-US" sz="2000" dirty="0">
                <a:latin typeface="Courier"/>
                <a:cs typeface="Courier"/>
              </a:rPr>
              <a:t> &amp;&gt;</a:t>
            </a:r>
            <a:r>
              <a:rPr lang="en-US" sz="2000" dirty="0" err="1">
                <a:latin typeface="Courier"/>
                <a:cs typeface="Courier"/>
              </a:rPr>
              <a:t>selected.log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74" y="4035163"/>
            <a:ext cx="833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F6228"/>
                </a:solidFill>
              </a:rPr>
              <a:t>INFO</a:t>
            </a:r>
            <a:r>
              <a:rPr lang="en-US" dirty="0"/>
              <a:t>:AC=1;AF=0.500;AN=2;BaseQRankSum=1.125;DP=39;FS=16.048;MLEAC=1;MLEAF=0.500;MQ=60.00;MQRankSum=0.000;QD=29.53;ReadPosRankSum=-0.506;SOR=1.023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111" y="4734765"/>
            <a:ext cx="52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 QD: Variant Confidence/Quality by Depth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747EA-7309-1328-0E42-5384445D25F1}"/>
              </a:ext>
            </a:extLst>
          </p:cNvPr>
          <p:cNvSpPr txBox="1"/>
          <p:nvPr/>
        </p:nvSpPr>
        <p:spPr>
          <a:xfrm>
            <a:off x="6063670" y="152708"/>
            <a:ext cx="3080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"GATK"</a:t>
            </a:r>
          </a:p>
        </p:txBody>
      </p:sp>
    </p:spTree>
    <p:extLst>
      <p:ext uri="{BB962C8B-B14F-4D97-AF65-F5344CB8AC3E}">
        <p14:creationId xmlns:p14="http://schemas.microsoft.com/office/powerpoint/2010/main" val="101519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VCF 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01" y="1173800"/>
            <a:ext cx="8521888" cy="2790231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VariantsToTable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-V </a:t>
            </a:r>
            <a:r>
              <a:rPr lang="en-US" dirty="0" err="1">
                <a:latin typeface="Courier"/>
                <a:cs typeface="Courier"/>
              </a:rPr>
              <a:t>selected.snp.vcf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-F CHROM -F POS -F REF -F ALT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--genotype-fields "GT"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selected.snp.txt</a:t>
            </a:r>
            <a:r>
              <a:rPr lang="en-US" dirty="0">
                <a:latin typeface="Courier"/>
                <a:cs typeface="Courier"/>
              </a:rPr>
              <a:t> &amp;&gt;var2table.log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527" y="4041322"/>
            <a:ext cx="882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Input: VCF</a:t>
            </a:r>
          </a:p>
          <a:p>
            <a:r>
              <a:rPr lang="en-US" dirty="0"/>
              <a:t># Output: a table format</a:t>
            </a:r>
          </a:p>
          <a:p>
            <a:r>
              <a:rPr lang="en-US" dirty="0"/>
              <a:t># Fields: CHROM	POS	REF	ALT	DH10B.GT	MG1655.GT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8360A-5048-6CAF-9755-39220AF98087}"/>
              </a:ext>
            </a:extLst>
          </p:cNvPr>
          <p:cNvSpPr txBox="1"/>
          <p:nvPr/>
        </p:nvSpPr>
        <p:spPr>
          <a:xfrm>
            <a:off x="5906142" y="194930"/>
            <a:ext cx="3080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"GATK"</a:t>
            </a:r>
          </a:p>
        </p:txBody>
      </p:sp>
    </p:spTree>
    <p:extLst>
      <p:ext uri="{BB962C8B-B14F-4D97-AF65-F5344CB8AC3E}">
        <p14:creationId xmlns:p14="http://schemas.microsoft.com/office/powerpoint/2010/main" val="398035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297"/>
            <a:ext cx="8229600" cy="621250"/>
          </a:xfrm>
        </p:spPr>
        <p:txBody>
          <a:bodyPr>
            <a:normAutofit/>
          </a:bodyPr>
          <a:lstStyle/>
          <a:p>
            <a:r>
              <a:rPr lang="en-US" sz="3200" dirty="0"/>
              <a:t>IGV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65" y="1140357"/>
            <a:ext cx="8229600" cy="9532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Download the software: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software.broadinstitute.org</a:t>
            </a:r>
            <a:r>
              <a:rPr lang="en-US" dirty="0"/>
              <a:t>/software/</a:t>
            </a:r>
            <a:r>
              <a:rPr lang="en-US" dirty="0" err="1"/>
              <a:t>igv</a:t>
            </a:r>
            <a:r>
              <a:rPr lang="en-US" dirty="0"/>
              <a:t>/download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465" y="2412439"/>
            <a:ext cx="8229600" cy="212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 err="1"/>
              <a:t>Ondemand</a:t>
            </a:r>
            <a:r>
              <a:rPr lang="en-US" sz="2800" dirty="0"/>
              <a:t> for data transferring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reference genome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bam (</a:t>
            </a:r>
            <a:r>
              <a:rPr lang="en-US" sz="2800" dirty="0" err="1"/>
              <a:t>bam.bai</a:t>
            </a:r>
            <a:r>
              <a:rPr lang="en-US" sz="2800" dirty="0"/>
              <a:t>) files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</a:t>
            </a:r>
            <a:r>
              <a:rPr lang="en-US" sz="2800" dirty="0" err="1"/>
              <a:t>vcf</a:t>
            </a:r>
            <a:r>
              <a:rPr lang="en-US" sz="28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0243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558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IGV to check a SNP 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3ACF8-56D6-5E4E-9BF6-CD4941A01AE0}"/>
              </a:ext>
            </a:extLst>
          </p:cNvPr>
          <p:cNvSpPr txBox="1"/>
          <p:nvPr/>
        </p:nvSpPr>
        <p:spPr>
          <a:xfrm>
            <a:off x="169817" y="643991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U00096:1357202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177503-4581-504D-988C-CDBD96BF2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331" y="1116437"/>
            <a:ext cx="6585250" cy="3937213"/>
          </a:xfrm>
        </p:spPr>
      </p:pic>
    </p:spTree>
    <p:extLst>
      <p:ext uri="{BB962C8B-B14F-4D97-AF65-F5344CB8AC3E}">
        <p14:creationId xmlns:p14="http://schemas.microsoft.com/office/powerpoint/2010/main" val="676048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54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IGV to check alignment at two regions</a:t>
            </a:r>
          </a:p>
        </p:txBody>
      </p:sp>
      <p:pic>
        <p:nvPicPr>
          <p:cNvPr id="4" name="Content Placeholder 3" descr="Screen Shot 2015-03-25 at 1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" r="-1914"/>
          <a:stretch>
            <a:fillRect/>
          </a:stretch>
        </p:blipFill>
        <p:spPr>
          <a:xfrm>
            <a:off x="1402079" y="1213775"/>
            <a:ext cx="6474823" cy="3730315"/>
          </a:xfrm>
        </p:spPr>
      </p:pic>
      <p:sp>
        <p:nvSpPr>
          <p:cNvPr id="3" name="TextBox 2"/>
          <p:cNvSpPr txBox="1"/>
          <p:nvPr/>
        </p:nvSpPr>
        <p:spPr>
          <a:xfrm>
            <a:off x="322216" y="752110"/>
            <a:ext cx="778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U00096:xxxxxx U00096: </a:t>
            </a:r>
            <a:r>
              <a:rPr lang="en-US" sz="2400" dirty="0" err="1"/>
              <a:t>xxxxxxx</a:t>
            </a:r>
            <a:r>
              <a:rPr lang="en-US" sz="2400" dirty="0"/>
              <a:t> (separated by a blank space)</a:t>
            </a:r>
          </a:p>
        </p:txBody>
      </p:sp>
    </p:spTree>
    <p:extLst>
      <p:ext uri="{BB962C8B-B14F-4D97-AF65-F5344CB8AC3E}">
        <p14:creationId xmlns:p14="http://schemas.microsoft.com/office/powerpoint/2010/main" val="123675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To-do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1155421"/>
            <a:ext cx="8229600" cy="3638680"/>
          </a:xfrm>
        </p:spPr>
        <p:txBody>
          <a:bodyPr>
            <a:normAutofit/>
          </a:bodyPr>
          <a:lstStyle/>
          <a:p>
            <a:r>
              <a:rPr lang="en-US" sz="2800" dirty="0"/>
              <a:t>Discover variants of two </a:t>
            </a:r>
            <a:r>
              <a:rPr lang="en-US" sz="2800" i="1" dirty="0"/>
              <a:t>E. coli</a:t>
            </a:r>
            <a:r>
              <a:rPr lang="en-US" sz="2800" dirty="0"/>
              <a:t> strains DH10B and MG1655 relative to a reference genome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/>
          </a:p>
          <a:p>
            <a:r>
              <a:rPr lang="en-US" sz="2800" dirty="0"/>
              <a:t>Reference genome: K-12 </a:t>
            </a:r>
            <a:r>
              <a:rPr lang="fr-FR" sz="2800" dirty="0"/>
              <a:t>MG1655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Illumina</a:t>
            </a:r>
            <a:r>
              <a:rPr lang="en-US" sz="2800" dirty="0"/>
              <a:t> data sets: DH10B and MG1655</a:t>
            </a:r>
          </a:p>
        </p:txBody>
      </p:sp>
    </p:spTree>
    <p:extLst>
      <p:ext uri="{BB962C8B-B14F-4D97-AF65-F5344CB8AC3E}">
        <p14:creationId xmlns:p14="http://schemas.microsoft.com/office/powerpoint/2010/main" val="26399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D484-C2E6-B64F-A365-A2ADEC70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GATK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539B-0662-A349-96C6-7FCAD4B5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646678"/>
            <a:ext cx="7236823" cy="2050655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Alignment  of sequences to a reference genome</a:t>
            </a:r>
          </a:p>
          <a:p>
            <a:endParaRPr lang="en-US" sz="3600" dirty="0"/>
          </a:p>
          <a:p>
            <a:r>
              <a:rPr lang="en-US" sz="3600" dirty="0"/>
              <a:t>GATK 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155510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785719"/>
            <a:ext cx="8638902" cy="431967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2800" dirty="0"/>
              <a:t># go to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lab</a:t>
            </a:r>
            <a:r>
              <a:rPr lang="fr-FR" sz="2800" dirty="0"/>
              <a:t>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cd xxx (e.g., labs)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# download today’s lab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wget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/~liu3zhen/PLPTH813/labs/</a:t>
            </a:r>
            <a:r>
              <a:rPr lang="en-US" sz="1200" dirty="0" err="1">
                <a:latin typeface="Courier"/>
                <a:cs typeface="Courier"/>
              </a:rPr>
              <a:t>variants.tar.gz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# a tar file will be downloaded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# unfold the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tar -</a:t>
            </a:r>
            <a:r>
              <a:rPr lang="en-US" sz="2800" dirty="0" err="1">
                <a:latin typeface="Courier"/>
                <a:cs typeface="Courier"/>
              </a:rPr>
              <a:t>xf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variants.tar.gz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4250644" cy="369243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# </a:t>
            </a:r>
            <a:r>
              <a:rPr lang="en-US" sz="2000" dirty="0" err="1"/>
              <a:t>E.coli</a:t>
            </a:r>
            <a:r>
              <a:rPr lang="en-US" sz="2000" dirty="0"/>
              <a:t> K-12 </a:t>
            </a:r>
            <a:r>
              <a:rPr lang="fr-FR" sz="2000" dirty="0"/>
              <a:t>MG1655 </a:t>
            </a:r>
            <a:r>
              <a:rPr lang="fr-FR" sz="2000" dirty="0" err="1"/>
              <a:t>reference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./references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Ecoli_k12_MG1655.fasta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prstClr val="black"/>
                </a:solidFill>
              </a:rPr>
              <a:t># example reads data</a:t>
            </a:r>
            <a:r>
              <a:rPr lang="en-US" sz="2000" dirty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./data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DH10B.10.pair1.fq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DH10B.10.pair2.fq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MG1655.10.pair1.fq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MG1655.10.pair2.fq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E392E7-5B4B-E035-AA6F-0FBC6E9C8DDC}"/>
              </a:ext>
            </a:extLst>
          </p:cNvPr>
          <p:cNvSpPr txBox="1">
            <a:spLocks/>
          </p:cNvSpPr>
          <p:nvPr/>
        </p:nvSpPr>
        <p:spPr>
          <a:xfrm>
            <a:off x="4707844" y="1540090"/>
            <a:ext cx="3843973" cy="241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sz="2000" dirty="0">
                <a:solidFill>
                  <a:prstClr val="black"/>
                </a:solidFill>
              </a:rPr>
              <a:t># Alignment data</a:t>
            </a:r>
            <a:r>
              <a:rPr lang="en-US" sz="2000" dirty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./data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DH10B.parse.bam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DH10B.parse.bam.bai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MG1655.parse.bam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MG1655.parse.bam.bai</a:t>
            </a:r>
          </a:p>
          <a:p>
            <a:pPr marL="0" indent="0">
              <a:buFont typeface="Arial"/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461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63" y="57714"/>
            <a:ext cx="8229600" cy="772987"/>
          </a:xfrm>
        </p:spPr>
        <p:txBody>
          <a:bodyPr/>
          <a:lstStyle/>
          <a:p>
            <a:r>
              <a:rPr lang="en-US" dirty="0"/>
              <a:t>Reference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12" y="1834830"/>
            <a:ext cx="8044919" cy="1422176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### indexing the reference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module load BWA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bwa index </a:t>
            </a:r>
            <a:r>
              <a:rPr lang="en-US" sz="2400" dirty="0">
                <a:latin typeface="Courier"/>
                <a:cs typeface="Courier"/>
              </a:rPr>
              <a:t>Ecoli_k12_MG1655.fasta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360A1-4889-A23D-3488-783FD40FC28F}"/>
              </a:ext>
            </a:extLst>
          </p:cNvPr>
          <p:cNvSpPr txBox="1"/>
          <p:nvPr/>
        </p:nvSpPr>
        <p:spPr>
          <a:xfrm>
            <a:off x="6222922" y="1071155"/>
            <a:ext cx="28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"bwa"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69DA2-736B-B431-173D-0FF2A9160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E600-6963-C3B9-54D4-33E1410B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3" y="57714"/>
            <a:ext cx="8229600" cy="772987"/>
          </a:xfrm>
        </p:spPr>
        <p:txBody>
          <a:bodyPr/>
          <a:lstStyle/>
          <a:p>
            <a:r>
              <a:rPr lang="en-US" dirty="0"/>
              <a:t>BWA alignment – DH10B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0924-A784-C01B-39C7-55B174BD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2" y="1384663"/>
            <a:ext cx="8044919" cy="2586446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ref=Ecoli_k12_MG1655.fasta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pe1=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DH10B.10.pair1.fq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pe2=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DH10B.10.pair2.fq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bwa mem -T 40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-R </a:t>
            </a:r>
            <a:r>
              <a:rPr lang="fr-FR" sz="2000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fr-FR" sz="2000" b="1" dirty="0">
                <a:solidFill>
                  <a:srgbClr val="FF0000"/>
                </a:solidFill>
                <a:latin typeface="Courier New"/>
                <a:cs typeface="Courier New"/>
              </a:rPr>
              <a:t>@RG\tID:S1\tSM:DH10B</a:t>
            </a:r>
            <a:r>
              <a:rPr lang="fr-FR" sz="2000" dirty="0">
                <a:solidFill>
                  <a:srgbClr val="FF0000"/>
                </a:solidFill>
                <a:latin typeface="Courier New"/>
                <a:cs typeface="Courier New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   $ref $pe1 $pe2 \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   1&gt;DH10B.sam 2&gt;DH10B.log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99328-05C8-BEA1-0D89-25672CBBBFD4}"/>
              </a:ext>
            </a:extLst>
          </p:cNvPr>
          <p:cNvSpPr txBox="1"/>
          <p:nvPr/>
        </p:nvSpPr>
        <p:spPr>
          <a:xfrm>
            <a:off x="6111254" y="696687"/>
            <a:ext cx="28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"bwa"</a:t>
            </a:r>
          </a:p>
        </p:txBody>
      </p:sp>
    </p:spTree>
    <p:extLst>
      <p:ext uri="{BB962C8B-B14F-4D97-AF65-F5344CB8AC3E}">
        <p14:creationId xmlns:p14="http://schemas.microsoft.com/office/powerpoint/2010/main" val="149308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C1A75-4268-AD92-C655-13151D0A2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5DF0-6EBF-9594-A849-3AF7A6DB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3" y="57714"/>
            <a:ext cx="8229600" cy="772987"/>
          </a:xfrm>
        </p:spPr>
        <p:txBody>
          <a:bodyPr/>
          <a:lstStyle/>
          <a:p>
            <a:r>
              <a:rPr lang="en-US" dirty="0"/>
              <a:t>Problem: BWA alignment – MG1655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67CA-7919-2919-D721-8F826592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20" y="2020389"/>
            <a:ext cx="8044919" cy="2586446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ref=</a:t>
            </a:r>
            <a:r>
              <a:rPr lang="en-US" sz="2000" dirty="0">
                <a:latin typeface="Courier"/>
                <a:cs typeface="Courier"/>
              </a:rPr>
              <a:t>Ecoli_k12_MG1655.fasta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pe1=</a:t>
            </a:r>
            <a:r>
              <a:rPr lang="en-US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DH10B.10.pair1.fq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pe2=</a:t>
            </a:r>
            <a:r>
              <a:rPr lang="en-US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DH10B.10.pair2.fq</a:t>
            </a:r>
            <a:endParaRPr lang="en-US" sz="200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bwa mem -T 40 -R </a:t>
            </a:r>
            <a:r>
              <a:rPr lang="fr-FR" sz="2000" dirty="0">
                <a:latin typeface="Courier New"/>
                <a:cs typeface="Courier New"/>
              </a:rPr>
              <a:t>'@RG\tID:S1\tSM:</a:t>
            </a:r>
            <a:r>
              <a:rPr lang="fr-FR" sz="2000" dirty="0">
                <a:highlight>
                  <a:srgbClr val="FFFF00"/>
                </a:highlight>
                <a:latin typeface="Courier New"/>
                <a:cs typeface="Courier New"/>
              </a:rPr>
              <a:t>DH10B</a:t>
            </a:r>
            <a:r>
              <a:rPr lang="fr-FR" sz="2000" dirty="0">
                <a:latin typeface="Courier New"/>
                <a:cs typeface="Courier New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$ref $pe1 $pe2 \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1&gt;</a:t>
            </a:r>
            <a:r>
              <a:rPr lang="en-US" sz="2000" dirty="0">
                <a:highlight>
                  <a:srgbClr val="FFFF00"/>
                </a:highlight>
                <a:latin typeface="Courier New"/>
                <a:cs typeface="Courier New"/>
              </a:rPr>
              <a:t>DH10B</a:t>
            </a:r>
            <a:r>
              <a:rPr lang="en-US" sz="2000" dirty="0">
                <a:latin typeface="Courier New"/>
                <a:cs typeface="Courier New"/>
              </a:rPr>
              <a:t>.sam 2&gt;</a:t>
            </a:r>
            <a:r>
              <a:rPr lang="en-US" sz="2000" dirty="0">
                <a:highlight>
                  <a:srgbClr val="FFFF00"/>
                </a:highlight>
                <a:latin typeface="Courier New"/>
                <a:cs typeface="Courier New"/>
              </a:rPr>
              <a:t>DH10B</a:t>
            </a:r>
            <a:r>
              <a:rPr lang="en-US" sz="2000" dirty="0">
                <a:latin typeface="Courier New"/>
                <a:cs typeface="Courier New"/>
              </a:rPr>
              <a:t>.log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47E62-DA80-5A93-8872-7D3669B51D7C}"/>
              </a:ext>
            </a:extLst>
          </p:cNvPr>
          <p:cNvSpPr txBox="1"/>
          <p:nvPr/>
        </p:nvSpPr>
        <p:spPr>
          <a:xfrm>
            <a:off x="6076420" y="812468"/>
            <a:ext cx="28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"bwa"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E8DE2-4CBE-A3C8-049B-DBB68C1C7A17}"/>
              </a:ext>
            </a:extLst>
          </p:cNvPr>
          <p:cNvSpPr txBox="1"/>
          <p:nvPr/>
        </p:nvSpPr>
        <p:spPr>
          <a:xfrm>
            <a:off x="574766" y="1350424"/>
            <a:ext cx="7037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Please modify to code for alignments of MG1655 reads</a:t>
            </a:r>
          </a:p>
        </p:txBody>
      </p:sp>
    </p:spTree>
    <p:extLst>
      <p:ext uri="{BB962C8B-B14F-4D97-AF65-F5344CB8AC3E}">
        <p14:creationId xmlns:p14="http://schemas.microsoft.com/office/powerpoint/2010/main" val="394308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25CA7-D433-EE96-833C-210559077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0BAA-CCD2-837B-A650-85622B9C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3" y="57714"/>
            <a:ext cx="8229600" cy="772987"/>
          </a:xfrm>
        </p:spPr>
        <p:txBody>
          <a:bodyPr/>
          <a:lstStyle/>
          <a:p>
            <a:r>
              <a:rPr lang="en-US" dirty="0"/>
              <a:t>SAM to BAM – DH10B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59C0-1147-B742-3620-2A13FD95C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44" y="1349824"/>
            <a:ext cx="8044919" cy="3352799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module load </a:t>
            </a:r>
            <a:r>
              <a:rPr lang="en-US" sz="2000" dirty="0" err="1">
                <a:latin typeface="Courier New"/>
                <a:cs typeface="Courier New"/>
              </a:rPr>
              <a:t>SAMtools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convert SAM to BAM: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view -</a:t>
            </a:r>
            <a:r>
              <a:rPr lang="en-US" sz="2000" dirty="0" err="1">
                <a:latin typeface="Courier New"/>
                <a:cs typeface="Courier New"/>
              </a:rPr>
              <a:t>bS</a:t>
            </a:r>
            <a:r>
              <a:rPr lang="en-US" sz="2000" dirty="0">
                <a:latin typeface="Courier New"/>
                <a:cs typeface="Courier New"/>
              </a:rPr>
              <a:t> DH10B.sam &gt; DH10B.tmp.bam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convert SAM to BAM: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sort -o DH10B.bam DH10B.tmp.bam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Index sorted BAM: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index DH10B.bam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cleanup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rm DH10B.tmp.bam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83A29-3BB2-BDF9-E08C-64E8B0939A4A}"/>
              </a:ext>
            </a:extLst>
          </p:cNvPr>
          <p:cNvSpPr txBox="1"/>
          <p:nvPr/>
        </p:nvSpPr>
        <p:spPr>
          <a:xfrm>
            <a:off x="6111254" y="696687"/>
            <a:ext cx="28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directory "bwa"</a:t>
            </a:r>
          </a:p>
        </p:txBody>
      </p:sp>
    </p:spTree>
    <p:extLst>
      <p:ext uri="{BB962C8B-B14F-4D97-AF65-F5344CB8AC3E}">
        <p14:creationId xmlns:p14="http://schemas.microsoft.com/office/powerpoint/2010/main" val="250564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19222</TotalTime>
  <Words>1353</Words>
  <Application>Microsoft Macintosh PowerPoint</Application>
  <PresentationFormat>On-screen Show (16:9)</PresentationFormat>
  <Paragraphs>198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</vt:lpstr>
      <vt:lpstr>Courier New</vt:lpstr>
      <vt:lpstr>Monaco</vt:lpstr>
      <vt:lpstr>Office Theme</vt:lpstr>
      <vt:lpstr>Genomic variants  Bioinformatics Applications (PLPTH813)</vt:lpstr>
      <vt:lpstr>To-do analysis</vt:lpstr>
      <vt:lpstr>GATK pipeline</vt:lpstr>
      <vt:lpstr>Data downloading</vt:lpstr>
      <vt:lpstr>Data</vt:lpstr>
      <vt:lpstr>Reference indexing</vt:lpstr>
      <vt:lpstr>BWA alignment – DH10B reads</vt:lpstr>
      <vt:lpstr>Problem: BWA alignment – MG1655 reads</vt:lpstr>
      <vt:lpstr>SAM to BAM – DH10B</vt:lpstr>
      <vt:lpstr>SAM to BAM – MG1655</vt:lpstr>
      <vt:lpstr>Examine alignments</vt:lpstr>
      <vt:lpstr>Prior to GATK, the reference genome needs to be indexed</vt:lpstr>
      <vt:lpstr>HaplotypeCaller of GATK4</vt:lpstr>
      <vt:lpstr>GATK to SNP discovery</vt:lpstr>
      <vt:lpstr>Variant filtering</vt:lpstr>
      <vt:lpstr>VCF to table</vt:lpstr>
      <vt:lpstr>IGV installation</vt:lpstr>
      <vt:lpstr>IGV to check a SNP site</vt:lpstr>
      <vt:lpstr>IGV to check alignment at two regions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205</cp:revision>
  <dcterms:created xsi:type="dcterms:W3CDTF">2014-12-15T18:58:14Z</dcterms:created>
  <dcterms:modified xsi:type="dcterms:W3CDTF">2025-04-03T18:55:52Z</dcterms:modified>
</cp:coreProperties>
</file>