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38" r:id="rId2"/>
    <p:sldId id="456" r:id="rId3"/>
    <p:sldId id="257" r:id="rId4"/>
    <p:sldId id="342" r:id="rId5"/>
    <p:sldId id="341" r:id="rId6"/>
    <p:sldId id="347" r:id="rId7"/>
    <p:sldId id="459" r:id="rId8"/>
    <p:sldId id="351" r:id="rId9"/>
    <p:sldId id="376" r:id="rId10"/>
    <p:sldId id="462" r:id="rId11"/>
    <p:sldId id="375" r:id="rId12"/>
    <p:sldId id="377" r:id="rId13"/>
    <p:sldId id="378" r:id="rId14"/>
    <p:sldId id="379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1" r:id="rId25"/>
    <p:sldId id="463" r:id="rId26"/>
    <p:sldId id="402" r:id="rId27"/>
    <p:sldId id="403" r:id="rId28"/>
    <p:sldId id="392" r:id="rId29"/>
    <p:sldId id="393" r:id="rId30"/>
    <p:sldId id="394" r:id="rId31"/>
    <p:sldId id="395" r:id="rId32"/>
    <p:sldId id="398" r:id="rId33"/>
    <p:sldId id="396" r:id="rId34"/>
    <p:sldId id="397" r:id="rId35"/>
    <p:sldId id="399" r:id="rId36"/>
    <p:sldId id="400" r:id="rId37"/>
    <p:sldId id="370" r:id="rId38"/>
    <p:sldId id="401" r:id="rId39"/>
    <p:sldId id="272" r:id="rId40"/>
    <p:sldId id="267" r:id="rId41"/>
    <p:sldId id="268" r:id="rId42"/>
    <p:sldId id="269" r:id="rId43"/>
    <p:sldId id="273" r:id="rId44"/>
    <p:sldId id="278" r:id="rId45"/>
    <p:sldId id="275" r:id="rId46"/>
    <p:sldId id="276" r:id="rId47"/>
    <p:sldId id="277" r:id="rId48"/>
    <p:sldId id="460" r:id="rId49"/>
    <p:sldId id="260" r:id="rId50"/>
    <p:sldId id="261" r:id="rId51"/>
    <p:sldId id="337" r:id="rId52"/>
    <p:sldId id="45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375E"/>
    <a:srgbClr val="E56C0A"/>
    <a:srgbClr val="60497B"/>
    <a:srgbClr val="779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7" autoAdjust="0"/>
    <p:restoredTop sz="95853" autoAdjust="0"/>
  </p:normalViewPr>
  <p:slideViewPr>
    <p:cSldViewPr snapToGrid="0" snapToObjects="1">
      <p:cViewPr varScale="1">
        <p:scale>
          <a:sx n="119" d="100"/>
          <a:sy n="119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2E8-FED4-7945-9AF6-FD8D9C72804A}" type="datetime1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40D-90AA-604E-ADB9-C1D897C861CA}" type="datetime1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65B0-3CDA-1543-8CBF-F2F79E588AD3}" type="datetime1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363C-CD57-CC42-9235-62BC7BA0B1ED}" type="datetime1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969-FBC0-8540-94A3-F9215BD427BB}" type="datetime1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1FA-CB62-0042-90F2-E25120C741E5}" type="datetime1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0E7-0C59-3047-A00C-D3F20E7FFB20}" type="datetime1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F698-D4E1-CD4A-BF41-89392968128A}" type="datetime1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A7B-94F7-964F-8763-919FD49CFB39}" type="datetime1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D9F-E7AB-9845-AE00-059AAB337138}" type="datetime1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405-2BB0-D54D-A70D-DA6911AACBC3}" type="datetime1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F60-8E92-564C-9C5A-9644027C2B8C}" type="datetime1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2100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 of RNA-seq Experiments and Differential Expression Analysis </a:t>
            </a: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 Genomic Technologies Workshop </a:t>
            </a:r>
            <a:br>
              <a:rPr lang="en-US" sz="2000" dirty="0"/>
            </a:br>
            <a:r>
              <a:rPr lang="en-US" sz="2000" dirty="0"/>
              <a:t>(PLPTH885)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477" y="3987251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6/5/2024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22E1-525F-DDE0-8382-0B7E0E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198650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041525"/>
            <a:ext cx="8383979" cy="130706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Repeats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1986384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1986382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1543051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159385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159385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125001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180304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248DD7-CAB0-135D-5819-E415D2444EDB}"/>
              </a:ext>
            </a:extLst>
          </p:cNvPr>
          <p:cNvSpPr txBox="1">
            <a:spLocks/>
          </p:cNvSpPr>
          <p:nvPr/>
        </p:nvSpPr>
        <p:spPr>
          <a:xfrm>
            <a:off x="588917" y="4455054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FBDC0D-A35E-0FB3-9209-44BF932C0884}"/>
              </a:ext>
            </a:extLst>
          </p:cNvPr>
          <p:cNvSpPr txBox="1">
            <a:spLocks/>
          </p:cNvSpPr>
          <p:nvPr/>
        </p:nvSpPr>
        <p:spPr>
          <a:xfrm>
            <a:off x="588917" y="2634583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DD616-77FD-61CE-82B5-17BF27AB0E8A}"/>
              </a:ext>
            </a:extLst>
          </p:cNvPr>
          <p:cNvSpPr/>
          <p:nvPr/>
        </p:nvSpPr>
        <p:spPr>
          <a:xfrm flipV="1">
            <a:off x="1410185" y="386451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A9762-5D74-DC3A-037E-AD58EC9B3C5D}"/>
              </a:ext>
            </a:extLst>
          </p:cNvPr>
          <p:cNvSpPr/>
          <p:nvPr/>
        </p:nvSpPr>
        <p:spPr>
          <a:xfrm flipV="1">
            <a:off x="1714986" y="386439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F0D8C-CCE3-C71A-A4FB-E92F6007CA36}"/>
              </a:ext>
            </a:extLst>
          </p:cNvPr>
          <p:cNvSpPr/>
          <p:nvPr/>
        </p:nvSpPr>
        <p:spPr>
          <a:xfrm flipV="1">
            <a:off x="4407386" y="3864396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44C0F-7C2D-7271-B988-DC228E214434}"/>
              </a:ext>
            </a:extLst>
          </p:cNvPr>
          <p:cNvCxnSpPr/>
          <p:nvPr/>
        </p:nvCxnSpPr>
        <p:spPr>
          <a:xfrm>
            <a:off x="5765994" y="3438626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D70C3-DC93-C3CC-90BA-3DD2E43960D3}"/>
              </a:ext>
            </a:extLst>
          </p:cNvPr>
          <p:cNvCxnSpPr/>
          <p:nvPr/>
        </p:nvCxnSpPr>
        <p:spPr>
          <a:xfrm>
            <a:off x="3122692" y="3421063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CC95F0E-9F22-0BE0-7707-17E3C6C40D6B}"/>
              </a:ext>
            </a:extLst>
          </p:cNvPr>
          <p:cNvSpPr/>
          <p:nvPr/>
        </p:nvSpPr>
        <p:spPr>
          <a:xfrm>
            <a:off x="1850452" y="34718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CF54435-26DB-E95D-16BE-F00863382714}"/>
              </a:ext>
            </a:extLst>
          </p:cNvPr>
          <p:cNvSpPr/>
          <p:nvPr/>
        </p:nvSpPr>
        <p:spPr>
          <a:xfrm flipH="1">
            <a:off x="3122691" y="34718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24393-FC75-141B-91AC-895A7C10F857}"/>
              </a:ext>
            </a:extLst>
          </p:cNvPr>
          <p:cNvSpPr txBox="1"/>
          <p:nvPr/>
        </p:nvSpPr>
        <p:spPr>
          <a:xfrm>
            <a:off x="2076214" y="3175530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0422A44-E4EF-D13D-1D4E-3680D4AA2024}"/>
              </a:ext>
            </a:extLst>
          </p:cNvPr>
          <p:cNvSpPr/>
          <p:nvPr/>
        </p:nvSpPr>
        <p:spPr>
          <a:xfrm flipH="1">
            <a:off x="5766280" y="347249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A6692-4837-C1F5-7F79-F9B6C7993582}"/>
              </a:ext>
            </a:extLst>
          </p:cNvPr>
          <p:cNvSpPr/>
          <p:nvPr/>
        </p:nvSpPr>
        <p:spPr>
          <a:xfrm flipV="1">
            <a:off x="5766280" y="386171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301C1-0444-B590-5274-ACF02E7B1EE6}"/>
              </a:ext>
            </a:extLst>
          </p:cNvPr>
          <p:cNvSpPr txBox="1"/>
          <p:nvPr/>
        </p:nvSpPr>
        <p:spPr>
          <a:xfrm>
            <a:off x="5846719" y="304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52D41-67EC-8AB5-6D56-7A09D6414083}"/>
              </a:ext>
            </a:extLst>
          </p:cNvPr>
          <p:cNvSpPr txBox="1"/>
          <p:nvPr/>
        </p:nvSpPr>
        <p:spPr>
          <a:xfrm>
            <a:off x="3249096" y="30475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61F04-5AEF-C0E2-83E0-A7D459A23D87}"/>
              </a:ext>
            </a:extLst>
          </p:cNvPr>
          <p:cNvSpPr txBox="1"/>
          <p:nvPr/>
        </p:nvSpPr>
        <p:spPr>
          <a:xfrm>
            <a:off x="789282" y="37285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534692-848B-0EFF-CC4D-3264CD7BBC02}"/>
              </a:ext>
            </a:extLst>
          </p:cNvPr>
          <p:cNvGrpSpPr/>
          <p:nvPr/>
        </p:nvGrpSpPr>
        <p:grpSpPr>
          <a:xfrm>
            <a:off x="727892" y="4922743"/>
            <a:ext cx="7032293" cy="978538"/>
            <a:chOff x="528439" y="3363015"/>
            <a:chExt cx="7032293" cy="97853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7A1906-1EEE-2F9D-BAC1-81504AA1EF29}"/>
                </a:ext>
              </a:extLst>
            </p:cNvPr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0D3AB-D532-5436-242D-1BDC022D5D43}"/>
                </a:ext>
              </a:extLst>
            </p:cNvPr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E1EF4C-010F-930C-FD71-35025DA40A77}"/>
                </a:ext>
              </a:extLst>
            </p:cNvPr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AC9509-E712-6D6B-7BD6-2CC019775DED}"/>
                </a:ext>
              </a:extLst>
            </p:cNvPr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05DF8111-4DE5-3F6F-3C80-DB75490CA3E9}"/>
                </a:ext>
              </a:extLst>
            </p:cNvPr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40972E-E07E-5048-22A3-4F322B9C1E8F}"/>
                </a:ext>
              </a:extLst>
            </p:cNvPr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4105C2-6E16-0D92-B5F6-03E2CBBF7868}"/>
                </a:ext>
              </a:extLst>
            </p:cNvPr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B7568-AC40-E7D8-31DA-128CAD187632}"/>
                </a:ext>
              </a:extLst>
            </p:cNvPr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3766DD-A0F6-EFB0-80D7-42B7863B7D3B}"/>
                </a:ext>
              </a:extLst>
            </p:cNvPr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DE9F78-7131-5EB7-4BFC-3600213A7B47}"/>
                </a:ext>
              </a:extLst>
            </p:cNvPr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F0D9DD-98F2-2861-D795-32B596EA7A3D}"/>
                </a:ext>
              </a:extLst>
            </p:cNvPr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188BB-670C-BE14-2939-494733637439}"/>
                </a:ext>
              </a:extLst>
            </p:cNvPr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1EA6C36-C60C-A213-8801-AB6D381F9F59}"/>
                </a:ext>
              </a:extLst>
            </p:cNvPr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24A21068-BB66-61AC-1D89-6E062E54ABFF}"/>
                </a:ext>
              </a:extLst>
            </p:cNvPr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70CB2-AE3D-331B-0A15-E8FC0B423F39}"/>
              </a:ext>
            </a:extLst>
          </p:cNvPr>
          <p:cNvGrpSpPr/>
          <p:nvPr/>
        </p:nvGrpSpPr>
        <p:grpSpPr>
          <a:xfrm>
            <a:off x="8530564" y="4482599"/>
            <a:ext cx="167068" cy="1464116"/>
            <a:chOff x="8242830" y="4538751"/>
            <a:chExt cx="228617" cy="3103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60F307-D57B-646F-FBC3-E9F8C8902204}"/>
                </a:ext>
              </a:extLst>
            </p:cNvPr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AA990-22A9-79BE-CCDA-5AA2201291E0}"/>
                </a:ext>
              </a:extLst>
            </p:cNvPr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0FA7E7-DF10-BC55-44BC-3C8D85B938EF}"/>
                </a:ext>
              </a:extLst>
            </p:cNvPr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40BB26-D770-9BBE-9063-DEC089AA3579}"/>
                </a:ext>
              </a:extLst>
            </p:cNvPr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347F09-293A-5E05-DA80-D3CF8BD82B8C}"/>
                </a:ext>
              </a:extLst>
            </p:cNvPr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ADD17F-69E0-ABA3-E3C4-8D094AA1EC33}"/>
                </a:ext>
              </a:extLst>
            </p:cNvPr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0CFDE8-92E0-B959-B730-9132B82D9E26}"/>
                </a:ext>
              </a:extLst>
            </p:cNvPr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2743435"/>
            <a:ext cx="8041584" cy="562458"/>
          </a:xfrm>
        </p:spPr>
        <p:txBody>
          <a:bodyPr>
            <a:normAutofit/>
          </a:bodyPr>
          <a:lstStyle/>
          <a:p>
            <a:r>
              <a:rPr lang="en-US" sz="2800" dirty="0"/>
              <a:t>Tolerance of mismatches or gaps for each alignment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64132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2033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6148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0983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9934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835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8884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67858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14321" y="3390553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414589" y="3629473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61275" y="563156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Better reference genome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CBBE18E-D008-F3BA-2451-7B6D7B3D1834}"/>
              </a:ext>
            </a:extLst>
          </p:cNvPr>
          <p:cNvSpPr txBox="1">
            <a:spLocks/>
          </p:cNvSpPr>
          <p:nvPr/>
        </p:nvSpPr>
        <p:spPr>
          <a:xfrm>
            <a:off x="557809" y="1309689"/>
            <a:ext cx="8383979" cy="981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Sequencing errors</a:t>
            </a:r>
          </a:p>
          <a:p>
            <a:r>
              <a:rPr lang="en-US" sz="2400" dirty="0"/>
              <a:t>Polymorphisms (reference and sequenced individuals)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FAC6B48-07E3-7F63-5267-476A9D5513CB}"/>
              </a:ext>
            </a:extLst>
          </p:cNvPr>
          <p:cNvSpPr txBox="1">
            <a:spLocks/>
          </p:cNvSpPr>
          <p:nvPr/>
        </p:nvSpPr>
        <p:spPr>
          <a:xfrm>
            <a:off x="557809" y="4363447"/>
            <a:ext cx="8383979" cy="813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Quality of reference genomes (mis-assembly and incomplete genome) 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9859"/>
              </p:ext>
            </p:extLst>
          </p:nvPr>
        </p:nvGraphicFramePr>
        <p:xfrm>
          <a:off x="3118224" y="2687759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51321"/>
              </p:ext>
            </p:extLst>
          </p:nvPr>
        </p:nvGraphicFramePr>
        <p:xfrm>
          <a:off x="6369424" y="2687759"/>
          <a:ext cx="16256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31504"/>
            <a:ext cx="2431464" cy="1188575"/>
            <a:chOff x="867397" y="2130811"/>
            <a:chExt cx="2431464" cy="1188575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96056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413141"/>
            <a:ext cx="2652278" cy="1317876"/>
            <a:chOff x="813412" y="3432620"/>
            <a:chExt cx="2652278" cy="1317876"/>
          </a:xfrm>
        </p:grpSpPr>
        <p:sp>
          <p:nvSpPr>
            <p:cNvPr id="86" name="Down Arrow 85"/>
            <p:cNvSpPr/>
            <p:nvPr/>
          </p:nvSpPr>
          <p:spPr>
            <a:xfrm>
              <a:off x="1248461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4104165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Overdispersion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a dispersion parameter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counts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could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77933B"/>
                </a:solidFill>
              </a:rPr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E56C0A"/>
                </a:solidFill>
              </a:rPr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Sampling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669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107" y="5407820"/>
            <a:ext cx="246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Spurious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groups, the experiment of each group was conducted separately.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EE7-863C-5380-B5B3-2827FD0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50"/>
            <a:ext cx="8229600" cy="8145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D592-D93F-B688-29C0-2359C04F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472453"/>
            <a:ext cx="7987553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1:00 am </a:t>
            </a:r>
            <a:r>
              <a:rPr lang="en-US" b="1" dirty="0"/>
              <a:t>Lecture DE</a:t>
            </a:r>
          </a:p>
          <a:p>
            <a:pPr marL="0" indent="0">
              <a:buNone/>
            </a:pPr>
            <a:r>
              <a:rPr lang="en-US" dirty="0"/>
              <a:t>Design of RNA-Seq Experiments and Differential Expression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2:00 am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2:10 am </a:t>
            </a:r>
            <a:r>
              <a:rPr lang="en-US" b="1" dirty="0"/>
              <a:t>Computer Lab - R</a:t>
            </a:r>
          </a:p>
          <a:p>
            <a:pPr marL="0" indent="0">
              <a:buNone/>
            </a:pPr>
            <a:r>
              <a:rPr lang="en-US" dirty="0"/>
              <a:t>Introduction to R programming</a:t>
            </a:r>
          </a:p>
          <a:p>
            <a:endParaRPr lang="en-US" dirty="0"/>
          </a:p>
          <a:p>
            <a:r>
              <a:rPr lang="en-US" dirty="0"/>
              <a:t>3:00 – 4:30pm </a:t>
            </a:r>
            <a:r>
              <a:rPr lang="en-US" b="1" dirty="0"/>
              <a:t>Computer Lab - DE</a:t>
            </a:r>
          </a:p>
          <a:p>
            <a:pPr marL="0" indent="0">
              <a:buNone/>
            </a:pPr>
            <a:r>
              <a:rPr lang="en-US" dirty="0"/>
              <a:t>RNA-Seq data 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1C33-D995-9CC6-672F-2EE7E7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91806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28 * 1000 / 500 / 15 = </a:t>
            </a:r>
            <a:r>
              <a:rPr lang="en-US" b="1" dirty="0">
                <a:solidFill>
                  <a:srgbClr val="008000"/>
                </a:solidFill>
              </a:rPr>
              <a:t>3.7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80668" y="2441492"/>
            <a:ext cx="196716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 relative to the mean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A 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Try 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3800"/>
              </p:ext>
            </p:extLst>
          </p:nvPr>
        </p:nvGraphicFramePr>
        <p:xfrm>
          <a:off x="1898650" y="175622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64018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visualization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Gene ontology (GO)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4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1" y="531329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only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Data visualization</a:t>
            </a:r>
          </a:p>
          <a:p>
            <a:pPr>
              <a:lnSpc>
                <a:spcPct val="120000"/>
              </a:lnSpc>
            </a:pPr>
            <a:r>
              <a:rPr lang="en-US" dirty="0"/>
              <a:t>Gene ontology (GO)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 (adjusted p-values)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270C7-5725-67C9-787D-D6D9135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43386" y="1184214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4007934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4461364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863" y="4008995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caps.ncbs.res.in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6045729" y="6154922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cragenomica.es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24" y="5130518"/>
            <a:ext cx="575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the expression level of a transcript?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A5F01-5942-BCB4-DAE0-C482CD4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comparisons of read counts among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E83D-D68A-F4BF-42CC-9A6157F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/>
              <a:t>Pair-wise scatter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5983-A421-3D64-66A4-0D6171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and standardized data</a:t>
            </a:r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Nature Biotech, 2008, 26:303-4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4BD2-E527-0E2B-F7C7-131B366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Overview of differential expression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2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Volcano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656A-35E5-A648-6DEB-F2B73CF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196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F201C-6116-34AE-7C19-6C926F3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MA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at: 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(log ratios) and A (mean average)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log2FC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A83-A894-C947-402D-8EA8B5A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4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b="1" dirty="0"/>
              <a:t>Biological replication </a:t>
            </a:r>
            <a:r>
              <a:rPr lang="en-US" sz="2800" dirty="0"/>
              <a:t>rather than technical replication are typically needed for an RNA-</a:t>
            </a:r>
            <a:r>
              <a:rPr lang="en-US" sz="2800" dirty="0" err="1"/>
              <a:t>Seq</a:t>
            </a:r>
            <a:r>
              <a:rPr lang="en-US" sz="2800" dirty="0"/>
              <a:t> experiment.</a:t>
            </a:r>
          </a:p>
          <a:p>
            <a:r>
              <a:rPr lang="en-US" sz="2800" dirty="0"/>
              <a:t>P-values need to be corrected to account for </a:t>
            </a:r>
            <a:r>
              <a:rPr lang="en-US" sz="2800" b="1" dirty="0"/>
              <a:t>multiple tests</a:t>
            </a:r>
            <a:r>
              <a:rPr lang="en-US" sz="2800" dirty="0"/>
              <a:t>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</a:t>
            </a:r>
            <a:r>
              <a:rPr lang="en-US" sz="2800" b="1" dirty="0"/>
              <a:t>parameters</a:t>
            </a:r>
            <a:r>
              <a:rPr lang="en-US" sz="2800" dirty="0"/>
              <a:t> in each method need to be carefully selected.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EE66-ED22-6DB7-54D5-DF4A805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9449-A514-4A71-6A92-90849F9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63B-7218-B9F7-FE0A-0F6398E1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417638"/>
            <a:ext cx="8417859" cy="4776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Benjamini</a:t>
            </a:r>
            <a:r>
              <a:rPr lang="en-US" sz="2400" dirty="0"/>
              <a:t> Y, et al. 1995. Controlling the False Discovery Rate - a Practical and Powerful Approach to Multiple Testing. Journal of the Royal Statistical Society Series B-Methodological 57:289-300.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Conesa A, et al. 2016. A survey of best practices for RNA-seq data analysis. Genome Biol 17:13.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Love MI, et al. 2014. Moderated estimation of fold change and dispersion for RNA-seq data with DESeq2. Genome Biol 15:550.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Robinson MD, et al. 2010. </a:t>
            </a:r>
            <a:r>
              <a:rPr lang="en-US" sz="2400" dirty="0" err="1"/>
              <a:t>edgeR</a:t>
            </a:r>
            <a:r>
              <a:rPr lang="en-US" sz="2400" dirty="0"/>
              <a:t>: a Bioconductor package for differential expression analysis of digital gene expression data. Bioinformatics 26:139-140.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DC95-0670-AABB-72CB-46157A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195111" y="942334"/>
            <a:ext cx="39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 sample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282142" y="1303909"/>
            <a:ext cx="390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Including transcripts from </a:t>
            </a:r>
            <a:r>
              <a:rPr lang="en-US" sz="1600" dirty="0">
                <a:solidFill>
                  <a:srgbClr val="FF0000"/>
                </a:solidFill>
              </a:rPr>
              <a:t>a gene</a:t>
            </a:r>
            <a:r>
              <a:rPr lang="en-US" sz="16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794333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753E3668-D657-6272-E09E-18B231E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C7B0A-EE07-32EB-7B75-A6F0490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FBCDB-D125-4A01-C1DE-6178E47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43916</TotalTime>
  <Words>2802</Words>
  <Application>Microsoft Macintosh PowerPoint</Application>
  <PresentationFormat>On-screen Show (4:3)</PresentationFormat>
  <Paragraphs>871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Zapf Dingbats</vt:lpstr>
      <vt:lpstr>Arial</vt:lpstr>
      <vt:lpstr>Calibri</vt:lpstr>
      <vt:lpstr>Times New Roman</vt:lpstr>
      <vt:lpstr>Office Theme</vt:lpstr>
      <vt:lpstr>Design of RNA-seq Experiments and Differential Expression Analysis    Genomic Technologies Workshop  (PLPTH885)</vt:lpstr>
      <vt:lpstr>Schedule</vt:lpstr>
      <vt:lpstr>Outline</vt:lpstr>
      <vt:lpstr>Gene expression</vt:lpstr>
      <vt:lpstr>Approaches for quantification of gene expression</vt:lpstr>
      <vt:lpstr>Rationale of RNA-seq (mRNA sequencing)</vt:lpstr>
      <vt:lpstr>RNA-Seq procedure</vt:lpstr>
      <vt:lpstr>Reads to read counts per gene </vt:lpstr>
      <vt:lpstr>Alignment issues</vt:lpstr>
      <vt:lpstr>Solutions to mitigate problems - I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Source of variance in counts</vt:lpstr>
      <vt:lpstr>Sampling variance</vt:lpstr>
      <vt:lpstr>Technical replication</vt:lpstr>
      <vt:lpstr>Biological replication</vt:lpstr>
      <vt:lpstr>Question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Outline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False discovery rate (concept)</vt:lpstr>
      <vt:lpstr>q-values (adjusted p-values)</vt:lpstr>
      <vt:lpstr>Question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comparisons of read counts among samples</vt:lpstr>
      <vt:lpstr>Scatter plot</vt:lpstr>
      <vt:lpstr>Pair-wise scatter plot</vt:lpstr>
      <vt:lpstr>Principal Component Analysis (PCA)</vt:lpstr>
      <vt:lpstr>Overview of differential expression</vt:lpstr>
      <vt:lpstr>Volcano plot</vt:lpstr>
      <vt:lpstr>MA plot</vt:lpstr>
      <vt:lpstr>Summary</vt:lpstr>
      <vt:lpstr>REFERENCES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348</cp:revision>
  <cp:lastPrinted>2015-04-30T14:29:06Z</cp:lastPrinted>
  <dcterms:created xsi:type="dcterms:W3CDTF">2014-05-23T20:11:37Z</dcterms:created>
  <dcterms:modified xsi:type="dcterms:W3CDTF">2024-06-03T16:21:31Z</dcterms:modified>
</cp:coreProperties>
</file>