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69" r:id="rId3"/>
    <p:sldId id="273" r:id="rId4"/>
    <p:sldId id="300" r:id="rId5"/>
    <p:sldId id="271" r:id="rId6"/>
    <p:sldId id="301" r:id="rId7"/>
    <p:sldId id="275" r:id="rId8"/>
    <p:sldId id="299" r:id="rId9"/>
    <p:sldId id="296" r:id="rId10"/>
    <p:sldId id="280" r:id="rId11"/>
    <p:sldId id="276" r:id="rId12"/>
    <p:sldId id="277" r:id="rId13"/>
    <p:sldId id="278" r:id="rId14"/>
    <p:sldId id="279" r:id="rId15"/>
    <p:sldId id="302" r:id="rId16"/>
    <p:sldId id="281" r:id="rId17"/>
    <p:sldId id="282" r:id="rId18"/>
    <p:sldId id="298" r:id="rId19"/>
    <p:sldId id="283" r:id="rId20"/>
    <p:sldId id="285" r:id="rId21"/>
    <p:sldId id="287" r:id="rId22"/>
    <p:sldId id="286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92" autoAdjust="0"/>
    <p:restoredTop sz="94830" autoAdjust="0"/>
  </p:normalViewPr>
  <p:slideViewPr>
    <p:cSldViewPr snapToGrid="0" snapToObjects="1">
      <p:cViewPr varScale="1">
        <p:scale>
          <a:sx n="117" d="100"/>
          <a:sy n="117" d="100"/>
        </p:scale>
        <p:origin x="2072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E6E0A8-E17C-C949-B17E-7A1A6494483A}" type="datetimeFigureOut">
              <a:rPr lang="en-US" smtClean="0"/>
              <a:t>2/8/23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2B8C24-ACAE-AE41-B565-178ED9327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1809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2B8C24-ACAE-AE41-B565-178ED93271F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766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35772"/>
            <a:ext cx="77724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49865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2/8/23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043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2/8/23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851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2/8/23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953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2/8/23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682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2/8/23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367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2/8/23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054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2/8/23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496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2/8/23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010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2/8/23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166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2/8/23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291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2/8/23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749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29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84876"/>
            <a:ext cx="8229600" cy="4741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B8B0BE-C8D7-EB48-AD68-71DB5002F24B}" type="datetimeFigureOut">
              <a:rPr lang="en-US" smtClean="0"/>
              <a:t>2/8/23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07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05739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Lab - NGS Tools</a:t>
            </a:r>
            <a:br>
              <a:rPr lang="en-US" sz="3200" dirty="0"/>
            </a:br>
            <a:br>
              <a:rPr lang="en-US" sz="3200" dirty="0"/>
            </a:br>
            <a:r>
              <a:rPr lang="en-US" sz="2400" dirty="0"/>
              <a:t>Bioinformatics Applications (PLPTH813)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4516" y="4120532"/>
            <a:ext cx="6400800" cy="1752600"/>
          </a:xfrm>
        </p:spPr>
        <p:txBody>
          <a:bodyPr>
            <a:normAutofit/>
          </a:bodyPr>
          <a:lstStyle/>
          <a:p>
            <a:r>
              <a:rPr lang="en-US" sz="2800" dirty="0"/>
              <a:t>Sanzhen Liu</a:t>
            </a:r>
          </a:p>
          <a:p>
            <a:endParaRPr lang="en-US" sz="2800" dirty="0"/>
          </a:p>
          <a:p>
            <a:r>
              <a:rPr lang="en-US" altLang="zh-CN" sz="2800" dirty="0"/>
              <a:t>2</a:t>
            </a:r>
            <a:r>
              <a:rPr lang="en-US" sz="2800" dirty="0"/>
              <a:t>/</a:t>
            </a:r>
            <a:r>
              <a:rPr lang="en-US" altLang="zh-CN" sz="2800" dirty="0"/>
              <a:t>9</a:t>
            </a:r>
            <a:r>
              <a:rPr lang="en-US" sz="2800" dirty="0"/>
              <a:t>/20</a:t>
            </a:r>
            <a:r>
              <a:rPr lang="en-US" altLang="zh-CN" sz="2800" dirty="0"/>
              <a:t>23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952148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seqtk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0113" y="3810998"/>
            <a:ext cx="8316686" cy="29307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# list of modules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./</a:t>
            </a:r>
            <a:r>
              <a:rPr lang="en-US" dirty="0" err="1">
                <a:latin typeface="Courier"/>
                <a:cs typeface="Courier"/>
              </a:rPr>
              <a:t>seqtk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# detail for each module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./</a:t>
            </a:r>
            <a:r>
              <a:rPr lang="en-US" dirty="0" err="1">
                <a:latin typeface="Courier"/>
                <a:cs typeface="Courier"/>
              </a:rPr>
              <a:t>seqtk</a:t>
            </a:r>
            <a:r>
              <a:rPr lang="en-US" dirty="0">
                <a:latin typeface="Courier"/>
                <a:cs typeface="Courier"/>
              </a:rPr>
              <a:t> seq</a:t>
            </a:r>
          </a:p>
          <a:p>
            <a:pPr marL="0" indent="0">
              <a:buNone/>
            </a:pPr>
            <a:r>
              <a:rPr lang="en-US" dirty="0">
                <a:cs typeface="Courier"/>
              </a:rPr>
              <a:t># set path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export PATH=$PATH:$PWD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70113" y="1047625"/>
            <a:ext cx="8641719" cy="5339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b="1" dirty="0" err="1">
                <a:solidFill>
                  <a:srgbClr val="17375E"/>
                </a:solidFill>
              </a:rPr>
              <a:t>seqtk</a:t>
            </a:r>
            <a:r>
              <a:rPr lang="en-US" dirty="0"/>
              <a:t> is a fast tool for processing sequences in the FASTA/Q format.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697EE7-7C74-FFF6-B7C7-94BAD9CB9C71}"/>
              </a:ext>
            </a:extLst>
          </p:cNvPr>
          <p:cNvSpPr txBox="1"/>
          <p:nvPr/>
        </p:nvSpPr>
        <p:spPr>
          <a:xfrm>
            <a:off x="370114" y="1581622"/>
            <a:ext cx="864171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# Installation of </a:t>
            </a:r>
            <a:r>
              <a:rPr lang="en-US" sz="2400" dirty="0" err="1"/>
              <a:t>seqtk</a:t>
            </a:r>
            <a:endParaRPr lang="en-US" sz="2400" dirty="0"/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git clone https://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github.com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/lh3/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seqtk.git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cd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seqtk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make 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./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seqtk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7912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seqtk</a:t>
            </a:r>
            <a:r>
              <a:rPr lang="en-US" sz="3600" dirty="0"/>
              <a:t> - 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0114" y="1315472"/>
            <a:ext cx="8632372" cy="51832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# randomly sample 10 reads:</a:t>
            </a:r>
          </a:p>
          <a:p>
            <a:pPr marL="0" indent="0">
              <a:buNone/>
            </a:pPr>
            <a:r>
              <a:rPr lang="en-US" dirty="0" err="1">
                <a:latin typeface="Courier"/>
                <a:cs typeface="Courier"/>
              </a:rPr>
              <a:t>seqtk</a:t>
            </a:r>
            <a:r>
              <a:rPr lang="en-US" dirty="0">
                <a:latin typeface="Courier"/>
                <a:cs typeface="Courier"/>
              </a:rPr>
              <a:t> sample DH10B.pair1.fq 3 &gt; </a:t>
            </a:r>
            <a:r>
              <a:rPr lang="en-US" dirty="0" err="1">
                <a:latin typeface="Courier"/>
                <a:cs typeface="Courier"/>
              </a:rPr>
              <a:t>example.fq</a:t>
            </a:r>
            <a:endParaRPr lang="en-US" dirty="0">
              <a:latin typeface="Courier"/>
              <a:cs typeface="Courier"/>
            </a:endParaRP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# convert FASTQ to FASTA</a:t>
            </a:r>
          </a:p>
          <a:p>
            <a:pPr marL="0" indent="0">
              <a:buNone/>
            </a:pPr>
            <a:r>
              <a:rPr lang="en-US" dirty="0" err="1">
                <a:latin typeface="Courier"/>
                <a:cs typeface="Courier"/>
              </a:rPr>
              <a:t>seqtk</a:t>
            </a:r>
            <a:r>
              <a:rPr lang="en-US" dirty="0">
                <a:latin typeface="Courier"/>
                <a:cs typeface="Courier"/>
              </a:rPr>
              <a:t> seq </a:t>
            </a:r>
            <a:r>
              <a:rPr lang="en-US" dirty="0" err="1">
                <a:latin typeface="Courier"/>
                <a:cs typeface="Courier"/>
              </a:rPr>
              <a:t>example.fq</a:t>
            </a:r>
            <a:r>
              <a:rPr lang="en-US" dirty="0">
                <a:latin typeface="Courier"/>
                <a:cs typeface="Courier"/>
              </a:rPr>
              <a:t> -A &gt; </a:t>
            </a:r>
            <a:r>
              <a:rPr lang="en-US" dirty="0" err="1">
                <a:latin typeface="Courier"/>
                <a:cs typeface="Courier"/>
              </a:rPr>
              <a:t>example.fa</a:t>
            </a:r>
            <a:endParaRPr lang="en-US" dirty="0">
              <a:latin typeface="Courier"/>
              <a:cs typeface="Courier"/>
            </a:endParaRP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# format FASTA file</a:t>
            </a:r>
          </a:p>
          <a:p>
            <a:pPr marL="0" indent="0">
              <a:buNone/>
            </a:pPr>
            <a:r>
              <a:rPr lang="en-US" dirty="0" err="1">
                <a:latin typeface="Courier"/>
                <a:cs typeface="Courier"/>
              </a:rPr>
              <a:t>seqtk</a:t>
            </a:r>
            <a:r>
              <a:rPr lang="en-US" dirty="0">
                <a:latin typeface="Courier"/>
                <a:cs typeface="Courier"/>
              </a:rPr>
              <a:t> seq </a:t>
            </a:r>
            <a:r>
              <a:rPr lang="en-US" dirty="0" err="1">
                <a:latin typeface="Courier"/>
                <a:cs typeface="Courier"/>
              </a:rPr>
              <a:t>example.fa</a:t>
            </a:r>
            <a:r>
              <a:rPr lang="en-US" dirty="0">
                <a:latin typeface="Courier"/>
                <a:cs typeface="Courier"/>
              </a:rPr>
              <a:t> -l 60 &gt; example.60.fa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reverse complement each sequence</a:t>
            </a:r>
          </a:p>
          <a:p>
            <a:pPr marL="0" indent="0">
              <a:buNone/>
            </a:pPr>
            <a:r>
              <a:rPr lang="en-US" dirty="0" err="1">
                <a:latin typeface="Courier"/>
                <a:cs typeface="Courier"/>
              </a:rPr>
              <a:t>seqtk</a:t>
            </a:r>
            <a:r>
              <a:rPr lang="en-US" dirty="0">
                <a:latin typeface="Courier"/>
                <a:cs typeface="Courier"/>
              </a:rPr>
              <a:t> seq -r </a:t>
            </a:r>
            <a:r>
              <a:rPr lang="en-US" dirty="0" err="1">
                <a:latin typeface="Courier"/>
                <a:cs typeface="Courier"/>
              </a:rPr>
              <a:t>example.fq</a:t>
            </a:r>
            <a:r>
              <a:rPr lang="en-US" dirty="0">
                <a:latin typeface="Courier"/>
                <a:cs typeface="Courier"/>
              </a:rPr>
              <a:t> &gt; </a:t>
            </a:r>
            <a:r>
              <a:rPr lang="en-US" dirty="0" err="1">
                <a:latin typeface="Courier"/>
                <a:cs typeface="Courier"/>
              </a:rPr>
              <a:t>example.revcom.fq</a:t>
            </a:r>
            <a:endParaRPr lang="en-US" dirty="0">
              <a:latin typeface="Courier"/>
              <a:cs typeface="Courier"/>
            </a:endParaRP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2368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seqtk</a:t>
            </a:r>
            <a:r>
              <a:rPr lang="en-US" sz="3600" dirty="0"/>
              <a:t> - 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304" y="1621023"/>
            <a:ext cx="8952696" cy="32704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# create a file to include the following text:</a:t>
            </a:r>
          </a:p>
          <a:p>
            <a:pPr marL="0" indent="0">
              <a:buNone/>
            </a:pPr>
            <a:r>
              <a:rPr lang="en-US" sz="2000" dirty="0"/>
              <a:t>HWI-ST897:104:C015GACXX:6:1108:10503:138138/1</a:t>
            </a:r>
          </a:p>
          <a:p>
            <a:pPr marL="0" indent="0">
              <a:buNone/>
            </a:pPr>
            <a:r>
              <a:rPr lang="en-US" sz="2000" dirty="0"/>
              <a:t>HWI-ST897:104:C015GACXX:6:1203:8710:91463/1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vi </a:t>
            </a:r>
            <a:r>
              <a:rPr lang="en-US" sz="2000" dirty="0" err="1">
                <a:latin typeface="Courier"/>
                <a:cs typeface="Courier"/>
              </a:rPr>
              <a:t>names.txt</a:t>
            </a:r>
            <a:r>
              <a:rPr lang="en-US" sz="2000" dirty="0">
                <a:latin typeface="Courier"/>
                <a:cs typeface="Courier"/>
              </a:rPr>
              <a:t>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# extracted sequences based on the sequence list:</a:t>
            </a:r>
          </a:p>
          <a:p>
            <a:pPr marL="0" indent="0">
              <a:buNone/>
            </a:pPr>
            <a:r>
              <a:rPr lang="en-US" sz="2000" dirty="0" err="1">
                <a:latin typeface="Courier"/>
                <a:cs typeface="Courier"/>
              </a:rPr>
              <a:t>seqtk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err="1">
                <a:latin typeface="Courier"/>
                <a:cs typeface="Courier"/>
              </a:rPr>
              <a:t>subseq</a:t>
            </a:r>
            <a:r>
              <a:rPr lang="en-US" sz="2000" dirty="0">
                <a:latin typeface="Courier"/>
                <a:cs typeface="Courier"/>
              </a:rPr>
              <a:t> DH10B.pair1.fq </a:t>
            </a:r>
            <a:r>
              <a:rPr lang="en-US" sz="2000" dirty="0" err="1">
                <a:latin typeface="Courier"/>
                <a:cs typeface="Courier"/>
              </a:rPr>
              <a:t>names.txt</a:t>
            </a:r>
            <a:r>
              <a:rPr lang="en-US" sz="2000" dirty="0">
                <a:latin typeface="Courier"/>
                <a:cs typeface="Courier"/>
              </a:rPr>
              <a:t> &gt; </a:t>
            </a:r>
            <a:r>
              <a:rPr lang="en-US" sz="2000" dirty="0" err="1">
                <a:latin typeface="Courier"/>
                <a:cs typeface="Courier"/>
              </a:rPr>
              <a:t>extract.fq</a:t>
            </a:r>
            <a:endParaRPr lang="en-US" sz="2000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93976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seqtk</a:t>
            </a:r>
            <a:r>
              <a:rPr lang="en-US" sz="3600" dirty="0"/>
              <a:t> - III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142" y="1342247"/>
            <a:ext cx="8599715" cy="48858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# sample paired sequences:</a:t>
            </a:r>
          </a:p>
          <a:p>
            <a:pPr marL="0" indent="0">
              <a:buNone/>
            </a:pP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err="1">
                <a:latin typeface="Courier"/>
                <a:cs typeface="Courier"/>
              </a:rPr>
              <a:t>seqtk</a:t>
            </a:r>
            <a:r>
              <a:rPr lang="en-US" dirty="0">
                <a:latin typeface="Courier"/>
                <a:cs typeface="Courier"/>
              </a:rPr>
              <a:t> sample -s100 DH10B.pair1.fq 2 &gt; sub1.fq</a:t>
            </a:r>
          </a:p>
          <a:p>
            <a:pPr marL="0" indent="0">
              <a:buNone/>
            </a:pP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err="1">
                <a:latin typeface="Courier"/>
                <a:cs typeface="Courier"/>
              </a:rPr>
              <a:t>seqtk</a:t>
            </a:r>
            <a:r>
              <a:rPr lang="en-US" dirty="0">
                <a:latin typeface="Courier"/>
                <a:cs typeface="Courier"/>
              </a:rPr>
              <a:t> sample -s100 DH10B.pair2.fq 2 &gt; sub2.fq</a:t>
            </a:r>
          </a:p>
          <a:p>
            <a:pPr marL="0" indent="0">
              <a:buNone/>
            </a:pP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err="1">
                <a:latin typeface="Courier"/>
                <a:cs typeface="Courier"/>
              </a:rPr>
              <a:t>seqtk</a:t>
            </a:r>
            <a:r>
              <a:rPr lang="en-US" dirty="0">
                <a:latin typeface="Courier"/>
                <a:cs typeface="Courier"/>
              </a:rPr>
              <a:t> sample -s200 DH10B.pair2.fq 2 &gt; sub2b.fq</a:t>
            </a:r>
          </a:p>
        </p:txBody>
      </p:sp>
    </p:spTree>
    <p:extLst>
      <p:ext uri="{BB962C8B-B14F-4D97-AF65-F5344CB8AC3E}">
        <p14:creationId xmlns:p14="http://schemas.microsoft.com/office/powerpoint/2010/main" val="11337085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seqtk</a:t>
            </a:r>
            <a:r>
              <a:rPr lang="en-US" sz="3600" dirty="0"/>
              <a:t> IV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1962"/>
            <a:ext cx="8476377" cy="474128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# quality trimming</a:t>
            </a:r>
          </a:p>
          <a:p>
            <a:pPr marL="0" indent="0">
              <a:buNone/>
            </a:pPr>
            <a:r>
              <a:rPr lang="en-US" sz="2000" dirty="0" err="1">
                <a:latin typeface="Courier"/>
                <a:cs typeface="Courier"/>
              </a:rPr>
              <a:t>seqtk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err="1">
                <a:latin typeface="Courier"/>
                <a:cs typeface="Courier"/>
              </a:rPr>
              <a:t>trimfq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err="1">
                <a:latin typeface="Courier"/>
                <a:cs typeface="Courier"/>
              </a:rPr>
              <a:t>example.fq</a:t>
            </a:r>
            <a:r>
              <a:rPr lang="en-US" sz="2000" dirty="0">
                <a:latin typeface="Courier"/>
                <a:cs typeface="Courier"/>
              </a:rPr>
              <a:t> -q 0.05 &gt; qual.trim.05.fq</a:t>
            </a:r>
          </a:p>
          <a:p>
            <a:pPr marL="0" indent="0">
              <a:buNone/>
            </a:pPr>
            <a:r>
              <a:rPr lang="en-US" sz="2000" dirty="0" err="1">
                <a:latin typeface="Courier"/>
                <a:cs typeface="Courier"/>
              </a:rPr>
              <a:t>seqtk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err="1">
                <a:latin typeface="Courier"/>
                <a:cs typeface="Courier"/>
              </a:rPr>
              <a:t>trimfq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err="1">
                <a:latin typeface="Courier"/>
                <a:cs typeface="Courier"/>
              </a:rPr>
              <a:t>example.fq</a:t>
            </a:r>
            <a:r>
              <a:rPr lang="en-US" sz="2000" dirty="0">
                <a:latin typeface="Courier"/>
                <a:cs typeface="Courier"/>
              </a:rPr>
              <a:t> -q 0.01 &gt; qual.trim.01.fq</a:t>
            </a:r>
          </a:p>
          <a:p>
            <a:pPr marL="0" indent="0">
              <a:buNone/>
            </a:pP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/>
              <a:t>### hard trimming</a:t>
            </a:r>
          </a:p>
          <a:p>
            <a:pPr marL="0" indent="0">
              <a:buNone/>
            </a:pPr>
            <a:r>
              <a:rPr lang="en-US" sz="2000" dirty="0" err="1">
                <a:latin typeface="Courier"/>
                <a:cs typeface="Courier"/>
              </a:rPr>
              <a:t>seqtk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err="1">
                <a:latin typeface="Courier"/>
                <a:cs typeface="Courier"/>
              </a:rPr>
              <a:t>trimfq</a:t>
            </a:r>
            <a:r>
              <a:rPr lang="en-US" sz="2000" dirty="0">
                <a:latin typeface="Courier"/>
                <a:cs typeface="Courier"/>
              </a:rPr>
              <a:t> -b 5 </a:t>
            </a:r>
            <a:r>
              <a:rPr lang="en-US" sz="2000" dirty="0" err="1">
                <a:latin typeface="Courier"/>
                <a:cs typeface="Courier"/>
              </a:rPr>
              <a:t>example.fq</a:t>
            </a:r>
            <a:r>
              <a:rPr lang="en-US" sz="2000" dirty="0">
                <a:latin typeface="Courier"/>
                <a:cs typeface="Courier"/>
              </a:rPr>
              <a:t> &gt; trim5b.fq</a:t>
            </a:r>
          </a:p>
          <a:p>
            <a:pPr marL="0" indent="0">
              <a:buNone/>
            </a:pPr>
            <a:r>
              <a:rPr lang="en-US" sz="2000" dirty="0" err="1">
                <a:latin typeface="Courier"/>
                <a:cs typeface="Courier"/>
              </a:rPr>
              <a:t>seqtk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err="1">
                <a:latin typeface="Courier"/>
                <a:cs typeface="Courier"/>
              </a:rPr>
              <a:t>trimfq</a:t>
            </a:r>
            <a:r>
              <a:rPr lang="en-US" sz="2000" dirty="0">
                <a:latin typeface="Courier"/>
                <a:cs typeface="Courier"/>
              </a:rPr>
              <a:t> -e 5 </a:t>
            </a:r>
            <a:r>
              <a:rPr lang="en-US" sz="2000" dirty="0" err="1">
                <a:latin typeface="Courier"/>
                <a:cs typeface="Courier"/>
              </a:rPr>
              <a:t>example.fq</a:t>
            </a:r>
            <a:r>
              <a:rPr lang="en-US" sz="2000" dirty="0">
                <a:latin typeface="Courier"/>
                <a:cs typeface="Courier"/>
              </a:rPr>
              <a:t> &gt; trim5e.fq</a:t>
            </a:r>
          </a:p>
          <a:p>
            <a:pPr marL="0" indent="0">
              <a:buNone/>
            </a:pPr>
            <a:r>
              <a:rPr lang="en-US" sz="2000" dirty="0" err="1">
                <a:latin typeface="Courier"/>
                <a:cs typeface="Courier"/>
              </a:rPr>
              <a:t>seqtk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err="1">
                <a:latin typeface="Courier"/>
                <a:cs typeface="Courier"/>
              </a:rPr>
              <a:t>trimfq</a:t>
            </a:r>
            <a:r>
              <a:rPr lang="en-US" sz="2000" dirty="0">
                <a:latin typeface="Courier"/>
                <a:cs typeface="Courier"/>
              </a:rPr>
              <a:t> -b 5 -e 5 </a:t>
            </a:r>
            <a:r>
              <a:rPr lang="en-US" sz="2000" dirty="0" err="1">
                <a:latin typeface="Courier"/>
                <a:cs typeface="Courier"/>
              </a:rPr>
              <a:t>example.fq</a:t>
            </a:r>
            <a:r>
              <a:rPr lang="en-US" sz="2000" dirty="0">
                <a:latin typeface="Courier"/>
                <a:cs typeface="Courier"/>
              </a:rPr>
              <a:t> &gt; trim5b5e.fq</a:t>
            </a:r>
          </a:p>
        </p:txBody>
      </p:sp>
    </p:spTree>
    <p:extLst>
      <p:ext uri="{BB962C8B-B14F-4D97-AF65-F5344CB8AC3E}">
        <p14:creationId xmlns:p14="http://schemas.microsoft.com/office/powerpoint/2010/main" val="18314692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D2584-F726-8F69-7D35-4C7836499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trimmomatic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FD100F-CB76-B050-629E-AC86A36CAF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5133"/>
            <a:ext cx="8229600" cy="4896181"/>
          </a:xfrm>
        </p:spPr>
        <p:txBody>
          <a:bodyPr>
            <a:normAutofit/>
          </a:bodyPr>
          <a:lstStyle/>
          <a:p>
            <a:r>
              <a:rPr lang="en-US" dirty="0"/>
              <a:t>Installation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wget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http://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www.usadellab.org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cms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/uploads/supplementary/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Trimmomatic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/Trimmomatic-0.39.zip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unzip Trimmomatic-0.39.zip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cd Trimmomatic-0.39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trimJar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=`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realpath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trimmomatic-0.39.jar`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Courier"/>
                <a:cs typeface="Courier"/>
              </a:rPr>
              <a:t>module load Java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java -jar 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trimJar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619631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Trimmomatic</a:t>
            </a:r>
            <a:r>
              <a:rPr lang="en-US" dirty="0"/>
              <a:t> case 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578" y="1444562"/>
            <a:ext cx="8229600" cy="964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 err="1">
                <a:latin typeface="Courier"/>
                <a:cs typeface="Courier"/>
              </a:rPr>
              <a:t>wget</a:t>
            </a:r>
            <a:r>
              <a:rPr lang="en-US" sz="1400" dirty="0">
                <a:latin typeface="Courier"/>
                <a:cs typeface="Courier"/>
              </a:rPr>
              <a:t> https://</a:t>
            </a:r>
            <a:r>
              <a:rPr lang="en-US" sz="1400" dirty="0" err="1">
                <a:latin typeface="Courier"/>
                <a:cs typeface="Courier"/>
              </a:rPr>
              <a:t>people.beocat.ksu.edu</a:t>
            </a:r>
            <a:r>
              <a:rPr lang="en-US" sz="1400" dirty="0">
                <a:latin typeface="Courier"/>
                <a:cs typeface="Courier"/>
              </a:rPr>
              <a:t>/~liu3zhen/PLPTH813/data/</a:t>
            </a:r>
            <a:r>
              <a:rPr lang="en-US" sz="1400" dirty="0" err="1">
                <a:latin typeface="Courier"/>
                <a:cs typeface="Courier"/>
              </a:rPr>
              <a:t>EcoliWGS</a:t>
            </a:r>
            <a:r>
              <a:rPr lang="en-US" altLang="zh-CN" sz="1400" dirty="0">
                <a:latin typeface="Courier"/>
                <a:cs typeface="Courier"/>
              </a:rPr>
              <a:t>/p</a:t>
            </a:r>
            <a:r>
              <a:rPr lang="en-US" sz="1400" dirty="0">
                <a:latin typeface="Courier"/>
                <a:cs typeface="Courier"/>
              </a:rPr>
              <a:t>1.fq</a:t>
            </a:r>
          </a:p>
          <a:p>
            <a:pPr marL="0" indent="0">
              <a:buNone/>
            </a:pPr>
            <a:r>
              <a:rPr lang="en-US" sz="1400" dirty="0" err="1">
                <a:latin typeface="Courier"/>
                <a:cs typeface="Courier"/>
              </a:rPr>
              <a:t>wget</a:t>
            </a:r>
            <a:r>
              <a:rPr lang="en-US" sz="1400" dirty="0">
                <a:latin typeface="Courier"/>
                <a:cs typeface="Courier"/>
              </a:rPr>
              <a:t> https://</a:t>
            </a:r>
            <a:r>
              <a:rPr lang="en-US" sz="1400" dirty="0" err="1">
                <a:latin typeface="Courier"/>
                <a:cs typeface="Courier"/>
              </a:rPr>
              <a:t>people.beocat.ksu.edu</a:t>
            </a:r>
            <a:r>
              <a:rPr lang="en-US" sz="1400" dirty="0">
                <a:latin typeface="Courier"/>
                <a:cs typeface="Courier"/>
              </a:rPr>
              <a:t>/~liu3zhen/PLPTH813/data/</a:t>
            </a:r>
            <a:r>
              <a:rPr lang="en-US" sz="1400" dirty="0" err="1">
                <a:latin typeface="Courier"/>
                <a:cs typeface="Courier"/>
              </a:rPr>
              <a:t>EcoliWGS</a:t>
            </a:r>
            <a:r>
              <a:rPr lang="en-US" altLang="zh-CN" sz="1400" dirty="0">
                <a:latin typeface="Courier"/>
                <a:cs typeface="Courier"/>
              </a:rPr>
              <a:t>/p2</a:t>
            </a:r>
            <a:r>
              <a:rPr lang="en-US" sz="1400" dirty="0">
                <a:latin typeface="Courier"/>
                <a:cs typeface="Courier"/>
              </a:rPr>
              <a:t>.fq</a:t>
            </a:r>
          </a:p>
        </p:txBody>
      </p:sp>
      <p:sp>
        <p:nvSpPr>
          <p:cNvPr id="4" name="Rectangle 3"/>
          <p:cNvSpPr/>
          <p:nvPr/>
        </p:nvSpPr>
        <p:spPr>
          <a:xfrm>
            <a:off x="730939" y="2777577"/>
            <a:ext cx="5056253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latin typeface="Courier"/>
                <a:cs typeface="Courier"/>
              </a:rPr>
              <a:t>p1.fq </a:t>
            </a:r>
          </a:p>
          <a:p>
            <a:r>
              <a:rPr lang="en-US" sz="1200" dirty="0">
                <a:latin typeface="Courier"/>
                <a:cs typeface="Courier"/>
              </a:rPr>
              <a:t>@read1</a:t>
            </a:r>
          </a:p>
          <a:p>
            <a:r>
              <a:rPr lang="en-US" sz="1200" dirty="0">
                <a:latin typeface="Courier"/>
                <a:cs typeface="Courier"/>
              </a:rPr>
              <a:t>ACTAGATGTAGAGATATTAATGTTGATGTTATTCATGATCACCTTGCCTTAG</a:t>
            </a:r>
          </a:p>
          <a:p>
            <a:r>
              <a:rPr lang="en-US" sz="1200" dirty="0">
                <a:latin typeface="Courier"/>
                <a:cs typeface="Courier"/>
              </a:rPr>
              <a:t>+</a:t>
            </a:r>
          </a:p>
          <a:p>
            <a:r>
              <a:rPr lang="en-US" sz="1200" dirty="0">
                <a:latin typeface="Courier"/>
                <a:cs typeface="Courier"/>
              </a:rPr>
              <a:t>DDDDDDDDDDDDDDDDDDDDDDDDEEDDDDDDDDDDDDDDDDDDDDDDDDDD</a:t>
            </a:r>
          </a:p>
          <a:p>
            <a:endParaRPr lang="en-US" sz="1200" dirty="0">
              <a:latin typeface="Courier"/>
              <a:cs typeface="Courier"/>
            </a:endParaRPr>
          </a:p>
          <a:p>
            <a:r>
              <a:rPr lang="en-US" sz="1200" b="1" dirty="0">
                <a:latin typeface="Courier"/>
                <a:cs typeface="Courier"/>
              </a:rPr>
              <a:t>p2.fq </a:t>
            </a:r>
          </a:p>
          <a:p>
            <a:r>
              <a:rPr lang="en-US" sz="1200" dirty="0">
                <a:latin typeface="Courier"/>
                <a:cs typeface="Courier"/>
              </a:rPr>
              <a:t>@read1</a:t>
            </a:r>
          </a:p>
          <a:p>
            <a:r>
              <a:rPr lang="en-US" sz="1200" dirty="0">
                <a:latin typeface="Courier"/>
                <a:cs typeface="Courier"/>
              </a:rPr>
              <a:t>AAGGCAAGGTGATCATGAATAACATCAACATTAATATCTCTACATCTAGTAG</a:t>
            </a:r>
          </a:p>
          <a:p>
            <a:r>
              <a:rPr lang="en-US" sz="1200" dirty="0">
                <a:latin typeface="Courier"/>
                <a:cs typeface="Courier"/>
              </a:rPr>
              <a:t>+</a:t>
            </a:r>
          </a:p>
          <a:p>
            <a:r>
              <a:rPr lang="en-US" sz="1200" dirty="0">
                <a:latin typeface="Courier"/>
                <a:cs typeface="Courier"/>
              </a:rPr>
              <a:t>DDDDDDDDDDDDDDDDDDDDDDDDDDDDDDDDDDDDDDDDDDDDDDDDDDDD</a:t>
            </a:r>
          </a:p>
        </p:txBody>
      </p:sp>
      <p:sp>
        <p:nvSpPr>
          <p:cNvPr id="5" name="Rectangle 4"/>
          <p:cNvSpPr/>
          <p:nvPr/>
        </p:nvSpPr>
        <p:spPr>
          <a:xfrm>
            <a:off x="630611" y="5533047"/>
            <a:ext cx="807873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/>
                <a:cs typeface="Courier"/>
              </a:rPr>
              <a:t>  ACTAGATGTAGAGATATTAATGTTGATGTTATTCATGATCACCTTGCCTTAG</a:t>
            </a:r>
          </a:p>
          <a:p>
            <a:r>
              <a:rPr lang="en-US" dirty="0">
                <a:latin typeface="Courier"/>
                <a:cs typeface="Courier"/>
              </a:rPr>
              <a:t>  ||||||||||||||||||||||||||||||||||||||||||||||||||</a:t>
            </a:r>
          </a:p>
          <a:p>
            <a:r>
              <a:rPr lang="en-US" dirty="0">
                <a:latin typeface="Courier"/>
                <a:cs typeface="Courier"/>
              </a:rPr>
              <a:t>GATGATCTACATCTCTATAATTACAACTACAATAAGTACTAGTGGAACGGAA</a:t>
            </a:r>
          </a:p>
        </p:txBody>
      </p:sp>
    </p:spTree>
    <p:extLst>
      <p:ext uri="{BB962C8B-B14F-4D97-AF65-F5344CB8AC3E}">
        <p14:creationId xmlns:p14="http://schemas.microsoft.com/office/powerpoint/2010/main" val="42757097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Trimmomatic</a:t>
            </a:r>
            <a:r>
              <a:rPr lang="en-US" dirty="0"/>
              <a:t> case I command 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7119" y="1384876"/>
            <a:ext cx="8986881" cy="49198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# adaptor trimming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java -jar $</a:t>
            </a:r>
            <a:r>
              <a:rPr lang="en-US" dirty="0" err="1">
                <a:latin typeface="Courier"/>
                <a:cs typeface="Courier"/>
              </a:rPr>
              <a:t>trimJar</a:t>
            </a:r>
            <a:r>
              <a:rPr lang="en-US" dirty="0">
                <a:latin typeface="Courier"/>
                <a:cs typeface="Courier"/>
              </a:rPr>
              <a:t> PE \</a:t>
            </a:r>
          </a:p>
          <a:p>
            <a:pPr marL="0" indent="0">
              <a:buNone/>
            </a:pPr>
            <a:r>
              <a:rPr lang="de-DE" dirty="0">
                <a:latin typeface="Courier"/>
                <a:cs typeface="Courier"/>
              </a:rPr>
              <a:t>  -phred33 \</a:t>
            </a:r>
          </a:p>
          <a:p>
            <a:pPr marL="0" indent="0">
              <a:buNone/>
            </a:pPr>
            <a:r>
              <a:rPr lang="de-DE" dirty="0">
                <a:latin typeface="Courier"/>
                <a:cs typeface="Courier"/>
              </a:rPr>
              <a:t>  p1.fq p2.fq \</a:t>
            </a:r>
          </a:p>
          <a:p>
            <a:pPr marL="0" indent="0">
              <a:buNone/>
            </a:pPr>
            <a:r>
              <a:rPr lang="pt-BR" dirty="0">
                <a:latin typeface="Courier"/>
                <a:cs typeface="Courier"/>
              </a:rPr>
              <a:t>  out.p1.fq out.s1.fq \</a:t>
            </a:r>
          </a:p>
          <a:p>
            <a:pPr marL="0" indent="0">
              <a:buNone/>
            </a:pPr>
            <a:r>
              <a:rPr lang="pt-BR" dirty="0">
                <a:latin typeface="Courier"/>
                <a:cs typeface="Courier"/>
              </a:rPr>
              <a:t>  out.p2.fq out.s2.fq \</a:t>
            </a:r>
          </a:p>
          <a:p>
            <a:pPr marL="0" indent="0">
              <a:buNone/>
            </a:pPr>
            <a:r>
              <a:rPr lang="pt-BR" dirty="0">
                <a:latin typeface="Courier"/>
                <a:cs typeface="Courier"/>
              </a:rPr>
              <a:t>  ILLUMINACLIP:TruSeq3-PE.fa:3:20:10:1:true \</a:t>
            </a:r>
          </a:p>
          <a:p>
            <a:pPr marL="0" indent="0">
              <a:buNone/>
            </a:pPr>
            <a:r>
              <a:rPr lang="pt-BR" dirty="0">
                <a:latin typeface="Courier"/>
                <a:cs typeface="Courier"/>
              </a:rPr>
              <a:t>  LEADING:3 TRAILING:3 \</a:t>
            </a:r>
          </a:p>
          <a:p>
            <a:pPr marL="0" indent="0">
              <a:buNone/>
            </a:pPr>
            <a:r>
              <a:rPr lang="pt-BR" dirty="0">
                <a:latin typeface="Courier"/>
                <a:cs typeface="Courier"/>
              </a:rPr>
              <a:t>  SLIDINGWINDOW:4:0 \</a:t>
            </a:r>
          </a:p>
          <a:p>
            <a:pPr marL="0" indent="0">
              <a:buNone/>
            </a:pPr>
            <a:r>
              <a:rPr lang="pt-BR" dirty="0">
                <a:latin typeface="Courier"/>
                <a:cs typeface="Courier"/>
              </a:rPr>
              <a:t>  MINLEN:0</a:t>
            </a:r>
          </a:p>
        </p:txBody>
      </p:sp>
    </p:spTree>
    <p:extLst>
      <p:ext uri="{BB962C8B-B14F-4D97-AF65-F5344CB8AC3E}">
        <p14:creationId xmlns:p14="http://schemas.microsoft.com/office/powerpoint/2010/main" val="7351774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497910"/>
          </a:xfrm>
        </p:spPr>
        <p:txBody>
          <a:bodyPr>
            <a:normAutofit fontScale="90000"/>
          </a:bodyPr>
          <a:lstStyle/>
          <a:p>
            <a:r>
              <a:rPr lang="en-US" dirty="0"/>
              <a:t>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18284"/>
            <a:ext cx="8229600" cy="5227611"/>
          </a:xfrm>
        </p:spPr>
        <p:txBody>
          <a:bodyPr/>
          <a:lstStyle/>
          <a:p>
            <a:r>
              <a:rPr lang="en-US" dirty="0"/>
              <a:t>ILLUMINACLIP:TruSeq3-PE.fa:3:20:10:1:true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8000"/>
                </a:solidFill>
              </a:rPr>
              <a:t>ILLUMINACLIP:&lt;</a:t>
            </a:r>
            <a:r>
              <a:rPr lang="en-US" sz="1800" dirty="0" err="1">
                <a:solidFill>
                  <a:srgbClr val="008000"/>
                </a:solidFill>
              </a:rPr>
              <a:t>fastaWithAdaptersEtc</a:t>
            </a:r>
            <a:r>
              <a:rPr lang="en-US" sz="1800" dirty="0">
                <a:solidFill>
                  <a:srgbClr val="008000"/>
                </a:solidFill>
              </a:rPr>
              <a:t>&gt;:&lt;seed mismatches&gt;:&lt;palindrome clip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8000"/>
                </a:solidFill>
              </a:rPr>
              <a:t>threshold&gt;:&lt;simple clip threshold&gt;:&lt;</a:t>
            </a:r>
            <a:r>
              <a:rPr lang="en-US" sz="1800" dirty="0" err="1">
                <a:solidFill>
                  <a:srgbClr val="008000"/>
                </a:solidFill>
              </a:rPr>
              <a:t>minAdapterLength</a:t>
            </a:r>
            <a:r>
              <a:rPr lang="en-US" sz="1800" dirty="0">
                <a:solidFill>
                  <a:srgbClr val="008000"/>
                </a:solidFill>
              </a:rPr>
              <a:t>&gt;:&lt;</a:t>
            </a:r>
            <a:r>
              <a:rPr lang="en-US" sz="1800" dirty="0" err="1">
                <a:solidFill>
                  <a:srgbClr val="008000"/>
                </a:solidFill>
              </a:rPr>
              <a:t>keepBothReads</a:t>
            </a:r>
            <a:r>
              <a:rPr lang="en-US" sz="1800" dirty="0">
                <a:solidFill>
                  <a:srgbClr val="008000"/>
                </a:solidFill>
              </a:rPr>
              <a:t>&gt; </a:t>
            </a:r>
          </a:p>
          <a:p>
            <a:r>
              <a:rPr lang="en-US" dirty="0"/>
              <a:t>LEADING:3</a:t>
            </a:r>
          </a:p>
          <a:p>
            <a:pPr marL="0" indent="0">
              <a:buNone/>
            </a:pPr>
            <a:r>
              <a:rPr lang="en-US" dirty="0"/>
              <a:t>Remove leading low quality or N bases (below quality 3)</a:t>
            </a:r>
          </a:p>
          <a:p>
            <a:r>
              <a:rPr lang="en-US" dirty="0"/>
              <a:t>TRAILING:3</a:t>
            </a:r>
          </a:p>
          <a:p>
            <a:pPr marL="0" indent="0">
              <a:buNone/>
            </a:pPr>
            <a:r>
              <a:rPr lang="en-US" dirty="0"/>
              <a:t>Remove trailing low quality or N bases (below quality 3)</a:t>
            </a:r>
          </a:p>
          <a:p>
            <a:r>
              <a:rPr lang="en-US" dirty="0"/>
              <a:t>SLIDINGWINDOW:4:0</a:t>
            </a:r>
          </a:p>
          <a:p>
            <a:pPr marL="0" indent="0">
              <a:buNone/>
            </a:pPr>
            <a:r>
              <a:rPr lang="en-US" dirty="0"/>
              <a:t>Scan the read with a 4-base wide sliding window, cutting when the average quality per base drops below 0</a:t>
            </a:r>
          </a:p>
          <a:p>
            <a:r>
              <a:rPr lang="en-US" dirty="0"/>
              <a:t>MINLEN:0</a:t>
            </a:r>
          </a:p>
          <a:p>
            <a:pPr marL="0" indent="0">
              <a:buNone/>
            </a:pPr>
            <a:r>
              <a:rPr lang="en-US" dirty="0"/>
              <a:t>Drop reads below the 0 base long</a:t>
            </a:r>
          </a:p>
        </p:txBody>
      </p:sp>
    </p:spTree>
    <p:extLst>
      <p:ext uri="{BB962C8B-B14F-4D97-AF65-F5344CB8AC3E}">
        <p14:creationId xmlns:p14="http://schemas.microsoft.com/office/powerpoint/2010/main" val="282324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Trimmomatic</a:t>
            </a:r>
            <a:r>
              <a:rPr lang="en-US" dirty="0"/>
              <a:t> case I output</a:t>
            </a:r>
          </a:p>
        </p:txBody>
      </p:sp>
      <p:sp>
        <p:nvSpPr>
          <p:cNvPr id="4" name="Rectangle 3"/>
          <p:cNvSpPr/>
          <p:nvPr/>
        </p:nvSpPr>
        <p:spPr>
          <a:xfrm>
            <a:off x="1970367" y="1138865"/>
            <a:ext cx="5056253" cy="43396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latin typeface="Courier"/>
                <a:cs typeface="Courier"/>
              </a:rPr>
              <a:t>p1.fq </a:t>
            </a:r>
          </a:p>
          <a:p>
            <a:r>
              <a:rPr lang="en-US" sz="1200" dirty="0">
                <a:latin typeface="Courier"/>
                <a:cs typeface="Courier"/>
              </a:rPr>
              <a:t>@read1</a:t>
            </a:r>
          </a:p>
          <a:p>
            <a:r>
              <a:rPr lang="en-US" sz="1200" dirty="0">
                <a:latin typeface="Courier"/>
                <a:cs typeface="Courier"/>
              </a:rPr>
              <a:t>ACTAGATGTAGAGATATTAATGTTGATGTTATTCATGATCACCTTGCCTTAG</a:t>
            </a:r>
          </a:p>
          <a:p>
            <a:r>
              <a:rPr lang="en-US" sz="1200" dirty="0">
                <a:latin typeface="Courier"/>
                <a:cs typeface="Courier"/>
              </a:rPr>
              <a:t>+</a:t>
            </a:r>
          </a:p>
          <a:p>
            <a:r>
              <a:rPr lang="en-US" sz="1200" dirty="0">
                <a:latin typeface="Courier"/>
                <a:cs typeface="Courier"/>
              </a:rPr>
              <a:t>DDDDDDDDDDDDDDDDDDDDDDDDEEDDDDDDDDDDDDDDDDDDDDDDDDDD</a:t>
            </a:r>
          </a:p>
          <a:p>
            <a:endParaRPr lang="en-US" sz="1200" dirty="0">
              <a:latin typeface="Courier"/>
              <a:cs typeface="Courier"/>
            </a:endParaRPr>
          </a:p>
          <a:p>
            <a:r>
              <a:rPr lang="pt-BR" sz="1200" b="1" dirty="0">
                <a:latin typeface="Courier"/>
                <a:cs typeface="Courier"/>
              </a:rPr>
              <a:t>out.p1.fq</a:t>
            </a:r>
          </a:p>
          <a:p>
            <a:r>
              <a:rPr lang="pt-BR" sz="1200" dirty="0">
                <a:latin typeface="Courier"/>
                <a:cs typeface="Courier"/>
              </a:rPr>
              <a:t>@read1</a:t>
            </a:r>
          </a:p>
          <a:p>
            <a:r>
              <a:rPr lang="pt-BR" sz="1200" dirty="0">
                <a:latin typeface="Courier"/>
                <a:cs typeface="Courier"/>
              </a:rPr>
              <a:t>ACTAGATGTAGAGATATTAATGTTGATGTTATTCATGATCACCTTGCCTT</a:t>
            </a:r>
          </a:p>
          <a:p>
            <a:r>
              <a:rPr lang="pt-BR" sz="1200" dirty="0">
                <a:latin typeface="Courier"/>
                <a:cs typeface="Courier"/>
              </a:rPr>
              <a:t>+</a:t>
            </a:r>
          </a:p>
          <a:p>
            <a:r>
              <a:rPr lang="pt-BR" sz="1200" dirty="0">
                <a:latin typeface="Courier"/>
                <a:cs typeface="Courier"/>
              </a:rPr>
              <a:t>DDDDDDDDDDDDDDDDDDDDDDDDEEDDDDDDDDDDDDDDDDDDDDDDDD</a:t>
            </a:r>
          </a:p>
          <a:p>
            <a:endParaRPr lang="en-US" sz="1200" dirty="0">
              <a:latin typeface="Courier"/>
              <a:cs typeface="Courier"/>
            </a:endParaRPr>
          </a:p>
          <a:p>
            <a:r>
              <a:rPr lang="en-US" sz="1200" b="1" dirty="0">
                <a:latin typeface="Courier"/>
                <a:cs typeface="Courier"/>
              </a:rPr>
              <a:t>p2.fq </a:t>
            </a:r>
          </a:p>
          <a:p>
            <a:r>
              <a:rPr lang="en-US" sz="1200" dirty="0">
                <a:latin typeface="Courier"/>
                <a:cs typeface="Courier"/>
              </a:rPr>
              <a:t>@read1</a:t>
            </a:r>
          </a:p>
          <a:p>
            <a:r>
              <a:rPr lang="en-US" sz="1200" dirty="0">
                <a:latin typeface="Courier"/>
                <a:cs typeface="Courier"/>
              </a:rPr>
              <a:t>AAGGCAAGGTGATCATGAATAACATCAACATTAATATCTCTACATCTAGTAG</a:t>
            </a:r>
          </a:p>
          <a:p>
            <a:r>
              <a:rPr lang="en-US" sz="1200" dirty="0">
                <a:latin typeface="Courier"/>
                <a:cs typeface="Courier"/>
              </a:rPr>
              <a:t>+</a:t>
            </a:r>
          </a:p>
          <a:p>
            <a:r>
              <a:rPr lang="en-US" sz="1200" dirty="0">
                <a:latin typeface="Courier"/>
                <a:cs typeface="Courier"/>
              </a:rPr>
              <a:t>DDDDDDDDDDDDDDDDDDDDDDDDDDDDDDDDDDDDDDDDDDDDDDDDDDDD</a:t>
            </a:r>
          </a:p>
          <a:p>
            <a:endParaRPr lang="pt-BR" sz="1200" dirty="0">
              <a:latin typeface="Courier"/>
              <a:cs typeface="Courier"/>
            </a:endParaRPr>
          </a:p>
          <a:p>
            <a:r>
              <a:rPr lang="pt-BR" sz="1200" b="1" dirty="0">
                <a:latin typeface="Courier"/>
                <a:cs typeface="Courier"/>
              </a:rPr>
              <a:t>out.p2.fq</a:t>
            </a:r>
          </a:p>
          <a:p>
            <a:r>
              <a:rPr lang="pt-BR" sz="1200" dirty="0">
                <a:latin typeface="Courier"/>
                <a:cs typeface="Courier"/>
              </a:rPr>
              <a:t>@read1</a:t>
            </a:r>
          </a:p>
          <a:p>
            <a:r>
              <a:rPr lang="pt-BR" sz="1200" dirty="0">
                <a:latin typeface="Courier"/>
                <a:cs typeface="Courier"/>
              </a:rPr>
              <a:t>AAGGCAAGGTGATCATGAATAACATCAACATTAATATCTCTACATCTAGT</a:t>
            </a:r>
          </a:p>
          <a:p>
            <a:r>
              <a:rPr lang="pt-BR" sz="1200" dirty="0">
                <a:latin typeface="Courier"/>
                <a:cs typeface="Courier"/>
              </a:rPr>
              <a:t>+</a:t>
            </a:r>
          </a:p>
          <a:p>
            <a:r>
              <a:rPr lang="pt-BR" sz="1200" dirty="0">
                <a:latin typeface="Courier"/>
                <a:cs typeface="Courier"/>
              </a:rPr>
              <a:t>DDDDDDDDDDDDDDDDDDDDDDDDDDDDDDDDDDDDDDDDDDDDDDDDDD</a:t>
            </a: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72835" y="5675823"/>
            <a:ext cx="712553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/>
                <a:cs typeface="Courier"/>
              </a:rPr>
              <a:t>ACTAGATGTAGAGATATTAATGTTGATGTTATTCATGATCACCTTGCCTT</a:t>
            </a:r>
          </a:p>
          <a:p>
            <a:r>
              <a:rPr lang="en-US" dirty="0">
                <a:latin typeface="Courier"/>
                <a:cs typeface="Courier"/>
              </a:rPr>
              <a:t>||||||||||||||||||||||||||||||||||||||||||||||||||</a:t>
            </a:r>
          </a:p>
          <a:p>
            <a:r>
              <a:rPr lang="en-US" dirty="0">
                <a:latin typeface="Courier"/>
                <a:cs typeface="Courier"/>
              </a:rPr>
              <a:t>TGATCTACATCTCTATAATTACAACTACAATAAGTACTAGTGGAACGGAA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6628320" y="1444882"/>
            <a:ext cx="15030" cy="4033632"/>
          </a:xfrm>
          <a:prstGeom prst="line">
            <a:avLst/>
          </a:prstGeom>
          <a:ln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413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4806"/>
          </a:xfrm>
        </p:spPr>
        <p:txBody>
          <a:bodyPr>
            <a:normAutofit/>
          </a:bodyPr>
          <a:lstStyle/>
          <a:p>
            <a:r>
              <a:rPr lang="en-US" sz="3600" dirty="0"/>
              <a:t>Goal of today’s lab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9581" y="1793066"/>
            <a:ext cx="5757386" cy="3104103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800" dirty="0"/>
              <a:t>FASTQC</a:t>
            </a:r>
          </a:p>
          <a:p>
            <a:pPr>
              <a:lnSpc>
                <a:spcPct val="120000"/>
              </a:lnSpc>
            </a:pPr>
            <a:r>
              <a:rPr lang="en-US" sz="2800" dirty="0"/>
              <a:t>Sequence data manipulation</a:t>
            </a:r>
          </a:p>
          <a:p>
            <a:pPr>
              <a:lnSpc>
                <a:spcPct val="120000"/>
              </a:lnSpc>
            </a:pPr>
            <a:r>
              <a:rPr lang="en-US" sz="2800" dirty="0"/>
              <a:t>Quality Trimming</a:t>
            </a:r>
          </a:p>
          <a:p>
            <a:pPr>
              <a:lnSpc>
                <a:spcPct val="120000"/>
              </a:lnSpc>
            </a:pPr>
            <a:r>
              <a:rPr lang="en-US" sz="2800" dirty="0"/>
              <a:t>Adaptor trimming</a:t>
            </a:r>
          </a:p>
        </p:txBody>
      </p:sp>
    </p:spTree>
    <p:extLst>
      <p:ext uri="{BB962C8B-B14F-4D97-AF65-F5344CB8AC3E}">
        <p14:creationId xmlns:p14="http://schemas.microsoft.com/office/powerpoint/2010/main" val="6960692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Trimmomatic</a:t>
            </a:r>
            <a:r>
              <a:rPr lang="en-US" dirty="0"/>
              <a:t> case II – </a:t>
            </a:r>
            <a:r>
              <a:rPr lang="en-US" b="1" dirty="0">
                <a:solidFill>
                  <a:srgbClr val="FF0000"/>
                </a:solidFill>
              </a:rPr>
              <a:t>without</a:t>
            </a:r>
            <a:r>
              <a:rPr lang="en-US" dirty="0"/>
              <a:t> quality trimming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12" y="2511457"/>
            <a:ext cx="8434432" cy="40355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java -jar $</a:t>
            </a:r>
            <a:r>
              <a:rPr lang="en-US" dirty="0" err="1">
                <a:latin typeface="Courier"/>
                <a:cs typeface="Courier"/>
              </a:rPr>
              <a:t>trimJar</a:t>
            </a:r>
            <a:r>
              <a:rPr lang="en-US" dirty="0">
                <a:latin typeface="Courier"/>
                <a:cs typeface="Courier"/>
              </a:rPr>
              <a:t> PE \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MG1655.pair1.fq \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MG1655.pair2.fq \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MG1655.p1.fq MG1655.s1.fq \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MG1655.p2.fq MG1655.s2.fq \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ILLUMINACLIP:TruSeq3-PE.fa:3:20:10:1:true \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LEADING:3 TRAILING:3 \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SLIDINGWINDOW:4:</a:t>
            </a:r>
            <a:r>
              <a:rPr lang="en-US" b="1" dirty="0">
                <a:solidFill>
                  <a:srgbClr val="FF0000"/>
                </a:solidFill>
                <a:latin typeface="Courier"/>
                <a:cs typeface="Courier"/>
              </a:rPr>
              <a:t>0</a:t>
            </a:r>
            <a:r>
              <a:rPr lang="en-US" dirty="0">
                <a:latin typeface="Courier"/>
                <a:cs typeface="Courier"/>
              </a:rPr>
              <a:t> \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MINLEN:0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52368" y="1541923"/>
            <a:ext cx="8726061" cy="90937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/>
              <a:t># copy data</a:t>
            </a:r>
          </a:p>
          <a:p>
            <a:pPr marL="0" indent="0">
              <a:buNone/>
            </a:pPr>
            <a:r>
              <a:rPr lang="en-US" sz="1800" dirty="0" err="1">
                <a:latin typeface="Courier"/>
                <a:cs typeface="Courier"/>
              </a:rPr>
              <a:t>cp</a:t>
            </a:r>
            <a:r>
              <a:rPr lang="en-US" sz="1800" dirty="0">
                <a:latin typeface="Courier"/>
                <a:cs typeface="Courier"/>
              </a:rPr>
              <a:t> /homes/liu3zhen/teaching/datasets/</a:t>
            </a:r>
            <a:r>
              <a:rPr lang="en-US" sz="1800" dirty="0" err="1">
                <a:latin typeface="Courier"/>
                <a:cs typeface="Courier"/>
              </a:rPr>
              <a:t>EcoliWGS</a:t>
            </a:r>
            <a:r>
              <a:rPr lang="en-US" sz="1800" dirty="0">
                <a:latin typeface="Courier"/>
                <a:cs typeface="Courier"/>
              </a:rPr>
              <a:t>/MG1655.pair*.</a:t>
            </a:r>
            <a:r>
              <a:rPr lang="en-US" sz="1800" dirty="0" err="1">
                <a:latin typeface="Courier"/>
                <a:cs typeface="Courier"/>
              </a:rPr>
              <a:t>fq</a:t>
            </a:r>
            <a:r>
              <a:rPr lang="en-US" sz="1800" dirty="0">
                <a:latin typeface="Courier"/>
                <a:cs typeface="Courier"/>
              </a:rPr>
              <a:t> .</a:t>
            </a:r>
          </a:p>
          <a:p>
            <a:pPr marL="0" indent="0">
              <a:buFont typeface="Arial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4906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Trimmomatic</a:t>
            </a:r>
            <a:r>
              <a:rPr lang="en-US" dirty="0"/>
              <a:t> case II – </a:t>
            </a:r>
            <a:r>
              <a:rPr lang="en-US" b="1" dirty="0">
                <a:solidFill>
                  <a:srgbClr val="FF0000"/>
                </a:solidFill>
              </a:rPr>
              <a:t>with</a:t>
            </a:r>
            <a:r>
              <a:rPr lang="en-US" dirty="0"/>
              <a:t> quality trimming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67536"/>
            <a:ext cx="8537865" cy="41759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java -jar $</a:t>
            </a:r>
            <a:r>
              <a:rPr lang="en-US" dirty="0" err="1">
                <a:latin typeface="Courier"/>
                <a:cs typeface="Courier"/>
              </a:rPr>
              <a:t>trimJar</a:t>
            </a:r>
            <a:r>
              <a:rPr lang="en-US" dirty="0">
                <a:latin typeface="Courier"/>
                <a:cs typeface="Courier"/>
              </a:rPr>
              <a:t> PE \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MG1655.pair1.fq \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MG1655.pair2.fq \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MG1655.p1.fq MG1655.s1.fq \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MG1655.p2.fq MG1655.s2.fq \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ILLUMINACLIP:TruSeq3-PE.fa:3:20:10:1:true \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LEADING:3 TRAILING:3 \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SLIDINGWINDOW:4</a:t>
            </a:r>
            <a:r>
              <a:rPr lang="en-US" b="1" dirty="0">
                <a:solidFill>
                  <a:srgbClr val="FF0000"/>
                </a:solidFill>
                <a:latin typeface="Courier"/>
                <a:cs typeface="Courier"/>
              </a:rPr>
              <a:t>:13 </a:t>
            </a:r>
            <a:r>
              <a:rPr lang="en-US" dirty="0">
                <a:latin typeface="Courier"/>
                <a:cs typeface="Courier"/>
              </a:rPr>
              <a:t>\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MINLEN:0</a:t>
            </a:r>
          </a:p>
        </p:txBody>
      </p:sp>
    </p:spTree>
    <p:extLst>
      <p:ext uri="{BB962C8B-B14F-4D97-AF65-F5344CB8AC3E}">
        <p14:creationId xmlns:p14="http://schemas.microsoft.com/office/powerpoint/2010/main" val="10023511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Trimmomatic</a:t>
            </a:r>
            <a:r>
              <a:rPr lang="en-US" dirty="0"/>
              <a:t> case II outputs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97595"/>
            <a:ext cx="8229600" cy="3905393"/>
          </a:xfrm>
        </p:spPr>
        <p:txBody>
          <a:bodyPr/>
          <a:lstStyle/>
          <a:p>
            <a:r>
              <a:rPr lang="en-US" dirty="0"/>
              <a:t>Without quality trimming:</a:t>
            </a:r>
          </a:p>
          <a:p>
            <a:pPr marL="0" indent="0">
              <a:buNone/>
            </a:pPr>
            <a:r>
              <a:rPr lang="en-US" dirty="0"/>
              <a:t>Input Read Pairs: 500000 Both Surviving: 495969 (</a:t>
            </a:r>
            <a:r>
              <a:rPr lang="en-US" b="1" dirty="0">
                <a:solidFill>
                  <a:srgbClr val="FF0000"/>
                </a:solidFill>
              </a:rPr>
              <a:t>99.19%</a:t>
            </a:r>
            <a:r>
              <a:rPr lang="en-US" dirty="0"/>
              <a:t>) Forward Only Surviving: 3805 (0.76%) Reverse Only Surviving: 162 (0.03%) Dropped: 64 (0.01%)</a:t>
            </a:r>
          </a:p>
          <a:p>
            <a:endParaRPr lang="en-US" dirty="0"/>
          </a:p>
          <a:p>
            <a:r>
              <a:rPr lang="en-US" dirty="0"/>
              <a:t>With quality trimming</a:t>
            </a:r>
          </a:p>
          <a:p>
            <a:pPr marL="0" indent="0">
              <a:buNone/>
            </a:pPr>
            <a:r>
              <a:rPr lang="en-US" dirty="0"/>
              <a:t>Input Read Pairs: 500000 Both Surviving: 495183 (</a:t>
            </a:r>
            <a:r>
              <a:rPr lang="en-US" b="1" dirty="0">
                <a:solidFill>
                  <a:srgbClr val="FF0000"/>
                </a:solidFill>
              </a:rPr>
              <a:t>99.04%</a:t>
            </a:r>
            <a:r>
              <a:rPr lang="en-US" dirty="0"/>
              <a:t>) Forward Only Surviving: 3803 (0.76%) Reverse Only Surviving: 872 (0.17%) Dropped: 142 (0.03%)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455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Login </a:t>
            </a:r>
            <a:r>
              <a:rPr lang="en-US" sz="3600" dirty="0" err="1"/>
              <a:t>Beocat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2793" y="2175098"/>
            <a:ext cx="7416800" cy="12539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err="1"/>
              <a:t>ssh</a:t>
            </a:r>
            <a:r>
              <a:rPr lang="en-US" sz="3200" dirty="0"/>
              <a:t> -l &lt;</a:t>
            </a:r>
            <a:r>
              <a:rPr lang="en-US" sz="3200" dirty="0" err="1"/>
              <a:t>eID</a:t>
            </a:r>
            <a:r>
              <a:rPr lang="en-US" sz="3200" dirty="0"/>
              <a:t>&gt; </a:t>
            </a:r>
            <a:r>
              <a:rPr lang="en-US" sz="3200" dirty="0" err="1"/>
              <a:t>beocat.cis.ksu.edu</a:t>
            </a:r>
            <a:endParaRPr lang="en-US" sz="3200" dirty="0"/>
          </a:p>
          <a:p>
            <a:pPr marL="0" indent="0">
              <a:buNone/>
            </a:pPr>
            <a:r>
              <a:rPr lang="en-US" sz="3200" dirty="0"/>
              <a:t>password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37291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15964-DEFD-6D02-C83D-0D27A43E6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34783"/>
            <a:ext cx="8229600" cy="772987"/>
          </a:xfrm>
        </p:spPr>
        <p:txBody>
          <a:bodyPr/>
          <a:lstStyle/>
          <a:p>
            <a:r>
              <a:rPr lang="en-US" dirty="0"/>
              <a:t>Create a directory for today’s lab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3A34BD6-FFAA-30D9-E9FB-915188B0F1B6}"/>
              </a:ext>
            </a:extLst>
          </p:cNvPr>
          <p:cNvSpPr txBox="1">
            <a:spLocks/>
          </p:cNvSpPr>
          <p:nvPr/>
        </p:nvSpPr>
        <p:spPr>
          <a:xfrm>
            <a:off x="457200" y="2900993"/>
            <a:ext cx="8229600" cy="7729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Create a directory for software installation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73A123-437D-09B2-8538-B078AA47F1A3}"/>
              </a:ext>
            </a:extLst>
          </p:cNvPr>
          <p:cNvSpPr txBox="1"/>
          <p:nvPr/>
        </p:nvSpPr>
        <p:spPr>
          <a:xfrm>
            <a:off x="2351314" y="4376059"/>
            <a:ext cx="469551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Example: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~/BA23/labs/lab04_NGS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~/BA23/software</a:t>
            </a:r>
          </a:p>
        </p:txBody>
      </p:sp>
    </p:spTree>
    <p:extLst>
      <p:ext uri="{BB962C8B-B14F-4D97-AF65-F5344CB8AC3E}">
        <p14:creationId xmlns:p14="http://schemas.microsoft.com/office/powerpoint/2010/main" val="2892965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1150"/>
            <a:ext cx="8425650" cy="4618086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 err="1"/>
              <a:t>E.coli</a:t>
            </a:r>
            <a:r>
              <a:rPr lang="en-US" dirty="0"/>
              <a:t> whole genome shotgun data (from </a:t>
            </a:r>
            <a:r>
              <a:rPr lang="en-US" dirty="0" err="1"/>
              <a:t>Genbank</a:t>
            </a:r>
            <a:r>
              <a:rPr lang="en-US" dirty="0"/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Path: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https://</a:t>
            </a:r>
            <a:r>
              <a:rPr lang="en-US" dirty="0" err="1"/>
              <a:t>people.beocat.ksu.edu</a:t>
            </a:r>
            <a:r>
              <a:rPr lang="en-US" dirty="0"/>
              <a:t>/~liu3zhen/PLPTH813/data/</a:t>
            </a:r>
            <a:r>
              <a:rPr lang="en-US" dirty="0" err="1"/>
              <a:t>EcoliWGS</a:t>
            </a:r>
            <a:r>
              <a:rPr lang="en-US" dirty="0"/>
              <a:t>/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- Strain DH10B: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DH10B.pair1.fq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DH10B.pair2.fq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/>
              <a:t>- Strain MG1655: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MG1655.pair1.fq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MG1655.pair2.fq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764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2358B-0CD7-B21D-150E-506FB933E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Install </a:t>
            </a:r>
            <a:r>
              <a:rPr lang="en-US" sz="3600" dirty="0" err="1"/>
              <a:t>fastqc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2C57C-9EAD-6401-FF12-A9E5BC2F47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228" y="1791895"/>
            <a:ext cx="8577943" cy="327421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wget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https://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www.bioinformatics.babraham.ac.uk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/projects/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fastqc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/fastqc_v0.11.9.zip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unzip fastqc_v0.11.9.zip 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cd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FastQC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chmod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a+rx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fastqc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7750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Data QC - FASTQC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9149" y="1355873"/>
            <a:ext cx="8944851" cy="31869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# QC the FASTQ data and output the result to the current directory</a:t>
            </a:r>
          </a:p>
          <a:p>
            <a:pPr marL="0" indent="0">
              <a:buNone/>
            </a:pPr>
            <a:r>
              <a:rPr lang="en-US" dirty="0"/>
              <a:t># </a:t>
            </a:r>
            <a:r>
              <a:rPr lang="en-US" dirty="0" err="1"/>
              <a:t>fastqc</a:t>
            </a:r>
            <a:r>
              <a:rPr lang="en-US" dirty="0"/>
              <a:t> &lt;</a:t>
            </a:r>
            <a:r>
              <a:rPr lang="en-US" dirty="0" err="1"/>
              <a:t>fastq</a:t>
            </a:r>
            <a:r>
              <a:rPr lang="en-US" dirty="0"/>
              <a:t>&gt; -o .</a:t>
            </a:r>
          </a:p>
          <a:p>
            <a:pPr marL="0" indent="0">
              <a:buNone/>
            </a:pPr>
            <a:endParaRPr lang="en-US" sz="20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400" dirty="0" err="1">
                <a:latin typeface="Courier"/>
                <a:cs typeface="Courier"/>
              </a:rPr>
              <a:t>wget</a:t>
            </a:r>
            <a:r>
              <a:rPr lang="en-US" sz="1400" dirty="0">
                <a:latin typeface="Courier"/>
                <a:cs typeface="Courier"/>
              </a:rPr>
              <a:t> https://</a:t>
            </a:r>
            <a:r>
              <a:rPr lang="en-US" sz="1400" dirty="0" err="1">
                <a:latin typeface="Courier"/>
                <a:cs typeface="Courier"/>
              </a:rPr>
              <a:t>people.beocat.ksu.edu</a:t>
            </a:r>
            <a:r>
              <a:rPr lang="en-US" sz="1400" dirty="0">
                <a:latin typeface="Courier"/>
                <a:cs typeface="Courier"/>
              </a:rPr>
              <a:t>/~liu3zhen/PLPTH813/data/</a:t>
            </a:r>
            <a:r>
              <a:rPr lang="en-US" sz="1400" dirty="0" err="1">
                <a:latin typeface="Courier"/>
                <a:cs typeface="Courier"/>
              </a:rPr>
              <a:t>EcoliWGS</a:t>
            </a:r>
            <a:r>
              <a:rPr lang="en-US" altLang="zh-CN" sz="1400" dirty="0">
                <a:latin typeface="Courier"/>
                <a:cs typeface="Courier"/>
              </a:rPr>
              <a:t>/</a:t>
            </a:r>
            <a:r>
              <a:rPr lang="en-US" sz="1400" dirty="0">
                <a:latin typeface="Courier"/>
                <a:cs typeface="Courier"/>
              </a:rPr>
              <a:t>DH10B.pair1.fq</a:t>
            </a:r>
          </a:p>
          <a:p>
            <a:pPr marL="0" indent="0">
              <a:buNone/>
            </a:pPr>
            <a:r>
              <a:rPr lang="en-US" sz="1400" dirty="0" err="1">
                <a:latin typeface="Courier"/>
                <a:cs typeface="Courier"/>
              </a:rPr>
              <a:t>wget</a:t>
            </a:r>
            <a:r>
              <a:rPr lang="en-US" sz="1400" dirty="0">
                <a:latin typeface="Courier"/>
                <a:cs typeface="Courier"/>
              </a:rPr>
              <a:t> https://</a:t>
            </a:r>
            <a:r>
              <a:rPr lang="en-US" sz="1400" dirty="0" err="1">
                <a:latin typeface="Courier"/>
                <a:cs typeface="Courier"/>
              </a:rPr>
              <a:t>people.beocat.ksu.edu</a:t>
            </a:r>
            <a:r>
              <a:rPr lang="en-US" sz="1400" dirty="0">
                <a:latin typeface="Courier"/>
                <a:cs typeface="Courier"/>
              </a:rPr>
              <a:t>/~liu3zhen/PLPTH813/data/</a:t>
            </a:r>
            <a:r>
              <a:rPr lang="en-US" sz="1400" dirty="0" err="1">
                <a:latin typeface="Courier"/>
                <a:cs typeface="Courier"/>
              </a:rPr>
              <a:t>EcoliWGS</a:t>
            </a:r>
            <a:r>
              <a:rPr lang="en-US" altLang="zh-CN" sz="1400" dirty="0">
                <a:latin typeface="Courier"/>
                <a:cs typeface="Courier"/>
              </a:rPr>
              <a:t>/</a:t>
            </a:r>
            <a:r>
              <a:rPr lang="en-US" sz="1400" dirty="0">
                <a:latin typeface="Courier"/>
                <a:cs typeface="Courier"/>
              </a:rPr>
              <a:t>DH10B.pair</a:t>
            </a:r>
            <a:r>
              <a:rPr lang="en-US" altLang="zh-CN" sz="1400" dirty="0">
                <a:latin typeface="Courier"/>
                <a:cs typeface="Courier"/>
              </a:rPr>
              <a:t>2</a:t>
            </a:r>
            <a:r>
              <a:rPr lang="en-US" sz="1400" dirty="0">
                <a:latin typeface="Courier"/>
                <a:cs typeface="Courier"/>
              </a:rPr>
              <a:t>.fq</a:t>
            </a:r>
          </a:p>
          <a:p>
            <a:pPr marL="0" indent="0">
              <a:buNone/>
            </a:pPr>
            <a:endParaRPr lang="en-US" sz="1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module load Java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  <a:latin typeface="Courier"/>
                <a:cs typeface="Courier"/>
              </a:rPr>
              <a:t>&lt;PATH&gt;</a:t>
            </a:r>
            <a:r>
              <a:rPr lang="en-US" dirty="0">
                <a:highlight>
                  <a:srgbClr val="FFFF00"/>
                </a:highlight>
              </a:rPr>
              <a:t>/</a:t>
            </a:r>
            <a:r>
              <a:rPr lang="en-US" dirty="0" err="1">
                <a:highlight>
                  <a:srgbClr val="FFFF00"/>
                </a:highlight>
              </a:rPr>
              <a:t>fastqc</a:t>
            </a:r>
            <a:r>
              <a:rPr lang="en-US" dirty="0">
                <a:highlight>
                  <a:srgbClr val="FFFF00"/>
                </a:highlight>
              </a:rPr>
              <a:t>/</a:t>
            </a:r>
            <a:r>
              <a:rPr lang="en-US" dirty="0" err="1">
                <a:highlight>
                  <a:srgbClr val="FFFF00"/>
                </a:highlight>
              </a:rPr>
              <a:t>FastQC</a:t>
            </a:r>
            <a:r>
              <a:rPr lang="en-US" dirty="0">
                <a:highlight>
                  <a:srgbClr val="FFFF00"/>
                </a:highlight>
              </a:rPr>
              <a:t>/</a:t>
            </a:r>
            <a:r>
              <a:rPr lang="en-US" dirty="0" err="1">
                <a:highlight>
                  <a:srgbClr val="FFFF00"/>
                </a:highlight>
              </a:rPr>
              <a:t>fastqc</a:t>
            </a:r>
            <a:r>
              <a:rPr lang="en-US" dirty="0">
                <a:highlight>
                  <a:srgbClr val="FFFF00"/>
                </a:highlight>
              </a:rPr>
              <a:t>  </a:t>
            </a:r>
            <a:r>
              <a:rPr lang="en-US" dirty="0">
                <a:latin typeface="Courier"/>
                <a:cs typeface="Courier"/>
              </a:rPr>
              <a:t>DH10B.pair1.fq -o 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20669" y="4466591"/>
            <a:ext cx="3334867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Output:</a:t>
            </a:r>
          </a:p>
          <a:p>
            <a:r>
              <a:rPr lang="en-US" sz="2400" dirty="0"/>
              <a:t>DH10B.pair1_fastqc.html</a:t>
            </a:r>
          </a:p>
          <a:p>
            <a:r>
              <a:rPr lang="en-US" sz="2400" dirty="0"/>
              <a:t>DH10B.pair1_fastqc.zip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13624" y="5898967"/>
            <a:ext cx="46481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"/>
                <a:cs typeface="Courier"/>
              </a:rPr>
              <a:t>unzip DH10B.pair1_fastqc.zip</a:t>
            </a:r>
          </a:p>
        </p:txBody>
      </p:sp>
    </p:spTree>
    <p:extLst>
      <p:ext uri="{BB962C8B-B14F-4D97-AF65-F5344CB8AC3E}">
        <p14:creationId xmlns:p14="http://schemas.microsoft.com/office/powerpoint/2010/main" val="3270708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6EC1E-5C72-9044-8CB9-BD2FD358D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Ondemand.beocat.ksu.edu</a:t>
            </a:r>
            <a:endParaRPr lang="en-US" sz="3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78E917-86B4-E042-96F5-674DE9E2F5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618" y="2030418"/>
            <a:ext cx="8179594" cy="1824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4212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524"/>
            <a:ext cx="8229600" cy="772987"/>
          </a:xfrm>
        </p:spPr>
        <p:txBody>
          <a:bodyPr>
            <a:normAutofit/>
          </a:bodyPr>
          <a:lstStyle/>
          <a:p>
            <a:r>
              <a:rPr lang="en-US" sz="3200" dirty="0"/>
              <a:t>Check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13476"/>
            <a:ext cx="8229600" cy="2425488"/>
          </a:xfrm>
        </p:spPr>
        <p:txBody>
          <a:bodyPr>
            <a:normAutofit/>
          </a:bodyPr>
          <a:lstStyle/>
          <a:p>
            <a:r>
              <a:rPr lang="en-US" sz="2800" dirty="0"/>
              <a:t>Download </a:t>
            </a:r>
            <a:r>
              <a:rPr lang="en-US" sz="2800" dirty="0">
                <a:solidFill>
                  <a:srgbClr val="0000FF"/>
                </a:solidFill>
              </a:rPr>
              <a:t>DH10B.pair1.fq_fastqc.html</a:t>
            </a:r>
            <a:r>
              <a:rPr lang="en-US" sz="2800" dirty="0"/>
              <a:t> from </a:t>
            </a:r>
            <a:r>
              <a:rPr lang="en-US" sz="2800" dirty="0" err="1"/>
              <a:t>Beocat</a:t>
            </a:r>
            <a:r>
              <a:rPr lang="en-US" sz="2800" dirty="0"/>
              <a:t> to your local computer through </a:t>
            </a:r>
            <a:r>
              <a:rPr lang="en-US" sz="2800" dirty="0" err="1"/>
              <a:t>ondemand</a:t>
            </a:r>
            <a:r>
              <a:rPr lang="en-US" sz="2800" dirty="0"/>
              <a:t>.</a:t>
            </a:r>
          </a:p>
          <a:p>
            <a:endParaRPr lang="en-US" sz="2800" dirty="0"/>
          </a:p>
          <a:p>
            <a:r>
              <a:rPr lang="en-US" sz="2800" dirty="0"/>
              <a:t>Open the file in your browser</a:t>
            </a:r>
          </a:p>
        </p:txBody>
      </p:sp>
    </p:spTree>
    <p:extLst>
      <p:ext uri="{BB962C8B-B14F-4D97-AF65-F5344CB8AC3E}">
        <p14:creationId xmlns:p14="http://schemas.microsoft.com/office/powerpoint/2010/main" val="12762330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11868</TotalTime>
  <Words>1215</Words>
  <Application>Microsoft Macintosh PowerPoint</Application>
  <PresentationFormat>On-screen Show (4:3)</PresentationFormat>
  <Paragraphs>209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Courier</vt:lpstr>
      <vt:lpstr>Courier New</vt:lpstr>
      <vt:lpstr>Office Theme</vt:lpstr>
      <vt:lpstr>Lab - NGS Tools  Bioinformatics Applications (PLPTH813)</vt:lpstr>
      <vt:lpstr>Goal of today’s lab</vt:lpstr>
      <vt:lpstr>Login Beocat</vt:lpstr>
      <vt:lpstr>Create a directory for today’s lab</vt:lpstr>
      <vt:lpstr>Data</vt:lpstr>
      <vt:lpstr>Install fastqc</vt:lpstr>
      <vt:lpstr>Data QC - FASTQC</vt:lpstr>
      <vt:lpstr>Ondemand.beocat.ksu.edu</vt:lpstr>
      <vt:lpstr>Check results</vt:lpstr>
      <vt:lpstr>seqtk</vt:lpstr>
      <vt:lpstr>seqtk - I</vt:lpstr>
      <vt:lpstr>seqtk - II</vt:lpstr>
      <vt:lpstr>seqtk - III</vt:lpstr>
      <vt:lpstr>seqtk IV</vt:lpstr>
      <vt:lpstr>trimmomatic</vt:lpstr>
      <vt:lpstr>Trimmomatic case I</vt:lpstr>
      <vt:lpstr>Trimmomatic case I command line</vt:lpstr>
      <vt:lpstr>Parameters</vt:lpstr>
      <vt:lpstr>Trimmomatic case I output</vt:lpstr>
      <vt:lpstr>Trimmomatic case II – without quality trimming</vt:lpstr>
      <vt:lpstr>Trimmomatic case II – with quality trimming</vt:lpstr>
      <vt:lpstr>Trimmomatic case II outputs</vt:lpstr>
    </vt:vector>
  </TitlesOfParts>
  <Company>Kansas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  Bioinformatics Applications (PLPTH613)</dc:title>
  <dc:creator>Sanzhen Liu</dc:creator>
  <cp:lastModifiedBy>Sanzhen Liu</cp:lastModifiedBy>
  <cp:revision>120</cp:revision>
  <dcterms:created xsi:type="dcterms:W3CDTF">2014-12-15T18:58:14Z</dcterms:created>
  <dcterms:modified xsi:type="dcterms:W3CDTF">2023-02-09T15:09:03Z</dcterms:modified>
</cp:coreProperties>
</file>