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XJ19tZBpXWVrpPGq72a5t/1+g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 determine the above independent variables, we scan the reviews for each restaurant and look for the categorial words described the group. The word clouds show the word list used for each group</a:t>
            </a:r>
            <a:endParaRPr/>
          </a:p>
        </p:txBody>
      </p:sp>
      <p:sp>
        <p:nvSpPr>
          <p:cNvPr id="234" name="Google Shape;23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1c03f6770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81c03f6770_1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81c03f6770_1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81c03f6770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1c03f6770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81c03f6770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81c03f6770_1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81c03f6770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81c03f6770_1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81c03f6770_1_1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g81c03f6770_1_1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81c03f6770_1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g81c03f6770_1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g81c03f6770_1_1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Each member of a dining party has different preferences. Each of these preferences have different severity (how important is a preference?). To recommend a good restaurant for the whole party to enjoy, it is important that we maximize the utility of the group and not the individual</a:t>
            </a:r>
            <a:endParaRPr/>
          </a:p>
        </p:txBody>
      </p:sp>
      <p:sp>
        <p:nvSpPr>
          <p:cNvPr id="111" name="Google Shape;1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Family members have each their own preferences and it is usually a tough choice to decide on a good restaurant that works for them. </a:t>
            </a:r>
            <a:endParaRPr/>
          </a:p>
        </p:txBody>
      </p:sp>
      <p:sp>
        <p:nvSpPr>
          <p:cNvPr id="133" name="Google Shape;13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One of the limitations of current restaurant search in platforms like Yelp is lack of support for mulit-user preferences like the examples before. We are proposing a group mode which lets an user add other users  as part of the search to include their preferences in the search process. Family mode is similar to Group Mode but the kid’s preferences are taken from the parent user profile instead of connecting to a different user’s profile</a:t>
            </a:r>
            <a:endParaRPr/>
          </a:p>
          <a:p>
            <a:pPr indent="0" lvl="0" marL="0" rtl="0" algn="l">
              <a:lnSpc>
                <a:spcPct val="100000"/>
              </a:lnSpc>
              <a:spcBef>
                <a:spcPts val="0"/>
              </a:spcBef>
              <a:spcAft>
                <a:spcPts val="0"/>
              </a:spcAft>
              <a:buSzPts val="1400"/>
              <a:buNone/>
            </a:pPr>
            <a:r>
              <a:t/>
            </a:r>
            <a:endParaRPr/>
          </a:p>
        </p:txBody>
      </p:sp>
      <p:sp>
        <p:nvSpPr>
          <p:cNvPr id="152" name="Google Shape;15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 build the preference-based recommendation system for Groups, we will build a machine learning model that computes the utility of each restaurant based on its past data. We extract the seven independent variables (IV) described above from the review data after performing several manipulations described in the following section. </a:t>
            </a:r>
            <a:endParaRPr/>
          </a:p>
        </p:txBody>
      </p:sp>
      <p:sp>
        <p:nvSpPr>
          <p:cNvPr id="206" name="Google Shape;20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sp>
        <p:nvSpPr>
          <p:cNvPr id="19" name="Google Shape;19;p1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1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7" name="Shape 87"/>
        <p:cNvGrpSpPr/>
        <p:nvPr/>
      </p:nvGrpSpPr>
      <p:grpSpPr>
        <a:xfrm>
          <a:off x="0" y="0"/>
          <a:ext cx="0" cy="0"/>
          <a:chOff x="0" y="0"/>
          <a:chExt cx="0" cy="0"/>
        </a:xfrm>
      </p:grpSpPr>
      <p:sp>
        <p:nvSpPr>
          <p:cNvPr id="88" name="Google Shape;88;p28"/>
          <p:cNvSpPr txBox="1"/>
          <p:nvPr>
            <p:ph type="title"/>
          </p:nvPr>
        </p:nvSpPr>
        <p:spPr>
          <a:xfrm>
            <a:off x="1097280" y="286604"/>
            <a:ext cx="10058400" cy="702302"/>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8"/>
          <p:cNvSpPr txBox="1"/>
          <p:nvPr>
            <p:ph idx="1" type="body"/>
          </p:nvPr>
        </p:nvSpPr>
        <p:spPr>
          <a:xfrm rot="5400000">
            <a:off x="3765899" y="-1520686"/>
            <a:ext cx="4721161"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8"/>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2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9"/>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20"/>
          <p:cNvSpPr txBox="1"/>
          <p:nvPr>
            <p:ph type="title"/>
          </p:nvPr>
        </p:nvSpPr>
        <p:spPr>
          <a:xfrm>
            <a:off x="1097280" y="286604"/>
            <a:ext cx="10058400" cy="702302"/>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 type="body"/>
          </p:nvPr>
        </p:nvSpPr>
        <p:spPr>
          <a:xfrm>
            <a:off x="1097280" y="1147933"/>
            <a:ext cx="10058400" cy="4721161"/>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2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1"/>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1"/>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21"/>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2"/>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22"/>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23"/>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23"/>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23"/>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24"/>
          <p:cNvSpPr txBox="1"/>
          <p:nvPr>
            <p:ph type="title"/>
          </p:nvPr>
        </p:nvSpPr>
        <p:spPr>
          <a:xfrm>
            <a:off x="1097280" y="286604"/>
            <a:ext cx="10058400" cy="702302"/>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3" name="Shape 63"/>
        <p:cNvGrpSpPr/>
        <p:nvPr/>
      </p:nvGrpSpPr>
      <p:grpSpPr>
        <a:xfrm>
          <a:off x="0" y="0"/>
          <a:ext cx="0" cy="0"/>
          <a:chOff x="0" y="0"/>
          <a:chExt cx="0" cy="0"/>
        </a:xfrm>
      </p:grpSpPr>
      <p:sp>
        <p:nvSpPr>
          <p:cNvPr id="64" name="Google Shape;64;p2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5"/>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26"/>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6"/>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6"/>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26"/>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26"/>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6"/>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7"/>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7"/>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7"/>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3" name="Google Shape;83;p27"/>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7"/>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8"/>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8"/>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8"/>
          <p:cNvSpPr txBox="1"/>
          <p:nvPr>
            <p:ph type="title"/>
          </p:nvPr>
        </p:nvSpPr>
        <p:spPr>
          <a:xfrm>
            <a:off x="1097280" y="286604"/>
            <a:ext cx="10058400" cy="702302"/>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8"/>
          <p:cNvSpPr txBox="1"/>
          <p:nvPr>
            <p:ph idx="1" type="body"/>
          </p:nvPr>
        </p:nvSpPr>
        <p:spPr>
          <a:xfrm>
            <a:off x="1097280" y="1147933"/>
            <a:ext cx="10058400" cy="4721161"/>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8"/>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8"/>
          <p:cNvCxnSpPr/>
          <p:nvPr/>
        </p:nvCxnSpPr>
        <p:spPr>
          <a:xfrm>
            <a:off x="1193532" y="1022947"/>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37.png"/><Relationship Id="rId6" Type="http://schemas.openxmlformats.org/officeDocument/2006/relationships/image" Target="../media/image23.png"/><Relationship Id="rId7" Type="http://schemas.openxmlformats.org/officeDocument/2006/relationships/image" Target="../media/image21.png"/><Relationship Id="rId8"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3.jpg"/><Relationship Id="rId6"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4.png"/><Relationship Id="rId6"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3.jpg"/><Relationship Id="rId5" Type="http://schemas.openxmlformats.org/officeDocument/2006/relationships/image" Target="../media/image10.jpg"/><Relationship Id="rId6" Type="http://schemas.openxmlformats.org/officeDocument/2006/relationships/image" Target="../media/image7.png"/><Relationship Id="rId7" Type="http://schemas.openxmlformats.org/officeDocument/2006/relationships/image" Target="../media/image5.jpg"/><Relationship Id="rId8"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615820" y="802432"/>
            <a:ext cx="10996179" cy="2284741"/>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7200"/>
              <a:buFont typeface="Calibri"/>
              <a:buNone/>
            </a:pPr>
            <a:r>
              <a:rPr b="1" lang="en-US" sz="6480"/>
              <a:t>Restaurant Recommendation for Groups</a:t>
            </a:r>
            <a:endParaRPr sz="7200"/>
          </a:p>
        </p:txBody>
      </p:sp>
      <p:sp>
        <p:nvSpPr>
          <p:cNvPr id="106" name="Google Shape;106;p1"/>
          <p:cNvSpPr txBox="1"/>
          <p:nvPr>
            <p:ph idx="1" type="subTitle"/>
          </p:nvPr>
        </p:nvSpPr>
        <p:spPr>
          <a:xfrm>
            <a:off x="1100051" y="4455620"/>
            <a:ext cx="5265238" cy="11430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SzPts val="2040"/>
              <a:buNone/>
            </a:pPr>
            <a:r>
              <a:rPr b="1" lang="en-US" sz="2040"/>
              <a:t>DIGITAL AND ALGORITHMIC MARKETING</a:t>
            </a:r>
            <a:endParaRPr/>
          </a:p>
          <a:p>
            <a:pPr indent="0" lvl="0" marL="0" rtl="0" algn="l">
              <a:lnSpc>
                <a:spcPct val="70000"/>
              </a:lnSpc>
              <a:spcBef>
                <a:spcPts val="1400"/>
              </a:spcBef>
              <a:spcAft>
                <a:spcPts val="0"/>
              </a:spcAft>
              <a:buSzPts val="2040"/>
              <a:buNone/>
            </a:pPr>
            <a:r>
              <a:rPr b="1" lang="en-US" sz="2040"/>
              <a:t>BUSN 37304-85</a:t>
            </a:r>
            <a:endParaRPr/>
          </a:p>
          <a:p>
            <a:pPr indent="0" lvl="0" marL="0" rtl="0" algn="l">
              <a:lnSpc>
                <a:spcPct val="70000"/>
              </a:lnSpc>
              <a:spcBef>
                <a:spcPts val="1400"/>
              </a:spcBef>
              <a:spcAft>
                <a:spcPts val="0"/>
              </a:spcAft>
              <a:buSzPts val="2040"/>
              <a:buNone/>
            </a:pPr>
            <a:r>
              <a:rPr b="1" lang="en-US" sz="2040"/>
              <a:t>WINTER 2020</a:t>
            </a:r>
            <a:endParaRPr/>
          </a:p>
        </p:txBody>
      </p:sp>
      <p:sp>
        <p:nvSpPr>
          <p:cNvPr id="107" name="Google Shape;107;p1"/>
          <p:cNvSpPr txBox="1"/>
          <p:nvPr/>
        </p:nvSpPr>
        <p:spPr>
          <a:xfrm>
            <a:off x="6445188" y="4455620"/>
            <a:ext cx="4749553" cy="1143000"/>
          </a:xfrm>
          <a:prstGeom prst="rect">
            <a:avLst/>
          </a:prstGeom>
          <a:noFill/>
          <a:ln>
            <a:noFill/>
          </a:ln>
        </p:spPr>
        <p:txBody>
          <a:bodyPr anchorCtr="0" anchor="t" bIns="45700" lIns="91425" spcFirstLastPara="1" rIns="91425" wrap="square" tIns="45700">
            <a:normAutofit/>
          </a:bodyPr>
          <a:lstStyle/>
          <a:p>
            <a:pPr indent="0" lvl="0" marL="0" marR="0" rtl="0" algn="r">
              <a:lnSpc>
                <a:spcPct val="70000"/>
              </a:lnSpc>
              <a:spcBef>
                <a:spcPts val="0"/>
              </a:spcBef>
              <a:spcAft>
                <a:spcPts val="0"/>
              </a:spcAft>
              <a:buClr>
                <a:schemeClr val="accent1"/>
              </a:buClr>
              <a:buSzPts val="2040"/>
              <a:buFont typeface="Calibri"/>
              <a:buNone/>
            </a:pPr>
            <a:r>
              <a:rPr b="1" i="0" lang="en-US" sz="2040" u="none" cap="none" strike="noStrike">
                <a:solidFill>
                  <a:schemeClr val="dk2"/>
                </a:solidFill>
                <a:latin typeface="Calibri"/>
                <a:ea typeface="Calibri"/>
                <a:cs typeface="Calibri"/>
                <a:sym typeface="Calibri"/>
              </a:rPr>
              <a:t>LI LIU</a:t>
            </a:r>
            <a:endParaRPr b="0" i="0" sz="1400" u="none" cap="none" strike="noStrike">
              <a:solidFill>
                <a:srgbClr val="000000"/>
              </a:solidFill>
              <a:latin typeface="Arial"/>
              <a:ea typeface="Arial"/>
              <a:cs typeface="Arial"/>
              <a:sym typeface="Arial"/>
            </a:endParaRPr>
          </a:p>
          <a:p>
            <a:pPr indent="0" lvl="0" marL="0" marR="0" rtl="0" algn="r">
              <a:lnSpc>
                <a:spcPct val="70000"/>
              </a:lnSpc>
              <a:spcBef>
                <a:spcPts val="1400"/>
              </a:spcBef>
              <a:spcAft>
                <a:spcPts val="0"/>
              </a:spcAft>
              <a:buClr>
                <a:schemeClr val="accent1"/>
              </a:buClr>
              <a:buSzPts val="2040"/>
              <a:buFont typeface="Calibri"/>
              <a:buNone/>
            </a:pPr>
            <a:r>
              <a:rPr b="1" i="0" lang="en-US" sz="2040" u="none" cap="none" strike="noStrike">
                <a:solidFill>
                  <a:schemeClr val="dk2"/>
                </a:solidFill>
                <a:latin typeface="Calibri"/>
                <a:ea typeface="Calibri"/>
                <a:cs typeface="Calibri"/>
                <a:sym typeface="Calibri"/>
              </a:rPr>
              <a:t>SURESH GOVINDARAJ</a:t>
            </a:r>
            <a:endParaRPr b="0" i="0" sz="1400" u="none" cap="none" strike="noStrike">
              <a:solidFill>
                <a:srgbClr val="000000"/>
              </a:solidFill>
              <a:latin typeface="Arial"/>
              <a:ea typeface="Arial"/>
              <a:cs typeface="Arial"/>
              <a:sym typeface="Arial"/>
            </a:endParaRPr>
          </a:p>
          <a:p>
            <a:pPr indent="0" lvl="0" marL="0" marR="0" rtl="0" algn="r">
              <a:lnSpc>
                <a:spcPct val="70000"/>
              </a:lnSpc>
              <a:spcBef>
                <a:spcPts val="1400"/>
              </a:spcBef>
              <a:spcAft>
                <a:spcPts val="0"/>
              </a:spcAft>
              <a:buClr>
                <a:schemeClr val="accent1"/>
              </a:buClr>
              <a:buSzPts val="2040"/>
              <a:buFont typeface="Calibri"/>
              <a:buNone/>
            </a:pPr>
            <a:r>
              <a:rPr b="1" i="0" lang="en-US" sz="2040" u="none" cap="none" strike="noStrike">
                <a:solidFill>
                  <a:schemeClr val="dk2"/>
                </a:solidFill>
                <a:latin typeface="Calibri"/>
                <a:ea typeface="Calibri"/>
                <a:cs typeface="Calibri"/>
                <a:sym typeface="Calibri"/>
              </a:rPr>
              <a:t>XI ZHAO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10"/>
          <p:cNvSpPr txBox="1"/>
          <p:nvPr>
            <p:ph type="title"/>
          </p:nvPr>
        </p:nvSpPr>
        <p:spPr>
          <a:xfrm>
            <a:off x="1097280" y="286604"/>
            <a:ext cx="10058400" cy="70230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320"/>
              <a:buFont typeface="Calibri"/>
              <a:buNone/>
            </a:pPr>
            <a:r>
              <a:rPr b="1" lang="en-US" sz="4320"/>
              <a:t>IV 2: Gender </a:t>
            </a:r>
            <a:endParaRPr/>
          </a:p>
        </p:txBody>
      </p:sp>
      <p:sp>
        <p:nvSpPr>
          <p:cNvPr id="226" name="Google Shape;226;p10"/>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27" name="Google Shape;227;p10"/>
          <p:cNvSpPr txBox="1"/>
          <p:nvPr/>
        </p:nvSpPr>
        <p:spPr>
          <a:xfrm>
            <a:off x="1150095" y="1469561"/>
            <a:ext cx="7463390"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2"/>
                </a:solidFill>
                <a:latin typeface="Calibri"/>
                <a:ea typeface="Calibri"/>
                <a:cs typeface="Calibri"/>
                <a:sym typeface="Calibri"/>
              </a:rPr>
              <a:t>Does restaurant utility depend on customer’s gender?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2"/>
                </a:solidFill>
                <a:latin typeface="Calibri"/>
                <a:ea typeface="Calibri"/>
                <a:cs typeface="Calibri"/>
                <a:sym typeface="Calibri"/>
              </a:rPr>
              <a:t>Detected from </a:t>
            </a:r>
            <a:r>
              <a:rPr b="1" i="0" lang="en-US" sz="2600" u="none" cap="none" strike="noStrike">
                <a:solidFill>
                  <a:schemeClr val="dk2"/>
                </a:solidFill>
                <a:latin typeface="Calibri"/>
                <a:ea typeface="Calibri"/>
                <a:cs typeface="Calibri"/>
                <a:sym typeface="Calibri"/>
              </a:rPr>
              <a:t>reviewer’s name (1 if female)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2"/>
              </a:solidFill>
              <a:latin typeface="Calibri"/>
              <a:ea typeface="Calibri"/>
              <a:cs typeface="Calibri"/>
              <a:sym typeface="Calibri"/>
            </a:endParaRPr>
          </a:p>
        </p:txBody>
      </p:sp>
      <p:sp>
        <p:nvSpPr>
          <p:cNvPr id="228" name="Google Shape;228;p10"/>
          <p:cNvSpPr txBox="1"/>
          <p:nvPr/>
        </p:nvSpPr>
        <p:spPr>
          <a:xfrm>
            <a:off x="1150095" y="3562442"/>
            <a:ext cx="10058400" cy="702302"/>
          </a:xfrm>
          <a:prstGeom prst="rect">
            <a:avLst/>
          </a:prstGeom>
          <a:noFill/>
          <a:ln>
            <a:noFill/>
          </a:ln>
        </p:spPr>
        <p:txBody>
          <a:bodyPr anchorCtr="0" anchor="b" bIns="45700" lIns="91425" spcFirstLastPara="1" rIns="91425" wrap="square" tIns="45700">
            <a:normAutofit/>
          </a:bodyPr>
          <a:lstStyle/>
          <a:p>
            <a:pPr indent="0" lvl="0" marL="0" marR="0" rtl="0" algn="l">
              <a:lnSpc>
                <a:spcPct val="75000"/>
              </a:lnSpc>
              <a:spcBef>
                <a:spcPts val="0"/>
              </a:spcBef>
              <a:spcAft>
                <a:spcPts val="0"/>
              </a:spcAft>
              <a:buClr>
                <a:srgbClr val="3F3F3F"/>
              </a:buClr>
              <a:buSzPts val="4680"/>
              <a:buFont typeface="Calibri"/>
              <a:buNone/>
            </a:pPr>
            <a:r>
              <a:rPr b="1" i="0" lang="en-US" sz="4680" u="none" cap="none" strike="noStrike">
                <a:solidFill>
                  <a:srgbClr val="3F3F3F"/>
                </a:solidFill>
                <a:latin typeface="Calibri"/>
                <a:ea typeface="Calibri"/>
                <a:cs typeface="Calibri"/>
                <a:sym typeface="Calibri"/>
              </a:rPr>
              <a:t>IV 3: Weekend</a:t>
            </a:r>
            <a:endParaRPr b="0" i="0" sz="1400" u="none" cap="none" strike="noStrike">
              <a:solidFill>
                <a:srgbClr val="000000"/>
              </a:solidFill>
              <a:latin typeface="Arial"/>
              <a:ea typeface="Arial"/>
              <a:cs typeface="Arial"/>
              <a:sym typeface="Arial"/>
            </a:endParaRPr>
          </a:p>
        </p:txBody>
      </p:sp>
      <p:sp>
        <p:nvSpPr>
          <p:cNvPr id="229" name="Google Shape;229;p10"/>
          <p:cNvSpPr txBox="1"/>
          <p:nvPr/>
        </p:nvSpPr>
        <p:spPr>
          <a:xfrm>
            <a:off x="1150101" y="4453025"/>
            <a:ext cx="7620900" cy="2092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2"/>
                </a:solidFill>
                <a:latin typeface="Calibri"/>
                <a:ea typeface="Calibri"/>
                <a:cs typeface="Calibri"/>
                <a:sym typeface="Calibri"/>
              </a:rPr>
              <a:t>Suitable for weekend or work week?</a:t>
            </a:r>
            <a:endParaRPr b="0" i="0" sz="26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2"/>
                </a:solidFill>
                <a:latin typeface="Calibri"/>
                <a:ea typeface="Calibri"/>
                <a:cs typeface="Calibri"/>
                <a:sym typeface="Calibri"/>
              </a:rPr>
              <a:t>Detected from </a:t>
            </a:r>
            <a:r>
              <a:rPr b="1" i="0" lang="en-US" sz="2600" u="none" cap="none" strike="noStrike">
                <a:solidFill>
                  <a:schemeClr val="dk2"/>
                </a:solidFill>
                <a:latin typeface="Calibri"/>
                <a:ea typeface="Calibri"/>
                <a:cs typeface="Calibri"/>
                <a:sym typeface="Calibri"/>
              </a:rPr>
              <a:t>reviews’ date</a:t>
            </a:r>
            <a:r>
              <a:rPr b="0" i="0" lang="en-US" sz="2600" u="none" cap="none" strike="noStrike">
                <a:solidFill>
                  <a:schemeClr val="dk2"/>
                </a:solidFill>
                <a:latin typeface="Calibri"/>
                <a:ea typeface="Calibri"/>
                <a:cs typeface="Calibri"/>
                <a:sym typeface="Calibri"/>
              </a:rPr>
              <a:t> (1 if written on weekend)</a:t>
            </a:r>
            <a:endParaRPr b="0" i="0" sz="26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2"/>
                </a:solidFill>
                <a:latin typeface="Calibri"/>
                <a:ea typeface="Calibri"/>
                <a:cs typeface="Calibri"/>
                <a:sym typeface="Calibri"/>
              </a:rPr>
              <a:t>(Assuming date of review same as service date)</a:t>
            </a:r>
            <a:endParaRPr b="1" i="0" sz="26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2"/>
              </a:solidFill>
              <a:latin typeface="Calibri"/>
              <a:ea typeface="Calibri"/>
              <a:cs typeface="Calibri"/>
              <a:sym typeface="Calibri"/>
            </a:endParaRPr>
          </a:p>
        </p:txBody>
      </p:sp>
      <p:cxnSp>
        <p:nvCxnSpPr>
          <p:cNvPr id="230" name="Google Shape;230;p10"/>
          <p:cNvCxnSpPr/>
          <p:nvPr/>
        </p:nvCxnSpPr>
        <p:spPr>
          <a:xfrm>
            <a:off x="1240328" y="4264744"/>
            <a:ext cx="10004079" cy="0"/>
          </a:xfrm>
          <a:prstGeom prst="straightConnector1">
            <a:avLst/>
          </a:prstGeom>
          <a:noFill/>
          <a:ln cap="flat" cmpd="sng" w="12700">
            <a:solidFill>
              <a:schemeClr val="dk1"/>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11"/>
          <p:cNvSpPr txBox="1"/>
          <p:nvPr>
            <p:ph type="title"/>
          </p:nvPr>
        </p:nvSpPr>
        <p:spPr>
          <a:xfrm>
            <a:off x="1097280" y="286604"/>
            <a:ext cx="11094720" cy="70230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b="1" lang="en-US" sz="4000"/>
              <a:t>IV 4-6: Vegan-Friendly, Kid-Friendly, Group-Friendly</a:t>
            </a:r>
            <a:endParaRPr/>
          </a:p>
        </p:txBody>
      </p:sp>
      <p:sp>
        <p:nvSpPr>
          <p:cNvPr id="237" name="Google Shape;237;p11"/>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38" name="Google Shape;238;p11"/>
          <p:cNvSpPr txBox="1"/>
          <p:nvPr/>
        </p:nvSpPr>
        <p:spPr>
          <a:xfrm>
            <a:off x="1150101" y="1469550"/>
            <a:ext cx="85419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2"/>
                </a:solidFill>
                <a:latin typeface="Calibri"/>
                <a:ea typeface="Calibri"/>
                <a:cs typeface="Calibri"/>
                <a:sym typeface="Calibri"/>
              </a:rPr>
              <a:t>Text mining from review by scanning for related words</a:t>
            </a:r>
            <a:endParaRPr b="0" i="0" sz="1400" u="none" cap="none" strike="noStrike">
              <a:solidFill>
                <a:srgbClr val="000000"/>
              </a:solidFill>
              <a:latin typeface="Arial"/>
              <a:ea typeface="Arial"/>
              <a:cs typeface="Arial"/>
              <a:sym typeface="Arial"/>
            </a:endParaRPr>
          </a:p>
        </p:txBody>
      </p:sp>
      <p:pic>
        <p:nvPicPr>
          <p:cNvPr descr="A picture containing food&#10;&#10;Description automatically generated" id="239" name="Google Shape;239;p11"/>
          <p:cNvPicPr preferRelativeResize="0"/>
          <p:nvPr/>
        </p:nvPicPr>
        <p:blipFill rotWithShape="1">
          <a:blip r:embed="rId3">
            <a:alphaModFix/>
          </a:blip>
          <a:srcRect b="0" l="0" r="0" t="0"/>
          <a:stretch/>
        </p:blipFill>
        <p:spPr>
          <a:xfrm>
            <a:off x="4619064" y="2429863"/>
            <a:ext cx="3451952" cy="2588964"/>
          </a:xfrm>
          <a:prstGeom prst="rect">
            <a:avLst/>
          </a:prstGeom>
          <a:noFill/>
          <a:ln>
            <a:noFill/>
          </a:ln>
        </p:spPr>
      </p:pic>
      <p:pic>
        <p:nvPicPr>
          <p:cNvPr descr="A picture containing food&#10;&#10;Description automatically generated" id="240" name="Google Shape;240;p11"/>
          <p:cNvPicPr preferRelativeResize="0"/>
          <p:nvPr/>
        </p:nvPicPr>
        <p:blipFill rotWithShape="1">
          <a:blip r:embed="rId4">
            <a:alphaModFix/>
          </a:blip>
          <a:srcRect b="0" l="0" r="0" t="0"/>
          <a:stretch/>
        </p:blipFill>
        <p:spPr>
          <a:xfrm>
            <a:off x="646323" y="2442659"/>
            <a:ext cx="3451952" cy="2588964"/>
          </a:xfrm>
          <a:prstGeom prst="rect">
            <a:avLst/>
          </a:prstGeom>
          <a:noFill/>
          <a:ln>
            <a:noFill/>
          </a:ln>
        </p:spPr>
      </p:pic>
      <p:pic>
        <p:nvPicPr>
          <p:cNvPr descr="A picture containing food, game&#10;&#10;Description automatically generated" id="241" name="Google Shape;241;p11"/>
          <p:cNvPicPr preferRelativeResize="0"/>
          <p:nvPr/>
        </p:nvPicPr>
        <p:blipFill rotWithShape="1">
          <a:blip r:embed="rId5">
            <a:alphaModFix/>
          </a:blip>
          <a:srcRect b="0" l="0" r="0" t="0"/>
          <a:stretch/>
        </p:blipFill>
        <p:spPr>
          <a:xfrm>
            <a:off x="8591805" y="2429863"/>
            <a:ext cx="3451952" cy="2588964"/>
          </a:xfrm>
          <a:prstGeom prst="rect">
            <a:avLst/>
          </a:prstGeom>
          <a:noFill/>
          <a:ln>
            <a:noFill/>
          </a:ln>
        </p:spPr>
      </p:pic>
      <p:sp>
        <p:nvSpPr>
          <p:cNvPr id="242" name="Google Shape;242;p11"/>
          <p:cNvSpPr txBox="1"/>
          <p:nvPr/>
        </p:nvSpPr>
        <p:spPr>
          <a:xfrm>
            <a:off x="1988925" y="5388439"/>
            <a:ext cx="7667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Vegan</a:t>
            </a:r>
            <a:endParaRPr b="0" i="0" sz="1400" u="none" cap="none" strike="noStrike">
              <a:solidFill>
                <a:srgbClr val="000000"/>
              </a:solidFill>
              <a:latin typeface="Arial"/>
              <a:ea typeface="Arial"/>
              <a:cs typeface="Arial"/>
              <a:sym typeface="Arial"/>
            </a:endParaRPr>
          </a:p>
        </p:txBody>
      </p:sp>
      <p:sp>
        <p:nvSpPr>
          <p:cNvPr id="243" name="Google Shape;243;p11"/>
          <p:cNvSpPr txBox="1"/>
          <p:nvPr/>
        </p:nvSpPr>
        <p:spPr>
          <a:xfrm>
            <a:off x="6153800" y="5388439"/>
            <a:ext cx="4908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Kid</a:t>
            </a:r>
            <a:endParaRPr b="0" i="0" sz="1400" u="none" cap="none" strike="noStrike">
              <a:solidFill>
                <a:srgbClr val="000000"/>
              </a:solidFill>
              <a:latin typeface="Arial"/>
              <a:ea typeface="Arial"/>
              <a:cs typeface="Arial"/>
              <a:sym typeface="Arial"/>
            </a:endParaRPr>
          </a:p>
        </p:txBody>
      </p:sp>
      <p:sp>
        <p:nvSpPr>
          <p:cNvPr id="244" name="Google Shape;244;p11"/>
          <p:cNvSpPr txBox="1"/>
          <p:nvPr/>
        </p:nvSpPr>
        <p:spPr>
          <a:xfrm>
            <a:off x="9927097" y="5417227"/>
            <a:ext cx="7813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Group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12"/>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descr="A close up of a logo&#10;&#10;Description automatically generated" id="250" name="Google Shape;250;p12"/>
          <p:cNvPicPr preferRelativeResize="0"/>
          <p:nvPr/>
        </p:nvPicPr>
        <p:blipFill rotWithShape="1">
          <a:blip r:embed="rId3">
            <a:alphaModFix/>
          </a:blip>
          <a:srcRect b="0" l="0" r="0" t="0"/>
          <a:stretch/>
        </p:blipFill>
        <p:spPr>
          <a:xfrm>
            <a:off x="1708150" y="1219199"/>
            <a:ext cx="2501900" cy="1876425"/>
          </a:xfrm>
          <a:prstGeom prst="rect">
            <a:avLst/>
          </a:prstGeom>
          <a:noFill/>
          <a:ln cap="flat" cmpd="sng" w="9525">
            <a:solidFill>
              <a:schemeClr val="lt1"/>
            </a:solidFill>
            <a:prstDash val="solid"/>
            <a:round/>
            <a:headEnd len="sm" w="sm" type="none"/>
            <a:tailEnd len="sm" w="sm" type="none"/>
          </a:ln>
        </p:spPr>
      </p:pic>
      <p:pic>
        <p:nvPicPr>
          <p:cNvPr descr="A close up of text on a white background&#10;&#10;Description automatically generated" id="251" name="Google Shape;251;p12"/>
          <p:cNvPicPr preferRelativeResize="0"/>
          <p:nvPr/>
        </p:nvPicPr>
        <p:blipFill rotWithShape="1">
          <a:blip r:embed="rId4">
            <a:alphaModFix/>
          </a:blip>
          <a:srcRect b="0" l="0" r="0" t="0"/>
          <a:stretch/>
        </p:blipFill>
        <p:spPr>
          <a:xfrm>
            <a:off x="4845050" y="1219198"/>
            <a:ext cx="2501900" cy="1876425"/>
          </a:xfrm>
          <a:prstGeom prst="rect">
            <a:avLst/>
          </a:prstGeom>
          <a:noFill/>
          <a:ln>
            <a:noFill/>
          </a:ln>
        </p:spPr>
      </p:pic>
      <p:pic>
        <p:nvPicPr>
          <p:cNvPr descr="A close up of a sign&#10;&#10;Description automatically generated" id="252" name="Google Shape;252;p12"/>
          <p:cNvPicPr preferRelativeResize="0"/>
          <p:nvPr/>
        </p:nvPicPr>
        <p:blipFill rotWithShape="1">
          <a:blip r:embed="rId5">
            <a:alphaModFix/>
          </a:blip>
          <a:srcRect b="0" l="0" r="0" t="0"/>
          <a:stretch/>
        </p:blipFill>
        <p:spPr>
          <a:xfrm>
            <a:off x="4875848" y="3697390"/>
            <a:ext cx="2501900" cy="1876425"/>
          </a:xfrm>
          <a:prstGeom prst="rect">
            <a:avLst/>
          </a:prstGeom>
          <a:noFill/>
          <a:ln>
            <a:noFill/>
          </a:ln>
        </p:spPr>
      </p:pic>
      <p:pic>
        <p:nvPicPr>
          <p:cNvPr descr="A close up of a logo&#10;&#10;Description automatically generated" id="253" name="Google Shape;253;p12"/>
          <p:cNvPicPr preferRelativeResize="0"/>
          <p:nvPr/>
        </p:nvPicPr>
        <p:blipFill rotWithShape="1">
          <a:blip r:embed="rId6">
            <a:alphaModFix/>
          </a:blip>
          <a:srcRect b="0" l="0" r="0" t="0"/>
          <a:stretch/>
        </p:blipFill>
        <p:spPr>
          <a:xfrm>
            <a:off x="7851777" y="1219198"/>
            <a:ext cx="2501900" cy="1876425"/>
          </a:xfrm>
          <a:prstGeom prst="rect">
            <a:avLst/>
          </a:prstGeom>
          <a:noFill/>
          <a:ln>
            <a:noFill/>
          </a:ln>
        </p:spPr>
      </p:pic>
      <p:pic>
        <p:nvPicPr>
          <p:cNvPr descr="A close up of a piece of paper&#10;&#10;Description automatically generated" id="254" name="Google Shape;254;p12"/>
          <p:cNvPicPr preferRelativeResize="0"/>
          <p:nvPr/>
        </p:nvPicPr>
        <p:blipFill rotWithShape="1">
          <a:blip r:embed="rId7">
            <a:alphaModFix/>
          </a:blip>
          <a:srcRect b="0" l="0" r="0" t="0"/>
          <a:stretch/>
        </p:blipFill>
        <p:spPr>
          <a:xfrm>
            <a:off x="1682751" y="3699926"/>
            <a:ext cx="2501900" cy="1876425"/>
          </a:xfrm>
          <a:prstGeom prst="rect">
            <a:avLst/>
          </a:prstGeom>
          <a:noFill/>
          <a:ln>
            <a:noFill/>
          </a:ln>
        </p:spPr>
      </p:pic>
      <p:pic>
        <p:nvPicPr>
          <p:cNvPr descr="A close up of a piece of paper&#10;&#10;Description automatically generated" id="255" name="Google Shape;255;p12"/>
          <p:cNvPicPr preferRelativeResize="0"/>
          <p:nvPr/>
        </p:nvPicPr>
        <p:blipFill rotWithShape="1">
          <a:blip r:embed="rId8">
            <a:alphaModFix/>
          </a:blip>
          <a:srcRect b="0" l="0" r="0" t="0"/>
          <a:stretch/>
        </p:blipFill>
        <p:spPr>
          <a:xfrm>
            <a:off x="7851777" y="3602140"/>
            <a:ext cx="2501900" cy="1876425"/>
          </a:xfrm>
          <a:prstGeom prst="rect">
            <a:avLst/>
          </a:prstGeom>
          <a:noFill/>
          <a:ln>
            <a:noFill/>
          </a:ln>
        </p:spPr>
      </p:pic>
      <p:sp>
        <p:nvSpPr>
          <p:cNvPr id="256" name="Google Shape;256;p12"/>
          <p:cNvSpPr txBox="1"/>
          <p:nvPr/>
        </p:nvSpPr>
        <p:spPr>
          <a:xfrm>
            <a:off x="2419689" y="3095623"/>
            <a:ext cx="109703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American</a:t>
            </a:r>
            <a:endParaRPr b="0" i="0" sz="1400" u="none" cap="none" strike="noStrike">
              <a:solidFill>
                <a:srgbClr val="000000"/>
              </a:solidFill>
              <a:latin typeface="Arial"/>
              <a:ea typeface="Arial"/>
              <a:cs typeface="Arial"/>
              <a:sym typeface="Arial"/>
            </a:endParaRPr>
          </a:p>
        </p:txBody>
      </p:sp>
      <p:sp>
        <p:nvSpPr>
          <p:cNvPr id="257" name="Google Shape;257;p12"/>
          <p:cNvSpPr txBox="1"/>
          <p:nvPr/>
        </p:nvSpPr>
        <p:spPr>
          <a:xfrm>
            <a:off x="5772056" y="3095623"/>
            <a:ext cx="7088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Asian</a:t>
            </a:r>
            <a:endParaRPr b="0" i="0" sz="1400" u="none" cap="none" strike="noStrike">
              <a:solidFill>
                <a:srgbClr val="000000"/>
              </a:solidFill>
              <a:latin typeface="Arial"/>
              <a:ea typeface="Arial"/>
              <a:cs typeface="Arial"/>
              <a:sym typeface="Arial"/>
            </a:endParaRPr>
          </a:p>
        </p:txBody>
      </p:sp>
      <p:sp>
        <p:nvSpPr>
          <p:cNvPr id="258" name="Google Shape;258;p12"/>
          <p:cNvSpPr txBox="1"/>
          <p:nvPr/>
        </p:nvSpPr>
        <p:spPr>
          <a:xfrm>
            <a:off x="8554211" y="3097538"/>
            <a:ext cx="109703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European</a:t>
            </a:r>
            <a:endParaRPr b="0" i="0" sz="1400" u="none" cap="none" strike="noStrike">
              <a:solidFill>
                <a:srgbClr val="000000"/>
              </a:solidFill>
              <a:latin typeface="Arial"/>
              <a:ea typeface="Arial"/>
              <a:cs typeface="Arial"/>
              <a:sym typeface="Arial"/>
            </a:endParaRPr>
          </a:p>
        </p:txBody>
      </p:sp>
      <p:sp>
        <p:nvSpPr>
          <p:cNvPr id="259" name="Google Shape;259;p12"/>
          <p:cNvSpPr txBox="1"/>
          <p:nvPr/>
        </p:nvSpPr>
        <p:spPr>
          <a:xfrm>
            <a:off x="2156861" y="5601885"/>
            <a:ext cx="16226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Mediterranean</a:t>
            </a:r>
            <a:endParaRPr b="0" i="0" sz="1400" u="none" cap="none" strike="noStrike">
              <a:solidFill>
                <a:srgbClr val="000000"/>
              </a:solidFill>
              <a:latin typeface="Arial"/>
              <a:ea typeface="Arial"/>
              <a:cs typeface="Arial"/>
              <a:sym typeface="Arial"/>
            </a:endParaRPr>
          </a:p>
        </p:txBody>
      </p:sp>
      <p:sp>
        <p:nvSpPr>
          <p:cNvPr id="260" name="Google Shape;260;p12"/>
          <p:cNvSpPr txBox="1"/>
          <p:nvPr/>
        </p:nvSpPr>
        <p:spPr>
          <a:xfrm>
            <a:off x="5700058" y="5638802"/>
            <a:ext cx="7918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Drinks</a:t>
            </a:r>
            <a:endParaRPr b="0" i="0" sz="1400" u="none" cap="none" strike="noStrike">
              <a:solidFill>
                <a:srgbClr val="000000"/>
              </a:solidFill>
              <a:latin typeface="Arial"/>
              <a:ea typeface="Arial"/>
              <a:cs typeface="Arial"/>
              <a:sym typeface="Arial"/>
            </a:endParaRPr>
          </a:p>
        </p:txBody>
      </p:sp>
      <p:sp>
        <p:nvSpPr>
          <p:cNvPr id="261" name="Google Shape;261;p12"/>
          <p:cNvSpPr txBox="1"/>
          <p:nvPr/>
        </p:nvSpPr>
        <p:spPr>
          <a:xfrm>
            <a:off x="8248037" y="5609720"/>
            <a:ext cx="170937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South American</a:t>
            </a:r>
            <a:endParaRPr b="0" i="0" sz="1400" u="none" cap="none" strike="noStrike">
              <a:solidFill>
                <a:srgbClr val="000000"/>
              </a:solidFill>
              <a:latin typeface="Arial"/>
              <a:ea typeface="Arial"/>
              <a:cs typeface="Arial"/>
              <a:sym typeface="Arial"/>
            </a:endParaRPr>
          </a:p>
        </p:txBody>
      </p:sp>
      <p:sp>
        <p:nvSpPr>
          <p:cNvPr id="262" name="Google Shape;262;p12"/>
          <p:cNvSpPr txBox="1"/>
          <p:nvPr/>
        </p:nvSpPr>
        <p:spPr>
          <a:xfrm>
            <a:off x="1249680" y="439004"/>
            <a:ext cx="10058400" cy="702302"/>
          </a:xfrm>
          <a:prstGeom prst="rect">
            <a:avLst/>
          </a:prstGeom>
          <a:noFill/>
          <a:ln>
            <a:noFill/>
          </a:ln>
        </p:spPr>
        <p:txBody>
          <a:bodyPr anchorCtr="0" anchor="b" bIns="45700" lIns="91425" spcFirstLastPara="1" rIns="91425" wrap="square" tIns="45700">
            <a:normAutofit/>
          </a:bodyPr>
          <a:lstStyle/>
          <a:p>
            <a:pPr indent="0" lvl="0" marL="0" marR="0" rtl="0" algn="l">
              <a:lnSpc>
                <a:spcPct val="75000"/>
              </a:lnSpc>
              <a:spcBef>
                <a:spcPts val="0"/>
              </a:spcBef>
              <a:spcAft>
                <a:spcPts val="0"/>
              </a:spcAft>
              <a:buClr>
                <a:srgbClr val="3F3F3F"/>
              </a:buClr>
              <a:buSzPts val="4680"/>
              <a:buFont typeface="Calibri"/>
              <a:buNone/>
            </a:pPr>
            <a:r>
              <a:rPr b="1" i="0" lang="en-US" sz="4680" u="none" cap="none" strike="noStrike">
                <a:solidFill>
                  <a:srgbClr val="3F3F3F"/>
                </a:solidFill>
                <a:latin typeface="Calibri"/>
                <a:ea typeface="Calibri"/>
                <a:cs typeface="Calibri"/>
                <a:sym typeface="Calibri"/>
              </a:rPr>
              <a:t>IV 7: Food Categories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g81c03f6770_1_24"/>
          <p:cNvSpPr txBox="1"/>
          <p:nvPr>
            <p:ph type="title"/>
          </p:nvPr>
        </p:nvSpPr>
        <p:spPr>
          <a:xfrm>
            <a:off x="1097280" y="286604"/>
            <a:ext cx="10058400" cy="7023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SzPts val="4800"/>
              <a:buNone/>
            </a:pPr>
            <a:r>
              <a:rPr lang="en-US"/>
              <a:t>Finding f(R</a:t>
            </a:r>
            <a:r>
              <a:rPr baseline="-25000" lang="en-US"/>
              <a:t>i</a:t>
            </a:r>
            <a:r>
              <a:rPr lang="en-US"/>
              <a:t>)</a:t>
            </a:r>
            <a:endParaRPr/>
          </a:p>
        </p:txBody>
      </p:sp>
      <p:sp>
        <p:nvSpPr>
          <p:cNvPr id="269" name="Google Shape;269;g81c03f6770_1_24"/>
          <p:cNvSpPr txBox="1"/>
          <p:nvPr>
            <p:ph idx="1" type="body"/>
          </p:nvPr>
        </p:nvSpPr>
        <p:spPr>
          <a:xfrm>
            <a:off x="1476403" y="1686355"/>
            <a:ext cx="3451200" cy="18843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1200"/>
              </a:spcBef>
              <a:spcAft>
                <a:spcPts val="200"/>
              </a:spcAft>
              <a:buSzPts val="1800"/>
              <a:buNone/>
            </a:pPr>
            <a:r>
              <a:rPr lang="en-US" sz="4800"/>
              <a:t>X (3778*14)</a:t>
            </a:r>
            <a:endParaRPr sz="4800"/>
          </a:p>
        </p:txBody>
      </p:sp>
      <p:sp>
        <p:nvSpPr>
          <p:cNvPr id="270" name="Google Shape;270;g81c03f6770_1_24"/>
          <p:cNvSpPr txBox="1"/>
          <p:nvPr>
            <p:ph idx="12" type="sldNum"/>
          </p:nvPr>
        </p:nvSpPr>
        <p:spPr>
          <a:xfrm>
            <a:off x="10731732"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71" name="Google Shape;271;g81c03f6770_1_24"/>
          <p:cNvPicPr preferRelativeResize="0"/>
          <p:nvPr/>
        </p:nvPicPr>
        <p:blipFill rotWithShape="1">
          <a:blip r:embed="rId3">
            <a:alphaModFix/>
          </a:blip>
          <a:srcRect b="0" l="0" r="0" t="0"/>
          <a:stretch/>
        </p:blipFill>
        <p:spPr>
          <a:xfrm>
            <a:off x="552600" y="3032225"/>
            <a:ext cx="4874300" cy="1317775"/>
          </a:xfrm>
          <a:prstGeom prst="rect">
            <a:avLst/>
          </a:prstGeom>
          <a:noFill/>
          <a:ln>
            <a:noFill/>
          </a:ln>
        </p:spPr>
      </p:pic>
      <p:sp>
        <p:nvSpPr>
          <p:cNvPr id="272" name="Google Shape;272;g81c03f6770_1_24"/>
          <p:cNvSpPr/>
          <p:nvPr/>
        </p:nvSpPr>
        <p:spPr>
          <a:xfrm>
            <a:off x="4927600" y="2269075"/>
            <a:ext cx="2506200" cy="525000"/>
          </a:xfrm>
          <a:prstGeom prst="notchedRightArrow">
            <a:avLst>
              <a:gd fmla="val 50000" name="adj1"/>
              <a:gd fmla="val 50000" name="adj2"/>
            </a:avLst>
          </a:prstGeom>
          <a:solidFill>
            <a:srgbClr val="B45F0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81c03f6770_1_24"/>
          <p:cNvSpPr txBox="1"/>
          <p:nvPr/>
        </p:nvSpPr>
        <p:spPr>
          <a:xfrm>
            <a:off x="4927600" y="1589188"/>
            <a:ext cx="3098700" cy="6057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rgbClr val="000000"/>
              </a:buClr>
              <a:buSzPts val="2400"/>
              <a:buFont typeface="Arial"/>
              <a:buNone/>
            </a:pPr>
            <a:r>
              <a:rPr b="0" i="0" lang="en-US" sz="2400" u="none" cap="none" strike="noStrike">
                <a:solidFill>
                  <a:srgbClr val="3F3F3F"/>
                </a:solidFill>
                <a:latin typeface="Calibri"/>
                <a:ea typeface="Calibri"/>
                <a:cs typeface="Calibri"/>
                <a:sym typeface="Calibri"/>
              </a:rPr>
              <a:t>f(R</a:t>
            </a:r>
            <a:r>
              <a:rPr b="0" baseline="-25000" i="0" lang="en-US" sz="2400" u="none" cap="none" strike="noStrike">
                <a:solidFill>
                  <a:srgbClr val="3F3F3F"/>
                </a:solidFill>
                <a:latin typeface="Calibri"/>
                <a:ea typeface="Calibri"/>
                <a:cs typeface="Calibri"/>
                <a:sym typeface="Calibri"/>
              </a:rPr>
              <a:t>i</a:t>
            </a:r>
            <a:r>
              <a:rPr b="0" i="0" lang="en-US" sz="2400" u="none" cap="none" strike="noStrike">
                <a:solidFill>
                  <a:srgbClr val="3F3F3F"/>
                </a:solidFill>
                <a:latin typeface="Calibri"/>
                <a:ea typeface="Calibri"/>
                <a:cs typeface="Calibri"/>
                <a:sym typeface="Calibri"/>
              </a:rPr>
              <a:t>) by 8 machine learning algorithms </a:t>
            </a:r>
            <a:endParaRPr b="0" i="0" sz="2400" u="none" cap="none" strike="noStrike">
              <a:solidFill>
                <a:srgbClr val="3F3F3F"/>
              </a:solidFill>
              <a:latin typeface="Calibri"/>
              <a:ea typeface="Calibri"/>
              <a:cs typeface="Calibri"/>
              <a:sym typeface="Calibri"/>
            </a:endParaRPr>
          </a:p>
        </p:txBody>
      </p:sp>
      <p:sp>
        <p:nvSpPr>
          <p:cNvPr id="274" name="Google Shape;274;g81c03f6770_1_24"/>
          <p:cNvSpPr txBox="1"/>
          <p:nvPr>
            <p:ph idx="1" type="body"/>
          </p:nvPr>
        </p:nvSpPr>
        <p:spPr>
          <a:xfrm>
            <a:off x="8334278" y="1782080"/>
            <a:ext cx="3451200" cy="18843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1200"/>
              </a:spcBef>
              <a:spcAft>
                <a:spcPts val="0"/>
              </a:spcAft>
              <a:buSzPts val="1800"/>
              <a:buNone/>
            </a:pPr>
            <a:r>
              <a:rPr lang="en-US" sz="4800"/>
              <a:t>y (3778*1)</a:t>
            </a:r>
            <a:endParaRPr sz="4800"/>
          </a:p>
          <a:p>
            <a:pPr indent="0" lvl="0" marL="0" rtl="0" algn="l">
              <a:lnSpc>
                <a:spcPct val="90000"/>
              </a:lnSpc>
              <a:spcBef>
                <a:spcPts val="1200"/>
              </a:spcBef>
              <a:spcAft>
                <a:spcPts val="200"/>
              </a:spcAft>
              <a:buSzPts val="1800"/>
              <a:buNone/>
            </a:pPr>
            <a:r>
              <a:t/>
            </a:r>
            <a:endParaRPr sz="4800"/>
          </a:p>
        </p:txBody>
      </p:sp>
      <p:pic>
        <p:nvPicPr>
          <p:cNvPr id="275" name="Google Shape;275;g81c03f6770_1_24"/>
          <p:cNvPicPr preferRelativeResize="0"/>
          <p:nvPr/>
        </p:nvPicPr>
        <p:blipFill rotWithShape="1">
          <a:blip r:embed="rId4">
            <a:alphaModFix/>
          </a:blip>
          <a:srcRect b="0" l="0" r="0" t="0"/>
          <a:stretch/>
        </p:blipFill>
        <p:spPr>
          <a:xfrm>
            <a:off x="8271475" y="2887075"/>
            <a:ext cx="2171400" cy="302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g81c03f6770_2_0"/>
          <p:cNvSpPr txBox="1"/>
          <p:nvPr>
            <p:ph type="title"/>
          </p:nvPr>
        </p:nvSpPr>
        <p:spPr>
          <a:xfrm>
            <a:off x="1097280" y="286604"/>
            <a:ext cx="10058400" cy="702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81c03f6770_2_0"/>
          <p:cNvSpPr txBox="1"/>
          <p:nvPr>
            <p:ph idx="1" type="body"/>
          </p:nvPr>
        </p:nvSpPr>
        <p:spPr>
          <a:xfrm>
            <a:off x="1097276" y="1147925"/>
            <a:ext cx="7567800" cy="44898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t/>
            </a:r>
            <a:endParaRPr/>
          </a:p>
        </p:txBody>
      </p:sp>
      <p:sp>
        <p:nvSpPr>
          <p:cNvPr id="283" name="Google Shape;283;g81c03f6770_2_0"/>
          <p:cNvSpPr txBox="1"/>
          <p:nvPr>
            <p:ph idx="12" type="sldNum"/>
          </p:nvPr>
        </p:nvSpPr>
        <p:spPr>
          <a:xfrm>
            <a:off x="10731732"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50"/>
              <a:buFont typeface="Arial"/>
              <a:buNone/>
            </a:pPr>
            <a:fld id="{00000000-1234-1234-1234-123412341234}" type="slidenum">
              <a:rPr lang="en-US"/>
              <a:t>‹#›</a:t>
            </a:fld>
            <a:endParaRPr/>
          </a:p>
        </p:txBody>
      </p:sp>
      <p:pic>
        <p:nvPicPr>
          <p:cNvPr id="284" name="Google Shape;284;g81c03f6770_2_0"/>
          <p:cNvPicPr preferRelativeResize="0"/>
          <p:nvPr/>
        </p:nvPicPr>
        <p:blipFill>
          <a:blip r:embed="rId3">
            <a:alphaModFix/>
          </a:blip>
          <a:stretch>
            <a:fillRect/>
          </a:stretch>
        </p:blipFill>
        <p:spPr>
          <a:xfrm>
            <a:off x="1097275" y="1147933"/>
            <a:ext cx="6692044" cy="4721100"/>
          </a:xfrm>
          <a:prstGeom prst="rect">
            <a:avLst/>
          </a:prstGeom>
          <a:noFill/>
          <a:ln>
            <a:noFill/>
          </a:ln>
        </p:spPr>
      </p:pic>
      <p:cxnSp>
        <p:nvCxnSpPr>
          <p:cNvPr id="285" name="Google Shape;285;g81c03f6770_2_0"/>
          <p:cNvCxnSpPr/>
          <p:nvPr/>
        </p:nvCxnSpPr>
        <p:spPr>
          <a:xfrm>
            <a:off x="8209305" y="4343400"/>
            <a:ext cx="3200400" cy="0"/>
          </a:xfrm>
          <a:prstGeom prst="straightConnector1">
            <a:avLst/>
          </a:prstGeom>
          <a:noFill/>
          <a:ln cap="flat" cmpd="sng" w="9525">
            <a:solidFill>
              <a:schemeClr val="dk2">
                <a:alpha val="89410"/>
              </a:schemeClr>
            </a:solidFill>
            <a:prstDash val="solid"/>
            <a:round/>
            <a:headEnd len="sm" w="sm" type="none"/>
            <a:tailEnd len="sm" w="sm" type="none"/>
          </a:ln>
        </p:spPr>
      </p:cxnSp>
      <p:cxnSp>
        <p:nvCxnSpPr>
          <p:cNvPr id="286" name="Google Shape;286;g81c03f6770_2_0"/>
          <p:cNvCxnSpPr/>
          <p:nvPr/>
        </p:nvCxnSpPr>
        <p:spPr>
          <a:xfrm>
            <a:off x="8361705" y="4495800"/>
            <a:ext cx="3200400" cy="0"/>
          </a:xfrm>
          <a:prstGeom prst="straightConnector1">
            <a:avLst/>
          </a:prstGeom>
          <a:noFill/>
          <a:ln cap="flat" cmpd="sng" w="9525">
            <a:solidFill>
              <a:schemeClr val="dk2">
                <a:alpha val="89410"/>
              </a:schemeClr>
            </a:solidFill>
            <a:prstDash val="solid"/>
            <a:round/>
            <a:headEnd len="sm" w="sm" type="none"/>
            <a:tailEnd len="sm" w="sm" type="none"/>
          </a:ln>
        </p:spPr>
      </p:cxnSp>
      <p:sp>
        <p:nvSpPr>
          <p:cNvPr id="287" name="Google Shape;287;g81c03f6770_2_0"/>
          <p:cNvSpPr txBox="1"/>
          <p:nvPr>
            <p:ph type="title"/>
          </p:nvPr>
        </p:nvSpPr>
        <p:spPr>
          <a:xfrm>
            <a:off x="8141099" y="639100"/>
            <a:ext cx="3817800" cy="37044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5100"/>
              <a:buFont typeface="Calibri"/>
              <a:buNone/>
            </a:pPr>
            <a:r>
              <a:rPr b="1" lang="en-US" sz="3600">
                <a:solidFill>
                  <a:srgbClr val="262626"/>
                </a:solidFill>
              </a:rPr>
              <a:t>Relative Features Importance by Random Forest</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1" name="Shape 291"/>
        <p:cNvGrpSpPr/>
        <p:nvPr/>
      </p:nvGrpSpPr>
      <p:grpSpPr>
        <a:xfrm>
          <a:off x="0" y="0"/>
          <a:ext cx="0" cy="0"/>
          <a:chOff x="0" y="0"/>
          <a:chExt cx="0" cy="0"/>
        </a:xfrm>
      </p:grpSpPr>
      <p:sp>
        <p:nvSpPr>
          <p:cNvPr id="292" name="Google Shape;292;p1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4" name="Google Shape;294;p1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295" name="Google Shape;295;p13"/>
          <p:cNvSpPr/>
          <p:nvPr/>
        </p:nvSpPr>
        <p:spPr>
          <a:xfrm>
            <a:off x="0" y="0"/>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6" name="Google Shape;296;p13"/>
          <p:cNvSpPr txBox="1"/>
          <p:nvPr>
            <p:ph type="title"/>
          </p:nvPr>
        </p:nvSpPr>
        <p:spPr>
          <a:xfrm>
            <a:off x="8141099" y="639100"/>
            <a:ext cx="3817800" cy="37044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5100"/>
              <a:buFont typeface="Calibri"/>
              <a:buNone/>
            </a:pPr>
            <a:r>
              <a:rPr b="1" lang="en-US" sz="5100">
                <a:solidFill>
                  <a:srgbClr val="262626"/>
                </a:solidFill>
              </a:rPr>
              <a:t>ML Model Comparison</a:t>
            </a:r>
            <a:endParaRPr/>
          </a:p>
        </p:txBody>
      </p:sp>
      <p:pic>
        <p:nvPicPr>
          <p:cNvPr descr="A screenshot of a cell phone&#10;&#10;Description automatically generated" id="297" name="Google Shape;297;p13"/>
          <p:cNvPicPr preferRelativeResize="0"/>
          <p:nvPr/>
        </p:nvPicPr>
        <p:blipFill rotWithShape="1">
          <a:blip r:embed="rId3">
            <a:alphaModFix/>
          </a:blip>
          <a:srcRect b="0" l="0" r="0" t="0"/>
          <a:stretch/>
        </p:blipFill>
        <p:spPr>
          <a:xfrm>
            <a:off x="633999" y="1162617"/>
            <a:ext cx="6912217" cy="4009084"/>
          </a:xfrm>
          <a:prstGeom prst="rect">
            <a:avLst/>
          </a:prstGeom>
          <a:noFill/>
          <a:ln>
            <a:noFill/>
          </a:ln>
        </p:spPr>
      </p:pic>
      <p:cxnSp>
        <p:nvCxnSpPr>
          <p:cNvPr id="298" name="Google Shape;298;p13"/>
          <p:cNvCxnSpPr/>
          <p:nvPr/>
        </p:nvCxnSpPr>
        <p:spPr>
          <a:xfrm>
            <a:off x="8209305" y="4343400"/>
            <a:ext cx="3200400" cy="0"/>
          </a:xfrm>
          <a:prstGeom prst="straightConnector1">
            <a:avLst/>
          </a:prstGeom>
          <a:noFill/>
          <a:ln cap="flat" cmpd="sng" w="9525">
            <a:solidFill>
              <a:schemeClr val="dk2">
                <a:alpha val="89411"/>
              </a:schemeClr>
            </a:solidFill>
            <a:prstDash val="solid"/>
            <a:round/>
            <a:headEnd len="sm" w="sm" type="none"/>
            <a:tailEnd len="sm" w="sm" type="none"/>
          </a:ln>
        </p:spPr>
      </p:cxnSp>
      <p:sp>
        <p:nvSpPr>
          <p:cNvPr id="299" name="Google Shape;299;p13"/>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3"/>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02" name="Google Shape;302;p13"/>
          <p:cNvSpPr/>
          <p:nvPr/>
        </p:nvSpPr>
        <p:spPr>
          <a:xfrm>
            <a:off x="1176050" y="1997900"/>
            <a:ext cx="1261200" cy="283500"/>
          </a:xfrm>
          <a:prstGeom prst="flowChartAlternateProcess">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6" name="Shape 306"/>
        <p:cNvGrpSpPr/>
        <p:nvPr/>
      </p:nvGrpSpPr>
      <p:grpSpPr>
        <a:xfrm>
          <a:off x="0" y="0"/>
          <a:ext cx="0" cy="0"/>
          <a:chOff x="0" y="0"/>
          <a:chExt cx="0" cy="0"/>
        </a:xfrm>
      </p:grpSpPr>
      <p:sp>
        <p:nvSpPr>
          <p:cNvPr id="307" name="Google Shape;307;p1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9" name="Google Shape;309;p1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310" name="Google Shape;310;p14"/>
          <p:cNvSpPr/>
          <p:nvPr/>
        </p:nvSpPr>
        <p:spPr>
          <a:xfrm>
            <a:off x="0" y="0"/>
            <a:ext cx="12190458"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1" name="Google Shape;311;p14"/>
          <p:cNvSpPr/>
          <p:nvPr/>
        </p:nvSpPr>
        <p:spPr>
          <a:xfrm>
            <a:off x="1507" y="4953000"/>
            <a:ext cx="12188952"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
          <p:cNvSpPr txBox="1"/>
          <p:nvPr>
            <p:ph type="title"/>
          </p:nvPr>
        </p:nvSpPr>
        <p:spPr>
          <a:xfrm>
            <a:off x="1065197" y="5120640"/>
            <a:ext cx="10058400" cy="8229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3600"/>
              <a:buFont typeface="Calibri"/>
              <a:buNone/>
            </a:pPr>
            <a:r>
              <a:rPr b="1" lang="en-US" sz="3600">
                <a:solidFill>
                  <a:srgbClr val="FFFFFF"/>
                </a:solidFill>
              </a:rPr>
              <a:t>Model Output: No Group Preference </a:t>
            </a:r>
            <a:endParaRPr/>
          </a:p>
        </p:txBody>
      </p:sp>
      <p:pic>
        <p:nvPicPr>
          <p:cNvPr descr="A screenshot of a cell phone&#10;&#10;Description automatically generated" id="313" name="Google Shape;313;p14"/>
          <p:cNvPicPr preferRelativeResize="0"/>
          <p:nvPr/>
        </p:nvPicPr>
        <p:blipFill rotWithShape="1">
          <a:blip r:embed="rId3">
            <a:alphaModFix/>
          </a:blip>
          <a:srcRect b="0" l="0" r="0" t="0"/>
          <a:stretch/>
        </p:blipFill>
        <p:spPr>
          <a:xfrm>
            <a:off x="635458" y="1389639"/>
            <a:ext cx="3312784" cy="2103617"/>
          </a:xfrm>
          <a:prstGeom prst="rect">
            <a:avLst/>
          </a:prstGeom>
          <a:noFill/>
          <a:ln>
            <a:noFill/>
          </a:ln>
        </p:spPr>
      </p:pic>
      <p:sp>
        <p:nvSpPr>
          <p:cNvPr id="314" name="Google Shape;314;p14"/>
          <p:cNvSpPr/>
          <p:nvPr/>
        </p:nvSpPr>
        <p:spPr>
          <a:xfrm>
            <a:off x="4158553" y="886968"/>
            <a:ext cx="64008" cy="3108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screenshot of a cell phone&#10;&#10;Description automatically generated" id="315" name="Google Shape;315;p14"/>
          <p:cNvPicPr preferRelativeResize="0"/>
          <p:nvPr/>
        </p:nvPicPr>
        <p:blipFill rotWithShape="1">
          <a:blip r:embed="rId4">
            <a:alphaModFix/>
          </a:blip>
          <a:srcRect b="0" l="0" r="0" t="0"/>
          <a:stretch/>
        </p:blipFill>
        <p:spPr>
          <a:xfrm>
            <a:off x="4251045" y="1478913"/>
            <a:ext cx="3718396" cy="1859198"/>
          </a:xfrm>
          <a:prstGeom prst="rect">
            <a:avLst/>
          </a:prstGeom>
          <a:noFill/>
          <a:ln>
            <a:noFill/>
          </a:ln>
        </p:spPr>
      </p:pic>
      <p:sp>
        <p:nvSpPr>
          <p:cNvPr id="316" name="Google Shape;316;p14"/>
          <p:cNvSpPr/>
          <p:nvPr/>
        </p:nvSpPr>
        <p:spPr>
          <a:xfrm>
            <a:off x="7955969" y="886968"/>
            <a:ext cx="64008" cy="3108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screenshot of a cell phone&#10;&#10;Description automatically generated" id="317" name="Google Shape;317;p14"/>
          <p:cNvPicPr preferRelativeResize="0"/>
          <p:nvPr/>
        </p:nvPicPr>
        <p:blipFill rotWithShape="1">
          <a:blip r:embed="rId5">
            <a:alphaModFix/>
          </a:blip>
          <a:srcRect b="0" l="0" r="0" t="0"/>
          <a:stretch/>
        </p:blipFill>
        <p:spPr>
          <a:xfrm>
            <a:off x="8207274" y="1478913"/>
            <a:ext cx="3436278" cy="1950087"/>
          </a:xfrm>
          <a:prstGeom prst="rect">
            <a:avLst/>
          </a:prstGeom>
          <a:noFill/>
          <a:ln>
            <a:noFill/>
          </a:ln>
        </p:spPr>
      </p:pic>
      <p:sp>
        <p:nvSpPr>
          <p:cNvPr id="318" name="Google Shape;318;p14"/>
          <p:cNvSpPr/>
          <p:nvPr/>
        </p:nvSpPr>
        <p:spPr>
          <a:xfrm>
            <a:off x="1507" y="4906176"/>
            <a:ext cx="12188952"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20" name="Google Shape;320;p14"/>
          <p:cNvSpPr txBox="1"/>
          <p:nvPr/>
        </p:nvSpPr>
        <p:spPr>
          <a:xfrm>
            <a:off x="289288" y="6455578"/>
            <a:ext cx="31212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 Search from Flamingo Hotel Las Vegas</a:t>
            </a:r>
            <a:endParaRPr b="1" i="0" sz="1400" u="none" cap="none" strike="noStrike">
              <a:solidFill>
                <a:schemeClr val="dk1"/>
              </a:solidFill>
              <a:latin typeface="Calibri"/>
              <a:ea typeface="Calibri"/>
              <a:cs typeface="Calibri"/>
              <a:sym typeface="Calibri"/>
            </a:endParaRPr>
          </a:p>
        </p:txBody>
      </p:sp>
      <p:sp>
        <p:nvSpPr>
          <p:cNvPr id="321" name="Google Shape;321;p14"/>
          <p:cNvSpPr txBox="1"/>
          <p:nvPr/>
        </p:nvSpPr>
        <p:spPr>
          <a:xfrm>
            <a:off x="1207658" y="1041542"/>
            <a:ext cx="232409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Calibri"/>
                <a:ea typeface="Calibri"/>
                <a:cs typeface="Calibri"/>
                <a:sym typeface="Calibri"/>
              </a:rPr>
              <a:t>Default – Utility Based</a:t>
            </a:r>
            <a:endParaRPr b="0" i="0" sz="1400" u="none" cap="none" strike="noStrike">
              <a:solidFill>
                <a:srgbClr val="000000"/>
              </a:solidFill>
              <a:latin typeface="Arial"/>
              <a:ea typeface="Arial"/>
              <a:cs typeface="Arial"/>
              <a:sym typeface="Arial"/>
            </a:endParaRPr>
          </a:p>
        </p:txBody>
      </p:sp>
      <p:sp>
        <p:nvSpPr>
          <p:cNvPr id="322" name="Google Shape;322;p14"/>
          <p:cNvSpPr txBox="1"/>
          <p:nvPr/>
        </p:nvSpPr>
        <p:spPr>
          <a:xfrm>
            <a:off x="5222489" y="996605"/>
            <a:ext cx="173355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Calibri"/>
                <a:ea typeface="Calibri"/>
                <a:cs typeface="Calibri"/>
                <a:sym typeface="Calibri"/>
              </a:rPr>
              <a:t>Sort by Distance</a:t>
            </a:r>
            <a:endParaRPr b="0" i="0" sz="1400" u="none" cap="none" strike="noStrike">
              <a:solidFill>
                <a:srgbClr val="000000"/>
              </a:solidFill>
              <a:latin typeface="Arial"/>
              <a:ea typeface="Arial"/>
              <a:cs typeface="Arial"/>
              <a:sym typeface="Arial"/>
            </a:endParaRPr>
          </a:p>
        </p:txBody>
      </p:sp>
      <p:sp>
        <p:nvSpPr>
          <p:cNvPr id="323" name="Google Shape;323;p14"/>
          <p:cNvSpPr txBox="1"/>
          <p:nvPr/>
        </p:nvSpPr>
        <p:spPr>
          <a:xfrm>
            <a:off x="9030640" y="996605"/>
            <a:ext cx="17796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Calibri"/>
                <a:ea typeface="Calibri"/>
                <a:cs typeface="Calibri"/>
                <a:sym typeface="Calibri"/>
              </a:rPr>
              <a:t>Kid-Friendly Sort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g81c03f6770_1_9"/>
          <p:cNvSpPr txBox="1"/>
          <p:nvPr>
            <p:ph type="title"/>
          </p:nvPr>
        </p:nvSpPr>
        <p:spPr>
          <a:xfrm>
            <a:off x="1097280" y="286604"/>
            <a:ext cx="10058400" cy="7023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chemeClr val="dk1"/>
              </a:buClr>
              <a:buSzPts val="4320"/>
              <a:buFont typeface="Calibri"/>
              <a:buNone/>
            </a:pPr>
            <a:r>
              <a:rPr b="1" lang="en-US" sz="4320">
                <a:solidFill>
                  <a:schemeClr val="dk1"/>
                </a:solidFill>
              </a:rPr>
              <a:t>Sample User Case</a:t>
            </a:r>
            <a:endParaRPr b="1" sz="4320">
              <a:solidFill>
                <a:schemeClr val="dk1"/>
              </a:solidFill>
            </a:endParaRPr>
          </a:p>
        </p:txBody>
      </p:sp>
      <p:sp>
        <p:nvSpPr>
          <p:cNvPr id="329" name="Google Shape;329;g81c03f6770_1_9"/>
          <p:cNvSpPr txBox="1"/>
          <p:nvPr>
            <p:ph idx="12" type="sldNum"/>
          </p:nvPr>
        </p:nvSpPr>
        <p:spPr>
          <a:xfrm>
            <a:off x="10731732"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30" name="Google Shape;330;g81c03f6770_1_9"/>
          <p:cNvSpPr/>
          <p:nvPr/>
        </p:nvSpPr>
        <p:spPr>
          <a:xfrm>
            <a:off x="253900" y="1188700"/>
            <a:ext cx="2974800" cy="1162500"/>
          </a:xfrm>
          <a:prstGeom prst="roundRect">
            <a:avLst>
              <a:gd fmla="val 16667" name="adj"/>
            </a:avLst>
          </a:prstGeom>
          <a:solidFill>
            <a:srgbClr val="00B050"/>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Suresh</a:t>
            </a:r>
            <a:r>
              <a:rPr b="0" i="0" lang="en-US" sz="1800" u="none" cap="none" strike="noStrike">
                <a:solidFill>
                  <a:schemeClr val="lt1"/>
                </a:solidFill>
                <a:latin typeface="Calibri"/>
                <a:ea typeface="Calibri"/>
                <a:cs typeface="Calibri"/>
                <a:sym typeface="Calibri"/>
              </a:rPr>
              <a:t>: male, prefer South American &amp; Indian &amp; Asian food, vegan (important), prefer nearby restaurants</a:t>
            </a:r>
            <a:endParaRPr b="0" i="0" sz="1400" u="none" cap="none" strike="noStrike">
              <a:solidFill>
                <a:srgbClr val="000000"/>
              </a:solidFill>
              <a:latin typeface="Arial"/>
              <a:ea typeface="Arial"/>
              <a:cs typeface="Arial"/>
              <a:sym typeface="Arial"/>
            </a:endParaRPr>
          </a:p>
        </p:txBody>
      </p:sp>
      <p:sp>
        <p:nvSpPr>
          <p:cNvPr id="331" name="Google Shape;331;g81c03f6770_1_9"/>
          <p:cNvSpPr/>
          <p:nvPr/>
        </p:nvSpPr>
        <p:spPr>
          <a:xfrm>
            <a:off x="3228709" y="1188688"/>
            <a:ext cx="2720100" cy="1162500"/>
          </a:xfrm>
          <a:prstGeom prst="roundRect">
            <a:avLst>
              <a:gd fmla="val 16667" name="adj"/>
            </a:avLst>
          </a:prstGeom>
          <a:solidFill>
            <a:srgbClr val="AF47B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Suresh’s Kid</a:t>
            </a:r>
            <a:r>
              <a:rPr b="0" i="0" lang="en-US" sz="1800" u="none" cap="none" strike="noStrike">
                <a:solidFill>
                  <a:schemeClr val="lt1"/>
                </a:solidFill>
                <a:latin typeface="Calibri"/>
                <a:ea typeface="Calibri"/>
                <a:cs typeface="Calibri"/>
                <a:sym typeface="Calibri"/>
              </a:rPr>
              <a:t>: kid foods (very important)</a:t>
            </a:r>
            <a:endParaRPr b="0" i="0" sz="1400" u="none" cap="none" strike="noStrike">
              <a:solidFill>
                <a:srgbClr val="000000"/>
              </a:solidFill>
              <a:latin typeface="Arial"/>
              <a:ea typeface="Arial"/>
              <a:cs typeface="Arial"/>
              <a:sym typeface="Arial"/>
            </a:endParaRPr>
          </a:p>
        </p:txBody>
      </p:sp>
      <p:sp>
        <p:nvSpPr>
          <p:cNvPr id="332" name="Google Shape;332;g81c03f6770_1_9"/>
          <p:cNvSpPr/>
          <p:nvPr/>
        </p:nvSpPr>
        <p:spPr>
          <a:xfrm>
            <a:off x="5948800" y="1188700"/>
            <a:ext cx="3245400" cy="1162500"/>
          </a:xfrm>
          <a:prstGeom prst="roundRect">
            <a:avLst>
              <a:gd fmla="val 16667" name="adj"/>
            </a:avLst>
          </a:prstGeom>
          <a:solidFill>
            <a:srgbClr val="0070C0"/>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Li</a:t>
            </a:r>
            <a:r>
              <a:rPr b="0" i="0" lang="en-US" sz="1800" u="none" cap="none" strike="noStrike">
                <a:solidFill>
                  <a:schemeClr val="lt1"/>
                </a:solidFill>
                <a:latin typeface="Calibri"/>
                <a:ea typeface="Calibri"/>
                <a:cs typeface="Calibri"/>
                <a:sym typeface="Calibri"/>
              </a:rPr>
              <a:t>: male, prefer American &amp; Chinese &amp; European &amp; Indian &amp; Asian food, non-vegan (not important), location first</a:t>
            </a:r>
            <a:endParaRPr b="0" i="0" sz="1400" u="none" cap="none" strike="noStrike">
              <a:solidFill>
                <a:srgbClr val="000000"/>
              </a:solidFill>
              <a:latin typeface="Arial"/>
              <a:ea typeface="Arial"/>
              <a:cs typeface="Arial"/>
              <a:sym typeface="Arial"/>
            </a:endParaRPr>
          </a:p>
        </p:txBody>
      </p:sp>
      <p:sp>
        <p:nvSpPr>
          <p:cNvPr id="333" name="Google Shape;333;g81c03f6770_1_9"/>
          <p:cNvSpPr/>
          <p:nvPr/>
        </p:nvSpPr>
        <p:spPr>
          <a:xfrm>
            <a:off x="9194125" y="1169125"/>
            <a:ext cx="2849400" cy="1162500"/>
          </a:xfrm>
          <a:prstGeom prst="roundRect">
            <a:avLst>
              <a:gd fmla="val 16667" name="adj"/>
            </a:avLst>
          </a:prstGeom>
          <a:solidFill>
            <a:srgbClr val="C23434"/>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Xi</a:t>
            </a:r>
            <a:r>
              <a:rPr b="0" i="0" lang="en-US" sz="1800" u="none" cap="none" strike="noStrike">
                <a:solidFill>
                  <a:schemeClr val="lt1"/>
                </a:solidFill>
                <a:latin typeface="Calibri"/>
                <a:ea typeface="Calibri"/>
                <a:cs typeface="Calibri"/>
                <a:sym typeface="Calibri"/>
              </a:rPr>
              <a:t>: female, prefer Chinese &amp; South American &amp; Middle East &amp; Drink  food, non-vegan (not important), plocation first</a:t>
            </a:r>
            <a:endParaRPr b="0" i="0" sz="1400" u="none" cap="none" strike="noStrike">
              <a:solidFill>
                <a:srgbClr val="000000"/>
              </a:solidFill>
              <a:latin typeface="Arial"/>
              <a:ea typeface="Arial"/>
              <a:cs typeface="Arial"/>
              <a:sym typeface="Arial"/>
            </a:endParaRPr>
          </a:p>
        </p:txBody>
      </p:sp>
      <p:pic>
        <p:nvPicPr>
          <p:cNvPr id="334" name="Google Shape;334;g81c03f6770_1_9"/>
          <p:cNvPicPr preferRelativeResize="0"/>
          <p:nvPr/>
        </p:nvPicPr>
        <p:blipFill rotWithShape="1">
          <a:blip r:embed="rId3">
            <a:alphaModFix/>
          </a:blip>
          <a:srcRect b="0" l="0" r="0" t="0"/>
          <a:stretch/>
        </p:blipFill>
        <p:spPr>
          <a:xfrm>
            <a:off x="935150" y="3212650"/>
            <a:ext cx="10560574" cy="17600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g81c03f6770_1_175"/>
          <p:cNvSpPr txBox="1"/>
          <p:nvPr>
            <p:ph type="title"/>
          </p:nvPr>
        </p:nvSpPr>
        <p:spPr>
          <a:xfrm>
            <a:off x="1097280" y="286604"/>
            <a:ext cx="10058400" cy="7023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SzPts val="4800"/>
              <a:buNone/>
            </a:pPr>
            <a:r>
              <a:rPr lang="en-US"/>
              <a:t>Similarity between R</a:t>
            </a:r>
            <a:r>
              <a:rPr baseline="-25000" lang="en-US"/>
              <a:t>i</a:t>
            </a:r>
            <a:r>
              <a:rPr lang="en-US"/>
              <a:t> and G</a:t>
            </a:r>
            <a:endParaRPr/>
          </a:p>
        </p:txBody>
      </p:sp>
      <p:sp>
        <p:nvSpPr>
          <p:cNvPr id="341" name="Google Shape;341;g81c03f6770_1_175"/>
          <p:cNvSpPr txBox="1"/>
          <p:nvPr>
            <p:ph idx="1" type="body"/>
          </p:nvPr>
        </p:nvSpPr>
        <p:spPr>
          <a:xfrm>
            <a:off x="1097280" y="1147933"/>
            <a:ext cx="10058400" cy="47211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1200"/>
              </a:spcBef>
              <a:spcAft>
                <a:spcPts val="0"/>
              </a:spcAft>
              <a:buSzPts val="1800"/>
              <a:buNone/>
            </a:pPr>
            <a:r>
              <a:rPr lang="en-US">
                <a:solidFill>
                  <a:schemeClr val="dk2"/>
                </a:solidFill>
              </a:rPr>
              <a:t>S (R</a:t>
            </a:r>
            <a:r>
              <a:rPr baseline="-25000" lang="en-US">
                <a:solidFill>
                  <a:schemeClr val="dk2"/>
                </a:solidFill>
              </a:rPr>
              <a:t>i</a:t>
            </a:r>
            <a:r>
              <a:rPr lang="en-US">
                <a:solidFill>
                  <a:schemeClr val="dk2"/>
                </a:solidFill>
              </a:rPr>
              <a:t>, G) = Euclidean distance</a:t>
            </a:r>
            <a:endParaRPr>
              <a:solidFill>
                <a:schemeClr val="dk2"/>
              </a:solidFill>
            </a:endParaRPr>
          </a:p>
          <a:p>
            <a:pPr indent="0" lvl="0" marL="0" rtl="0" algn="l">
              <a:lnSpc>
                <a:spcPct val="90000"/>
              </a:lnSpc>
              <a:spcBef>
                <a:spcPts val="1200"/>
              </a:spcBef>
              <a:spcAft>
                <a:spcPts val="0"/>
              </a:spcAft>
              <a:buSzPts val="1800"/>
              <a:buNone/>
            </a:pPr>
            <a:r>
              <a:rPr lang="en-US">
                <a:solidFill>
                  <a:schemeClr val="dk2"/>
                </a:solidFill>
              </a:rPr>
              <a:t>If the group’s preference attribute is G = &lt;1, 0, 1, 0&gt;, </a:t>
            </a:r>
            <a:endParaRPr>
              <a:solidFill>
                <a:schemeClr val="dk2"/>
              </a:solidFill>
            </a:endParaRPr>
          </a:p>
          <a:p>
            <a:pPr indent="0" lvl="0" marL="0" rtl="0" algn="l">
              <a:lnSpc>
                <a:spcPct val="90000"/>
              </a:lnSpc>
              <a:spcBef>
                <a:spcPts val="1200"/>
              </a:spcBef>
              <a:spcAft>
                <a:spcPts val="0"/>
              </a:spcAft>
              <a:buSzPts val="1800"/>
              <a:buNone/>
            </a:pPr>
            <a:r>
              <a:rPr lang="en-US">
                <a:solidFill>
                  <a:schemeClr val="dk2"/>
                </a:solidFill>
              </a:rPr>
              <a:t>they will be satisfied at restaurant with close attributes Ri = &lt;0.7, 0.1, 0.9, 0.2&gt; (S = 0.38)</a:t>
            </a:r>
            <a:endParaRPr>
              <a:solidFill>
                <a:schemeClr val="dk2"/>
              </a:solidFill>
            </a:endParaRPr>
          </a:p>
          <a:p>
            <a:pPr indent="0" lvl="0" marL="0" rtl="0" algn="l">
              <a:lnSpc>
                <a:spcPct val="90000"/>
              </a:lnSpc>
              <a:spcBef>
                <a:spcPts val="1200"/>
              </a:spcBef>
              <a:spcAft>
                <a:spcPts val="0"/>
              </a:spcAft>
              <a:buSzPts val="1800"/>
              <a:buNone/>
            </a:pPr>
            <a:r>
              <a:rPr lang="en-US">
                <a:solidFill>
                  <a:schemeClr val="dk2"/>
                </a:solidFill>
              </a:rPr>
              <a:t>they will be unsatisfied at restaurant with distant attributes Ri = &lt;0.5, 0.9, 0.4, 0.3&gt; (S = 1.23)</a:t>
            </a:r>
            <a:endParaRPr>
              <a:solidFill>
                <a:schemeClr val="dk2"/>
              </a:solidFill>
            </a:endParaRPr>
          </a:p>
          <a:p>
            <a:pPr indent="0" lvl="0" marL="0" rtl="0" algn="l">
              <a:lnSpc>
                <a:spcPct val="90000"/>
              </a:lnSpc>
              <a:spcBef>
                <a:spcPts val="1200"/>
              </a:spcBef>
              <a:spcAft>
                <a:spcPts val="0"/>
              </a:spcAft>
              <a:buSzPts val="1800"/>
              <a:buNone/>
            </a:pPr>
            <a:r>
              <a:t/>
            </a:r>
            <a:endParaRPr>
              <a:solidFill>
                <a:schemeClr val="dk2"/>
              </a:solidFill>
            </a:endParaRPr>
          </a:p>
          <a:p>
            <a:pPr indent="0" lvl="0" marL="0" rtl="0" algn="l">
              <a:lnSpc>
                <a:spcPct val="90000"/>
              </a:lnSpc>
              <a:spcBef>
                <a:spcPts val="1200"/>
              </a:spcBef>
              <a:spcAft>
                <a:spcPts val="0"/>
              </a:spcAft>
              <a:buSzPts val="1800"/>
              <a:buNone/>
            </a:pPr>
            <a:r>
              <a:t/>
            </a:r>
            <a:endParaRPr>
              <a:solidFill>
                <a:schemeClr val="dk2"/>
              </a:solidFill>
            </a:endParaRPr>
          </a:p>
          <a:p>
            <a:pPr indent="0" lvl="0" marL="0" rtl="0" algn="l">
              <a:lnSpc>
                <a:spcPct val="90000"/>
              </a:lnSpc>
              <a:spcBef>
                <a:spcPts val="1200"/>
              </a:spcBef>
              <a:spcAft>
                <a:spcPts val="0"/>
              </a:spcAft>
              <a:buSzPts val="1800"/>
              <a:buNone/>
            </a:pPr>
            <a:r>
              <a:t/>
            </a:r>
            <a:endParaRPr>
              <a:solidFill>
                <a:schemeClr val="dk2"/>
              </a:solidFill>
            </a:endParaRPr>
          </a:p>
          <a:p>
            <a:pPr indent="0" lvl="0" marL="0" rtl="0" algn="l">
              <a:lnSpc>
                <a:spcPct val="90000"/>
              </a:lnSpc>
              <a:spcBef>
                <a:spcPts val="1200"/>
              </a:spcBef>
              <a:spcAft>
                <a:spcPts val="0"/>
              </a:spcAft>
              <a:buSzPts val="1800"/>
              <a:buNone/>
            </a:pPr>
            <a:r>
              <a:rPr lang="en-US">
                <a:solidFill>
                  <a:schemeClr val="dk2"/>
                </a:solidFill>
              </a:rPr>
              <a:t>As a result, if S is small, U will increase; if S is large, U will decrease.</a:t>
            </a:r>
            <a:endParaRPr>
              <a:solidFill>
                <a:schemeClr val="dk2"/>
              </a:solidFill>
            </a:endParaRPr>
          </a:p>
          <a:p>
            <a:pPr indent="0" lvl="0" marL="0" rtl="0" algn="l">
              <a:lnSpc>
                <a:spcPct val="90000"/>
              </a:lnSpc>
              <a:spcBef>
                <a:spcPts val="1200"/>
              </a:spcBef>
              <a:spcAft>
                <a:spcPts val="200"/>
              </a:spcAft>
              <a:buSzPts val="1800"/>
              <a:buNone/>
            </a:pPr>
            <a:r>
              <a:t/>
            </a:r>
            <a:endParaRPr>
              <a:solidFill>
                <a:schemeClr val="dk2"/>
              </a:solidFill>
            </a:endParaRPr>
          </a:p>
        </p:txBody>
      </p:sp>
      <p:sp>
        <p:nvSpPr>
          <p:cNvPr id="342" name="Google Shape;342;g81c03f6770_1_175"/>
          <p:cNvSpPr txBox="1"/>
          <p:nvPr>
            <p:ph idx="12" type="sldNum"/>
          </p:nvPr>
        </p:nvSpPr>
        <p:spPr>
          <a:xfrm>
            <a:off x="10731732"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43" name="Google Shape;343;g81c03f6770_1_175"/>
          <p:cNvSpPr/>
          <p:nvPr/>
        </p:nvSpPr>
        <p:spPr>
          <a:xfrm>
            <a:off x="1882067" y="3331170"/>
            <a:ext cx="2910870" cy="701154"/>
          </a:xfrm>
          <a:prstGeom prst="rect">
            <a:avLst/>
          </a:prstGeom>
          <a:blipFill rotWithShape="1">
            <a:blip r:embed="rId3">
              <a:alphaModFix/>
            </a:blip>
            <a:stretch>
              <a:fillRect b="0" l="-2723"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g81c03f6770_1_164"/>
          <p:cNvSpPr txBox="1"/>
          <p:nvPr>
            <p:ph type="title"/>
          </p:nvPr>
        </p:nvSpPr>
        <p:spPr>
          <a:xfrm>
            <a:off x="1253455" y="315004"/>
            <a:ext cx="10058400" cy="7023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SzPts val="4800"/>
              <a:buNone/>
            </a:pPr>
            <a:r>
              <a:rPr b="1" lang="en-US" sz="4320">
                <a:solidFill>
                  <a:schemeClr val="dk1"/>
                </a:solidFill>
              </a:rPr>
              <a:t>Model Output: With Group Preference</a:t>
            </a:r>
            <a:endParaRPr/>
          </a:p>
        </p:txBody>
      </p:sp>
      <p:sp>
        <p:nvSpPr>
          <p:cNvPr id="350" name="Google Shape;350;g81c03f6770_1_164"/>
          <p:cNvSpPr txBox="1"/>
          <p:nvPr>
            <p:ph idx="1" type="body"/>
          </p:nvPr>
        </p:nvSpPr>
        <p:spPr>
          <a:xfrm>
            <a:off x="1097280" y="1147933"/>
            <a:ext cx="10058400" cy="47211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1200"/>
              </a:spcBef>
              <a:spcAft>
                <a:spcPts val="200"/>
              </a:spcAft>
              <a:buSzPts val="1800"/>
              <a:buNone/>
            </a:pPr>
            <a:r>
              <a:t/>
            </a:r>
            <a:endParaRPr/>
          </a:p>
        </p:txBody>
      </p:sp>
      <p:sp>
        <p:nvSpPr>
          <p:cNvPr id="351" name="Google Shape;351;g81c03f6770_1_164"/>
          <p:cNvSpPr txBox="1"/>
          <p:nvPr>
            <p:ph idx="12" type="sldNum"/>
          </p:nvPr>
        </p:nvSpPr>
        <p:spPr>
          <a:xfrm>
            <a:off x="10731732"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352" name="Google Shape;352;g81c03f6770_1_164"/>
          <p:cNvPicPr preferRelativeResize="0"/>
          <p:nvPr/>
        </p:nvPicPr>
        <p:blipFill rotWithShape="1">
          <a:blip r:embed="rId3">
            <a:alphaModFix/>
          </a:blip>
          <a:srcRect b="0" l="0" r="0" t="0"/>
          <a:stretch/>
        </p:blipFill>
        <p:spPr>
          <a:xfrm>
            <a:off x="1253450" y="1359100"/>
            <a:ext cx="9011625" cy="4298750"/>
          </a:xfrm>
          <a:prstGeom prst="rect">
            <a:avLst/>
          </a:prstGeom>
          <a:noFill/>
          <a:ln>
            <a:noFill/>
          </a:ln>
        </p:spPr>
      </p:pic>
      <p:sp>
        <p:nvSpPr>
          <p:cNvPr id="353" name="Google Shape;353;g81c03f6770_1_164"/>
          <p:cNvSpPr/>
          <p:nvPr/>
        </p:nvSpPr>
        <p:spPr>
          <a:xfrm>
            <a:off x="6766100" y="1558125"/>
            <a:ext cx="1367100" cy="4014000"/>
          </a:xfrm>
          <a:prstGeom prst="rect">
            <a:avLst/>
          </a:prstGeom>
          <a:no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2" name="Shape 112"/>
        <p:cNvGrpSpPr/>
        <p:nvPr/>
      </p:nvGrpSpPr>
      <p:grpSpPr>
        <a:xfrm>
          <a:off x="0" y="0"/>
          <a:ext cx="0" cy="0"/>
          <a:chOff x="0" y="0"/>
          <a:chExt cx="0" cy="0"/>
        </a:xfrm>
      </p:grpSpPr>
      <p:sp>
        <p:nvSpPr>
          <p:cNvPr id="113" name="Google Shape;113;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5" name="Google Shape;115;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116" name="Google Shape;116;p2"/>
          <p:cNvSpPr/>
          <p:nvPr/>
        </p:nvSpPr>
        <p:spPr>
          <a:xfrm>
            <a:off x="0" y="0"/>
            <a:ext cx="12190458"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p2"/>
          <p:cNvSpPr/>
          <p:nvPr/>
        </p:nvSpPr>
        <p:spPr>
          <a:xfrm>
            <a:off x="1507" y="4953000"/>
            <a:ext cx="12188952"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txBox="1"/>
          <p:nvPr>
            <p:ph type="title"/>
          </p:nvPr>
        </p:nvSpPr>
        <p:spPr>
          <a:xfrm>
            <a:off x="346098" y="5475741"/>
            <a:ext cx="10058400" cy="8229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4400"/>
              <a:buFont typeface="Calibri"/>
              <a:buNone/>
            </a:pPr>
            <a:r>
              <a:rPr b="1" lang="en-US" sz="4400">
                <a:solidFill>
                  <a:srgbClr val="FFFFFF"/>
                </a:solidFill>
              </a:rPr>
              <a:t>Preferences Differ (1/2)</a:t>
            </a:r>
            <a:endParaRPr/>
          </a:p>
        </p:txBody>
      </p:sp>
      <p:pic>
        <p:nvPicPr>
          <p:cNvPr descr="A picture containing drawing&#10;&#10;Description automatically generated" id="119" name="Google Shape;119;p2"/>
          <p:cNvPicPr preferRelativeResize="0"/>
          <p:nvPr/>
        </p:nvPicPr>
        <p:blipFill rotWithShape="1">
          <a:blip r:embed="rId3">
            <a:alphaModFix/>
          </a:blip>
          <a:srcRect b="0" l="0" r="0" t="0"/>
          <a:stretch/>
        </p:blipFill>
        <p:spPr>
          <a:xfrm>
            <a:off x="701209" y="780331"/>
            <a:ext cx="3027308" cy="3011558"/>
          </a:xfrm>
          <a:prstGeom prst="rect">
            <a:avLst/>
          </a:prstGeom>
          <a:noFill/>
          <a:ln>
            <a:noFill/>
          </a:ln>
        </p:spPr>
      </p:pic>
      <p:pic>
        <p:nvPicPr>
          <p:cNvPr descr="A picture containing graphics, lamp, drawing&#10;&#10;Description automatically generated" id="120" name="Google Shape;120;p2"/>
          <p:cNvPicPr preferRelativeResize="0"/>
          <p:nvPr>
            <p:ph idx="1" type="body"/>
          </p:nvPr>
        </p:nvPicPr>
        <p:blipFill rotWithShape="1">
          <a:blip r:embed="rId4">
            <a:alphaModFix/>
          </a:blip>
          <a:srcRect b="0" l="0" r="0" t="0"/>
          <a:stretch/>
        </p:blipFill>
        <p:spPr>
          <a:xfrm>
            <a:off x="8447638" y="772539"/>
            <a:ext cx="3312785" cy="3021448"/>
          </a:xfrm>
          <a:prstGeom prst="rect">
            <a:avLst/>
          </a:prstGeom>
          <a:noFill/>
          <a:ln>
            <a:noFill/>
          </a:ln>
        </p:spPr>
      </p:pic>
      <p:pic>
        <p:nvPicPr>
          <p:cNvPr descr="A picture containing drawing&#10;&#10;Description automatically generated" id="121" name="Google Shape;121;p2"/>
          <p:cNvPicPr preferRelativeResize="0"/>
          <p:nvPr/>
        </p:nvPicPr>
        <p:blipFill rotWithShape="1">
          <a:blip r:embed="rId5">
            <a:alphaModFix/>
          </a:blip>
          <a:srcRect b="0" l="0" r="0" t="0"/>
          <a:stretch/>
        </p:blipFill>
        <p:spPr>
          <a:xfrm>
            <a:off x="4440379" y="784408"/>
            <a:ext cx="3312784" cy="3009584"/>
          </a:xfrm>
          <a:prstGeom prst="rect">
            <a:avLst/>
          </a:prstGeom>
          <a:noFill/>
          <a:ln>
            <a:noFill/>
          </a:ln>
        </p:spPr>
      </p:pic>
      <p:sp>
        <p:nvSpPr>
          <p:cNvPr id="122" name="Google Shape;122;p2"/>
          <p:cNvSpPr/>
          <p:nvPr/>
        </p:nvSpPr>
        <p:spPr>
          <a:xfrm>
            <a:off x="1507" y="4906176"/>
            <a:ext cx="12188952"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1290589" y="3840816"/>
            <a:ext cx="2002520" cy="961734"/>
          </a:xfrm>
          <a:prstGeom prst="ellipse">
            <a:avLst/>
          </a:prstGeom>
          <a:solidFill>
            <a:srgbClr val="3F739B"/>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 want Chinese Food</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8222515" y="3838167"/>
            <a:ext cx="3763030" cy="961733"/>
          </a:xfrm>
          <a:prstGeom prst="cloud">
            <a:avLst/>
          </a:prstGeom>
          <a:solidFill>
            <a:srgbClr val="00B0F0"/>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Something close please. I’m starving</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4937502" y="3962661"/>
            <a:ext cx="2415831" cy="746731"/>
          </a:xfrm>
          <a:prstGeom prst="flowChartAlternateProcess">
            <a:avLst/>
          </a:prstGeom>
          <a:solidFill>
            <a:srgbClr val="AD3D9A"/>
          </a:solidFill>
          <a:ln cap="flat" cmpd="sng" w="1587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I’m in the mood for a Burger</a:t>
            </a:r>
            <a:endParaRPr b="0" i="0" sz="1400" u="none" cap="none" strike="noStrike">
              <a:solidFill>
                <a:srgbClr val="000000"/>
              </a:solidFill>
              <a:latin typeface="Arial"/>
              <a:ea typeface="Arial"/>
              <a:cs typeface="Arial"/>
              <a:sym typeface="Arial"/>
            </a:endParaRPr>
          </a:p>
        </p:txBody>
      </p:sp>
      <p:sp>
        <p:nvSpPr>
          <p:cNvPr id="126" name="Google Shape;126;p2"/>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27" name="Google Shape;127;p2"/>
          <p:cNvPicPr preferRelativeResize="0"/>
          <p:nvPr/>
        </p:nvPicPr>
        <p:blipFill rotWithShape="1">
          <a:blip r:embed="rId6">
            <a:alphaModFix/>
          </a:blip>
          <a:srcRect b="0" l="0" r="0" t="0"/>
          <a:stretch/>
        </p:blipFill>
        <p:spPr>
          <a:xfrm>
            <a:off x="8047808" y="772541"/>
            <a:ext cx="65123" cy="3019348"/>
          </a:xfrm>
          <a:prstGeom prst="rect">
            <a:avLst/>
          </a:prstGeom>
          <a:noFill/>
          <a:ln>
            <a:noFill/>
          </a:ln>
        </p:spPr>
      </p:pic>
      <p:pic>
        <p:nvPicPr>
          <p:cNvPr id="128" name="Google Shape;128;p2"/>
          <p:cNvPicPr preferRelativeResize="0"/>
          <p:nvPr/>
        </p:nvPicPr>
        <p:blipFill rotWithShape="1">
          <a:blip r:embed="rId6">
            <a:alphaModFix/>
          </a:blip>
          <a:srcRect b="0" l="0" r="0" t="0"/>
          <a:stretch/>
        </p:blipFill>
        <p:spPr>
          <a:xfrm>
            <a:off x="4043193" y="798909"/>
            <a:ext cx="65123" cy="3019348"/>
          </a:xfrm>
          <a:prstGeom prst="rect">
            <a:avLst/>
          </a:prstGeom>
          <a:noFill/>
          <a:ln>
            <a:noFill/>
          </a:ln>
        </p:spPr>
      </p:pic>
      <p:sp>
        <p:nvSpPr>
          <p:cNvPr id="129" name="Google Shape;129;p2"/>
          <p:cNvSpPr txBox="1"/>
          <p:nvPr/>
        </p:nvSpPr>
        <p:spPr>
          <a:xfrm>
            <a:off x="8972397" y="6541807"/>
            <a:ext cx="204454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Graphics credits: Freepik</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7" name="Shape 357"/>
        <p:cNvGrpSpPr/>
        <p:nvPr/>
      </p:nvGrpSpPr>
      <p:grpSpPr>
        <a:xfrm>
          <a:off x="0" y="0"/>
          <a:ext cx="0" cy="0"/>
          <a:chOff x="0" y="0"/>
          <a:chExt cx="0" cy="0"/>
        </a:xfrm>
      </p:grpSpPr>
      <p:sp>
        <p:nvSpPr>
          <p:cNvPr id="358" name="Google Shape;358;p16"/>
          <p:cNvSpPr/>
          <p:nvPr/>
        </p:nvSpPr>
        <p:spPr>
          <a:xfrm>
            <a:off x="0" y="0"/>
            <a:ext cx="121863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9" name="Google Shape;359;p16"/>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6"/>
          <p:cNvSpPr txBox="1"/>
          <p:nvPr>
            <p:ph type="title"/>
          </p:nvPr>
        </p:nvSpPr>
        <p:spPr>
          <a:xfrm>
            <a:off x="492370" y="516835"/>
            <a:ext cx="3084844" cy="577284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3600"/>
              <a:buFont typeface="Calibri"/>
              <a:buNone/>
            </a:pPr>
            <a:r>
              <a:rPr b="1" lang="en-US" sz="3600">
                <a:solidFill>
                  <a:srgbClr val="FFFFFF"/>
                </a:solidFill>
              </a:rPr>
              <a:t>Next Steps</a:t>
            </a:r>
            <a:endParaRPr/>
          </a:p>
        </p:txBody>
      </p:sp>
      <p:sp>
        <p:nvSpPr>
          <p:cNvPr id="361" name="Google Shape;361;p16"/>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6"/>
          <p:cNvSpPr txBox="1"/>
          <p:nvPr>
            <p:ph idx="12" type="sldNum"/>
          </p:nvPr>
        </p:nvSpPr>
        <p:spPr>
          <a:xfrm>
            <a:off x="10123055" y="6459785"/>
            <a:ext cx="1089428"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rPr>
              <a:t>‹#›</a:t>
            </a:fld>
            <a:endParaRPr>
              <a:solidFill>
                <a:schemeClr val="dk2"/>
              </a:solidFill>
            </a:endParaRPr>
          </a:p>
        </p:txBody>
      </p:sp>
      <p:grpSp>
        <p:nvGrpSpPr>
          <p:cNvPr id="363" name="Google Shape;363;p16"/>
          <p:cNvGrpSpPr/>
          <p:nvPr/>
        </p:nvGrpSpPr>
        <p:grpSpPr>
          <a:xfrm>
            <a:off x="4741863" y="642107"/>
            <a:ext cx="6797675" cy="5645222"/>
            <a:chOff x="0" y="2344"/>
            <a:chExt cx="6797675" cy="5645222"/>
          </a:xfrm>
        </p:grpSpPr>
        <p:sp>
          <p:nvSpPr>
            <p:cNvPr id="364" name="Google Shape;364;p16"/>
            <p:cNvSpPr/>
            <p:nvPr/>
          </p:nvSpPr>
          <p:spPr>
            <a:xfrm>
              <a:off x="0" y="2344"/>
              <a:ext cx="6797675" cy="1188467"/>
            </a:xfrm>
            <a:prstGeom prst="roundRect">
              <a:avLst>
                <a:gd fmla="val 10000" name="adj"/>
              </a:avLst>
            </a:prstGeom>
            <a:solidFill>
              <a:srgbClr val="BB58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6"/>
            <p:cNvSpPr/>
            <p:nvPr/>
          </p:nvSpPr>
          <p:spPr>
            <a:xfrm>
              <a:off x="359511" y="269750"/>
              <a:ext cx="653657" cy="65365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6"/>
            <p:cNvSpPr/>
            <p:nvPr/>
          </p:nvSpPr>
          <p:spPr>
            <a:xfrm>
              <a:off x="1372680" y="2344"/>
              <a:ext cx="5424994" cy="118846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6"/>
            <p:cNvSpPr txBox="1"/>
            <p:nvPr/>
          </p:nvSpPr>
          <p:spPr>
            <a:xfrm>
              <a:off x="1372680" y="2344"/>
              <a:ext cx="5424994" cy="1188467"/>
            </a:xfrm>
            <a:prstGeom prst="rect">
              <a:avLst/>
            </a:prstGeom>
            <a:noFill/>
            <a:ln>
              <a:noFill/>
            </a:ln>
          </p:spPr>
          <p:txBody>
            <a:bodyPr anchorCtr="0" anchor="ctr" bIns="125775" lIns="125775" spcFirstLastPara="1" rIns="125775" wrap="square" tIns="125775">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Explore other preference attributes</a:t>
              </a:r>
              <a:endParaRPr b="0" i="0" sz="1400" u="none" cap="none" strike="noStrike">
                <a:solidFill>
                  <a:srgbClr val="000000"/>
                </a:solidFill>
                <a:latin typeface="Arial"/>
                <a:ea typeface="Arial"/>
                <a:cs typeface="Arial"/>
                <a:sym typeface="Arial"/>
              </a:endParaRPr>
            </a:p>
          </p:txBody>
        </p:sp>
        <p:sp>
          <p:nvSpPr>
            <p:cNvPr id="368" name="Google Shape;368;p16"/>
            <p:cNvSpPr/>
            <p:nvPr/>
          </p:nvSpPr>
          <p:spPr>
            <a:xfrm>
              <a:off x="0" y="1487929"/>
              <a:ext cx="6797675" cy="1188467"/>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6"/>
            <p:cNvSpPr/>
            <p:nvPr/>
          </p:nvSpPr>
          <p:spPr>
            <a:xfrm>
              <a:off x="359511" y="1755334"/>
              <a:ext cx="653657" cy="65365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6"/>
            <p:cNvSpPr/>
            <p:nvPr/>
          </p:nvSpPr>
          <p:spPr>
            <a:xfrm>
              <a:off x="1372680" y="1487929"/>
              <a:ext cx="5424994" cy="118846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6"/>
            <p:cNvSpPr txBox="1"/>
            <p:nvPr/>
          </p:nvSpPr>
          <p:spPr>
            <a:xfrm>
              <a:off x="1372680" y="1487929"/>
              <a:ext cx="5424994" cy="1188467"/>
            </a:xfrm>
            <a:prstGeom prst="rect">
              <a:avLst/>
            </a:prstGeom>
            <a:noFill/>
            <a:ln>
              <a:noFill/>
            </a:ln>
          </p:spPr>
          <p:txBody>
            <a:bodyPr anchorCtr="0" anchor="ctr" bIns="125775" lIns="125775" spcFirstLastPara="1" rIns="125775" wrap="square" tIns="125775">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Implement the App support and Launch</a:t>
              </a:r>
              <a:endParaRPr b="0" i="0" sz="1400" u="none" cap="none" strike="noStrike">
                <a:solidFill>
                  <a:srgbClr val="000000"/>
                </a:solidFill>
                <a:latin typeface="Arial"/>
                <a:ea typeface="Arial"/>
                <a:cs typeface="Arial"/>
                <a:sym typeface="Arial"/>
              </a:endParaRPr>
            </a:p>
          </p:txBody>
        </p:sp>
        <p:sp>
          <p:nvSpPr>
            <p:cNvPr id="372" name="Google Shape;372;p16"/>
            <p:cNvSpPr/>
            <p:nvPr/>
          </p:nvSpPr>
          <p:spPr>
            <a:xfrm>
              <a:off x="0" y="2973514"/>
              <a:ext cx="6797675" cy="1188467"/>
            </a:xfrm>
            <a:prstGeom prst="roundRect">
              <a:avLst>
                <a:gd fmla="val 10000" name="adj"/>
              </a:avLst>
            </a:prstGeom>
            <a:solidFill>
              <a:srgbClr val="9B83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6"/>
            <p:cNvSpPr/>
            <p:nvPr/>
          </p:nvSpPr>
          <p:spPr>
            <a:xfrm>
              <a:off x="359511" y="3240919"/>
              <a:ext cx="653657" cy="65365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6"/>
            <p:cNvSpPr/>
            <p:nvPr/>
          </p:nvSpPr>
          <p:spPr>
            <a:xfrm>
              <a:off x="1372680" y="2973514"/>
              <a:ext cx="5424994" cy="118846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6"/>
            <p:cNvSpPr txBox="1"/>
            <p:nvPr/>
          </p:nvSpPr>
          <p:spPr>
            <a:xfrm>
              <a:off x="1372680" y="2973514"/>
              <a:ext cx="5424994" cy="1188467"/>
            </a:xfrm>
            <a:prstGeom prst="rect">
              <a:avLst/>
            </a:prstGeom>
            <a:noFill/>
            <a:ln>
              <a:noFill/>
            </a:ln>
          </p:spPr>
          <p:txBody>
            <a:bodyPr anchorCtr="0" anchor="ctr" bIns="125775" lIns="125775" spcFirstLastPara="1" rIns="125775" wrap="square" tIns="125775">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Track Algo performance from real-time user feedback and tweak preference weights</a:t>
              </a:r>
              <a:endParaRPr b="0" i="0" sz="1400" u="none" cap="none" strike="noStrike">
                <a:solidFill>
                  <a:srgbClr val="000000"/>
                </a:solidFill>
                <a:latin typeface="Arial"/>
                <a:ea typeface="Arial"/>
                <a:cs typeface="Arial"/>
                <a:sym typeface="Arial"/>
              </a:endParaRPr>
            </a:p>
          </p:txBody>
        </p:sp>
        <p:sp>
          <p:nvSpPr>
            <p:cNvPr id="376" name="Google Shape;376;p16"/>
            <p:cNvSpPr/>
            <p:nvPr/>
          </p:nvSpPr>
          <p:spPr>
            <a:xfrm>
              <a:off x="0" y="4459099"/>
              <a:ext cx="6797675" cy="1188467"/>
            </a:xfrm>
            <a:prstGeom prst="roundRect">
              <a:avLst>
                <a:gd fmla="val 1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6"/>
            <p:cNvSpPr/>
            <p:nvPr/>
          </p:nvSpPr>
          <p:spPr>
            <a:xfrm>
              <a:off x="359511" y="4726504"/>
              <a:ext cx="653657" cy="653657"/>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6"/>
            <p:cNvSpPr/>
            <p:nvPr/>
          </p:nvSpPr>
          <p:spPr>
            <a:xfrm>
              <a:off x="1372680" y="4459099"/>
              <a:ext cx="5424994" cy="118846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6"/>
            <p:cNvSpPr txBox="1"/>
            <p:nvPr/>
          </p:nvSpPr>
          <p:spPr>
            <a:xfrm>
              <a:off x="1372680" y="4459099"/>
              <a:ext cx="5424994" cy="1188467"/>
            </a:xfrm>
            <a:prstGeom prst="rect">
              <a:avLst/>
            </a:prstGeom>
            <a:noFill/>
            <a:ln>
              <a:noFill/>
            </a:ln>
          </p:spPr>
          <p:txBody>
            <a:bodyPr anchorCtr="0" anchor="ctr" bIns="125775" lIns="125775" spcFirstLastPara="1" rIns="125775" wrap="square" tIns="125775">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Expand to other cities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3" name="Shape 383"/>
        <p:cNvGrpSpPr/>
        <p:nvPr/>
      </p:nvGrpSpPr>
      <p:grpSpPr>
        <a:xfrm>
          <a:off x="0" y="0"/>
          <a:ext cx="0" cy="0"/>
          <a:chOff x="0" y="0"/>
          <a:chExt cx="0" cy="0"/>
        </a:xfrm>
      </p:grpSpPr>
      <p:sp>
        <p:nvSpPr>
          <p:cNvPr id="384" name="Google Shape;384;p17"/>
          <p:cNvSpPr/>
          <p:nvPr/>
        </p:nvSpPr>
        <p:spPr>
          <a:xfrm>
            <a:off x="0" y="0"/>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5" name="Google Shape;385;p17"/>
          <p:cNvSpPr txBox="1"/>
          <p:nvPr>
            <p:ph type="title"/>
          </p:nvPr>
        </p:nvSpPr>
        <p:spPr>
          <a:xfrm>
            <a:off x="6956868" y="634946"/>
            <a:ext cx="4592874"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Conclusion</a:t>
            </a:r>
            <a:endParaRPr b="1"/>
          </a:p>
        </p:txBody>
      </p:sp>
      <p:sp>
        <p:nvSpPr>
          <p:cNvPr id="386" name="Google Shape;386;p17"/>
          <p:cNvSpPr/>
          <p:nvPr/>
        </p:nvSpPr>
        <p:spPr>
          <a:xfrm>
            <a:off x="0" y="0"/>
            <a:ext cx="6479458" cy="633431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7" name="Google Shape;387;p17"/>
          <p:cNvSpPr/>
          <p:nvPr/>
        </p:nvSpPr>
        <p:spPr>
          <a:xfrm>
            <a:off x="321733" y="321733"/>
            <a:ext cx="3057906" cy="340823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88" name="Google Shape;388;p17"/>
          <p:cNvPicPr preferRelativeResize="0"/>
          <p:nvPr/>
        </p:nvPicPr>
        <p:blipFill rotWithShape="1">
          <a:blip r:embed="rId3">
            <a:alphaModFix/>
          </a:blip>
          <a:srcRect b="0" l="0" r="0" t="0"/>
          <a:stretch/>
        </p:blipFill>
        <p:spPr>
          <a:xfrm>
            <a:off x="958315" y="473902"/>
            <a:ext cx="1784742" cy="3103900"/>
          </a:xfrm>
          <a:prstGeom prst="rect">
            <a:avLst/>
          </a:prstGeom>
          <a:noFill/>
          <a:ln>
            <a:noFill/>
          </a:ln>
        </p:spPr>
      </p:pic>
      <p:sp>
        <p:nvSpPr>
          <p:cNvPr id="389" name="Google Shape;389;p17"/>
          <p:cNvSpPr/>
          <p:nvPr/>
        </p:nvSpPr>
        <p:spPr>
          <a:xfrm>
            <a:off x="3512061" y="321733"/>
            <a:ext cx="2583939" cy="19552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90" name="Google Shape;390;p17"/>
          <p:cNvCxnSpPr/>
          <p:nvPr/>
        </p:nvCxnSpPr>
        <p:spPr>
          <a:xfrm>
            <a:off x="7046569" y="2085703"/>
            <a:ext cx="4114800" cy="0"/>
          </a:xfrm>
          <a:prstGeom prst="straightConnector1">
            <a:avLst/>
          </a:prstGeom>
          <a:noFill/>
          <a:ln cap="flat" cmpd="sng" w="9525">
            <a:solidFill>
              <a:srgbClr val="7F7F7F">
                <a:alpha val="89411"/>
              </a:srgbClr>
            </a:solidFill>
            <a:prstDash val="solid"/>
            <a:round/>
            <a:headEnd len="sm" w="sm" type="none"/>
            <a:tailEnd len="sm" w="sm" type="none"/>
          </a:ln>
        </p:spPr>
      </p:cxnSp>
      <p:sp>
        <p:nvSpPr>
          <p:cNvPr id="391" name="Google Shape;391;p17"/>
          <p:cNvSpPr/>
          <p:nvPr/>
        </p:nvSpPr>
        <p:spPr>
          <a:xfrm>
            <a:off x="321733" y="3879167"/>
            <a:ext cx="3057906" cy="2135564"/>
          </a:xfrm>
          <a:prstGeom prst="rect">
            <a:avLst/>
          </a:prstGeom>
          <a:solidFill>
            <a:srgbClr val="7EA9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2" name="Google Shape;392;p17"/>
          <p:cNvSpPr/>
          <p:nvPr/>
        </p:nvSpPr>
        <p:spPr>
          <a:xfrm>
            <a:off x="3528588" y="2451014"/>
            <a:ext cx="2567411" cy="353276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93" name="Google Shape;393;p17"/>
          <p:cNvPicPr preferRelativeResize="0"/>
          <p:nvPr>
            <p:ph idx="1" type="body"/>
          </p:nvPr>
        </p:nvPicPr>
        <p:blipFill rotWithShape="1">
          <a:blip r:embed="rId4">
            <a:alphaModFix/>
          </a:blip>
          <a:srcRect b="0" l="0" r="0" t="0"/>
          <a:stretch/>
        </p:blipFill>
        <p:spPr>
          <a:xfrm>
            <a:off x="3923738" y="2601842"/>
            <a:ext cx="1777109" cy="3231109"/>
          </a:xfrm>
          <a:prstGeom prst="rect">
            <a:avLst/>
          </a:prstGeom>
          <a:noFill/>
          <a:ln>
            <a:noFill/>
          </a:ln>
        </p:spPr>
      </p:pic>
      <p:sp>
        <p:nvSpPr>
          <p:cNvPr id="394" name="Google Shape;394;p17"/>
          <p:cNvSpPr txBox="1"/>
          <p:nvPr/>
        </p:nvSpPr>
        <p:spPr>
          <a:xfrm>
            <a:off x="6956868" y="2198914"/>
            <a:ext cx="4592874" cy="3670180"/>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3F3F3F"/>
                </a:solidFill>
                <a:latin typeface="Calibri"/>
                <a:ea typeface="Calibri"/>
                <a:cs typeface="Calibri"/>
                <a:sym typeface="Calibri"/>
              </a:rPr>
              <a:t>Proposed Group Mode and Family Mode to consider multiple user preferences to suggest restaurant recommendations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a:p>
            <a:pPr indent="0" lvl="0" marL="0" marR="0" rtl="0" algn="l">
              <a:lnSpc>
                <a:spcPct val="90000"/>
              </a:lnSpc>
              <a:spcBef>
                <a:spcPts val="600"/>
              </a:spcBef>
              <a:spcAft>
                <a:spcPts val="0"/>
              </a:spcAft>
              <a:buClr>
                <a:srgbClr val="000000"/>
              </a:buClr>
              <a:buSzPts val="1800"/>
              <a:buFont typeface="Arial"/>
              <a:buNone/>
            </a:pPr>
            <a:r>
              <a:rPr b="0" i="0" lang="en-US" sz="1800" u="none" cap="none" strike="noStrike">
                <a:solidFill>
                  <a:srgbClr val="3F3F3F"/>
                </a:solidFill>
                <a:latin typeface="Calibri"/>
                <a:ea typeface="Calibri"/>
                <a:cs typeface="Calibri"/>
                <a:sym typeface="Calibri"/>
              </a:rPr>
              <a:t>Developed and implemented a utility theory-based ML model</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a:p>
            <a:pPr indent="0" lvl="0" marL="0" marR="0" rtl="0" algn="l">
              <a:lnSpc>
                <a:spcPct val="90000"/>
              </a:lnSpc>
              <a:spcBef>
                <a:spcPts val="60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
        <p:nvSpPr>
          <p:cNvPr id="395" name="Google Shape;395;p17"/>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7"/>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4" name="Shape 134"/>
        <p:cNvGrpSpPr/>
        <p:nvPr/>
      </p:nvGrpSpPr>
      <p:grpSpPr>
        <a:xfrm>
          <a:off x="0" y="0"/>
          <a:ext cx="0" cy="0"/>
          <a:chOff x="0" y="0"/>
          <a:chExt cx="0" cy="0"/>
        </a:xfrm>
      </p:grpSpPr>
      <p:sp>
        <p:nvSpPr>
          <p:cNvPr id="135" name="Google Shape;135;p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7" name="Google Shape;137;p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138" name="Google Shape;138;p3"/>
          <p:cNvSpPr/>
          <p:nvPr/>
        </p:nvSpPr>
        <p:spPr>
          <a:xfrm>
            <a:off x="1507"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p3"/>
          <p:cNvSpPr/>
          <p:nvPr/>
        </p:nvSpPr>
        <p:spPr>
          <a:xfrm>
            <a:off x="1507" y="4953000"/>
            <a:ext cx="12188952"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
          <p:cNvSpPr/>
          <p:nvPr/>
        </p:nvSpPr>
        <p:spPr>
          <a:xfrm>
            <a:off x="1507" y="4906176"/>
            <a:ext cx="12188952"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close up of a toy&#10;&#10;Description automatically generated" id="141" name="Google Shape;141;p3"/>
          <p:cNvPicPr preferRelativeResize="0"/>
          <p:nvPr/>
        </p:nvPicPr>
        <p:blipFill rotWithShape="1">
          <a:blip r:embed="rId3">
            <a:alphaModFix/>
          </a:blip>
          <a:srcRect b="0" l="0" r="0" t="0"/>
          <a:stretch/>
        </p:blipFill>
        <p:spPr>
          <a:xfrm>
            <a:off x="4368234" y="588560"/>
            <a:ext cx="3452326" cy="4072404"/>
          </a:xfrm>
          <a:prstGeom prst="rect">
            <a:avLst/>
          </a:prstGeom>
          <a:noFill/>
          <a:ln>
            <a:noFill/>
          </a:ln>
        </p:spPr>
      </p:pic>
      <p:sp>
        <p:nvSpPr>
          <p:cNvPr id="142" name="Google Shape;142;p3"/>
          <p:cNvSpPr/>
          <p:nvPr/>
        </p:nvSpPr>
        <p:spPr>
          <a:xfrm>
            <a:off x="2447157" y="2260329"/>
            <a:ext cx="1800808" cy="1073183"/>
          </a:xfrm>
          <a:prstGeom prst="cloud">
            <a:avLst/>
          </a:prstGeom>
          <a:solidFill>
            <a:srgbClr val="FF0000"/>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Pasta time!!!</a:t>
            </a:r>
            <a:endParaRPr b="0" i="0" sz="1400" u="none" cap="none" strike="noStrike">
              <a:solidFill>
                <a:srgbClr val="000000"/>
              </a:solidFill>
              <a:latin typeface="Arial"/>
              <a:ea typeface="Arial"/>
              <a:cs typeface="Arial"/>
              <a:sym typeface="Arial"/>
            </a:endParaRPr>
          </a:p>
        </p:txBody>
      </p:sp>
      <p:sp>
        <p:nvSpPr>
          <p:cNvPr id="143" name="Google Shape;143;p3"/>
          <p:cNvSpPr/>
          <p:nvPr/>
        </p:nvSpPr>
        <p:spPr>
          <a:xfrm>
            <a:off x="3155863" y="377808"/>
            <a:ext cx="1800808" cy="1073183"/>
          </a:xfrm>
          <a:prstGeom prst="flowChartTerminator">
            <a:avLst/>
          </a:prstGeom>
          <a:solidFill>
            <a:srgbClr val="00B0F0"/>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Casual kid-friendly place</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7305821" y="371968"/>
            <a:ext cx="1800808" cy="1073183"/>
          </a:xfrm>
          <a:prstGeom prst="plaque">
            <a:avLst>
              <a:gd fmla="val 16667" name="adj"/>
            </a:avLst>
          </a:prstGeom>
          <a:solidFill>
            <a:srgbClr val="00B050"/>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Healthy option for the family</a:t>
            </a:r>
            <a:endParaRPr b="0" i="0" sz="1400" u="none" cap="none" strike="noStrike">
              <a:solidFill>
                <a:srgbClr val="000000"/>
              </a:solidFill>
              <a:latin typeface="Arial"/>
              <a:ea typeface="Arial"/>
              <a:cs typeface="Arial"/>
              <a:sym typeface="Arial"/>
            </a:endParaRPr>
          </a:p>
        </p:txBody>
      </p:sp>
      <p:sp>
        <p:nvSpPr>
          <p:cNvPr id="145" name="Google Shape;145;p3"/>
          <p:cNvSpPr/>
          <p:nvPr/>
        </p:nvSpPr>
        <p:spPr>
          <a:xfrm>
            <a:off x="7820560" y="2127217"/>
            <a:ext cx="1800808" cy="1073183"/>
          </a:xfrm>
          <a:prstGeom prst="irregularSeal1">
            <a:avLst/>
          </a:prstGeom>
          <a:solidFill>
            <a:srgbClr val="AF47B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Pizza?</a:t>
            </a:r>
            <a:endParaRPr b="0" i="0" sz="1400" u="none" cap="none" strike="noStrike">
              <a:solidFill>
                <a:srgbClr val="000000"/>
              </a:solidFill>
              <a:latin typeface="Arial"/>
              <a:ea typeface="Arial"/>
              <a:cs typeface="Arial"/>
              <a:sym typeface="Arial"/>
            </a:endParaRPr>
          </a:p>
        </p:txBody>
      </p:sp>
      <p:sp>
        <p:nvSpPr>
          <p:cNvPr id="146" name="Google Shape;146;p3"/>
          <p:cNvSpPr txBox="1"/>
          <p:nvPr>
            <p:ph type="title"/>
          </p:nvPr>
        </p:nvSpPr>
        <p:spPr>
          <a:xfrm>
            <a:off x="346098" y="5475741"/>
            <a:ext cx="10058400" cy="8229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4400"/>
              <a:buFont typeface="Calibri"/>
              <a:buNone/>
            </a:pPr>
            <a:r>
              <a:rPr b="1" lang="en-US" sz="4400">
                <a:solidFill>
                  <a:srgbClr val="FFFFFF"/>
                </a:solidFill>
              </a:rPr>
              <a:t>Preferences Differ (2/2)</a:t>
            </a:r>
            <a:endParaRPr/>
          </a:p>
        </p:txBody>
      </p:sp>
      <p:sp>
        <p:nvSpPr>
          <p:cNvPr id="147" name="Google Shape;147;p3"/>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48" name="Google Shape;148;p3"/>
          <p:cNvSpPr txBox="1"/>
          <p:nvPr/>
        </p:nvSpPr>
        <p:spPr>
          <a:xfrm>
            <a:off x="8972397" y="6541807"/>
            <a:ext cx="271949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Graphics credits: macrovector/Freepik</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4"/>
          <p:cNvSpPr txBox="1"/>
          <p:nvPr>
            <p:ph type="title"/>
          </p:nvPr>
        </p:nvSpPr>
        <p:spPr>
          <a:xfrm>
            <a:off x="1097279" y="286604"/>
            <a:ext cx="10475595" cy="702302"/>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3600"/>
              <a:buFont typeface="Calibri"/>
              <a:buNone/>
            </a:pPr>
            <a:r>
              <a:rPr b="1" lang="en-US" sz="3600"/>
              <a:t>Missing Feature: Recommendations for Groups</a:t>
            </a:r>
            <a:endParaRPr/>
          </a:p>
        </p:txBody>
      </p:sp>
      <p:sp>
        <p:nvSpPr>
          <p:cNvPr id="155" name="Google Shape;155;p4"/>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56" name="Google Shape;156;p4"/>
          <p:cNvPicPr preferRelativeResize="0"/>
          <p:nvPr/>
        </p:nvPicPr>
        <p:blipFill rotWithShape="1">
          <a:blip r:embed="rId3">
            <a:alphaModFix/>
          </a:blip>
          <a:srcRect b="0" l="0" r="0" t="0"/>
          <a:stretch/>
        </p:blipFill>
        <p:spPr>
          <a:xfrm>
            <a:off x="5818013" y="1436205"/>
            <a:ext cx="88546" cy="4105275"/>
          </a:xfrm>
          <a:prstGeom prst="rect">
            <a:avLst/>
          </a:prstGeom>
          <a:noFill/>
          <a:ln>
            <a:noFill/>
          </a:ln>
        </p:spPr>
      </p:pic>
      <p:grpSp>
        <p:nvGrpSpPr>
          <p:cNvPr id="157" name="Google Shape;157;p4"/>
          <p:cNvGrpSpPr/>
          <p:nvPr/>
        </p:nvGrpSpPr>
        <p:grpSpPr>
          <a:xfrm>
            <a:off x="8436207" y="1388533"/>
            <a:ext cx="2295525" cy="4095750"/>
            <a:chOff x="8436207" y="1388533"/>
            <a:chExt cx="2295525" cy="4095750"/>
          </a:xfrm>
        </p:grpSpPr>
        <p:pic>
          <p:nvPicPr>
            <p:cNvPr id="158" name="Google Shape;158;p4"/>
            <p:cNvPicPr preferRelativeResize="0"/>
            <p:nvPr/>
          </p:nvPicPr>
          <p:blipFill rotWithShape="1">
            <a:blip r:embed="rId4">
              <a:alphaModFix/>
            </a:blip>
            <a:srcRect b="0" l="0" r="0" t="0"/>
            <a:stretch/>
          </p:blipFill>
          <p:spPr>
            <a:xfrm>
              <a:off x="8436207" y="1388533"/>
              <a:ext cx="2295525" cy="4095750"/>
            </a:xfrm>
            <a:prstGeom prst="rect">
              <a:avLst/>
            </a:prstGeom>
            <a:noFill/>
            <a:ln>
              <a:noFill/>
            </a:ln>
          </p:spPr>
        </p:pic>
        <p:sp>
          <p:nvSpPr>
            <p:cNvPr id="159" name="Google Shape;159;p4"/>
            <p:cNvSpPr/>
            <p:nvPr/>
          </p:nvSpPr>
          <p:spPr>
            <a:xfrm>
              <a:off x="8518272" y="2261651"/>
              <a:ext cx="1145065" cy="182880"/>
            </a:xfrm>
            <a:prstGeom prst="flowChartTerminator">
              <a:avLst/>
            </a:prstGeom>
            <a:solidFill>
              <a:srgbClr val="00B0F0"/>
            </a:solidFill>
            <a:ln cap="flat" cmpd="sng" w="15875">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Family Mode</a:t>
              </a:r>
              <a:endParaRPr b="0" i="0" sz="1400" u="none" cap="none" strike="noStrike">
                <a:solidFill>
                  <a:srgbClr val="000000"/>
                </a:solidFill>
                <a:latin typeface="Arial"/>
                <a:ea typeface="Arial"/>
                <a:cs typeface="Arial"/>
                <a:sym typeface="Arial"/>
              </a:endParaRPr>
            </a:p>
          </p:txBody>
        </p:sp>
      </p:grpSp>
      <p:pic>
        <p:nvPicPr>
          <p:cNvPr descr="A close up of a toy&#10;&#10;Description automatically generated" id="160" name="Google Shape;160;p4"/>
          <p:cNvPicPr preferRelativeResize="0"/>
          <p:nvPr/>
        </p:nvPicPr>
        <p:blipFill rotWithShape="1">
          <a:blip r:embed="rId5">
            <a:alphaModFix/>
          </a:blip>
          <a:srcRect b="0" l="0" r="0" t="0"/>
          <a:stretch/>
        </p:blipFill>
        <p:spPr>
          <a:xfrm>
            <a:off x="6666673" y="1878996"/>
            <a:ext cx="803812" cy="948189"/>
          </a:xfrm>
          <a:prstGeom prst="rect">
            <a:avLst/>
          </a:prstGeom>
          <a:noFill/>
          <a:ln>
            <a:noFill/>
          </a:ln>
        </p:spPr>
      </p:pic>
      <p:cxnSp>
        <p:nvCxnSpPr>
          <p:cNvPr id="161" name="Google Shape;161;p4"/>
          <p:cNvCxnSpPr/>
          <p:nvPr/>
        </p:nvCxnSpPr>
        <p:spPr>
          <a:xfrm>
            <a:off x="7589520" y="2353091"/>
            <a:ext cx="744884" cy="0"/>
          </a:xfrm>
          <a:prstGeom prst="straightConnector1">
            <a:avLst/>
          </a:prstGeom>
          <a:noFill/>
          <a:ln cap="flat" cmpd="sng" w="38100">
            <a:solidFill>
              <a:schemeClr val="accent1"/>
            </a:solidFill>
            <a:prstDash val="solid"/>
            <a:round/>
            <a:headEnd len="sm" w="sm" type="none"/>
            <a:tailEnd len="med" w="med" type="stealth"/>
          </a:ln>
        </p:spPr>
      </p:cxnSp>
      <p:grpSp>
        <p:nvGrpSpPr>
          <p:cNvPr id="162" name="Google Shape;162;p4"/>
          <p:cNvGrpSpPr/>
          <p:nvPr/>
        </p:nvGrpSpPr>
        <p:grpSpPr>
          <a:xfrm>
            <a:off x="2843329" y="1388533"/>
            <a:ext cx="2295525" cy="4095750"/>
            <a:chOff x="2946132" y="1445730"/>
            <a:chExt cx="2295525" cy="4095750"/>
          </a:xfrm>
        </p:grpSpPr>
        <p:pic>
          <p:nvPicPr>
            <p:cNvPr id="163" name="Google Shape;163;p4"/>
            <p:cNvPicPr preferRelativeResize="0"/>
            <p:nvPr/>
          </p:nvPicPr>
          <p:blipFill rotWithShape="1">
            <a:blip r:embed="rId6">
              <a:alphaModFix/>
            </a:blip>
            <a:srcRect b="0" l="0" r="0" t="0"/>
            <a:stretch/>
          </p:blipFill>
          <p:spPr>
            <a:xfrm>
              <a:off x="2946132" y="1445730"/>
              <a:ext cx="2295525" cy="4095750"/>
            </a:xfrm>
            <a:prstGeom prst="rect">
              <a:avLst/>
            </a:prstGeom>
            <a:noFill/>
            <a:ln>
              <a:noFill/>
            </a:ln>
          </p:spPr>
        </p:pic>
        <p:sp>
          <p:nvSpPr>
            <p:cNvPr id="164" name="Google Shape;164;p4"/>
            <p:cNvSpPr/>
            <p:nvPr/>
          </p:nvSpPr>
          <p:spPr>
            <a:xfrm>
              <a:off x="2998803" y="2345472"/>
              <a:ext cx="1145065" cy="182880"/>
            </a:xfrm>
            <a:prstGeom prst="flowChartTerminator">
              <a:avLst/>
            </a:prstGeom>
            <a:solidFill>
              <a:srgbClr val="00B0F0"/>
            </a:solidFill>
            <a:ln cap="flat" cmpd="sng" w="15875">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Group Mode</a:t>
              </a:r>
              <a:endParaRPr b="0" i="0" sz="1400" u="none" cap="none" strike="noStrike">
                <a:solidFill>
                  <a:srgbClr val="000000"/>
                </a:solidFill>
                <a:latin typeface="Arial"/>
                <a:ea typeface="Arial"/>
                <a:cs typeface="Arial"/>
                <a:sym typeface="Arial"/>
              </a:endParaRPr>
            </a:p>
          </p:txBody>
        </p:sp>
        <p:pic>
          <p:nvPicPr>
            <p:cNvPr descr="A picture containing drawing&#10;&#10;Description automatically generated" id="165" name="Google Shape;165;p4"/>
            <p:cNvPicPr preferRelativeResize="0"/>
            <p:nvPr/>
          </p:nvPicPr>
          <p:blipFill rotWithShape="1">
            <a:blip r:embed="rId7">
              <a:alphaModFix/>
            </a:blip>
            <a:srcRect b="0" l="0" r="0" t="0"/>
            <a:stretch/>
          </p:blipFill>
          <p:spPr>
            <a:xfrm flipH="1">
              <a:off x="4205367" y="2314992"/>
              <a:ext cx="232913" cy="231701"/>
            </a:xfrm>
            <a:prstGeom prst="ellipse">
              <a:avLst/>
            </a:prstGeom>
            <a:noFill/>
            <a:ln>
              <a:noFill/>
            </a:ln>
            <a:effectLst>
              <a:outerShdw blurRad="381000" sx="-80000" rotWithShape="0" dir="5400000" dist="292100" sy="-18000">
                <a:srgbClr val="000000">
                  <a:alpha val="21568"/>
                </a:srgbClr>
              </a:outerShdw>
            </a:effectLst>
          </p:spPr>
        </p:pic>
        <p:pic>
          <p:nvPicPr>
            <p:cNvPr descr="A picture containing graphics, lamp, drawing&#10;&#10;Description automatically generated" id="166" name="Google Shape;166;p4"/>
            <p:cNvPicPr preferRelativeResize="0"/>
            <p:nvPr/>
          </p:nvPicPr>
          <p:blipFill rotWithShape="1">
            <a:blip r:embed="rId8">
              <a:alphaModFix/>
            </a:blip>
            <a:srcRect b="0" l="0" r="0" t="0"/>
            <a:stretch/>
          </p:blipFill>
          <p:spPr>
            <a:xfrm flipH="1">
              <a:off x="4873342" y="2314991"/>
              <a:ext cx="269923" cy="246185"/>
            </a:xfrm>
            <a:prstGeom prst="ellipse">
              <a:avLst/>
            </a:prstGeom>
            <a:noFill/>
            <a:ln>
              <a:noFill/>
            </a:ln>
            <a:effectLst>
              <a:outerShdw blurRad="381000" sx="-80000" rotWithShape="0" dir="5400000" dist="292100" sy="-18000">
                <a:srgbClr val="000000">
                  <a:alpha val="21568"/>
                </a:srgbClr>
              </a:outerShdw>
            </a:effectLst>
          </p:spPr>
        </p:pic>
        <p:pic>
          <p:nvPicPr>
            <p:cNvPr descr="A picture containing drawing&#10;&#10;Description automatically generated" id="167" name="Google Shape;167;p4"/>
            <p:cNvPicPr preferRelativeResize="0"/>
            <p:nvPr/>
          </p:nvPicPr>
          <p:blipFill rotWithShape="1">
            <a:blip r:embed="rId9">
              <a:alphaModFix/>
            </a:blip>
            <a:srcRect b="0" l="0" r="0" t="0"/>
            <a:stretch/>
          </p:blipFill>
          <p:spPr>
            <a:xfrm>
              <a:off x="4520849" y="2314992"/>
              <a:ext cx="269925" cy="245220"/>
            </a:xfrm>
            <a:prstGeom prst="ellipse">
              <a:avLst/>
            </a:prstGeom>
            <a:noFill/>
            <a:ln>
              <a:noFill/>
            </a:ln>
            <a:effectLst>
              <a:outerShdw blurRad="381000" sx="-80000" rotWithShape="0" dir="5400000" dist="292100" sy="-18000">
                <a:srgbClr val="000000">
                  <a:alpha val="21568"/>
                </a:srgbClr>
              </a:outerShdw>
            </a:effectLst>
          </p:spPr>
        </p:pic>
      </p:grpSp>
      <p:sp>
        <p:nvSpPr>
          <p:cNvPr id="168" name="Google Shape;168;p4"/>
          <p:cNvSpPr txBox="1"/>
          <p:nvPr/>
        </p:nvSpPr>
        <p:spPr>
          <a:xfrm>
            <a:off x="539525" y="2444525"/>
            <a:ext cx="2303100" cy="2302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Group Mode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takes preferences of all users in the dining party to make recommendations.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Option to link other users to aggregate preferences</a:t>
            </a:r>
            <a:endParaRPr b="0" i="0" sz="1400" u="none" cap="none" strike="noStrike">
              <a:solidFill>
                <a:srgbClr val="000000"/>
              </a:solidFill>
              <a:latin typeface="Arial"/>
              <a:ea typeface="Arial"/>
              <a:cs typeface="Arial"/>
              <a:sym typeface="Arial"/>
            </a:endParaRPr>
          </a:p>
        </p:txBody>
      </p:sp>
      <p:sp>
        <p:nvSpPr>
          <p:cNvPr id="169" name="Google Shape;169;p4"/>
          <p:cNvSpPr txBox="1"/>
          <p:nvPr/>
        </p:nvSpPr>
        <p:spPr>
          <a:xfrm>
            <a:off x="6005752" y="3292152"/>
            <a:ext cx="230314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Family Mode takes preferences of all members in the user 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5"/>
          <p:cNvSpPr txBox="1"/>
          <p:nvPr>
            <p:ph type="title"/>
          </p:nvPr>
        </p:nvSpPr>
        <p:spPr>
          <a:xfrm>
            <a:off x="1097280" y="286604"/>
            <a:ext cx="10058400" cy="70230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320"/>
              <a:buFont typeface="Calibri"/>
              <a:buNone/>
            </a:pPr>
            <a:r>
              <a:rPr b="1" lang="en-US" sz="4320"/>
              <a:t>Data</a:t>
            </a:r>
            <a:endParaRPr/>
          </a:p>
        </p:txBody>
      </p:sp>
      <p:sp>
        <p:nvSpPr>
          <p:cNvPr id="175" name="Google Shape;175;p5"/>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76" name="Google Shape;176;p5"/>
          <p:cNvSpPr txBox="1"/>
          <p:nvPr/>
        </p:nvSpPr>
        <p:spPr>
          <a:xfrm>
            <a:off x="1097275" y="1298413"/>
            <a:ext cx="8622900" cy="234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2"/>
                </a:solidFill>
                <a:latin typeface="Calibri"/>
                <a:ea typeface="Calibri"/>
                <a:cs typeface="Calibri"/>
                <a:sym typeface="Calibri"/>
              </a:rPr>
              <a:t>Source: Yelp Daraset Challenge (Round 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2"/>
                </a:solidFill>
                <a:latin typeface="Calibri"/>
                <a:ea typeface="Calibri"/>
                <a:cs typeface="Calibri"/>
                <a:sym typeface="Calibri"/>
              </a:rPr>
              <a:t>Size: 6 GB in JSON format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2"/>
                </a:solidFill>
                <a:latin typeface="Calibri"/>
                <a:ea typeface="Calibri"/>
                <a:cs typeface="Calibri"/>
                <a:sym typeface="Calibri"/>
              </a:rPr>
              <a:t>For simplicity, </a:t>
            </a:r>
            <a:endParaRPr b="0" i="0" sz="26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2"/>
                </a:solidFill>
                <a:latin typeface="Calibri"/>
                <a:ea typeface="Calibri"/>
                <a:cs typeface="Calibri"/>
                <a:sym typeface="Calibri"/>
              </a:rPr>
              <a:t>focusing on restaurants in Las Vegas and most recent reviews</a:t>
            </a:r>
            <a:endParaRPr b="0" i="0" sz="1400" u="none" cap="none" strike="noStrike">
              <a:solidFill>
                <a:srgbClr val="000000"/>
              </a:solidFill>
              <a:latin typeface="Arial"/>
              <a:ea typeface="Arial"/>
              <a:cs typeface="Arial"/>
              <a:sym typeface="Arial"/>
            </a:endParaRPr>
          </a:p>
        </p:txBody>
      </p:sp>
      <p:pic>
        <p:nvPicPr>
          <p:cNvPr id="177" name="Google Shape;177;p5"/>
          <p:cNvPicPr preferRelativeResize="0"/>
          <p:nvPr/>
        </p:nvPicPr>
        <p:blipFill rotWithShape="1">
          <a:blip r:embed="rId3">
            <a:alphaModFix/>
          </a:blip>
          <a:srcRect b="0" l="0" r="0" t="0"/>
          <a:stretch/>
        </p:blipFill>
        <p:spPr>
          <a:xfrm>
            <a:off x="8187954" y="1275810"/>
            <a:ext cx="3488598" cy="1640175"/>
          </a:xfrm>
          <a:prstGeom prst="rect">
            <a:avLst/>
          </a:prstGeom>
          <a:noFill/>
          <a:ln>
            <a:noFill/>
          </a:ln>
        </p:spPr>
      </p:pic>
      <p:pic>
        <p:nvPicPr>
          <p:cNvPr id="178" name="Google Shape;178;p5"/>
          <p:cNvPicPr preferRelativeResize="0"/>
          <p:nvPr/>
        </p:nvPicPr>
        <p:blipFill rotWithShape="1">
          <a:blip r:embed="rId4">
            <a:alphaModFix/>
          </a:blip>
          <a:srcRect b="0" l="0" r="0" t="0"/>
          <a:stretch/>
        </p:blipFill>
        <p:spPr>
          <a:xfrm>
            <a:off x="1206759" y="3948826"/>
            <a:ext cx="9778482" cy="2148934"/>
          </a:xfrm>
          <a:prstGeom prst="rect">
            <a:avLst/>
          </a:prstGeom>
          <a:noFill/>
          <a:ln>
            <a:noFill/>
          </a:ln>
        </p:spPr>
      </p:pic>
      <p:sp>
        <p:nvSpPr>
          <p:cNvPr id="179" name="Google Shape;179;p5"/>
          <p:cNvSpPr txBox="1"/>
          <p:nvPr/>
        </p:nvSpPr>
        <p:spPr>
          <a:xfrm>
            <a:off x="257452" y="6488458"/>
            <a:ext cx="346229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Data source: https://www.yelp.com/dataset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6"/>
          <p:cNvSpPr txBox="1"/>
          <p:nvPr>
            <p:ph type="title"/>
          </p:nvPr>
        </p:nvSpPr>
        <p:spPr>
          <a:xfrm>
            <a:off x="1097280" y="286604"/>
            <a:ext cx="10058400" cy="702302"/>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3600"/>
              <a:buFont typeface="Calibri"/>
              <a:buNone/>
            </a:pPr>
            <a:r>
              <a:rPr b="1" lang="en-US" sz="3600"/>
              <a:t>Las Vegas Restaurant Spatial Distribution </a:t>
            </a:r>
            <a:endParaRPr/>
          </a:p>
        </p:txBody>
      </p:sp>
      <p:pic>
        <p:nvPicPr>
          <p:cNvPr id="185" name="Google Shape;185;p6"/>
          <p:cNvPicPr preferRelativeResize="0"/>
          <p:nvPr>
            <p:ph idx="1" type="body"/>
          </p:nvPr>
        </p:nvPicPr>
        <p:blipFill rotWithShape="1">
          <a:blip r:embed="rId3">
            <a:alphaModFix/>
          </a:blip>
          <a:srcRect b="0" l="0" r="0" t="0"/>
          <a:stretch/>
        </p:blipFill>
        <p:spPr>
          <a:xfrm>
            <a:off x="1237058" y="1046552"/>
            <a:ext cx="5718000" cy="4764900"/>
          </a:xfrm>
          <a:prstGeom prst="rect">
            <a:avLst/>
          </a:prstGeom>
          <a:noFill/>
          <a:ln>
            <a:noFill/>
          </a:ln>
        </p:spPr>
      </p:pic>
      <p:sp>
        <p:nvSpPr>
          <p:cNvPr id="186" name="Google Shape;186;p6"/>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87" name="Google Shape;187;p6"/>
          <p:cNvSpPr txBox="1"/>
          <p:nvPr/>
        </p:nvSpPr>
        <p:spPr>
          <a:xfrm>
            <a:off x="7395225" y="3791050"/>
            <a:ext cx="3393600" cy="155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Dot color: review ratings</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Dot size: review counts</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1" name="Shape 191"/>
        <p:cNvGrpSpPr/>
        <p:nvPr/>
      </p:nvGrpSpPr>
      <p:grpSpPr>
        <a:xfrm>
          <a:off x="0" y="0"/>
          <a:ext cx="0" cy="0"/>
          <a:chOff x="0" y="0"/>
          <a:chExt cx="0" cy="0"/>
        </a:xfrm>
      </p:grpSpPr>
      <p:sp>
        <p:nvSpPr>
          <p:cNvPr id="192" name="Google Shape;192;p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4" name="Google Shape;194;p7"/>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195" name="Google Shape;195;p7"/>
          <p:cNvSpPr/>
          <p:nvPr/>
        </p:nvSpPr>
        <p:spPr>
          <a:xfrm>
            <a:off x="0" y="0"/>
            <a:ext cx="12190458"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6" name="Google Shape;196;p7"/>
          <p:cNvSpPr/>
          <p:nvPr/>
        </p:nvSpPr>
        <p:spPr>
          <a:xfrm>
            <a:off x="1507" y="4953000"/>
            <a:ext cx="12188952"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7"/>
          <p:cNvSpPr txBox="1"/>
          <p:nvPr>
            <p:ph type="title"/>
          </p:nvPr>
        </p:nvSpPr>
        <p:spPr>
          <a:xfrm>
            <a:off x="1065197" y="5120640"/>
            <a:ext cx="10058400" cy="8229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3600"/>
              <a:buFont typeface="Calibri"/>
              <a:buNone/>
            </a:pPr>
            <a:r>
              <a:rPr b="1" lang="en-US" sz="3600">
                <a:solidFill>
                  <a:srgbClr val="FFFFFF"/>
                </a:solidFill>
              </a:rPr>
              <a:t>Visualizing Restaurants’  Rating </a:t>
            </a:r>
            <a:endParaRPr/>
          </a:p>
        </p:txBody>
      </p:sp>
      <p:pic>
        <p:nvPicPr>
          <p:cNvPr id="198" name="Google Shape;198;p7"/>
          <p:cNvPicPr preferRelativeResize="0"/>
          <p:nvPr>
            <p:ph idx="1" type="body"/>
          </p:nvPr>
        </p:nvPicPr>
        <p:blipFill rotWithShape="1">
          <a:blip r:embed="rId3">
            <a:alphaModFix/>
          </a:blip>
          <a:srcRect b="0" l="0" r="0" t="0"/>
          <a:stretch/>
        </p:blipFill>
        <p:spPr>
          <a:xfrm>
            <a:off x="654116" y="803009"/>
            <a:ext cx="5131653" cy="3421101"/>
          </a:xfrm>
          <a:prstGeom prst="rect">
            <a:avLst/>
          </a:prstGeom>
          <a:noFill/>
          <a:ln>
            <a:noFill/>
          </a:ln>
        </p:spPr>
      </p:pic>
      <p:sp>
        <p:nvSpPr>
          <p:cNvPr id="199" name="Google Shape;199;p7"/>
          <p:cNvSpPr/>
          <p:nvPr/>
        </p:nvSpPr>
        <p:spPr>
          <a:xfrm>
            <a:off x="6063996" y="886968"/>
            <a:ext cx="64008" cy="3108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0" name="Google Shape;200;p7"/>
          <p:cNvPicPr preferRelativeResize="0"/>
          <p:nvPr/>
        </p:nvPicPr>
        <p:blipFill rotWithShape="1">
          <a:blip r:embed="rId4">
            <a:alphaModFix/>
          </a:blip>
          <a:srcRect b="0" l="0" r="0" t="0"/>
          <a:stretch/>
        </p:blipFill>
        <p:spPr>
          <a:xfrm>
            <a:off x="6967370" y="621374"/>
            <a:ext cx="3661935" cy="3602736"/>
          </a:xfrm>
          <a:prstGeom prst="rect">
            <a:avLst/>
          </a:prstGeom>
          <a:noFill/>
          <a:ln>
            <a:noFill/>
          </a:ln>
        </p:spPr>
      </p:pic>
      <p:sp>
        <p:nvSpPr>
          <p:cNvPr id="201" name="Google Shape;201;p7"/>
          <p:cNvSpPr/>
          <p:nvPr/>
        </p:nvSpPr>
        <p:spPr>
          <a:xfrm>
            <a:off x="1507" y="4906176"/>
            <a:ext cx="12188952"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8"/>
          <p:cNvSpPr txBox="1"/>
          <p:nvPr>
            <p:ph type="title"/>
          </p:nvPr>
        </p:nvSpPr>
        <p:spPr>
          <a:xfrm>
            <a:off x="1097280" y="286604"/>
            <a:ext cx="10058400" cy="70230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320"/>
              <a:buFont typeface="Calibri"/>
              <a:buNone/>
            </a:pPr>
            <a:r>
              <a:rPr b="1" lang="en-US" sz="4320"/>
              <a:t>Model</a:t>
            </a:r>
            <a:endParaRPr/>
          </a:p>
        </p:txBody>
      </p:sp>
      <p:sp>
        <p:nvSpPr>
          <p:cNvPr id="209" name="Google Shape;209;p8"/>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10" name="Google Shape;210;p8"/>
          <p:cNvSpPr txBox="1"/>
          <p:nvPr/>
        </p:nvSpPr>
        <p:spPr>
          <a:xfrm>
            <a:off x="1097280" y="1200916"/>
            <a:ext cx="10129017" cy="5914696"/>
          </a:xfrm>
          <a:prstGeom prst="rect">
            <a:avLst/>
          </a:prstGeom>
          <a:blipFill rotWithShape="1">
            <a:blip r:embed="rId3">
              <a:alphaModFix/>
            </a:blip>
            <a:stretch>
              <a:fillRect b="0" l="-1082" r="0" t="-823"/>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9"/>
          <p:cNvSpPr txBox="1"/>
          <p:nvPr>
            <p:ph type="title"/>
          </p:nvPr>
        </p:nvSpPr>
        <p:spPr>
          <a:xfrm>
            <a:off x="1097280" y="286604"/>
            <a:ext cx="10058400" cy="70230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320"/>
              <a:buFont typeface="Calibri"/>
              <a:buNone/>
            </a:pPr>
            <a:r>
              <a:rPr b="1" lang="en-US" sz="4320"/>
              <a:t>IV 1: Popularity</a:t>
            </a:r>
            <a:endParaRPr/>
          </a:p>
        </p:txBody>
      </p:sp>
      <p:sp>
        <p:nvSpPr>
          <p:cNvPr id="216" name="Google Shape;216;p9"/>
          <p:cNvSpPr txBox="1"/>
          <p:nvPr>
            <p:ph idx="12" type="sldNum"/>
          </p:nvPr>
        </p:nvSpPr>
        <p:spPr>
          <a:xfrm>
            <a:off x="10731732"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17" name="Google Shape;217;p9"/>
          <p:cNvSpPr txBox="1"/>
          <p:nvPr/>
        </p:nvSpPr>
        <p:spPr>
          <a:xfrm>
            <a:off x="1097280" y="1581150"/>
            <a:ext cx="7544951"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2"/>
                </a:solidFill>
                <a:latin typeface="Calibri"/>
                <a:ea typeface="Calibri"/>
                <a:cs typeface="Calibri"/>
                <a:sym typeface="Calibri"/>
              </a:rPr>
              <a:t>Customers might prefer to choose </a:t>
            </a:r>
            <a:r>
              <a:rPr b="1" i="0" lang="en-US" sz="2600" u="none" cap="none" strike="noStrike">
                <a:solidFill>
                  <a:schemeClr val="dk2"/>
                </a:solidFill>
                <a:latin typeface="Calibri"/>
                <a:ea typeface="Calibri"/>
                <a:cs typeface="Calibri"/>
                <a:sym typeface="Calibri"/>
              </a:rPr>
              <a:t>popular</a:t>
            </a:r>
            <a:r>
              <a:rPr b="0" i="0" lang="en-US" sz="2600" u="none" cap="none" strike="noStrike">
                <a:solidFill>
                  <a:schemeClr val="dk2"/>
                </a:solidFill>
                <a:latin typeface="Calibri"/>
                <a:ea typeface="Calibri"/>
                <a:cs typeface="Calibri"/>
                <a:sym typeface="Calibri"/>
              </a:rPr>
              <a:t> restaurants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2"/>
                </a:solidFill>
                <a:latin typeface="Calibri"/>
                <a:ea typeface="Calibri"/>
                <a:cs typeface="Calibri"/>
                <a:sym typeface="Calibri"/>
              </a:rPr>
              <a:t>Popularity = 1 if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2"/>
              </a:solidFill>
              <a:latin typeface="Calibri"/>
              <a:ea typeface="Calibri"/>
              <a:cs typeface="Calibri"/>
              <a:sym typeface="Calibri"/>
            </a:endParaRPr>
          </a:p>
        </p:txBody>
      </p:sp>
      <p:sp>
        <p:nvSpPr>
          <p:cNvPr id="218" name="Google Shape;218;p9"/>
          <p:cNvSpPr/>
          <p:nvPr/>
        </p:nvSpPr>
        <p:spPr>
          <a:xfrm>
            <a:off x="3521799" y="2768096"/>
            <a:ext cx="516046" cy="1321807"/>
          </a:xfrm>
          <a:prstGeom prst="leftBrace">
            <a:avLst>
              <a:gd fmla="val 8333" name="adj1"/>
              <a:gd fmla="val 50000" name="adj2"/>
            </a:avLst>
          </a:prstGeom>
          <a:noFill/>
          <a:ln cap="flat" cmpd="sng" w="381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 name="Google Shape;219;p9"/>
          <p:cNvSpPr txBox="1"/>
          <p:nvPr/>
        </p:nvSpPr>
        <p:spPr>
          <a:xfrm>
            <a:off x="4336610" y="2521874"/>
            <a:ext cx="5396349"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2"/>
                </a:solidFill>
                <a:latin typeface="Calibri"/>
                <a:ea typeface="Calibri"/>
                <a:cs typeface="Calibri"/>
                <a:sym typeface="Calibri"/>
              </a:rPr>
              <a:t>If rating is greater than average rating</a:t>
            </a:r>
            <a:endParaRPr b="0" i="0" sz="1400" u="none" cap="none" strike="noStrike">
              <a:solidFill>
                <a:srgbClr val="000000"/>
              </a:solidFill>
              <a:latin typeface="Arial"/>
              <a:ea typeface="Arial"/>
              <a:cs typeface="Arial"/>
              <a:sym typeface="Arial"/>
            </a:endParaRPr>
          </a:p>
        </p:txBody>
      </p:sp>
      <p:sp>
        <p:nvSpPr>
          <p:cNvPr id="220" name="Google Shape;220;p9"/>
          <p:cNvSpPr txBox="1"/>
          <p:nvPr/>
        </p:nvSpPr>
        <p:spPr>
          <a:xfrm>
            <a:off x="4336610" y="3737545"/>
            <a:ext cx="7559700" cy="89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2"/>
                </a:solidFill>
                <a:latin typeface="Calibri"/>
                <a:ea typeface="Calibri"/>
                <a:cs typeface="Calibri"/>
                <a:sym typeface="Calibri"/>
              </a:rPr>
              <a:t>If there are enough reviews (at least 40% of average rating count per restaurant)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2020-03-21T21:44:50Z</dcterms:created>
  <dc:creator>Suresh Govindaraj</dc:creator>
</cp:coreProperties>
</file>