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5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2" y="-2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m.hk/imgres?imgurl=http://www.muslimheritage.com/uploads/fibonaci1.JPG&amp;imgrefurl=http://www.muslimheritage.com/topics/default.cfm%3FarticleID%3D441&amp;usg=__lfuz8StoxwDWG7Bh-TQpEtLpSJs=&amp;h=240&amp;w=200&amp;sz=11&amp;hl=zh-CN&amp;start=4&amp;zoom=1&amp;um=1&amp;itbs=1&amp;tbnid=lsCjDvi2kr9exM:&amp;tbnh=110&amp;tbnw=92&amp;prev=/images%3Fq%3Dfibonaci%26um%3D1%26hl%3Dzh-CN%26newwindow%3D1%26safe%3Dstrict%26sa%3DN%26tbm%3Disch&amp;ei=7FCcTaaENsWecLOb8c0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png"/><Relationship Id="rId10" Type="http://schemas.openxmlformats.org/officeDocument/2006/relationships/image" Target="../media/image39.gif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Method_of_exhaus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谈动与静、有限与无限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数学漫谈 第八讲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96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349250"/>
            <a:ext cx="24701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一般的情况</a:t>
            </a:r>
          </a:p>
        </p:txBody>
      </p:sp>
      <p:pic>
        <p:nvPicPr>
          <p:cNvPr id="7171" name="Picture 3" descr="MC900237199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98913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46125" y="1387475"/>
            <a:ext cx="6320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连续复利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一刻都在计算利息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84550" y="2778125"/>
          <a:ext cx="30924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Formula" r:id="rId4" imgW="1560960" imgH="580680" progId="Equation.Ribbit">
                  <p:embed/>
                </p:oleObj>
              </mc:Choice>
              <mc:Fallback>
                <p:oleObj name="Formula" r:id="rId4" imgW="1560960" imgH="580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78125"/>
                        <a:ext cx="30924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9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7775" y="401290"/>
            <a:ext cx="4786313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/>
              <a:t>Golden Ratio &amp; Fibonacci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41325" y="1235075"/>
            <a:ext cx="404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1202 </a:t>
            </a:r>
            <a:r>
              <a:rPr lang="zh-CN" altLang="en-US" sz="3200"/>
              <a:t>著作</a:t>
            </a:r>
            <a:r>
              <a:rPr lang="en-US" altLang="zh-CN" sz="3200"/>
              <a:t>《</a:t>
            </a:r>
            <a:r>
              <a:rPr lang="zh-CN" altLang="en-US" sz="3200"/>
              <a:t>计算书</a:t>
            </a:r>
            <a:r>
              <a:rPr lang="en-US" altLang="zh-CN" sz="3200"/>
              <a:t>》</a:t>
            </a:r>
          </a:p>
        </p:txBody>
      </p:sp>
      <p:pic>
        <p:nvPicPr>
          <p:cNvPr id="5127" name="Picture 7" descr="ANd9GcS5sXWuO6Aydtgqberayasmh4NuIFz1GQHFlqTNY9F2tVvlDPMKswFBP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304800"/>
            <a:ext cx="1731962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33400" y="2057400"/>
            <a:ext cx="55149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如果一对兔子每月能生一对小兔（一雄一雌），而每对小兔在它出生后的第三个月里，又能开始生一对小兔，假定在不发生死亡的情况下，由一对出生的小兔开始，</a:t>
            </a:r>
            <a:r>
              <a:rPr lang="en-US" altLang="zh-CN" sz="3200"/>
              <a:t>50</a:t>
            </a:r>
            <a:r>
              <a:rPr lang="zh-CN" altLang="en-US" sz="3200"/>
              <a:t>个月后会有多少对兔子？</a:t>
            </a:r>
          </a:p>
        </p:txBody>
      </p:sp>
    </p:spTree>
    <p:extLst>
      <p:ext uri="{BB962C8B-B14F-4D97-AF65-F5344CB8AC3E}">
        <p14:creationId xmlns:p14="http://schemas.microsoft.com/office/powerpoint/2010/main" val="24553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fibr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727075"/>
            <a:ext cx="5324475" cy="44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6" name="Group 62"/>
          <p:cNvGraphicFramePr>
            <a:graphicFrameLocks noGrp="1"/>
          </p:cNvGraphicFramePr>
          <p:nvPr/>
        </p:nvGraphicFramePr>
        <p:xfrm>
          <a:off x="1066800" y="609600"/>
          <a:ext cx="6553200" cy="512064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981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时间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初生兔子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成熟兔子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兔子总对数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极限观点下的增长率与黄金分割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3" descr="o_fibonacci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1" y="1916832"/>
            <a:ext cx="56197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o_fibonacci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91" y="1916832"/>
            <a:ext cx="11398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338391" y="2526432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www.matrix67.com/blogimage_2013/20130329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1" y="335699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atrix67.com/blogimage_2013/201303294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53" y="3356992"/>
            <a:ext cx="3810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对数螺线</a:t>
            </a:r>
            <a:endParaRPr lang="zh-CN" altLang="en-US" dirty="0"/>
          </a:p>
        </p:txBody>
      </p:sp>
      <p:pic>
        <p:nvPicPr>
          <p:cNvPr id="10242" name="Picture 2" descr="GoldenSpir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413794"/>
            <a:ext cx="48291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37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/>
              <a:t>让人着迷的对数螺线</a:t>
            </a:r>
          </a:p>
        </p:txBody>
      </p:sp>
      <p:pic>
        <p:nvPicPr>
          <p:cNvPr id="9220" name="Picture 4" descr="jakob_bernoul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4391025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44196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800600" y="3048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0"/>
              <a:t>Jacob Bernoulli(1654-1705)</a:t>
            </a:r>
          </a:p>
        </p:txBody>
      </p:sp>
      <p:pic>
        <p:nvPicPr>
          <p:cNvPr id="9224" name="Picture 8" descr="Bernoulli-Jac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1571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am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42386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1000" y="4572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应用之一：机械凸轮</a:t>
            </a:r>
          </a:p>
        </p:txBody>
      </p:sp>
    </p:spTree>
    <p:extLst>
      <p:ext uri="{BB962C8B-B14F-4D97-AF65-F5344CB8AC3E}">
        <p14:creationId xmlns:p14="http://schemas.microsoft.com/office/powerpoint/2010/main" val="38124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LOGARITHMIC SPIRAL - Vatican, Vatican 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5588"/>
            <a:ext cx="4448175" cy="660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410200" y="152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Vatican Museum</a:t>
            </a:r>
          </a:p>
        </p:txBody>
      </p:sp>
      <p:pic>
        <p:nvPicPr>
          <p:cNvPr id="11275" name="Picture 11" descr="spiralmat2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47800" y="31242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等角螺线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410200" y="3048000"/>
          <a:ext cx="2019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3" imgW="660240" imgH="203040" progId="Equation.3">
                  <p:embed/>
                </p:oleObj>
              </mc:Choice>
              <mc:Fallback>
                <p:oleObj name="公式" r:id="rId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2019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8" descr="nautilu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5915025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09600" y="3962400"/>
          <a:ext cx="17446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Formula" r:id="rId6" imgW="879120" imgH="429480" progId="Equation.Ribbit">
                  <p:embed/>
                </p:oleObj>
              </mc:Choice>
              <mc:Fallback>
                <p:oleObj name="Formula" r:id="rId6" imgW="879120" imgH="4294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17446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743200" y="4038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圆周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09600" y="5173663"/>
          <a:ext cx="1622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Formula" r:id="rId8" imgW="817920" imgH="207360" progId="Equation.Ribbit">
                  <p:embed/>
                </p:oleObj>
              </mc:Choice>
              <mc:Fallback>
                <p:oleObj name="Formula" r:id="rId8" imgW="817920" imgH="207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73663"/>
                        <a:ext cx="1622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743200" y="5029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直线</a:t>
            </a:r>
          </a:p>
        </p:txBody>
      </p:sp>
      <p:pic>
        <p:nvPicPr>
          <p:cNvPr id="14353" name="Picture 17" descr="spiral05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3706813"/>
            <a:ext cx="27400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Eudoxus</a:t>
            </a:r>
            <a:r>
              <a:rPr lang="zh-CN" altLang="en-US" dirty="0" smtClean="0"/>
              <a:t>谈起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穷竭</a:t>
            </a:r>
            <a:r>
              <a:rPr lang="en-US" altLang="zh-CN" dirty="0" smtClean="0"/>
              <a:t>(</a:t>
            </a:r>
            <a:r>
              <a:rPr lang="en-US" altLang="zh-CN" u="sng" dirty="0" smtClean="0">
                <a:latin typeface="Garamond" pitchFamily="18" charset="0"/>
                <a:hlinkClick r:id="rId2" tooltip="Method of exhaustion"/>
              </a:rPr>
              <a:t>exhaustion</a:t>
            </a:r>
            <a:r>
              <a:rPr lang="en-US" altLang="zh-CN" u="sng" dirty="0" smtClean="0"/>
              <a:t>)</a:t>
            </a:r>
            <a:r>
              <a:rPr lang="zh-CN" altLang="en-US" dirty="0" smtClean="0"/>
              <a:t>法的思想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更一般地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数轴上的点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连续不断，一剪就断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7784" y="2411477"/>
                <a:ext cx="3954159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3+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71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&lt;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𝜋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&lt;3+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/>
                            </a:rPr>
                            <m:t>7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11477"/>
                <a:ext cx="3954159" cy="10175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98691" y="4293096"/>
                <a:ext cx="3303340" cy="94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200" b="0" i="1" dirty="0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CN" sz="3200" i="1" dirty="0">
                          <a:latin typeface="Cambria Math"/>
                        </a:rPr>
                        <m:t>&lt;</m:t>
                      </m:r>
                      <m:r>
                        <a:rPr lang="en-US" altLang="zh-CN" sz="3200" i="1" dirty="0">
                          <a:latin typeface="Cambria Math"/>
                        </a:rPr>
                        <m:t>𝑎</m:t>
                      </m:r>
                      <m:r>
                        <a:rPr lang="en-US" altLang="zh-CN" sz="3200" i="1" dirty="0">
                          <a:latin typeface="Cambria Math"/>
                        </a:rPr>
                        <m:t>:</m:t>
                      </m:r>
                      <m:r>
                        <a:rPr lang="en-US" altLang="zh-CN" sz="3200" i="1" dirty="0">
                          <a:latin typeface="Cambria Math"/>
                        </a:rPr>
                        <m:t>𝑏</m:t>
                      </m:r>
                      <m:r>
                        <a:rPr lang="en-US" altLang="zh-CN" sz="3200" i="1" dirty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91" y="4293096"/>
                <a:ext cx="3303340" cy="9439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00986" y="467961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鲁德维格定律</a:t>
            </a:r>
            <a:endParaRPr lang="zh-CN" altLang="en-US" sz="3200" dirty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60375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43302" y="1603796"/>
            <a:ext cx="3749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树木的生长，由于新生的枝条，往往需要一段“休息”时间，供自身生长，而后才能萌发新枝。所以，一株树苗在一段间隔，例如一年，以后长出一条新枝；第二年新枝“休息”，老枝依旧萌发；此后，老枝与“休息”过一年的枝同时萌发，当年生的新枝则次年“休息”。这样，一株树木各个年份的枝桠数，便构成斐波那契数列</a:t>
            </a:r>
          </a:p>
        </p:txBody>
      </p:sp>
    </p:spTree>
    <p:extLst>
      <p:ext uri="{BB962C8B-B14F-4D97-AF65-F5344CB8AC3E}">
        <p14:creationId xmlns:p14="http://schemas.microsoft.com/office/powerpoint/2010/main" val="12871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744538"/>
            <a:ext cx="52578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744538"/>
            <a:ext cx="52578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744538"/>
            <a:ext cx="52578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9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744538"/>
            <a:ext cx="52578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1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魔术师的地毯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为什么少了</a:t>
            </a:r>
            <a:r>
              <a:rPr lang="en-US" altLang="zh-CN" smtClean="0"/>
              <a:t>?</a:t>
            </a:r>
            <a:endParaRPr lang="zh-CN" altLang="en-US" dirty="0"/>
          </a:p>
        </p:txBody>
      </p:sp>
      <p:pic>
        <p:nvPicPr>
          <p:cNvPr id="12290" name="Picture 2" descr="pic_944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2780928"/>
            <a:ext cx="695781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88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穷竭法的价值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东方：汉代刘徽与割圆术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/>
              <a:t>割之弥细，所失弥少。割之又割，以至于不可割，则与圆周合体而无所失</a:t>
            </a:r>
            <a:r>
              <a:rPr lang="zh-CN" altLang="en-US" dirty="0" smtClean="0"/>
              <a:t>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思考：内接正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边形的面积，该怎样表达？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西方：阿基米德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穷竭法求抛物线弓形</a:t>
            </a:r>
            <a:endParaRPr lang="zh-CN" altLang="en-US" dirty="0"/>
          </a:p>
        </p:txBody>
      </p:sp>
      <p:pic>
        <p:nvPicPr>
          <p:cNvPr id="1026" name="Picture 2" descr="http://www.sfcc.edu.hk/academic_subjects/mathematics/web/4d_PROJECTS_03_04/Group_11/inscribedcir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25144"/>
            <a:ext cx="1943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阿基米德弓形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5339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1666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98639"/>
            <a:ext cx="5098408" cy="99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产生了新的数学问题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无限项之和是有限还是无限？</a:t>
            </a:r>
            <a:endParaRPr lang="en-US" altLang="zh-CN" dirty="0" smtClean="0"/>
          </a:p>
          <a:p>
            <a:r>
              <a:rPr lang="zh-CN" altLang="en-US" dirty="0" smtClean="0"/>
              <a:t>哲学的思辨</a:t>
            </a:r>
            <a:r>
              <a:rPr lang="en-US" altLang="zh-CN" dirty="0" smtClean="0"/>
              <a:t>(</a:t>
            </a:r>
            <a:r>
              <a:rPr lang="zh-CN" altLang="en-US" dirty="0" smtClean="0"/>
              <a:t>熟知并非真知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芝</a:t>
            </a:r>
            <a:r>
              <a:rPr lang="zh-CN" altLang="en-US" dirty="0" smtClean="0"/>
              <a:t>诺</a:t>
            </a:r>
            <a:endParaRPr lang="en-US" altLang="zh-CN" dirty="0" smtClean="0"/>
          </a:p>
          <a:p>
            <a:pPr lvl="1"/>
            <a:r>
              <a:rPr lang="zh-CN" altLang="en-US" dirty="0"/>
              <a:t>飞矢不</a:t>
            </a:r>
            <a:r>
              <a:rPr lang="zh-CN" altLang="en-US" dirty="0" smtClean="0"/>
              <a:t>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阿基里斯追不上乌龟</a:t>
            </a:r>
            <a:endParaRPr lang="en-US" altLang="zh-CN" dirty="0" smtClean="0"/>
          </a:p>
          <a:p>
            <a:r>
              <a:rPr lang="zh-CN" altLang="en-US" dirty="0" smtClean="0"/>
              <a:t>庄子</a:t>
            </a:r>
            <a:endParaRPr lang="en-US" altLang="zh-CN" dirty="0" smtClean="0"/>
          </a:p>
          <a:p>
            <a:pPr lvl="1"/>
            <a:r>
              <a:rPr lang="zh-CN" altLang="en-US" dirty="0"/>
              <a:t>一尺之捶，日取其半，万世不竭</a:t>
            </a:r>
            <a:endParaRPr lang="en-US" altLang="zh-CN" dirty="0"/>
          </a:p>
          <a:p>
            <a:pPr lvl="1"/>
            <a:r>
              <a:rPr lang="zh-CN" altLang="en-US" dirty="0"/>
              <a:t>飞鸟之景，未尝动也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P14-</a:t>
            </a:r>
            <a:fld id="{E21CDE4A-4709-4F11-A2B4-36EB5FB2217A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15367" name="Picture 7" descr="201202011403004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1666875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MC900438046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1806575" y="2427288"/>
            <a:ext cx="5489575" cy="304800"/>
            <a:chOff x="1138" y="1529"/>
            <a:chExt cx="3458" cy="192"/>
          </a:xfrm>
        </p:grpSpPr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V="1">
              <a:off x="1536" y="1529"/>
              <a:ext cx="306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1138" y="1536"/>
              <a:ext cx="1406" cy="185"/>
              <a:chOff x="1138" y="1536"/>
              <a:chExt cx="1406" cy="185"/>
            </a:xfrm>
          </p:grpSpPr>
          <p:cxnSp>
            <p:nvCxnSpPr>
              <p:cNvPr id="15370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138" y="1548"/>
                <a:ext cx="0" cy="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1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2544" y="1536"/>
                <a:ext cx="0" cy="1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39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5374" name="Picture 14" descr="201202011403004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743200"/>
            <a:ext cx="1666875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MC900438046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3657600" y="4267200"/>
            <a:ext cx="3276600" cy="293688"/>
            <a:chOff x="2304" y="2688"/>
            <a:chExt cx="2544" cy="185"/>
          </a:xfrm>
        </p:grpSpPr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2748" y="2688"/>
              <a:ext cx="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7" name="Group 17"/>
            <p:cNvGrpSpPr>
              <a:grpSpLocks/>
            </p:cNvGrpSpPr>
            <p:nvPr/>
          </p:nvGrpSpPr>
          <p:grpSpPr bwMode="auto">
            <a:xfrm>
              <a:off x="2304" y="2688"/>
              <a:ext cx="1166" cy="185"/>
              <a:chOff x="1138" y="1536"/>
              <a:chExt cx="1406" cy="185"/>
            </a:xfrm>
          </p:grpSpPr>
          <p:cxnSp>
            <p:nvCxnSpPr>
              <p:cNvPr id="15378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1138" y="1548"/>
                <a:ext cx="0" cy="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9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2544" y="1536"/>
                <a:ext cx="0" cy="1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39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293476" y="5157192"/>
            <a:ext cx="50593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Achilles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永远追不上乌龟！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1524000" y="2819400"/>
          <a:ext cx="4873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Formula" r:id="rId5" imgW="246600" imgH="261720" progId="Equation.Ribbit">
                  <p:embed/>
                </p:oleObj>
              </mc:Choice>
              <mc:Fallback>
                <p:oleObj name="Formula" r:id="rId5" imgW="246600" imgH="261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4873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4060825" y="2746375"/>
          <a:ext cx="4429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Formula" r:id="rId7" imgW="223560" imgH="259200" progId="Equation.Ribbit">
                  <p:embed/>
                </p:oleObj>
              </mc:Choice>
              <mc:Fallback>
                <p:oleObj name="Formula" r:id="rId7" imgW="223560" imgH="259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746375"/>
                        <a:ext cx="4429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3581400" y="4343400"/>
          <a:ext cx="4429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Formula" r:id="rId9" imgW="223560" imgH="259200" progId="Equation.Ribbit">
                  <p:embed/>
                </p:oleObj>
              </mc:Choice>
              <mc:Fallback>
                <p:oleObj name="Formula" r:id="rId9" imgW="223560" imgH="259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4429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5260975" y="4338638"/>
          <a:ext cx="4365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Formula" r:id="rId10" imgW="219960" imgH="264240" progId="Equation.Ribbit">
                  <p:embed/>
                </p:oleObj>
              </mc:Choice>
              <mc:Fallback>
                <p:oleObj name="Formula" r:id="rId10" imgW="219960" imgH="26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338638"/>
                        <a:ext cx="4365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8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认识数系的一些思考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6035675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进一步的研究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解释数学命题</a:t>
            </a:r>
          </a:p>
          <a:p>
            <a:pPr marL="522288" lvl="1" indent="-65088"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无限循环小数是有理数</a:t>
            </a:r>
          </a:p>
          <a:p>
            <a:pPr marL="522288" lvl="1" indent="-65088"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以纯循环小数为例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P14-</a:t>
            </a:r>
            <a:fld id="{AE278852-FD23-456B-AD23-05F84125FDDF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752600" y="3429000"/>
          <a:ext cx="809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Formula" r:id="rId3" imgW="407880" imgH="326520" progId="Equation.Ribbit">
                  <p:embed/>
                </p:oleObj>
              </mc:Choice>
              <mc:Fallback>
                <p:oleObj name="Formula" r:id="rId3" imgW="407880" imgH="326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809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667000" y="3538538"/>
          <a:ext cx="3333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Formula" r:id="rId5" imgW="1679040" imgH="251640" progId="Equation.Ribbit">
                  <p:embed/>
                </p:oleObj>
              </mc:Choice>
              <mc:Fallback>
                <p:oleObj name="Formula" r:id="rId5" imgW="1679040" imgH="251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38538"/>
                        <a:ext cx="33337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667000" y="4152900"/>
          <a:ext cx="965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Formula" r:id="rId7" imgW="487800" imgH="635040" progId="Equation.Ribbit">
                  <p:embed/>
                </p:oleObj>
              </mc:Choice>
              <mc:Fallback>
                <p:oleObj name="Formula" r:id="rId7" imgW="487800" imgH="6350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52900"/>
                        <a:ext cx="965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5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极限思想的应用价值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时间与空间的</a:t>
            </a:r>
            <a:r>
              <a:rPr lang="zh-CN" altLang="en-US" dirty="0" smtClean="0"/>
              <a:t>连续性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运动的问题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曲线的切线位置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割线的极限状态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经济规律</a:t>
            </a:r>
            <a:r>
              <a:rPr lang="zh-CN" altLang="en-US" dirty="0" smtClean="0"/>
              <a:t>的某些启示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复利计算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相关视频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9712" y="2564904"/>
                <a:ext cx="1145506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64904"/>
                <a:ext cx="1145506" cy="901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419872" y="2959264"/>
            <a:ext cx="1152128" cy="25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66654" y="2714061"/>
                <a:ext cx="2838854" cy="71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𝑣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𝑡</m:t>
                    </m:r>
                    <m:r>
                      <a:rPr lang="en-US" altLang="zh-CN" sz="28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</a:t>
                </a:r>
                <a:r>
                  <a:rPr lang="en-US" altLang="zh-CN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54" y="2714061"/>
                <a:ext cx="2838854" cy="714939"/>
              </a:xfrm>
              <a:prstGeom prst="rect">
                <a:avLst/>
              </a:prstGeom>
              <a:blipFill rotWithShape="1">
                <a:blip r:embed="rId3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483394"/>
            <a:ext cx="24701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/>
              <a:t>疯狂的利息</a:t>
            </a:r>
          </a:p>
        </p:txBody>
      </p:sp>
      <p:pic>
        <p:nvPicPr>
          <p:cNvPr id="6147" name="Picture 3" descr="MC90029100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0"/>
            <a:ext cx="1181100" cy="14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0104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3600"/>
              <a:t>本金</a:t>
            </a:r>
            <a:r>
              <a:rPr lang="en-US" altLang="zh-CN" sz="3600"/>
              <a:t>1</a:t>
            </a:r>
            <a:r>
              <a:rPr lang="zh-CN" altLang="en-US" sz="3600"/>
              <a:t>元，利息</a:t>
            </a:r>
            <a:r>
              <a:rPr lang="en-US" altLang="zh-CN" sz="3600"/>
              <a:t>100</a:t>
            </a:r>
            <a:r>
              <a:rPr lang="en-US" altLang="zh-CN" sz="3600">
                <a:cs typeface="Arial" charset="0"/>
              </a:rPr>
              <a:t>%</a:t>
            </a:r>
            <a:r>
              <a:rPr lang="zh-CN" altLang="en-US" sz="3600">
                <a:cs typeface="Arial" charset="0"/>
              </a:rPr>
              <a:t>，每年计算利息，年末本金</a:t>
            </a:r>
            <a:r>
              <a:rPr lang="en-US" altLang="zh-CN" sz="3600">
                <a:cs typeface="Arial" charset="0"/>
              </a:rPr>
              <a:t>+</a:t>
            </a:r>
            <a:r>
              <a:rPr lang="zh-CN" altLang="en-US" sz="3600">
                <a:cs typeface="Arial" charset="0"/>
              </a:rPr>
              <a:t>利息几何？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066800" y="3124200"/>
          <a:ext cx="6515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Formula" r:id="rId4" imgW="3285720" imgH="481680" progId="Equation.Ribbit">
                  <p:embed/>
                </p:oleObj>
              </mc:Choice>
              <mc:Fallback>
                <p:oleObj name="Formula" r:id="rId4" imgW="3285720" imgH="481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65151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41325" y="405447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半年计利？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36600" y="4800600"/>
          <a:ext cx="73294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Formula" r:id="rId6" imgW="3697200" imgH="481680" progId="Equation.Ribbit">
                  <p:embed/>
                </p:oleObj>
              </mc:Choice>
              <mc:Fallback>
                <p:oleObj name="Formula" r:id="rId6" imgW="3697200" imgH="481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800600"/>
                        <a:ext cx="73294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3400" y="5867400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每季度计利？</a:t>
            </a:r>
          </a:p>
        </p:txBody>
      </p:sp>
    </p:spTree>
    <p:extLst>
      <p:ext uri="{BB962C8B-B14F-4D97-AF65-F5344CB8AC3E}">
        <p14:creationId xmlns:p14="http://schemas.microsoft.com/office/powerpoint/2010/main" val="16632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561</Words>
  <Application>Microsoft Office PowerPoint</Application>
  <PresentationFormat>全屏显示(4:3)</PresentationFormat>
  <Paragraphs>113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沉稳</vt:lpstr>
      <vt:lpstr>Formula</vt:lpstr>
      <vt:lpstr>Aurora Equation</vt:lpstr>
      <vt:lpstr>Microsoft 公式 3.0</vt:lpstr>
      <vt:lpstr>谈动与静、有限与无限</vt:lpstr>
      <vt:lpstr>从Eudoxus谈起</vt:lpstr>
      <vt:lpstr>穷竭法的价值</vt:lpstr>
      <vt:lpstr>阿基米德弓形</vt:lpstr>
      <vt:lpstr>产生了新的数学问题</vt:lpstr>
      <vt:lpstr>PowerPoint 演示文稿</vt:lpstr>
      <vt:lpstr>认识数系的一些思考</vt:lpstr>
      <vt:lpstr>极限思想的应用价值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极限观点下的增长率与黄金分割</vt:lpstr>
      <vt:lpstr>对数螺线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谈动与静、有限与无限</dc:title>
  <dc:creator>liu6t_000</dc:creator>
  <cp:lastModifiedBy>liu6tot@gmail.com</cp:lastModifiedBy>
  <cp:revision>55</cp:revision>
  <dcterms:created xsi:type="dcterms:W3CDTF">2015-04-10T13:30:43Z</dcterms:created>
  <dcterms:modified xsi:type="dcterms:W3CDTF">2015-04-11T02:20:36Z</dcterms:modified>
</cp:coreProperties>
</file>