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70" r:id="rId3"/>
    <p:sldId id="271" r:id="rId4"/>
    <p:sldId id="272" r:id="rId5"/>
    <p:sldId id="274" r:id="rId6"/>
    <p:sldId id="273" r:id="rId7"/>
    <p:sldId id="276" r:id="rId8"/>
    <p:sldId id="275" r:id="rId9"/>
    <p:sldId id="277" r:id="rId10"/>
    <p:sldId id="278" r:id="rId11"/>
    <p:sldId id="279" r:id="rId12"/>
    <p:sldId id="258" r:id="rId13"/>
    <p:sldId id="265" r:id="rId14"/>
    <p:sldId id="259" r:id="rId15"/>
    <p:sldId id="260" r:id="rId16"/>
    <p:sldId id="266" r:id="rId17"/>
    <p:sldId id="267" r:id="rId18"/>
    <p:sldId id="262" r:id="rId19"/>
    <p:sldId id="268" r:id="rId20"/>
    <p:sldId id="263" r:id="rId21"/>
    <p:sldId id="26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 autoAdjust="0"/>
    <p:restoredTop sz="94660"/>
  </p:normalViewPr>
  <p:slideViewPr>
    <p:cSldViewPr>
      <p:cViewPr varScale="1">
        <p:scale>
          <a:sx n="95" d="100"/>
          <a:sy n="95" d="100"/>
        </p:scale>
        <p:origin x="-3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2015/3/27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://tupian.hudong.com/s/%E5%9C%B0%E5%9B%BE%E6%8A%95%E5%BD%B1/xgtupian/1/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807232" cy="2301240"/>
          </a:xfrm>
        </p:spPr>
        <p:txBody>
          <a:bodyPr/>
          <a:lstStyle/>
          <a:p>
            <a:r>
              <a:rPr lang="zh-CN" altLang="en-US" dirty="0" smtClean="0"/>
              <a:t>谈视觉艺术与几何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根号矩形的视觉应用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2" name="Picture 2" descr="s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04616"/>
            <a:ext cx="3619500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2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886" y="1228390"/>
            <a:ext cx="4000500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9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工业设计领域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 descr="s1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7" y="1268760"/>
            <a:ext cx="343918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s2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02394"/>
            <a:ext cx="4733925" cy="562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s2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894" y="3717032"/>
            <a:ext cx="43053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05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射影几何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数学发明的动力不是理性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而是想象</a:t>
            </a:r>
            <a:endParaRPr lang="en-US" altLang="zh-CN" dirty="0" smtClean="0"/>
          </a:p>
          <a:p>
            <a:pPr marL="109728" indent="0" algn="r">
              <a:buNone/>
            </a:pPr>
            <a:r>
              <a:rPr lang="en-US" altLang="zh-CN" dirty="0" smtClean="0"/>
              <a:t>—A.de Morgan</a:t>
            </a:r>
          </a:p>
          <a:p>
            <a:r>
              <a:rPr lang="zh-CN" altLang="en-US" dirty="0" smtClean="0"/>
              <a:t>艺术家“偿还”了利用数学方法、数学思想而拖欠的“数学债务”</a:t>
            </a:r>
            <a:endParaRPr lang="en-US" altLang="zh-CN" dirty="0" smtClean="0"/>
          </a:p>
          <a:p>
            <a:r>
              <a:rPr lang="zh-CN" altLang="en-US" dirty="0"/>
              <a:t>人</a:t>
            </a:r>
            <a:r>
              <a:rPr lang="zh-CN" altLang="en-US" dirty="0" smtClean="0"/>
              <a:t>所触觉到的世界与人所看到的世界有一定区别</a:t>
            </a:r>
            <a:endParaRPr lang="en-US" altLang="zh-CN" dirty="0" smtClean="0"/>
          </a:p>
          <a:p>
            <a:r>
              <a:rPr lang="zh-CN" altLang="en-US" dirty="0" smtClean="0"/>
              <a:t>触觉几何</a:t>
            </a:r>
            <a:r>
              <a:rPr lang="en-US" altLang="zh-CN" dirty="0" smtClean="0"/>
              <a:t>:</a:t>
            </a:r>
            <a:r>
              <a:rPr lang="zh-CN" altLang="en-US" dirty="0" smtClean="0"/>
              <a:t>欧氏几何</a:t>
            </a:r>
            <a:endParaRPr lang="en-US" altLang="zh-CN" dirty="0" smtClean="0"/>
          </a:p>
          <a:p>
            <a:r>
              <a:rPr lang="zh-CN" altLang="en-US" dirty="0" smtClean="0"/>
              <a:t>视觉几何</a:t>
            </a:r>
            <a:endParaRPr lang="en-US" altLang="zh-CN" dirty="0" smtClean="0"/>
          </a:p>
          <a:p>
            <a:r>
              <a:rPr lang="zh-CN" altLang="en-US" dirty="0" smtClean="0"/>
              <a:t>我们绝对看不到平行线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52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/>
              <a:t>聚焦透视体系的建立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5055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MC90028128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05400"/>
            <a:ext cx="896938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2743200" y="1093788"/>
            <a:ext cx="1755775" cy="887412"/>
          </a:xfrm>
          <a:prstGeom prst="cloudCallout">
            <a:avLst>
              <a:gd name="adj1" fmla="val -46745"/>
              <a:gd name="adj2" fmla="val 637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/>
              <a:t>玻璃板</a:t>
            </a:r>
          </a:p>
        </p:txBody>
      </p:sp>
    </p:spTree>
    <p:extLst>
      <p:ext uri="{BB962C8B-B14F-4D97-AF65-F5344CB8AC3E}">
        <p14:creationId xmlns:p14="http://schemas.microsoft.com/office/powerpoint/2010/main" val="41092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投影与截景的关系</a:t>
            </a:r>
            <a:endParaRPr lang="zh-CN" alt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44108"/>
            <a:ext cx="4395751" cy="358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242088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隶书" pitchFamily="2" charset="-122"/>
                <a:ea typeface="华文隶书" pitchFamily="2" charset="-122"/>
              </a:rPr>
              <a:t>同一个投影的两个不同的截景</a:t>
            </a:r>
            <a:endParaRPr lang="zh-CN" altLang="en-US" sz="2800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6047" y="243195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隶书" pitchFamily="2" charset="-122"/>
                <a:ea typeface="华文隶书" pitchFamily="2" charset="-122"/>
              </a:rPr>
              <a:t>同一景物的不同投影截景</a:t>
            </a:r>
            <a:endParaRPr lang="zh-CN" altLang="en-US" sz="2800" dirty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416" y="2852936"/>
            <a:ext cx="4733584" cy="367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8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射影几何关注问题的出发点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同一投影的不同截景有什么性质</a:t>
            </a:r>
            <a:endParaRPr lang="en-US" altLang="zh-CN" dirty="0" smtClean="0"/>
          </a:p>
          <a:p>
            <a:r>
              <a:rPr lang="zh-CN" altLang="en-US" dirty="0" smtClean="0"/>
              <a:t>物体原形与截景之间的关系</a:t>
            </a:r>
            <a:endParaRPr lang="en-US" altLang="zh-CN" dirty="0" smtClean="0"/>
          </a:p>
          <a:p>
            <a:r>
              <a:rPr lang="zh-CN" altLang="en-US" dirty="0" smtClean="0"/>
              <a:t>不同观察者对同一景物产生的不同投影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其生成的截景又有什么性质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9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ParV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7667625" cy="647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150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003439" y="317212"/>
            <a:ext cx="46987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摄影几何的基本定理之一</a:t>
            </a:r>
            <a:endParaRPr lang="zh-CN" altLang="en-US" sz="3200" dirty="0"/>
          </a:p>
        </p:txBody>
      </p:sp>
      <p:cxnSp>
        <p:nvCxnSpPr>
          <p:cNvPr id="7171" name="AutoShape 3"/>
          <p:cNvCxnSpPr>
            <a:cxnSpLocks noChangeShapeType="1"/>
          </p:cNvCxnSpPr>
          <p:nvPr/>
        </p:nvCxnSpPr>
        <p:spPr bwMode="auto">
          <a:xfrm flipH="1">
            <a:off x="2514600" y="2209800"/>
            <a:ext cx="457200" cy="1371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2" name="AutoShape 4"/>
          <p:cNvCxnSpPr>
            <a:cxnSpLocks noChangeShapeType="1"/>
          </p:cNvCxnSpPr>
          <p:nvPr/>
        </p:nvCxnSpPr>
        <p:spPr bwMode="auto">
          <a:xfrm rot="2545598">
            <a:off x="2541588" y="2460625"/>
            <a:ext cx="990600" cy="838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3" name="AutoShape 5"/>
          <p:cNvCxnSpPr>
            <a:cxnSpLocks noChangeShapeType="1"/>
          </p:cNvCxnSpPr>
          <p:nvPr/>
        </p:nvCxnSpPr>
        <p:spPr bwMode="auto">
          <a:xfrm flipH="1">
            <a:off x="2514600" y="3505200"/>
            <a:ext cx="609600" cy="7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7" name="AutoShape 9"/>
          <p:cNvCxnSpPr>
            <a:cxnSpLocks noChangeShapeType="1"/>
          </p:cNvCxnSpPr>
          <p:nvPr/>
        </p:nvCxnSpPr>
        <p:spPr bwMode="auto">
          <a:xfrm flipV="1">
            <a:off x="838200" y="2057400"/>
            <a:ext cx="51816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8" name="AutoShape 10"/>
          <p:cNvCxnSpPr>
            <a:cxnSpLocks noChangeShapeType="1"/>
          </p:cNvCxnSpPr>
          <p:nvPr/>
        </p:nvCxnSpPr>
        <p:spPr bwMode="auto">
          <a:xfrm>
            <a:off x="838200" y="2362200"/>
            <a:ext cx="5410200" cy="274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9" name="AutoShape 11"/>
          <p:cNvCxnSpPr>
            <a:cxnSpLocks noChangeShapeType="1"/>
          </p:cNvCxnSpPr>
          <p:nvPr/>
        </p:nvCxnSpPr>
        <p:spPr bwMode="auto">
          <a:xfrm>
            <a:off x="838200" y="2362200"/>
            <a:ext cx="6019800" cy="426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0" name="AutoShape 12"/>
          <p:cNvCxnSpPr>
            <a:cxnSpLocks noChangeShapeType="1"/>
          </p:cNvCxnSpPr>
          <p:nvPr/>
        </p:nvCxnSpPr>
        <p:spPr bwMode="auto">
          <a:xfrm>
            <a:off x="4572000" y="2133600"/>
            <a:ext cx="1524000" cy="396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1" name="AutoShape 13"/>
          <p:cNvCxnSpPr>
            <a:cxnSpLocks noChangeShapeType="1"/>
          </p:cNvCxnSpPr>
          <p:nvPr/>
        </p:nvCxnSpPr>
        <p:spPr bwMode="auto">
          <a:xfrm flipH="1">
            <a:off x="4114800" y="2133600"/>
            <a:ext cx="457200" cy="18653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2" name="AutoShape 14"/>
          <p:cNvCxnSpPr>
            <a:cxnSpLocks noChangeShapeType="1"/>
          </p:cNvCxnSpPr>
          <p:nvPr/>
        </p:nvCxnSpPr>
        <p:spPr bwMode="auto">
          <a:xfrm>
            <a:off x="4114800" y="4038600"/>
            <a:ext cx="1981200" cy="2057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83" name="Picture 15" descr="MC900281284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550863" cy="29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4" name="AutoShape 16"/>
          <p:cNvCxnSpPr>
            <a:cxnSpLocks noChangeShapeType="1"/>
          </p:cNvCxnSpPr>
          <p:nvPr/>
        </p:nvCxnSpPr>
        <p:spPr bwMode="auto">
          <a:xfrm flipV="1">
            <a:off x="2971800" y="152400"/>
            <a:ext cx="762000" cy="2057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5" name="AutoShape 17"/>
          <p:cNvCxnSpPr>
            <a:cxnSpLocks noChangeShapeType="1"/>
          </p:cNvCxnSpPr>
          <p:nvPr/>
        </p:nvCxnSpPr>
        <p:spPr bwMode="auto">
          <a:xfrm flipH="1" flipV="1">
            <a:off x="3733800" y="152400"/>
            <a:ext cx="838200" cy="19812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6" name="AutoShape 18"/>
          <p:cNvCxnSpPr>
            <a:cxnSpLocks noChangeShapeType="1"/>
          </p:cNvCxnSpPr>
          <p:nvPr/>
        </p:nvCxnSpPr>
        <p:spPr bwMode="auto">
          <a:xfrm>
            <a:off x="3124200" y="3505200"/>
            <a:ext cx="381000" cy="2514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7" name="AutoShape 19"/>
          <p:cNvCxnSpPr>
            <a:cxnSpLocks noChangeShapeType="1"/>
          </p:cNvCxnSpPr>
          <p:nvPr/>
        </p:nvCxnSpPr>
        <p:spPr bwMode="auto">
          <a:xfrm flipH="1">
            <a:off x="3505200" y="4038600"/>
            <a:ext cx="576263" cy="197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8" name="AutoShape 20"/>
          <p:cNvCxnSpPr>
            <a:cxnSpLocks noChangeShapeType="1"/>
          </p:cNvCxnSpPr>
          <p:nvPr/>
        </p:nvCxnSpPr>
        <p:spPr bwMode="auto">
          <a:xfrm flipV="1">
            <a:off x="3128963" y="3452813"/>
            <a:ext cx="576262" cy="476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9" name="AutoShape 21"/>
          <p:cNvCxnSpPr>
            <a:cxnSpLocks noChangeShapeType="1"/>
          </p:cNvCxnSpPr>
          <p:nvPr/>
        </p:nvCxnSpPr>
        <p:spPr bwMode="auto">
          <a:xfrm flipH="1" flipV="1">
            <a:off x="3694113" y="3441700"/>
            <a:ext cx="433387" cy="58896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90" name="Line 22"/>
          <p:cNvSpPr>
            <a:spLocks noChangeShapeType="1"/>
          </p:cNvSpPr>
          <p:nvPr/>
        </p:nvSpPr>
        <p:spPr bwMode="auto">
          <a:xfrm flipH="1">
            <a:off x="3505200" y="0"/>
            <a:ext cx="249238" cy="6456363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6019800" y="2335783"/>
            <a:ext cx="2927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/>
              <a:t>Girard Desargues</a:t>
            </a:r>
          </a:p>
          <a:p>
            <a:r>
              <a:rPr lang="en-US" altLang="zh-CN" sz="2400" dirty="0"/>
              <a:t>(1591-1661)</a:t>
            </a:r>
          </a:p>
          <a:p>
            <a:r>
              <a:rPr lang="zh-CN" altLang="en-US" sz="2400" dirty="0"/>
              <a:t>法国数学家、工程师</a:t>
            </a:r>
          </a:p>
        </p:txBody>
      </p:sp>
      <p:pic>
        <p:nvPicPr>
          <p:cNvPr id="7195" name="Picture 27" descr="Desargu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17212"/>
            <a:ext cx="15335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8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0" grpId="0" animBg="1"/>
      <p:bldP spid="71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射影几何的基本定理</a:t>
            </a:r>
            <a:r>
              <a:rPr lang="zh-CN" altLang="en-US" dirty="0" smtClean="0"/>
              <a:t>之二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700808"/>
            <a:ext cx="3456384" cy="4613144"/>
          </a:xfrm>
        </p:spPr>
        <p:txBody>
          <a:bodyPr/>
          <a:lstStyle/>
          <a:p>
            <a:r>
              <a:rPr lang="en-US" altLang="zh-CN" dirty="0" smtClean="0"/>
              <a:t>Pascal(1623-1662)</a:t>
            </a:r>
          </a:p>
          <a:p>
            <a:r>
              <a:rPr lang="en-US" altLang="zh-CN" dirty="0" smtClean="0"/>
              <a:t>Pascal Theorem</a:t>
            </a:r>
          </a:p>
          <a:p>
            <a:r>
              <a:rPr lang="zh-CN" altLang="en-US" dirty="0" smtClean="0"/>
              <a:t>从截景的观点看待圆锥曲线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15943"/>
            <a:ext cx="5389619" cy="42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8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1628800"/>
            <a:ext cx="5791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17525" y="4892675"/>
            <a:ext cx="214834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err="1"/>
              <a:t>Brianchon</a:t>
            </a:r>
            <a:endParaRPr lang="en-US" altLang="zh-CN" sz="2800" dirty="0"/>
          </a:p>
          <a:p>
            <a:r>
              <a:rPr lang="en-US" altLang="zh-CN" sz="2800" dirty="0"/>
              <a:t>(1783-1864)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射影几何的基本定理之三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2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/>
          <a:lstStyle/>
          <a:p>
            <a:r>
              <a:rPr lang="zh-CN" altLang="en-US" dirty="0" smtClean="0"/>
              <a:t>透视画法的示意图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 descr="http://mmbiz.qpic.cn/mmbiz/USOHOibkRVWxlo9K6iaT6WLyTbHRj4w84EsUibBgoujdHoRMsdKHAX1Rq8H8Hg2I4u9z2UPDG1rMeJ1icqCiaWuwWcw/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32856"/>
            <a:ext cx="50958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mbiz.qpic.cn/mmbiz/USOHOibkRVWxlo9K6iaT6WLyTbHRj4w84EygG9icYEvQeWnw51Sg2IeQOTH8etDiboDEulbb0xK9ibRAkVYlDAibSQLQ/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16124"/>
            <a:ext cx="7010400" cy="561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29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地图的绘制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球心投影</a:t>
            </a:r>
            <a:endParaRPr lang="en-US" altLang="zh-CN" dirty="0" smtClean="0"/>
          </a:p>
          <a:p>
            <a:r>
              <a:rPr lang="zh-CN" altLang="en-US" dirty="0"/>
              <a:t>球</a:t>
            </a:r>
            <a:r>
              <a:rPr lang="zh-CN" altLang="en-US" dirty="0" smtClean="0"/>
              <a:t>极投影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19758"/>
            <a:ext cx="4392488" cy="477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228" y="611140"/>
            <a:ext cx="5009951" cy="5053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059" y="1144072"/>
            <a:ext cx="4434290" cy="398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75" y="968272"/>
            <a:ext cx="4302174" cy="433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56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地图投影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632"/>
            <a:ext cx="5267325" cy="6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19200"/>
            <a:ext cx="212407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2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维特鲁威人</a:t>
            </a:r>
            <a:r>
              <a:rPr lang="en-US" altLang="zh-CN" dirty="0" smtClean="0"/>
              <a:t>(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459" y="2276475"/>
            <a:ext cx="4399258" cy="4325938"/>
          </a:xfrm>
        </p:spPr>
      </p:pic>
      <p:pic>
        <p:nvPicPr>
          <p:cNvPr id="12290" name="Picture 2" descr="【黄金分割】 &lt;wbr&gt;美是有标准的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41029"/>
            <a:ext cx="4706888" cy="640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78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蒙娜丽莎的微笑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" y="2249488"/>
            <a:ext cx="7783830" cy="4324350"/>
          </a:xfrm>
        </p:spPr>
      </p:pic>
      <p:sp>
        <p:nvSpPr>
          <p:cNvPr id="4" name="AutoShape 2" descr="【黄金分割】 &lt;wbr&gt;美是有标准的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【黄金分割】 &lt;wbr&gt;美是有标准的！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【黄金分割】 &lt;wbr&gt;美是有标准的！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【黄金分割】 &lt;wbr&gt;美是有标准的！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正方形构成黄金分割矩形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78" y="1538558"/>
            <a:ext cx="30099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624" y="1524181"/>
            <a:ext cx="3715537" cy="228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33056"/>
            <a:ext cx="4551362" cy="276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99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阿基米德螺线</a:t>
            </a:r>
            <a:r>
              <a:rPr lang="en-US" altLang="zh-CN" dirty="0" smtClean="0"/>
              <a:t>(</a:t>
            </a:r>
            <a:r>
              <a:rPr lang="zh-CN" altLang="en-US" dirty="0" smtClean="0"/>
              <a:t>近似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 descr="等角螺旋線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6675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9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生成的阿基米德螺线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7745"/>
            <a:ext cx="7416055" cy="532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/>
          <a:lstStyle/>
          <a:p>
            <a:r>
              <a:rPr lang="zh-CN" altLang="en-US" dirty="0" smtClean="0"/>
              <a:t>根号矩形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05" y="1124744"/>
            <a:ext cx="34194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05" y="2780928"/>
            <a:ext cx="49053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>
            <a:off x="4325292" y="2132856"/>
            <a:ext cx="390724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05" y="5013176"/>
            <a:ext cx="22479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932" y="5013176"/>
            <a:ext cx="2336048" cy="173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03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116632"/>
            <a:ext cx="7467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黄金分割比视觉应用</a:t>
            </a:r>
            <a:endParaRPr lang="zh-CN" altLang="en-US" sz="40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0" y="2492896"/>
            <a:ext cx="2846484" cy="4365104"/>
          </a:xfrm>
        </p:spPr>
      </p:pic>
      <p:sp>
        <p:nvSpPr>
          <p:cNvPr id="4" name="AutoShape 2" descr="s09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s09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5575" y="1433859"/>
            <a:ext cx="240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Folies-Bergere</a:t>
            </a:r>
            <a:r>
              <a:rPr lang="en-US" altLang="zh-CN" dirty="0" smtClean="0"/>
              <a:t> Poster</a:t>
            </a:r>
          </a:p>
          <a:p>
            <a:r>
              <a:rPr lang="en-US" altLang="zh-CN" dirty="0" smtClean="0"/>
              <a:t>by Jules </a:t>
            </a:r>
            <a:r>
              <a:rPr lang="en-US" altLang="zh-CN" dirty="0" err="1" smtClean="0"/>
              <a:t>Cheret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847359"/>
            <a:ext cx="54578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229</TotalTime>
  <Words>225</Words>
  <Application>Microsoft Office PowerPoint</Application>
  <PresentationFormat>全屏显示(4:3)</PresentationFormat>
  <Paragraphs>52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技巧</vt:lpstr>
      <vt:lpstr>谈视觉艺术与几何</vt:lpstr>
      <vt:lpstr>透视画法的示意图</vt:lpstr>
      <vt:lpstr>维特鲁威人(</vt:lpstr>
      <vt:lpstr>蒙娜丽莎的微笑</vt:lpstr>
      <vt:lpstr>正方形构成黄金分割矩形</vt:lpstr>
      <vt:lpstr>阿基米德螺线(近似)</vt:lpstr>
      <vt:lpstr>生成的阿基米德螺线</vt:lpstr>
      <vt:lpstr>根号矩形</vt:lpstr>
      <vt:lpstr>黄金分割比视觉应用</vt:lpstr>
      <vt:lpstr>根号矩形的视觉应用</vt:lpstr>
      <vt:lpstr>工业设计领域</vt:lpstr>
      <vt:lpstr>射影几何</vt:lpstr>
      <vt:lpstr>PowerPoint 演示文稿</vt:lpstr>
      <vt:lpstr>投影与截景的关系</vt:lpstr>
      <vt:lpstr>射影几何关注问题的出发点</vt:lpstr>
      <vt:lpstr>PowerPoint 演示文稿</vt:lpstr>
      <vt:lpstr>PowerPoint 演示文稿</vt:lpstr>
      <vt:lpstr>射影几何的基本定理之二</vt:lpstr>
      <vt:lpstr>PowerPoint 演示文稿</vt:lpstr>
      <vt:lpstr>地图的绘制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谈摄影几何与空间的视角</dc:title>
  <dc:creator>liu6t_000</dc:creator>
  <cp:lastModifiedBy>liu6tot@gmail.com</cp:lastModifiedBy>
  <cp:revision>34</cp:revision>
  <dcterms:created xsi:type="dcterms:W3CDTF">2015-03-27T08:02:53Z</dcterms:created>
  <dcterms:modified xsi:type="dcterms:W3CDTF">2015-03-27T11:54:01Z</dcterms:modified>
</cp:coreProperties>
</file>