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118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5695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1618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26347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4177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6877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94177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06877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6964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234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4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4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9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79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509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779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6591" y="795873"/>
            <a:ext cx="2756916" cy="57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20" dirty="0"/>
              <a:t>Image </a:t>
            </a:r>
            <a:r>
              <a:rPr spc="-15" dirty="0"/>
              <a:t>Analysis and </a:t>
            </a:r>
            <a:r>
              <a:rPr spc="-5" dirty="0"/>
              <a:t>Computer</a:t>
            </a:r>
            <a:r>
              <a:rPr spc="45" dirty="0"/>
              <a:t> </a:t>
            </a:r>
            <a:r>
              <a:rPr spc="-5" dirty="0"/>
              <a:t>Vision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5" dirty="0"/>
              <a:t>September </a:t>
            </a:r>
            <a:r>
              <a:rPr spc="-5" dirty="0"/>
              <a:t>9,</a:t>
            </a:r>
            <a:r>
              <a:rPr spc="50" dirty="0"/>
              <a:t> </a:t>
            </a:r>
            <a:r>
              <a:rPr spc="-20" dirty="0"/>
              <a:t>2010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41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bk object 46"/>
          <p:cNvSpPr/>
          <p:nvPr/>
        </p:nvSpPr>
        <p:spPr>
          <a:xfrm>
            <a:off x="0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20" dirty="0"/>
              <a:t>Image </a:t>
            </a:r>
            <a:r>
              <a:rPr spc="-15" dirty="0"/>
              <a:t>Analysis and </a:t>
            </a:r>
            <a:r>
              <a:rPr spc="-5" dirty="0"/>
              <a:t>Computer</a:t>
            </a:r>
            <a:r>
              <a:rPr spc="45" dirty="0"/>
              <a:t> </a:t>
            </a:r>
            <a:r>
              <a:rPr spc="-5" dirty="0"/>
              <a:t>Vision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5" dirty="0"/>
              <a:t>September </a:t>
            </a:r>
            <a:r>
              <a:rPr spc="-5" dirty="0"/>
              <a:t>9,</a:t>
            </a:r>
            <a:r>
              <a:rPr spc="50" dirty="0"/>
              <a:t> </a:t>
            </a:r>
            <a:r>
              <a:rPr spc="-20" dirty="0"/>
              <a:t>2010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41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20" dirty="0"/>
              <a:t>Image </a:t>
            </a:r>
            <a:r>
              <a:rPr spc="-15" dirty="0"/>
              <a:t>Analysis and </a:t>
            </a:r>
            <a:r>
              <a:rPr spc="-5" dirty="0"/>
              <a:t>Computer</a:t>
            </a:r>
            <a:r>
              <a:rPr spc="45" dirty="0"/>
              <a:t> </a:t>
            </a:r>
            <a:r>
              <a:rPr spc="-5" dirty="0"/>
              <a:t>Vision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5" dirty="0"/>
              <a:t>September </a:t>
            </a:r>
            <a:r>
              <a:rPr spc="-5" dirty="0"/>
              <a:t>9,</a:t>
            </a:r>
            <a:r>
              <a:rPr spc="50" dirty="0"/>
              <a:t> </a:t>
            </a:r>
            <a:r>
              <a:rPr spc="-20" dirty="0"/>
              <a:t>2010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41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20" dirty="0"/>
              <a:t>Image </a:t>
            </a:r>
            <a:r>
              <a:rPr spc="-15" dirty="0"/>
              <a:t>Analysis and </a:t>
            </a:r>
            <a:r>
              <a:rPr spc="-5" dirty="0"/>
              <a:t>Computer</a:t>
            </a:r>
            <a:r>
              <a:rPr spc="45" dirty="0"/>
              <a:t> </a:t>
            </a:r>
            <a:r>
              <a:rPr spc="-5" dirty="0"/>
              <a:t>Vision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5" dirty="0"/>
              <a:t>September </a:t>
            </a:r>
            <a:r>
              <a:rPr spc="-5" dirty="0"/>
              <a:t>9,</a:t>
            </a:r>
            <a:r>
              <a:rPr spc="50" dirty="0"/>
              <a:t> </a:t>
            </a:r>
            <a:r>
              <a:rPr spc="-20" dirty="0"/>
              <a:t>2010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41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20" dirty="0"/>
              <a:t>Image </a:t>
            </a:r>
            <a:r>
              <a:rPr spc="-15" dirty="0"/>
              <a:t>Analysis and </a:t>
            </a:r>
            <a:r>
              <a:rPr spc="-5" dirty="0"/>
              <a:t>Computer</a:t>
            </a:r>
            <a:r>
              <a:rPr spc="45" dirty="0"/>
              <a:t> </a:t>
            </a:r>
            <a:r>
              <a:rPr spc="-5" dirty="0"/>
              <a:t>Vision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5" dirty="0"/>
              <a:t>September </a:t>
            </a:r>
            <a:r>
              <a:rPr spc="-5" dirty="0"/>
              <a:t>9,</a:t>
            </a:r>
            <a:r>
              <a:rPr spc="50" dirty="0"/>
              <a:t> </a:t>
            </a:r>
            <a:r>
              <a:rPr spc="-20" dirty="0"/>
              <a:t>2010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41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09651"/>
            <a:ext cx="4610099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8417" y="685886"/>
            <a:ext cx="4133265" cy="213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71497" y="3351784"/>
            <a:ext cx="126492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20" dirty="0"/>
              <a:t>Image </a:t>
            </a:r>
            <a:r>
              <a:rPr spc="-15" dirty="0"/>
              <a:t>Analysis and </a:t>
            </a:r>
            <a:r>
              <a:rPr spc="-5" dirty="0"/>
              <a:t>Computer</a:t>
            </a:r>
            <a:r>
              <a:rPr spc="45" dirty="0"/>
              <a:t> </a:t>
            </a:r>
            <a:r>
              <a:rPr spc="-5" dirty="0"/>
              <a:t>Vision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47656" y="3351784"/>
            <a:ext cx="6623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5" dirty="0"/>
              <a:t>September </a:t>
            </a:r>
            <a:r>
              <a:rPr spc="-5" dirty="0"/>
              <a:t>9,</a:t>
            </a:r>
            <a:r>
              <a:rPr spc="50" dirty="0"/>
              <a:t> </a:t>
            </a:r>
            <a:r>
              <a:rPr spc="-20" dirty="0"/>
              <a:t>2010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6797" y="3351784"/>
            <a:ext cx="3067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41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hworks.com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544" y="1396288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9344" y="1383588"/>
            <a:ext cx="4381715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20310" y="848360"/>
            <a:ext cx="50749" cy="5479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743" y="842211"/>
            <a:ext cx="4432935" cy="605155"/>
          </a:xfrm>
          <a:custGeom>
            <a:avLst/>
            <a:gdLst/>
            <a:ahLst/>
            <a:cxnLst/>
            <a:rect l="l" t="t" r="r" b="b"/>
            <a:pathLst>
              <a:path w="4432935" h="605155">
                <a:moveTo>
                  <a:pt x="4432566" y="0"/>
                </a:moveTo>
                <a:lnTo>
                  <a:pt x="0" y="0"/>
                </a:lnTo>
                <a:lnTo>
                  <a:pt x="0" y="554077"/>
                </a:lnTo>
                <a:lnTo>
                  <a:pt x="4008" y="573802"/>
                </a:lnTo>
                <a:lnTo>
                  <a:pt x="14922" y="589955"/>
                </a:lnTo>
                <a:lnTo>
                  <a:pt x="31075" y="600869"/>
                </a:lnTo>
                <a:lnTo>
                  <a:pt x="50800" y="604877"/>
                </a:lnTo>
                <a:lnTo>
                  <a:pt x="4381765" y="604877"/>
                </a:lnTo>
                <a:lnTo>
                  <a:pt x="4401490" y="600869"/>
                </a:lnTo>
                <a:lnTo>
                  <a:pt x="4417643" y="589955"/>
                </a:lnTo>
                <a:lnTo>
                  <a:pt x="4428558" y="573802"/>
                </a:lnTo>
                <a:lnTo>
                  <a:pt x="4432566" y="554077"/>
                </a:lnTo>
                <a:lnTo>
                  <a:pt x="4432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0310" y="886448"/>
            <a:ext cx="0" cy="528955"/>
          </a:xfrm>
          <a:custGeom>
            <a:avLst/>
            <a:gdLst/>
            <a:ahLst/>
            <a:cxnLst/>
            <a:rect l="l" t="t" r="r" b="b"/>
            <a:pathLst>
              <a:path h="528955">
                <a:moveTo>
                  <a:pt x="0" y="52888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0310" y="8737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310" y="861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10" y="8483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xfrm>
            <a:off x="926591" y="795873"/>
            <a:ext cx="2756916" cy="5631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9375" marR="5080" indent="-67310" algn="ctr">
              <a:lnSpc>
                <a:spcPct val="127600"/>
              </a:lnSpc>
              <a:spcBef>
                <a:spcPts val="90"/>
              </a:spcBef>
            </a:pPr>
            <a:r>
              <a:rPr lang="en-US" spc="-95" dirty="0" smtClean="0"/>
              <a:t>Digital Image Processing </a:t>
            </a:r>
            <a:br>
              <a:rPr lang="en-US" spc="-95" dirty="0" smtClean="0"/>
            </a:br>
            <a:r>
              <a:rPr spc="-35" dirty="0" smtClean="0"/>
              <a:t>Lecture</a:t>
            </a:r>
            <a:r>
              <a:rPr lang="en-US" spc="-35" dirty="0" smtClean="0"/>
              <a:t> 0 </a:t>
            </a:r>
            <a:r>
              <a:rPr spc="-35" dirty="0" smtClean="0"/>
              <a:t>Simple </a:t>
            </a:r>
            <a:r>
              <a:rPr dirty="0"/>
              <a:t>Matlab</a:t>
            </a:r>
            <a:r>
              <a:rPr spc="140" dirty="0"/>
              <a:t> </a:t>
            </a:r>
            <a:r>
              <a:rPr spc="-25" dirty="0"/>
              <a:t>Tutorial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4065" y="1657170"/>
            <a:ext cx="3259454" cy="8647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50" dirty="0" err="1" smtClean="0">
                <a:latin typeface="Arial"/>
                <a:cs typeface="Arial"/>
              </a:rPr>
              <a:t>Zhilai</a:t>
            </a:r>
            <a:r>
              <a:rPr lang="en-US" sz="1100" spc="-50" dirty="0" smtClean="0">
                <a:latin typeface="Arial"/>
                <a:cs typeface="Arial"/>
              </a:rPr>
              <a:t> Liu</a:t>
            </a:r>
            <a:endParaRPr sz="1100" dirty="0">
              <a:latin typeface="Arial"/>
              <a:cs typeface="Arial"/>
            </a:endParaRPr>
          </a:p>
          <a:p>
            <a:pPr marL="12700" marR="5080" algn="ctr">
              <a:lnSpc>
                <a:spcPct val="201799"/>
              </a:lnSpc>
            </a:pPr>
            <a:r>
              <a:rPr sz="1100" spc="-55" dirty="0">
                <a:latin typeface="Arial"/>
                <a:cs typeface="Arial"/>
              </a:rPr>
              <a:t>School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lang="en-US" sz="1100" spc="-30" dirty="0" smtClean="0">
                <a:latin typeface="Arial"/>
                <a:cs typeface="Arial"/>
              </a:rPr>
              <a:t>Mathematics</a:t>
            </a:r>
            <a:endParaRPr lang="en-US" sz="1100" spc="-50" dirty="0">
              <a:latin typeface="Arial"/>
              <a:cs typeface="Arial"/>
            </a:endParaRPr>
          </a:p>
          <a:p>
            <a:pPr marL="12700" marR="5080" algn="ctr">
              <a:lnSpc>
                <a:spcPct val="201799"/>
              </a:lnSpc>
            </a:pPr>
            <a:r>
              <a:rPr sz="1100" spc="-50" dirty="0" smtClean="0">
                <a:latin typeface="Arial"/>
                <a:cs typeface="Arial"/>
              </a:rPr>
              <a:t> </a:t>
            </a:r>
            <a:r>
              <a:rPr lang="en-US" sz="1100" spc="-90" dirty="0" smtClean="0">
                <a:latin typeface="Arial"/>
                <a:cs typeface="Arial"/>
              </a:rPr>
              <a:t>LNU</a:t>
            </a:r>
            <a:r>
              <a:rPr sz="1100" spc="-90" dirty="0" smtClean="0">
                <a:latin typeface="Arial"/>
                <a:cs typeface="Arial"/>
              </a:rPr>
              <a:t>  </a:t>
            </a:r>
            <a:r>
              <a:rPr sz="1100" spc="-60" dirty="0">
                <a:latin typeface="Arial"/>
                <a:cs typeface="Arial"/>
              </a:rPr>
              <a:t>September  </a:t>
            </a:r>
            <a:r>
              <a:rPr lang="en-US" sz="1100" spc="-35" dirty="0" smtClean="0">
                <a:latin typeface="Arial"/>
                <a:cs typeface="Arial"/>
              </a:rPr>
              <a:t>1</a:t>
            </a:r>
            <a:r>
              <a:rPr sz="1100" spc="-35" dirty="0" smtClean="0">
                <a:latin typeface="Arial"/>
                <a:cs typeface="Arial"/>
              </a:rPr>
              <a:t>,</a:t>
            </a:r>
            <a:r>
              <a:rPr sz="1100" spc="-85" dirty="0" smtClean="0">
                <a:latin typeface="Arial"/>
                <a:cs typeface="Arial"/>
              </a:rPr>
              <a:t> </a:t>
            </a:r>
            <a:r>
              <a:rPr sz="1100" spc="-70" dirty="0" smtClean="0">
                <a:latin typeface="Arial"/>
                <a:cs typeface="Arial"/>
              </a:rPr>
              <a:t>20</a:t>
            </a:r>
            <a:r>
              <a:rPr lang="en-US" sz="1100" spc="-70" dirty="0" smtClean="0">
                <a:latin typeface="Arial"/>
                <a:cs typeface="Arial"/>
              </a:rPr>
              <a:t>2</a:t>
            </a:r>
            <a:r>
              <a:rPr sz="1100" spc="-70" dirty="0" smtClean="0">
                <a:latin typeface="Arial"/>
                <a:cs typeface="Arial"/>
              </a:rPr>
              <a:t>0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865" y="0"/>
            <a:ext cx="1320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</a:rPr>
              <a:t>and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</a:rPr>
              <a:t>Image Processing</a:t>
            </a:r>
            <a:r>
              <a:rPr sz="600" spc="3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Toolbox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15" dirty="0"/>
              <a:t>Obtain </a:t>
            </a:r>
            <a:r>
              <a:rPr spc="-50" dirty="0"/>
              <a:t>the Information </a:t>
            </a:r>
            <a:r>
              <a:rPr spc="-40" dirty="0"/>
              <a:t>of </a:t>
            </a:r>
            <a:r>
              <a:rPr spc="-65" dirty="0"/>
              <a:t>an</a:t>
            </a:r>
            <a:r>
              <a:rPr spc="295" dirty="0"/>
              <a:t> </a:t>
            </a:r>
            <a:r>
              <a:rPr spc="-95" dirty="0"/>
              <a:t>Image</a:t>
            </a:r>
          </a:p>
        </p:txBody>
      </p:sp>
      <p:sp>
        <p:nvSpPr>
          <p:cNvPr id="5" name="object 5"/>
          <p:cNvSpPr/>
          <p:nvPr/>
        </p:nvSpPr>
        <p:spPr>
          <a:xfrm>
            <a:off x="227672" y="480971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672" y="480971"/>
            <a:ext cx="11430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ts val="715"/>
              </a:lnSpc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672" y="845677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1917" y="832744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7672" y="1398901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1917" y="1385968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32" y="407299"/>
            <a:ext cx="2831465" cy="272034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100" spc="-15" dirty="0">
                <a:solidFill>
                  <a:srgbClr val="0000FF"/>
                </a:solidFill>
                <a:latin typeface="Arial"/>
                <a:cs typeface="Arial"/>
              </a:rPr>
              <a:t>size(f)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80" dirty="0">
                <a:latin typeface="Arial"/>
                <a:cs typeface="Arial"/>
              </a:rPr>
              <a:t>ans </a:t>
            </a:r>
            <a:r>
              <a:rPr sz="1000" spc="190" dirty="0">
                <a:latin typeface="Arial"/>
                <a:cs typeface="Arial"/>
              </a:rPr>
              <a:t>= </a:t>
            </a:r>
            <a:r>
              <a:rPr sz="1000" spc="-60" dirty="0">
                <a:latin typeface="Arial"/>
                <a:cs typeface="Arial"/>
              </a:rPr>
              <a:t>230 352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85"/>
              </a:lnSpc>
              <a:spcBef>
                <a:spcPts val="215"/>
              </a:spcBef>
            </a:pPr>
            <a:r>
              <a:rPr sz="1100" spc="-75" dirty="0">
                <a:solidFill>
                  <a:srgbClr val="0000FF"/>
                </a:solidFill>
                <a:latin typeface="Arial"/>
                <a:cs typeface="Arial"/>
              </a:rPr>
              <a:t>whos</a:t>
            </a:r>
            <a:r>
              <a:rPr sz="110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915"/>
              </a:lnSpc>
            </a:pPr>
            <a:r>
              <a:rPr sz="800" spc="-25" dirty="0">
                <a:latin typeface="Arial"/>
                <a:cs typeface="Arial"/>
              </a:rPr>
              <a:t>Name </a:t>
            </a:r>
            <a:r>
              <a:rPr sz="800" spc="-40" dirty="0">
                <a:latin typeface="Arial"/>
                <a:cs typeface="Arial"/>
              </a:rPr>
              <a:t>Size </a:t>
            </a:r>
            <a:r>
              <a:rPr sz="800" spc="-10" dirty="0">
                <a:latin typeface="Arial"/>
                <a:cs typeface="Arial"/>
              </a:rPr>
              <a:t>Bytes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Class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35" dirty="0">
                <a:latin typeface="Arial"/>
                <a:cs typeface="Arial"/>
              </a:rPr>
              <a:t>f </a:t>
            </a:r>
            <a:r>
              <a:rPr sz="800" spc="-20" dirty="0">
                <a:latin typeface="Arial"/>
                <a:cs typeface="Arial"/>
              </a:rPr>
              <a:t>230x352x3 </a:t>
            </a:r>
            <a:r>
              <a:rPr sz="800" spc="-25" dirty="0">
                <a:latin typeface="Arial"/>
                <a:cs typeface="Arial"/>
              </a:rPr>
              <a:t>242880 </a:t>
            </a:r>
            <a:r>
              <a:rPr sz="800" spc="10" dirty="0">
                <a:latin typeface="Arial"/>
                <a:cs typeface="Arial"/>
              </a:rPr>
              <a:t>uint8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array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20" dirty="0">
                <a:latin typeface="Arial"/>
                <a:cs typeface="Arial"/>
              </a:rPr>
              <a:t>Grand </a:t>
            </a:r>
            <a:r>
              <a:rPr sz="800" spc="25" dirty="0">
                <a:latin typeface="Arial"/>
                <a:cs typeface="Arial"/>
              </a:rPr>
              <a:t>total </a:t>
            </a:r>
            <a:r>
              <a:rPr sz="800" spc="-30" dirty="0">
                <a:latin typeface="Arial"/>
                <a:cs typeface="Arial"/>
              </a:rPr>
              <a:t>is </a:t>
            </a:r>
            <a:r>
              <a:rPr sz="800" spc="-25" dirty="0">
                <a:latin typeface="Arial"/>
                <a:cs typeface="Arial"/>
              </a:rPr>
              <a:t>242880 elements </a:t>
            </a:r>
            <a:r>
              <a:rPr sz="800" spc="-20" dirty="0">
                <a:latin typeface="Arial"/>
                <a:cs typeface="Arial"/>
              </a:rPr>
              <a:t>using </a:t>
            </a:r>
            <a:r>
              <a:rPr sz="800" spc="-25" dirty="0">
                <a:latin typeface="Arial"/>
                <a:cs typeface="Arial"/>
              </a:rPr>
              <a:t>242880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bytes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100" spc="20" dirty="0">
                <a:solidFill>
                  <a:srgbClr val="0000FF"/>
                </a:solidFill>
                <a:latin typeface="Arial"/>
                <a:cs typeface="Arial"/>
              </a:rPr>
              <a:t>imfinfo(</a:t>
            </a:r>
            <a:r>
              <a:rPr sz="1100" spc="20" dirty="0">
                <a:solidFill>
                  <a:srgbClr val="0000FF"/>
                </a:solidFill>
                <a:latin typeface="宋体"/>
                <a:cs typeface="宋体"/>
              </a:rPr>
              <a:t>‘</a:t>
            </a:r>
            <a:r>
              <a:rPr sz="1100" spc="20" dirty="0">
                <a:solidFill>
                  <a:srgbClr val="0000FF"/>
                </a:solidFill>
                <a:latin typeface="Arial"/>
                <a:cs typeface="Arial"/>
              </a:rPr>
              <a:t>bird.jpg</a:t>
            </a:r>
            <a:r>
              <a:rPr sz="1100" spc="20" dirty="0">
                <a:solidFill>
                  <a:srgbClr val="0000FF"/>
                </a:solidFill>
                <a:latin typeface="宋体"/>
                <a:cs typeface="宋体"/>
              </a:rPr>
              <a:t>²</a:t>
            </a:r>
            <a:r>
              <a:rPr sz="1100" spc="20" dirty="0">
                <a:solidFill>
                  <a:srgbClr val="0000FF"/>
                </a:solidFill>
                <a:latin typeface="Arial"/>
                <a:cs typeface="Arial"/>
              </a:rPr>
              <a:t>) </a:t>
            </a:r>
            <a:r>
              <a:rPr sz="1100" spc="-85" dirty="0">
                <a:latin typeface="Arial"/>
                <a:cs typeface="Arial"/>
              </a:rPr>
              <a:t>show </a:t>
            </a:r>
            <a:r>
              <a:rPr sz="1100" spc="-70" dirty="0">
                <a:latin typeface="Arial"/>
                <a:cs typeface="Arial"/>
              </a:rPr>
              <a:t>more </a:t>
            </a:r>
            <a:r>
              <a:rPr sz="1100" spc="-20" dirty="0">
                <a:latin typeface="Arial"/>
                <a:cs typeface="Arial"/>
              </a:rPr>
              <a:t>info </a:t>
            </a:r>
            <a:r>
              <a:rPr sz="1100" spc="-25" dirty="0">
                <a:latin typeface="Arial"/>
                <a:cs typeface="Arial"/>
              </a:rPr>
              <a:t>than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0000FF"/>
                </a:solidFill>
                <a:latin typeface="Arial"/>
                <a:cs typeface="Arial"/>
              </a:rPr>
              <a:t>whos</a:t>
            </a:r>
            <a:endParaRPr sz="1100">
              <a:latin typeface="Arial"/>
              <a:cs typeface="Arial"/>
            </a:endParaRPr>
          </a:p>
          <a:p>
            <a:pPr marL="12700" marR="1114425">
              <a:lnSpc>
                <a:spcPts val="950"/>
              </a:lnSpc>
              <a:spcBef>
                <a:spcPts val="250"/>
              </a:spcBef>
            </a:pPr>
            <a:r>
              <a:rPr sz="800" spc="-45" dirty="0">
                <a:latin typeface="Arial"/>
                <a:cs typeface="Arial"/>
              </a:rPr>
              <a:t>ans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15" dirty="0">
                <a:latin typeface="Arial"/>
                <a:cs typeface="Arial"/>
              </a:rPr>
              <a:t>Filename: </a:t>
            </a:r>
            <a:r>
              <a:rPr sz="800" spc="15" dirty="0">
                <a:latin typeface="Arial"/>
                <a:cs typeface="Arial"/>
              </a:rPr>
              <a:t>’bird.jpg’  </a:t>
            </a:r>
            <a:r>
              <a:rPr sz="800" dirty="0">
                <a:latin typeface="Arial"/>
                <a:cs typeface="Arial"/>
              </a:rPr>
              <a:t>FileModDate: </a:t>
            </a:r>
            <a:r>
              <a:rPr sz="800" spc="-20" dirty="0">
                <a:latin typeface="Arial"/>
                <a:cs typeface="Arial"/>
              </a:rPr>
              <a:t>’25-Sep-2002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19:00:16’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05"/>
              </a:lnSpc>
            </a:pPr>
            <a:r>
              <a:rPr sz="800" spc="-20" dirty="0">
                <a:latin typeface="Arial"/>
                <a:cs typeface="Arial"/>
              </a:rPr>
              <a:t>FileSize:</a:t>
            </a:r>
            <a:r>
              <a:rPr sz="800" spc="150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7028</a:t>
            </a:r>
            <a:endParaRPr sz="800">
              <a:latin typeface="Arial"/>
              <a:cs typeface="Arial"/>
            </a:endParaRPr>
          </a:p>
          <a:p>
            <a:pPr marL="12700" marR="2027555">
              <a:lnSpc>
                <a:spcPts val="950"/>
              </a:lnSpc>
              <a:spcBef>
                <a:spcPts val="35"/>
              </a:spcBef>
            </a:pPr>
            <a:r>
              <a:rPr sz="800" dirty="0">
                <a:latin typeface="Arial"/>
                <a:cs typeface="Arial"/>
              </a:rPr>
              <a:t>Format: </a:t>
            </a:r>
            <a:r>
              <a:rPr sz="800" spc="25" dirty="0">
                <a:latin typeface="Arial"/>
                <a:cs typeface="Arial"/>
              </a:rPr>
              <a:t>’jpg’  </a:t>
            </a:r>
            <a:r>
              <a:rPr sz="800" spc="-10" dirty="0">
                <a:latin typeface="Arial"/>
                <a:cs typeface="Arial"/>
              </a:rPr>
              <a:t>FormatVersion: </a:t>
            </a:r>
            <a:r>
              <a:rPr sz="800" spc="155" dirty="0">
                <a:latin typeface="Arial"/>
                <a:cs typeface="Arial"/>
              </a:rPr>
              <a:t>”  </a:t>
            </a:r>
            <a:r>
              <a:rPr sz="800" spc="20" dirty="0">
                <a:latin typeface="Arial"/>
                <a:cs typeface="Arial"/>
              </a:rPr>
              <a:t>Width:</a:t>
            </a:r>
            <a:r>
              <a:rPr sz="800" spc="140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352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05"/>
              </a:lnSpc>
            </a:pPr>
            <a:r>
              <a:rPr sz="800" spc="5" dirty="0">
                <a:latin typeface="Arial"/>
                <a:cs typeface="Arial"/>
              </a:rPr>
              <a:t>Height: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230</a:t>
            </a:r>
            <a:endParaRPr sz="800">
              <a:latin typeface="Arial"/>
              <a:cs typeface="Arial"/>
            </a:endParaRPr>
          </a:p>
          <a:p>
            <a:pPr marL="12700" marR="1823720">
              <a:lnSpc>
                <a:spcPts val="950"/>
              </a:lnSpc>
              <a:spcBef>
                <a:spcPts val="35"/>
              </a:spcBef>
            </a:pPr>
            <a:r>
              <a:rPr sz="800" spc="20" dirty="0">
                <a:latin typeface="Arial"/>
                <a:cs typeface="Arial"/>
              </a:rPr>
              <a:t>BitDepth: </a:t>
            </a:r>
            <a:r>
              <a:rPr sz="800" spc="-25" dirty="0">
                <a:latin typeface="Arial"/>
                <a:cs typeface="Arial"/>
              </a:rPr>
              <a:t>24  </a:t>
            </a:r>
            <a:r>
              <a:rPr sz="800" spc="-15" dirty="0">
                <a:latin typeface="Arial"/>
                <a:cs typeface="Arial"/>
              </a:rPr>
              <a:t>ColorType: </a:t>
            </a:r>
            <a:r>
              <a:rPr sz="800" spc="5" dirty="0">
                <a:latin typeface="Arial"/>
                <a:cs typeface="Arial"/>
              </a:rPr>
              <a:t>’truecolor’  </a:t>
            </a:r>
            <a:r>
              <a:rPr sz="800" spc="-5" dirty="0">
                <a:latin typeface="Arial"/>
                <a:cs typeface="Arial"/>
              </a:rPr>
              <a:t>FormatSignature: </a:t>
            </a:r>
            <a:r>
              <a:rPr sz="800" spc="155" dirty="0">
                <a:latin typeface="Arial"/>
                <a:cs typeface="Arial"/>
              </a:rPr>
              <a:t>”  </a:t>
            </a:r>
            <a:r>
              <a:rPr sz="800" spc="-15" dirty="0">
                <a:latin typeface="Arial"/>
                <a:cs typeface="Arial"/>
              </a:rPr>
              <a:t>NumberOfSamples:</a:t>
            </a:r>
            <a:r>
              <a:rPr sz="800" spc="110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00"/>
              </a:lnSpc>
            </a:pPr>
            <a:r>
              <a:rPr sz="800" dirty="0">
                <a:latin typeface="Arial"/>
                <a:cs typeface="Arial"/>
              </a:rPr>
              <a:t>CodingMethod:</a:t>
            </a:r>
            <a:r>
              <a:rPr sz="800" spc="150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’Huffman’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20" dirty="0">
                <a:latin typeface="Arial"/>
                <a:cs typeface="Arial"/>
              </a:rPr>
              <a:t>CodingProcess:</a:t>
            </a:r>
            <a:r>
              <a:rPr sz="800" spc="15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’Sequential’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932" y="3123264"/>
            <a:ext cx="2047239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-10" dirty="0">
                <a:latin typeface="Arial"/>
                <a:cs typeface="Arial"/>
              </a:rPr>
              <a:t>Comment: </a:t>
            </a:r>
            <a:r>
              <a:rPr sz="800" i="1" spc="-10" dirty="0">
                <a:latin typeface="Verdana"/>
                <a:cs typeface="Verdana"/>
              </a:rPr>
              <a:t>{</a:t>
            </a:r>
            <a:r>
              <a:rPr sz="800" spc="-10" dirty="0">
                <a:latin typeface="Arial"/>
                <a:cs typeface="Arial"/>
              </a:rPr>
              <a:t>’ACD </a:t>
            </a:r>
            <a:r>
              <a:rPr sz="800" spc="-30" dirty="0">
                <a:latin typeface="Arial"/>
                <a:cs typeface="Arial"/>
              </a:rPr>
              <a:t>Systems </a:t>
            </a:r>
            <a:r>
              <a:rPr sz="800" spc="15" dirty="0">
                <a:latin typeface="Arial"/>
                <a:cs typeface="Arial"/>
              </a:rPr>
              <a:t>Digital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Imaging’</a:t>
            </a:r>
            <a:r>
              <a:rPr sz="800" i="1" spc="-10" dirty="0">
                <a:latin typeface="Verdana"/>
                <a:cs typeface="Verdana"/>
              </a:rPr>
              <a:t>}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865" y="0"/>
            <a:ext cx="1320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</a:rPr>
              <a:t>and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</a:rPr>
              <a:t>Image Processing</a:t>
            </a:r>
            <a:r>
              <a:rPr sz="600" spc="3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Toolbox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65" dirty="0"/>
              <a:t>Show or </a:t>
            </a:r>
            <a:r>
              <a:rPr spc="-20" dirty="0"/>
              <a:t>Write </a:t>
            </a:r>
            <a:r>
              <a:rPr spc="-65" dirty="0"/>
              <a:t>an</a:t>
            </a:r>
            <a:r>
              <a:rPr spc="265" dirty="0"/>
              <a:t> </a:t>
            </a:r>
            <a:r>
              <a:rPr spc="-95" dirty="0"/>
              <a:t>Image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71069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95477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19884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44292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16664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89" y="241072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89" y="265479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2932" y="549437"/>
            <a:ext cx="3708400" cy="263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13965">
              <a:lnSpc>
                <a:spcPct val="145600"/>
              </a:lnSpc>
              <a:spcBef>
                <a:spcPts val="100"/>
              </a:spcBef>
            </a:pPr>
            <a:r>
              <a:rPr sz="1100" spc="-20" dirty="0">
                <a:solidFill>
                  <a:srgbClr val="0000FF"/>
                </a:solidFill>
                <a:latin typeface="Arial"/>
                <a:cs typeface="Arial"/>
              </a:rPr>
              <a:t>imshow(f)  </a:t>
            </a:r>
            <a:r>
              <a:rPr sz="1100" spc="-35" dirty="0">
                <a:solidFill>
                  <a:srgbClr val="0000FF"/>
                </a:solidFill>
                <a:latin typeface="Arial"/>
                <a:cs typeface="Arial"/>
              </a:rPr>
              <a:t>imshow(f, </a:t>
            </a:r>
            <a:r>
              <a:rPr sz="1100" spc="-45" dirty="0">
                <a:solidFill>
                  <a:srgbClr val="0000FF"/>
                </a:solidFill>
                <a:latin typeface="Arial"/>
                <a:cs typeface="Arial"/>
              </a:rPr>
              <a:t>G)  </a:t>
            </a:r>
            <a:r>
              <a:rPr sz="1100" spc="-60" dirty="0">
                <a:solidFill>
                  <a:srgbClr val="0000FF"/>
                </a:solidFill>
                <a:latin typeface="Arial"/>
                <a:cs typeface="Arial"/>
              </a:rPr>
              <a:t>imsh</a:t>
            </a:r>
            <a:r>
              <a:rPr sz="1100" spc="-9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w(f,[l</a:t>
            </a:r>
            <a:r>
              <a:rPr sz="1100" spc="-4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-20" dirty="0">
                <a:solidFill>
                  <a:srgbClr val="0000FF"/>
                </a:solidFill>
                <a:latin typeface="Arial"/>
                <a:cs typeface="Arial"/>
              </a:rPr>
              <a:t>w,high])  imshow(f,[])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"/>
              <a:cs typeface="Arial"/>
            </a:endParaRPr>
          </a:p>
          <a:p>
            <a:pPr marL="93980" algn="ctr">
              <a:lnSpc>
                <a:spcPct val="100000"/>
              </a:lnSpc>
              <a:spcBef>
                <a:spcPts val="5"/>
              </a:spcBef>
            </a:pPr>
            <a:r>
              <a:rPr sz="1100" spc="-30" dirty="0">
                <a:latin typeface="Arial"/>
                <a:cs typeface="Arial"/>
              </a:rPr>
              <a:t>An </a:t>
            </a:r>
            <a:r>
              <a:rPr sz="1100" spc="-75" dirty="0">
                <a:latin typeface="Arial"/>
                <a:cs typeface="Arial"/>
              </a:rPr>
              <a:t>demo </a:t>
            </a:r>
            <a:r>
              <a:rPr sz="1100" spc="-70" dirty="0">
                <a:latin typeface="Arial"/>
                <a:cs typeface="Arial"/>
              </a:rPr>
              <a:t>example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2.1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1501775">
              <a:lnSpc>
                <a:spcPct val="145600"/>
              </a:lnSpc>
            </a:pPr>
            <a:r>
              <a:rPr sz="1100" spc="30" dirty="0">
                <a:solidFill>
                  <a:srgbClr val="0000FF"/>
                </a:solidFill>
                <a:latin typeface="Arial"/>
                <a:cs typeface="Arial"/>
              </a:rPr>
              <a:t>imwrite(f,</a:t>
            </a:r>
            <a:r>
              <a:rPr sz="1100" spc="30" dirty="0">
                <a:solidFill>
                  <a:srgbClr val="0000FF"/>
                </a:solidFill>
                <a:latin typeface="宋体"/>
                <a:cs typeface="宋体"/>
              </a:rPr>
              <a:t>²</a:t>
            </a:r>
            <a:r>
              <a:rPr sz="1100" spc="30" dirty="0">
                <a:solidFill>
                  <a:srgbClr val="0000FF"/>
                </a:solidFill>
                <a:latin typeface="Arial"/>
                <a:cs typeface="Arial"/>
              </a:rPr>
              <a:t>filename</a:t>
            </a:r>
            <a:r>
              <a:rPr sz="1100" spc="30" dirty="0">
                <a:solidFill>
                  <a:srgbClr val="0000FF"/>
                </a:solidFill>
                <a:latin typeface="宋体"/>
                <a:cs typeface="宋体"/>
              </a:rPr>
              <a:t>²</a:t>
            </a:r>
            <a:r>
              <a:rPr sz="1100" spc="30" dirty="0">
                <a:solidFill>
                  <a:srgbClr val="0000FF"/>
                </a:solidFill>
                <a:latin typeface="Arial"/>
                <a:cs typeface="Arial"/>
              </a:rPr>
              <a:t>)  </a:t>
            </a:r>
            <a:r>
              <a:rPr sz="1100" spc="60" dirty="0">
                <a:solidFill>
                  <a:srgbClr val="0000FF"/>
                </a:solidFill>
                <a:latin typeface="Arial"/>
                <a:cs typeface="Arial"/>
              </a:rPr>
              <a:t>imwrite(f,</a:t>
            </a:r>
            <a:r>
              <a:rPr sz="1100" spc="60" dirty="0">
                <a:solidFill>
                  <a:srgbClr val="0000FF"/>
                </a:solidFill>
                <a:latin typeface="宋体"/>
                <a:cs typeface="宋体"/>
              </a:rPr>
              <a:t>²</a:t>
            </a:r>
            <a:r>
              <a:rPr sz="1100" spc="60" dirty="0">
                <a:solidFill>
                  <a:srgbClr val="0000FF"/>
                </a:solidFill>
                <a:latin typeface="Arial"/>
                <a:cs typeface="Arial"/>
              </a:rPr>
              <a:t>filename</a:t>
            </a:r>
            <a:r>
              <a:rPr sz="1100" spc="60" dirty="0">
                <a:solidFill>
                  <a:srgbClr val="0000FF"/>
                </a:solidFill>
                <a:latin typeface="宋体"/>
                <a:cs typeface="宋体"/>
              </a:rPr>
              <a:t>²</a:t>
            </a:r>
            <a:r>
              <a:rPr sz="1100" spc="60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1100" spc="60" dirty="0">
                <a:solidFill>
                  <a:srgbClr val="0000FF"/>
                </a:solidFill>
                <a:latin typeface="宋体"/>
                <a:cs typeface="宋体"/>
              </a:rPr>
              <a:t>²</a:t>
            </a:r>
            <a:r>
              <a:rPr sz="1100" spc="60" dirty="0">
                <a:solidFill>
                  <a:srgbClr val="0000FF"/>
                </a:solidFill>
                <a:latin typeface="Arial"/>
                <a:cs typeface="Arial"/>
              </a:rPr>
              <a:t>ext</a:t>
            </a:r>
            <a:r>
              <a:rPr sz="1100" spc="60" dirty="0">
                <a:solidFill>
                  <a:srgbClr val="0000FF"/>
                </a:solidFill>
                <a:latin typeface="宋体"/>
                <a:cs typeface="宋体"/>
              </a:rPr>
              <a:t>²</a:t>
            </a:r>
            <a:r>
              <a:rPr sz="1100" spc="60" dirty="0">
                <a:solidFill>
                  <a:srgbClr val="0000FF"/>
                </a:solidFill>
                <a:latin typeface="Arial"/>
                <a:cs typeface="Arial"/>
              </a:rPr>
              <a:t>)  </a:t>
            </a:r>
            <a:r>
              <a:rPr sz="1100" spc="45" dirty="0">
                <a:solidFill>
                  <a:srgbClr val="0000FF"/>
                </a:solidFill>
                <a:latin typeface="Arial"/>
                <a:cs typeface="Arial"/>
              </a:rPr>
              <a:t>imwrite(f,</a:t>
            </a:r>
            <a:r>
              <a:rPr sz="1100" spc="45" dirty="0">
                <a:solidFill>
                  <a:srgbClr val="0000FF"/>
                </a:solidFill>
                <a:latin typeface="宋体"/>
                <a:cs typeface="宋体"/>
              </a:rPr>
              <a:t>²</a:t>
            </a:r>
            <a:r>
              <a:rPr sz="1100" spc="45" dirty="0">
                <a:solidFill>
                  <a:srgbClr val="0000FF"/>
                </a:solidFill>
                <a:latin typeface="Arial"/>
                <a:cs typeface="Arial"/>
              </a:rPr>
              <a:t>filename</a:t>
            </a:r>
            <a:r>
              <a:rPr sz="1100" spc="45" dirty="0">
                <a:solidFill>
                  <a:srgbClr val="0000FF"/>
                </a:solidFill>
                <a:latin typeface="宋体"/>
                <a:cs typeface="宋体"/>
              </a:rPr>
              <a:t>²</a:t>
            </a:r>
            <a:r>
              <a:rPr sz="1100" spc="4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1100" spc="45" dirty="0">
                <a:solidFill>
                  <a:srgbClr val="0000FF"/>
                </a:solidFill>
                <a:latin typeface="宋体"/>
                <a:cs typeface="宋体"/>
              </a:rPr>
              <a:t>²</a:t>
            </a:r>
            <a:r>
              <a:rPr sz="1100" spc="45" dirty="0">
                <a:solidFill>
                  <a:srgbClr val="0000FF"/>
                </a:solidFill>
                <a:latin typeface="Arial"/>
                <a:cs typeface="Arial"/>
              </a:rPr>
              <a:t>quality</a:t>
            </a:r>
            <a:r>
              <a:rPr sz="1100" spc="45" dirty="0">
                <a:solidFill>
                  <a:srgbClr val="0000FF"/>
                </a:solidFill>
                <a:latin typeface="宋体"/>
                <a:cs typeface="宋体"/>
              </a:rPr>
              <a:t>²</a:t>
            </a:r>
            <a:r>
              <a:rPr sz="1100" spc="45" dirty="0">
                <a:solidFill>
                  <a:srgbClr val="0000FF"/>
                </a:solidFill>
                <a:latin typeface="Arial"/>
                <a:cs typeface="Arial"/>
              </a:rPr>
              <a:t>,q)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70"/>
              </a:spcBef>
            </a:pP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25" dirty="0">
                <a:latin typeface="Arial"/>
                <a:cs typeface="Arial"/>
              </a:rPr>
              <a:t>quality </a:t>
            </a:r>
            <a:r>
              <a:rPr sz="1100" spc="-50" dirty="0">
                <a:latin typeface="Arial"/>
                <a:cs typeface="Arial"/>
              </a:rPr>
              <a:t>q </a:t>
            </a:r>
            <a:r>
              <a:rPr sz="1100" spc="-80" dirty="0">
                <a:latin typeface="Arial"/>
                <a:cs typeface="Arial"/>
              </a:rPr>
              <a:t>ranges </a:t>
            </a:r>
            <a:r>
              <a:rPr sz="1100" spc="-25" dirty="0">
                <a:latin typeface="Arial"/>
                <a:cs typeface="Arial"/>
              </a:rPr>
              <a:t>from </a:t>
            </a:r>
            <a:r>
              <a:rPr sz="1100" spc="-70" dirty="0">
                <a:latin typeface="Arial"/>
                <a:cs typeface="Arial"/>
              </a:rPr>
              <a:t>0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55" dirty="0">
                <a:latin typeface="Arial"/>
                <a:cs typeface="Arial"/>
              </a:rPr>
              <a:t>100,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60" dirty="0">
                <a:latin typeface="Arial"/>
                <a:cs typeface="Arial"/>
              </a:rPr>
              <a:t>lower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50" dirty="0">
                <a:latin typeface="Arial"/>
                <a:cs typeface="Arial"/>
              </a:rPr>
              <a:t>number 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spc="-30" dirty="0">
                <a:latin typeface="Arial"/>
                <a:cs typeface="Arial"/>
              </a:rPr>
              <a:t>the  </a:t>
            </a:r>
            <a:r>
              <a:rPr sz="1100" spc="-25" dirty="0">
                <a:latin typeface="Arial"/>
                <a:cs typeface="Arial"/>
              </a:rPr>
              <a:t>quality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75" dirty="0">
                <a:latin typeface="Arial"/>
                <a:cs typeface="Arial"/>
              </a:rPr>
              <a:t>worse, </a:t>
            </a:r>
            <a:r>
              <a:rPr sz="1100" spc="-5" dirty="0">
                <a:latin typeface="Arial"/>
                <a:cs typeface="Arial"/>
              </a:rPr>
              <a:t>but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70" dirty="0">
                <a:latin typeface="Arial"/>
                <a:cs typeface="Arial"/>
              </a:rPr>
              <a:t>compression </a:t>
            </a:r>
            <a:r>
              <a:rPr sz="1100" spc="-60" dirty="0">
                <a:latin typeface="Arial"/>
                <a:cs typeface="Arial"/>
              </a:rPr>
              <a:t>is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higher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865" y="0"/>
            <a:ext cx="1320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</a:rPr>
              <a:t>and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</a:rPr>
              <a:t>Image Processing</a:t>
            </a:r>
            <a:r>
              <a:rPr sz="600" spc="3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Toolbox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95" dirty="0"/>
              <a:t>Image</a:t>
            </a:r>
            <a:r>
              <a:rPr spc="25" dirty="0"/>
              <a:t> </a:t>
            </a:r>
            <a:r>
              <a:rPr spc="-50" dirty="0"/>
              <a:t>Types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62711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801357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14100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" y="1480667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193809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865" y="211232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865" y="2300160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65" y="2487993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089" y="296565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089" y="315233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2932" y="543660"/>
            <a:ext cx="4068445" cy="271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F90000"/>
                </a:solidFill>
                <a:latin typeface="Arial"/>
                <a:cs typeface="Arial"/>
              </a:rPr>
              <a:t>Intensity</a:t>
            </a:r>
            <a:r>
              <a:rPr sz="1100" spc="50" dirty="0">
                <a:solidFill>
                  <a:srgbClr val="F90000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90000"/>
                </a:solidFill>
                <a:latin typeface="Arial"/>
                <a:cs typeface="Arial"/>
              </a:rPr>
              <a:t>images</a:t>
            </a:r>
            <a:endParaRPr sz="1100">
              <a:latin typeface="Arial"/>
              <a:cs typeface="Arial"/>
            </a:endParaRPr>
          </a:p>
          <a:p>
            <a:pPr marL="289560" marR="96520">
              <a:lnSpc>
                <a:spcPct val="100000"/>
              </a:lnSpc>
              <a:spcBef>
                <a:spcPts val="50"/>
              </a:spcBef>
            </a:pPr>
            <a:r>
              <a:rPr sz="1000" spc="-25" dirty="0">
                <a:latin typeface="Arial"/>
                <a:cs typeface="Arial"/>
              </a:rPr>
              <a:t>An intensity </a:t>
            </a:r>
            <a:r>
              <a:rPr sz="1000" spc="-60" dirty="0">
                <a:latin typeface="Arial"/>
                <a:cs typeface="Arial"/>
              </a:rPr>
              <a:t>image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30" dirty="0">
                <a:latin typeface="Arial"/>
                <a:cs typeface="Arial"/>
              </a:rPr>
              <a:t>data </a:t>
            </a:r>
            <a:r>
              <a:rPr sz="1000" spc="-10" dirty="0">
                <a:latin typeface="Arial"/>
                <a:cs typeface="Arial"/>
              </a:rPr>
              <a:t>matrix </a:t>
            </a:r>
            <a:r>
              <a:rPr sz="1000" spc="-75" dirty="0">
                <a:latin typeface="Arial"/>
                <a:cs typeface="Arial"/>
              </a:rPr>
              <a:t>whose </a:t>
            </a:r>
            <a:r>
              <a:rPr sz="1000" spc="-65" dirty="0">
                <a:latin typeface="Arial"/>
                <a:cs typeface="Arial"/>
              </a:rPr>
              <a:t>values </a:t>
            </a:r>
            <a:r>
              <a:rPr sz="1000" spc="-70" dirty="0">
                <a:latin typeface="Arial"/>
                <a:cs typeface="Arial"/>
              </a:rPr>
              <a:t>have </a:t>
            </a:r>
            <a:r>
              <a:rPr sz="1000" spc="-75" dirty="0">
                <a:latin typeface="Arial"/>
                <a:cs typeface="Arial"/>
              </a:rPr>
              <a:t>been </a:t>
            </a:r>
            <a:r>
              <a:rPr sz="1000" spc="-70" dirty="0">
                <a:latin typeface="Arial"/>
                <a:cs typeface="Arial"/>
              </a:rPr>
              <a:t>scaled </a:t>
            </a:r>
            <a:r>
              <a:rPr sz="1000" spc="10" dirty="0">
                <a:latin typeface="Arial"/>
                <a:cs typeface="Arial"/>
              </a:rPr>
              <a:t>to  </a:t>
            </a:r>
            <a:r>
              <a:rPr sz="1000" spc="-55" dirty="0">
                <a:latin typeface="Arial"/>
                <a:cs typeface="Arial"/>
              </a:rPr>
              <a:t>represent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intensities.</a:t>
            </a:r>
            <a:endParaRPr sz="1000">
              <a:latin typeface="Arial"/>
              <a:cs typeface="Arial"/>
            </a:endParaRPr>
          </a:p>
          <a:p>
            <a:pPr marL="289560" marR="105410">
              <a:lnSpc>
                <a:spcPct val="100000"/>
              </a:lnSpc>
              <a:spcBef>
                <a:spcPts val="275"/>
              </a:spcBef>
            </a:pPr>
            <a:r>
              <a:rPr sz="1000" spc="-55" dirty="0">
                <a:latin typeface="Arial"/>
                <a:cs typeface="Arial"/>
              </a:rPr>
              <a:t>When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60" dirty="0">
                <a:latin typeface="Arial"/>
                <a:cs typeface="Arial"/>
              </a:rPr>
              <a:t>elements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60" dirty="0">
                <a:latin typeface="Arial"/>
                <a:cs typeface="Arial"/>
              </a:rPr>
              <a:t>an </a:t>
            </a:r>
            <a:r>
              <a:rPr sz="1000" spc="-25" dirty="0">
                <a:latin typeface="Arial"/>
                <a:cs typeface="Arial"/>
              </a:rPr>
              <a:t>intensity </a:t>
            </a:r>
            <a:r>
              <a:rPr sz="1000" spc="-60" dirty="0">
                <a:latin typeface="Arial"/>
                <a:cs typeface="Arial"/>
              </a:rPr>
              <a:t>image </a:t>
            </a:r>
            <a:r>
              <a:rPr sz="1000" spc="-75" dirty="0">
                <a:latin typeface="Arial"/>
                <a:cs typeface="Arial"/>
              </a:rPr>
              <a:t>are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75" dirty="0">
                <a:latin typeface="Arial"/>
                <a:cs typeface="Arial"/>
              </a:rPr>
              <a:t>class </a:t>
            </a:r>
            <a:r>
              <a:rPr sz="1000" spc="-10" dirty="0">
                <a:latin typeface="Arial"/>
                <a:cs typeface="Arial"/>
              </a:rPr>
              <a:t>uint8 </a:t>
            </a:r>
            <a:r>
              <a:rPr sz="1000" spc="-45" dirty="0">
                <a:latin typeface="Arial"/>
                <a:cs typeface="Arial"/>
              </a:rPr>
              <a:t>or </a:t>
            </a:r>
            <a:r>
              <a:rPr sz="1000" spc="-15" dirty="0">
                <a:latin typeface="Arial"/>
                <a:cs typeface="Arial"/>
              </a:rPr>
              <a:t>uint16,  </a:t>
            </a:r>
            <a:r>
              <a:rPr sz="1000" spc="-30" dirty="0">
                <a:latin typeface="Arial"/>
                <a:cs typeface="Arial"/>
              </a:rPr>
              <a:t>they </a:t>
            </a:r>
            <a:r>
              <a:rPr sz="1000" spc="-70" dirty="0">
                <a:latin typeface="Arial"/>
                <a:cs typeface="Arial"/>
              </a:rPr>
              <a:t>have </a:t>
            </a:r>
            <a:r>
              <a:rPr sz="1000" spc="-35" dirty="0">
                <a:latin typeface="Arial"/>
                <a:cs typeface="Arial"/>
              </a:rPr>
              <a:t>integer </a:t>
            </a:r>
            <a:r>
              <a:rPr sz="1000" spc="-65" dirty="0">
                <a:latin typeface="Arial"/>
                <a:cs typeface="Arial"/>
              </a:rPr>
              <a:t>values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60" dirty="0">
                <a:latin typeface="Arial"/>
                <a:cs typeface="Arial"/>
              </a:rPr>
              <a:t>range </a:t>
            </a:r>
            <a:r>
              <a:rPr sz="1000" spc="-35" dirty="0">
                <a:latin typeface="Arial"/>
                <a:cs typeface="Arial"/>
              </a:rPr>
              <a:t>[0,255] </a:t>
            </a:r>
            <a:r>
              <a:rPr sz="1000" spc="-45" dirty="0">
                <a:latin typeface="Arial"/>
                <a:cs typeface="Arial"/>
              </a:rPr>
              <a:t>or</a:t>
            </a:r>
            <a:r>
              <a:rPr sz="1000" spc="16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[0,65535].</a:t>
            </a:r>
            <a:endParaRPr sz="1000">
              <a:latin typeface="Arial"/>
              <a:cs typeface="Arial"/>
            </a:endParaRPr>
          </a:p>
          <a:p>
            <a:pPr marL="289560" marR="12065">
              <a:lnSpc>
                <a:spcPct val="100000"/>
              </a:lnSpc>
              <a:spcBef>
                <a:spcPts val="275"/>
              </a:spcBef>
            </a:pPr>
            <a:r>
              <a:rPr sz="1000" spc="10" dirty="0">
                <a:latin typeface="Arial"/>
                <a:cs typeface="Arial"/>
              </a:rPr>
              <a:t>If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60" dirty="0">
                <a:latin typeface="Arial"/>
                <a:cs typeface="Arial"/>
              </a:rPr>
              <a:t>image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75" dirty="0">
                <a:latin typeface="Arial"/>
                <a:cs typeface="Arial"/>
              </a:rPr>
              <a:t>class </a:t>
            </a:r>
            <a:r>
              <a:rPr sz="1000" spc="-45" dirty="0">
                <a:latin typeface="Arial"/>
                <a:cs typeface="Arial"/>
              </a:rPr>
              <a:t>double,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65" dirty="0">
                <a:latin typeface="Arial"/>
                <a:cs typeface="Arial"/>
              </a:rPr>
              <a:t>values </a:t>
            </a:r>
            <a:r>
              <a:rPr sz="1000" spc="-75" dirty="0">
                <a:latin typeface="Arial"/>
                <a:cs typeface="Arial"/>
              </a:rPr>
              <a:t>are </a:t>
            </a:r>
            <a:r>
              <a:rPr sz="1000" spc="-15" dirty="0">
                <a:latin typeface="Arial"/>
                <a:cs typeface="Arial"/>
              </a:rPr>
              <a:t>floating-piont </a:t>
            </a:r>
            <a:r>
              <a:rPr sz="1000" spc="-50" dirty="0">
                <a:latin typeface="Arial"/>
                <a:cs typeface="Arial"/>
              </a:rPr>
              <a:t>numbers.  </a:t>
            </a:r>
            <a:r>
              <a:rPr sz="1000" spc="-65" dirty="0">
                <a:latin typeface="Arial"/>
                <a:cs typeface="Arial"/>
              </a:rPr>
              <a:t>Values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60" dirty="0">
                <a:latin typeface="Arial"/>
                <a:cs typeface="Arial"/>
              </a:rPr>
              <a:t>scaled, </a:t>
            </a:r>
            <a:r>
              <a:rPr sz="1000" spc="-75" dirty="0">
                <a:latin typeface="Arial"/>
                <a:cs typeface="Arial"/>
              </a:rPr>
              <a:t>class </a:t>
            </a:r>
            <a:r>
              <a:rPr sz="1000" spc="-50" dirty="0">
                <a:latin typeface="Arial"/>
                <a:cs typeface="Arial"/>
              </a:rPr>
              <a:t>double </a:t>
            </a:r>
            <a:r>
              <a:rPr sz="1000" spc="-25" dirty="0">
                <a:latin typeface="Arial"/>
                <a:cs typeface="Arial"/>
              </a:rPr>
              <a:t>intensity </a:t>
            </a:r>
            <a:r>
              <a:rPr sz="1000" spc="-70" dirty="0">
                <a:latin typeface="Arial"/>
                <a:cs typeface="Arial"/>
              </a:rPr>
              <a:t>images </a:t>
            </a:r>
            <a:r>
              <a:rPr sz="1000" spc="-75" dirty="0">
                <a:latin typeface="Arial"/>
                <a:cs typeface="Arial"/>
              </a:rPr>
              <a:t>are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60" dirty="0">
                <a:latin typeface="Arial"/>
                <a:cs typeface="Arial"/>
              </a:rPr>
              <a:t>range </a:t>
            </a:r>
            <a:r>
              <a:rPr sz="1000" spc="-20" dirty="0">
                <a:latin typeface="Arial"/>
                <a:cs typeface="Arial"/>
              </a:rPr>
              <a:t>[0,1] </a:t>
            </a:r>
            <a:r>
              <a:rPr sz="1000" spc="-60" dirty="0">
                <a:latin typeface="Arial"/>
                <a:cs typeface="Arial"/>
              </a:rPr>
              <a:t>by  </a:t>
            </a:r>
            <a:r>
              <a:rPr sz="1000" spc="-40" dirty="0">
                <a:latin typeface="Arial"/>
                <a:cs typeface="Arial"/>
              </a:rPr>
              <a:t>convention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35" dirty="0">
                <a:solidFill>
                  <a:srgbClr val="F90000"/>
                </a:solidFill>
                <a:latin typeface="Arial"/>
                <a:cs typeface="Arial"/>
              </a:rPr>
              <a:t>Binary</a:t>
            </a:r>
            <a:r>
              <a:rPr sz="1100" spc="50" dirty="0">
                <a:solidFill>
                  <a:srgbClr val="F90000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90000"/>
                </a:solidFill>
                <a:latin typeface="Arial"/>
                <a:cs typeface="Arial"/>
              </a:rPr>
              <a:t>images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5"/>
              </a:spcBef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40" dirty="0">
                <a:latin typeface="Arial"/>
                <a:cs typeface="Arial"/>
              </a:rPr>
              <a:t>binary </a:t>
            </a:r>
            <a:r>
              <a:rPr sz="1000" spc="-60" dirty="0">
                <a:latin typeface="Arial"/>
                <a:cs typeface="Arial"/>
              </a:rPr>
              <a:t>image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30" dirty="0">
                <a:latin typeface="Arial"/>
                <a:cs typeface="Arial"/>
              </a:rPr>
              <a:t>logical </a:t>
            </a:r>
            <a:r>
              <a:rPr sz="1000" spc="-50" dirty="0">
                <a:latin typeface="Arial"/>
                <a:cs typeface="Arial"/>
              </a:rPr>
              <a:t>array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90" dirty="0">
                <a:latin typeface="Arial"/>
                <a:cs typeface="Arial"/>
              </a:rPr>
              <a:t>0s </a:t>
            </a:r>
            <a:r>
              <a:rPr sz="1000" spc="-55" dirty="0">
                <a:latin typeface="Arial"/>
                <a:cs typeface="Arial"/>
              </a:rPr>
              <a:t>and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1s.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80"/>
              </a:spcBef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40" dirty="0">
                <a:latin typeface="Arial"/>
                <a:cs typeface="Arial"/>
              </a:rPr>
              <a:t>numeric </a:t>
            </a:r>
            <a:r>
              <a:rPr sz="1000" spc="-50" dirty="0">
                <a:latin typeface="Arial"/>
                <a:cs typeface="Arial"/>
              </a:rPr>
              <a:t>array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45" dirty="0">
                <a:latin typeface="Arial"/>
                <a:cs typeface="Arial"/>
              </a:rPr>
              <a:t>converted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40" dirty="0">
                <a:latin typeface="Arial"/>
                <a:cs typeface="Arial"/>
              </a:rPr>
              <a:t>binary </a:t>
            </a:r>
            <a:r>
              <a:rPr sz="1000" spc="-50" dirty="0">
                <a:latin typeface="Arial"/>
                <a:cs typeface="Arial"/>
              </a:rPr>
              <a:t>using </a:t>
            </a:r>
            <a:r>
              <a:rPr sz="1000" spc="-15" dirty="0">
                <a:latin typeface="Arial"/>
                <a:cs typeface="Arial"/>
              </a:rPr>
              <a:t>function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logical.</a:t>
            </a:r>
            <a:endParaRPr sz="1000">
              <a:latin typeface="Arial"/>
              <a:cs typeface="Arial"/>
            </a:endParaRPr>
          </a:p>
          <a:p>
            <a:pPr marL="289560" marR="5080" algn="just">
              <a:lnSpc>
                <a:spcPct val="100000"/>
              </a:lnSpc>
              <a:spcBef>
                <a:spcPts val="275"/>
              </a:spcBef>
            </a:pPr>
            <a:r>
              <a:rPr sz="1000" spc="10" dirty="0">
                <a:latin typeface="Arial"/>
                <a:cs typeface="Arial"/>
              </a:rPr>
              <a:t>If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40" dirty="0">
                <a:latin typeface="Arial"/>
                <a:cs typeface="Arial"/>
              </a:rPr>
              <a:t>contains </a:t>
            </a:r>
            <a:r>
              <a:rPr sz="1000" spc="-60" dirty="0">
                <a:latin typeface="Arial"/>
                <a:cs typeface="Arial"/>
              </a:rPr>
              <a:t>elements </a:t>
            </a:r>
            <a:r>
              <a:rPr sz="1000" spc="-30" dirty="0">
                <a:latin typeface="Arial"/>
                <a:cs typeface="Arial"/>
              </a:rPr>
              <a:t>other </a:t>
            </a:r>
            <a:r>
              <a:rPr sz="1000" spc="-25" dirty="0">
                <a:latin typeface="Arial"/>
                <a:cs typeface="Arial"/>
              </a:rPr>
              <a:t>than </a:t>
            </a:r>
            <a:r>
              <a:rPr sz="1000" spc="-90" dirty="0">
                <a:latin typeface="Arial"/>
                <a:cs typeface="Arial"/>
              </a:rPr>
              <a:t>0s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60" dirty="0">
                <a:latin typeface="Arial"/>
                <a:cs typeface="Arial"/>
              </a:rPr>
              <a:t>1s, </a:t>
            </a:r>
            <a:r>
              <a:rPr sz="1000" spc="-95" dirty="0">
                <a:latin typeface="Arial"/>
                <a:cs typeface="Arial"/>
              </a:rPr>
              <a:t>use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30" dirty="0">
                <a:latin typeface="Arial"/>
                <a:cs typeface="Arial"/>
              </a:rPr>
              <a:t>logical </a:t>
            </a:r>
            <a:r>
              <a:rPr sz="1000" spc="-15" dirty="0">
                <a:latin typeface="Arial"/>
                <a:cs typeface="Arial"/>
              </a:rPr>
              <a:t>function  </a:t>
            </a:r>
            <a:r>
              <a:rPr sz="1000" spc="-45" dirty="0">
                <a:latin typeface="Arial"/>
                <a:cs typeface="Arial"/>
              </a:rPr>
              <a:t>converts </a:t>
            </a:r>
            <a:r>
              <a:rPr sz="1000" spc="-20" dirty="0">
                <a:latin typeface="Arial"/>
                <a:cs typeface="Arial"/>
              </a:rPr>
              <a:t>all </a:t>
            </a:r>
            <a:r>
              <a:rPr sz="1000" spc="-55" dirty="0">
                <a:latin typeface="Arial"/>
                <a:cs typeface="Arial"/>
              </a:rPr>
              <a:t>nonzero </a:t>
            </a:r>
            <a:r>
              <a:rPr sz="1000" spc="-25" dirty="0">
                <a:latin typeface="Arial"/>
                <a:cs typeface="Arial"/>
              </a:rPr>
              <a:t>quantities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30" dirty="0">
                <a:latin typeface="Arial"/>
                <a:cs typeface="Arial"/>
              </a:rPr>
              <a:t>logical </a:t>
            </a:r>
            <a:r>
              <a:rPr sz="1000" spc="-90" dirty="0">
                <a:latin typeface="Arial"/>
                <a:cs typeface="Arial"/>
              </a:rPr>
              <a:t>1s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20" dirty="0">
                <a:latin typeface="Arial"/>
                <a:cs typeface="Arial"/>
              </a:rPr>
              <a:t>all </a:t>
            </a:r>
            <a:r>
              <a:rPr sz="1000" spc="-45" dirty="0">
                <a:latin typeface="Arial"/>
                <a:cs typeface="Arial"/>
              </a:rPr>
              <a:t>entries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55" dirty="0">
                <a:latin typeface="Arial"/>
                <a:cs typeface="Arial"/>
              </a:rPr>
              <a:t>value </a:t>
            </a:r>
            <a:r>
              <a:rPr sz="1000" spc="-60" dirty="0">
                <a:latin typeface="Arial"/>
                <a:cs typeface="Arial"/>
              </a:rPr>
              <a:t>0 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30" dirty="0">
                <a:latin typeface="Arial"/>
                <a:cs typeface="Arial"/>
              </a:rPr>
              <a:t>logical</a:t>
            </a:r>
            <a:r>
              <a:rPr sz="1000" spc="90" dirty="0">
                <a:latin typeface="Arial"/>
                <a:cs typeface="Arial"/>
              </a:rPr>
              <a:t> </a:t>
            </a:r>
            <a:r>
              <a:rPr sz="1000" spc="-90" dirty="0">
                <a:latin typeface="Arial"/>
                <a:cs typeface="Arial"/>
              </a:rPr>
              <a:t>0s</a:t>
            </a:r>
            <a:endParaRPr sz="1000">
              <a:latin typeface="Arial"/>
              <a:cs typeface="Arial"/>
            </a:endParaRPr>
          </a:p>
          <a:p>
            <a:pPr marL="12700" marR="3166745" algn="just">
              <a:lnSpc>
                <a:spcPct val="111400"/>
              </a:lnSpc>
              <a:spcBef>
                <a:spcPts val="15"/>
              </a:spcBef>
            </a:pPr>
            <a:r>
              <a:rPr sz="1100" spc="-65" dirty="0">
                <a:solidFill>
                  <a:srgbClr val="F90000"/>
                </a:solidFill>
                <a:latin typeface="Arial"/>
                <a:cs typeface="Arial"/>
              </a:rPr>
              <a:t>Indexed </a:t>
            </a:r>
            <a:r>
              <a:rPr sz="1100" spc="-75" dirty="0">
                <a:solidFill>
                  <a:srgbClr val="F90000"/>
                </a:solidFill>
                <a:latin typeface="Arial"/>
                <a:cs typeface="Arial"/>
              </a:rPr>
              <a:t>images  </a:t>
            </a:r>
            <a:r>
              <a:rPr sz="1100" spc="-80" dirty="0">
                <a:solidFill>
                  <a:srgbClr val="F90000"/>
                </a:solidFill>
                <a:latin typeface="Arial"/>
                <a:cs typeface="Arial"/>
              </a:rPr>
              <a:t>RGB</a:t>
            </a:r>
            <a:r>
              <a:rPr sz="1100" spc="35" dirty="0">
                <a:solidFill>
                  <a:srgbClr val="F90000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90000"/>
                </a:solidFill>
                <a:latin typeface="Arial"/>
                <a:cs typeface="Arial"/>
              </a:rPr>
              <a:t>images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865" y="0"/>
            <a:ext cx="1320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</a:rPr>
              <a:t>and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</a:rPr>
              <a:t>Image Processing</a:t>
            </a:r>
            <a:r>
              <a:rPr sz="600" spc="3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Toolbox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85" dirty="0"/>
              <a:t>Indexed </a:t>
            </a:r>
            <a:r>
              <a:rPr spc="-95" dirty="0"/>
              <a:t>Image </a:t>
            </a:r>
            <a:r>
              <a:rPr spc="-60" dirty="0"/>
              <a:t>and </a:t>
            </a:r>
            <a:r>
              <a:rPr spc="45" dirty="0"/>
              <a:t>RGB</a:t>
            </a:r>
            <a:r>
              <a:rPr spc="10" dirty="0"/>
              <a:t> </a:t>
            </a:r>
            <a:r>
              <a:rPr spc="-95" dirty="0"/>
              <a:t>Image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49657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67743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03037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38330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932" y="398498"/>
            <a:ext cx="4043045" cy="14376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100" spc="-70" dirty="0">
                <a:latin typeface="Arial"/>
                <a:cs typeface="Arial"/>
              </a:rPr>
              <a:t>Image </a:t>
            </a:r>
            <a:r>
              <a:rPr sz="1100" spc="-35" dirty="0">
                <a:latin typeface="Arial"/>
                <a:cs typeface="Arial"/>
              </a:rPr>
              <a:t>data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75" dirty="0">
                <a:latin typeface="Arial"/>
                <a:cs typeface="Arial"/>
              </a:rPr>
              <a:t>be </a:t>
            </a:r>
            <a:r>
              <a:rPr sz="1100" spc="-35" dirty="0">
                <a:latin typeface="Arial"/>
                <a:cs typeface="Arial"/>
              </a:rPr>
              <a:t>either </a:t>
            </a:r>
            <a:r>
              <a:rPr sz="1100" spc="-65" dirty="0">
                <a:latin typeface="Arial"/>
                <a:cs typeface="Arial"/>
              </a:rPr>
              <a:t>indexed </a:t>
            </a:r>
            <a:r>
              <a:rPr sz="1100" spc="-50" dirty="0">
                <a:latin typeface="Arial"/>
                <a:cs typeface="Arial"/>
              </a:rPr>
              <a:t>or </a:t>
            </a:r>
            <a:r>
              <a:rPr sz="1100" spc="-25" dirty="0">
                <a:latin typeface="Arial"/>
                <a:cs typeface="Arial"/>
              </a:rPr>
              <a:t>true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color.</a:t>
            </a:r>
            <a:endParaRPr sz="1100">
              <a:latin typeface="Arial"/>
              <a:cs typeface="Arial"/>
            </a:endParaRPr>
          </a:p>
          <a:p>
            <a:pPr marL="12700" marR="96520">
              <a:lnSpc>
                <a:spcPct val="102600"/>
              </a:lnSpc>
              <a:spcBef>
                <a:spcPts val="70"/>
              </a:spcBef>
            </a:pPr>
            <a:r>
              <a:rPr sz="1100" spc="-30" dirty="0">
                <a:latin typeface="Arial"/>
                <a:cs typeface="Arial"/>
              </a:rPr>
              <a:t>An </a:t>
            </a:r>
            <a:r>
              <a:rPr sz="1100" spc="-65" dirty="0">
                <a:latin typeface="Arial"/>
                <a:cs typeface="Arial"/>
              </a:rPr>
              <a:t>indexed image </a:t>
            </a:r>
            <a:r>
              <a:rPr sz="1100" spc="-70" dirty="0">
                <a:latin typeface="Arial"/>
                <a:cs typeface="Arial"/>
              </a:rPr>
              <a:t>stores </a:t>
            </a:r>
            <a:r>
              <a:rPr sz="1100" spc="-60" dirty="0">
                <a:latin typeface="Arial"/>
                <a:cs typeface="Arial"/>
              </a:rPr>
              <a:t>colors </a:t>
            </a:r>
            <a:r>
              <a:rPr sz="1100" spc="-114" dirty="0">
                <a:latin typeface="Arial"/>
                <a:cs typeface="Arial"/>
              </a:rPr>
              <a:t>as </a:t>
            </a:r>
            <a:r>
              <a:rPr sz="1100" spc="-70" dirty="0">
                <a:latin typeface="Arial"/>
                <a:cs typeface="Arial"/>
              </a:rPr>
              <a:t>an </a:t>
            </a:r>
            <a:r>
              <a:rPr sz="1100" spc="-55" dirty="0">
                <a:latin typeface="Arial"/>
                <a:cs typeface="Arial"/>
              </a:rPr>
              <a:t>array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60" dirty="0">
                <a:latin typeface="Arial"/>
                <a:cs typeface="Arial"/>
              </a:rPr>
              <a:t>indices </a:t>
            </a:r>
            <a:r>
              <a:rPr sz="1100" spc="-5" dirty="0">
                <a:latin typeface="Arial"/>
                <a:cs typeface="Arial"/>
              </a:rPr>
              <a:t>into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figure  </a:t>
            </a:r>
            <a:r>
              <a:rPr sz="1100" spc="-45" dirty="0">
                <a:latin typeface="Arial"/>
                <a:cs typeface="Arial"/>
              </a:rPr>
              <a:t>colormap.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70"/>
              </a:spcBef>
            </a:pP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25" dirty="0">
                <a:latin typeface="Arial"/>
                <a:cs typeface="Arial"/>
              </a:rPr>
              <a:t>true </a:t>
            </a:r>
            <a:r>
              <a:rPr sz="1100" spc="-45" dirty="0">
                <a:latin typeface="Arial"/>
                <a:cs typeface="Arial"/>
              </a:rPr>
              <a:t>color </a:t>
            </a:r>
            <a:r>
              <a:rPr sz="1100" spc="-65" dirty="0">
                <a:latin typeface="Arial"/>
                <a:cs typeface="Arial"/>
              </a:rPr>
              <a:t>image </a:t>
            </a:r>
            <a:r>
              <a:rPr sz="1100" spc="-90" dirty="0">
                <a:latin typeface="Arial"/>
                <a:cs typeface="Arial"/>
              </a:rPr>
              <a:t>does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spc="-105" dirty="0">
                <a:latin typeface="Arial"/>
                <a:cs typeface="Arial"/>
              </a:rPr>
              <a:t>use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45" dirty="0">
                <a:latin typeface="Arial"/>
                <a:cs typeface="Arial"/>
              </a:rPr>
              <a:t>colormap; instead, </a:t>
            </a:r>
            <a:r>
              <a:rPr sz="1100" spc="-35" dirty="0">
                <a:latin typeface="Arial"/>
                <a:cs typeface="Arial"/>
              </a:rPr>
              <a:t>the </a:t>
            </a:r>
            <a:r>
              <a:rPr sz="1100" spc="-45" dirty="0">
                <a:latin typeface="Arial"/>
                <a:cs typeface="Arial"/>
              </a:rPr>
              <a:t>color </a:t>
            </a:r>
            <a:r>
              <a:rPr sz="1100" spc="-75" dirty="0">
                <a:latin typeface="Arial"/>
                <a:cs typeface="Arial"/>
              </a:rPr>
              <a:t>values 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85" dirty="0">
                <a:latin typeface="Arial"/>
                <a:cs typeface="Arial"/>
              </a:rPr>
              <a:t>each </a:t>
            </a:r>
            <a:r>
              <a:rPr sz="1100" spc="-40" dirty="0">
                <a:latin typeface="Arial"/>
                <a:cs typeface="Arial"/>
              </a:rPr>
              <a:t>pixel </a:t>
            </a:r>
            <a:r>
              <a:rPr sz="1100" spc="-80" dirty="0">
                <a:latin typeface="Arial"/>
                <a:cs typeface="Arial"/>
              </a:rPr>
              <a:t>are </a:t>
            </a:r>
            <a:r>
              <a:rPr sz="1100" spc="-55" dirty="0">
                <a:latin typeface="Arial"/>
                <a:cs typeface="Arial"/>
              </a:rPr>
              <a:t>stored </a:t>
            </a:r>
            <a:r>
              <a:rPr sz="1100" spc="-25" dirty="0">
                <a:latin typeface="Arial"/>
                <a:cs typeface="Arial"/>
              </a:rPr>
              <a:t>directly </a:t>
            </a:r>
            <a:r>
              <a:rPr sz="1100" spc="-114" dirty="0">
                <a:latin typeface="Arial"/>
                <a:cs typeface="Arial"/>
              </a:rPr>
              <a:t>as </a:t>
            </a:r>
            <a:r>
              <a:rPr sz="1100" spc="-80" dirty="0">
                <a:latin typeface="Arial"/>
                <a:cs typeface="Arial"/>
              </a:rPr>
              <a:t>RGB</a:t>
            </a:r>
            <a:r>
              <a:rPr sz="1100" spc="-15" dirty="0">
                <a:latin typeface="Arial"/>
                <a:cs typeface="Arial"/>
              </a:rPr>
              <a:t> triplets.</a:t>
            </a:r>
            <a:endParaRPr sz="1100">
              <a:latin typeface="Arial"/>
              <a:cs typeface="Arial"/>
            </a:endParaRPr>
          </a:p>
          <a:p>
            <a:pPr marL="12700" marR="169545">
              <a:lnSpc>
                <a:spcPct val="102600"/>
              </a:lnSpc>
              <a:spcBef>
                <a:spcPts val="70"/>
              </a:spcBef>
            </a:pPr>
            <a:r>
              <a:rPr sz="1100" spc="-30" dirty="0">
                <a:latin typeface="Arial"/>
                <a:cs typeface="Arial"/>
              </a:rPr>
              <a:t>In </a:t>
            </a:r>
            <a:r>
              <a:rPr sz="1100" spc="-5" dirty="0">
                <a:latin typeface="Arial"/>
                <a:cs typeface="Arial"/>
              </a:rPr>
              <a:t>MATLAB,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45" dirty="0">
                <a:latin typeface="Arial"/>
                <a:cs typeface="Arial"/>
              </a:rPr>
              <a:t>CData </a:t>
            </a:r>
            <a:r>
              <a:rPr sz="1100" spc="-35" dirty="0">
                <a:latin typeface="Arial"/>
                <a:cs typeface="Arial"/>
              </a:rPr>
              <a:t>property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35" dirty="0">
                <a:latin typeface="Arial"/>
                <a:cs typeface="Arial"/>
              </a:rPr>
              <a:t>truecolor </a:t>
            </a:r>
            <a:r>
              <a:rPr sz="1100" spc="-65" dirty="0">
                <a:latin typeface="Arial"/>
                <a:cs typeface="Arial"/>
              </a:rPr>
              <a:t>image </a:t>
            </a:r>
            <a:r>
              <a:rPr sz="1100" spc="-30" dirty="0">
                <a:latin typeface="Arial"/>
                <a:cs typeface="Arial"/>
              </a:rPr>
              <a:t>object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90" dirty="0">
                <a:latin typeface="Arial"/>
                <a:cs typeface="Arial"/>
              </a:rPr>
              <a:t>a  </a:t>
            </a:r>
            <a:r>
              <a:rPr sz="1100" spc="-50" dirty="0">
                <a:latin typeface="Arial"/>
                <a:cs typeface="Arial"/>
              </a:rPr>
              <a:t>three-dimensional </a:t>
            </a:r>
            <a:r>
              <a:rPr sz="1100" spc="-25" dirty="0">
                <a:latin typeface="Arial"/>
                <a:cs typeface="Arial"/>
              </a:rPr>
              <a:t>(m-by-n-by-3) </a:t>
            </a:r>
            <a:r>
              <a:rPr sz="1100" spc="-65" dirty="0">
                <a:latin typeface="Arial"/>
                <a:cs typeface="Arial"/>
              </a:rPr>
              <a:t>array. </a:t>
            </a:r>
            <a:r>
              <a:rPr sz="1100" spc="-25" dirty="0">
                <a:latin typeface="Arial"/>
                <a:cs typeface="Arial"/>
              </a:rPr>
              <a:t>This </a:t>
            </a:r>
            <a:r>
              <a:rPr sz="1100" spc="-55" dirty="0">
                <a:latin typeface="Arial"/>
                <a:cs typeface="Arial"/>
              </a:rPr>
              <a:t>array </a:t>
            </a:r>
            <a:r>
              <a:rPr sz="1100" spc="-60" dirty="0">
                <a:latin typeface="Arial"/>
                <a:cs typeface="Arial"/>
              </a:rPr>
              <a:t>consists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45" dirty="0">
                <a:latin typeface="Arial"/>
                <a:cs typeface="Arial"/>
              </a:rPr>
              <a:t>three  </a:t>
            </a:r>
            <a:r>
              <a:rPr sz="1100" spc="-40" dirty="0">
                <a:latin typeface="Arial"/>
                <a:cs typeface="Arial"/>
              </a:rPr>
              <a:t>m-by-n </a:t>
            </a:r>
            <a:r>
              <a:rPr sz="1100" spc="-45" dirty="0">
                <a:latin typeface="Arial"/>
                <a:cs typeface="Arial"/>
              </a:rPr>
              <a:t>matrices </a:t>
            </a:r>
            <a:r>
              <a:rPr sz="1100" spc="-50" dirty="0">
                <a:latin typeface="Arial"/>
                <a:cs typeface="Arial"/>
              </a:rPr>
              <a:t>concatenated </a:t>
            </a:r>
            <a:r>
              <a:rPr sz="1100" spc="-55" dirty="0">
                <a:latin typeface="Arial"/>
                <a:cs typeface="Arial"/>
              </a:rPr>
              <a:t>along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third</a:t>
            </a:r>
            <a:r>
              <a:rPr sz="1100" spc="28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dimension.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5011" y="1848492"/>
            <a:ext cx="2815123" cy="14053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8865" y="0"/>
            <a:ext cx="1320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</a:rPr>
              <a:t>and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</a:rPr>
              <a:t>Image Processing</a:t>
            </a:r>
            <a:r>
              <a:rPr sz="600" spc="3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Toolbox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10" dirty="0">
                <a:solidFill>
                  <a:srgbClr val="CC0000"/>
                </a:solidFill>
                <a:latin typeface="Tahoma"/>
                <a:cs typeface="Tahoma"/>
              </a:rPr>
              <a:t>Data</a:t>
            </a:r>
            <a:r>
              <a:rPr sz="1400" spc="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CC0000"/>
                </a:solidFill>
                <a:latin typeface="Tahoma"/>
                <a:cs typeface="Tahoma"/>
              </a:rPr>
              <a:t>Types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488" y="705948"/>
            <a:ext cx="3609496" cy="2390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865" y="0"/>
            <a:ext cx="1320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</a:rPr>
              <a:t>and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</a:rPr>
              <a:t>Image Processing</a:t>
            </a:r>
            <a:r>
              <a:rPr sz="600" spc="3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Toolbox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Converting </a:t>
            </a:r>
            <a:r>
              <a:rPr spc="-80" dirty="0"/>
              <a:t>between </a:t>
            </a:r>
            <a:r>
              <a:rPr spc="-10" dirty="0"/>
              <a:t>Data </a:t>
            </a:r>
            <a:r>
              <a:rPr spc="-50" dirty="0"/>
              <a:t>Types </a:t>
            </a:r>
            <a:r>
              <a:rPr spc="-60" dirty="0"/>
              <a:t>and </a:t>
            </a:r>
            <a:r>
              <a:rPr spc="-95" dirty="0"/>
              <a:t>Image</a:t>
            </a:r>
            <a:r>
              <a:rPr spc="60" dirty="0"/>
              <a:t> </a:t>
            </a:r>
            <a:r>
              <a:rPr spc="-50" dirty="0"/>
              <a:t>Types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58251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7222" y="647776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67683" y="647776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79254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134672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5911" y="1832051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3258" y="1832051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2932" y="455279"/>
            <a:ext cx="4079240" cy="2700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30" dirty="0">
                <a:latin typeface="Arial"/>
                <a:cs typeface="Arial"/>
              </a:rPr>
              <a:t>In </a:t>
            </a:r>
            <a:r>
              <a:rPr sz="1100" spc="-60" dirty="0">
                <a:latin typeface="Arial"/>
                <a:cs typeface="Arial"/>
              </a:rPr>
              <a:t>general,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45" dirty="0">
                <a:latin typeface="Arial"/>
                <a:cs typeface="Arial"/>
              </a:rPr>
              <a:t>refer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70" dirty="0">
                <a:latin typeface="Arial"/>
                <a:cs typeface="Arial"/>
              </a:rPr>
              <a:t>an </a:t>
            </a:r>
            <a:r>
              <a:rPr sz="1100" spc="-65" dirty="0">
                <a:latin typeface="Arial"/>
                <a:cs typeface="Arial"/>
              </a:rPr>
              <a:t>image </a:t>
            </a:r>
            <a:r>
              <a:rPr sz="1100" spc="-114" dirty="0">
                <a:latin typeface="Arial"/>
                <a:cs typeface="Arial"/>
              </a:rPr>
              <a:t>as </a:t>
            </a:r>
            <a:r>
              <a:rPr sz="1100" spc="-50" dirty="0">
                <a:latin typeface="Arial"/>
                <a:cs typeface="Arial"/>
              </a:rPr>
              <a:t>being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”data </a:t>
            </a:r>
            <a:r>
              <a:rPr sz="1100" spc="-65" dirty="0">
                <a:latin typeface="Arial"/>
                <a:cs typeface="Arial"/>
              </a:rPr>
              <a:t>image </a:t>
            </a:r>
            <a:r>
              <a:rPr sz="1100" spc="5" dirty="0">
                <a:latin typeface="Arial"/>
                <a:cs typeface="Arial"/>
              </a:rPr>
              <a:t>type”</a:t>
            </a:r>
            <a:r>
              <a:rPr sz="1100" spc="17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image</a:t>
            </a:r>
            <a:endParaRPr sz="1100">
              <a:latin typeface="Arial"/>
              <a:cs typeface="Arial"/>
            </a:endParaRPr>
          </a:p>
          <a:p>
            <a:pPr marL="12700" marR="148590">
              <a:lnSpc>
                <a:spcPct val="102600"/>
              </a:lnSpc>
              <a:spcBef>
                <a:spcPts val="300"/>
              </a:spcBef>
            </a:pPr>
            <a:r>
              <a:rPr sz="1100" spc="-60" dirty="0">
                <a:latin typeface="Arial"/>
                <a:cs typeface="Arial"/>
              </a:rPr>
              <a:t>For </a:t>
            </a:r>
            <a:r>
              <a:rPr sz="1100" spc="-50" dirty="0">
                <a:latin typeface="Arial"/>
                <a:cs typeface="Arial"/>
              </a:rPr>
              <a:t>instance,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35" dirty="0">
                <a:latin typeface="Arial"/>
                <a:cs typeface="Arial"/>
              </a:rPr>
              <a:t>statement </a:t>
            </a:r>
            <a:r>
              <a:rPr sz="1100" spc="-65" dirty="0">
                <a:latin typeface="Arial"/>
                <a:cs typeface="Arial"/>
              </a:rPr>
              <a:t>discussing </a:t>
            </a:r>
            <a:r>
              <a:rPr sz="1100" spc="-70" dirty="0">
                <a:latin typeface="Arial"/>
                <a:cs typeface="Arial"/>
              </a:rPr>
              <a:t>an </a:t>
            </a:r>
            <a:r>
              <a:rPr sz="1100" spc="15" dirty="0">
                <a:latin typeface="Arial"/>
                <a:cs typeface="Arial"/>
              </a:rPr>
              <a:t>”unit8 </a:t>
            </a:r>
            <a:r>
              <a:rPr sz="1100" spc="-30" dirty="0">
                <a:latin typeface="Arial"/>
                <a:cs typeface="Arial"/>
              </a:rPr>
              <a:t>intensity </a:t>
            </a:r>
            <a:r>
              <a:rPr sz="1100" spc="-25" dirty="0">
                <a:latin typeface="Arial"/>
                <a:cs typeface="Arial"/>
              </a:rPr>
              <a:t>image” </a:t>
            </a:r>
            <a:r>
              <a:rPr sz="1100" spc="-60" dirty="0">
                <a:latin typeface="Arial"/>
                <a:cs typeface="Arial"/>
              </a:rPr>
              <a:t>is  </a:t>
            </a:r>
            <a:r>
              <a:rPr sz="1100" spc="-45" dirty="0">
                <a:latin typeface="Arial"/>
                <a:cs typeface="Arial"/>
              </a:rPr>
              <a:t>simply </a:t>
            </a:r>
            <a:r>
              <a:rPr sz="1100" spc="-35" dirty="0">
                <a:latin typeface="Arial"/>
                <a:cs typeface="Arial"/>
              </a:rPr>
              <a:t>referring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70" dirty="0">
                <a:latin typeface="Arial"/>
                <a:cs typeface="Arial"/>
              </a:rPr>
              <a:t>an </a:t>
            </a:r>
            <a:r>
              <a:rPr sz="1100" spc="-30" dirty="0">
                <a:latin typeface="Arial"/>
                <a:cs typeface="Arial"/>
              </a:rPr>
              <a:t>intensity </a:t>
            </a:r>
            <a:r>
              <a:rPr sz="1100" spc="-65" dirty="0">
                <a:latin typeface="Arial"/>
                <a:cs typeface="Arial"/>
              </a:rPr>
              <a:t>image </a:t>
            </a:r>
            <a:r>
              <a:rPr sz="1100" spc="-85" dirty="0">
                <a:latin typeface="Arial"/>
                <a:cs typeface="Arial"/>
              </a:rPr>
              <a:t>whose </a:t>
            </a:r>
            <a:r>
              <a:rPr sz="1100" spc="-55" dirty="0">
                <a:latin typeface="Arial"/>
                <a:cs typeface="Arial"/>
              </a:rPr>
              <a:t>pixels </a:t>
            </a:r>
            <a:r>
              <a:rPr sz="1100" spc="-80" dirty="0">
                <a:latin typeface="Arial"/>
                <a:cs typeface="Arial"/>
              </a:rPr>
              <a:t>are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35" dirty="0">
                <a:latin typeface="Arial"/>
                <a:cs typeface="Arial"/>
              </a:rPr>
              <a:t>data </a:t>
            </a:r>
            <a:r>
              <a:rPr sz="1100" spc="-85" dirty="0">
                <a:latin typeface="Arial"/>
                <a:cs typeface="Arial"/>
              </a:rPr>
              <a:t>class  </a:t>
            </a:r>
            <a:r>
              <a:rPr sz="1100" spc="-15" dirty="0">
                <a:latin typeface="Arial"/>
                <a:cs typeface="Arial"/>
              </a:rPr>
              <a:t>unit8.</a:t>
            </a:r>
            <a:endParaRPr sz="1100">
              <a:latin typeface="Arial"/>
              <a:cs typeface="Arial"/>
            </a:endParaRPr>
          </a:p>
          <a:p>
            <a:pPr marL="12700" marR="356870">
              <a:lnSpc>
                <a:spcPct val="102699"/>
              </a:lnSpc>
              <a:spcBef>
                <a:spcPts val="295"/>
              </a:spcBef>
            </a:pPr>
            <a:r>
              <a:rPr sz="1100" spc="-45" dirty="0">
                <a:latin typeface="Arial"/>
                <a:cs typeface="Arial"/>
              </a:rPr>
              <a:t>Converting </a:t>
            </a:r>
            <a:r>
              <a:rPr sz="1100" spc="-70" dirty="0">
                <a:latin typeface="Arial"/>
                <a:cs typeface="Arial"/>
              </a:rPr>
              <a:t>between </a:t>
            </a:r>
            <a:r>
              <a:rPr sz="1100" spc="-35" dirty="0">
                <a:latin typeface="Arial"/>
                <a:cs typeface="Arial"/>
              </a:rPr>
              <a:t>data </a:t>
            </a:r>
            <a:r>
              <a:rPr sz="1100" spc="-95" dirty="0">
                <a:latin typeface="Arial"/>
                <a:cs typeface="Arial"/>
              </a:rPr>
              <a:t>classes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30" dirty="0">
                <a:latin typeface="Arial"/>
                <a:cs typeface="Arial"/>
              </a:rPr>
              <a:t>straightforward.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65" dirty="0">
                <a:latin typeface="Arial"/>
                <a:cs typeface="Arial"/>
              </a:rPr>
              <a:t>general  </a:t>
            </a:r>
            <a:r>
              <a:rPr sz="1100" spc="-50" dirty="0">
                <a:latin typeface="Arial"/>
                <a:cs typeface="Arial"/>
              </a:rPr>
              <a:t>syntax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is</a:t>
            </a:r>
            <a:endParaRPr sz="1100">
              <a:latin typeface="Arial"/>
              <a:cs typeface="Arial"/>
            </a:endParaRPr>
          </a:p>
          <a:p>
            <a:pPr marL="1327150">
              <a:lnSpc>
                <a:spcPct val="100000"/>
              </a:lnSpc>
              <a:spcBef>
                <a:spcPts val="635"/>
              </a:spcBef>
            </a:pP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B </a:t>
            </a:r>
            <a:r>
              <a:rPr sz="1100" spc="204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100" spc="-35" dirty="0">
                <a:solidFill>
                  <a:srgbClr val="0000FF"/>
                </a:solidFill>
                <a:latin typeface="Arial"/>
                <a:cs typeface="Arial"/>
              </a:rPr>
              <a:t>data </a:t>
            </a:r>
            <a:r>
              <a:rPr sz="1100" spc="-85" dirty="0">
                <a:solidFill>
                  <a:srgbClr val="0000FF"/>
                </a:solidFill>
                <a:latin typeface="Arial"/>
                <a:cs typeface="Arial"/>
              </a:rPr>
              <a:t>class</a:t>
            </a:r>
            <a:r>
              <a:rPr sz="1100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0000FF"/>
                </a:solidFill>
                <a:latin typeface="Arial"/>
                <a:cs typeface="Arial"/>
              </a:rPr>
              <a:t>name(A)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600"/>
              </a:spcBef>
            </a:pPr>
            <a:r>
              <a:rPr sz="1100" spc="-70" dirty="0">
                <a:latin typeface="Arial"/>
                <a:cs typeface="Arial"/>
              </a:rPr>
              <a:t>where </a:t>
            </a:r>
            <a:r>
              <a:rPr sz="1100" spc="-35" dirty="0">
                <a:latin typeface="Arial"/>
                <a:cs typeface="Arial"/>
              </a:rPr>
              <a:t>data </a:t>
            </a:r>
            <a:r>
              <a:rPr sz="1100" spc="-75" dirty="0">
                <a:latin typeface="Arial"/>
                <a:cs typeface="Arial"/>
              </a:rPr>
              <a:t>class-name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85" dirty="0">
                <a:latin typeface="Arial"/>
                <a:cs typeface="Arial"/>
              </a:rPr>
              <a:t>one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90" dirty="0">
                <a:latin typeface="Arial"/>
                <a:cs typeface="Arial"/>
              </a:rPr>
              <a:t>names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first </a:t>
            </a:r>
            <a:r>
              <a:rPr sz="1100" spc="-45" dirty="0">
                <a:latin typeface="Arial"/>
                <a:cs typeface="Arial"/>
              </a:rPr>
              <a:t>column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35" dirty="0">
                <a:solidFill>
                  <a:srgbClr val="FF0000"/>
                </a:solidFill>
                <a:latin typeface="Arial"/>
                <a:cs typeface="Arial"/>
              </a:rPr>
              <a:t>data  </a:t>
            </a:r>
            <a:r>
              <a:rPr sz="1100" spc="-85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1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Arial"/>
                <a:cs typeface="Arial"/>
              </a:rPr>
              <a:t>table</a:t>
            </a:r>
            <a:r>
              <a:rPr sz="1100" spc="-3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114935">
              <a:lnSpc>
                <a:spcPct val="102600"/>
              </a:lnSpc>
            </a:pPr>
            <a:r>
              <a:rPr sz="1100" spc="-60" dirty="0">
                <a:latin typeface="Arial"/>
                <a:cs typeface="Arial"/>
              </a:rPr>
              <a:t>For example, </a:t>
            </a:r>
            <a:r>
              <a:rPr sz="1100" spc="-85" dirty="0">
                <a:latin typeface="Arial"/>
                <a:cs typeface="Arial"/>
              </a:rPr>
              <a:t>suppose </a:t>
            </a:r>
            <a:r>
              <a:rPr sz="1100" spc="5" dirty="0">
                <a:latin typeface="Arial"/>
                <a:cs typeface="Arial"/>
              </a:rPr>
              <a:t>that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70" dirty="0">
                <a:latin typeface="Arial"/>
                <a:cs typeface="Arial"/>
              </a:rPr>
              <a:t>an </a:t>
            </a:r>
            <a:r>
              <a:rPr sz="1100" spc="-55" dirty="0">
                <a:latin typeface="Arial"/>
                <a:cs typeface="Arial"/>
              </a:rPr>
              <a:t>array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85" dirty="0">
                <a:latin typeface="Arial"/>
                <a:cs typeface="Arial"/>
              </a:rPr>
              <a:t>class </a:t>
            </a:r>
            <a:r>
              <a:rPr sz="1100" spc="-15" dirty="0">
                <a:latin typeface="Arial"/>
                <a:cs typeface="Arial"/>
              </a:rPr>
              <a:t>uint8.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5" dirty="0">
                <a:latin typeface="Arial"/>
                <a:cs typeface="Arial"/>
              </a:rPr>
              <a:t>double  precision </a:t>
            </a:r>
            <a:r>
              <a:rPr sz="1100" spc="-65" dirty="0">
                <a:latin typeface="Arial"/>
                <a:cs typeface="Arial"/>
              </a:rPr>
              <a:t>array, </a:t>
            </a:r>
            <a:r>
              <a:rPr sz="1100" spc="-10" dirty="0">
                <a:latin typeface="Arial"/>
                <a:cs typeface="Arial"/>
              </a:rPr>
              <a:t>B.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65" dirty="0">
                <a:latin typeface="Arial"/>
                <a:cs typeface="Arial"/>
              </a:rPr>
              <a:t>generated by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60" dirty="0">
                <a:latin typeface="Arial"/>
                <a:cs typeface="Arial"/>
              </a:rPr>
              <a:t>command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B </a:t>
            </a:r>
            <a:r>
              <a:rPr sz="1100" spc="204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100" spc="-55" dirty="0">
                <a:solidFill>
                  <a:srgbClr val="0000FF"/>
                </a:solidFill>
                <a:latin typeface="Arial"/>
                <a:cs typeface="Arial"/>
              </a:rPr>
              <a:t>double </a:t>
            </a:r>
            <a:r>
              <a:rPr sz="1100" spc="25" dirty="0">
                <a:solidFill>
                  <a:srgbClr val="0000FF"/>
                </a:solidFill>
                <a:latin typeface="Arial"/>
                <a:cs typeface="Arial"/>
              </a:rPr>
              <a:t>(A)</a:t>
            </a:r>
            <a:r>
              <a:rPr sz="1100" spc="25" dirty="0">
                <a:latin typeface="Arial"/>
                <a:cs typeface="Arial"/>
              </a:rPr>
              <a:t>.  </a:t>
            </a:r>
            <a:r>
              <a:rPr sz="1100" spc="-25" dirty="0">
                <a:latin typeface="Arial"/>
                <a:cs typeface="Arial"/>
              </a:rPr>
              <a:t>This </a:t>
            </a:r>
            <a:r>
              <a:rPr sz="1100" spc="-60" dirty="0">
                <a:latin typeface="Arial"/>
                <a:cs typeface="Arial"/>
              </a:rPr>
              <a:t>conversion is </a:t>
            </a:r>
            <a:r>
              <a:rPr sz="1100" spc="-90" dirty="0">
                <a:latin typeface="Arial"/>
                <a:cs typeface="Arial"/>
              </a:rPr>
              <a:t>used </a:t>
            </a:r>
            <a:r>
              <a:rPr sz="1100" spc="-25" dirty="0">
                <a:latin typeface="Arial"/>
                <a:cs typeface="Arial"/>
              </a:rPr>
              <a:t>routinely throughout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book </a:t>
            </a:r>
            <a:r>
              <a:rPr sz="1100" spc="-90" dirty="0">
                <a:latin typeface="Arial"/>
                <a:cs typeface="Arial"/>
              </a:rPr>
              <a:t>because  </a:t>
            </a:r>
            <a:r>
              <a:rPr sz="1100" spc="-5" dirty="0">
                <a:latin typeface="Arial"/>
                <a:cs typeface="Arial"/>
              </a:rPr>
              <a:t>MATLAB </a:t>
            </a:r>
            <a:r>
              <a:rPr sz="1100" spc="-65" dirty="0">
                <a:latin typeface="Arial"/>
                <a:cs typeface="Arial"/>
              </a:rPr>
              <a:t>expects </a:t>
            </a:r>
            <a:r>
              <a:rPr sz="1100" spc="-70" dirty="0">
                <a:latin typeface="Arial"/>
                <a:cs typeface="Arial"/>
              </a:rPr>
              <a:t>operands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45" dirty="0">
                <a:latin typeface="Arial"/>
                <a:cs typeface="Arial"/>
              </a:rPr>
              <a:t>numerical </a:t>
            </a:r>
            <a:r>
              <a:rPr sz="1100" spc="-40" dirty="0">
                <a:latin typeface="Arial"/>
                <a:cs typeface="Arial"/>
              </a:rPr>
              <a:t>computations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75" dirty="0">
                <a:latin typeface="Arial"/>
                <a:cs typeface="Arial"/>
              </a:rPr>
              <a:t>be </a:t>
            </a:r>
            <a:r>
              <a:rPr sz="1100" spc="-55" dirty="0">
                <a:latin typeface="Arial"/>
                <a:cs typeface="Arial"/>
              </a:rPr>
              <a:t>double  </a:t>
            </a:r>
            <a:r>
              <a:rPr sz="1100" spc="-50" dirty="0">
                <a:latin typeface="Arial"/>
                <a:cs typeface="Arial"/>
              </a:rPr>
              <a:t>precision, </a:t>
            </a:r>
            <a:r>
              <a:rPr sz="1100" spc="-20" dirty="0">
                <a:latin typeface="Arial"/>
                <a:cs typeface="Arial"/>
              </a:rPr>
              <a:t>floating </a:t>
            </a:r>
            <a:r>
              <a:rPr sz="1100" spc="-10" dirty="0">
                <a:latin typeface="Arial"/>
                <a:cs typeface="Arial"/>
              </a:rPr>
              <a:t>point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numbers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865" y="0"/>
            <a:ext cx="1320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</a:rPr>
              <a:t>and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</a:rPr>
              <a:t>Image Processing</a:t>
            </a:r>
            <a:r>
              <a:rPr sz="600" spc="3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Toolbox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Converting </a:t>
            </a:r>
            <a:r>
              <a:rPr spc="-80" dirty="0"/>
              <a:t>between </a:t>
            </a:r>
            <a:r>
              <a:rPr spc="-10" dirty="0"/>
              <a:t>Data</a:t>
            </a:r>
            <a:r>
              <a:rPr spc="200" dirty="0"/>
              <a:t> </a:t>
            </a:r>
            <a:r>
              <a:rPr spc="-60" dirty="0"/>
              <a:t>Classes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98977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37187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92606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30817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932" y="906334"/>
            <a:ext cx="4010025" cy="18542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15290" algn="just">
              <a:lnSpc>
                <a:spcPct val="102600"/>
              </a:lnSpc>
              <a:spcBef>
                <a:spcPts val="55"/>
              </a:spcBef>
            </a:pPr>
            <a:r>
              <a:rPr sz="1100" spc="-60" dirty="0">
                <a:latin typeface="Arial"/>
                <a:cs typeface="Arial"/>
              </a:rPr>
              <a:t>For </a:t>
            </a:r>
            <a:r>
              <a:rPr sz="1100" spc="-65" dirty="0">
                <a:latin typeface="Arial"/>
                <a:cs typeface="Arial"/>
              </a:rPr>
              <a:t>any </a:t>
            </a:r>
            <a:r>
              <a:rPr sz="1100" spc="-35" dirty="0">
                <a:latin typeface="Arial"/>
                <a:cs typeface="Arial"/>
              </a:rPr>
              <a:t>data </a:t>
            </a:r>
            <a:r>
              <a:rPr sz="1100" spc="-55" dirty="0">
                <a:latin typeface="Arial"/>
                <a:cs typeface="Arial"/>
              </a:rPr>
              <a:t>types </a:t>
            </a:r>
            <a:r>
              <a:rPr sz="1100" spc="-5" dirty="0">
                <a:latin typeface="Arial"/>
                <a:cs typeface="Arial"/>
              </a:rPr>
              <a:t>(uint8, </a:t>
            </a:r>
            <a:r>
              <a:rPr sz="1100" spc="-20" dirty="0">
                <a:latin typeface="Arial"/>
                <a:cs typeface="Arial"/>
              </a:rPr>
              <a:t>logical...), </a:t>
            </a:r>
            <a:r>
              <a:rPr sz="1100" spc="-60" dirty="0">
                <a:latin typeface="Arial"/>
                <a:cs typeface="Arial"/>
              </a:rPr>
              <a:t>conversion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75" dirty="0">
                <a:latin typeface="Arial"/>
                <a:cs typeface="Arial"/>
              </a:rPr>
              <a:t>be </a:t>
            </a:r>
            <a:r>
              <a:rPr sz="1100" spc="-65" dirty="0">
                <a:latin typeface="Arial"/>
                <a:cs typeface="Arial"/>
              </a:rPr>
              <a:t>easily  </a:t>
            </a:r>
            <a:r>
              <a:rPr sz="1100" spc="-50" dirty="0">
                <a:latin typeface="Arial"/>
                <a:cs typeface="Arial"/>
              </a:rPr>
              <a:t>completed </a:t>
            </a:r>
            <a:r>
              <a:rPr sz="1100" spc="-5" dirty="0">
                <a:latin typeface="Arial"/>
                <a:cs typeface="Arial"/>
              </a:rPr>
              <a:t>without </a:t>
            </a:r>
            <a:r>
              <a:rPr sz="1100" spc="-55" dirty="0">
                <a:latin typeface="Arial"/>
                <a:cs typeface="Arial"/>
              </a:rPr>
              <a:t>precision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loss.</a:t>
            </a:r>
            <a:endParaRPr sz="1100">
              <a:latin typeface="Arial"/>
              <a:cs typeface="Arial"/>
            </a:endParaRPr>
          </a:p>
          <a:p>
            <a:pPr marL="12700" marR="268605" algn="just">
              <a:lnSpc>
                <a:spcPct val="102600"/>
              </a:lnSpc>
              <a:spcBef>
                <a:spcPts val="300"/>
              </a:spcBef>
            </a:pPr>
            <a:r>
              <a:rPr sz="1100" spc="-60" dirty="0">
                <a:latin typeface="Arial"/>
                <a:cs typeface="Arial"/>
              </a:rPr>
              <a:t>For </a:t>
            </a:r>
            <a:r>
              <a:rPr sz="1100" spc="-70" dirty="0">
                <a:latin typeface="Arial"/>
                <a:cs typeface="Arial"/>
              </a:rPr>
              <a:t>an </a:t>
            </a:r>
            <a:r>
              <a:rPr sz="1100" spc="-55" dirty="0">
                <a:latin typeface="Arial"/>
                <a:cs typeface="Arial"/>
              </a:rPr>
              <a:t>array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85" dirty="0">
                <a:latin typeface="Arial"/>
                <a:cs typeface="Arial"/>
              </a:rPr>
              <a:t>class </a:t>
            </a:r>
            <a:r>
              <a:rPr sz="1100" spc="-50" dirty="0">
                <a:latin typeface="Arial"/>
                <a:cs typeface="Arial"/>
              </a:rPr>
              <a:t>double, </a:t>
            </a:r>
            <a:r>
              <a:rPr sz="1100" spc="-65" dirty="0">
                <a:latin typeface="Arial"/>
                <a:cs typeface="Arial"/>
              </a:rPr>
              <a:t>any </a:t>
            </a:r>
            <a:r>
              <a:rPr sz="1100" spc="-75" dirty="0">
                <a:latin typeface="Arial"/>
                <a:cs typeface="Arial"/>
              </a:rPr>
              <a:t>values </a:t>
            </a:r>
            <a:r>
              <a:rPr sz="1100" spc="-50" dirty="0">
                <a:latin typeface="Arial"/>
                <a:cs typeface="Arial"/>
              </a:rPr>
              <a:t>outside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65" dirty="0">
                <a:latin typeface="Arial"/>
                <a:cs typeface="Arial"/>
              </a:rPr>
              <a:t>range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 </a:t>
            </a:r>
            <a:r>
              <a:rPr sz="1100" spc="-35" dirty="0">
                <a:latin typeface="Arial"/>
                <a:cs typeface="Arial"/>
              </a:rPr>
              <a:t>destination </a:t>
            </a:r>
            <a:r>
              <a:rPr sz="1100" spc="-85" dirty="0">
                <a:latin typeface="Arial"/>
                <a:cs typeface="Arial"/>
              </a:rPr>
              <a:t>class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spc="-75" dirty="0">
                <a:latin typeface="Arial"/>
                <a:cs typeface="Arial"/>
              </a:rPr>
              <a:t>be </a:t>
            </a:r>
            <a:r>
              <a:rPr sz="1100" spc="-65" dirty="0">
                <a:latin typeface="Arial"/>
                <a:cs typeface="Arial"/>
              </a:rPr>
              <a:t>replaced by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55" dirty="0">
                <a:latin typeface="Arial"/>
                <a:cs typeface="Arial"/>
              </a:rPr>
              <a:t>corresponding </a:t>
            </a:r>
            <a:r>
              <a:rPr sz="1100" spc="-50" dirty="0">
                <a:latin typeface="Arial"/>
                <a:cs typeface="Arial"/>
              </a:rPr>
              <a:t>boundary  </a:t>
            </a:r>
            <a:r>
              <a:rPr sz="1100" spc="-65" dirty="0">
                <a:latin typeface="Arial"/>
                <a:cs typeface="Arial"/>
              </a:rPr>
              <a:t>values.</a:t>
            </a:r>
            <a:endParaRPr sz="1100">
              <a:latin typeface="Arial"/>
              <a:cs typeface="Arial"/>
            </a:endParaRPr>
          </a:p>
          <a:p>
            <a:pPr marL="12700" marR="72390">
              <a:lnSpc>
                <a:spcPct val="102600"/>
              </a:lnSpc>
              <a:spcBef>
                <a:spcPts val="300"/>
              </a:spcBef>
            </a:pPr>
            <a:r>
              <a:rPr sz="1100" spc="10" dirty="0">
                <a:latin typeface="Arial"/>
                <a:cs typeface="Arial"/>
              </a:rPr>
              <a:t>If </a:t>
            </a:r>
            <a:r>
              <a:rPr sz="1100" spc="-40" dirty="0">
                <a:latin typeface="Arial"/>
                <a:cs typeface="Arial"/>
              </a:rPr>
              <a:t>converting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55" dirty="0">
                <a:latin typeface="Arial"/>
                <a:cs typeface="Arial"/>
              </a:rPr>
              <a:t>double </a:t>
            </a:r>
            <a:r>
              <a:rPr sz="1100" spc="-15" dirty="0">
                <a:latin typeface="Arial"/>
                <a:cs typeface="Arial"/>
              </a:rPr>
              <a:t>matrix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70" dirty="0">
                <a:latin typeface="Arial"/>
                <a:cs typeface="Arial"/>
              </a:rPr>
              <a:t>an </a:t>
            </a:r>
            <a:r>
              <a:rPr sz="1100" spc="-40" dirty="0">
                <a:latin typeface="Arial"/>
                <a:cs typeface="Arial"/>
              </a:rPr>
              <a:t>integer </a:t>
            </a:r>
            <a:r>
              <a:rPr sz="1100" spc="-15" dirty="0">
                <a:latin typeface="Arial"/>
                <a:cs typeface="Arial"/>
              </a:rPr>
              <a:t>matrix, </a:t>
            </a:r>
            <a:r>
              <a:rPr sz="1100" spc="-65" dirty="0">
                <a:latin typeface="Arial"/>
                <a:cs typeface="Arial"/>
              </a:rPr>
              <a:t>numbers </a:t>
            </a:r>
            <a:r>
              <a:rPr sz="1100" spc="-20" dirty="0">
                <a:latin typeface="Arial"/>
                <a:cs typeface="Arial"/>
              </a:rPr>
              <a:t>in  </a:t>
            </a:r>
            <a:r>
              <a:rPr sz="1100" spc="-70" dirty="0">
                <a:latin typeface="Arial"/>
                <a:cs typeface="Arial"/>
              </a:rPr>
              <a:t>between </a:t>
            </a:r>
            <a:r>
              <a:rPr sz="1100" spc="-60" dirty="0">
                <a:latin typeface="Arial"/>
                <a:cs typeface="Arial"/>
              </a:rPr>
              <a:t>ar </a:t>
            </a:r>
            <a:r>
              <a:rPr sz="1100" spc="-50" dirty="0">
                <a:latin typeface="Arial"/>
                <a:cs typeface="Arial"/>
              </a:rPr>
              <a:t>converted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50" dirty="0">
                <a:latin typeface="Arial"/>
                <a:cs typeface="Arial"/>
              </a:rPr>
              <a:t>integers </a:t>
            </a:r>
            <a:r>
              <a:rPr sz="1100" spc="-65" dirty="0">
                <a:latin typeface="Arial"/>
                <a:cs typeface="Arial"/>
              </a:rPr>
              <a:t>by </a:t>
            </a:r>
            <a:r>
              <a:rPr sz="1100" spc="-50" dirty="0">
                <a:latin typeface="Arial"/>
                <a:cs typeface="Arial"/>
              </a:rPr>
              <a:t>discarding </a:t>
            </a:r>
            <a:r>
              <a:rPr sz="1100" spc="-15" dirty="0">
                <a:latin typeface="Arial"/>
                <a:cs typeface="Arial"/>
              </a:rPr>
              <a:t>their </a:t>
            </a:r>
            <a:r>
              <a:rPr sz="1100" spc="-25" dirty="0">
                <a:latin typeface="Arial"/>
                <a:cs typeface="Arial"/>
              </a:rPr>
              <a:t>fractional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parts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10" dirty="0">
                <a:latin typeface="Arial"/>
                <a:cs typeface="Arial"/>
              </a:rPr>
              <a:t>If </a:t>
            </a:r>
            <a:r>
              <a:rPr sz="1100" spc="-40" dirty="0">
                <a:latin typeface="Arial"/>
                <a:cs typeface="Arial"/>
              </a:rPr>
              <a:t>converting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55" dirty="0">
                <a:latin typeface="Arial"/>
                <a:cs typeface="Arial"/>
              </a:rPr>
              <a:t>double </a:t>
            </a:r>
            <a:r>
              <a:rPr sz="1100" spc="-15" dirty="0">
                <a:latin typeface="Arial"/>
                <a:cs typeface="Arial"/>
              </a:rPr>
              <a:t>matrix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70" dirty="0">
                <a:latin typeface="Arial"/>
                <a:cs typeface="Arial"/>
              </a:rPr>
              <a:t>an </a:t>
            </a:r>
            <a:r>
              <a:rPr sz="1100" spc="-35" dirty="0">
                <a:latin typeface="Arial"/>
                <a:cs typeface="Arial"/>
              </a:rPr>
              <a:t>logical </a:t>
            </a:r>
            <a:r>
              <a:rPr sz="1100" spc="-15" dirty="0">
                <a:latin typeface="Arial"/>
                <a:cs typeface="Arial"/>
              </a:rPr>
              <a:t>matrix,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logical </a:t>
            </a:r>
            <a:r>
              <a:rPr sz="1100" spc="-100" dirty="0">
                <a:latin typeface="Arial"/>
                <a:cs typeface="Arial"/>
              </a:rPr>
              <a:t>1s </a:t>
            </a:r>
            <a:r>
              <a:rPr sz="1100" spc="-80" dirty="0">
                <a:latin typeface="Arial"/>
                <a:cs typeface="Arial"/>
              </a:rPr>
              <a:t>are  </a:t>
            </a:r>
            <a:r>
              <a:rPr sz="1100" spc="-65" dirty="0">
                <a:latin typeface="Arial"/>
                <a:cs typeface="Arial"/>
              </a:rPr>
              <a:t>generated </a:t>
            </a:r>
            <a:r>
              <a:rPr sz="1100" spc="-70" dirty="0">
                <a:latin typeface="Arial"/>
                <a:cs typeface="Arial"/>
              </a:rPr>
              <a:t>where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input </a:t>
            </a:r>
            <a:r>
              <a:rPr sz="1100" spc="-60" dirty="0">
                <a:latin typeface="Arial"/>
                <a:cs typeface="Arial"/>
              </a:rPr>
              <a:t>array </a:t>
            </a:r>
            <a:r>
              <a:rPr sz="1100" spc="-65" dirty="0">
                <a:latin typeface="Arial"/>
                <a:cs typeface="Arial"/>
              </a:rPr>
              <a:t>had nonzero </a:t>
            </a:r>
            <a:r>
              <a:rPr sz="1100" spc="-75" dirty="0">
                <a:latin typeface="Arial"/>
                <a:cs typeface="Arial"/>
              </a:rPr>
              <a:t>values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35" dirty="0">
                <a:latin typeface="Arial"/>
                <a:cs typeface="Arial"/>
              </a:rPr>
              <a:t>logical </a:t>
            </a:r>
            <a:r>
              <a:rPr sz="1100" spc="-100" dirty="0">
                <a:latin typeface="Arial"/>
                <a:cs typeface="Arial"/>
              </a:rPr>
              <a:t>0s </a:t>
            </a:r>
            <a:r>
              <a:rPr sz="1100" spc="-20" dirty="0">
                <a:latin typeface="Arial"/>
                <a:cs typeface="Arial"/>
              </a:rPr>
              <a:t>in  </a:t>
            </a:r>
            <a:r>
              <a:rPr sz="1100" spc="-75" dirty="0">
                <a:latin typeface="Arial"/>
                <a:cs typeface="Arial"/>
              </a:rPr>
              <a:t>places </a:t>
            </a:r>
            <a:r>
              <a:rPr sz="1100" spc="-70" dirty="0">
                <a:latin typeface="Arial"/>
                <a:cs typeface="Arial"/>
              </a:rPr>
              <a:t>where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input </a:t>
            </a:r>
            <a:r>
              <a:rPr sz="1100" spc="-55" dirty="0">
                <a:latin typeface="Arial"/>
                <a:cs typeface="Arial"/>
              </a:rPr>
              <a:t>array </a:t>
            </a:r>
            <a:r>
              <a:rPr sz="1100" spc="-45" dirty="0">
                <a:latin typeface="Arial"/>
                <a:cs typeface="Arial"/>
              </a:rPr>
              <a:t>contained</a:t>
            </a:r>
            <a:r>
              <a:rPr sz="1100" spc="-16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0s.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865" y="0"/>
            <a:ext cx="1320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</a:rPr>
              <a:t>and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</a:rPr>
              <a:t>Image Processing</a:t>
            </a:r>
            <a:r>
              <a:rPr sz="600" spc="3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Toolbox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Converting </a:t>
            </a:r>
            <a:r>
              <a:rPr sz="1400" spc="-80" dirty="0">
                <a:solidFill>
                  <a:srgbClr val="CC0000"/>
                </a:solidFill>
                <a:latin typeface="Tahoma"/>
                <a:cs typeface="Tahoma"/>
              </a:rPr>
              <a:t>between </a:t>
            </a:r>
            <a:r>
              <a:rPr sz="1400" spc="-10" dirty="0">
                <a:solidFill>
                  <a:srgbClr val="CC0000"/>
                </a:solidFill>
                <a:latin typeface="Tahoma"/>
                <a:cs typeface="Tahoma"/>
              </a:rPr>
              <a:t>Data </a:t>
            </a:r>
            <a:r>
              <a:rPr sz="1400" spc="-50" dirty="0">
                <a:solidFill>
                  <a:srgbClr val="CC0000"/>
                </a:solidFill>
                <a:latin typeface="Tahoma"/>
                <a:cs typeface="Tahoma"/>
              </a:rPr>
              <a:t>Types </a:t>
            </a:r>
            <a:r>
              <a:rPr sz="1400" spc="-60" dirty="0">
                <a:solidFill>
                  <a:srgbClr val="CC0000"/>
                </a:solidFill>
                <a:latin typeface="Tahoma"/>
                <a:cs typeface="Tahoma"/>
              </a:rPr>
              <a:t>and </a:t>
            </a:r>
            <a:r>
              <a:rPr sz="1400" spc="-95" dirty="0">
                <a:solidFill>
                  <a:srgbClr val="CC0000"/>
                </a:solidFill>
                <a:latin typeface="Tahoma"/>
                <a:cs typeface="Tahoma"/>
              </a:rPr>
              <a:t>Image </a:t>
            </a:r>
            <a:r>
              <a:rPr sz="1400" spc="-50" dirty="0">
                <a:solidFill>
                  <a:srgbClr val="CC0000"/>
                </a:solidFill>
                <a:latin typeface="Tahoma"/>
                <a:cs typeface="Tahoma"/>
              </a:rPr>
              <a:t>Types</a:t>
            </a:r>
            <a:r>
              <a:rPr sz="1400" spc="18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CC0000"/>
                </a:solidFill>
                <a:latin typeface="Tahoma"/>
                <a:cs typeface="Tahoma"/>
              </a:rPr>
              <a:t>(cont.)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88458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26668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932" y="801127"/>
            <a:ext cx="3780790" cy="574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096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25" dirty="0">
                <a:latin typeface="Arial"/>
                <a:cs typeface="Arial"/>
              </a:rPr>
              <a:t>toolbox </a:t>
            </a:r>
            <a:r>
              <a:rPr sz="1100" spc="-60" dirty="0">
                <a:latin typeface="Arial"/>
                <a:cs typeface="Arial"/>
              </a:rPr>
              <a:t>provides </a:t>
            </a:r>
            <a:r>
              <a:rPr sz="1100" spc="-45" dirty="0">
                <a:latin typeface="Arial"/>
                <a:cs typeface="Arial"/>
              </a:rPr>
              <a:t>specific </a:t>
            </a:r>
            <a:r>
              <a:rPr sz="1100" spc="-35" dirty="0">
                <a:latin typeface="Arial"/>
                <a:cs typeface="Arial"/>
              </a:rPr>
              <a:t>functions </a:t>
            </a:r>
            <a:r>
              <a:rPr sz="1100" spc="5" dirty="0">
                <a:latin typeface="Arial"/>
                <a:cs typeface="Arial"/>
              </a:rPr>
              <a:t>that </a:t>
            </a:r>
            <a:r>
              <a:rPr sz="1100" spc="-40" dirty="0">
                <a:latin typeface="Arial"/>
                <a:cs typeface="Arial"/>
              </a:rPr>
              <a:t>perform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55" dirty="0">
                <a:latin typeface="Arial"/>
                <a:cs typeface="Arial"/>
              </a:rPr>
              <a:t>scaling  </a:t>
            </a:r>
            <a:r>
              <a:rPr sz="1100" spc="-90" dirty="0">
                <a:latin typeface="Arial"/>
                <a:cs typeface="Arial"/>
              </a:rPr>
              <a:t>necessary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40" dirty="0">
                <a:latin typeface="Arial"/>
                <a:cs typeface="Arial"/>
              </a:rPr>
              <a:t>convert </a:t>
            </a:r>
            <a:r>
              <a:rPr sz="1100" spc="-70" dirty="0">
                <a:latin typeface="Arial"/>
                <a:cs typeface="Arial"/>
              </a:rPr>
              <a:t>between </a:t>
            </a:r>
            <a:r>
              <a:rPr sz="1100" spc="-65" dirty="0">
                <a:latin typeface="Arial"/>
                <a:cs typeface="Arial"/>
              </a:rPr>
              <a:t>image </a:t>
            </a:r>
            <a:r>
              <a:rPr sz="1100" spc="-95" dirty="0">
                <a:latin typeface="Arial"/>
                <a:cs typeface="Arial"/>
              </a:rPr>
              <a:t>classes </a:t>
            </a:r>
            <a:r>
              <a:rPr sz="1100" spc="-65" dirty="0">
                <a:latin typeface="Arial"/>
                <a:cs typeface="Arial"/>
              </a:rPr>
              <a:t>and</a:t>
            </a:r>
            <a:r>
              <a:rPr sz="1100" spc="-1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types.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45" dirty="0">
                <a:latin typeface="Arial"/>
                <a:cs typeface="Arial"/>
              </a:rPr>
              <a:t>Functions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5" dirty="0">
                <a:latin typeface="Arial"/>
                <a:cs typeface="Arial"/>
              </a:rPr>
              <a:t>IPT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40" dirty="0">
                <a:latin typeface="Arial"/>
                <a:cs typeface="Arial"/>
              </a:rPr>
              <a:t>converting </a:t>
            </a:r>
            <a:r>
              <a:rPr sz="1100" spc="-70" dirty="0">
                <a:latin typeface="Arial"/>
                <a:cs typeface="Arial"/>
              </a:rPr>
              <a:t>between </a:t>
            </a:r>
            <a:r>
              <a:rPr sz="1100" spc="-65" dirty="0">
                <a:latin typeface="Arial"/>
                <a:cs typeface="Arial"/>
              </a:rPr>
              <a:t>image </a:t>
            </a:r>
            <a:r>
              <a:rPr sz="1100" spc="-95" dirty="0">
                <a:latin typeface="Arial"/>
                <a:cs typeface="Arial"/>
              </a:rPr>
              <a:t>classes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55" dirty="0">
                <a:latin typeface="Arial"/>
                <a:cs typeface="Arial"/>
              </a:rPr>
              <a:t>types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5441" y="1553679"/>
            <a:ext cx="3611933" cy="10245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4942" y="3351784"/>
            <a:ext cx="98615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W.Q.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</a:rPr>
              <a:t>Wang</a:t>
            </a:r>
            <a:r>
              <a:rPr sz="600" spc="8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</a:rPr>
              <a:t>(SISE,GUCAS)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0" dirty="0"/>
              <a:t>Image </a:t>
            </a:r>
            <a:r>
              <a:rPr spc="-15" dirty="0"/>
              <a:t>Analysis and </a:t>
            </a:r>
            <a:r>
              <a:rPr spc="-5" dirty="0"/>
              <a:t>Computer</a:t>
            </a:r>
            <a:r>
              <a:rPr spc="45" dirty="0"/>
              <a:t> </a:t>
            </a:r>
            <a:r>
              <a:rPr spc="-5" dirty="0"/>
              <a:t>Vision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September </a:t>
            </a:r>
            <a:r>
              <a:rPr spc="-5" dirty="0"/>
              <a:t>9,</a:t>
            </a:r>
            <a:r>
              <a:rPr spc="50" dirty="0"/>
              <a:t> </a:t>
            </a:r>
            <a:r>
              <a:rPr spc="-20" dirty="0"/>
              <a:t>2010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17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865" y="0"/>
            <a:ext cx="1320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</a:rPr>
              <a:t>and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</a:rPr>
              <a:t>Image Processing</a:t>
            </a:r>
            <a:r>
              <a:rPr sz="600" spc="3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Toolbox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Converting </a:t>
            </a:r>
            <a:r>
              <a:rPr spc="-80" dirty="0"/>
              <a:t>between </a:t>
            </a:r>
            <a:r>
              <a:rPr spc="-10" dirty="0"/>
              <a:t>Data </a:t>
            </a:r>
            <a:r>
              <a:rPr spc="-50" dirty="0"/>
              <a:t>Types </a:t>
            </a:r>
            <a:r>
              <a:rPr spc="-60" dirty="0"/>
              <a:t>and </a:t>
            </a:r>
            <a:r>
              <a:rPr spc="-95" dirty="0"/>
              <a:t>Image </a:t>
            </a:r>
            <a:r>
              <a:rPr spc="-50" dirty="0"/>
              <a:t>Types</a:t>
            </a:r>
            <a:r>
              <a:rPr spc="185" dirty="0"/>
              <a:t> </a:t>
            </a:r>
            <a:r>
              <a:rPr spc="-20" dirty="0"/>
              <a:t>(cont.)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80685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36104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932" y="723416"/>
            <a:ext cx="4080510" cy="21228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Arial"/>
                <a:cs typeface="Arial"/>
              </a:rPr>
              <a:t>Function </a:t>
            </a:r>
            <a:r>
              <a:rPr sz="1100" spc="-25" dirty="0">
                <a:latin typeface="Arial"/>
                <a:cs typeface="Arial"/>
              </a:rPr>
              <a:t>im2uint8 </a:t>
            </a:r>
            <a:r>
              <a:rPr sz="1100" spc="-50" dirty="0">
                <a:latin typeface="Arial"/>
                <a:cs typeface="Arial"/>
              </a:rPr>
              <a:t>detects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data </a:t>
            </a:r>
            <a:r>
              <a:rPr sz="1100" spc="-85" dirty="0">
                <a:latin typeface="Arial"/>
                <a:cs typeface="Arial"/>
              </a:rPr>
              <a:t>class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input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50" dirty="0">
                <a:latin typeface="Arial"/>
                <a:cs typeface="Arial"/>
              </a:rPr>
              <a:t>performs </a:t>
            </a:r>
            <a:r>
              <a:rPr sz="1100" spc="-20" dirty="0">
                <a:latin typeface="Arial"/>
                <a:cs typeface="Arial"/>
              </a:rPr>
              <a:t>all 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90" dirty="0">
                <a:latin typeface="Arial"/>
                <a:cs typeface="Arial"/>
              </a:rPr>
              <a:t>necessary </a:t>
            </a:r>
            <a:r>
              <a:rPr sz="1100" spc="-55" dirty="0">
                <a:latin typeface="Arial"/>
                <a:cs typeface="Arial"/>
              </a:rPr>
              <a:t>scaling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25" dirty="0">
                <a:latin typeface="Arial"/>
                <a:cs typeface="Arial"/>
              </a:rPr>
              <a:t>toolbox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65" dirty="0">
                <a:latin typeface="Arial"/>
                <a:cs typeface="Arial"/>
              </a:rPr>
              <a:t>recognize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data </a:t>
            </a:r>
            <a:r>
              <a:rPr sz="1100" spc="-114" dirty="0">
                <a:latin typeface="Arial"/>
                <a:cs typeface="Arial"/>
              </a:rPr>
              <a:t>as </a:t>
            </a:r>
            <a:r>
              <a:rPr sz="1100" spc="-35" dirty="0">
                <a:latin typeface="Arial"/>
                <a:cs typeface="Arial"/>
              </a:rPr>
              <a:t>valid  </a:t>
            </a:r>
            <a:r>
              <a:rPr sz="1100" spc="-65" dirty="0">
                <a:latin typeface="Arial"/>
                <a:cs typeface="Arial"/>
              </a:rPr>
              <a:t>image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data.</a:t>
            </a:r>
            <a:endParaRPr sz="1100">
              <a:latin typeface="Arial"/>
              <a:cs typeface="Arial"/>
            </a:endParaRPr>
          </a:p>
          <a:p>
            <a:pPr marL="12700" marR="251460">
              <a:lnSpc>
                <a:spcPct val="102600"/>
              </a:lnSpc>
              <a:spcBef>
                <a:spcPts val="300"/>
              </a:spcBef>
            </a:pPr>
            <a:r>
              <a:rPr sz="1100" spc="-60" dirty="0">
                <a:latin typeface="Arial"/>
                <a:cs typeface="Arial"/>
              </a:rPr>
              <a:t>For example, consider </a:t>
            </a:r>
            <a:r>
              <a:rPr sz="1100" spc="-30" dirty="0">
                <a:latin typeface="Arial"/>
                <a:cs typeface="Arial"/>
              </a:rPr>
              <a:t>the following </a:t>
            </a:r>
            <a:r>
              <a:rPr sz="1100" spc="-55" dirty="0">
                <a:latin typeface="Tahoma"/>
                <a:cs typeface="Tahoma"/>
              </a:rPr>
              <a:t>2 </a:t>
            </a:r>
            <a:r>
              <a:rPr sz="1100" i="1" spc="-55" dirty="0">
                <a:latin typeface="Verdana"/>
                <a:cs typeface="Verdana"/>
              </a:rPr>
              <a:t>× </a:t>
            </a:r>
            <a:r>
              <a:rPr sz="1100" spc="-55" dirty="0">
                <a:latin typeface="Tahoma"/>
                <a:cs typeface="Tahoma"/>
              </a:rPr>
              <a:t>2 </a:t>
            </a:r>
            <a:r>
              <a:rPr sz="1100" spc="-65" dirty="0">
                <a:latin typeface="Arial"/>
                <a:cs typeface="Arial"/>
              </a:rPr>
              <a:t>image </a:t>
            </a:r>
            <a:r>
              <a:rPr sz="1100" spc="25" dirty="0">
                <a:latin typeface="Arial"/>
                <a:cs typeface="Arial"/>
              </a:rPr>
              <a:t>f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85" dirty="0">
                <a:latin typeface="Arial"/>
                <a:cs typeface="Arial"/>
              </a:rPr>
              <a:t>class </a:t>
            </a:r>
            <a:r>
              <a:rPr sz="1100" spc="-50" dirty="0">
                <a:latin typeface="Arial"/>
                <a:cs typeface="Arial"/>
              </a:rPr>
              <a:t>double,  </a:t>
            </a:r>
            <a:r>
              <a:rPr sz="1100" spc="-40" dirty="0">
                <a:latin typeface="Arial"/>
                <a:cs typeface="Arial"/>
              </a:rPr>
              <a:t>which </a:t>
            </a:r>
            <a:r>
              <a:rPr sz="1100" spc="-45" dirty="0">
                <a:latin typeface="Arial"/>
                <a:cs typeface="Arial"/>
              </a:rPr>
              <a:t>could </a:t>
            </a:r>
            <a:r>
              <a:rPr sz="1100" spc="-75" dirty="0">
                <a:latin typeface="Arial"/>
                <a:cs typeface="Arial"/>
              </a:rPr>
              <a:t>be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result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70" dirty="0">
                <a:latin typeface="Arial"/>
                <a:cs typeface="Arial"/>
              </a:rPr>
              <a:t>an </a:t>
            </a:r>
            <a:r>
              <a:rPr sz="1100" spc="-35" dirty="0">
                <a:latin typeface="Arial"/>
                <a:cs typeface="Arial"/>
              </a:rPr>
              <a:t>intermediate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computation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14" dirty="0">
                <a:latin typeface="Arial"/>
                <a:cs typeface="Arial"/>
              </a:rPr>
              <a:t>f=</a:t>
            </a:r>
            <a:endParaRPr sz="1100">
              <a:latin typeface="Arial"/>
              <a:cs typeface="Arial"/>
            </a:endParaRPr>
          </a:p>
          <a:p>
            <a:pPr marL="284480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Arial"/>
                <a:cs typeface="Arial"/>
              </a:rPr>
              <a:t>-0.5 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0.5</a:t>
            </a:r>
            <a:endParaRPr sz="1100">
              <a:latin typeface="Arial"/>
              <a:cs typeface="Arial"/>
            </a:endParaRPr>
          </a:p>
          <a:p>
            <a:pPr marL="284480">
              <a:lnSpc>
                <a:spcPct val="100000"/>
              </a:lnSpc>
              <a:spcBef>
                <a:spcPts val="35"/>
              </a:spcBef>
            </a:pPr>
            <a:r>
              <a:rPr sz="1100" spc="-55" dirty="0">
                <a:latin typeface="Arial"/>
                <a:cs typeface="Arial"/>
              </a:rPr>
              <a:t>0.75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1.5</a:t>
            </a:r>
            <a:endParaRPr sz="1100">
              <a:latin typeface="Arial"/>
              <a:cs typeface="Arial"/>
            </a:endParaRPr>
          </a:p>
          <a:p>
            <a:pPr marL="12700" marR="3192780">
              <a:lnSpc>
                <a:spcPct val="102600"/>
              </a:lnSpc>
            </a:pPr>
            <a:r>
              <a:rPr sz="1100" spc="-5" dirty="0">
                <a:latin typeface="Arial"/>
                <a:cs typeface="Arial"/>
              </a:rPr>
              <a:t>G=im2uint8(</a:t>
            </a:r>
            <a:r>
              <a:rPr sz="1100" spc="70" dirty="0">
                <a:latin typeface="Arial"/>
                <a:cs typeface="Arial"/>
              </a:rPr>
              <a:t>f</a:t>
            </a:r>
            <a:r>
              <a:rPr sz="1100" spc="50" dirty="0">
                <a:latin typeface="Arial"/>
                <a:cs typeface="Arial"/>
              </a:rPr>
              <a:t>)  </a:t>
            </a:r>
            <a:r>
              <a:rPr sz="1100" spc="30" dirty="0">
                <a:latin typeface="Arial"/>
                <a:cs typeface="Arial"/>
              </a:rPr>
              <a:t>G=</a:t>
            </a:r>
            <a:endParaRPr sz="1100">
              <a:latin typeface="Arial"/>
              <a:cs typeface="Arial"/>
            </a:endParaRPr>
          </a:p>
          <a:p>
            <a:pPr marR="2988310" algn="ctr">
              <a:lnSpc>
                <a:spcPct val="100000"/>
              </a:lnSpc>
              <a:spcBef>
                <a:spcPts val="35"/>
              </a:spcBef>
            </a:pPr>
            <a:r>
              <a:rPr sz="1100" spc="-70" dirty="0">
                <a:latin typeface="Arial"/>
                <a:cs typeface="Arial"/>
              </a:rPr>
              <a:t>0 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128</a:t>
            </a:r>
            <a:endParaRPr sz="1100">
              <a:latin typeface="Arial"/>
              <a:cs typeface="Arial"/>
            </a:endParaRPr>
          </a:p>
          <a:p>
            <a:pPr marR="3040380" algn="ctr">
              <a:lnSpc>
                <a:spcPct val="100000"/>
              </a:lnSpc>
              <a:spcBef>
                <a:spcPts val="35"/>
              </a:spcBef>
            </a:pPr>
            <a:r>
              <a:rPr sz="1100" spc="-70" dirty="0">
                <a:latin typeface="Arial"/>
                <a:cs typeface="Arial"/>
              </a:rPr>
              <a:t>191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255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865" y="0"/>
            <a:ext cx="1320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</a:rPr>
              <a:t>and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</a:rPr>
              <a:t>Image Processing</a:t>
            </a:r>
            <a:r>
              <a:rPr sz="600" spc="3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Toolbox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Converting </a:t>
            </a:r>
            <a:r>
              <a:rPr spc="-80" dirty="0"/>
              <a:t>between </a:t>
            </a:r>
            <a:r>
              <a:rPr spc="-10" dirty="0"/>
              <a:t>Data </a:t>
            </a:r>
            <a:r>
              <a:rPr spc="-50" dirty="0"/>
              <a:t>Types </a:t>
            </a:r>
            <a:r>
              <a:rPr spc="-60" dirty="0"/>
              <a:t>and </a:t>
            </a:r>
            <a:r>
              <a:rPr spc="-95" dirty="0"/>
              <a:t>Image </a:t>
            </a:r>
            <a:r>
              <a:rPr spc="-50" dirty="0"/>
              <a:t>Types</a:t>
            </a:r>
            <a:r>
              <a:rPr spc="185" dirty="0"/>
              <a:t> </a:t>
            </a:r>
            <a:r>
              <a:rPr spc="-20" dirty="0"/>
              <a:t>(cont.)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83327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749819"/>
            <a:ext cx="4079875" cy="205676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39090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latin typeface="Arial"/>
                <a:cs typeface="Arial"/>
              </a:rPr>
              <a:t>Converting </a:t>
            </a:r>
            <a:r>
              <a:rPr sz="1100" spc="-70" dirty="0">
                <a:latin typeface="Arial"/>
                <a:cs typeface="Arial"/>
              </a:rPr>
              <a:t>an </a:t>
            </a:r>
            <a:r>
              <a:rPr sz="1100" spc="-25" dirty="0">
                <a:latin typeface="Arial"/>
                <a:cs typeface="Arial"/>
              </a:rPr>
              <a:t>arbitrary </a:t>
            </a:r>
            <a:r>
              <a:rPr sz="1100" spc="-55" dirty="0">
                <a:latin typeface="Arial"/>
                <a:cs typeface="Arial"/>
              </a:rPr>
              <a:t>array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85" dirty="0">
                <a:latin typeface="Arial"/>
                <a:cs typeface="Arial"/>
              </a:rPr>
              <a:t>class </a:t>
            </a:r>
            <a:r>
              <a:rPr sz="1100" spc="-55" dirty="0">
                <a:latin typeface="Arial"/>
                <a:cs typeface="Arial"/>
              </a:rPr>
              <a:t>double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70" dirty="0">
                <a:latin typeface="Arial"/>
                <a:cs typeface="Arial"/>
              </a:rPr>
              <a:t>an </a:t>
            </a:r>
            <a:r>
              <a:rPr sz="1100" spc="-60" dirty="0">
                <a:latin typeface="Arial"/>
                <a:cs typeface="Arial"/>
              </a:rPr>
              <a:t>array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85" dirty="0">
                <a:latin typeface="Arial"/>
                <a:cs typeface="Arial"/>
              </a:rPr>
              <a:t>class  </a:t>
            </a:r>
            <a:r>
              <a:rPr sz="1100" spc="-55" dirty="0">
                <a:latin typeface="Arial"/>
                <a:cs typeface="Arial"/>
              </a:rPr>
              <a:t>double </a:t>
            </a:r>
            <a:r>
              <a:rPr sz="1100" spc="-75" dirty="0">
                <a:latin typeface="Arial"/>
                <a:cs typeface="Arial"/>
              </a:rPr>
              <a:t>scaled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65" dirty="0">
                <a:latin typeface="Arial"/>
                <a:cs typeface="Arial"/>
              </a:rPr>
              <a:t>range </a:t>
            </a:r>
            <a:r>
              <a:rPr sz="1100" spc="-25" dirty="0">
                <a:latin typeface="Arial"/>
                <a:cs typeface="Arial"/>
              </a:rPr>
              <a:t>[0,1]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75" dirty="0">
                <a:latin typeface="Arial"/>
                <a:cs typeface="Arial"/>
              </a:rPr>
              <a:t>be </a:t>
            </a:r>
            <a:r>
              <a:rPr sz="1100" spc="-60" dirty="0">
                <a:latin typeface="Arial"/>
                <a:cs typeface="Arial"/>
              </a:rPr>
              <a:t>accomplished </a:t>
            </a:r>
            <a:r>
              <a:rPr sz="1100" spc="-65" dirty="0">
                <a:latin typeface="Arial"/>
                <a:cs typeface="Arial"/>
              </a:rPr>
              <a:t>by </a:t>
            </a:r>
            <a:r>
              <a:rPr sz="1100" spc="-60" dirty="0">
                <a:latin typeface="Arial"/>
                <a:cs typeface="Arial"/>
              </a:rPr>
              <a:t>using  </a:t>
            </a:r>
            <a:r>
              <a:rPr sz="1100" spc="-20" dirty="0">
                <a:latin typeface="Arial"/>
                <a:cs typeface="Arial"/>
              </a:rPr>
              <a:t>function </a:t>
            </a:r>
            <a:r>
              <a:rPr sz="1100" spc="-45" dirty="0">
                <a:latin typeface="Arial"/>
                <a:cs typeface="Arial"/>
              </a:rPr>
              <a:t>mat2gray </a:t>
            </a:r>
            <a:r>
              <a:rPr sz="1100" spc="-85" dirty="0">
                <a:latin typeface="Arial"/>
                <a:cs typeface="Arial"/>
              </a:rPr>
              <a:t>whose </a:t>
            </a:r>
            <a:r>
              <a:rPr sz="1100" spc="-65" dirty="0">
                <a:latin typeface="Arial"/>
                <a:cs typeface="Arial"/>
              </a:rPr>
              <a:t>basic </a:t>
            </a:r>
            <a:r>
              <a:rPr sz="1100" spc="-50" dirty="0">
                <a:latin typeface="Arial"/>
                <a:cs typeface="Arial"/>
              </a:rPr>
              <a:t>syntax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is</a:t>
            </a:r>
            <a:endParaRPr sz="1100">
              <a:latin typeface="Arial"/>
              <a:cs typeface="Arial"/>
            </a:endParaRPr>
          </a:p>
          <a:p>
            <a:pPr marL="310515">
              <a:lnSpc>
                <a:spcPct val="100000"/>
              </a:lnSpc>
              <a:spcBef>
                <a:spcPts val="320"/>
              </a:spcBef>
            </a:pPr>
            <a:r>
              <a:rPr sz="1100" spc="-130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1100" spc="204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mat2gray(A,[Amin,Amax])</a:t>
            </a:r>
            <a:endParaRPr sz="1100">
              <a:latin typeface="Arial"/>
              <a:cs typeface="Arial"/>
            </a:endParaRPr>
          </a:p>
          <a:p>
            <a:pPr marL="12700" marR="5080" indent="294640">
              <a:lnSpc>
                <a:spcPct val="102600"/>
              </a:lnSpc>
              <a:spcBef>
                <a:spcPts val="280"/>
              </a:spcBef>
            </a:pPr>
            <a:r>
              <a:rPr sz="1100" spc="-70" dirty="0">
                <a:latin typeface="Arial"/>
                <a:cs typeface="Arial"/>
              </a:rPr>
              <a:t>where </a:t>
            </a:r>
            <a:r>
              <a:rPr sz="1100" spc="-65" dirty="0">
                <a:latin typeface="Arial"/>
                <a:cs typeface="Arial"/>
              </a:rPr>
              <a:t>image </a:t>
            </a:r>
            <a:r>
              <a:rPr sz="1100" spc="-70" dirty="0">
                <a:latin typeface="Arial"/>
                <a:cs typeface="Arial"/>
              </a:rPr>
              <a:t>g </a:t>
            </a:r>
            <a:r>
              <a:rPr sz="1100" spc="-90" dirty="0">
                <a:latin typeface="Arial"/>
                <a:cs typeface="Arial"/>
              </a:rPr>
              <a:t>has </a:t>
            </a:r>
            <a:r>
              <a:rPr sz="1100" spc="-75" dirty="0">
                <a:latin typeface="Arial"/>
                <a:cs typeface="Arial"/>
              </a:rPr>
              <a:t>values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35" dirty="0">
                <a:latin typeface="Arial"/>
                <a:cs typeface="Arial"/>
              </a:rPr>
              <a:t>the </a:t>
            </a:r>
            <a:r>
              <a:rPr sz="1100" spc="-65" dirty="0">
                <a:latin typeface="Arial"/>
                <a:cs typeface="Arial"/>
              </a:rPr>
              <a:t>range </a:t>
            </a:r>
            <a:r>
              <a:rPr sz="1100" spc="-70" dirty="0">
                <a:latin typeface="Arial"/>
                <a:cs typeface="Arial"/>
              </a:rPr>
              <a:t>0 </a:t>
            </a:r>
            <a:r>
              <a:rPr sz="1100" spc="-15" dirty="0">
                <a:latin typeface="Arial"/>
                <a:cs typeface="Arial"/>
              </a:rPr>
              <a:t>(black)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70" dirty="0">
                <a:latin typeface="Arial"/>
                <a:cs typeface="Arial"/>
              </a:rPr>
              <a:t>1 </a:t>
            </a:r>
            <a:r>
              <a:rPr sz="1100" spc="-15" dirty="0">
                <a:latin typeface="Arial"/>
                <a:cs typeface="Arial"/>
              </a:rPr>
              <a:t>(white).The  </a:t>
            </a:r>
            <a:r>
              <a:rPr sz="1100" spc="-55" dirty="0">
                <a:latin typeface="Arial"/>
                <a:cs typeface="Arial"/>
              </a:rPr>
              <a:t>specified </a:t>
            </a:r>
            <a:r>
              <a:rPr sz="1100" spc="-60" dirty="0">
                <a:latin typeface="Arial"/>
                <a:cs typeface="Arial"/>
              </a:rPr>
              <a:t>parameters </a:t>
            </a:r>
            <a:r>
              <a:rPr sz="1100" spc="-25" dirty="0">
                <a:latin typeface="Arial"/>
                <a:cs typeface="Arial"/>
              </a:rPr>
              <a:t>Amin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50" dirty="0">
                <a:latin typeface="Arial"/>
                <a:cs typeface="Arial"/>
              </a:rPr>
              <a:t>Amax </a:t>
            </a:r>
            <a:r>
              <a:rPr sz="1100" spc="-80" dirty="0">
                <a:latin typeface="Arial"/>
                <a:cs typeface="Arial"/>
              </a:rPr>
              <a:t>are </a:t>
            </a:r>
            <a:r>
              <a:rPr sz="1100" spc="-75" dirty="0">
                <a:latin typeface="Arial"/>
                <a:cs typeface="Arial"/>
              </a:rPr>
              <a:t>such </a:t>
            </a:r>
            <a:r>
              <a:rPr sz="1100" spc="5" dirty="0">
                <a:latin typeface="Arial"/>
                <a:cs typeface="Arial"/>
              </a:rPr>
              <a:t>that </a:t>
            </a:r>
            <a:r>
              <a:rPr sz="1100" spc="-75" dirty="0">
                <a:latin typeface="Arial"/>
                <a:cs typeface="Arial"/>
              </a:rPr>
              <a:t>values </a:t>
            </a:r>
            <a:r>
              <a:rPr sz="1100" spc="-95" dirty="0">
                <a:latin typeface="Arial"/>
                <a:cs typeface="Arial"/>
              </a:rPr>
              <a:t>less  </a:t>
            </a:r>
            <a:r>
              <a:rPr sz="1100" spc="-25" dirty="0">
                <a:latin typeface="Arial"/>
                <a:cs typeface="Arial"/>
              </a:rPr>
              <a:t>than(including </a:t>
            </a:r>
            <a:r>
              <a:rPr sz="1100" spc="-60" dirty="0">
                <a:latin typeface="Arial"/>
                <a:cs typeface="Arial"/>
              </a:rPr>
              <a:t>equal </a:t>
            </a:r>
            <a:r>
              <a:rPr sz="1100" spc="25" dirty="0">
                <a:latin typeface="Arial"/>
                <a:cs typeface="Arial"/>
              </a:rPr>
              <a:t>to) </a:t>
            </a:r>
            <a:r>
              <a:rPr sz="1100" spc="-25" dirty="0">
                <a:latin typeface="Arial"/>
                <a:cs typeface="Arial"/>
              </a:rPr>
              <a:t>Amin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80" dirty="0">
                <a:latin typeface="Arial"/>
                <a:cs typeface="Arial"/>
              </a:rPr>
              <a:t>become </a:t>
            </a:r>
            <a:r>
              <a:rPr sz="1100" spc="-70" dirty="0">
                <a:latin typeface="Arial"/>
                <a:cs typeface="Arial"/>
              </a:rPr>
              <a:t>0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55" dirty="0">
                <a:latin typeface="Arial"/>
                <a:cs typeface="Arial"/>
              </a:rPr>
              <a:t>g,and </a:t>
            </a:r>
            <a:r>
              <a:rPr sz="1100" spc="-75" dirty="0">
                <a:latin typeface="Arial"/>
                <a:cs typeface="Arial"/>
              </a:rPr>
              <a:t>values </a:t>
            </a:r>
            <a:r>
              <a:rPr sz="1100" spc="-45" dirty="0">
                <a:latin typeface="Arial"/>
                <a:cs typeface="Arial"/>
              </a:rPr>
              <a:t>greater  </a:t>
            </a:r>
            <a:r>
              <a:rPr sz="1100" spc="-25" dirty="0">
                <a:latin typeface="Arial"/>
                <a:cs typeface="Arial"/>
              </a:rPr>
              <a:t>than(including </a:t>
            </a:r>
            <a:r>
              <a:rPr sz="1100" spc="-60" dirty="0">
                <a:latin typeface="Arial"/>
                <a:cs typeface="Arial"/>
              </a:rPr>
              <a:t>equal </a:t>
            </a:r>
            <a:r>
              <a:rPr sz="1100" spc="25" dirty="0">
                <a:latin typeface="Arial"/>
                <a:cs typeface="Arial"/>
              </a:rPr>
              <a:t>to) </a:t>
            </a:r>
            <a:r>
              <a:rPr sz="1100" spc="-50" dirty="0">
                <a:latin typeface="Arial"/>
                <a:cs typeface="Arial"/>
              </a:rPr>
              <a:t>Amax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60" dirty="0">
                <a:latin typeface="Arial"/>
                <a:cs typeface="Arial"/>
              </a:rPr>
              <a:t>correspond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70" dirty="0">
                <a:latin typeface="Arial"/>
                <a:cs typeface="Arial"/>
              </a:rPr>
              <a:t>1 </a:t>
            </a:r>
            <a:r>
              <a:rPr sz="1100" spc="-20" dirty="0">
                <a:latin typeface="Arial"/>
                <a:cs typeface="Arial"/>
              </a:rPr>
              <a:t>in</a:t>
            </a:r>
            <a:r>
              <a:rPr sz="1100" spc="-19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g.</a:t>
            </a:r>
            <a:endParaRPr sz="1100">
              <a:latin typeface="Arial"/>
              <a:cs typeface="Arial"/>
            </a:endParaRPr>
          </a:p>
          <a:p>
            <a:pPr marL="310515">
              <a:lnSpc>
                <a:spcPct val="100000"/>
              </a:lnSpc>
              <a:spcBef>
                <a:spcPts val="320"/>
              </a:spcBef>
            </a:pPr>
            <a:r>
              <a:rPr sz="1100" spc="-130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1100" spc="204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mat2gray(A)</a:t>
            </a:r>
            <a:endParaRPr sz="1100">
              <a:latin typeface="Arial"/>
              <a:cs typeface="Arial"/>
            </a:endParaRPr>
          </a:p>
          <a:p>
            <a:pPr marL="12700" marR="139700" indent="297815">
              <a:lnSpc>
                <a:spcPct val="102600"/>
              </a:lnSpc>
              <a:spcBef>
                <a:spcPts val="285"/>
              </a:spcBef>
            </a:pPr>
            <a:r>
              <a:rPr sz="1100" spc="-80" dirty="0">
                <a:latin typeface="Arial"/>
                <a:cs typeface="Arial"/>
              </a:rPr>
              <a:t>sets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75" dirty="0">
                <a:latin typeface="Arial"/>
                <a:cs typeface="Arial"/>
              </a:rPr>
              <a:t>values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25" dirty="0">
                <a:latin typeface="Arial"/>
                <a:cs typeface="Arial"/>
              </a:rPr>
              <a:t>Amin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50" dirty="0">
                <a:latin typeface="Arial"/>
                <a:cs typeface="Arial"/>
              </a:rPr>
              <a:t>Amax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actual minimum </a:t>
            </a:r>
            <a:r>
              <a:rPr sz="1100" spc="-65" dirty="0">
                <a:latin typeface="Arial"/>
                <a:cs typeface="Arial"/>
              </a:rPr>
              <a:t>and  </a:t>
            </a:r>
            <a:r>
              <a:rPr sz="1100" spc="-50" dirty="0">
                <a:latin typeface="Arial"/>
                <a:cs typeface="Arial"/>
              </a:rPr>
              <a:t>maximum </a:t>
            </a:r>
            <a:r>
              <a:rPr sz="1100" spc="-75" dirty="0">
                <a:latin typeface="Arial"/>
                <a:cs typeface="Arial"/>
              </a:rPr>
              <a:t>values </a:t>
            </a:r>
            <a:r>
              <a:rPr sz="1100" spc="-20" dirty="0">
                <a:latin typeface="Arial"/>
                <a:cs typeface="Arial"/>
              </a:rPr>
              <a:t>in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20" dirty="0"/>
              <a:t>Outline</a:t>
            </a:r>
          </a:p>
        </p:txBody>
      </p:sp>
      <p:sp>
        <p:nvSpPr>
          <p:cNvPr id="4" name="object 4"/>
          <p:cNvSpPr/>
          <p:nvPr/>
        </p:nvSpPr>
        <p:spPr>
          <a:xfrm>
            <a:off x="89280" y="1048829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743" y="104816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173" y="1020723"/>
            <a:ext cx="1356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FF0000"/>
                </a:solidFill>
                <a:latin typeface="Arial"/>
                <a:cs typeface="Arial"/>
              </a:rPr>
              <a:t>Background </a:t>
            </a:r>
            <a:r>
              <a:rPr sz="1100" spc="-60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1100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FF0000"/>
                </a:solidFill>
                <a:latin typeface="Arial"/>
                <a:cs typeface="Arial"/>
              </a:rPr>
              <a:t>Matlab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280" y="1508277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743" y="150761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173" y="1480183"/>
            <a:ext cx="1740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solidFill>
                  <a:srgbClr val="FF0000"/>
                </a:solidFill>
                <a:latin typeface="Arial"/>
                <a:cs typeface="Arial"/>
              </a:rPr>
              <a:t>Matlab 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Working</a:t>
            </a:r>
            <a:r>
              <a:rPr sz="1100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Environment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280" y="1967738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9743" y="196707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173" y="1939644"/>
            <a:ext cx="2249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solidFill>
                  <a:srgbClr val="FF0000"/>
                </a:solidFill>
                <a:latin typeface="Arial"/>
                <a:cs typeface="Arial"/>
              </a:rPr>
              <a:t>Matlab </a:t>
            </a:r>
            <a:r>
              <a:rPr sz="1100" spc="-6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100" spc="-70" dirty="0">
                <a:solidFill>
                  <a:srgbClr val="FF0000"/>
                </a:solidFill>
                <a:latin typeface="Arial"/>
                <a:cs typeface="Arial"/>
              </a:rPr>
              <a:t>Image </a:t>
            </a:r>
            <a:r>
              <a:rPr sz="1100" spc="-65" dirty="0">
                <a:solidFill>
                  <a:srgbClr val="FF0000"/>
                </a:solidFill>
                <a:latin typeface="Arial"/>
                <a:cs typeface="Arial"/>
              </a:rPr>
              <a:t>Processing</a:t>
            </a:r>
            <a:r>
              <a:rPr sz="11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Toolbox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280" y="2427185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743" y="242653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173" y="2399092"/>
            <a:ext cx="12426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 err="1">
                <a:solidFill>
                  <a:srgbClr val="FF0000"/>
                </a:solidFill>
                <a:latin typeface="Arial"/>
                <a:cs typeface="Arial"/>
              </a:rPr>
              <a:t>Matlab</a:t>
            </a:r>
            <a:r>
              <a:rPr sz="11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100" spc="-45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spc="-45" dirty="0" smtClean="0">
                <a:solidFill>
                  <a:srgbClr val="FF0000"/>
                </a:solidFill>
                <a:latin typeface="Arial"/>
                <a:cs typeface="Arial"/>
              </a:rPr>
              <a:t>rogramming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865" y="0"/>
            <a:ext cx="1320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</a:rPr>
              <a:t>and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</a:rPr>
              <a:t>Image Processing</a:t>
            </a:r>
            <a:r>
              <a:rPr sz="600" spc="3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Toolbox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Converting </a:t>
            </a:r>
            <a:r>
              <a:rPr spc="-80" dirty="0"/>
              <a:t>between </a:t>
            </a:r>
            <a:r>
              <a:rPr spc="-10" dirty="0"/>
              <a:t>Data </a:t>
            </a:r>
            <a:r>
              <a:rPr spc="-50" dirty="0"/>
              <a:t>Types </a:t>
            </a:r>
            <a:r>
              <a:rPr spc="-60" dirty="0"/>
              <a:t>and </a:t>
            </a:r>
            <a:r>
              <a:rPr spc="-95" dirty="0"/>
              <a:t>Image </a:t>
            </a:r>
            <a:r>
              <a:rPr spc="-50" dirty="0"/>
              <a:t>Types</a:t>
            </a:r>
            <a:r>
              <a:rPr spc="185" dirty="0"/>
              <a:t> </a:t>
            </a:r>
            <a:r>
              <a:rPr spc="-20" dirty="0"/>
              <a:t>(cont.)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88770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762429"/>
            <a:ext cx="1696085" cy="1962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spc="-60" dirty="0">
                <a:latin typeface="Arial"/>
                <a:cs typeface="Arial"/>
              </a:rPr>
              <a:t>For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example</a:t>
            </a:r>
            <a:endParaRPr sz="1100">
              <a:latin typeface="Arial"/>
              <a:cs typeface="Arial"/>
            </a:endParaRPr>
          </a:p>
          <a:p>
            <a:pPr marL="310515">
              <a:lnSpc>
                <a:spcPct val="100000"/>
              </a:lnSpc>
              <a:spcBef>
                <a:spcPts val="315"/>
              </a:spcBef>
            </a:pPr>
            <a:r>
              <a:rPr sz="1100" spc="-30" dirty="0">
                <a:latin typeface="Arial"/>
                <a:cs typeface="Arial"/>
              </a:rPr>
              <a:t>A=[128,300;-12,66.98]</a:t>
            </a:r>
            <a:endParaRPr sz="1100">
              <a:latin typeface="Arial"/>
              <a:cs typeface="Arial"/>
            </a:endParaRPr>
          </a:p>
          <a:p>
            <a:pPr marL="346710" marR="5080" indent="-36195">
              <a:lnSpc>
                <a:spcPct val="124100"/>
              </a:lnSpc>
            </a:pPr>
            <a:r>
              <a:rPr sz="1100" spc="-25" dirty="0">
                <a:latin typeface="Arial"/>
                <a:cs typeface="Arial"/>
              </a:rPr>
              <a:t>G=mat2gray(A,[0,255])  </a:t>
            </a:r>
            <a:r>
              <a:rPr sz="1100" spc="114" dirty="0">
                <a:latin typeface="Arial"/>
                <a:cs typeface="Arial"/>
              </a:rPr>
              <a:t>f=</a:t>
            </a:r>
            <a:endParaRPr sz="1100">
              <a:latin typeface="Arial"/>
              <a:cs typeface="Arial"/>
            </a:endParaRPr>
          </a:p>
          <a:p>
            <a:pPr marR="288925" algn="r">
              <a:lnSpc>
                <a:spcPct val="100000"/>
              </a:lnSpc>
              <a:spcBef>
                <a:spcPts val="35"/>
              </a:spcBef>
            </a:pPr>
            <a:r>
              <a:rPr sz="1100" spc="-60" dirty="0">
                <a:latin typeface="Arial"/>
                <a:cs typeface="Arial"/>
              </a:rPr>
              <a:t>0.5020 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1.0000</a:t>
            </a:r>
            <a:endParaRPr sz="1100">
              <a:latin typeface="Arial"/>
              <a:cs typeface="Arial"/>
            </a:endParaRPr>
          </a:p>
          <a:p>
            <a:pPr marR="285750" algn="r">
              <a:lnSpc>
                <a:spcPct val="100000"/>
              </a:lnSpc>
              <a:spcBef>
                <a:spcPts val="35"/>
              </a:spcBef>
              <a:tabLst>
                <a:tab pos="299720" algn="l"/>
              </a:tabLst>
            </a:pPr>
            <a:r>
              <a:rPr sz="1100" spc="-70" dirty="0">
                <a:latin typeface="Arial"/>
                <a:cs typeface="Arial"/>
              </a:rPr>
              <a:t>0	</a:t>
            </a:r>
            <a:r>
              <a:rPr sz="1100" spc="-60" dirty="0">
                <a:latin typeface="Arial"/>
                <a:cs typeface="Arial"/>
              </a:rPr>
              <a:t>0.2627</a:t>
            </a:r>
            <a:endParaRPr sz="1100">
              <a:latin typeface="Arial"/>
              <a:cs typeface="Arial"/>
            </a:endParaRPr>
          </a:p>
          <a:p>
            <a:pPr marL="310515" marR="438784">
              <a:lnSpc>
                <a:spcPct val="124100"/>
              </a:lnSpc>
            </a:pPr>
            <a:r>
              <a:rPr sz="1100" spc="-30" dirty="0">
                <a:latin typeface="Arial"/>
                <a:cs typeface="Arial"/>
              </a:rPr>
              <a:t>G=mat2gr</a:t>
            </a:r>
            <a:r>
              <a:rPr sz="1100" spc="-60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y(A)  </a:t>
            </a:r>
            <a:r>
              <a:rPr sz="1100" spc="30" dirty="0">
                <a:latin typeface="Arial"/>
                <a:cs typeface="Arial"/>
              </a:rPr>
              <a:t>G=</a:t>
            </a:r>
            <a:endParaRPr sz="1100">
              <a:latin typeface="Arial"/>
              <a:cs typeface="Arial"/>
            </a:endParaRPr>
          </a:p>
          <a:p>
            <a:pPr marR="288925" algn="r">
              <a:lnSpc>
                <a:spcPct val="100000"/>
              </a:lnSpc>
              <a:spcBef>
                <a:spcPts val="35"/>
              </a:spcBef>
            </a:pPr>
            <a:r>
              <a:rPr sz="1100" spc="-60" dirty="0">
                <a:latin typeface="Arial"/>
                <a:cs typeface="Arial"/>
              </a:rPr>
              <a:t>0.4487 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1.0000</a:t>
            </a:r>
            <a:endParaRPr sz="1100">
              <a:latin typeface="Arial"/>
              <a:cs typeface="Arial"/>
            </a:endParaRPr>
          </a:p>
          <a:p>
            <a:pPr marR="285750" algn="r">
              <a:lnSpc>
                <a:spcPct val="100000"/>
              </a:lnSpc>
              <a:spcBef>
                <a:spcPts val="35"/>
              </a:spcBef>
              <a:tabLst>
                <a:tab pos="299720" algn="l"/>
              </a:tabLst>
            </a:pPr>
            <a:r>
              <a:rPr sz="1100" spc="-70" dirty="0">
                <a:latin typeface="Arial"/>
                <a:cs typeface="Arial"/>
              </a:rPr>
              <a:t>0	</a:t>
            </a:r>
            <a:r>
              <a:rPr sz="1100" spc="-60" dirty="0">
                <a:latin typeface="Arial"/>
                <a:cs typeface="Arial"/>
              </a:rPr>
              <a:t>0.2531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5795" y="0"/>
            <a:ext cx="7340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</a:t>
            </a:r>
            <a:r>
              <a:rPr sz="600" spc="2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</a:rPr>
              <a:t>programming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70" dirty="0"/>
              <a:t>Indexing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67495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1318882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506702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" y="169453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191720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865" y="2353043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865" y="254087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65" y="2728709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0865" y="291652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2932" y="549704"/>
            <a:ext cx="3921760" cy="24599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20"/>
              </a:spcBef>
            </a:pPr>
            <a:r>
              <a:rPr sz="1100" spc="-35" dirty="0">
                <a:solidFill>
                  <a:srgbClr val="F90000"/>
                </a:solidFill>
                <a:latin typeface="Arial"/>
                <a:cs typeface="Arial"/>
              </a:rPr>
              <a:t>Array</a:t>
            </a:r>
            <a:r>
              <a:rPr sz="1100" spc="50" dirty="0">
                <a:solidFill>
                  <a:srgbClr val="F90000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90000"/>
                </a:solidFill>
                <a:latin typeface="Arial"/>
                <a:cs typeface="Arial"/>
              </a:rPr>
              <a:t>Indexing</a:t>
            </a:r>
            <a:endParaRPr sz="1100">
              <a:latin typeface="Arial"/>
              <a:cs typeface="Arial"/>
            </a:endParaRPr>
          </a:p>
          <a:p>
            <a:pPr marL="12700" marR="5080" algn="just">
              <a:lnSpc>
                <a:spcPct val="102699"/>
              </a:lnSpc>
              <a:spcBef>
                <a:spcPts val="280"/>
              </a:spcBef>
            </a:pPr>
            <a:r>
              <a:rPr sz="1100" spc="-5" dirty="0">
                <a:latin typeface="Arial"/>
                <a:cs typeface="Arial"/>
              </a:rPr>
              <a:t>MATLAB </a:t>
            </a:r>
            <a:r>
              <a:rPr sz="1100" spc="-50" dirty="0">
                <a:latin typeface="Arial"/>
                <a:cs typeface="Arial"/>
              </a:rPr>
              <a:t>supports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50" dirty="0">
                <a:latin typeface="Arial"/>
                <a:cs typeface="Arial"/>
              </a:rPr>
              <a:t>number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45" dirty="0">
                <a:latin typeface="Arial"/>
                <a:cs typeface="Arial"/>
              </a:rPr>
              <a:t>powerful indexing </a:t>
            </a:r>
            <a:r>
              <a:rPr sz="1100" spc="-100" dirty="0">
                <a:latin typeface="Arial"/>
                <a:cs typeface="Arial"/>
              </a:rPr>
              <a:t>schemes </a:t>
            </a:r>
            <a:r>
              <a:rPr sz="1100" spc="5" dirty="0">
                <a:latin typeface="Arial"/>
                <a:cs typeface="Arial"/>
              </a:rPr>
              <a:t>that  </a:t>
            </a:r>
            <a:r>
              <a:rPr sz="1100" spc="-30" dirty="0">
                <a:latin typeface="Arial"/>
                <a:cs typeface="Arial"/>
              </a:rPr>
              <a:t>simplify </a:t>
            </a:r>
            <a:r>
              <a:rPr sz="1100" spc="-60" dirty="0">
                <a:latin typeface="Arial"/>
                <a:cs typeface="Arial"/>
              </a:rPr>
              <a:t>array </a:t>
            </a:r>
            <a:r>
              <a:rPr sz="1100" spc="-30" dirty="0">
                <a:latin typeface="Arial"/>
                <a:cs typeface="Arial"/>
              </a:rPr>
              <a:t>manipulation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50" dirty="0">
                <a:latin typeface="Arial"/>
                <a:cs typeface="Arial"/>
              </a:rPr>
              <a:t>improve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45" dirty="0">
                <a:latin typeface="Arial"/>
                <a:cs typeface="Arial"/>
              </a:rPr>
              <a:t>efficiency </a:t>
            </a:r>
            <a:r>
              <a:rPr sz="1100" spc="-20" dirty="0">
                <a:latin typeface="Arial"/>
                <a:cs typeface="Arial"/>
              </a:rPr>
              <a:t>of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programs.</a:t>
            </a:r>
            <a:endParaRPr sz="1100">
              <a:latin typeface="Arial"/>
              <a:cs typeface="Arial"/>
            </a:endParaRPr>
          </a:p>
          <a:p>
            <a:pPr marL="289560" marR="2776855" algn="just">
              <a:lnSpc>
                <a:spcPct val="123200"/>
              </a:lnSpc>
              <a:spcBef>
                <a:spcPts val="480"/>
              </a:spcBef>
            </a:pPr>
            <a:r>
              <a:rPr sz="1000" spc="-35" dirty="0">
                <a:latin typeface="Arial"/>
                <a:cs typeface="Arial"/>
              </a:rPr>
              <a:t>Vector </a:t>
            </a:r>
            <a:r>
              <a:rPr sz="1000" spc="-45" dirty="0">
                <a:latin typeface="Arial"/>
                <a:cs typeface="Arial"/>
              </a:rPr>
              <a:t>Indexing  </a:t>
            </a:r>
            <a:r>
              <a:rPr sz="1000" dirty="0">
                <a:latin typeface="Arial"/>
                <a:cs typeface="Arial"/>
              </a:rPr>
              <a:t>Matrix </a:t>
            </a:r>
            <a:r>
              <a:rPr sz="1000" spc="-45" dirty="0">
                <a:latin typeface="Arial"/>
                <a:cs typeface="Arial"/>
              </a:rPr>
              <a:t>Indexing  </a:t>
            </a:r>
            <a:r>
              <a:rPr sz="1000" spc="-50" dirty="0">
                <a:latin typeface="Arial"/>
                <a:cs typeface="Arial"/>
              </a:rPr>
              <a:t>Useful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functions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55"/>
              </a:spcBef>
            </a:pPr>
            <a:r>
              <a:rPr sz="1100" spc="-40" dirty="0">
                <a:solidFill>
                  <a:srgbClr val="F90000"/>
                </a:solidFill>
                <a:latin typeface="Arial"/>
                <a:cs typeface="Arial"/>
              </a:rPr>
              <a:t>Vector</a:t>
            </a:r>
            <a:r>
              <a:rPr sz="1100" spc="50" dirty="0">
                <a:solidFill>
                  <a:srgbClr val="F90000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90000"/>
                </a:solidFill>
                <a:latin typeface="Arial"/>
                <a:cs typeface="Arial"/>
              </a:rPr>
              <a:t>indexing</a:t>
            </a:r>
            <a:endParaRPr sz="11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sz="1100" spc="-70" dirty="0">
                <a:latin typeface="Arial"/>
                <a:cs typeface="Arial"/>
              </a:rPr>
              <a:t>an </a:t>
            </a:r>
            <a:r>
              <a:rPr sz="1100" spc="-55" dirty="0">
                <a:latin typeface="Arial"/>
                <a:cs typeface="Arial"/>
              </a:rPr>
              <a:t>array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55" dirty="0">
                <a:latin typeface="Arial"/>
                <a:cs typeface="Arial"/>
              </a:rPr>
              <a:t>dimension </a:t>
            </a:r>
            <a:r>
              <a:rPr sz="1100" spc="-55" dirty="0">
                <a:latin typeface="Tahoma"/>
                <a:cs typeface="Tahoma"/>
              </a:rPr>
              <a:t>1 </a:t>
            </a:r>
            <a:r>
              <a:rPr sz="1100" i="1" spc="-55" dirty="0">
                <a:latin typeface="Verdana"/>
                <a:cs typeface="Verdana"/>
              </a:rPr>
              <a:t>× </a:t>
            </a:r>
            <a:r>
              <a:rPr sz="1100" b="0" i="1" spc="80" dirty="0">
                <a:latin typeface="Bookman Old Style"/>
                <a:cs typeface="Bookman Old Style"/>
              </a:rPr>
              <a:t>N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50" dirty="0">
                <a:latin typeface="Arial"/>
                <a:cs typeface="Arial"/>
              </a:rPr>
              <a:t>called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50" dirty="0">
                <a:latin typeface="Arial"/>
                <a:cs typeface="Arial"/>
              </a:rPr>
              <a:t>row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vector.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755"/>
              </a:spcBef>
            </a:pPr>
            <a:r>
              <a:rPr sz="1000" spc="25" dirty="0">
                <a:latin typeface="Arial"/>
                <a:cs typeface="Arial"/>
              </a:rPr>
              <a:t>v=[1 </a:t>
            </a:r>
            <a:r>
              <a:rPr sz="1000" spc="-60" dirty="0">
                <a:latin typeface="Arial"/>
                <a:cs typeface="Arial"/>
              </a:rPr>
              <a:t>2 3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4]</a:t>
            </a:r>
            <a:endParaRPr sz="1000">
              <a:latin typeface="Arial"/>
              <a:cs typeface="Arial"/>
            </a:endParaRPr>
          </a:p>
          <a:p>
            <a:pPr marL="289560" marR="3096895">
              <a:lnSpc>
                <a:spcPct val="123300"/>
              </a:lnSpc>
            </a:pPr>
            <a:r>
              <a:rPr sz="1000" spc="150" dirty="0">
                <a:latin typeface="Arial"/>
                <a:cs typeface="Arial"/>
              </a:rPr>
              <a:t>w=v</a:t>
            </a:r>
            <a:r>
              <a:rPr sz="1000" spc="150" dirty="0">
                <a:latin typeface="宋体"/>
                <a:cs typeface="宋体"/>
              </a:rPr>
              <a:t>²  </a:t>
            </a:r>
            <a:r>
              <a:rPr sz="1000" spc="-25" dirty="0">
                <a:latin typeface="Arial"/>
                <a:cs typeface="Arial"/>
              </a:rPr>
              <a:t>w(1:end)  </a:t>
            </a:r>
            <a:r>
              <a:rPr sz="1000" spc="-40" dirty="0">
                <a:latin typeface="Arial"/>
                <a:cs typeface="Arial"/>
              </a:rPr>
              <a:t>zeros(1,4)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5795" y="0"/>
            <a:ext cx="7340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</a:t>
            </a:r>
            <a:r>
              <a:rPr sz="600" spc="2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</a:rPr>
              <a:t>programming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5" dirty="0"/>
              <a:t>Indexing(cont.)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56899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1384998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572831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" y="1760651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865" y="1948484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865" y="2136317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865" y="2324150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65" y="2511983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0865" y="2699804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0865" y="288763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0865" y="3075470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2932" y="443748"/>
            <a:ext cx="4001135" cy="27254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dirty="0">
                <a:solidFill>
                  <a:srgbClr val="F90000"/>
                </a:solidFill>
                <a:latin typeface="Arial"/>
                <a:cs typeface="Arial"/>
              </a:rPr>
              <a:t>Matrix</a:t>
            </a:r>
            <a:r>
              <a:rPr sz="1100" spc="50" dirty="0">
                <a:solidFill>
                  <a:srgbClr val="F90000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90000"/>
                </a:solidFill>
                <a:latin typeface="Arial"/>
                <a:cs typeface="Arial"/>
              </a:rPr>
              <a:t>indexing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284"/>
              </a:spcBef>
            </a:pPr>
            <a:r>
              <a:rPr sz="1100" spc="-35" dirty="0">
                <a:latin typeface="Arial"/>
                <a:cs typeface="Arial"/>
              </a:rPr>
              <a:t>Matrices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75" dirty="0">
                <a:latin typeface="Arial"/>
                <a:cs typeface="Arial"/>
              </a:rPr>
              <a:t>be </a:t>
            </a:r>
            <a:r>
              <a:rPr sz="1100" spc="-70" dirty="0">
                <a:latin typeface="Arial"/>
                <a:cs typeface="Arial"/>
              </a:rPr>
              <a:t>represented </a:t>
            </a:r>
            <a:r>
              <a:rPr sz="1100" spc="-45" dirty="0">
                <a:latin typeface="Arial"/>
                <a:cs typeface="Arial"/>
              </a:rPr>
              <a:t>conveniently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5" dirty="0">
                <a:latin typeface="Arial"/>
                <a:cs typeface="Arial"/>
              </a:rPr>
              <a:t>MATLAB </a:t>
            </a:r>
            <a:r>
              <a:rPr sz="1100" spc="-114" dirty="0">
                <a:latin typeface="Arial"/>
                <a:cs typeface="Arial"/>
              </a:rPr>
              <a:t>as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95" dirty="0">
                <a:latin typeface="Arial"/>
                <a:cs typeface="Arial"/>
              </a:rPr>
              <a:t>sequence 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50" dirty="0">
                <a:latin typeface="Arial"/>
                <a:cs typeface="Arial"/>
              </a:rPr>
              <a:t>row </a:t>
            </a:r>
            <a:r>
              <a:rPr sz="1100" spc="-55" dirty="0">
                <a:latin typeface="Arial"/>
                <a:cs typeface="Arial"/>
              </a:rPr>
              <a:t>vectors </a:t>
            </a:r>
            <a:r>
              <a:rPr sz="1100" spc="-80" dirty="0">
                <a:latin typeface="Arial"/>
                <a:cs typeface="Arial"/>
              </a:rPr>
              <a:t>enclosed </a:t>
            </a:r>
            <a:r>
              <a:rPr sz="1100" spc="-65" dirty="0">
                <a:latin typeface="Arial"/>
                <a:cs typeface="Arial"/>
              </a:rPr>
              <a:t>by </a:t>
            </a:r>
            <a:r>
              <a:rPr sz="1100" spc="-80" dirty="0">
                <a:latin typeface="Arial"/>
                <a:cs typeface="Arial"/>
              </a:rPr>
              <a:t>square </a:t>
            </a:r>
            <a:r>
              <a:rPr sz="1100" spc="-60" dirty="0">
                <a:latin typeface="Arial"/>
                <a:cs typeface="Arial"/>
              </a:rPr>
              <a:t>brackets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70" dirty="0">
                <a:latin typeface="Arial"/>
                <a:cs typeface="Arial"/>
              </a:rPr>
              <a:t>separated </a:t>
            </a:r>
            <a:r>
              <a:rPr sz="1100" spc="-65" dirty="0">
                <a:latin typeface="Arial"/>
                <a:cs typeface="Arial"/>
              </a:rPr>
              <a:t>by  semicolons.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755"/>
              </a:spcBef>
            </a:pPr>
            <a:r>
              <a:rPr sz="1000" spc="30" dirty="0">
                <a:latin typeface="Arial"/>
                <a:cs typeface="Arial"/>
              </a:rPr>
              <a:t>A=[1 </a:t>
            </a:r>
            <a:r>
              <a:rPr sz="1000" spc="-60" dirty="0">
                <a:latin typeface="Arial"/>
                <a:cs typeface="Arial"/>
              </a:rPr>
              <a:t>2 </a:t>
            </a:r>
            <a:r>
              <a:rPr sz="1000" spc="-40" dirty="0">
                <a:latin typeface="Arial"/>
                <a:cs typeface="Arial"/>
              </a:rPr>
              <a:t>3;4 </a:t>
            </a:r>
            <a:r>
              <a:rPr sz="1000" spc="-60" dirty="0">
                <a:latin typeface="Arial"/>
                <a:cs typeface="Arial"/>
              </a:rPr>
              <a:t>5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6]</a:t>
            </a:r>
            <a:endParaRPr sz="1000">
              <a:latin typeface="Arial"/>
              <a:cs typeface="Arial"/>
            </a:endParaRPr>
          </a:p>
          <a:p>
            <a:pPr marL="289560" marR="2900045">
              <a:lnSpc>
                <a:spcPct val="123200"/>
              </a:lnSpc>
            </a:pPr>
            <a:r>
              <a:rPr sz="1000" dirty="0">
                <a:latin typeface="Arial"/>
                <a:cs typeface="Arial"/>
              </a:rPr>
              <a:t>A=rand(4,4)  A=magic(5)  </a:t>
            </a:r>
            <a:r>
              <a:rPr sz="1000" spc="-10" dirty="0">
                <a:latin typeface="Arial"/>
                <a:cs typeface="Arial"/>
              </a:rPr>
              <a:t>A=5*ones(3,3)  </a:t>
            </a:r>
            <a:r>
              <a:rPr sz="1000" spc="-5" dirty="0">
                <a:latin typeface="Arial"/>
                <a:cs typeface="Arial"/>
              </a:rPr>
              <a:t>A(1,2)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80"/>
              </a:spcBef>
            </a:pPr>
            <a:r>
              <a:rPr sz="1000" spc="-5" dirty="0">
                <a:latin typeface="Arial"/>
                <a:cs typeface="Arial"/>
              </a:rPr>
              <a:t>A(:,2:4)</a:t>
            </a:r>
            <a:endParaRPr sz="1000">
              <a:latin typeface="Arial"/>
              <a:cs typeface="Arial"/>
            </a:endParaRPr>
          </a:p>
          <a:p>
            <a:pPr marL="289560" marR="1846580">
              <a:lnSpc>
                <a:spcPct val="123200"/>
              </a:lnSpc>
            </a:pPr>
            <a:r>
              <a:rPr sz="1000" spc="-20" dirty="0">
                <a:latin typeface="Arial"/>
                <a:cs typeface="Arial"/>
              </a:rPr>
              <a:t>sum(A)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25" dirty="0">
                <a:latin typeface="Arial"/>
                <a:cs typeface="Arial"/>
              </a:rPr>
              <a:t>different </a:t>
            </a:r>
            <a:r>
              <a:rPr sz="1000" spc="-20" dirty="0">
                <a:latin typeface="Arial"/>
                <a:cs typeface="Arial"/>
              </a:rPr>
              <a:t>from </a:t>
            </a:r>
            <a:r>
              <a:rPr sz="1000" dirty="0">
                <a:latin typeface="Arial"/>
                <a:cs typeface="Arial"/>
              </a:rPr>
              <a:t>sum(A(:))  </a:t>
            </a:r>
            <a:r>
              <a:rPr sz="1000" spc="-25" dirty="0">
                <a:latin typeface="Arial"/>
                <a:cs typeface="Arial"/>
              </a:rPr>
              <a:t>mean(A) </a:t>
            </a:r>
            <a:r>
              <a:rPr sz="1000" spc="-55" dirty="0">
                <a:latin typeface="Arial"/>
                <a:cs typeface="Arial"/>
              </a:rPr>
              <a:t>and</a:t>
            </a:r>
            <a:r>
              <a:rPr sz="1000" spc="1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mean(A(:))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80"/>
              </a:spcBef>
            </a:pPr>
            <a:r>
              <a:rPr sz="1000" spc="-10" dirty="0">
                <a:latin typeface="Arial"/>
                <a:cs typeface="Arial"/>
              </a:rPr>
              <a:t>max(A)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dirty="0">
                <a:latin typeface="Arial"/>
                <a:cs typeface="Arial"/>
              </a:rPr>
              <a:t>max(A(:)) </a:t>
            </a:r>
            <a:r>
              <a:rPr sz="1000" spc="-45" dirty="0">
                <a:latin typeface="Arial"/>
                <a:cs typeface="Arial"/>
              </a:rPr>
              <a:t>or</a:t>
            </a:r>
            <a:r>
              <a:rPr sz="1000" spc="-12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max(max(A))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80"/>
              </a:spcBef>
            </a:pPr>
            <a:r>
              <a:rPr sz="1000" spc="5" dirty="0">
                <a:latin typeface="Arial"/>
                <a:cs typeface="Arial"/>
              </a:rPr>
              <a:t>min(A)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15" dirty="0">
                <a:latin typeface="Arial"/>
                <a:cs typeface="Arial"/>
              </a:rPr>
              <a:t>min(A(:)) </a:t>
            </a:r>
            <a:r>
              <a:rPr sz="1000" spc="-45" dirty="0">
                <a:latin typeface="Arial"/>
                <a:cs typeface="Arial"/>
              </a:rPr>
              <a:t>or</a:t>
            </a:r>
            <a:r>
              <a:rPr sz="1000" spc="-17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min(min(A))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5795" y="0"/>
            <a:ext cx="7340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</a:t>
            </a:r>
            <a:r>
              <a:rPr sz="600" spc="2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</a:rPr>
              <a:t>programming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Useful</a:t>
            </a:r>
            <a:r>
              <a:rPr spc="25" dirty="0"/>
              <a:t> </a:t>
            </a:r>
            <a:r>
              <a:rPr spc="-40" dirty="0"/>
              <a:t>functions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01413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888858"/>
            <a:ext cx="2691130" cy="16465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spc="-95" dirty="0">
                <a:solidFill>
                  <a:srgbClr val="F90000"/>
                </a:solidFill>
                <a:latin typeface="Arial"/>
                <a:cs typeface="Arial"/>
              </a:rPr>
              <a:t>Reshape </a:t>
            </a:r>
            <a:r>
              <a:rPr sz="1100" spc="-90" dirty="0">
                <a:solidFill>
                  <a:srgbClr val="F90000"/>
                </a:solidFill>
                <a:latin typeface="Arial"/>
                <a:cs typeface="Arial"/>
              </a:rPr>
              <a:t>a </a:t>
            </a:r>
            <a:r>
              <a:rPr sz="1100" spc="-45" dirty="0">
                <a:solidFill>
                  <a:srgbClr val="F90000"/>
                </a:solidFill>
                <a:latin typeface="Arial"/>
                <a:cs typeface="Arial"/>
              </a:rPr>
              <a:t>3-by-4 </a:t>
            </a:r>
            <a:r>
              <a:rPr sz="1100" spc="-15" dirty="0">
                <a:solidFill>
                  <a:srgbClr val="F90000"/>
                </a:solidFill>
                <a:latin typeface="Arial"/>
                <a:cs typeface="Arial"/>
              </a:rPr>
              <a:t>matrix </a:t>
            </a:r>
            <a:r>
              <a:rPr sz="1100" spc="-5" dirty="0">
                <a:solidFill>
                  <a:srgbClr val="F90000"/>
                </a:solidFill>
                <a:latin typeface="Arial"/>
                <a:cs typeface="Arial"/>
              </a:rPr>
              <a:t>into </a:t>
            </a:r>
            <a:r>
              <a:rPr sz="1100" spc="-90" dirty="0">
                <a:solidFill>
                  <a:srgbClr val="F90000"/>
                </a:solidFill>
                <a:latin typeface="Arial"/>
                <a:cs typeface="Arial"/>
              </a:rPr>
              <a:t>a </a:t>
            </a:r>
            <a:r>
              <a:rPr sz="1100" spc="-45" dirty="0">
                <a:solidFill>
                  <a:srgbClr val="F90000"/>
                </a:solidFill>
                <a:latin typeface="Arial"/>
                <a:cs typeface="Arial"/>
              </a:rPr>
              <a:t>2-by-6</a:t>
            </a:r>
            <a:r>
              <a:rPr sz="1100" spc="-190" dirty="0">
                <a:solidFill>
                  <a:srgbClr val="F90000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F90000"/>
                </a:solidFill>
                <a:latin typeface="Arial"/>
                <a:cs typeface="Arial"/>
              </a:rPr>
              <a:t>matrix.</a:t>
            </a:r>
            <a:endParaRPr sz="1100">
              <a:latin typeface="Arial"/>
              <a:cs typeface="Arial"/>
            </a:endParaRPr>
          </a:p>
          <a:p>
            <a:pPr marL="310515">
              <a:lnSpc>
                <a:spcPct val="100000"/>
              </a:lnSpc>
              <a:spcBef>
                <a:spcPts val="315"/>
              </a:spcBef>
            </a:pPr>
            <a:r>
              <a:rPr sz="1100" spc="95" dirty="0">
                <a:latin typeface="Arial"/>
                <a:cs typeface="Arial"/>
              </a:rPr>
              <a:t>A=</a:t>
            </a:r>
            <a:endParaRPr sz="1100">
              <a:latin typeface="Arial"/>
              <a:cs typeface="Arial"/>
            </a:endParaRPr>
          </a:p>
          <a:p>
            <a:pPr marL="644525">
              <a:lnSpc>
                <a:spcPct val="100000"/>
              </a:lnSpc>
              <a:spcBef>
                <a:spcPts val="35"/>
              </a:spcBef>
            </a:pPr>
            <a:r>
              <a:rPr sz="1100" spc="-70" dirty="0">
                <a:latin typeface="Arial"/>
                <a:cs typeface="Arial"/>
              </a:rPr>
              <a:t>1   4   7 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  <a:p>
            <a:pPr marL="644525">
              <a:lnSpc>
                <a:spcPct val="100000"/>
              </a:lnSpc>
              <a:spcBef>
                <a:spcPts val="35"/>
              </a:spcBef>
            </a:pPr>
            <a:r>
              <a:rPr sz="1100" spc="-70" dirty="0">
                <a:latin typeface="Arial"/>
                <a:cs typeface="Arial"/>
              </a:rPr>
              <a:t>2   5   8 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  <a:p>
            <a:pPr marL="644525">
              <a:lnSpc>
                <a:spcPct val="100000"/>
              </a:lnSpc>
              <a:spcBef>
                <a:spcPts val="35"/>
              </a:spcBef>
            </a:pPr>
            <a:r>
              <a:rPr sz="1100" spc="-70" dirty="0">
                <a:latin typeface="Arial"/>
                <a:cs typeface="Arial"/>
              </a:rPr>
              <a:t>3   6   9 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  <a:p>
            <a:pPr marL="310515" marR="1226820">
              <a:lnSpc>
                <a:spcPct val="102600"/>
              </a:lnSpc>
            </a:pPr>
            <a:r>
              <a:rPr sz="1100" spc="-10" dirty="0">
                <a:latin typeface="Arial"/>
                <a:cs typeface="Arial"/>
              </a:rPr>
              <a:t>B </a:t>
            </a:r>
            <a:r>
              <a:rPr sz="1100" spc="204" dirty="0">
                <a:latin typeface="Arial"/>
                <a:cs typeface="Arial"/>
              </a:rPr>
              <a:t>=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reshape(A,2,6)  </a:t>
            </a:r>
            <a:r>
              <a:rPr sz="1100" spc="-10" dirty="0">
                <a:latin typeface="Arial"/>
                <a:cs typeface="Arial"/>
              </a:rPr>
              <a:t>B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  <a:p>
            <a:pPr marL="644525">
              <a:lnSpc>
                <a:spcPct val="100000"/>
              </a:lnSpc>
              <a:spcBef>
                <a:spcPts val="35"/>
              </a:spcBef>
            </a:pPr>
            <a:r>
              <a:rPr sz="1100" spc="-70" dirty="0">
                <a:latin typeface="Arial"/>
                <a:cs typeface="Arial"/>
              </a:rPr>
              <a:t>1 3 5 7 9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  <a:p>
            <a:pPr marL="644525">
              <a:lnSpc>
                <a:spcPct val="100000"/>
              </a:lnSpc>
              <a:spcBef>
                <a:spcPts val="35"/>
              </a:spcBef>
            </a:pPr>
            <a:r>
              <a:rPr sz="1100" spc="-70" dirty="0">
                <a:latin typeface="Arial"/>
                <a:cs typeface="Arial"/>
              </a:rPr>
              <a:t>2 4 6 8 10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5795" y="0"/>
            <a:ext cx="7340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</a:t>
            </a:r>
            <a:r>
              <a:rPr sz="600" spc="2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</a:rPr>
              <a:t>programming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Introduction </a:t>
            </a:r>
            <a:r>
              <a:rPr spc="-15" dirty="0"/>
              <a:t>to </a:t>
            </a:r>
            <a:r>
              <a:rPr spc="-10" dirty="0"/>
              <a:t>M-Function</a:t>
            </a:r>
            <a:r>
              <a:rPr spc="140" dirty="0"/>
              <a:t> </a:t>
            </a:r>
            <a:r>
              <a:rPr spc="-35" dirty="0"/>
              <a:t>Programming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19260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1456372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644205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" y="183203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865" y="2019871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865" y="2171700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2932" y="1109153"/>
            <a:ext cx="2546350" cy="1155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F90000"/>
                </a:solidFill>
                <a:latin typeface="Arial"/>
                <a:cs typeface="Arial"/>
              </a:rPr>
              <a:t>Operators</a:t>
            </a:r>
            <a:endParaRPr sz="1100">
              <a:latin typeface="Arial"/>
              <a:cs typeface="Arial"/>
            </a:endParaRPr>
          </a:p>
          <a:p>
            <a:pPr marL="289560" marR="1158875">
              <a:lnSpc>
                <a:spcPct val="123200"/>
              </a:lnSpc>
              <a:spcBef>
                <a:spcPts val="480"/>
              </a:spcBef>
            </a:pPr>
            <a:r>
              <a:rPr sz="1000" spc="45" dirty="0">
                <a:latin typeface="Arial"/>
                <a:cs typeface="Arial"/>
              </a:rPr>
              <a:t>+,-,*, </a:t>
            </a:r>
            <a:r>
              <a:rPr sz="1000" spc="50" dirty="0">
                <a:latin typeface="Arial"/>
                <a:cs typeface="Arial"/>
              </a:rPr>
              <a:t>.*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,./,/,</a:t>
            </a:r>
            <a:r>
              <a:rPr sz="1000" i="1" spc="60" dirty="0">
                <a:latin typeface="Verdana"/>
                <a:cs typeface="Verdana"/>
              </a:rPr>
              <a:t>\</a:t>
            </a:r>
            <a:r>
              <a:rPr sz="1000" spc="60" dirty="0">
                <a:latin typeface="Arial"/>
                <a:cs typeface="Arial"/>
              </a:rPr>
              <a:t>,ˆ,.ˆ,  </a:t>
            </a:r>
            <a:r>
              <a:rPr sz="1000" spc="-40" dirty="0">
                <a:latin typeface="Arial"/>
                <a:cs typeface="Arial"/>
              </a:rPr>
              <a:t>xor,any,all</a:t>
            </a:r>
            <a:endParaRPr sz="1000">
              <a:latin typeface="Arial"/>
              <a:cs typeface="Arial"/>
            </a:endParaRPr>
          </a:p>
          <a:p>
            <a:pPr marL="289560" marR="5080">
              <a:lnSpc>
                <a:spcPct val="123300"/>
              </a:lnSpc>
            </a:pP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75" dirty="0">
                <a:latin typeface="Arial"/>
                <a:cs typeface="Arial"/>
              </a:rPr>
              <a:t>series </a:t>
            </a:r>
            <a:r>
              <a:rPr sz="1000" spc="-25" dirty="0">
                <a:latin typeface="Arial"/>
                <a:cs typeface="Arial"/>
              </a:rPr>
              <a:t>functions,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60" dirty="0">
                <a:latin typeface="Arial"/>
                <a:cs typeface="Arial"/>
              </a:rPr>
              <a:t>example </a:t>
            </a:r>
            <a:r>
              <a:rPr sz="1000" spc="-45" dirty="0">
                <a:latin typeface="Arial"/>
                <a:cs typeface="Arial"/>
              </a:rPr>
              <a:t>iscell,ischar  </a:t>
            </a:r>
            <a:r>
              <a:rPr sz="1000" spc="-25" dirty="0">
                <a:latin typeface="Arial"/>
                <a:cs typeface="Arial"/>
              </a:rPr>
              <a:t>imadd,imsubtract,immultiply,imdivide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sz="1000" spc="-5" dirty="0">
                <a:latin typeface="Arial"/>
                <a:cs typeface="Arial"/>
              </a:rPr>
              <a:t>......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0985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0" rIns="0" bIns="0" rtlCol="0">
            <a:spAutoFit/>
          </a:bodyPr>
          <a:lstStyle/>
          <a:p>
            <a:pPr marL="1528445">
              <a:lnSpc>
                <a:spcPts val="720"/>
              </a:lnSpc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</a:t>
            </a:r>
            <a:r>
              <a:rPr sz="600" spc="3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</a:rPr>
              <a:t>programming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626" y="198220"/>
            <a:ext cx="3464733" cy="3100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0985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0" rIns="0" bIns="0" rtlCol="0">
            <a:spAutoFit/>
          </a:bodyPr>
          <a:lstStyle/>
          <a:p>
            <a:pPr marL="1528445">
              <a:lnSpc>
                <a:spcPts val="720"/>
              </a:lnSpc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</a:t>
            </a:r>
            <a:r>
              <a:rPr sz="600" spc="3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</a:rPr>
              <a:t>programming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626" y="703261"/>
            <a:ext cx="3464845" cy="1796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0985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0" rIns="0" bIns="0" rtlCol="0">
            <a:spAutoFit/>
          </a:bodyPr>
          <a:lstStyle/>
          <a:p>
            <a:pPr marL="1528445">
              <a:lnSpc>
                <a:spcPts val="720"/>
              </a:lnSpc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</a:t>
            </a:r>
            <a:r>
              <a:rPr sz="600" spc="3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</a:rPr>
              <a:t>programming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626" y="570831"/>
            <a:ext cx="3464786" cy="2128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0985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0" rIns="0" bIns="0" rtlCol="0">
            <a:spAutoFit/>
          </a:bodyPr>
          <a:lstStyle/>
          <a:p>
            <a:pPr marL="1528445">
              <a:lnSpc>
                <a:spcPts val="720"/>
              </a:lnSpc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</a:t>
            </a:r>
            <a:r>
              <a:rPr sz="600" spc="3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</a:rPr>
              <a:t>programming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626" y="975064"/>
            <a:ext cx="3464844" cy="1117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0985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0" rIns="0" bIns="0" rtlCol="0">
            <a:spAutoFit/>
          </a:bodyPr>
          <a:lstStyle/>
          <a:p>
            <a:pPr marL="1528445">
              <a:lnSpc>
                <a:spcPts val="720"/>
              </a:lnSpc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</a:t>
            </a:r>
            <a:r>
              <a:rPr sz="600" spc="3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</a:rPr>
              <a:t>programming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626" y="314438"/>
            <a:ext cx="3464881" cy="2768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9235" y="0"/>
            <a:ext cx="8001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Background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</a:rPr>
              <a:t>on</a:t>
            </a:r>
            <a:r>
              <a:rPr sz="600" spc="3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10" dirty="0"/>
              <a:t>What </a:t>
            </a:r>
            <a:r>
              <a:rPr spc="-40" dirty="0"/>
              <a:t>is</a:t>
            </a:r>
            <a:r>
              <a:rPr spc="65" dirty="0"/>
              <a:t> </a:t>
            </a:r>
            <a:r>
              <a:rPr dirty="0"/>
              <a:t>Matlab?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66361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03630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40898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" y="166334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865" y="200300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89" y="2368080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89" y="278422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2932" y="580160"/>
            <a:ext cx="3920490" cy="26568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53365">
              <a:lnSpc>
                <a:spcPct val="102699"/>
              </a:lnSpc>
              <a:spcBef>
                <a:spcPts val="55"/>
              </a:spcBef>
            </a:pPr>
            <a:r>
              <a:rPr sz="1100" spc="-15" dirty="0">
                <a:latin typeface="Arial"/>
                <a:cs typeface="Arial"/>
              </a:rPr>
              <a:t>Matlab </a:t>
            </a:r>
            <a:r>
              <a:rPr sz="1100" spc="-65" dirty="0">
                <a:latin typeface="Arial"/>
                <a:cs typeface="Arial"/>
              </a:rPr>
              <a:t>stands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15" dirty="0">
                <a:solidFill>
                  <a:srgbClr val="FF0000"/>
                </a:solidFill>
                <a:latin typeface="Arial"/>
                <a:cs typeface="Arial"/>
              </a:rPr>
              <a:t>matrix </a:t>
            </a:r>
            <a:r>
              <a:rPr sz="1100" spc="-30" dirty="0">
                <a:solidFill>
                  <a:srgbClr val="FF0000"/>
                </a:solidFill>
                <a:latin typeface="Arial"/>
                <a:cs typeface="Arial"/>
              </a:rPr>
              <a:t>laboratory</a:t>
            </a:r>
            <a:r>
              <a:rPr sz="1100" spc="-30" dirty="0">
                <a:latin typeface="Arial"/>
                <a:cs typeface="Arial"/>
              </a:rPr>
              <a:t>,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50" dirty="0">
                <a:latin typeface="Arial"/>
                <a:cs typeface="Arial"/>
              </a:rPr>
              <a:t>it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70" dirty="0">
                <a:latin typeface="Arial"/>
                <a:cs typeface="Arial"/>
              </a:rPr>
              <a:t>developed </a:t>
            </a:r>
            <a:r>
              <a:rPr sz="1100" spc="-65" dirty="0">
                <a:latin typeface="Arial"/>
                <a:cs typeface="Arial"/>
              </a:rPr>
              <a:t>by </a:t>
            </a:r>
            <a:r>
              <a:rPr sz="1100" spc="-30" dirty="0">
                <a:latin typeface="Arial"/>
                <a:cs typeface="Arial"/>
              </a:rPr>
              <a:t>the  </a:t>
            </a:r>
            <a:r>
              <a:rPr sz="1100" spc="-35" dirty="0">
                <a:solidFill>
                  <a:srgbClr val="FF0000"/>
                </a:solidFill>
                <a:latin typeface="Arial"/>
                <a:cs typeface="Arial"/>
              </a:rPr>
              <a:t>MathWorks</a:t>
            </a:r>
            <a:r>
              <a:rPr sz="1100" spc="-35" dirty="0">
                <a:latin typeface="Arial"/>
                <a:cs typeface="Arial"/>
              </a:rPr>
              <a:t>, Inc.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  <a:hlinkClick r:id="rId6"/>
              </a:rPr>
              <a:t>http://www.mathworks.com/</a:t>
            </a:r>
            <a:endParaRPr sz="1100" dirty="0">
              <a:latin typeface="Arial"/>
              <a:cs typeface="Arial"/>
            </a:endParaRPr>
          </a:p>
          <a:p>
            <a:pPr marL="12700" marR="99695">
              <a:lnSpc>
                <a:spcPct val="102600"/>
              </a:lnSpc>
              <a:spcBef>
                <a:spcPts val="225"/>
              </a:spcBef>
            </a:pPr>
            <a:r>
              <a:rPr sz="1100" spc="-5" dirty="0">
                <a:latin typeface="Arial"/>
                <a:cs typeface="Arial"/>
              </a:rPr>
              <a:t>MATLAB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70" dirty="0">
                <a:latin typeface="Arial"/>
                <a:cs typeface="Arial"/>
              </a:rPr>
              <a:t>an </a:t>
            </a:r>
            <a:r>
              <a:rPr sz="1100" spc="-30" dirty="0">
                <a:solidFill>
                  <a:srgbClr val="FF0000"/>
                </a:solidFill>
                <a:latin typeface="Arial"/>
                <a:cs typeface="Arial"/>
              </a:rPr>
              <a:t>interactive </a:t>
            </a:r>
            <a:r>
              <a:rPr sz="1100" spc="-70" dirty="0">
                <a:solidFill>
                  <a:srgbClr val="FF0000"/>
                </a:solidFill>
                <a:latin typeface="Arial"/>
                <a:cs typeface="Arial"/>
              </a:rPr>
              <a:t>system </a:t>
            </a:r>
            <a:r>
              <a:rPr sz="1100" spc="-85" dirty="0">
                <a:latin typeface="Arial"/>
                <a:cs typeface="Arial"/>
              </a:rPr>
              <a:t>whose </a:t>
            </a:r>
            <a:r>
              <a:rPr sz="1100" spc="-65" dirty="0">
                <a:latin typeface="Arial"/>
                <a:cs typeface="Arial"/>
              </a:rPr>
              <a:t>basic </a:t>
            </a:r>
            <a:r>
              <a:rPr sz="1100" spc="-35" dirty="0">
                <a:latin typeface="Arial"/>
                <a:cs typeface="Arial"/>
              </a:rPr>
              <a:t>data </a:t>
            </a:r>
            <a:r>
              <a:rPr sz="1100" spc="-55" dirty="0">
                <a:latin typeface="Arial"/>
                <a:cs typeface="Arial"/>
              </a:rPr>
              <a:t>element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70" dirty="0">
                <a:latin typeface="Arial"/>
                <a:cs typeface="Arial"/>
              </a:rPr>
              <a:t>an  </a:t>
            </a:r>
            <a:r>
              <a:rPr sz="1100" spc="-50" dirty="0">
                <a:solidFill>
                  <a:srgbClr val="FF0000"/>
                </a:solidFill>
                <a:latin typeface="Arial"/>
                <a:cs typeface="Arial"/>
              </a:rPr>
              <a:t>array</a:t>
            </a:r>
            <a:r>
              <a:rPr sz="1100" spc="-5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spc="40" dirty="0">
                <a:latin typeface="Arial"/>
                <a:cs typeface="Arial"/>
              </a:rPr>
              <a:t>It </a:t>
            </a:r>
            <a:r>
              <a:rPr sz="1100" spc="-60" dirty="0">
                <a:latin typeface="Arial"/>
                <a:cs typeface="Arial"/>
              </a:rPr>
              <a:t>is  </a:t>
            </a:r>
            <a:r>
              <a:rPr sz="1100" spc="-90" dirty="0">
                <a:latin typeface="Arial"/>
                <a:cs typeface="Arial"/>
              </a:rPr>
              <a:t>a  </a:t>
            </a:r>
            <a:r>
              <a:rPr sz="1100" spc="-50" dirty="0">
                <a:solidFill>
                  <a:srgbClr val="F90000"/>
                </a:solidFill>
                <a:latin typeface="Arial"/>
                <a:cs typeface="Arial"/>
              </a:rPr>
              <a:t>high-performance </a:t>
            </a:r>
            <a:r>
              <a:rPr sz="1100" spc="-65" dirty="0">
                <a:latin typeface="Arial"/>
                <a:cs typeface="Arial"/>
              </a:rPr>
              <a:t>language 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40" dirty="0">
                <a:solidFill>
                  <a:srgbClr val="F90000"/>
                </a:solidFill>
                <a:latin typeface="Arial"/>
                <a:cs typeface="Arial"/>
              </a:rPr>
              <a:t>technical</a:t>
            </a:r>
            <a:r>
              <a:rPr sz="1100" spc="-30" dirty="0">
                <a:solidFill>
                  <a:srgbClr val="F90000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90000"/>
                </a:solidFill>
                <a:latin typeface="Arial"/>
                <a:cs typeface="Arial"/>
              </a:rPr>
              <a:t>computing</a:t>
            </a:r>
            <a:endParaRPr sz="1100" dirty="0">
              <a:latin typeface="Arial"/>
              <a:cs typeface="Arial"/>
            </a:endParaRPr>
          </a:p>
          <a:p>
            <a:pPr marL="289560" marR="302260">
              <a:lnSpc>
                <a:spcPct val="100000"/>
              </a:lnSpc>
              <a:spcBef>
                <a:spcPts val="680"/>
              </a:spcBef>
            </a:pPr>
            <a:r>
              <a:rPr sz="1000" spc="-20" dirty="0">
                <a:latin typeface="Arial"/>
                <a:cs typeface="Arial"/>
              </a:rPr>
              <a:t>This </a:t>
            </a:r>
            <a:r>
              <a:rPr sz="1000" spc="-50" dirty="0">
                <a:latin typeface="Arial"/>
                <a:cs typeface="Arial"/>
              </a:rPr>
              <a:t>allows </a:t>
            </a:r>
            <a:r>
              <a:rPr sz="1000" spc="-20" dirty="0">
                <a:latin typeface="Arial"/>
                <a:cs typeface="Arial"/>
              </a:rPr>
              <a:t>formulating </a:t>
            </a:r>
            <a:r>
              <a:rPr sz="1000" spc="-40" dirty="0">
                <a:latin typeface="Arial"/>
                <a:cs typeface="Arial"/>
              </a:rPr>
              <a:t>solutions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55" dirty="0">
                <a:latin typeface="Arial"/>
                <a:cs typeface="Arial"/>
              </a:rPr>
              <a:t>many </a:t>
            </a:r>
            <a:r>
              <a:rPr sz="1000" spc="-35" dirty="0">
                <a:latin typeface="Arial"/>
                <a:cs typeface="Arial"/>
              </a:rPr>
              <a:t>technical </a:t>
            </a:r>
            <a:r>
              <a:rPr sz="1000" spc="-30" dirty="0">
                <a:latin typeface="Arial"/>
                <a:cs typeface="Arial"/>
              </a:rPr>
              <a:t>computing  </a:t>
            </a:r>
            <a:r>
              <a:rPr sz="1000" spc="-50" dirty="0">
                <a:latin typeface="Arial"/>
                <a:cs typeface="Arial"/>
              </a:rPr>
              <a:t>problems, especially </a:t>
            </a:r>
            <a:r>
              <a:rPr sz="1000" spc="-55" dirty="0">
                <a:latin typeface="Arial"/>
                <a:cs typeface="Arial"/>
              </a:rPr>
              <a:t>those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involving </a:t>
            </a:r>
            <a:r>
              <a:rPr sz="1000" spc="-10" dirty="0">
                <a:latin typeface="Arial"/>
                <a:cs typeface="Arial"/>
              </a:rPr>
              <a:t>matrix </a:t>
            </a:r>
            <a:r>
              <a:rPr sz="1000" spc="-50" dirty="0">
                <a:latin typeface="Arial"/>
                <a:cs typeface="Arial"/>
              </a:rPr>
              <a:t>representations</a:t>
            </a:r>
            <a:endParaRPr sz="1000" dirty="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275"/>
              </a:spcBef>
            </a:pP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15" dirty="0">
                <a:latin typeface="Arial"/>
                <a:cs typeface="Arial"/>
              </a:rPr>
              <a:t>fraction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15" dirty="0">
                <a:latin typeface="Arial"/>
                <a:cs typeface="Arial"/>
              </a:rPr>
              <a:t>time </a:t>
            </a:r>
            <a:r>
              <a:rPr sz="1000" spc="45" dirty="0">
                <a:latin typeface="Arial"/>
                <a:cs typeface="Arial"/>
              </a:rPr>
              <a:t>it </a:t>
            </a:r>
            <a:r>
              <a:rPr sz="1000" spc="-40" dirty="0">
                <a:latin typeface="Arial"/>
                <a:cs typeface="Arial"/>
              </a:rPr>
              <a:t>would take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15" dirty="0">
                <a:latin typeface="Arial"/>
                <a:cs typeface="Arial"/>
              </a:rPr>
              <a:t>write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45" dirty="0">
                <a:latin typeface="Arial"/>
                <a:cs typeface="Arial"/>
              </a:rPr>
              <a:t>program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60" dirty="0">
                <a:latin typeface="Arial"/>
                <a:cs typeface="Arial"/>
              </a:rPr>
              <a:t>scalar  </a:t>
            </a:r>
            <a:r>
              <a:rPr sz="1000" spc="-30" dirty="0">
                <a:latin typeface="Arial"/>
                <a:cs typeface="Arial"/>
              </a:rPr>
              <a:t>noninteractive </a:t>
            </a:r>
            <a:r>
              <a:rPr sz="1000" spc="-60" dirty="0">
                <a:latin typeface="Arial"/>
                <a:cs typeface="Arial"/>
              </a:rPr>
              <a:t>language </a:t>
            </a:r>
            <a:r>
              <a:rPr sz="1000" spc="-70" dirty="0">
                <a:latin typeface="Arial"/>
                <a:cs typeface="Arial"/>
              </a:rPr>
              <a:t>such </a:t>
            </a:r>
            <a:r>
              <a:rPr sz="1000" spc="-100" dirty="0">
                <a:latin typeface="Arial"/>
                <a:cs typeface="Arial"/>
              </a:rPr>
              <a:t>as </a:t>
            </a:r>
            <a:r>
              <a:rPr sz="1000" spc="-90" dirty="0">
                <a:latin typeface="Arial"/>
                <a:cs typeface="Arial"/>
              </a:rPr>
              <a:t>C </a:t>
            </a:r>
            <a:r>
              <a:rPr sz="1000" spc="-45" dirty="0">
                <a:latin typeface="Arial"/>
                <a:cs typeface="Arial"/>
              </a:rPr>
              <a:t>or</a:t>
            </a:r>
            <a:r>
              <a:rPr sz="1000" spc="-13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Fortran</a:t>
            </a:r>
            <a:endParaRPr sz="1000" dirty="0">
              <a:latin typeface="Arial"/>
              <a:cs typeface="Arial"/>
            </a:endParaRPr>
          </a:p>
          <a:p>
            <a:pPr marL="12700" marR="202565">
              <a:lnSpc>
                <a:spcPct val="102600"/>
              </a:lnSpc>
              <a:spcBef>
                <a:spcPts val="440"/>
              </a:spcBef>
            </a:pPr>
            <a:r>
              <a:rPr sz="1100" spc="40" dirty="0">
                <a:latin typeface="Arial"/>
                <a:cs typeface="Arial"/>
              </a:rPr>
              <a:t>It </a:t>
            </a:r>
            <a:r>
              <a:rPr sz="1100" spc="-40" dirty="0">
                <a:latin typeface="Arial"/>
                <a:cs typeface="Arial"/>
              </a:rPr>
              <a:t>integrates </a:t>
            </a:r>
            <a:r>
              <a:rPr sz="1100" spc="-25" dirty="0">
                <a:solidFill>
                  <a:srgbClr val="F90000"/>
                </a:solidFill>
                <a:latin typeface="Arial"/>
                <a:cs typeface="Arial"/>
              </a:rPr>
              <a:t>computation, </a:t>
            </a:r>
            <a:r>
              <a:rPr sz="1100" spc="-35" dirty="0">
                <a:solidFill>
                  <a:srgbClr val="F90000"/>
                </a:solidFill>
                <a:latin typeface="Arial"/>
                <a:cs typeface="Arial"/>
              </a:rPr>
              <a:t>visualization, </a:t>
            </a:r>
            <a:r>
              <a:rPr sz="1100" spc="-65" dirty="0">
                <a:solidFill>
                  <a:srgbClr val="F90000"/>
                </a:solidFill>
                <a:latin typeface="Arial"/>
                <a:cs typeface="Arial"/>
              </a:rPr>
              <a:t>and </a:t>
            </a:r>
            <a:r>
              <a:rPr sz="1100" spc="-45" dirty="0">
                <a:solidFill>
                  <a:srgbClr val="F90000"/>
                </a:solidFill>
                <a:latin typeface="Arial"/>
                <a:cs typeface="Arial"/>
              </a:rPr>
              <a:t>programming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70" dirty="0">
                <a:latin typeface="Arial"/>
                <a:cs typeface="Arial"/>
              </a:rPr>
              <a:t>an  </a:t>
            </a:r>
            <a:r>
              <a:rPr sz="1100" spc="-65" dirty="0">
                <a:latin typeface="Arial"/>
                <a:cs typeface="Arial"/>
              </a:rPr>
              <a:t>easy-to-use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environment.</a:t>
            </a:r>
            <a:endParaRPr sz="1100" dirty="0">
              <a:latin typeface="Arial"/>
              <a:cs typeface="Arial"/>
            </a:endParaRPr>
          </a:p>
          <a:p>
            <a:pPr marL="12700" marR="8255">
              <a:lnSpc>
                <a:spcPct val="102600"/>
              </a:lnSpc>
              <a:spcBef>
                <a:spcPts val="570"/>
              </a:spcBef>
            </a:pPr>
            <a:r>
              <a:rPr sz="1100" spc="40" dirty="0">
                <a:latin typeface="Arial"/>
                <a:cs typeface="Arial"/>
              </a:rPr>
              <a:t>It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40" dirty="0">
                <a:latin typeface="Arial"/>
                <a:cs typeface="Arial"/>
              </a:rPr>
              <a:t>strong </a:t>
            </a:r>
            <a:r>
              <a:rPr sz="1100" spc="-30" dirty="0">
                <a:latin typeface="Arial"/>
                <a:cs typeface="Arial"/>
              </a:rPr>
              <a:t>computational </a:t>
            </a:r>
            <a:r>
              <a:rPr sz="1100" spc="-5" dirty="0">
                <a:latin typeface="Arial"/>
                <a:cs typeface="Arial"/>
              </a:rPr>
              <a:t>tool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40" dirty="0">
                <a:solidFill>
                  <a:srgbClr val="F90000"/>
                </a:solidFill>
                <a:latin typeface="Arial"/>
                <a:cs typeface="Arial"/>
              </a:rPr>
              <a:t>university </a:t>
            </a:r>
            <a:r>
              <a:rPr sz="1100" spc="55" dirty="0">
                <a:latin typeface="Arial"/>
                <a:cs typeface="Arial"/>
              </a:rPr>
              <a:t>( </a:t>
            </a:r>
            <a:r>
              <a:rPr sz="1100" spc="-40" dirty="0">
                <a:latin typeface="Arial"/>
                <a:cs typeface="Arial"/>
              </a:rPr>
              <a:t>mathematics,  </a:t>
            </a:r>
            <a:r>
              <a:rPr sz="1100" spc="-55" dirty="0">
                <a:latin typeface="Arial"/>
                <a:cs typeface="Arial"/>
              </a:rPr>
              <a:t>engineering, </a:t>
            </a:r>
            <a:r>
              <a:rPr sz="1100" spc="-65" dirty="0">
                <a:latin typeface="Arial"/>
                <a:cs typeface="Arial"/>
              </a:rPr>
              <a:t>and science) and </a:t>
            </a:r>
            <a:r>
              <a:rPr sz="1100" spc="-30" dirty="0">
                <a:solidFill>
                  <a:srgbClr val="F90000"/>
                </a:solidFill>
                <a:latin typeface="Arial"/>
                <a:cs typeface="Arial"/>
              </a:rPr>
              <a:t>Industry </a:t>
            </a:r>
            <a:r>
              <a:rPr sz="1100" spc="-60" dirty="0">
                <a:latin typeface="Arial"/>
                <a:cs typeface="Arial"/>
              </a:rPr>
              <a:t>(research, </a:t>
            </a:r>
            <a:r>
              <a:rPr sz="1100" spc="-50" dirty="0">
                <a:latin typeface="Arial"/>
                <a:cs typeface="Arial"/>
              </a:rPr>
              <a:t>development, </a:t>
            </a:r>
            <a:r>
              <a:rPr sz="1100" spc="-65" dirty="0">
                <a:latin typeface="Arial"/>
                <a:cs typeface="Arial"/>
              </a:rPr>
              <a:t>and  </a:t>
            </a:r>
            <a:r>
              <a:rPr sz="1100" spc="-50" dirty="0">
                <a:latin typeface="Arial"/>
                <a:cs typeface="Arial"/>
              </a:rPr>
              <a:t>analysis).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0985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0" rIns="0" bIns="0" rtlCol="0">
            <a:spAutoFit/>
          </a:bodyPr>
          <a:lstStyle/>
          <a:p>
            <a:pPr marL="1528445">
              <a:lnSpc>
                <a:spcPts val="720"/>
              </a:lnSpc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</a:t>
            </a:r>
            <a:r>
              <a:rPr sz="600" spc="3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</a:rPr>
              <a:t>programming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626" y="742761"/>
            <a:ext cx="3464676" cy="1698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5795" y="0"/>
            <a:ext cx="7340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</a:t>
            </a:r>
            <a:r>
              <a:rPr sz="600" spc="2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</a:rPr>
              <a:t>programming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Introduction </a:t>
            </a:r>
            <a:r>
              <a:rPr spc="-15" dirty="0"/>
              <a:t>to </a:t>
            </a:r>
            <a:r>
              <a:rPr spc="-10" dirty="0"/>
              <a:t>M-Function</a:t>
            </a:r>
            <a:r>
              <a:rPr spc="145" dirty="0"/>
              <a:t> </a:t>
            </a:r>
            <a:r>
              <a:rPr spc="-30" dirty="0"/>
              <a:t>Programming(cont.)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58037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844143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03197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2932" y="496924"/>
            <a:ext cx="2943860" cy="62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F90000"/>
                </a:solidFill>
                <a:latin typeface="Arial"/>
                <a:cs typeface="Arial"/>
              </a:rPr>
              <a:t>Flow</a:t>
            </a:r>
            <a:r>
              <a:rPr sz="1100" spc="50" dirty="0">
                <a:solidFill>
                  <a:srgbClr val="F9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90000"/>
                </a:solidFill>
                <a:latin typeface="Arial"/>
                <a:cs typeface="Arial"/>
              </a:rPr>
              <a:t>control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755"/>
              </a:spcBef>
            </a:pPr>
            <a:r>
              <a:rPr sz="1000" spc="-25" dirty="0">
                <a:latin typeface="Arial"/>
                <a:cs typeface="Arial"/>
              </a:rPr>
              <a:t>If,for,while,break,continue,switch,return,try...catch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80"/>
              </a:spcBef>
            </a:pPr>
            <a:r>
              <a:rPr sz="1000" spc="-5" dirty="0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626" y="1251583"/>
            <a:ext cx="3464819" cy="1817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5795" y="0"/>
            <a:ext cx="7340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</a:t>
            </a:r>
            <a:r>
              <a:rPr sz="600" spc="2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</a:rPr>
              <a:t>programming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35" dirty="0"/>
              <a:t>Code</a:t>
            </a:r>
            <a:r>
              <a:rPr spc="25" dirty="0"/>
              <a:t> </a:t>
            </a:r>
            <a:r>
              <a:rPr spc="-15" dirty="0"/>
              <a:t>Optimization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25610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1864017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2051850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2932" y="1172653"/>
            <a:ext cx="3926204" cy="9728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MATLAB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45" dirty="0">
                <a:latin typeface="Arial"/>
                <a:cs typeface="Arial"/>
              </a:rPr>
              <a:t>programming </a:t>
            </a:r>
            <a:r>
              <a:rPr sz="1100" spc="-65" dirty="0">
                <a:latin typeface="Arial"/>
                <a:cs typeface="Arial"/>
              </a:rPr>
              <a:t>language </a:t>
            </a:r>
            <a:r>
              <a:rPr sz="1100" spc="-40" dirty="0">
                <a:latin typeface="Arial"/>
                <a:cs typeface="Arial"/>
              </a:rPr>
              <a:t>specifically </a:t>
            </a:r>
            <a:r>
              <a:rPr sz="1100" spc="-75" dirty="0">
                <a:latin typeface="Arial"/>
                <a:cs typeface="Arial"/>
              </a:rPr>
              <a:t>designed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55" dirty="0">
                <a:latin typeface="Arial"/>
                <a:cs typeface="Arial"/>
              </a:rPr>
              <a:t>array  </a:t>
            </a:r>
            <a:r>
              <a:rPr sz="1100" spc="-45" dirty="0">
                <a:latin typeface="Arial"/>
                <a:cs typeface="Arial"/>
              </a:rPr>
              <a:t>operations. </a:t>
            </a:r>
            <a:r>
              <a:rPr sz="1100" spc="-40" dirty="0">
                <a:latin typeface="Arial"/>
                <a:cs typeface="Arial"/>
              </a:rPr>
              <a:t>Taking </a:t>
            </a:r>
            <a:r>
              <a:rPr sz="1100" spc="-60" dirty="0">
                <a:latin typeface="Arial"/>
                <a:cs typeface="Arial"/>
              </a:rPr>
              <a:t>advantage </a:t>
            </a:r>
            <a:r>
              <a:rPr sz="1100" spc="-20" dirty="0">
                <a:latin typeface="Arial"/>
                <a:cs typeface="Arial"/>
              </a:rPr>
              <a:t>of this </a:t>
            </a:r>
            <a:r>
              <a:rPr sz="1100" spc="-10" dirty="0">
                <a:latin typeface="Arial"/>
                <a:cs typeface="Arial"/>
              </a:rPr>
              <a:t>fact </a:t>
            </a:r>
            <a:r>
              <a:rPr sz="1100" spc="-75" dirty="0">
                <a:latin typeface="Arial"/>
                <a:cs typeface="Arial"/>
              </a:rPr>
              <a:t>whenever </a:t>
            </a:r>
            <a:r>
              <a:rPr sz="1100" spc="-65" dirty="0">
                <a:latin typeface="Arial"/>
                <a:cs typeface="Arial"/>
              </a:rPr>
              <a:t>possible </a:t>
            </a:r>
            <a:r>
              <a:rPr sz="1100" spc="-70" dirty="0">
                <a:latin typeface="Arial"/>
                <a:cs typeface="Arial"/>
              </a:rPr>
              <a:t>can  </a:t>
            </a:r>
            <a:r>
              <a:rPr sz="1100" spc="-35" dirty="0">
                <a:latin typeface="Arial"/>
                <a:cs typeface="Arial"/>
              </a:rPr>
              <a:t>result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30" dirty="0">
                <a:latin typeface="Arial"/>
                <a:cs typeface="Arial"/>
              </a:rPr>
              <a:t>significant </a:t>
            </a:r>
            <a:r>
              <a:rPr sz="1100" spc="-80" dirty="0">
                <a:latin typeface="Arial"/>
                <a:cs typeface="Arial"/>
              </a:rPr>
              <a:t>increases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30" dirty="0">
                <a:latin typeface="Arial"/>
                <a:cs typeface="Arial"/>
              </a:rPr>
              <a:t>computational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speed.</a:t>
            </a:r>
            <a:endParaRPr sz="1100">
              <a:latin typeface="Arial"/>
              <a:cs typeface="Arial"/>
            </a:endParaRPr>
          </a:p>
          <a:p>
            <a:pPr marL="289560" marR="2606675">
              <a:lnSpc>
                <a:spcPct val="123300"/>
              </a:lnSpc>
              <a:spcBef>
                <a:spcPts val="480"/>
              </a:spcBef>
            </a:pPr>
            <a:r>
              <a:rPr sz="1000" spc="-35" dirty="0">
                <a:latin typeface="Arial"/>
                <a:cs typeface="Arial"/>
              </a:rPr>
              <a:t>vectorizing </a:t>
            </a:r>
            <a:r>
              <a:rPr sz="1000" spc="-50" dirty="0">
                <a:latin typeface="Arial"/>
                <a:cs typeface="Arial"/>
              </a:rPr>
              <a:t>loops  </a:t>
            </a:r>
            <a:r>
              <a:rPr sz="1000" spc="-35" dirty="0">
                <a:latin typeface="Arial"/>
                <a:cs typeface="Arial"/>
              </a:rPr>
              <a:t>preallocating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arrays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5795" y="0"/>
            <a:ext cx="7340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</a:t>
            </a:r>
            <a:r>
              <a:rPr sz="600" spc="2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</a:rPr>
              <a:t>programming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30" dirty="0"/>
              <a:t>Vectorizing</a:t>
            </a:r>
            <a:r>
              <a:rPr spc="25" dirty="0"/>
              <a:t> </a:t>
            </a:r>
            <a:r>
              <a:rPr spc="-45" dirty="0"/>
              <a:t>loops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75359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13569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66963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" y="185944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865" y="2422931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2932" y="670139"/>
            <a:ext cx="4072254" cy="22218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Arial"/>
                <a:cs typeface="Arial"/>
              </a:rPr>
              <a:t>Vectorizing </a:t>
            </a:r>
            <a:r>
              <a:rPr sz="1100" spc="-45" dirty="0">
                <a:latin typeface="Arial"/>
                <a:cs typeface="Arial"/>
              </a:rPr>
              <a:t>simply </a:t>
            </a:r>
            <a:r>
              <a:rPr sz="1100" spc="-90" dirty="0">
                <a:latin typeface="Arial"/>
                <a:cs typeface="Arial"/>
              </a:rPr>
              <a:t>means </a:t>
            </a:r>
            <a:r>
              <a:rPr sz="1100" spc="-40" dirty="0">
                <a:latin typeface="Arial"/>
                <a:cs typeface="Arial"/>
              </a:rPr>
              <a:t>converting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40" dirty="0">
                <a:latin typeface="Arial"/>
                <a:cs typeface="Arial"/>
              </a:rPr>
              <a:t>while </a:t>
            </a:r>
            <a:r>
              <a:rPr sz="1100" spc="-55" dirty="0">
                <a:latin typeface="Arial"/>
                <a:cs typeface="Arial"/>
              </a:rPr>
              <a:t>loops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45" dirty="0">
                <a:latin typeface="Arial"/>
                <a:cs typeface="Arial"/>
              </a:rPr>
              <a:t>equivalent  vector </a:t>
            </a:r>
            <a:r>
              <a:rPr sz="1100" spc="-50" dirty="0">
                <a:latin typeface="Arial"/>
                <a:cs typeface="Arial"/>
              </a:rPr>
              <a:t>or </a:t>
            </a:r>
            <a:r>
              <a:rPr sz="1100" spc="-15" dirty="0">
                <a:latin typeface="Arial"/>
                <a:cs typeface="Arial"/>
              </a:rPr>
              <a:t>matrix</a:t>
            </a:r>
            <a:r>
              <a:rPr sz="1100" spc="254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operations</a:t>
            </a:r>
            <a:endParaRPr sz="1100">
              <a:latin typeface="Arial"/>
              <a:cs typeface="Arial"/>
            </a:endParaRPr>
          </a:p>
          <a:p>
            <a:pPr marL="12700" marR="202565" algn="just">
              <a:lnSpc>
                <a:spcPct val="102600"/>
              </a:lnSpc>
              <a:spcBef>
                <a:spcPts val="300"/>
              </a:spcBef>
            </a:pPr>
            <a:r>
              <a:rPr sz="1100" spc="-7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spc="-80" dirty="0">
                <a:latin typeface="Arial"/>
                <a:cs typeface="Arial"/>
              </a:rPr>
              <a:t>become </a:t>
            </a:r>
            <a:r>
              <a:rPr sz="1100" spc="-45" dirty="0">
                <a:latin typeface="Arial"/>
                <a:cs typeface="Arial"/>
              </a:rPr>
              <a:t>evident </a:t>
            </a:r>
            <a:r>
              <a:rPr sz="1100" spc="-40" dirty="0">
                <a:latin typeface="Arial"/>
                <a:cs typeface="Arial"/>
              </a:rPr>
              <a:t>shortly, </a:t>
            </a:r>
            <a:r>
              <a:rPr sz="1100" spc="-35" dirty="0">
                <a:latin typeface="Arial"/>
                <a:cs typeface="Arial"/>
              </a:rPr>
              <a:t>vectorization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35" dirty="0">
                <a:latin typeface="Arial"/>
                <a:cs typeface="Arial"/>
              </a:rPr>
              <a:t>result </a:t>
            </a:r>
            <a:r>
              <a:rPr sz="1100" spc="-10" dirty="0">
                <a:latin typeface="Arial"/>
                <a:cs typeface="Arial"/>
              </a:rPr>
              <a:t>not </a:t>
            </a:r>
            <a:r>
              <a:rPr sz="1100" spc="-40" dirty="0">
                <a:latin typeface="Arial"/>
                <a:cs typeface="Arial"/>
              </a:rPr>
              <a:t>only </a:t>
            </a:r>
            <a:r>
              <a:rPr sz="1100" spc="-20" dirty="0">
                <a:latin typeface="Arial"/>
                <a:cs typeface="Arial"/>
              </a:rPr>
              <a:t>in  </a:t>
            </a:r>
            <a:r>
              <a:rPr sz="1100" spc="-30" dirty="0">
                <a:latin typeface="Arial"/>
                <a:cs typeface="Arial"/>
              </a:rPr>
              <a:t>significant </a:t>
            </a:r>
            <a:r>
              <a:rPr sz="1100" spc="-65" dirty="0">
                <a:latin typeface="Arial"/>
                <a:cs typeface="Arial"/>
              </a:rPr>
              <a:t>gains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30" dirty="0">
                <a:latin typeface="Arial"/>
                <a:cs typeface="Arial"/>
              </a:rPr>
              <a:t>computational </a:t>
            </a:r>
            <a:r>
              <a:rPr sz="1100" spc="-80" dirty="0">
                <a:latin typeface="Arial"/>
                <a:cs typeface="Arial"/>
              </a:rPr>
              <a:t>speed, </a:t>
            </a:r>
            <a:r>
              <a:rPr sz="1100" spc="-5" dirty="0">
                <a:latin typeface="Arial"/>
                <a:cs typeface="Arial"/>
              </a:rPr>
              <a:t>but </a:t>
            </a:r>
            <a:r>
              <a:rPr sz="1100" spc="50" dirty="0">
                <a:latin typeface="Arial"/>
                <a:cs typeface="Arial"/>
              </a:rPr>
              <a:t>it </a:t>
            </a:r>
            <a:r>
              <a:rPr sz="1100" spc="-70" dirty="0">
                <a:latin typeface="Arial"/>
                <a:cs typeface="Arial"/>
              </a:rPr>
              <a:t>also helps </a:t>
            </a:r>
            <a:r>
              <a:rPr sz="1100" spc="-50" dirty="0">
                <a:latin typeface="Arial"/>
                <a:cs typeface="Arial"/>
              </a:rPr>
              <a:t>improve  </a:t>
            </a:r>
            <a:r>
              <a:rPr sz="1100" spc="-70" dirty="0">
                <a:latin typeface="Arial"/>
                <a:cs typeface="Arial"/>
              </a:rPr>
              <a:t>code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readability</a:t>
            </a:r>
            <a:endParaRPr sz="11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75"/>
              </a:spcBef>
            </a:pPr>
            <a:r>
              <a:rPr sz="1100" spc="-60" dirty="0">
                <a:latin typeface="Arial"/>
                <a:cs typeface="Arial"/>
              </a:rPr>
              <a:t>For </a:t>
            </a:r>
            <a:r>
              <a:rPr sz="1100" spc="-70" dirty="0">
                <a:latin typeface="Arial"/>
                <a:cs typeface="Arial"/>
              </a:rPr>
              <a:t>example </a:t>
            </a:r>
            <a:r>
              <a:rPr sz="1100" b="0" i="1" spc="155" dirty="0">
                <a:latin typeface="Bookman Old Style"/>
                <a:cs typeface="Bookman Old Style"/>
              </a:rPr>
              <a:t>f </a:t>
            </a:r>
            <a:r>
              <a:rPr sz="1100" spc="10" dirty="0">
                <a:latin typeface="Tahoma"/>
                <a:cs typeface="Tahoma"/>
              </a:rPr>
              <a:t>(</a:t>
            </a:r>
            <a:r>
              <a:rPr sz="1100" b="0" i="1" spc="10" dirty="0">
                <a:latin typeface="Bookman Old Style"/>
                <a:cs typeface="Bookman Old Style"/>
              </a:rPr>
              <a:t>x</a:t>
            </a:r>
            <a:r>
              <a:rPr sz="1100" spc="10" dirty="0">
                <a:latin typeface="Tahoma"/>
                <a:cs typeface="Tahoma"/>
              </a:rPr>
              <a:t>)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229" dirty="0">
                <a:latin typeface="Tahoma"/>
                <a:cs typeface="Tahoma"/>
              </a:rPr>
              <a:t> </a:t>
            </a:r>
            <a:r>
              <a:rPr sz="1100" b="0" i="1" spc="-20" dirty="0">
                <a:latin typeface="Bookman Old Style"/>
                <a:cs typeface="Bookman Old Style"/>
              </a:rPr>
              <a:t>Asin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b="0" i="1" spc="-20" dirty="0">
                <a:latin typeface="Bookman Old Style"/>
                <a:cs typeface="Bookman Old Style"/>
              </a:rPr>
              <a:t>x/</a:t>
            </a:r>
            <a:r>
              <a:rPr sz="1100" spc="-20" dirty="0">
                <a:latin typeface="Tahoma"/>
                <a:cs typeface="Tahoma"/>
              </a:rPr>
              <a:t>2</a:t>
            </a:r>
            <a:r>
              <a:rPr sz="1100" b="0" i="1" spc="-20" dirty="0">
                <a:latin typeface="Bookman Old Style"/>
                <a:cs typeface="Bookman Old Style"/>
              </a:rPr>
              <a:t>pi</a:t>
            </a:r>
            <a:r>
              <a:rPr sz="1100" spc="-2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289560" algn="just">
              <a:lnSpc>
                <a:spcPct val="100000"/>
              </a:lnSpc>
              <a:spcBef>
                <a:spcPts val="175"/>
              </a:spcBef>
            </a:pP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70" dirty="0">
                <a:latin typeface="Arial"/>
                <a:cs typeface="Arial"/>
              </a:rPr>
              <a:t>x=</a:t>
            </a:r>
            <a:r>
              <a:rPr sz="1000" spc="1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1:M</a:t>
            </a:r>
            <a:endParaRPr sz="1000">
              <a:latin typeface="Arial"/>
              <a:cs typeface="Arial"/>
            </a:endParaRPr>
          </a:p>
          <a:p>
            <a:pPr marL="289560" marR="2139315" indent="186055" algn="just">
              <a:lnSpc>
                <a:spcPct val="123300"/>
              </a:lnSpc>
            </a:pPr>
            <a:r>
              <a:rPr sz="1000" spc="20" dirty="0">
                <a:latin typeface="Arial"/>
                <a:cs typeface="Arial"/>
              </a:rPr>
              <a:t>f(x) </a:t>
            </a:r>
            <a:r>
              <a:rPr sz="1000" spc="95" dirty="0">
                <a:latin typeface="Arial"/>
                <a:cs typeface="Arial"/>
              </a:rPr>
              <a:t>=A*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sin((x-1)/(2*pi));  </a:t>
            </a:r>
            <a:r>
              <a:rPr sz="1000" spc="-70" dirty="0">
                <a:latin typeface="Arial"/>
                <a:cs typeface="Arial"/>
              </a:rPr>
              <a:t>end</a:t>
            </a:r>
            <a:endParaRPr sz="1000">
              <a:latin typeface="Arial"/>
              <a:cs typeface="Arial"/>
            </a:endParaRPr>
          </a:p>
          <a:p>
            <a:pPr marL="289560" marR="2024380" algn="just">
              <a:lnSpc>
                <a:spcPct val="123200"/>
              </a:lnSpc>
            </a:pPr>
            <a:r>
              <a:rPr sz="1000" spc="-60" dirty="0">
                <a:latin typeface="Arial"/>
                <a:cs typeface="Arial"/>
              </a:rPr>
              <a:t>more </a:t>
            </a:r>
            <a:r>
              <a:rPr sz="1000" spc="-25" dirty="0">
                <a:latin typeface="Arial"/>
                <a:cs typeface="Arial"/>
              </a:rPr>
              <a:t>efficient </a:t>
            </a:r>
            <a:r>
              <a:rPr sz="1000" spc="-65" dirty="0">
                <a:latin typeface="Arial"/>
                <a:cs typeface="Arial"/>
              </a:rPr>
              <a:t>code </a:t>
            </a:r>
            <a:r>
              <a:rPr sz="1000" spc="-60" dirty="0">
                <a:latin typeface="Arial"/>
                <a:cs typeface="Arial"/>
              </a:rPr>
              <a:t>by </a:t>
            </a:r>
            <a:r>
              <a:rPr sz="1000" spc="-100" dirty="0">
                <a:latin typeface="Arial"/>
                <a:cs typeface="Arial"/>
              </a:rPr>
              <a:t>as </a:t>
            </a:r>
            <a:r>
              <a:rPr sz="1000" spc="-35" dirty="0">
                <a:latin typeface="Arial"/>
                <a:cs typeface="Arial"/>
              </a:rPr>
              <a:t>follows:  </a:t>
            </a:r>
            <a:r>
              <a:rPr sz="1000" spc="5" dirty="0">
                <a:latin typeface="Arial"/>
                <a:cs typeface="Arial"/>
              </a:rPr>
              <a:t>x=0:M-1;</a:t>
            </a:r>
            <a:endParaRPr sz="1000">
              <a:latin typeface="Arial"/>
              <a:cs typeface="Arial"/>
            </a:endParaRPr>
          </a:p>
          <a:p>
            <a:pPr marL="289560" algn="just">
              <a:lnSpc>
                <a:spcPct val="100000"/>
              </a:lnSpc>
              <a:spcBef>
                <a:spcPts val="280"/>
              </a:spcBef>
            </a:pPr>
            <a:r>
              <a:rPr sz="1000" spc="105" dirty="0">
                <a:latin typeface="Arial"/>
                <a:cs typeface="Arial"/>
              </a:rPr>
              <a:t>f=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A*sin(x/(2*pi));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5795" y="0"/>
            <a:ext cx="7340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</a:t>
            </a:r>
            <a:r>
              <a:rPr sz="600" spc="2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</a:rPr>
              <a:t>programming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30" dirty="0"/>
              <a:t>Vectorizing</a:t>
            </a:r>
            <a:r>
              <a:rPr spc="25" dirty="0"/>
              <a:t> </a:t>
            </a:r>
            <a:r>
              <a:rPr spc="-30" dirty="0"/>
              <a:t>loops(cont.)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48632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884199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072032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" y="1715363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932" y="402868"/>
            <a:ext cx="4065904" cy="2960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Arial"/>
                <a:cs typeface="Arial"/>
              </a:rPr>
              <a:t>Similarly, </a:t>
            </a:r>
            <a:r>
              <a:rPr sz="1100" spc="-60" dirty="0">
                <a:latin typeface="Arial"/>
                <a:cs typeface="Arial"/>
              </a:rPr>
              <a:t>using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60" dirty="0">
                <a:latin typeface="Arial"/>
                <a:cs typeface="Arial"/>
              </a:rPr>
              <a:t>meshgrid </a:t>
            </a:r>
            <a:r>
              <a:rPr sz="1100" spc="-35" dirty="0">
                <a:latin typeface="Arial"/>
                <a:cs typeface="Arial"/>
              </a:rPr>
              <a:t>function,we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35" dirty="0">
                <a:latin typeface="Arial"/>
                <a:cs typeface="Arial"/>
              </a:rPr>
              <a:t>optimize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calculation  </a:t>
            </a:r>
            <a:r>
              <a:rPr sz="1100" spc="-20" dirty="0">
                <a:latin typeface="Arial"/>
                <a:cs typeface="Arial"/>
              </a:rPr>
              <a:t>of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b="0" i="1" spc="155" dirty="0">
                <a:latin typeface="Bookman Old Style"/>
                <a:cs typeface="Bookman Old Style"/>
              </a:rPr>
              <a:t>f</a:t>
            </a:r>
            <a:r>
              <a:rPr sz="1100" b="0" i="1" spc="-21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x,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45" dirty="0">
                <a:latin typeface="Bookman Old Style"/>
                <a:cs typeface="Bookman Old Style"/>
              </a:rPr>
              <a:t>y</a:t>
            </a:r>
            <a:r>
              <a:rPr sz="1100" spc="-45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b="0" i="1" spc="-5" dirty="0">
                <a:latin typeface="Bookman Old Style"/>
                <a:cs typeface="Bookman Old Style"/>
              </a:rPr>
              <a:t>Asin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b="0" i="1" spc="-5" dirty="0">
                <a:latin typeface="Bookman Old Style"/>
                <a:cs typeface="Bookman Old Style"/>
              </a:rPr>
              <a:t>ux</a:t>
            </a:r>
            <a:r>
              <a:rPr sz="1100" b="0" i="1" spc="-90" dirty="0">
                <a:latin typeface="Bookman Old Style"/>
                <a:cs typeface="Bookman Old Style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b="0" i="1" spc="-40" dirty="0">
                <a:latin typeface="Bookman Old Style"/>
                <a:cs typeface="Bookman Old Style"/>
              </a:rPr>
              <a:t>vy</a:t>
            </a:r>
            <a:r>
              <a:rPr sz="1100" spc="-4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475615">
              <a:lnSpc>
                <a:spcPct val="100000"/>
              </a:lnSpc>
              <a:spcBef>
                <a:spcPts val="459"/>
              </a:spcBef>
            </a:pPr>
            <a:r>
              <a:rPr sz="1000" spc="-20" dirty="0">
                <a:latin typeface="Arial"/>
                <a:cs typeface="Arial"/>
              </a:rPr>
              <a:t>[C,R]=meshgrid(c,r)</a:t>
            </a:r>
            <a:endParaRPr sz="1000">
              <a:latin typeface="Arial"/>
              <a:cs typeface="Arial"/>
            </a:endParaRPr>
          </a:p>
          <a:p>
            <a:pPr marL="289560" marR="22225">
              <a:lnSpc>
                <a:spcPct val="100000"/>
              </a:lnSpc>
              <a:spcBef>
                <a:spcPts val="275"/>
              </a:spcBef>
            </a:pPr>
            <a:r>
              <a:rPr sz="1000" spc="-20" dirty="0">
                <a:latin typeface="Arial"/>
                <a:cs typeface="Arial"/>
              </a:rPr>
              <a:t>This </a:t>
            </a:r>
            <a:r>
              <a:rPr sz="1000" spc="-15" dirty="0">
                <a:latin typeface="Arial"/>
                <a:cs typeface="Arial"/>
              </a:rPr>
              <a:t>function </a:t>
            </a:r>
            <a:r>
              <a:rPr sz="1000" spc="-40" dirty="0">
                <a:latin typeface="Arial"/>
                <a:cs typeface="Arial"/>
              </a:rPr>
              <a:t>transforms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45" dirty="0">
                <a:latin typeface="Arial"/>
                <a:cs typeface="Arial"/>
              </a:rPr>
              <a:t>domain </a:t>
            </a:r>
            <a:r>
              <a:rPr sz="1000" spc="-50" dirty="0">
                <a:latin typeface="Arial"/>
                <a:cs typeface="Arial"/>
              </a:rPr>
              <a:t>specified </a:t>
            </a:r>
            <a:r>
              <a:rPr sz="1000" spc="-60" dirty="0">
                <a:latin typeface="Arial"/>
                <a:cs typeface="Arial"/>
              </a:rPr>
              <a:t>by </a:t>
            </a:r>
            <a:r>
              <a:rPr sz="1000" spc="-45" dirty="0">
                <a:latin typeface="Arial"/>
                <a:cs typeface="Arial"/>
              </a:rPr>
              <a:t>row </a:t>
            </a:r>
            <a:r>
              <a:rPr sz="1000" spc="-50" dirty="0">
                <a:latin typeface="Arial"/>
                <a:cs typeface="Arial"/>
              </a:rPr>
              <a:t>vectors </a:t>
            </a:r>
            <a:r>
              <a:rPr sz="1000" spc="-60" dirty="0">
                <a:latin typeface="Arial"/>
                <a:cs typeface="Arial"/>
              </a:rPr>
              <a:t>c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5" dirty="0">
                <a:latin typeface="Arial"/>
                <a:cs typeface="Arial"/>
              </a:rPr>
              <a:t>r  </a:t>
            </a:r>
            <a:r>
              <a:rPr sz="1000" spc="-5" dirty="0">
                <a:latin typeface="Arial"/>
                <a:cs typeface="Arial"/>
              </a:rPr>
              <a:t>into </a:t>
            </a:r>
            <a:r>
              <a:rPr sz="1000" spc="-65" dirty="0">
                <a:latin typeface="Arial"/>
                <a:cs typeface="Arial"/>
              </a:rPr>
              <a:t>arrays </a:t>
            </a:r>
            <a:r>
              <a:rPr sz="1000" spc="-90" dirty="0">
                <a:latin typeface="Arial"/>
                <a:cs typeface="Arial"/>
              </a:rPr>
              <a:t>C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80" dirty="0">
                <a:latin typeface="Arial"/>
                <a:cs typeface="Arial"/>
              </a:rPr>
              <a:t>R </a:t>
            </a:r>
            <a:r>
              <a:rPr sz="1000" spc="10" dirty="0">
                <a:latin typeface="Arial"/>
                <a:cs typeface="Arial"/>
              </a:rPr>
              <a:t>that </a:t>
            </a:r>
            <a:r>
              <a:rPr sz="1000" spc="-60" dirty="0">
                <a:latin typeface="Arial"/>
                <a:cs typeface="Arial"/>
              </a:rPr>
              <a:t>can </a:t>
            </a:r>
            <a:r>
              <a:rPr sz="1000" spc="-70" dirty="0">
                <a:latin typeface="Arial"/>
                <a:cs typeface="Arial"/>
              </a:rPr>
              <a:t>be </a:t>
            </a:r>
            <a:r>
              <a:rPr sz="1000" spc="-80" dirty="0">
                <a:latin typeface="Arial"/>
                <a:cs typeface="Arial"/>
              </a:rPr>
              <a:t>used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35" dirty="0">
                <a:latin typeface="Arial"/>
                <a:cs typeface="Arial"/>
              </a:rPr>
              <a:t>evaluation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30" dirty="0">
                <a:latin typeface="Arial"/>
                <a:cs typeface="Arial"/>
              </a:rPr>
              <a:t>functions </a:t>
            </a:r>
            <a:r>
              <a:rPr sz="1000" spc="-20" dirty="0">
                <a:latin typeface="Arial"/>
                <a:cs typeface="Arial"/>
              </a:rPr>
              <a:t>of  </a:t>
            </a:r>
            <a:r>
              <a:rPr sz="1000" spc="-30" dirty="0">
                <a:latin typeface="Arial"/>
                <a:cs typeface="Arial"/>
              </a:rPr>
              <a:t>two </a:t>
            </a:r>
            <a:r>
              <a:rPr sz="1000" spc="-55" dirty="0">
                <a:latin typeface="Arial"/>
                <a:cs typeface="Arial"/>
              </a:rPr>
              <a:t>variables and </a:t>
            </a:r>
            <a:r>
              <a:rPr sz="1000" spc="-25" dirty="0">
                <a:latin typeface="Arial"/>
                <a:cs typeface="Arial"/>
              </a:rPr>
              <a:t>3-D </a:t>
            </a:r>
            <a:r>
              <a:rPr sz="1000" spc="-55" dirty="0">
                <a:latin typeface="Arial"/>
                <a:cs typeface="Arial"/>
              </a:rPr>
              <a:t>surface </a:t>
            </a:r>
            <a:r>
              <a:rPr sz="1000" spc="-25" dirty="0">
                <a:latin typeface="Arial"/>
                <a:cs typeface="Arial"/>
              </a:rPr>
              <a:t>plots </a:t>
            </a:r>
            <a:r>
              <a:rPr sz="1000" spc="-20" dirty="0">
                <a:latin typeface="Arial"/>
                <a:cs typeface="Arial"/>
              </a:rPr>
              <a:t>(note </a:t>
            </a:r>
            <a:r>
              <a:rPr sz="1000" spc="10" dirty="0">
                <a:latin typeface="Arial"/>
                <a:cs typeface="Arial"/>
              </a:rPr>
              <a:t>that </a:t>
            </a:r>
            <a:r>
              <a:rPr sz="1000" spc="-50" dirty="0">
                <a:latin typeface="Arial"/>
                <a:cs typeface="Arial"/>
              </a:rPr>
              <a:t>columns </a:t>
            </a:r>
            <a:r>
              <a:rPr sz="1000" spc="-75" dirty="0">
                <a:latin typeface="Arial"/>
                <a:cs typeface="Arial"/>
              </a:rPr>
              <a:t>are </a:t>
            </a:r>
            <a:r>
              <a:rPr sz="1000" spc="-30" dirty="0">
                <a:latin typeface="Arial"/>
                <a:cs typeface="Arial"/>
              </a:rPr>
              <a:t>listed </a:t>
            </a:r>
            <a:r>
              <a:rPr sz="1000" spc="-5" dirty="0">
                <a:latin typeface="Arial"/>
                <a:cs typeface="Arial"/>
              </a:rPr>
              <a:t>first 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10" dirty="0">
                <a:latin typeface="Arial"/>
                <a:cs typeface="Arial"/>
              </a:rPr>
              <a:t>both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input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output </a:t>
            </a:r>
            <a:r>
              <a:rPr sz="1000" spc="-2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meshgrid).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70"/>
              </a:spcBef>
            </a:pPr>
            <a:r>
              <a:rPr sz="1000" spc="-25" dirty="0">
                <a:latin typeface="Arial"/>
                <a:cs typeface="Arial"/>
              </a:rPr>
              <a:t>An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Example</a:t>
            </a:r>
            <a:endParaRPr sz="1000">
              <a:latin typeface="Arial"/>
              <a:cs typeface="Arial"/>
            </a:endParaRPr>
          </a:p>
          <a:p>
            <a:pPr marL="475615">
              <a:lnSpc>
                <a:spcPts val="1200"/>
              </a:lnSpc>
              <a:spcBef>
                <a:spcPts val="275"/>
              </a:spcBef>
            </a:pPr>
            <a:r>
              <a:rPr sz="1000" dirty="0">
                <a:latin typeface="Arial"/>
                <a:cs typeface="Arial"/>
              </a:rPr>
              <a:t>c=[0,1] </a:t>
            </a:r>
            <a:r>
              <a:rPr sz="1000" spc="35" dirty="0">
                <a:latin typeface="Arial"/>
                <a:cs typeface="Arial"/>
              </a:rPr>
              <a:t>r=[0 </a:t>
            </a:r>
            <a:r>
              <a:rPr sz="1000" spc="-60" dirty="0">
                <a:latin typeface="Arial"/>
                <a:cs typeface="Arial"/>
              </a:rPr>
              <a:t>1</a:t>
            </a:r>
            <a:r>
              <a:rPr sz="1000" spc="114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2]</a:t>
            </a:r>
            <a:endParaRPr sz="1000">
              <a:latin typeface="Arial"/>
              <a:cs typeface="Arial"/>
            </a:endParaRPr>
          </a:p>
          <a:p>
            <a:pPr marL="475615" marR="2302510">
              <a:lnSpc>
                <a:spcPts val="1200"/>
              </a:lnSpc>
              <a:spcBef>
                <a:spcPts val="40"/>
              </a:spcBef>
            </a:pPr>
            <a:r>
              <a:rPr sz="1000" b="0" i="1" spc="65" dirty="0">
                <a:latin typeface="Bookman Old Style"/>
                <a:cs typeface="Bookman Old Style"/>
              </a:rPr>
              <a:t>&gt;&gt;</a:t>
            </a:r>
            <a:r>
              <a:rPr sz="1000" spc="65" dirty="0">
                <a:latin typeface="Arial"/>
                <a:cs typeface="Arial"/>
              </a:rPr>
              <a:t>[C</a:t>
            </a:r>
            <a:r>
              <a:rPr sz="1000" spc="-15" dirty="0">
                <a:latin typeface="Arial"/>
                <a:cs typeface="Arial"/>
              </a:rPr>
              <a:t> R]=meshgrid(c,r)  </a:t>
            </a:r>
            <a:r>
              <a:rPr sz="1000" spc="-90" dirty="0">
                <a:latin typeface="Arial"/>
                <a:cs typeface="Arial"/>
              </a:rPr>
              <a:t>C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190" dirty="0"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  <a:p>
            <a:pPr marL="769620">
              <a:lnSpc>
                <a:spcPts val="1150"/>
              </a:lnSpc>
            </a:pPr>
            <a:r>
              <a:rPr sz="1000" spc="-60" dirty="0">
                <a:latin typeface="Arial"/>
                <a:cs typeface="Arial"/>
              </a:rPr>
              <a:t>0 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769620">
              <a:lnSpc>
                <a:spcPts val="1195"/>
              </a:lnSpc>
            </a:pPr>
            <a:r>
              <a:rPr sz="1000" spc="-60" dirty="0">
                <a:latin typeface="Arial"/>
                <a:cs typeface="Arial"/>
              </a:rPr>
              <a:t>0 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769620">
              <a:lnSpc>
                <a:spcPts val="1195"/>
              </a:lnSpc>
            </a:pPr>
            <a:r>
              <a:rPr sz="1000" spc="-60" dirty="0">
                <a:latin typeface="Arial"/>
                <a:cs typeface="Arial"/>
              </a:rPr>
              <a:t>0 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475615">
              <a:lnSpc>
                <a:spcPts val="1195"/>
              </a:lnSpc>
            </a:pPr>
            <a:r>
              <a:rPr sz="1000" spc="-80" dirty="0">
                <a:latin typeface="Arial"/>
                <a:cs typeface="Arial"/>
              </a:rPr>
              <a:t>R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190" dirty="0"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  <a:p>
            <a:pPr marL="769620">
              <a:lnSpc>
                <a:spcPts val="1195"/>
              </a:lnSpc>
            </a:pPr>
            <a:r>
              <a:rPr sz="1000" spc="-60" dirty="0">
                <a:latin typeface="Arial"/>
                <a:cs typeface="Arial"/>
              </a:rPr>
              <a:t>0 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769620">
              <a:lnSpc>
                <a:spcPts val="1195"/>
              </a:lnSpc>
            </a:pPr>
            <a:r>
              <a:rPr sz="1000" spc="-60" dirty="0">
                <a:latin typeface="Arial"/>
                <a:cs typeface="Arial"/>
              </a:rPr>
              <a:t>1 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769620">
              <a:lnSpc>
                <a:spcPts val="1200"/>
              </a:lnSpc>
            </a:pPr>
            <a:r>
              <a:rPr sz="1000" spc="-60" dirty="0">
                <a:latin typeface="Arial"/>
                <a:cs typeface="Arial"/>
              </a:rPr>
              <a:t>2 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15795" y="0"/>
            <a:ext cx="7340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</a:t>
            </a:r>
            <a:r>
              <a:rPr sz="600" spc="2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</a:rPr>
              <a:t>programming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30" dirty="0">
                <a:solidFill>
                  <a:srgbClr val="CC0000"/>
                </a:solidFill>
                <a:latin typeface="Tahoma"/>
                <a:cs typeface="Tahoma"/>
              </a:rPr>
              <a:t>Vectorizing</a:t>
            </a:r>
            <a:r>
              <a:rPr sz="1400" spc="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CC0000"/>
                </a:solidFill>
                <a:latin typeface="Tahoma"/>
                <a:cs typeface="Tahoma"/>
              </a:rPr>
              <a:t>loops(cont.)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089" y="122062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932" y="1095347"/>
            <a:ext cx="1082040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marR="5080" indent="-190500">
              <a:lnSpc>
                <a:spcPct val="124100"/>
              </a:lnSpc>
              <a:spcBef>
                <a:spcPts val="100"/>
              </a:spcBef>
            </a:pPr>
            <a:r>
              <a:rPr sz="1100" spc="-55" dirty="0">
                <a:latin typeface="Arial"/>
                <a:cs typeface="Arial"/>
              </a:rPr>
              <a:t>Useful </a:t>
            </a:r>
            <a:r>
              <a:rPr sz="1100" spc="-35" dirty="0">
                <a:latin typeface="Arial"/>
                <a:cs typeface="Arial"/>
              </a:rPr>
              <a:t>functions  </a:t>
            </a:r>
            <a:r>
              <a:rPr sz="1100" spc="75" dirty="0">
                <a:latin typeface="Arial"/>
                <a:cs typeface="Arial"/>
              </a:rPr>
              <a:t>h=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5" dirty="0">
                <a:latin typeface="Arial"/>
                <a:cs typeface="Arial"/>
              </a:rPr>
              <a:t>R.ˆ2+C.ˆ2</a:t>
            </a:r>
            <a:endParaRPr sz="1100">
              <a:latin typeface="Arial"/>
              <a:cs typeface="Arial"/>
            </a:endParaRPr>
          </a:p>
          <a:p>
            <a:pPr marL="310515">
              <a:lnSpc>
                <a:spcPct val="100000"/>
              </a:lnSpc>
              <a:spcBef>
                <a:spcPts val="35"/>
              </a:spcBef>
            </a:pP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16253" y="1735480"/>
          <a:ext cx="294640" cy="483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20"/>
                <a:gridCol w="147320"/>
              </a:tblGrid>
              <a:tr h="155938">
                <a:tc>
                  <a:txBody>
                    <a:bodyPr/>
                    <a:lstStyle/>
                    <a:p>
                      <a:pPr marR="6350"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72078">
                <a:tc>
                  <a:txBody>
                    <a:bodyPr/>
                    <a:lstStyle/>
                    <a:p>
                      <a:pPr marR="6350"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55932">
                <a:tc>
                  <a:txBody>
                    <a:bodyPr/>
                    <a:lstStyle/>
                    <a:p>
                      <a:pPr marR="6350" algn="ctr">
                        <a:lnSpc>
                          <a:spcPts val="11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1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5795" y="0"/>
            <a:ext cx="7340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</a:t>
            </a:r>
            <a:r>
              <a:rPr sz="600" spc="2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</a:rPr>
              <a:t>programming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20" dirty="0"/>
              <a:t>Preallocating</a:t>
            </a:r>
            <a:r>
              <a:rPr spc="25" dirty="0"/>
              <a:t> </a:t>
            </a:r>
            <a:r>
              <a:rPr spc="-70" dirty="0"/>
              <a:t>arrays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76649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14861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73879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2932" y="683055"/>
            <a:ext cx="4055745" cy="2196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70510">
              <a:lnSpc>
                <a:spcPct val="102600"/>
              </a:lnSpc>
              <a:spcBef>
                <a:spcPts val="55"/>
              </a:spcBef>
            </a:pPr>
            <a:r>
              <a:rPr sz="1100" spc="-60" dirty="0">
                <a:latin typeface="Arial"/>
                <a:cs typeface="Arial"/>
              </a:rPr>
              <a:t>When </a:t>
            </a:r>
            <a:r>
              <a:rPr sz="1100" spc="-45" dirty="0">
                <a:latin typeface="Arial"/>
                <a:cs typeface="Arial"/>
              </a:rPr>
              <a:t>working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50" dirty="0">
                <a:latin typeface="Arial"/>
                <a:cs typeface="Arial"/>
              </a:rPr>
              <a:t>numeric or </a:t>
            </a:r>
            <a:r>
              <a:rPr sz="1100" spc="-35" dirty="0">
                <a:latin typeface="Arial"/>
                <a:cs typeface="Arial"/>
              </a:rPr>
              <a:t>logical </a:t>
            </a:r>
            <a:r>
              <a:rPr sz="1100" spc="-45" dirty="0">
                <a:latin typeface="Arial"/>
                <a:cs typeface="Arial"/>
              </a:rPr>
              <a:t>arrays,preallocation simply  </a:t>
            </a:r>
            <a:r>
              <a:rPr sz="1100" spc="-60" dirty="0">
                <a:latin typeface="Arial"/>
                <a:cs typeface="Arial"/>
              </a:rPr>
              <a:t>consists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40" dirty="0">
                <a:latin typeface="Arial"/>
                <a:cs typeface="Arial"/>
              </a:rPr>
              <a:t>creating </a:t>
            </a:r>
            <a:r>
              <a:rPr sz="1100" spc="-70" dirty="0">
                <a:latin typeface="Arial"/>
                <a:cs typeface="Arial"/>
              </a:rPr>
              <a:t>arrays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100" dirty="0">
                <a:latin typeface="Arial"/>
                <a:cs typeface="Arial"/>
              </a:rPr>
              <a:t>0s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50" dirty="0">
                <a:latin typeface="Arial"/>
                <a:cs typeface="Arial"/>
              </a:rPr>
              <a:t>proper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dimension.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60" dirty="0">
                <a:latin typeface="Arial"/>
                <a:cs typeface="Arial"/>
              </a:rPr>
              <a:t>For example, </a:t>
            </a:r>
            <a:r>
              <a:rPr sz="1100" spc="20" dirty="0">
                <a:latin typeface="Arial"/>
                <a:cs typeface="Arial"/>
              </a:rPr>
              <a:t>if </a:t>
            </a:r>
            <a:r>
              <a:rPr sz="1100" spc="-105" dirty="0">
                <a:latin typeface="Arial"/>
                <a:cs typeface="Arial"/>
              </a:rPr>
              <a:t>we </a:t>
            </a:r>
            <a:r>
              <a:rPr sz="1100" spc="-80" dirty="0">
                <a:latin typeface="Arial"/>
                <a:cs typeface="Arial"/>
              </a:rPr>
              <a:t>are </a:t>
            </a:r>
            <a:r>
              <a:rPr sz="1100" spc="-45" dirty="0">
                <a:latin typeface="Arial"/>
                <a:cs typeface="Arial"/>
              </a:rPr>
              <a:t>working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35" dirty="0">
                <a:latin typeface="Arial"/>
                <a:cs typeface="Arial"/>
              </a:rPr>
              <a:t>two </a:t>
            </a:r>
            <a:r>
              <a:rPr sz="1100" spc="-65" dirty="0">
                <a:latin typeface="Arial"/>
                <a:cs typeface="Arial"/>
              </a:rPr>
              <a:t>images, </a:t>
            </a:r>
            <a:r>
              <a:rPr sz="1100" spc="25" dirty="0">
                <a:latin typeface="Arial"/>
                <a:cs typeface="Arial"/>
              </a:rPr>
              <a:t>f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35" dirty="0">
                <a:latin typeface="Arial"/>
                <a:cs typeface="Arial"/>
              </a:rPr>
              <a:t>g,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85" dirty="0">
                <a:latin typeface="Arial"/>
                <a:cs typeface="Arial"/>
              </a:rPr>
              <a:t>size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1024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55" dirty="0">
                <a:latin typeface="Verdana"/>
                <a:cs typeface="Verdana"/>
              </a:rPr>
              <a:t>× </a:t>
            </a:r>
            <a:r>
              <a:rPr sz="1100" spc="-70" dirty="0">
                <a:latin typeface="Arial"/>
                <a:cs typeface="Arial"/>
              </a:rPr>
              <a:t>1024 </a:t>
            </a:r>
            <a:r>
              <a:rPr sz="1100" spc="-50" dirty="0">
                <a:latin typeface="Arial"/>
                <a:cs typeface="Arial"/>
              </a:rPr>
              <a:t>pixels, </a:t>
            </a:r>
            <a:r>
              <a:rPr sz="1100" spc="-40" dirty="0">
                <a:latin typeface="Arial"/>
                <a:cs typeface="Arial"/>
              </a:rPr>
              <a:t>preallocation </a:t>
            </a:r>
            <a:r>
              <a:rPr sz="1100" spc="-60" dirty="0">
                <a:latin typeface="Arial"/>
                <a:cs typeface="Arial"/>
              </a:rPr>
              <a:t>consists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30" dirty="0">
                <a:latin typeface="Arial"/>
                <a:cs typeface="Arial"/>
              </a:rPr>
              <a:t>the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statements</a:t>
            </a:r>
            <a:endParaRPr sz="1100">
              <a:latin typeface="Arial"/>
              <a:cs typeface="Arial"/>
            </a:endParaRPr>
          </a:p>
          <a:p>
            <a:pPr marL="202565">
              <a:lnSpc>
                <a:spcPct val="100000"/>
              </a:lnSpc>
              <a:spcBef>
                <a:spcPts val="315"/>
              </a:spcBef>
            </a:pPr>
            <a:r>
              <a:rPr sz="1100" spc="-30" dirty="0">
                <a:latin typeface="Arial"/>
                <a:cs typeface="Arial"/>
              </a:rPr>
              <a:t>f=zeros(1024);g=zeros(1024);</a:t>
            </a:r>
            <a:endParaRPr sz="1100">
              <a:latin typeface="Arial"/>
              <a:cs typeface="Arial"/>
            </a:endParaRPr>
          </a:p>
          <a:p>
            <a:pPr marL="12700" marR="21590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Arial"/>
                <a:cs typeface="Arial"/>
              </a:rPr>
              <a:t>Preallocation </a:t>
            </a:r>
            <a:r>
              <a:rPr sz="1100" spc="-70" dirty="0">
                <a:latin typeface="Arial"/>
                <a:cs typeface="Arial"/>
              </a:rPr>
              <a:t>helps reduce </a:t>
            </a:r>
            <a:r>
              <a:rPr sz="1100" spc="-65" dirty="0">
                <a:latin typeface="Arial"/>
                <a:cs typeface="Arial"/>
              </a:rPr>
              <a:t>memory </a:t>
            </a:r>
            <a:r>
              <a:rPr sz="1100" spc="-30" dirty="0">
                <a:latin typeface="Arial"/>
                <a:cs typeface="Arial"/>
              </a:rPr>
              <a:t>fragmentation </a:t>
            </a:r>
            <a:r>
              <a:rPr sz="1100" spc="-70" dirty="0">
                <a:latin typeface="Arial"/>
                <a:cs typeface="Arial"/>
              </a:rPr>
              <a:t>when </a:t>
            </a:r>
            <a:r>
              <a:rPr sz="1100" spc="-45" dirty="0">
                <a:latin typeface="Arial"/>
                <a:cs typeface="Arial"/>
              </a:rPr>
              <a:t>working </a:t>
            </a:r>
            <a:r>
              <a:rPr sz="1100" dirty="0">
                <a:latin typeface="Arial"/>
                <a:cs typeface="Arial"/>
              </a:rPr>
              <a:t>with  </a:t>
            </a:r>
            <a:r>
              <a:rPr sz="1100" spc="-60" dirty="0">
                <a:latin typeface="Arial"/>
                <a:cs typeface="Arial"/>
              </a:rPr>
              <a:t>large arrays. </a:t>
            </a:r>
            <a:r>
              <a:rPr sz="1100" spc="-50" dirty="0">
                <a:latin typeface="Arial"/>
                <a:cs typeface="Arial"/>
              </a:rPr>
              <a:t>Memory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80" dirty="0">
                <a:latin typeface="Arial"/>
                <a:cs typeface="Arial"/>
              </a:rPr>
              <a:t>become </a:t>
            </a:r>
            <a:r>
              <a:rPr sz="1100" spc="-45" dirty="0">
                <a:latin typeface="Arial"/>
                <a:cs typeface="Arial"/>
              </a:rPr>
              <a:t>fragmented </a:t>
            </a:r>
            <a:r>
              <a:rPr sz="1100" spc="-75" dirty="0">
                <a:latin typeface="Arial"/>
                <a:cs typeface="Arial"/>
              </a:rPr>
              <a:t>due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50" dirty="0">
                <a:latin typeface="Arial"/>
                <a:cs typeface="Arial"/>
              </a:rPr>
              <a:t>dynamic  </a:t>
            </a:r>
            <a:r>
              <a:rPr sz="1100" spc="-65" dirty="0">
                <a:latin typeface="Arial"/>
                <a:cs typeface="Arial"/>
              </a:rPr>
              <a:t>memory </a:t>
            </a:r>
            <a:r>
              <a:rPr sz="1100" spc="-30" dirty="0">
                <a:latin typeface="Arial"/>
                <a:cs typeface="Arial"/>
              </a:rPr>
              <a:t>allocation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35" dirty="0">
                <a:latin typeface="Arial"/>
                <a:cs typeface="Arial"/>
              </a:rPr>
              <a:t>deallocation.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30" dirty="0">
                <a:latin typeface="Arial"/>
                <a:cs typeface="Arial"/>
              </a:rPr>
              <a:t>net </a:t>
            </a:r>
            <a:r>
              <a:rPr sz="1100" spc="-35" dirty="0">
                <a:latin typeface="Arial"/>
                <a:cs typeface="Arial"/>
              </a:rPr>
              <a:t>result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that </a:t>
            </a:r>
            <a:r>
              <a:rPr sz="1100" spc="-45" dirty="0">
                <a:latin typeface="Arial"/>
                <a:cs typeface="Arial"/>
              </a:rPr>
              <a:t>there </a:t>
            </a:r>
            <a:r>
              <a:rPr sz="1100" spc="-75" dirty="0">
                <a:latin typeface="Arial"/>
                <a:cs typeface="Arial"/>
              </a:rPr>
              <a:t>may  be </a:t>
            </a:r>
            <a:r>
              <a:rPr sz="1100" spc="-30" dirty="0">
                <a:latin typeface="Arial"/>
                <a:cs typeface="Arial"/>
              </a:rPr>
              <a:t>sufficient </a:t>
            </a:r>
            <a:r>
              <a:rPr sz="1100" spc="-55" dirty="0">
                <a:latin typeface="Arial"/>
                <a:cs typeface="Arial"/>
              </a:rPr>
              <a:t>physical </a:t>
            </a:r>
            <a:r>
              <a:rPr sz="1100" spc="-65" dirty="0">
                <a:latin typeface="Arial"/>
                <a:cs typeface="Arial"/>
              </a:rPr>
              <a:t>memory </a:t>
            </a:r>
            <a:r>
              <a:rPr sz="1100" spc="-50" dirty="0">
                <a:latin typeface="Arial"/>
                <a:cs typeface="Arial"/>
              </a:rPr>
              <a:t>available </a:t>
            </a:r>
            <a:r>
              <a:rPr sz="1100" spc="-35" dirty="0">
                <a:latin typeface="Arial"/>
                <a:cs typeface="Arial"/>
              </a:rPr>
              <a:t>during </a:t>
            </a:r>
            <a:r>
              <a:rPr sz="1100" spc="-25" dirty="0">
                <a:latin typeface="Arial"/>
                <a:cs typeface="Arial"/>
              </a:rPr>
              <a:t>computation, </a:t>
            </a:r>
            <a:r>
              <a:rPr sz="1100" spc="-5" dirty="0">
                <a:latin typeface="Arial"/>
                <a:cs typeface="Arial"/>
              </a:rPr>
              <a:t>but </a:t>
            </a:r>
            <a:r>
              <a:rPr sz="1100" spc="-10" dirty="0">
                <a:latin typeface="Arial"/>
                <a:cs typeface="Arial"/>
              </a:rPr>
              <a:t>not  </a:t>
            </a:r>
            <a:r>
              <a:rPr sz="1100" spc="-70" dirty="0">
                <a:latin typeface="Arial"/>
                <a:cs typeface="Arial"/>
              </a:rPr>
              <a:t>enough </a:t>
            </a:r>
            <a:r>
              <a:rPr sz="1100" spc="-45" dirty="0">
                <a:latin typeface="Arial"/>
                <a:cs typeface="Arial"/>
              </a:rPr>
              <a:t>contiguous </a:t>
            </a:r>
            <a:r>
              <a:rPr sz="1100" spc="-65" dirty="0">
                <a:latin typeface="Arial"/>
                <a:cs typeface="Arial"/>
              </a:rPr>
              <a:t>memory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40" dirty="0">
                <a:latin typeface="Arial"/>
                <a:cs typeface="Arial"/>
              </a:rPr>
              <a:t>hold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60" dirty="0">
                <a:latin typeface="Arial"/>
                <a:cs typeface="Arial"/>
              </a:rPr>
              <a:t>large </a:t>
            </a:r>
            <a:r>
              <a:rPr sz="1100" spc="-45" dirty="0">
                <a:latin typeface="Arial"/>
                <a:cs typeface="Arial"/>
              </a:rPr>
              <a:t>variable. </a:t>
            </a:r>
            <a:r>
              <a:rPr sz="1100" spc="-35" dirty="0">
                <a:latin typeface="Arial"/>
                <a:cs typeface="Arial"/>
              </a:rPr>
              <a:t>Preallocation  </a:t>
            </a:r>
            <a:r>
              <a:rPr sz="1100" spc="-70" dirty="0">
                <a:latin typeface="Arial"/>
                <a:cs typeface="Arial"/>
              </a:rPr>
              <a:t>helps </a:t>
            </a:r>
            <a:r>
              <a:rPr sz="1100" spc="-50" dirty="0">
                <a:latin typeface="Arial"/>
                <a:cs typeface="Arial"/>
              </a:rPr>
              <a:t>prevent </a:t>
            </a:r>
            <a:r>
              <a:rPr sz="1100" spc="-20" dirty="0">
                <a:latin typeface="Arial"/>
                <a:cs typeface="Arial"/>
              </a:rPr>
              <a:t>this </a:t>
            </a:r>
            <a:r>
              <a:rPr sz="1100" spc="-65" dirty="0">
                <a:latin typeface="Arial"/>
                <a:cs typeface="Arial"/>
              </a:rPr>
              <a:t>by </a:t>
            </a:r>
            <a:r>
              <a:rPr sz="1100" spc="-40" dirty="0">
                <a:latin typeface="Arial"/>
                <a:cs typeface="Arial"/>
              </a:rPr>
              <a:t>allowing </a:t>
            </a:r>
            <a:r>
              <a:rPr sz="1100" spc="-5" dirty="0">
                <a:latin typeface="Arial"/>
                <a:cs typeface="Arial"/>
              </a:rPr>
              <a:t>MATLAB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80" dirty="0">
                <a:latin typeface="Arial"/>
                <a:cs typeface="Arial"/>
              </a:rPr>
              <a:t>reserve </a:t>
            </a:r>
            <a:r>
              <a:rPr sz="1100" spc="-30" dirty="0">
                <a:latin typeface="Arial"/>
                <a:cs typeface="Arial"/>
              </a:rPr>
              <a:t>sufficient </a:t>
            </a:r>
            <a:r>
              <a:rPr sz="1100" spc="-65" dirty="0">
                <a:latin typeface="Arial"/>
                <a:cs typeface="Arial"/>
              </a:rPr>
              <a:t>memory 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60" dirty="0">
                <a:latin typeface="Arial"/>
                <a:cs typeface="Arial"/>
              </a:rPr>
              <a:t>large </a:t>
            </a:r>
            <a:r>
              <a:rPr sz="1100" spc="-35" dirty="0">
                <a:latin typeface="Arial"/>
                <a:cs typeface="Arial"/>
              </a:rPr>
              <a:t>data </a:t>
            </a:r>
            <a:r>
              <a:rPr sz="1100" spc="-40" dirty="0">
                <a:latin typeface="Arial"/>
                <a:cs typeface="Arial"/>
              </a:rPr>
              <a:t>constructs </a:t>
            </a:r>
            <a:r>
              <a:rPr sz="1100" dirty="0">
                <a:latin typeface="Arial"/>
                <a:cs typeface="Arial"/>
              </a:rPr>
              <a:t>at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45" dirty="0">
                <a:latin typeface="Arial"/>
                <a:cs typeface="Arial"/>
              </a:rPr>
              <a:t>beginning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90" dirty="0">
                <a:latin typeface="Arial"/>
                <a:cs typeface="Arial"/>
              </a:rPr>
              <a:t>a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computation.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5795" y="0"/>
            <a:ext cx="7340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</a:t>
            </a:r>
            <a:r>
              <a:rPr sz="600" spc="2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</a:rPr>
              <a:t>programming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50" dirty="0"/>
              <a:t>Interactive</a:t>
            </a:r>
            <a:r>
              <a:rPr spc="25" dirty="0"/>
              <a:t> </a:t>
            </a:r>
            <a:r>
              <a:rPr spc="20" dirty="0"/>
              <a:t>I/O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05470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929434"/>
            <a:ext cx="4059554" cy="15100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spc="-35" dirty="0">
                <a:latin typeface="Arial"/>
                <a:cs typeface="Arial"/>
              </a:rPr>
              <a:t>disp(argument)</a:t>
            </a:r>
            <a:endParaRPr sz="1100" dirty="0">
              <a:latin typeface="Arial"/>
              <a:cs typeface="Arial"/>
            </a:endParaRPr>
          </a:p>
          <a:p>
            <a:pPr marL="12700" marR="5080" indent="189865">
              <a:lnSpc>
                <a:spcPct val="102600"/>
              </a:lnSpc>
              <a:spcBef>
                <a:spcPts val="284"/>
              </a:spcBef>
            </a:pPr>
            <a:r>
              <a:rPr sz="1100" i="1" spc="10" dirty="0">
                <a:latin typeface="Calibri"/>
                <a:cs typeface="Calibri"/>
              </a:rPr>
              <a:t>If </a:t>
            </a:r>
            <a:r>
              <a:rPr sz="1100" i="1" spc="-20" dirty="0">
                <a:latin typeface="Calibri"/>
                <a:cs typeface="Calibri"/>
              </a:rPr>
              <a:t>argument </a:t>
            </a:r>
            <a:r>
              <a:rPr sz="1100" i="1" spc="-5" dirty="0">
                <a:latin typeface="Calibri"/>
                <a:cs typeface="Calibri"/>
              </a:rPr>
              <a:t>is </a:t>
            </a:r>
            <a:r>
              <a:rPr sz="1100" i="1" spc="-25" dirty="0">
                <a:latin typeface="Calibri"/>
                <a:cs typeface="Calibri"/>
              </a:rPr>
              <a:t>an </a:t>
            </a:r>
            <a:r>
              <a:rPr sz="1100" i="1" spc="-40" dirty="0">
                <a:latin typeface="Calibri"/>
                <a:cs typeface="Calibri"/>
              </a:rPr>
              <a:t>array, </a:t>
            </a:r>
            <a:r>
              <a:rPr sz="1100" i="1" spc="-5" dirty="0">
                <a:latin typeface="Calibri"/>
                <a:cs typeface="Calibri"/>
              </a:rPr>
              <a:t>disp </a:t>
            </a:r>
            <a:r>
              <a:rPr sz="1100" i="1" spc="-10" dirty="0">
                <a:latin typeface="Calibri"/>
                <a:cs typeface="Calibri"/>
              </a:rPr>
              <a:t>displays </a:t>
            </a:r>
            <a:r>
              <a:rPr sz="1100" i="1" spc="5" dirty="0">
                <a:latin typeface="Calibri"/>
                <a:cs typeface="Calibri"/>
              </a:rPr>
              <a:t>its </a:t>
            </a:r>
            <a:r>
              <a:rPr sz="1100" i="1" dirty="0">
                <a:latin typeface="Calibri"/>
                <a:cs typeface="Calibri"/>
              </a:rPr>
              <a:t>contents. </a:t>
            </a:r>
            <a:r>
              <a:rPr sz="1100" i="1" spc="10" dirty="0">
                <a:latin typeface="Calibri"/>
                <a:cs typeface="Calibri"/>
              </a:rPr>
              <a:t>If </a:t>
            </a:r>
            <a:r>
              <a:rPr sz="1100" i="1" spc="-20" dirty="0">
                <a:latin typeface="Calibri"/>
                <a:cs typeface="Calibri"/>
              </a:rPr>
              <a:t>argument </a:t>
            </a:r>
            <a:r>
              <a:rPr sz="1100" i="1" spc="-5" dirty="0">
                <a:latin typeface="Calibri"/>
                <a:cs typeface="Calibri"/>
              </a:rPr>
              <a:t>is </a:t>
            </a:r>
            <a:r>
              <a:rPr sz="1100" i="1" spc="-45" dirty="0">
                <a:latin typeface="Calibri"/>
                <a:cs typeface="Calibri"/>
              </a:rPr>
              <a:t>a  </a:t>
            </a:r>
            <a:r>
              <a:rPr sz="1100" i="1" spc="5" dirty="0">
                <a:latin typeface="Calibri"/>
                <a:cs typeface="Calibri"/>
              </a:rPr>
              <a:t>text </a:t>
            </a:r>
            <a:r>
              <a:rPr sz="1100" i="1" dirty="0">
                <a:latin typeface="Calibri"/>
                <a:cs typeface="Calibri"/>
              </a:rPr>
              <a:t>string, </a:t>
            </a:r>
            <a:r>
              <a:rPr sz="1100" i="1" spc="-5" dirty="0">
                <a:latin typeface="Calibri"/>
                <a:cs typeface="Calibri"/>
              </a:rPr>
              <a:t>disp </a:t>
            </a:r>
            <a:r>
              <a:rPr sz="1100" i="1" spc="-10" dirty="0">
                <a:latin typeface="Calibri"/>
                <a:cs typeface="Calibri"/>
              </a:rPr>
              <a:t>displays the </a:t>
            </a:r>
            <a:r>
              <a:rPr sz="1100" i="1" spc="-15" dirty="0">
                <a:latin typeface="Calibri"/>
                <a:cs typeface="Calibri"/>
              </a:rPr>
              <a:t>characters </a:t>
            </a:r>
            <a:r>
              <a:rPr sz="1100" i="1" dirty="0">
                <a:latin typeface="Calibri"/>
                <a:cs typeface="Calibri"/>
              </a:rPr>
              <a:t>in </a:t>
            </a:r>
            <a:r>
              <a:rPr sz="1100" i="1" spc="-10" dirty="0">
                <a:latin typeface="Calibri"/>
                <a:cs typeface="Calibri"/>
              </a:rPr>
              <a:t>the</a:t>
            </a:r>
            <a:r>
              <a:rPr sz="1100" i="1" dirty="0">
                <a:latin typeface="Calibri"/>
                <a:cs typeface="Calibri"/>
              </a:rPr>
              <a:t> string.</a:t>
            </a:r>
            <a:endParaRPr sz="1100" dirty="0">
              <a:latin typeface="Calibri"/>
              <a:cs typeface="Calibri"/>
            </a:endParaRPr>
          </a:p>
          <a:p>
            <a:pPr marL="274320" marR="3003550" indent="-72390">
              <a:lnSpc>
                <a:spcPct val="102600"/>
              </a:lnSpc>
              <a:spcBef>
                <a:spcPts val="280"/>
              </a:spcBef>
            </a:pPr>
            <a:r>
              <a:rPr sz="1100" spc="-60" dirty="0">
                <a:solidFill>
                  <a:srgbClr val="F90000"/>
                </a:solidFill>
                <a:latin typeface="Arial"/>
                <a:cs typeface="Arial"/>
              </a:rPr>
              <a:t>For example</a:t>
            </a:r>
            <a:r>
              <a:rPr sz="1100" spc="-60" dirty="0">
                <a:latin typeface="Arial"/>
                <a:cs typeface="Arial"/>
              </a:rPr>
              <a:t>,  </a:t>
            </a:r>
            <a:r>
              <a:rPr sz="1100" spc="35" dirty="0">
                <a:latin typeface="Arial"/>
                <a:cs typeface="Arial"/>
              </a:rPr>
              <a:t>A=[1 </a:t>
            </a:r>
            <a:r>
              <a:rPr sz="1100" spc="-35" dirty="0">
                <a:latin typeface="Arial"/>
                <a:cs typeface="Arial"/>
              </a:rPr>
              <a:t>2; </a:t>
            </a:r>
            <a:r>
              <a:rPr sz="1100" spc="-70" dirty="0">
                <a:latin typeface="Arial"/>
                <a:cs typeface="Arial"/>
              </a:rPr>
              <a:t>3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4];</a:t>
            </a:r>
            <a:endParaRPr sz="1100" dirty="0">
              <a:latin typeface="Arial"/>
              <a:cs typeface="Arial"/>
            </a:endParaRPr>
          </a:p>
          <a:p>
            <a:pPr marL="274320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Arial"/>
                <a:cs typeface="Arial"/>
              </a:rPr>
              <a:t>disp(A);</a:t>
            </a:r>
            <a:endParaRPr sz="1100" dirty="0">
              <a:latin typeface="Arial"/>
              <a:cs typeface="Arial"/>
            </a:endParaRPr>
          </a:p>
          <a:p>
            <a:pPr marL="274320" marR="1828800">
              <a:lnSpc>
                <a:spcPct val="102600"/>
              </a:lnSpc>
            </a:pPr>
            <a:r>
              <a:rPr sz="1100" spc="-5" dirty="0" err="1">
                <a:latin typeface="Arial"/>
                <a:cs typeface="Arial"/>
              </a:rPr>
              <a:t>sc</a:t>
            </a:r>
            <a:r>
              <a:rPr sz="1100" spc="-5" dirty="0" smtClean="0">
                <a:latin typeface="Arial"/>
                <a:cs typeface="Arial"/>
              </a:rPr>
              <a:t>=</a:t>
            </a:r>
            <a:r>
              <a:rPr lang="en-US" sz="1100" spc="-5" dirty="0" smtClean="0">
                <a:latin typeface="宋体"/>
                <a:cs typeface="宋体"/>
              </a:rPr>
              <a:t>'</a:t>
            </a:r>
            <a:r>
              <a:rPr sz="1100" spc="-5" dirty="0" smtClean="0">
                <a:latin typeface="Arial"/>
                <a:cs typeface="Arial"/>
              </a:rPr>
              <a:t>Digital </a:t>
            </a:r>
            <a:r>
              <a:rPr sz="1100" spc="-65" dirty="0">
                <a:latin typeface="Arial"/>
                <a:cs typeface="Arial"/>
              </a:rPr>
              <a:t>image </a:t>
            </a:r>
            <a:r>
              <a:rPr sz="1100" spc="-15" dirty="0" smtClean="0">
                <a:latin typeface="Arial"/>
                <a:cs typeface="Arial"/>
              </a:rPr>
              <a:t>processing</a:t>
            </a:r>
            <a:r>
              <a:rPr lang="en-US" sz="1100" spc="-15" dirty="0" smtClean="0">
                <a:latin typeface="宋体"/>
                <a:cs typeface="宋体"/>
              </a:rPr>
              <a:t>'</a:t>
            </a:r>
            <a:r>
              <a:rPr sz="1100" spc="-15" dirty="0" smtClean="0">
                <a:latin typeface="Arial"/>
                <a:cs typeface="Arial"/>
              </a:rPr>
              <a:t>;  </a:t>
            </a:r>
            <a:r>
              <a:rPr sz="1100" spc="-35" dirty="0">
                <a:latin typeface="Arial"/>
                <a:cs typeface="Arial"/>
              </a:rPr>
              <a:t>disp(sc);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5795" y="0"/>
            <a:ext cx="7340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</a:t>
            </a:r>
            <a:r>
              <a:rPr sz="600" spc="2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</a:rPr>
              <a:t>programming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50" dirty="0"/>
              <a:t>Interactive</a:t>
            </a:r>
            <a:r>
              <a:rPr spc="25" dirty="0"/>
              <a:t> </a:t>
            </a:r>
            <a:r>
              <a:rPr spc="-5" dirty="0"/>
              <a:t>I/O(cont.)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98587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860600"/>
            <a:ext cx="2042795" cy="1682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1465">
              <a:lnSpc>
                <a:spcPct val="124100"/>
              </a:lnSpc>
              <a:spcBef>
                <a:spcPts val="100"/>
              </a:spcBef>
            </a:pPr>
            <a:r>
              <a:rPr sz="1100" spc="5" dirty="0">
                <a:latin typeface="Arial"/>
                <a:cs typeface="Arial"/>
              </a:rPr>
              <a:t>t=input(</a:t>
            </a:r>
            <a:r>
              <a:rPr sz="1100" spc="5" dirty="0">
                <a:latin typeface="宋体"/>
                <a:cs typeface="宋体"/>
              </a:rPr>
              <a:t>‘</a:t>
            </a:r>
            <a:r>
              <a:rPr sz="1100" spc="5" dirty="0" smtClean="0">
                <a:latin typeface="Arial"/>
                <a:cs typeface="Arial"/>
              </a:rPr>
              <a:t>message</a:t>
            </a:r>
            <a:r>
              <a:rPr lang="en-US" sz="1100" spc="5" dirty="0" smtClean="0">
                <a:latin typeface="宋体"/>
                <a:cs typeface="宋体"/>
              </a:rPr>
              <a:t>'</a:t>
            </a:r>
            <a:r>
              <a:rPr sz="1100" spc="5" dirty="0" smtClean="0">
                <a:latin typeface="Arial"/>
                <a:cs typeface="Arial"/>
              </a:rPr>
              <a:t>)  </a:t>
            </a:r>
            <a:r>
              <a:rPr sz="1100" spc="5" dirty="0">
                <a:latin typeface="Arial"/>
                <a:cs typeface="Arial"/>
              </a:rPr>
              <a:t>t=input(</a:t>
            </a:r>
            <a:r>
              <a:rPr sz="1100" spc="5" dirty="0">
                <a:latin typeface="宋体"/>
                <a:cs typeface="宋体"/>
              </a:rPr>
              <a:t>‘</a:t>
            </a:r>
            <a:r>
              <a:rPr sz="1100" spc="5" dirty="0" smtClean="0">
                <a:latin typeface="Arial"/>
                <a:cs typeface="Arial"/>
              </a:rPr>
              <a:t>message</a:t>
            </a:r>
            <a:r>
              <a:rPr lang="en-US" sz="1100" spc="5" dirty="0" smtClean="0">
                <a:latin typeface="宋体"/>
                <a:cs typeface="宋体"/>
              </a:rPr>
              <a:t>'</a:t>
            </a:r>
            <a:r>
              <a:rPr sz="1100" spc="5" dirty="0" smtClean="0">
                <a:latin typeface="Arial"/>
                <a:cs typeface="Arial"/>
              </a:rPr>
              <a:t>,</a:t>
            </a:r>
            <a:r>
              <a:rPr sz="1100" spc="-15" dirty="0" smtClean="0">
                <a:latin typeface="Arial"/>
                <a:cs typeface="Arial"/>
              </a:rPr>
              <a:t> </a:t>
            </a:r>
            <a:r>
              <a:rPr lang="en-US" sz="1100" spc="250" dirty="0" smtClean="0">
                <a:latin typeface="宋体"/>
                <a:cs typeface="宋体"/>
              </a:rPr>
              <a:t>'</a:t>
            </a:r>
            <a:r>
              <a:rPr sz="1100" spc="250" dirty="0" smtClean="0">
                <a:latin typeface="Arial"/>
                <a:cs typeface="Arial"/>
              </a:rPr>
              <a:t>s</a:t>
            </a:r>
            <a:r>
              <a:rPr lang="en-US" sz="1100" spc="250" dirty="0" smtClean="0">
                <a:latin typeface="宋体"/>
                <a:cs typeface="宋体"/>
              </a:rPr>
              <a:t>'</a:t>
            </a:r>
            <a:r>
              <a:rPr sz="1100" spc="250" dirty="0" smtClean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238760">
              <a:lnSpc>
                <a:spcPct val="100000"/>
              </a:lnSpc>
              <a:spcBef>
                <a:spcPts val="320"/>
              </a:spcBef>
            </a:pPr>
            <a:r>
              <a:rPr sz="1100" spc="-65" dirty="0">
                <a:solidFill>
                  <a:srgbClr val="F90000"/>
                </a:solidFill>
                <a:latin typeface="Arial"/>
                <a:cs typeface="Arial"/>
              </a:rPr>
              <a:t>For</a:t>
            </a:r>
            <a:r>
              <a:rPr sz="1100" spc="50" dirty="0">
                <a:solidFill>
                  <a:srgbClr val="F9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90000"/>
                </a:solidFill>
                <a:latin typeface="Arial"/>
                <a:cs typeface="Arial"/>
              </a:rPr>
              <a:t>example</a:t>
            </a:r>
            <a:r>
              <a:rPr sz="1100" spc="-60" dirty="0">
                <a:latin typeface="Arial"/>
                <a:cs typeface="Arial"/>
              </a:rPr>
              <a:t>,</a:t>
            </a:r>
            <a:endParaRPr sz="1100" dirty="0">
              <a:latin typeface="Arial"/>
              <a:cs typeface="Arial"/>
            </a:endParaRPr>
          </a:p>
          <a:p>
            <a:pPr marL="274320" marR="5080">
              <a:lnSpc>
                <a:spcPct val="102600"/>
              </a:lnSpc>
            </a:pPr>
            <a:r>
              <a:rPr sz="1100" spc="10" dirty="0">
                <a:latin typeface="Arial"/>
                <a:cs typeface="Arial"/>
              </a:rPr>
              <a:t>t=input(’Enter </a:t>
            </a:r>
            <a:r>
              <a:rPr sz="1100" spc="-50" dirty="0">
                <a:latin typeface="Arial"/>
                <a:cs typeface="Arial"/>
              </a:rPr>
              <a:t>your </a:t>
            </a:r>
            <a:r>
              <a:rPr sz="1100" spc="-5" dirty="0">
                <a:latin typeface="Arial"/>
                <a:cs typeface="Arial"/>
              </a:rPr>
              <a:t>data:’,’s’)  </a:t>
            </a:r>
            <a:r>
              <a:rPr sz="1100" spc="-30" dirty="0">
                <a:latin typeface="Arial"/>
                <a:cs typeface="Arial"/>
              </a:rPr>
              <a:t>class(t)</a:t>
            </a:r>
            <a:endParaRPr sz="1100" dirty="0">
              <a:latin typeface="Arial"/>
              <a:cs typeface="Arial"/>
            </a:endParaRPr>
          </a:p>
          <a:p>
            <a:pPr marL="274320" marR="949325">
              <a:lnSpc>
                <a:spcPct val="102600"/>
              </a:lnSpc>
            </a:pPr>
            <a:r>
              <a:rPr sz="1100" spc="-20" dirty="0">
                <a:latin typeface="Arial"/>
                <a:cs typeface="Arial"/>
              </a:rPr>
              <a:t>size(t)  </a:t>
            </a:r>
            <a:r>
              <a:rPr sz="1100" spc="5" dirty="0">
                <a:latin typeface="Arial"/>
                <a:cs typeface="Arial"/>
              </a:rPr>
              <a:t>n=str2num(t)  </a:t>
            </a:r>
            <a:r>
              <a:rPr sz="1100" spc="-40" dirty="0">
                <a:latin typeface="Arial"/>
                <a:cs typeface="Arial"/>
              </a:rPr>
              <a:t>size(n)  </a:t>
            </a:r>
            <a:r>
              <a:rPr sz="1100" spc="-45" dirty="0">
                <a:latin typeface="Arial"/>
                <a:cs typeface="Arial"/>
              </a:rPr>
              <a:t>class(n)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5795" y="0"/>
            <a:ext cx="7340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</a:t>
            </a:r>
            <a:r>
              <a:rPr sz="600" spc="2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</a:rPr>
              <a:t>programming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50" dirty="0"/>
              <a:t>Interactive</a:t>
            </a:r>
            <a:r>
              <a:rPr spc="25" dirty="0"/>
              <a:t> </a:t>
            </a:r>
            <a:r>
              <a:rPr spc="-5" dirty="0"/>
              <a:t>I/O(cont.)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06856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943290"/>
            <a:ext cx="2680970" cy="15100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b="0" i="1" spc="50" dirty="0">
                <a:latin typeface="Bookman Old Style"/>
                <a:cs typeface="Bookman Old Style"/>
              </a:rPr>
              <a:t>&gt;&gt;</a:t>
            </a:r>
            <a:r>
              <a:rPr sz="1100" spc="50" dirty="0">
                <a:latin typeface="Arial"/>
                <a:cs typeface="Arial"/>
              </a:rPr>
              <a:t>t=’12.6, </a:t>
            </a:r>
            <a:r>
              <a:rPr sz="1100" spc="-65" dirty="0">
                <a:latin typeface="Arial"/>
                <a:cs typeface="Arial"/>
              </a:rPr>
              <a:t>x2y,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z’;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24100"/>
              </a:lnSpc>
            </a:pPr>
            <a:r>
              <a:rPr sz="1100" b="0" i="1" dirty="0">
                <a:latin typeface="Bookman Old Style"/>
                <a:cs typeface="Bookman Old Style"/>
              </a:rPr>
              <a:t>&gt;&gt;</a:t>
            </a:r>
            <a:r>
              <a:rPr sz="1100" dirty="0">
                <a:latin typeface="Arial"/>
                <a:cs typeface="Arial"/>
              </a:rPr>
              <a:t>[a,b,c]=strread(t,’%f%q%q’,’delimiter’,’,’)  </a:t>
            </a:r>
            <a:r>
              <a:rPr sz="1100" spc="-90" dirty="0">
                <a:latin typeface="Arial"/>
                <a:cs typeface="Arial"/>
              </a:rPr>
              <a:t>a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  <a:p>
            <a:pPr marL="274320">
              <a:lnSpc>
                <a:spcPct val="100000"/>
              </a:lnSpc>
              <a:spcBef>
                <a:spcPts val="35"/>
              </a:spcBef>
            </a:pPr>
            <a:r>
              <a:rPr sz="1100" spc="-60" dirty="0">
                <a:latin typeface="Arial"/>
                <a:cs typeface="Arial"/>
              </a:rPr>
              <a:t>12.6000</a:t>
            </a:r>
            <a:endParaRPr sz="1100">
              <a:latin typeface="Arial"/>
              <a:cs typeface="Arial"/>
            </a:endParaRPr>
          </a:p>
          <a:p>
            <a:pPr marL="274320" marR="2123440" indent="-262255">
              <a:lnSpc>
                <a:spcPct val="102600"/>
              </a:lnSpc>
            </a:pPr>
            <a:r>
              <a:rPr sz="1100" spc="-50" dirty="0">
                <a:latin typeface="Arial"/>
                <a:cs typeface="Arial"/>
              </a:rPr>
              <a:t>b </a:t>
            </a:r>
            <a:r>
              <a:rPr sz="1100" spc="204" dirty="0">
                <a:latin typeface="Arial"/>
                <a:cs typeface="Arial"/>
              </a:rPr>
              <a:t>=  </a:t>
            </a:r>
            <a:r>
              <a:rPr sz="1100" spc="-10" dirty="0">
                <a:latin typeface="Arial"/>
                <a:cs typeface="Arial"/>
              </a:rPr>
              <a:t>’x2y’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70" dirty="0">
                <a:latin typeface="Arial"/>
                <a:cs typeface="Arial"/>
              </a:rPr>
              <a:t>c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4" dirty="0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  <a:p>
            <a:pPr marL="274320">
              <a:lnSpc>
                <a:spcPct val="100000"/>
              </a:lnSpc>
              <a:spcBef>
                <a:spcPts val="35"/>
              </a:spcBef>
            </a:pPr>
            <a:r>
              <a:rPr sz="1100" spc="10" dirty="0">
                <a:latin typeface="Arial"/>
                <a:cs typeface="Arial"/>
              </a:rPr>
              <a:t>’z’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9235" y="0"/>
            <a:ext cx="8001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Background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</a:rPr>
              <a:t>on</a:t>
            </a:r>
            <a:r>
              <a:rPr sz="600" spc="3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10" dirty="0"/>
              <a:t>What </a:t>
            </a:r>
            <a:r>
              <a:rPr spc="-40" dirty="0"/>
              <a:t>is</a:t>
            </a:r>
            <a:r>
              <a:rPr spc="65" dirty="0"/>
              <a:t> </a:t>
            </a:r>
            <a:r>
              <a:rPr dirty="0"/>
              <a:t>Matlab?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71644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906259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058087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" y="1209916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865" y="136175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865" y="151358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865" y="166541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65" y="1817242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089" y="2048649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0865" y="231241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0865" y="2767901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2932" y="607937"/>
            <a:ext cx="3959225" cy="255714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85"/>
              </a:spcBef>
            </a:pPr>
            <a:r>
              <a:rPr sz="1100" spc="-35" dirty="0">
                <a:solidFill>
                  <a:srgbClr val="F90000"/>
                </a:solidFill>
                <a:latin typeface="Arial"/>
                <a:cs typeface="Arial"/>
              </a:rPr>
              <a:t>Typical </a:t>
            </a:r>
            <a:r>
              <a:rPr sz="1100" spc="-114" dirty="0">
                <a:solidFill>
                  <a:srgbClr val="F90000"/>
                </a:solidFill>
                <a:latin typeface="Arial"/>
                <a:cs typeface="Arial"/>
              </a:rPr>
              <a:t>uses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15" dirty="0">
                <a:latin typeface="Arial"/>
                <a:cs typeface="Arial"/>
              </a:rPr>
              <a:t>Matlab </a:t>
            </a:r>
            <a:r>
              <a:rPr sz="1100" spc="-45" dirty="0">
                <a:latin typeface="Arial"/>
                <a:cs typeface="Arial"/>
              </a:rPr>
              <a:t>include </a:t>
            </a:r>
            <a:r>
              <a:rPr sz="1100" spc="-30" dirty="0">
                <a:latin typeface="Arial"/>
                <a:cs typeface="Arial"/>
              </a:rPr>
              <a:t>the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following:</a:t>
            </a:r>
            <a:endParaRPr sz="1100">
              <a:latin typeface="Arial"/>
              <a:cs typeface="Arial"/>
            </a:endParaRPr>
          </a:p>
          <a:p>
            <a:pPr marL="289560" marR="2432685" algn="just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"/>
                <a:cs typeface="Arial"/>
              </a:rPr>
              <a:t>Math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25" dirty="0">
                <a:latin typeface="Arial"/>
                <a:cs typeface="Arial"/>
              </a:rPr>
              <a:t>computation  </a:t>
            </a:r>
            <a:r>
              <a:rPr sz="1000" spc="-15" dirty="0">
                <a:latin typeface="Arial"/>
                <a:cs typeface="Arial"/>
              </a:rPr>
              <a:t>Algorithm </a:t>
            </a:r>
            <a:r>
              <a:rPr sz="1000" spc="-50" dirty="0">
                <a:latin typeface="Arial"/>
                <a:cs typeface="Arial"/>
              </a:rPr>
              <a:t>development  </a:t>
            </a:r>
            <a:r>
              <a:rPr sz="1000" spc="-20" dirty="0">
                <a:latin typeface="Arial"/>
                <a:cs typeface="Arial"/>
              </a:rPr>
              <a:t>Data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acquisition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85"/>
              </a:lnSpc>
            </a:pPr>
            <a:r>
              <a:rPr sz="1000" spc="-25" dirty="0">
                <a:latin typeface="Arial"/>
                <a:cs typeface="Arial"/>
              </a:rPr>
              <a:t>Modeling, simulation, </a:t>
            </a:r>
            <a:r>
              <a:rPr sz="1000" spc="-55" dirty="0">
                <a:latin typeface="Arial"/>
                <a:cs typeface="Arial"/>
              </a:rPr>
              <a:t>and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prototyping</a:t>
            </a:r>
            <a:endParaRPr sz="1000">
              <a:latin typeface="Arial"/>
              <a:cs typeface="Arial"/>
            </a:endParaRPr>
          </a:p>
          <a:p>
            <a:pPr marL="289560" marR="1347470">
              <a:lnSpc>
                <a:spcPts val="1200"/>
              </a:lnSpc>
              <a:spcBef>
                <a:spcPts val="40"/>
              </a:spcBef>
            </a:pPr>
            <a:r>
              <a:rPr sz="1000" spc="-20" dirty="0">
                <a:latin typeface="Arial"/>
                <a:cs typeface="Arial"/>
              </a:rPr>
              <a:t>Data </a:t>
            </a:r>
            <a:r>
              <a:rPr sz="1000" spc="-50" dirty="0">
                <a:latin typeface="Arial"/>
                <a:cs typeface="Arial"/>
              </a:rPr>
              <a:t>analysis, </a:t>
            </a:r>
            <a:r>
              <a:rPr sz="1000" spc="-30" dirty="0">
                <a:latin typeface="Arial"/>
                <a:cs typeface="Arial"/>
              </a:rPr>
              <a:t>exploration,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30" dirty="0">
                <a:latin typeface="Arial"/>
                <a:cs typeface="Arial"/>
              </a:rPr>
              <a:t>visualization  </a:t>
            </a:r>
            <a:r>
              <a:rPr sz="1000" spc="-25" dirty="0">
                <a:latin typeface="Arial"/>
                <a:cs typeface="Arial"/>
              </a:rPr>
              <a:t>Scientific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50" dirty="0">
                <a:latin typeface="Arial"/>
                <a:cs typeface="Arial"/>
              </a:rPr>
              <a:t>engineering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graphics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50"/>
              </a:lnSpc>
            </a:pPr>
            <a:r>
              <a:rPr sz="1000" spc="-20" dirty="0">
                <a:latin typeface="Arial"/>
                <a:cs typeface="Arial"/>
              </a:rPr>
              <a:t>Application </a:t>
            </a:r>
            <a:r>
              <a:rPr sz="1000" spc="-45" dirty="0">
                <a:latin typeface="Arial"/>
                <a:cs typeface="Arial"/>
              </a:rPr>
              <a:t>development, </a:t>
            </a:r>
            <a:r>
              <a:rPr sz="1000" spc="-30" dirty="0">
                <a:latin typeface="Arial"/>
                <a:cs typeface="Arial"/>
              </a:rPr>
              <a:t>including </a:t>
            </a:r>
            <a:r>
              <a:rPr sz="1000" spc="-40" dirty="0">
                <a:latin typeface="Arial"/>
                <a:cs typeface="Arial"/>
              </a:rPr>
              <a:t>graphical </a:t>
            </a:r>
            <a:r>
              <a:rPr sz="1000" spc="-70" dirty="0">
                <a:latin typeface="Arial"/>
                <a:cs typeface="Arial"/>
              </a:rPr>
              <a:t>user </a:t>
            </a:r>
            <a:r>
              <a:rPr sz="1000" spc="-35" dirty="0">
                <a:latin typeface="Arial"/>
                <a:cs typeface="Arial"/>
              </a:rPr>
              <a:t>interface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building</a:t>
            </a:r>
            <a:endParaRPr sz="10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spcBef>
                <a:spcPts val="620"/>
              </a:spcBef>
            </a:pPr>
            <a:r>
              <a:rPr sz="1100" spc="-5" dirty="0">
                <a:latin typeface="Arial"/>
                <a:cs typeface="Arial"/>
              </a:rPr>
              <a:t>MATLAB </a:t>
            </a:r>
            <a:r>
              <a:rPr sz="1100" spc="-45" dirty="0">
                <a:latin typeface="Arial"/>
                <a:cs typeface="Arial"/>
              </a:rPr>
              <a:t>contains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25" dirty="0">
                <a:latin typeface="Arial"/>
                <a:cs typeface="Arial"/>
              </a:rPr>
              <a:t>family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50" dirty="0">
                <a:latin typeface="Arial"/>
                <a:cs typeface="Arial"/>
              </a:rPr>
              <a:t>toolboxes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60" dirty="0">
                <a:latin typeface="Arial"/>
                <a:cs typeface="Arial"/>
              </a:rPr>
              <a:t>various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applications.</a:t>
            </a:r>
            <a:endParaRPr sz="1100">
              <a:latin typeface="Arial"/>
              <a:cs typeface="Arial"/>
            </a:endParaRPr>
          </a:p>
          <a:p>
            <a:pPr marL="289560" marR="157480" algn="just">
              <a:lnSpc>
                <a:spcPct val="100000"/>
              </a:lnSpc>
              <a:spcBef>
                <a:spcPts val="760"/>
              </a:spcBef>
            </a:pPr>
            <a:r>
              <a:rPr sz="1000" spc="-30" dirty="0">
                <a:latin typeface="Arial"/>
                <a:cs typeface="Arial"/>
              </a:rPr>
              <a:t>The </a:t>
            </a:r>
            <a:r>
              <a:rPr sz="1000" spc="-60" dirty="0">
                <a:latin typeface="Arial"/>
                <a:cs typeface="Arial"/>
              </a:rPr>
              <a:t>Image Processing </a:t>
            </a:r>
            <a:r>
              <a:rPr sz="1000" spc="-35" dirty="0">
                <a:latin typeface="Arial"/>
                <a:cs typeface="Arial"/>
              </a:rPr>
              <a:t>Toolbox </a:t>
            </a:r>
            <a:r>
              <a:rPr sz="1000" spc="20" dirty="0">
                <a:latin typeface="Arial"/>
                <a:cs typeface="Arial"/>
              </a:rPr>
              <a:t>(IPT): </a:t>
            </a:r>
            <a:r>
              <a:rPr sz="1000" spc="-50" dirty="0">
                <a:latin typeface="Arial"/>
                <a:cs typeface="Arial"/>
              </a:rPr>
              <a:t>extend </a:t>
            </a:r>
            <a:r>
              <a:rPr sz="1000" spc="-25" dirty="0">
                <a:latin typeface="Arial"/>
                <a:cs typeface="Arial"/>
              </a:rPr>
              <a:t>the capability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the  </a:t>
            </a:r>
            <a:r>
              <a:rPr sz="1000" spc="-5" dirty="0">
                <a:latin typeface="Arial"/>
                <a:cs typeface="Arial"/>
              </a:rPr>
              <a:t>MATLAB </a:t>
            </a:r>
            <a:r>
              <a:rPr sz="1000" spc="-40" dirty="0">
                <a:latin typeface="Arial"/>
                <a:cs typeface="Arial"/>
              </a:rPr>
              <a:t>environment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30" dirty="0">
                <a:latin typeface="Arial"/>
                <a:cs typeface="Arial"/>
              </a:rPr>
              <a:t>solution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10" dirty="0">
                <a:latin typeface="Arial"/>
                <a:cs typeface="Arial"/>
              </a:rPr>
              <a:t>digital </a:t>
            </a:r>
            <a:r>
              <a:rPr sz="1000" spc="-60" dirty="0">
                <a:latin typeface="Arial"/>
                <a:cs typeface="Arial"/>
              </a:rPr>
              <a:t>image processing  </a:t>
            </a:r>
            <a:r>
              <a:rPr sz="1000" spc="-55" dirty="0">
                <a:latin typeface="Arial"/>
                <a:cs typeface="Arial"/>
              </a:rPr>
              <a:t>problems</a:t>
            </a:r>
            <a:endParaRPr sz="100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25"/>
              </a:spcBef>
            </a:pPr>
            <a:r>
              <a:rPr sz="1000" spc="-25" dirty="0">
                <a:latin typeface="Arial"/>
                <a:cs typeface="Arial"/>
              </a:rPr>
              <a:t>Other </a:t>
            </a:r>
            <a:r>
              <a:rPr sz="1000" spc="-45" dirty="0">
                <a:latin typeface="Arial"/>
                <a:cs typeface="Arial"/>
              </a:rPr>
              <a:t>toolboxes </a:t>
            </a:r>
            <a:r>
              <a:rPr sz="1000" spc="10" dirty="0">
                <a:latin typeface="Arial"/>
                <a:cs typeface="Arial"/>
              </a:rPr>
              <a:t>that </a:t>
            </a:r>
            <a:r>
              <a:rPr sz="1000" spc="-60" dirty="0">
                <a:latin typeface="Arial"/>
                <a:cs typeface="Arial"/>
              </a:rPr>
              <a:t>sometimes </a:t>
            </a:r>
            <a:r>
              <a:rPr sz="1000" spc="-75" dirty="0">
                <a:latin typeface="Arial"/>
                <a:cs typeface="Arial"/>
              </a:rPr>
              <a:t>are </a:t>
            </a:r>
            <a:r>
              <a:rPr sz="1000" spc="-80" dirty="0">
                <a:latin typeface="Arial"/>
                <a:cs typeface="Arial"/>
              </a:rPr>
              <a:t>used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45" dirty="0">
                <a:latin typeface="Arial"/>
                <a:cs typeface="Arial"/>
              </a:rPr>
              <a:t>complement </a:t>
            </a:r>
            <a:r>
              <a:rPr sz="1000" spc="10" dirty="0">
                <a:latin typeface="Arial"/>
                <a:cs typeface="Arial"/>
              </a:rPr>
              <a:t>IPT </a:t>
            </a:r>
            <a:r>
              <a:rPr sz="1000" spc="-75" dirty="0">
                <a:latin typeface="Arial"/>
                <a:cs typeface="Arial"/>
              </a:rPr>
              <a:t>are </a:t>
            </a:r>
            <a:r>
              <a:rPr sz="1000" spc="-25" dirty="0">
                <a:latin typeface="Arial"/>
                <a:cs typeface="Arial"/>
              </a:rPr>
              <a:t>the  </a:t>
            </a:r>
            <a:r>
              <a:rPr sz="1000" spc="-45" dirty="0">
                <a:latin typeface="Arial"/>
                <a:cs typeface="Arial"/>
              </a:rPr>
              <a:t>Signal </a:t>
            </a:r>
            <a:r>
              <a:rPr sz="1000" spc="-55" dirty="0">
                <a:latin typeface="Arial"/>
                <a:cs typeface="Arial"/>
              </a:rPr>
              <a:t>Processing, </a:t>
            </a:r>
            <a:r>
              <a:rPr sz="1000" spc="-40" dirty="0">
                <a:latin typeface="Arial"/>
                <a:cs typeface="Arial"/>
              </a:rPr>
              <a:t>Neural </a:t>
            </a:r>
            <a:r>
              <a:rPr sz="1000" spc="-35" dirty="0">
                <a:latin typeface="Arial"/>
                <a:cs typeface="Arial"/>
              </a:rPr>
              <a:t>Network, </a:t>
            </a:r>
            <a:r>
              <a:rPr sz="1000" spc="-60" dirty="0">
                <a:latin typeface="Arial"/>
                <a:cs typeface="Arial"/>
              </a:rPr>
              <a:t>Fuzzy </a:t>
            </a:r>
            <a:r>
              <a:rPr sz="1000" spc="-30" dirty="0">
                <a:latin typeface="Arial"/>
                <a:cs typeface="Arial"/>
              </a:rPr>
              <a:t>Logic,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45" dirty="0">
                <a:latin typeface="Arial"/>
                <a:cs typeface="Arial"/>
              </a:rPr>
              <a:t>Wavelet  </a:t>
            </a:r>
            <a:r>
              <a:rPr sz="1000" spc="-55" dirty="0">
                <a:latin typeface="Arial"/>
                <a:cs typeface="Arial"/>
              </a:rPr>
              <a:t>Toolboxes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5795" y="0"/>
            <a:ext cx="7340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</a:t>
            </a:r>
            <a:r>
              <a:rPr sz="600" spc="2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</a:rPr>
              <a:t>programming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50" dirty="0"/>
              <a:t>Interactive</a:t>
            </a:r>
            <a:r>
              <a:rPr spc="25" dirty="0"/>
              <a:t> </a:t>
            </a:r>
            <a:r>
              <a:rPr spc="-5" dirty="0"/>
              <a:t>I/O(cont.)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26119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1135923"/>
            <a:ext cx="3512185" cy="9937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spc="-40" dirty="0">
                <a:latin typeface="Arial"/>
                <a:cs typeface="Arial"/>
              </a:rPr>
              <a:t>strcmp(s1,s2)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100" spc="-40" dirty="0">
                <a:latin typeface="Arial"/>
                <a:cs typeface="Arial"/>
              </a:rPr>
              <a:t>returns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1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if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strings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S1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S2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are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same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0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otherwise.</a:t>
            </a:r>
            <a:endParaRPr sz="1100">
              <a:latin typeface="Arial"/>
              <a:cs typeface="Arial"/>
            </a:endParaRPr>
          </a:p>
          <a:p>
            <a:pPr marL="238760" marR="2379980">
              <a:lnSpc>
                <a:spcPct val="102600"/>
              </a:lnSpc>
              <a:spcBef>
                <a:spcPts val="285"/>
              </a:spcBef>
            </a:pPr>
            <a:r>
              <a:rPr sz="1100" spc="-65" dirty="0">
                <a:solidFill>
                  <a:srgbClr val="F90000"/>
                </a:solidFill>
                <a:latin typeface="Arial"/>
                <a:cs typeface="Arial"/>
              </a:rPr>
              <a:t>For </a:t>
            </a:r>
            <a:r>
              <a:rPr sz="1100" spc="-60" dirty="0">
                <a:solidFill>
                  <a:srgbClr val="F90000"/>
                </a:solidFill>
                <a:latin typeface="Arial"/>
                <a:cs typeface="Arial"/>
              </a:rPr>
              <a:t>example</a:t>
            </a:r>
            <a:r>
              <a:rPr sz="1100" spc="-60" dirty="0">
                <a:latin typeface="Arial"/>
                <a:cs typeface="Arial"/>
              </a:rPr>
              <a:t>,  </a:t>
            </a:r>
            <a:r>
              <a:rPr sz="1100" spc="-15" dirty="0">
                <a:latin typeface="Arial"/>
                <a:cs typeface="Arial"/>
              </a:rPr>
              <a:t>strcmp(b,’x2y’)</a:t>
            </a:r>
            <a:endParaRPr sz="1100">
              <a:latin typeface="Arial"/>
              <a:cs typeface="Arial"/>
            </a:endParaRPr>
          </a:p>
          <a:p>
            <a:pPr marL="23876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Arial"/>
                <a:cs typeface="Arial"/>
              </a:rPr>
              <a:t>strcmp(b,’z’)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5795" y="0"/>
            <a:ext cx="7340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</a:t>
            </a:r>
            <a:r>
              <a:rPr sz="600" spc="2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2F2F2"/>
                </a:solidFill>
                <a:latin typeface="Arial"/>
                <a:cs typeface="Arial"/>
              </a:rPr>
              <a:t>programming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15" dirty="0"/>
              <a:t>Cell </a:t>
            </a:r>
            <a:r>
              <a:rPr spc="-70" dirty="0"/>
              <a:t>arrays </a:t>
            </a:r>
            <a:r>
              <a:rPr spc="-60" dirty="0"/>
              <a:t>and</a:t>
            </a:r>
            <a:r>
              <a:rPr spc="165" dirty="0"/>
              <a:t> </a:t>
            </a:r>
            <a:r>
              <a:rPr spc="-40" dirty="0"/>
              <a:t>structure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81116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60942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8811" y="2434983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420"/>
              </a:spcBef>
            </a:pPr>
            <a:r>
              <a:rPr spc="-55" dirty="0"/>
              <a:t>Cell</a:t>
            </a:r>
            <a:r>
              <a:rPr spc="50" dirty="0"/>
              <a:t> </a:t>
            </a:r>
            <a:r>
              <a:rPr spc="-70" dirty="0"/>
              <a:t>arrays</a:t>
            </a:r>
          </a:p>
          <a:p>
            <a:pPr marL="177165" marR="5080">
              <a:lnSpc>
                <a:spcPct val="102600"/>
              </a:lnSpc>
              <a:spcBef>
                <a:spcPts val="284"/>
              </a:spcBef>
            </a:pPr>
            <a:r>
              <a:rPr spc="-90" dirty="0"/>
              <a:t>a </a:t>
            </a:r>
            <a:r>
              <a:rPr spc="-45" dirty="0"/>
              <a:t>cell </a:t>
            </a:r>
            <a:r>
              <a:rPr spc="-55" dirty="0"/>
              <a:t>array </a:t>
            </a:r>
            <a:r>
              <a:rPr spc="-60" dirty="0"/>
              <a:t>is </a:t>
            </a:r>
            <a:r>
              <a:rPr spc="-90" dirty="0"/>
              <a:t>a </a:t>
            </a:r>
            <a:r>
              <a:rPr spc="-35" dirty="0"/>
              <a:t>multidimensional </a:t>
            </a:r>
            <a:r>
              <a:rPr spc="-55" dirty="0"/>
              <a:t>array </a:t>
            </a:r>
            <a:r>
              <a:rPr spc="-85" dirty="0"/>
              <a:t>whose </a:t>
            </a:r>
            <a:r>
              <a:rPr spc="-65" dirty="0"/>
              <a:t>elements </a:t>
            </a:r>
            <a:r>
              <a:rPr spc="-80" dirty="0"/>
              <a:t>are </a:t>
            </a:r>
            <a:r>
              <a:rPr spc="-75" dirty="0"/>
              <a:t>copies </a:t>
            </a:r>
            <a:r>
              <a:rPr spc="-20" dirty="0"/>
              <a:t>of  </a:t>
            </a:r>
            <a:r>
              <a:rPr spc="-30" dirty="0"/>
              <a:t>other</a:t>
            </a:r>
            <a:r>
              <a:rPr spc="50" dirty="0"/>
              <a:t> </a:t>
            </a:r>
            <a:r>
              <a:rPr spc="-60" dirty="0"/>
              <a:t>arrays.</a:t>
            </a:r>
          </a:p>
          <a:p>
            <a:pPr marL="177165" marR="1555750">
              <a:lnSpc>
                <a:spcPts val="1650"/>
              </a:lnSpc>
              <a:spcBef>
                <a:spcPts val="95"/>
              </a:spcBef>
              <a:tabLst>
                <a:tab pos="1189990" algn="l"/>
              </a:tabLst>
            </a:pPr>
            <a:r>
              <a:rPr spc="-60" dirty="0">
                <a:solidFill>
                  <a:srgbClr val="F90000"/>
                </a:solidFill>
              </a:rPr>
              <a:t>For</a:t>
            </a:r>
            <a:r>
              <a:rPr spc="55" dirty="0">
                <a:solidFill>
                  <a:srgbClr val="F90000"/>
                </a:solidFill>
              </a:rPr>
              <a:t> </a:t>
            </a:r>
            <a:r>
              <a:rPr spc="-60" dirty="0">
                <a:solidFill>
                  <a:srgbClr val="F90000"/>
                </a:solidFill>
              </a:rPr>
              <a:t>example</a:t>
            </a:r>
            <a:r>
              <a:rPr spc="-60" dirty="0"/>
              <a:t>,	</a:t>
            </a:r>
            <a:r>
              <a:rPr spc="-35" dirty="0"/>
              <a:t>c=</a:t>
            </a:r>
            <a:r>
              <a:rPr i="1" spc="-35" dirty="0">
                <a:latin typeface="Verdana"/>
                <a:cs typeface="Verdana"/>
              </a:rPr>
              <a:t>{</a:t>
            </a:r>
            <a:r>
              <a:rPr spc="-35" dirty="0"/>
              <a:t>’gauss’; </a:t>
            </a:r>
            <a:r>
              <a:rPr spc="-30" dirty="0"/>
              <a:t>[1 </a:t>
            </a:r>
            <a:r>
              <a:rPr spc="-50" dirty="0"/>
              <a:t>0;0 </a:t>
            </a:r>
            <a:r>
              <a:rPr spc="-60" dirty="0"/>
              <a:t>1],3</a:t>
            </a:r>
            <a:r>
              <a:rPr i="1" spc="-60" dirty="0">
                <a:latin typeface="Verdana"/>
                <a:cs typeface="Verdana"/>
              </a:rPr>
              <a:t>}  </a:t>
            </a:r>
            <a:r>
              <a:rPr spc="-40" dirty="0"/>
              <a:t>Structures</a:t>
            </a:r>
          </a:p>
          <a:p>
            <a:pPr marL="177165" marR="254000">
              <a:lnSpc>
                <a:spcPct val="102600"/>
              </a:lnSpc>
              <a:spcBef>
                <a:spcPts val="180"/>
              </a:spcBef>
            </a:pPr>
            <a:r>
              <a:rPr spc="-40" dirty="0"/>
              <a:t>Structures </a:t>
            </a:r>
            <a:r>
              <a:rPr spc="-85" dirty="0"/>
              <a:t>are </a:t>
            </a:r>
            <a:r>
              <a:rPr spc="-40" dirty="0"/>
              <a:t>similar </a:t>
            </a:r>
            <a:r>
              <a:rPr spc="10" dirty="0"/>
              <a:t>to </a:t>
            </a:r>
            <a:r>
              <a:rPr spc="-45" dirty="0"/>
              <a:t>cell </a:t>
            </a:r>
            <a:r>
              <a:rPr spc="-60" dirty="0"/>
              <a:t>arrays, </a:t>
            </a:r>
            <a:r>
              <a:rPr spc="-20" dirty="0"/>
              <a:t>in </a:t>
            </a:r>
            <a:r>
              <a:rPr spc="-30" dirty="0"/>
              <a:t>the </a:t>
            </a:r>
            <a:r>
              <a:rPr spc="-114" dirty="0"/>
              <a:t>sense </a:t>
            </a:r>
            <a:r>
              <a:rPr spc="5" dirty="0"/>
              <a:t>that </a:t>
            </a:r>
            <a:r>
              <a:rPr spc="-35" dirty="0"/>
              <a:t>they </a:t>
            </a:r>
            <a:r>
              <a:rPr spc="-45" dirty="0"/>
              <a:t>allow  grouping </a:t>
            </a:r>
            <a:r>
              <a:rPr spc="-20" dirty="0"/>
              <a:t>of </a:t>
            </a:r>
            <a:r>
              <a:rPr spc="-90" dirty="0"/>
              <a:t>a </a:t>
            </a:r>
            <a:r>
              <a:rPr spc="-35" dirty="0"/>
              <a:t>collection </a:t>
            </a:r>
            <a:r>
              <a:rPr spc="-20" dirty="0"/>
              <a:t>of </a:t>
            </a:r>
            <a:r>
              <a:rPr spc="-45" dirty="0"/>
              <a:t>dissimilar </a:t>
            </a:r>
            <a:r>
              <a:rPr spc="-35" dirty="0"/>
              <a:t>data </a:t>
            </a:r>
            <a:r>
              <a:rPr spc="-5" dirty="0"/>
              <a:t>into</a:t>
            </a:r>
            <a:r>
              <a:rPr spc="50" dirty="0"/>
              <a:t> </a:t>
            </a:r>
            <a:r>
              <a:rPr spc="-90" dirty="0"/>
              <a:t>a </a:t>
            </a:r>
            <a:r>
              <a:rPr spc="-60" dirty="0"/>
              <a:t>single </a:t>
            </a:r>
            <a:r>
              <a:rPr spc="-45" dirty="0"/>
              <a:t>variable.</a:t>
            </a:r>
          </a:p>
          <a:p>
            <a:pPr marL="177165">
              <a:lnSpc>
                <a:spcPct val="100000"/>
              </a:lnSpc>
              <a:spcBef>
                <a:spcPts val="315"/>
              </a:spcBef>
            </a:pPr>
            <a:r>
              <a:rPr spc="-60" dirty="0">
                <a:solidFill>
                  <a:srgbClr val="F90000"/>
                </a:solidFill>
              </a:rPr>
              <a:t>For</a:t>
            </a:r>
            <a:r>
              <a:rPr spc="50" dirty="0">
                <a:solidFill>
                  <a:srgbClr val="F90000"/>
                </a:solidFill>
              </a:rPr>
              <a:t> </a:t>
            </a:r>
            <a:r>
              <a:rPr spc="-60" dirty="0">
                <a:solidFill>
                  <a:srgbClr val="F90000"/>
                </a:solidFill>
              </a:rPr>
              <a:t>example</a:t>
            </a:r>
            <a:r>
              <a:rPr spc="-60" dirty="0"/>
              <a:t>,</a:t>
            </a:r>
          </a:p>
          <a:p>
            <a:pPr marL="403225" marR="2443480">
              <a:lnSpc>
                <a:spcPct val="102600"/>
              </a:lnSpc>
              <a:spcBef>
                <a:spcPts val="5"/>
              </a:spcBef>
            </a:pPr>
            <a:r>
              <a:rPr spc="-60" dirty="0"/>
              <a:t>S.char </a:t>
            </a:r>
            <a:r>
              <a:rPr spc="-15" dirty="0"/>
              <a:t>string=’gucas’;  </a:t>
            </a:r>
            <a:r>
              <a:rPr spc="-10" dirty="0"/>
              <a:t>S.matrix=[1 </a:t>
            </a:r>
            <a:r>
              <a:rPr spc="-50" dirty="0"/>
              <a:t>0;0 </a:t>
            </a:r>
            <a:r>
              <a:rPr spc="-25" dirty="0"/>
              <a:t>1];  </a:t>
            </a:r>
            <a:r>
              <a:rPr spc="-35" dirty="0"/>
              <a:t>S.scalar=3;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5308" y="0"/>
            <a:ext cx="10236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Working</a:t>
            </a:r>
            <a:r>
              <a:rPr sz="600" spc="7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Environment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dirty="0">
                <a:solidFill>
                  <a:srgbClr val="CC0000"/>
                </a:solidFill>
                <a:latin typeface="Tahoma"/>
                <a:cs typeface="Tahoma"/>
              </a:rPr>
              <a:t>Matlab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Working</a:t>
            </a:r>
            <a:r>
              <a:rPr sz="1400" spc="5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Environment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330" y="682084"/>
            <a:ext cx="4017628" cy="246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5308" y="0"/>
            <a:ext cx="10236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Working</a:t>
            </a:r>
            <a:r>
              <a:rPr sz="600" spc="7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Environment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35" dirty="0"/>
              <a:t>Current </a:t>
            </a:r>
            <a:r>
              <a:rPr spc="-30" dirty="0"/>
              <a:t>Directory </a:t>
            </a:r>
            <a:r>
              <a:rPr spc="-60" dirty="0"/>
              <a:t>and </a:t>
            </a:r>
            <a:r>
              <a:rPr spc="-55" dirty="0"/>
              <a:t>Search</a:t>
            </a:r>
            <a:r>
              <a:rPr spc="235" dirty="0"/>
              <a:t> </a:t>
            </a:r>
            <a:r>
              <a:rPr spc="-35" dirty="0"/>
              <a:t>path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28027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66239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04449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2932" y="1196834"/>
            <a:ext cx="3971925" cy="11283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Arial"/>
                <a:cs typeface="Arial"/>
              </a:rPr>
              <a:t>Any </a:t>
            </a:r>
            <a:r>
              <a:rPr sz="1100" spc="-20" dirty="0">
                <a:latin typeface="Arial"/>
                <a:cs typeface="Arial"/>
              </a:rPr>
              <a:t>file </a:t>
            </a:r>
            <a:r>
              <a:rPr sz="1100" spc="-35" dirty="0">
                <a:latin typeface="Arial"/>
                <a:cs typeface="Arial"/>
              </a:rPr>
              <a:t>run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5" dirty="0">
                <a:latin typeface="Arial"/>
                <a:cs typeface="Arial"/>
              </a:rPr>
              <a:t>MATLAB </a:t>
            </a:r>
            <a:r>
              <a:rPr sz="1100" spc="-40" dirty="0">
                <a:latin typeface="Arial"/>
                <a:cs typeface="Arial"/>
              </a:rPr>
              <a:t>must </a:t>
            </a:r>
            <a:r>
              <a:rPr sz="1100" spc="-70" dirty="0">
                <a:latin typeface="Arial"/>
                <a:cs typeface="Arial"/>
              </a:rPr>
              <a:t>reside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30" dirty="0">
                <a:latin typeface="Arial"/>
                <a:cs typeface="Arial"/>
              </a:rPr>
              <a:t>the current </a:t>
            </a:r>
            <a:r>
              <a:rPr sz="1100" spc="-35" dirty="0">
                <a:latin typeface="Arial"/>
                <a:cs typeface="Arial"/>
              </a:rPr>
              <a:t>directory </a:t>
            </a:r>
            <a:r>
              <a:rPr sz="1100" spc="-50" dirty="0">
                <a:latin typeface="Arial"/>
                <a:cs typeface="Arial"/>
              </a:rPr>
              <a:t>or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90" dirty="0">
                <a:latin typeface="Arial"/>
                <a:cs typeface="Arial"/>
              </a:rPr>
              <a:t>a  </a:t>
            </a:r>
            <a:r>
              <a:rPr sz="1100" spc="-35" dirty="0">
                <a:latin typeface="Arial"/>
                <a:cs typeface="Arial"/>
              </a:rPr>
              <a:t>directory </a:t>
            </a:r>
            <a:r>
              <a:rPr sz="1100" spc="5" dirty="0">
                <a:latin typeface="Arial"/>
                <a:cs typeface="Arial"/>
              </a:rPr>
              <a:t>that </a:t>
            </a:r>
            <a:r>
              <a:rPr sz="1100" spc="-60" dirty="0">
                <a:latin typeface="Arial"/>
                <a:cs typeface="Arial"/>
              </a:rPr>
              <a:t>is on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85" dirty="0">
                <a:latin typeface="Arial"/>
                <a:cs typeface="Arial"/>
              </a:rPr>
              <a:t>search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path</a:t>
            </a:r>
            <a:endParaRPr sz="1100">
              <a:latin typeface="Arial"/>
              <a:cs typeface="Arial"/>
            </a:endParaRPr>
          </a:p>
          <a:p>
            <a:pPr marL="12700" marR="433705">
              <a:lnSpc>
                <a:spcPct val="102600"/>
              </a:lnSpc>
              <a:spcBef>
                <a:spcPts val="300"/>
              </a:spcBef>
            </a:pPr>
            <a:r>
              <a:rPr sz="1100" spc="-30" dirty="0">
                <a:latin typeface="Arial"/>
                <a:cs typeface="Arial"/>
              </a:rPr>
              <a:t>By </a:t>
            </a:r>
            <a:r>
              <a:rPr sz="1100" spc="-25" dirty="0">
                <a:latin typeface="Arial"/>
                <a:cs typeface="Arial"/>
              </a:rPr>
              <a:t>default,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45" dirty="0">
                <a:latin typeface="Arial"/>
                <a:cs typeface="Arial"/>
              </a:rPr>
              <a:t>files </a:t>
            </a:r>
            <a:r>
              <a:rPr sz="1100" spc="-55" dirty="0">
                <a:latin typeface="Arial"/>
                <a:cs typeface="Arial"/>
              </a:rPr>
              <a:t>supplied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10" dirty="0">
                <a:latin typeface="Arial"/>
                <a:cs typeface="Arial"/>
              </a:rPr>
              <a:t>MATLAB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35" dirty="0">
                <a:latin typeface="Arial"/>
                <a:cs typeface="Arial"/>
              </a:rPr>
              <a:t>MathWorks  </a:t>
            </a:r>
            <a:r>
              <a:rPr sz="1100" spc="-50" dirty="0">
                <a:latin typeface="Arial"/>
                <a:cs typeface="Arial"/>
              </a:rPr>
              <a:t>toolboxes </a:t>
            </a:r>
            <a:r>
              <a:rPr sz="1100" spc="-80" dirty="0">
                <a:latin typeface="Arial"/>
                <a:cs typeface="Arial"/>
              </a:rPr>
              <a:t>are </a:t>
            </a:r>
            <a:r>
              <a:rPr sz="1100" spc="-45" dirty="0">
                <a:latin typeface="Arial"/>
                <a:cs typeface="Arial"/>
              </a:rPr>
              <a:t>included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85" dirty="0">
                <a:latin typeface="Arial"/>
                <a:cs typeface="Arial"/>
              </a:rPr>
              <a:t>search</a:t>
            </a:r>
            <a:r>
              <a:rPr sz="1100" spc="-20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path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35" dirty="0">
                <a:latin typeface="Arial"/>
                <a:cs typeface="Arial"/>
              </a:rPr>
              <a:t>Add </a:t>
            </a:r>
            <a:r>
              <a:rPr sz="1100" spc="-50" dirty="0">
                <a:latin typeface="Arial"/>
                <a:cs typeface="Arial"/>
              </a:rPr>
              <a:t>or </a:t>
            </a:r>
            <a:r>
              <a:rPr sz="1100" spc="-25" dirty="0">
                <a:latin typeface="Arial"/>
                <a:cs typeface="Arial"/>
              </a:rPr>
              <a:t>modify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85" dirty="0">
                <a:latin typeface="Arial"/>
                <a:cs typeface="Arial"/>
              </a:rPr>
              <a:t>search </a:t>
            </a:r>
            <a:r>
              <a:rPr sz="1100" spc="-25" dirty="0">
                <a:latin typeface="Arial"/>
                <a:cs typeface="Arial"/>
              </a:rPr>
              <a:t>path,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60" dirty="0">
                <a:latin typeface="Arial"/>
                <a:cs typeface="Arial"/>
              </a:rPr>
              <a:t>select </a:t>
            </a:r>
            <a:r>
              <a:rPr sz="1100" b="1" spc="-20" dirty="0">
                <a:solidFill>
                  <a:srgbClr val="0000FF"/>
                </a:solidFill>
                <a:latin typeface="Arial"/>
                <a:cs typeface="Arial"/>
              </a:rPr>
              <a:t>Set </a:t>
            </a:r>
            <a:r>
              <a:rPr sz="1100" b="1" spc="-10" dirty="0">
                <a:solidFill>
                  <a:srgbClr val="0000FF"/>
                </a:solidFill>
                <a:latin typeface="Arial"/>
                <a:cs typeface="Arial"/>
              </a:rPr>
              <a:t>Path </a:t>
            </a:r>
            <a:r>
              <a:rPr sz="1100" spc="-25" dirty="0">
                <a:latin typeface="Arial"/>
                <a:cs typeface="Arial"/>
              </a:rPr>
              <a:t>from </a:t>
            </a:r>
            <a:r>
              <a:rPr sz="1100" spc="-30" dirty="0">
                <a:latin typeface="Arial"/>
                <a:cs typeface="Arial"/>
              </a:rPr>
              <a:t>the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0000FF"/>
                </a:solidFill>
                <a:latin typeface="Arial"/>
                <a:cs typeface="Arial"/>
              </a:rPr>
              <a:t>File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70" dirty="0">
                <a:latin typeface="Arial"/>
                <a:cs typeface="Arial"/>
              </a:rPr>
              <a:t>menu </a:t>
            </a:r>
            <a:r>
              <a:rPr sz="1100" spc="-60" dirty="0">
                <a:latin typeface="Arial"/>
                <a:cs typeface="Arial"/>
              </a:rPr>
              <a:t>on </a:t>
            </a:r>
            <a:r>
              <a:rPr sz="1100" spc="-30" dirty="0">
                <a:latin typeface="Arial"/>
                <a:cs typeface="Arial"/>
              </a:rPr>
              <a:t>the</a:t>
            </a:r>
            <a:r>
              <a:rPr sz="1100" spc="-19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desktop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5308" y="0"/>
            <a:ext cx="10236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Working</a:t>
            </a:r>
            <a:r>
              <a:rPr sz="600" spc="7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Environment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35" dirty="0"/>
              <a:t>Using </a:t>
            </a:r>
            <a:r>
              <a:rPr spc="-50" dirty="0"/>
              <a:t>the </a:t>
            </a:r>
            <a:r>
              <a:rPr spc="80" dirty="0"/>
              <a:t>MATLAB </a:t>
            </a:r>
            <a:r>
              <a:rPr spc="-15" dirty="0"/>
              <a:t>Editor to </a:t>
            </a:r>
            <a:r>
              <a:rPr spc="-45" dirty="0"/>
              <a:t>Create</a:t>
            </a:r>
            <a:r>
              <a:rPr spc="210" dirty="0"/>
              <a:t> </a:t>
            </a:r>
            <a:r>
              <a:rPr spc="-20" dirty="0"/>
              <a:t>M-files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19626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57836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78840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170519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932" y="1112823"/>
            <a:ext cx="3800475" cy="13385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MATLAB </a:t>
            </a:r>
            <a:r>
              <a:rPr sz="1100" spc="-30" dirty="0">
                <a:latin typeface="Arial"/>
                <a:cs typeface="Arial"/>
              </a:rPr>
              <a:t>editor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15" dirty="0">
                <a:latin typeface="Arial"/>
                <a:cs typeface="Arial"/>
              </a:rPr>
              <a:t>both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dirty="0">
                <a:solidFill>
                  <a:srgbClr val="F90000"/>
                </a:solidFill>
                <a:latin typeface="Arial"/>
                <a:cs typeface="Arial"/>
              </a:rPr>
              <a:t>text </a:t>
            </a:r>
            <a:r>
              <a:rPr sz="1100" spc="-30" dirty="0">
                <a:solidFill>
                  <a:srgbClr val="F90000"/>
                </a:solidFill>
                <a:latin typeface="Arial"/>
                <a:cs typeface="Arial"/>
              </a:rPr>
              <a:t>editor </a:t>
            </a:r>
            <a:r>
              <a:rPr sz="1100" spc="-60" dirty="0">
                <a:latin typeface="Arial"/>
                <a:cs typeface="Arial"/>
              </a:rPr>
              <a:t>specialized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40" dirty="0">
                <a:latin typeface="Arial"/>
                <a:cs typeface="Arial"/>
              </a:rPr>
              <a:t>creating  </a:t>
            </a:r>
            <a:r>
              <a:rPr sz="1100" spc="-25" dirty="0">
                <a:latin typeface="Arial"/>
                <a:cs typeface="Arial"/>
              </a:rPr>
              <a:t>M-files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45" dirty="0">
                <a:solidFill>
                  <a:srgbClr val="F90000"/>
                </a:solidFill>
                <a:latin typeface="Arial"/>
                <a:cs typeface="Arial"/>
              </a:rPr>
              <a:t>graphical </a:t>
            </a:r>
            <a:r>
              <a:rPr sz="1100" spc="-5" dirty="0">
                <a:solidFill>
                  <a:srgbClr val="F90000"/>
                </a:solidFill>
                <a:latin typeface="Arial"/>
                <a:cs typeface="Arial"/>
              </a:rPr>
              <a:t>MATLAB</a:t>
            </a:r>
            <a:r>
              <a:rPr sz="1100" spc="35" dirty="0">
                <a:solidFill>
                  <a:srgbClr val="F9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90000"/>
                </a:solidFill>
                <a:latin typeface="Arial"/>
                <a:cs typeface="Arial"/>
              </a:rPr>
              <a:t>debugger</a:t>
            </a:r>
            <a:r>
              <a:rPr sz="1100" spc="-6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75" dirty="0">
                <a:latin typeface="Arial"/>
                <a:cs typeface="Arial"/>
              </a:rPr>
              <a:t>Source </a:t>
            </a:r>
            <a:r>
              <a:rPr sz="1100" spc="-45" dirty="0">
                <a:latin typeface="Arial"/>
                <a:cs typeface="Arial"/>
              </a:rPr>
              <a:t>files </a:t>
            </a:r>
            <a:r>
              <a:rPr sz="1100" spc="-80" dirty="0">
                <a:latin typeface="Arial"/>
                <a:cs typeface="Arial"/>
              </a:rPr>
              <a:t>are </a:t>
            </a:r>
            <a:r>
              <a:rPr sz="1100" spc="-55" dirty="0">
                <a:latin typeface="Arial"/>
                <a:cs typeface="Arial"/>
              </a:rPr>
              <a:t>denoted </a:t>
            </a:r>
            <a:r>
              <a:rPr sz="1100" spc="-65" dirty="0">
                <a:latin typeface="Arial"/>
                <a:cs typeface="Arial"/>
              </a:rPr>
              <a:t>by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55" dirty="0">
                <a:latin typeface="Arial"/>
                <a:cs typeface="Arial"/>
              </a:rPr>
              <a:t>extension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.m</a:t>
            </a:r>
            <a:endParaRPr sz="1100">
              <a:latin typeface="Arial"/>
              <a:cs typeface="Arial"/>
            </a:endParaRPr>
          </a:p>
          <a:p>
            <a:pPr marL="12700" marR="157480">
              <a:lnSpc>
                <a:spcPct val="102600"/>
              </a:lnSpc>
              <a:spcBef>
                <a:spcPts val="300"/>
              </a:spcBef>
            </a:pP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30" dirty="0">
                <a:latin typeface="Arial"/>
                <a:cs typeface="Arial"/>
              </a:rPr>
              <a:t>editor </a:t>
            </a:r>
            <a:r>
              <a:rPr sz="1100" spc="-50" dirty="0">
                <a:latin typeface="Arial"/>
                <a:cs typeface="Arial"/>
              </a:rPr>
              <a:t>performs </a:t>
            </a:r>
            <a:r>
              <a:rPr sz="1100" spc="-95" dirty="0">
                <a:latin typeface="Arial"/>
                <a:cs typeface="Arial"/>
              </a:rPr>
              <a:t>some </a:t>
            </a:r>
            <a:r>
              <a:rPr sz="1100" spc="-55" dirty="0">
                <a:latin typeface="Arial"/>
                <a:cs typeface="Arial"/>
              </a:rPr>
              <a:t>simple </a:t>
            </a:r>
            <a:r>
              <a:rPr sz="1100" spc="-80" dirty="0">
                <a:latin typeface="Arial"/>
                <a:cs typeface="Arial"/>
              </a:rPr>
              <a:t>checks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70" dirty="0">
                <a:latin typeface="Arial"/>
                <a:cs typeface="Arial"/>
              </a:rPr>
              <a:t>also </a:t>
            </a:r>
            <a:r>
              <a:rPr sz="1100" spc="-114" dirty="0">
                <a:solidFill>
                  <a:srgbClr val="F90000"/>
                </a:solidFill>
                <a:latin typeface="Arial"/>
                <a:cs typeface="Arial"/>
              </a:rPr>
              <a:t>uses </a:t>
            </a:r>
            <a:r>
              <a:rPr sz="1100" spc="-45" dirty="0">
                <a:solidFill>
                  <a:srgbClr val="F90000"/>
                </a:solidFill>
                <a:latin typeface="Arial"/>
                <a:cs typeface="Arial"/>
              </a:rPr>
              <a:t>color </a:t>
            </a:r>
            <a:r>
              <a:rPr sz="1100" spc="10" dirty="0">
                <a:solidFill>
                  <a:srgbClr val="F90000"/>
                </a:solidFill>
                <a:latin typeface="Arial"/>
                <a:cs typeface="Arial"/>
              </a:rPr>
              <a:t>to  </a:t>
            </a:r>
            <a:r>
              <a:rPr sz="1100" spc="-30" dirty="0">
                <a:solidFill>
                  <a:srgbClr val="F90000"/>
                </a:solidFill>
                <a:latin typeface="Arial"/>
                <a:cs typeface="Arial"/>
              </a:rPr>
              <a:t>differentiate </a:t>
            </a:r>
            <a:r>
              <a:rPr sz="1100" spc="-70" dirty="0">
                <a:solidFill>
                  <a:srgbClr val="F90000"/>
                </a:solidFill>
                <a:latin typeface="Arial"/>
                <a:cs typeface="Arial"/>
              </a:rPr>
              <a:t>between </a:t>
            </a:r>
            <a:r>
              <a:rPr sz="1100" spc="-60" dirty="0">
                <a:solidFill>
                  <a:srgbClr val="F90000"/>
                </a:solidFill>
                <a:latin typeface="Arial"/>
                <a:cs typeface="Arial"/>
              </a:rPr>
              <a:t>various </a:t>
            </a:r>
            <a:r>
              <a:rPr sz="1100" spc="-65" dirty="0">
                <a:solidFill>
                  <a:srgbClr val="F90000"/>
                </a:solidFill>
                <a:latin typeface="Arial"/>
                <a:cs typeface="Arial"/>
              </a:rPr>
              <a:t>elements </a:t>
            </a:r>
            <a:r>
              <a:rPr sz="1100" spc="-20" dirty="0">
                <a:solidFill>
                  <a:srgbClr val="F90000"/>
                </a:solidFill>
                <a:latin typeface="Arial"/>
                <a:cs typeface="Arial"/>
              </a:rPr>
              <a:t>of</a:t>
            </a:r>
            <a:r>
              <a:rPr sz="1100" spc="25" dirty="0">
                <a:solidFill>
                  <a:srgbClr val="F90000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90000"/>
                </a:solidFill>
                <a:latin typeface="Arial"/>
                <a:cs typeface="Arial"/>
              </a:rPr>
              <a:t>code</a:t>
            </a:r>
            <a:endParaRPr sz="1100">
              <a:latin typeface="Arial"/>
              <a:cs typeface="Arial"/>
            </a:endParaRPr>
          </a:p>
          <a:p>
            <a:pPr marL="12700" marR="47625">
              <a:lnSpc>
                <a:spcPct val="102600"/>
              </a:lnSpc>
              <a:spcBef>
                <a:spcPts val="300"/>
              </a:spcBef>
            </a:pP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20" dirty="0">
                <a:latin typeface="Arial"/>
                <a:cs typeface="Arial"/>
              </a:rPr>
              <a:t>file </a:t>
            </a:r>
            <a:r>
              <a:rPr sz="1100" spc="-40" dirty="0">
                <a:latin typeface="Arial"/>
                <a:cs typeface="Arial"/>
              </a:rPr>
              <a:t>must </a:t>
            </a:r>
            <a:r>
              <a:rPr sz="1100" spc="-75" dirty="0">
                <a:latin typeface="Arial"/>
                <a:cs typeface="Arial"/>
              </a:rPr>
              <a:t>be </a:t>
            </a:r>
            <a:r>
              <a:rPr sz="1100" spc="-20" dirty="0">
                <a:solidFill>
                  <a:srgbClr val="F90000"/>
                </a:solidFill>
                <a:latin typeface="Arial"/>
                <a:cs typeface="Arial"/>
              </a:rPr>
              <a:t>in </a:t>
            </a:r>
            <a:r>
              <a:rPr sz="1100" spc="-35" dirty="0">
                <a:solidFill>
                  <a:srgbClr val="F90000"/>
                </a:solidFill>
                <a:latin typeface="Arial"/>
                <a:cs typeface="Arial"/>
              </a:rPr>
              <a:t>the </a:t>
            </a:r>
            <a:r>
              <a:rPr sz="1100" spc="-30" dirty="0">
                <a:solidFill>
                  <a:srgbClr val="F90000"/>
                </a:solidFill>
                <a:latin typeface="Arial"/>
                <a:cs typeface="Arial"/>
              </a:rPr>
              <a:t>current directory</a:t>
            </a:r>
            <a:r>
              <a:rPr sz="1100" spc="-30" dirty="0">
                <a:latin typeface="Arial"/>
                <a:cs typeface="Arial"/>
              </a:rPr>
              <a:t>, </a:t>
            </a:r>
            <a:r>
              <a:rPr sz="1100" spc="-50" dirty="0">
                <a:latin typeface="Arial"/>
                <a:cs typeface="Arial"/>
              </a:rPr>
              <a:t>or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35" dirty="0">
                <a:solidFill>
                  <a:srgbClr val="F90000"/>
                </a:solidFill>
                <a:latin typeface="Arial"/>
                <a:cs typeface="Arial"/>
              </a:rPr>
              <a:t>directory </a:t>
            </a:r>
            <a:r>
              <a:rPr sz="1100" spc="-20" dirty="0">
                <a:solidFill>
                  <a:srgbClr val="F90000"/>
                </a:solidFill>
                <a:latin typeface="Arial"/>
                <a:cs typeface="Arial"/>
              </a:rPr>
              <a:t>in </a:t>
            </a:r>
            <a:r>
              <a:rPr sz="1100" spc="-30" dirty="0">
                <a:solidFill>
                  <a:srgbClr val="F90000"/>
                </a:solidFill>
                <a:latin typeface="Arial"/>
                <a:cs typeface="Arial"/>
              </a:rPr>
              <a:t>the  </a:t>
            </a:r>
            <a:r>
              <a:rPr sz="1100" spc="-85" dirty="0">
                <a:solidFill>
                  <a:srgbClr val="F90000"/>
                </a:solidFill>
                <a:latin typeface="Arial"/>
                <a:cs typeface="Arial"/>
              </a:rPr>
              <a:t>search</a:t>
            </a:r>
            <a:r>
              <a:rPr sz="1100" spc="50" dirty="0">
                <a:solidFill>
                  <a:srgbClr val="F9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90000"/>
                </a:solidFill>
                <a:latin typeface="Arial"/>
                <a:cs typeface="Arial"/>
              </a:rPr>
              <a:t>path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0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28865" y="0"/>
            <a:ext cx="1320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</a:rPr>
              <a:t>and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</a:rPr>
              <a:t>Image Processing</a:t>
            </a:r>
            <a:r>
              <a:rPr sz="600" spc="3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Toolbox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5" dirty="0"/>
              <a:t>Digital </a:t>
            </a:r>
            <a:r>
              <a:rPr spc="-95" dirty="0"/>
              <a:t>Image</a:t>
            </a:r>
            <a:r>
              <a:rPr spc="60" dirty="0"/>
              <a:t> </a:t>
            </a:r>
            <a:r>
              <a:rPr spc="-50" dirty="0"/>
              <a:t>Representation</a:t>
            </a:r>
          </a:p>
        </p:txBody>
      </p:sp>
      <p:sp>
        <p:nvSpPr>
          <p:cNvPr id="34" name="object 34"/>
          <p:cNvSpPr/>
          <p:nvPr/>
        </p:nvSpPr>
        <p:spPr>
          <a:xfrm>
            <a:off x="281089" y="67358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02932" y="590142"/>
            <a:ext cx="140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Arial"/>
                <a:cs typeface="Arial"/>
              </a:rPr>
              <a:t>Coordinate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Conventions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95573" y="912606"/>
            <a:ext cx="2496077" cy="1125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1089" y="224947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02932" y="2166021"/>
            <a:ext cx="1131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0" dirty="0">
                <a:latin typeface="Arial"/>
                <a:cs typeface="Arial"/>
              </a:rPr>
              <a:t>Images </a:t>
            </a:r>
            <a:r>
              <a:rPr sz="1100" spc="-114" dirty="0">
                <a:latin typeface="Arial"/>
                <a:cs typeface="Arial"/>
              </a:rPr>
              <a:t>as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Matrices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91781" y="2350508"/>
            <a:ext cx="187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715" dirty="0">
                <a:latin typeface="Arial"/>
                <a:cs typeface="Arial"/>
              </a:rPr>
              <a:t></a:t>
            </a:r>
            <a:r>
              <a:rPr sz="1500" spc="240" baseline="-97222" dirty="0">
                <a:latin typeface="Arial"/>
                <a:cs typeface="Arial"/>
              </a:rPr>
              <a:t></a:t>
            </a:r>
            <a:endParaRPr sz="1500" baseline="-97222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9386" y="2718706"/>
            <a:ext cx="674370" cy="184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25"/>
              </a:lnSpc>
              <a:spcBef>
                <a:spcPts val="95"/>
              </a:spcBef>
            </a:pPr>
            <a:r>
              <a:rPr sz="1000" b="0" i="1" spc="145" dirty="0">
                <a:latin typeface="Bookman Old Style"/>
                <a:cs typeface="Bookman Old Style"/>
              </a:rPr>
              <a:t>f</a:t>
            </a:r>
            <a:r>
              <a:rPr sz="1000" b="0" i="1" spc="-200" dirty="0">
                <a:latin typeface="Bookman Old Style"/>
                <a:cs typeface="Bookman Old Style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b="0" i="1" dirty="0">
                <a:latin typeface="Bookman Old Style"/>
                <a:cs typeface="Bookman Old Style"/>
              </a:rPr>
              <a:t>x,</a:t>
            </a:r>
            <a:r>
              <a:rPr sz="1000" b="0" i="1" spc="-145" dirty="0">
                <a:latin typeface="Bookman Old Style"/>
                <a:cs typeface="Bookman Old Style"/>
              </a:rPr>
              <a:t> </a:t>
            </a:r>
            <a:r>
              <a:rPr sz="1000" b="0" i="1" spc="-40" dirty="0">
                <a:latin typeface="Bookman Old Style"/>
                <a:cs typeface="Bookman Old Style"/>
              </a:rPr>
              <a:t>y</a:t>
            </a:r>
            <a:r>
              <a:rPr sz="1000" spc="-40" dirty="0">
                <a:latin typeface="Tahoma"/>
                <a:cs typeface="Tahoma"/>
              </a:rPr>
              <a:t>)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endParaRPr sz="1000">
              <a:latin typeface="Tahoma"/>
              <a:cs typeface="Tahoma"/>
            </a:endParaRPr>
          </a:p>
          <a:p>
            <a:pPr marR="5080" algn="r">
              <a:lnSpc>
                <a:spcPts val="625"/>
              </a:lnSpc>
            </a:pPr>
            <a:r>
              <a:rPr sz="1000" spc="160" dirty="0">
                <a:latin typeface="Arial"/>
                <a:cs typeface="Arial"/>
              </a:rPr>
              <a:t>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17181" y="2806006"/>
            <a:ext cx="136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60" dirty="0">
                <a:latin typeface="Arial"/>
                <a:cs typeface="Arial"/>
              </a:rPr>
              <a:t>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36862" y="2448997"/>
            <a:ext cx="250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90" dirty="0">
                <a:latin typeface="Verdana"/>
                <a:cs typeface="Verdana"/>
              </a:rPr>
              <a:t>· ·</a:t>
            </a:r>
            <a:r>
              <a:rPr sz="1000" i="1" spc="-295" dirty="0">
                <a:latin typeface="Verdana"/>
                <a:cs typeface="Verdana"/>
              </a:rPr>
              <a:t> </a:t>
            </a:r>
            <a:r>
              <a:rPr sz="1000" i="1" spc="-90" dirty="0">
                <a:latin typeface="Verdana"/>
                <a:cs typeface="Verdana"/>
              </a:rPr>
              <a:t>· </a:t>
            </a:r>
            <a:r>
              <a:rPr sz="1000" b="0" i="1" spc="-25" dirty="0">
                <a:latin typeface="Bookman Old Style"/>
                <a:cs typeface="Bookman Old Style"/>
              </a:rPr>
              <a:t>,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33942" y="2448997"/>
            <a:ext cx="6521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0" i="1" spc="145" dirty="0">
                <a:latin typeface="Bookman Old Style"/>
                <a:cs typeface="Bookman Old Style"/>
              </a:rPr>
              <a:t>f</a:t>
            </a:r>
            <a:r>
              <a:rPr sz="1000" b="0" i="1" spc="-204" dirty="0">
                <a:latin typeface="Bookman Old Style"/>
                <a:cs typeface="Bookman Old Style"/>
              </a:rPr>
              <a:t> </a:t>
            </a:r>
            <a:r>
              <a:rPr sz="1000" spc="-25" dirty="0">
                <a:latin typeface="Tahoma"/>
                <a:cs typeface="Tahoma"/>
              </a:rPr>
              <a:t>(0</a:t>
            </a:r>
            <a:r>
              <a:rPr sz="1000" b="0" i="1" spc="-25" dirty="0">
                <a:latin typeface="Bookman Old Style"/>
                <a:cs typeface="Bookman Old Style"/>
              </a:rPr>
              <a:t>,</a:t>
            </a:r>
            <a:r>
              <a:rPr sz="1000" b="0" i="1" spc="-150" dirty="0">
                <a:latin typeface="Bookman Old Style"/>
                <a:cs typeface="Bookman Old Style"/>
              </a:rPr>
              <a:t> </a:t>
            </a:r>
            <a:r>
              <a:rPr sz="1000" b="0" i="1" spc="75" dirty="0">
                <a:latin typeface="Bookman Old Style"/>
                <a:cs typeface="Bookman Old Style"/>
              </a:rPr>
              <a:t>N</a:t>
            </a:r>
            <a:r>
              <a:rPr sz="1000" b="0" i="1" dirty="0">
                <a:latin typeface="Bookman Old Style"/>
                <a:cs typeface="Bookman Old Style"/>
              </a:rPr>
              <a:t> </a:t>
            </a:r>
            <a:r>
              <a:rPr sz="1000" i="1" spc="-45" dirty="0">
                <a:latin typeface="Verdana"/>
                <a:cs typeface="Verdana"/>
              </a:rPr>
              <a:t>−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spc="-25" dirty="0">
                <a:latin typeface="Tahoma"/>
                <a:cs typeface="Tahoma"/>
              </a:rPr>
              <a:t>1)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63268" y="2448997"/>
            <a:ext cx="4171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b="0" i="1" spc="145" dirty="0">
                <a:latin typeface="Bookman Old Style"/>
                <a:cs typeface="Bookman Old Style"/>
              </a:rPr>
              <a:t>f</a:t>
            </a:r>
            <a:r>
              <a:rPr sz="1000" b="0" i="1" spc="-229" dirty="0">
                <a:latin typeface="Bookman Old Style"/>
                <a:cs typeface="Bookman Old Style"/>
              </a:rPr>
              <a:t> </a:t>
            </a:r>
            <a:r>
              <a:rPr sz="1000" spc="-25" dirty="0">
                <a:latin typeface="Tahoma"/>
                <a:cs typeface="Tahoma"/>
              </a:rPr>
              <a:t>(0</a:t>
            </a:r>
            <a:r>
              <a:rPr sz="1000" b="0" i="1" spc="-25" dirty="0">
                <a:latin typeface="Bookman Old Style"/>
                <a:cs typeface="Bookman Old Style"/>
              </a:rPr>
              <a:t>,</a:t>
            </a:r>
            <a:r>
              <a:rPr sz="1000" b="0" i="1" spc="-185" dirty="0">
                <a:latin typeface="Bookman Old Style"/>
                <a:cs typeface="Bookman Old Style"/>
              </a:rPr>
              <a:t> </a:t>
            </a:r>
            <a:r>
              <a:rPr sz="1000" spc="-25" dirty="0">
                <a:latin typeface="Tahoma"/>
                <a:cs typeface="Tahoma"/>
              </a:rPr>
              <a:t>0)</a:t>
            </a:r>
            <a:r>
              <a:rPr sz="1000" b="0" i="1" spc="-25" dirty="0">
                <a:latin typeface="Bookman Old Style"/>
                <a:cs typeface="Bookman Old Style"/>
              </a:rPr>
              <a:t>,</a:t>
            </a:r>
            <a:endParaRPr sz="1000">
              <a:latin typeface="Bookman Old Style"/>
              <a:cs typeface="Bookman Old Style"/>
            </a:endParaRPr>
          </a:p>
          <a:p>
            <a:pPr marL="12700">
              <a:lnSpc>
                <a:spcPts val="1200"/>
              </a:lnSpc>
            </a:pPr>
            <a:r>
              <a:rPr sz="1000" b="0" i="1" spc="145" dirty="0">
                <a:latin typeface="Bookman Old Style"/>
                <a:cs typeface="Bookman Old Style"/>
              </a:rPr>
              <a:t>f</a:t>
            </a:r>
            <a:r>
              <a:rPr sz="1000" b="0" i="1" spc="-229" dirty="0">
                <a:latin typeface="Bookman Old Style"/>
                <a:cs typeface="Bookman Old Style"/>
              </a:rPr>
              <a:t> </a:t>
            </a:r>
            <a:r>
              <a:rPr sz="1000" spc="-25" dirty="0">
                <a:latin typeface="Tahoma"/>
                <a:cs typeface="Tahoma"/>
              </a:rPr>
              <a:t>(1</a:t>
            </a:r>
            <a:r>
              <a:rPr sz="1000" b="0" i="1" spc="-25" dirty="0">
                <a:latin typeface="Bookman Old Style"/>
                <a:cs typeface="Bookman Old Style"/>
              </a:rPr>
              <a:t>,</a:t>
            </a:r>
            <a:r>
              <a:rPr sz="1000" b="0" i="1" spc="-185" dirty="0">
                <a:latin typeface="Bookman Old Style"/>
                <a:cs typeface="Bookman Old Style"/>
              </a:rPr>
              <a:t> </a:t>
            </a:r>
            <a:r>
              <a:rPr sz="1000" spc="-25" dirty="0">
                <a:latin typeface="Tahoma"/>
                <a:cs typeface="Tahoma"/>
              </a:rPr>
              <a:t>0)</a:t>
            </a:r>
            <a:r>
              <a:rPr sz="1000" b="0" i="1" spc="-25" dirty="0">
                <a:latin typeface="Bookman Old Style"/>
                <a:cs typeface="Bookman Old Style"/>
              </a:rPr>
              <a:t>,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72819" y="2448997"/>
            <a:ext cx="4178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b="0" i="1" spc="145" dirty="0">
                <a:latin typeface="Bookman Old Style"/>
                <a:cs typeface="Bookman Old Style"/>
              </a:rPr>
              <a:t>f</a:t>
            </a:r>
            <a:r>
              <a:rPr sz="1000" b="0" i="1" spc="-229" dirty="0">
                <a:latin typeface="Bookman Old Style"/>
                <a:cs typeface="Bookman Old Style"/>
              </a:rPr>
              <a:t> </a:t>
            </a:r>
            <a:r>
              <a:rPr sz="1000" spc="-25" dirty="0">
                <a:latin typeface="Tahoma"/>
                <a:cs typeface="Tahoma"/>
              </a:rPr>
              <a:t>(0</a:t>
            </a:r>
            <a:r>
              <a:rPr sz="1000" b="0" i="1" spc="-25" dirty="0">
                <a:latin typeface="Bookman Old Style"/>
                <a:cs typeface="Bookman Old Style"/>
              </a:rPr>
              <a:t>,</a:t>
            </a:r>
            <a:r>
              <a:rPr sz="1000" b="0" i="1" spc="-185" dirty="0">
                <a:latin typeface="Bookman Old Style"/>
                <a:cs typeface="Bookman Old Style"/>
              </a:rPr>
              <a:t> </a:t>
            </a:r>
            <a:r>
              <a:rPr sz="1000" spc="-25" dirty="0">
                <a:latin typeface="Tahoma"/>
                <a:cs typeface="Tahoma"/>
              </a:rPr>
              <a:t>1)</a:t>
            </a:r>
            <a:r>
              <a:rPr sz="1000" b="0" i="1" spc="-25" dirty="0">
                <a:latin typeface="Bookman Old Style"/>
                <a:cs typeface="Bookman Old Style"/>
              </a:rPr>
              <a:t>,</a:t>
            </a:r>
            <a:endParaRPr sz="1000">
              <a:latin typeface="Bookman Old Style"/>
              <a:cs typeface="Bookman Old Style"/>
            </a:endParaRPr>
          </a:p>
          <a:p>
            <a:pPr marL="12700">
              <a:lnSpc>
                <a:spcPts val="1200"/>
              </a:lnSpc>
            </a:pPr>
            <a:r>
              <a:rPr sz="1000" b="0" i="1" spc="145" dirty="0">
                <a:latin typeface="Bookman Old Style"/>
                <a:cs typeface="Bookman Old Style"/>
              </a:rPr>
              <a:t>f</a:t>
            </a:r>
            <a:r>
              <a:rPr sz="1000" b="0" i="1" spc="-229" dirty="0">
                <a:latin typeface="Bookman Old Style"/>
                <a:cs typeface="Bookman Old Style"/>
              </a:rPr>
              <a:t> </a:t>
            </a:r>
            <a:r>
              <a:rPr sz="1000" spc="-25" dirty="0">
                <a:latin typeface="Tahoma"/>
                <a:cs typeface="Tahoma"/>
              </a:rPr>
              <a:t>(1</a:t>
            </a:r>
            <a:r>
              <a:rPr sz="1000" b="0" i="1" spc="-25" dirty="0">
                <a:latin typeface="Bookman Old Style"/>
                <a:cs typeface="Bookman Old Style"/>
              </a:rPr>
              <a:t>,</a:t>
            </a:r>
            <a:r>
              <a:rPr sz="1000" b="0" i="1" spc="-185" dirty="0">
                <a:latin typeface="Bookman Old Style"/>
                <a:cs typeface="Bookman Old Style"/>
              </a:rPr>
              <a:t> </a:t>
            </a:r>
            <a:r>
              <a:rPr sz="1000" spc="-25" dirty="0">
                <a:latin typeface="Tahoma"/>
                <a:cs typeface="Tahoma"/>
              </a:rPr>
              <a:t>1)</a:t>
            </a:r>
            <a:r>
              <a:rPr sz="1000" b="0" i="1" spc="-25" dirty="0">
                <a:latin typeface="Bookman Old Style"/>
                <a:cs typeface="Bookman Old Style"/>
              </a:rPr>
              <a:t>,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36862" y="2600825"/>
            <a:ext cx="250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90" dirty="0">
                <a:latin typeface="Verdana"/>
                <a:cs typeface="Verdana"/>
              </a:rPr>
              <a:t>· ·</a:t>
            </a:r>
            <a:r>
              <a:rPr sz="1000" i="1" spc="-295" dirty="0">
                <a:latin typeface="Verdana"/>
                <a:cs typeface="Verdana"/>
              </a:rPr>
              <a:t> </a:t>
            </a:r>
            <a:r>
              <a:rPr sz="1000" i="1" spc="-90" dirty="0">
                <a:latin typeface="Verdana"/>
                <a:cs typeface="Verdana"/>
              </a:rPr>
              <a:t>· </a:t>
            </a:r>
            <a:r>
              <a:rPr sz="1000" b="0" i="1" spc="-25" dirty="0">
                <a:latin typeface="Bookman Old Style"/>
                <a:cs typeface="Bookman Old Style"/>
              </a:rPr>
              <a:t>,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33942" y="2600825"/>
            <a:ext cx="6521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0" i="1" spc="145" dirty="0">
                <a:latin typeface="Bookman Old Style"/>
                <a:cs typeface="Bookman Old Style"/>
              </a:rPr>
              <a:t>f</a:t>
            </a:r>
            <a:r>
              <a:rPr sz="1000" b="0" i="1" spc="-204" dirty="0">
                <a:latin typeface="Bookman Old Style"/>
                <a:cs typeface="Bookman Old Style"/>
              </a:rPr>
              <a:t> </a:t>
            </a:r>
            <a:r>
              <a:rPr sz="1000" spc="-25" dirty="0">
                <a:latin typeface="Tahoma"/>
                <a:cs typeface="Tahoma"/>
              </a:rPr>
              <a:t>(1</a:t>
            </a:r>
            <a:r>
              <a:rPr sz="1000" b="0" i="1" spc="-25" dirty="0">
                <a:latin typeface="Bookman Old Style"/>
                <a:cs typeface="Bookman Old Style"/>
              </a:rPr>
              <a:t>,</a:t>
            </a:r>
            <a:r>
              <a:rPr sz="1000" b="0" i="1" spc="-150" dirty="0">
                <a:latin typeface="Bookman Old Style"/>
                <a:cs typeface="Bookman Old Style"/>
              </a:rPr>
              <a:t> </a:t>
            </a:r>
            <a:r>
              <a:rPr sz="1000" b="0" i="1" spc="75" dirty="0">
                <a:latin typeface="Bookman Old Style"/>
                <a:cs typeface="Bookman Old Style"/>
              </a:rPr>
              <a:t>N</a:t>
            </a:r>
            <a:r>
              <a:rPr sz="1000" b="0" i="1" dirty="0">
                <a:latin typeface="Bookman Old Style"/>
                <a:cs typeface="Bookman Old Style"/>
              </a:rPr>
              <a:t> </a:t>
            </a:r>
            <a:r>
              <a:rPr sz="1000" i="1" spc="-45" dirty="0">
                <a:latin typeface="Verdana"/>
                <a:cs typeface="Verdana"/>
              </a:rPr>
              <a:t>−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spc="-25" dirty="0">
                <a:latin typeface="Tahoma"/>
                <a:cs typeface="Tahoma"/>
              </a:rPr>
              <a:t>1)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41640" y="2783438"/>
            <a:ext cx="60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51226" y="2783438"/>
            <a:ext cx="60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957144" y="2745491"/>
            <a:ext cx="1606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.</a:t>
            </a:r>
            <a:r>
              <a:rPr sz="1000" spc="-195" dirty="0">
                <a:latin typeface="Arial"/>
                <a:cs typeface="Arial"/>
              </a:rPr>
              <a:t> </a:t>
            </a:r>
            <a:r>
              <a:rPr sz="1500" spc="-7" baseline="-16666" dirty="0">
                <a:latin typeface="Arial"/>
                <a:cs typeface="Arial"/>
              </a:rPr>
              <a:t>.</a:t>
            </a:r>
            <a:endParaRPr sz="1500" baseline="-16666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80956" y="2821399"/>
            <a:ext cx="60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729748" y="2783438"/>
            <a:ext cx="60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729748" y="2834048"/>
            <a:ext cx="5073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sz="1000" spc="-5" dirty="0">
                <a:latin typeface="Arial"/>
                <a:cs typeface="Arial"/>
              </a:rPr>
              <a:t>.	</a:t>
            </a:r>
            <a:r>
              <a:rPr sz="1000" u="heavy" spc="-10" dirty="0">
                <a:uFill>
                  <a:solidFill>
                    <a:srgbClr val="ADADE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heavy" spc="-125" dirty="0">
                <a:uFill>
                  <a:solidFill>
                    <a:srgbClr val="ADADE0"/>
                  </a:solidFill>
                </a:uFill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17688" y="2834048"/>
            <a:ext cx="7086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200"/>
              </a:lnSpc>
            </a:pPr>
            <a:r>
              <a:rPr sz="1000" b="0" i="1" spc="145" dirty="0">
                <a:latin typeface="Bookman Old Style"/>
                <a:cs typeface="Bookman Old Style"/>
              </a:rPr>
              <a:t>f</a:t>
            </a:r>
            <a:r>
              <a:rPr sz="1000" b="0" i="1" spc="-204" dirty="0">
                <a:latin typeface="Bookman Old Style"/>
                <a:cs typeface="Bookman Old Style"/>
              </a:rPr>
              <a:t> </a:t>
            </a:r>
            <a:r>
              <a:rPr sz="1000" spc="55" dirty="0">
                <a:latin typeface="Tahoma"/>
                <a:cs typeface="Tahoma"/>
              </a:rPr>
              <a:t>(</a:t>
            </a:r>
            <a:r>
              <a:rPr sz="1000" b="0" i="1" spc="55" dirty="0">
                <a:latin typeface="Bookman Old Style"/>
                <a:cs typeface="Bookman Old Style"/>
              </a:rPr>
              <a:t>M</a:t>
            </a:r>
            <a:r>
              <a:rPr sz="1000" b="0" i="1" dirty="0">
                <a:latin typeface="Bookman Old Style"/>
                <a:cs typeface="Bookman Old Style"/>
              </a:rPr>
              <a:t> </a:t>
            </a:r>
            <a:r>
              <a:rPr sz="1000" i="1" spc="-45" dirty="0">
                <a:latin typeface="Verdana"/>
                <a:cs typeface="Verdana"/>
              </a:rPr>
              <a:t>−</a:t>
            </a:r>
            <a:r>
              <a:rPr sz="1000" i="1" spc="-150" dirty="0">
                <a:latin typeface="Verdana"/>
                <a:cs typeface="Verdana"/>
              </a:rPr>
              <a:t> </a:t>
            </a:r>
            <a:r>
              <a:rPr sz="1000" spc="-40" dirty="0">
                <a:latin typeface="Tahoma"/>
                <a:cs typeface="Tahoma"/>
              </a:rPr>
              <a:t>1</a:t>
            </a:r>
            <a:r>
              <a:rPr sz="1000" b="0" i="1" spc="-40" dirty="0">
                <a:latin typeface="Bookman Old Style"/>
                <a:cs typeface="Bookman Old Style"/>
              </a:rPr>
              <a:t>,</a:t>
            </a:r>
            <a:r>
              <a:rPr sz="1000" b="0" i="1" spc="-150" dirty="0">
                <a:latin typeface="Bookman Old Style"/>
                <a:cs typeface="Bookman Old Style"/>
              </a:rPr>
              <a:t> </a:t>
            </a:r>
            <a:r>
              <a:rPr sz="1000" spc="-25" dirty="0">
                <a:latin typeface="Tahoma"/>
                <a:cs typeface="Tahoma"/>
              </a:rPr>
              <a:t>0)</a:t>
            </a:r>
            <a:r>
              <a:rPr sz="1000" b="0" i="1" spc="-25" dirty="0">
                <a:latin typeface="Bookman Old Style"/>
                <a:cs typeface="Bookman Old Style"/>
              </a:rPr>
              <a:t>,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127278" y="2834048"/>
            <a:ext cx="7086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200"/>
              </a:lnSpc>
            </a:pPr>
            <a:r>
              <a:rPr sz="1000" b="0" i="1" spc="145" dirty="0">
                <a:latin typeface="Bookman Old Style"/>
                <a:cs typeface="Bookman Old Style"/>
              </a:rPr>
              <a:t>f</a:t>
            </a:r>
            <a:r>
              <a:rPr sz="1000" b="0" i="1" spc="-204" dirty="0">
                <a:latin typeface="Bookman Old Style"/>
                <a:cs typeface="Bookman Old Style"/>
              </a:rPr>
              <a:t> </a:t>
            </a:r>
            <a:r>
              <a:rPr sz="1000" spc="55" dirty="0">
                <a:latin typeface="Tahoma"/>
                <a:cs typeface="Tahoma"/>
              </a:rPr>
              <a:t>(</a:t>
            </a:r>
            <a:r>
              <a:rPr sz="1000" b="0" i="1" spc="55" dirty="0">
                <a:latin typeface="Bookman Old Style"/>
                <a:cs typeface="Bookman Old Style"/>
              </a:rPr>
              <a:t>M</a:t>
            </a:r>
            <a:r>
              <a:rPr sz="1000" b="0" i="1" dirty="0">
                <a:latin typeface="Bookman Old Style"/>
                <a:cs typeface="Bookman Old Style"/>
              </a:rPr>
              <a:t> </a:t>
            </a:r>
            <a:r>
              <a:rPr sz="1000" i="1" spc="-45" dirty="0">
                <a:latin typeface="Verdana"/>
                <a:cs typeface="Verdana"/>
              </a:rPr>
              <a:t>−</a:t>
            </a:r>
            <a:r>
              <a:rPr sz="1000" i="1" spc="-150" dirty="0">
                <a:latin typeface="Verdana"/>
                <a:cs typeface="Verdana"/>
              </a:rPr>
              <a:t> </a:t>
            </a:r>
            <a:r>
              <a:rPr sz="1000" spc="-40" dirty="0">
                <a:latin typeface="Tahoma"/>
                <a:cs typeface="Tahoma"/>
              </a:rPr>
              <a:t>1</a:t>
            </a:r>
            <a:r>
              <a:rPr sz="1000" b="0" i="1" spc="-40" dirty="0">
                <a:latin typeface="Bookman Old Style"/>
                <a:cs typeface="Bookman Old Style"/>
              </a:rPr>
              <a:t>,</a:t>
            </a:r>
            <a:r>
              <a:rPr sz="1000" b="0" i="1" spc="-150" dirty="0">
                <a:latin typeface="Bookman Old Style"/>
                <a:cs typeface="Bookman Old Style"/>
              </a:rPr>
              <a:t> </a:t>
            </a:r>
            <a:r>
              <a:rPr sz="1000" spc="-25" dirty="0">
                <a:latin typeface="Tahoma"/>
                <a:cs typeface="Tahoma"/>
              </a:rPr>
              <a:t>1)</a:t>
            </a:r>
            <a:r>
              <a:rPr sz="1000" b="0" i="1" spc="-25" dirty="0">
                <a:latin typeface="Bookman Old Style"/>
                <a:cs typeface="Bookman Old Style"/>
              </a:rPr>
              <a:t>,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36862" y="2985889"/>
            <a:ext cx="250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90" dirty="0">
                <a:latin typeface="Verdana"/>
                <a:cs typeface="Verdana"/>
              </a:rPr>
              <a:t>· ·</a:t>
            </a:r>
            <a:r>
              <a:rPr sz="1000" i="1" spc="-295" dirty="0">
                <a:latin typeface="Verdana"/>
                <a:cs typeface="Verdana"/>
              </a:rPr>
              <a:t> </a:t>
            </a:r>
            <a:r>
              <a:rPr sz="1000" i="1" spc="-90" dirty="0">
                <a:latin typeface="Verdana"/>
                <a:cs typeface="Verdana"/>
              </a:rPr>
              <a:t>· </a:t>
            </a:r>
            <a:r>
              <a:rPr sz="1000" b="0" i="1" spc="-25" dirty="0">
                <a:latin typeface="Bookman Old Style"/>
                <a:cs typeface="Bookman Old Style"/>
              </a:rPr>
              <a:t>,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88312" y="2985889"/>
            <a:ext cx="9436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0" i="1" spc="145" dirty="0">
                <a:latin typeface="Bookman Old Style"/>
                <a:cs typeface="Bookman Old Style"/>
              </a:rPr>
              <a:t>f</a:t>
            </a:r>
            <a:r>
              <a:rPr sz="1000" b="0" i="1" spc="-204" dirty="0">
                <a:latin typeface="Bookman Old Style"/>
                <a:cs typeface="Bookman Old Style"/>
              </a:rPr>
              <a:t> </a:t>
            </a:r>
            <a:r>
              <a:rPr sz="1000" spc="55" dirty="0">
                <a:latin typeface="Tahoma"/>
                <a:cs typeface="Tahoma"/>
              </a:rPr>
              <a:t>(</a:t>
            </a:r>
            <a:r>
              <a:rPr sz="1000" b="0" i="1" spc="55" dirty="0">
                <a:latin typeface="Bookman Old Style"/>
                <a:cs typeface="Bookman Old Style"/>
              </a:rPr>
              <a:t>M</a:t>
            </a:r>
            <a:r>
              <a:rPr sz="1000" b="0" i="1" spc="15" dirty="0">
                <a:latin typeface="Bookman Old Style"/>
                <a:cs typeface="Bookman Old Style"/>
              </a:rPr>
              <a:t> </a:t>
            </a:r>
            <a:r>
              <a:rPr sz="1000" i="1" spc="-45" dirty="0">
                <a:latin typeface="Verdana"/>
                <a:cs typeface="Verdana"/>
              </a:rPr>
              <a:t>−</a:t>
            </a:r>
            <a:r>
              <a:rPr sz="1000" i="1" spc="-140" dirty="0">
                <a:latin typeface="Verdana"/>
                <a:cs typeface="Verdana"/>
              </a:rPr>
              <a:t> </a:t>
            </a:r>
            <a:r>
              <a:rPr sz="1000" spc="-40" dirty="0">
                <a:latin typeface="Tahoma"/>
                <a:cs typeface="Tahoma"/>
              </a:rPr>
              <a:t>1</a:t>
            </a:r>
            <a:r>
              <a:rPr sz="1000" b="0" i="1" spc="-40" dirty="0">
                <a:latin typeface="Bookman Old Style"/>
                <a:cs typeface="Bookman Old Style"/>
              </a:rPr>
              <a:t>,</a:t>
            </a:r>
            <a:r>
              <a:rPr sz="1000" b="0" i="1" spc="-145" dirty="0">
                <a:latin typeface="Bookman Old Style"/>
                <a:cs typeface="Bookman Old Style"/>
              </a:rPr>
              <a:t> </a:t>
            </a:r>
            <a:r>
              <a:rPr sz="1000" b="0" i="1" spc="75" dirty="0">
                <a:latin typeface="Bookman Old Style"/>
                <a:cs typeface="Bookman Old Style"/>
              </a:rPr>
              <a:t>N</a:t>
            </a:r>
            <a:r>
              <a:rPr sz="1000" b="0" i="1" spc="15" dirty="0">
                <a:latin typeface="Bookman Old Style"/>
                <a:cs typeface="Bookman Old Style"/>
              </a:rPr>
              <a:t> </a:t>
            </a:r>
            <a:r>
              <a:rPr sz="1000" i="1" spc="-45" dirty="0">
                <a:latin typeface="Verdana"/>
                <a:cs typeface="Verdana"/>
              </a:rPr>
              <a:t>−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spc="-25" dirty="0">
                <a:latin typeface="Tahoma"/>
                <a:cs typeface="Tahoma"/>
              </a:rPr>
              <a:t>1)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44187" y="2350508"/>
            <a:ext cx="187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715" dirty="0">
                <a:latin typeface="Arial"/>
                <a:cs typeface="Arial"/>
              </a:rPr>
              <a:t></a:t>
            </a:r>
            <a:r>
              <a:rPr sz="1500" spc="240" baseline="-97222" dirty="0">
                <a:latin typeface="Arial"/>
                <a:cs typeface="Arial"/>
              </a:rPr>
              <a:t></a:t>
            </a:r>
            <a:endParaRPr sz="1500" baseline="-97222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69587" y="2725031"/>
            <a:ext cx="136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60" dirty="0">
                <a:latin typeface="Arial"/>
                <a:cs typeface="Arial"/>
              </a:rPr>
              <a:t>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269587" y="2806006"/>
            <a:ext cx="136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60" dirty="0">
                <a:latin typeface="Arial"/>
                <a:cs typeface="Arial"/>
              </a:rPr>
              <a:t>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865" y="0"/>
            <a:ext cx="1320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2F2F2"/>
                </a:solidFill>
                <a:latin typeface="Arial"/>
                <a:cs typeface="Arial"/>
              </a:rPr>
              <a:t>Matlab </a:t>
            </a:r>
            <a:r>
              <a:rPr sz="600" spc="-15" dirty="0">
                <a:solidFill>
                  <a:srgbClr val="F2F2F2"/>
                </a:solidFill>
                <a:latin typeface="Arial"/>
                <a:cs typeface="Arial"/>
              </a:rPr>
              <a:t>and </a:t>
            </a:r>
            <a:r>
              <a:rPr sz="600" spc="-20" dirty="0">
                <a:solidFill>
                  <a:srgbClr val="F2F2F2"/>
                </a:solidFill>
                <a:latin typeface="Arial"/>
                <a:cs typeface="Arial"/>
              </a:rPr>
              <a:t>Image Processing</a:t>
            </a:r>
            <a:r>
              <a:rPr sz="600" spc="3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Toolbox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9651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50" dirty="0"/>
              <a:t>Read </a:t>
            </a:r>
            <a:r>
              <a:rPr spc="-65" dirty="0"/>
              <a:t>an</a:t>
            </a:r>
            <a:r>
              <a:rPr spc="105" dirty="0"/>
              <a:t> </a:t>
            </a:r>
            <a:r>
              <a:rPr spc="-95" dirty="0"/>
              <a:t>Image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65750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574064"/>
            <a:ext cx="853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Arial"/>
                <a:cs typeface="Arial"/>
              </a:rPr>
              <a:t>Image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formats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0003" y="838996"/>
            <a:ext cx="2900348" cy="1178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19886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865" y="2701696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865" y="3005366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2932" y="2050768"/>
            <a:ext cx="4002404" cy="12001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-90" dirty="0">
                <a:latin typeface="Arial"/>
                <a:cs typeface="Arial"/>
              </a:rPr>
              <a:t>Read </a:t>
            </a:r>
            <a:r>
              <a:rPr sz="1100" spc="-70" dirty="0">
                <a:latin typeface="Arial"/>
                <a:cs typeface="Arial"/>
              </a:rPr>
              <a:t>an </a:t>
            </a:r>
            <a:r>
              <a:rPr sz="1100" spc="-65" dirty="0">
                <a:latin typeface="Arial"/>
                <a:cs typeface="Arial"/>
              </a:rPr>
              <a:t>image </a:t>
            </a:r>
            <a:r>
              <a:rPr sz="1100" spc="-60" dirty="0">
                <a:latin typeface="Arial"/>
                <a:cs typeface="Arial"/>
              </a:rPr>
              <a:t>using </a:t>
            </a:r>
            <a:r>
              <a:rPr sz="1100" spc="-5" dirty="0">
                <a:latin typeface="Arial"/>
                <a:cs typeface="Arial"/>
              </a:rPr>
              <a:t>MATLAB</a:t>
            </a:r>
            <a:r>
              <a:rPr sz="1100" spc="-1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IPT</a:t>
            </a:r>
            <a:endParaRPr sz="1100">
              <a:latin typeface="Arial"/>
              <a:cs typeface="Arial"/>
            </a:endParaRPr>
          </a:p>
          <a:p>
            <a:pPr marL="76200" algn="ctr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f=imread(’bird.jpg’);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825"/>
              </a:spcBef>
            </a:pPr>
            <a:r>
              <a:rPr sz="1000" spc="-50" dirty="0">
                <a:latin typeface="Arial"/>
                <a:cs typeface="Arial"/>
              </a:rPr>
              <a:t>Imread </a:t>
            </a:r>
            <a:r>
              <a:rPr sz="1000" spc="-70" dirty="0">
                <a:latin typeface="Arial"/>
                <a:cs typeface="Arial"/>
              </a:rPr>
              <a:t>reads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20" dirty="0">
                <a:latin typeface="Arial"/>
                <a:cs typeface="Arial"/>
              </a:rPr>
              <a:t>file from </a:t>
            </a:r>
            <a:r>
              <a:rPr sz="1000" spc="-25" dirty="0">
                <a:latin typeface="Arial"/>
                <a:cs typeface="Arial"/>
              </a:rPr>
              <a:t>the current </a:t>
            </a:r>
            <a:r>
              <a:rPr sz="1000" spc="-30" dirty="0">
                <a:latin typeface="Arial"/>
                <a:cs typeface="Arial"/>
              </a:rPr>
              <a:t>directory </a:t>
            </a:r>
            <a:r>
              <a:rPr sz="1000" spc="-45" dirty="0">
                <a:latin typeface="Arial"/>
                <a:cs typeface="Arial"/>
              </a:rPr>
              <a:t>and, </a:t>
            </a:r>
            <a:r>
              <a:rPr sz="1000" spc="20" dirty="0">
                <a:latin typeface="Arial"/>
                <a:cs typeface="Arial"/>
              </a:rPr>
              <a:t>if </a:t>
            </a:r>
            <a:r>
              <a:rPr sz="1000" spc="-25" dirty="0">
                <a:latin typeface="Arial"/>
                <a:cs typeface="Arial"/>
              </a:rPr>
              <a:t>fails, </a:t>
            </a:r>
            <a:r>
              <a:rPr sz="1000" spc="45" dirty="0">
                <a:latin typeface="Arial"/>
                <a:cs typeface="Arial"/>
              </a:rPr>
              <a:t>it </a:t>
            </a:r>
            <a:r>
              <a:rPr sz="1000" spc="-30" dirty="0">
                <a:latin typeface="Arial"/>
                <a:cs typeface="Arial"/>
              </a:rPr>
              <a:t>tries </a:t>
            </a:r>
            <a:r>
              <a:rPr sz="1000" spc="10" dirty="0">
                <a:latin typeface="Arial"/>
                <a:cs typeface="Arial"/>
              </a:rPr>
              <a:t>to  </a:t>
            </a:r>
            <a:r>
              <a:rPr sz="1000" spc="-15" dirty="0">
                <a:latin typeface="Arial"/>
                <a:cs typeface="Arial"/>
              </a:rPr>
              <a:t>find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20" dirty="0">
                <a:latin typeface="Arial"/>
                <a:cs typeface="Arial"/>
              </a:rPr>
              <a:t>file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2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search </a:t>
            </a:r>
            <a:r>
              <a:rPr sz="1000" spc="-25" dirty="0">
                <a:latin typeface="Arial"/>
                <a:cs typeface="Arial"/>
              </a:rPr>
              <a:t>path</a:t>
            </a:r>
            <a:endParaRPr sz="1000">
              <a:latin typeface="Arial"/>
              <a:cs typeface="Arial"/>
            </a:endParaRPr>
          </a:p>
          <a:p>
            <a:pPr marL="289560" marR="69215">
              <a:lnSpc>
                <a:spcPts val="1200"/>
              </a:lnSpc>
              <a:spcBef>
                <a:spcPts val="30"/>
              </a:spcBef>
            </a:pPr>
            <a:r>
              <a:rPr sz="1000" spc="-75" dirty="0">
                <a:latin typeface="Arial"/>
                <a:cs typeface="Arial"/>
              </a:rPr>
              <a:t>Please </a:t>
            </a:r>
            <a:r>
              <a:rPr sz="1000" spc="-30" dirty="0">
                <a:latin typeface="Arial"/>
                <a:cs typeface="Arial"/>
              </a:rPr>
              <a:t>notice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30" dirty="0">
                <a:latin typeface="Arial"/>
                <a:cs typeface="Arial"/>
              </a:rPr>
              <a:t>semicolon(;). </a:t>
            </a:r>
            <a:r>
              <a:rPr sz="1000" spc="10" dirty="0">
                <a:latin typeface="Arial"/>
                <a:cs typeface="Arial"/>
              </a:rPr>
              <a:t>If </a:t>
            </a:r>
            <a:r>
              <a:rPr sz="1000" spc="-85" dirty="0">
                <a:latin typeface="Arial"/>
                <a:cs typeface="Arial"/>
              </a:rPr>
              <a:t>erase </a:t>
            </a:r>
            <a:r>
              <a:rPr sz="1000" spc="30" dirty="0">
                <a:latin typeface="Arial"/>
                <a:cs typeface="Arial"/>
              </a:rPr>
              <a:t>it,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55" dirty="0">
                <a:latin typeface="Arial"/>
                <a:cs typeface="Arial"/>
              </a:rPr>
              <a:t>command </a:t>
            </a:r>
            <a:r>
              <a:rPr sz="1000" spc="-45" dirty="0">
                <a:latin typeface="Arial"/>
                <a:cs typeface="Arial"/>
              </a:rPr>
              <a:t>window </a:t>
            </a:r>
            <a:r>
              <a:rPr sz="1000" dirty="0">
                <a:latin typeface="Arial"/>
                <a:cs typeface="Arial"/>
              </a:rPr>
              <a:t>will  </a:t>
            </a:r>
            <a:r>
              <a:rPr sz="1000" spc="-75" dirty="0">
                <a:latin typeface="Arial"/>
                <a:cs typeface="Arial"/>
              </a:rPr>
              <a:t>show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image</a:t>
            </a:r>
            <a:r>
              <a:rPr sz="1000" spc="10" dirty="0">
                <a:latin typeface="宋体"/>
                <a:cs typeface="宋体"/>
              </a:rPr>
              <a:t>²</a:t>
            </a:r>
            <a:r>
              <a:rPr sz="1000" spc="10" dirty="0">
                <a:latin typeface="Arial"/>
                <a:cs typeface="Arial"/>
              </a:rPr>
              <a:t>s </a:t>
            </a:r>
            <a:r>
              <a:rPr sz="1000" spc="-10" dirty="0">
                <a:latin typeface="Arial"/>
                <a:cs typeface="Arial"/>
              </a:rPr>
              <a:t>matrix</a:t>
            </a:r>
            <a:r>
              <a:rPr sz="1000" spc="9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value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2331</Words>
  <Application>Microsoft Office PowerPoint</Application>
  <PresentationFormat>自定义</PresentationFormat>
  <Paragraphs>306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Theme</vt:lpstr>
      <vt:lpstr>Digital Image Processing  Lecture 0 Simple Matlab Tutorial</vt:lpstr>
      <vt:lpstr>Outline</vt:lpstr>
      <vt:lpstr>What is Matlab?</vt:lpstr>
      <vt:lpstr>What is Matlab?</vt:lpstr>
      <vt:lpstr>PowerPoint 演示文稿</vt:lpstr>
      <vt:lpstr>Current Directory and Search path</vt:lpstr>
      <vt:lpstr>Using the MATLAB Editor to Create M-files</vt:lpstr>
      <vt:lpstr>Digital Image Representation</vt:lpstr>
      <vt:lpstr>Read an Image</vt:lpstr>
      <vt:lpstr>Obtain the Information of an Image</vt:lpstr>
      <vt:lpstr>Show or Write an Image</vt:lpstr>
      <vt:lpstr>Image Types</vt:lpstr>
      <vt:lpstr>Indexed Image and RGB Image</vt:lpstr>
      <vt:lpstr>PowerPoint 演示文稿</vt:lpstr>
      <vt:lpstr>Converting between Data Types and Image Types</vt:lpstr>
      <vt:lpstr>Converting between Data Classes</vt:lpstr>
      <vt:lpstr>PowerPoint 演示文稿</vt:lpstr>
      <vt:lpstr>Converting between Data Types and Image Types (cont.)</vt:lpstr>
      <vt:lpstr>Converting between Data Types and Image Types (cont.)</vt:lpstr>
      <vt:lpstr>Converting between Data Types and Image Types (cont.)</vt:lpstr>
      <vt:lpstr>Indexing</vt:lpstr>
      <vt:lpstr>Indexing(cont.)</vt:lpstr>
      <vt:lpstr>Useful functions</vt:lpstr>
      <vt:lpstr>Introduction to M-Function Programming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Introduction to M-Function Programming(cont.)</vt:lpstr>
      <vt:lpstr>Code Optimization</vt:lpstr>
      <vt:lpstr>Vectorizing loops</vt:lpstr>
      <vt:lpstr>Vectorizing loops(cont.)</vt:lpstr>
      <vt:lpstr>PowerPoint 演示文稿</vt:lpstr>
      <vt:lpstr>Preallocating arrays</vt:lpstr>
      <vt:lpstr>Interactive I/O</vt:lpstr>
      <vt:lpstr>Interactive I/O(cont.)</vt:lpstr>
      <vt:lpstr>Interactive I/O(cont.)</vt:lpstr>
      <vt:lpstr>Interactive I/O(cont.)</vt:lpstr>
      <vt:lpstr>Cell arrays and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 and Computer Vision  Lecture 2×Simple Matlab Tutorial</dc:title>
  <cp:lastModifiedBy>x200Tablet</cp:lastModifiedBy>
  <cp:revision>12</cp:revision>
  <dcterms:created xsi:type="dcterms:W3CDTF">2020-08-31T10:15:53Z</dcterms:created>
  <dcterms:modified xsi:type="dcterms:W3CDTF">2020-08-31T10:30:31Z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2010-09-09T00:00:00Z</vt:filetime>
  </property>
  <property fmtid="{D5CDD505-2E9C-101B-9397-08002B2CF9AE}" pid="3" name="Creator">
    <vt:lpwstr>LaTeX with beamer class version 3.07</vt:lpwstr>
  </property>
  <property fmtid="{D5CDD505-2E9C-101B-9397-08002B2CF9AE}" pid="4" name="LastSaved">
    <vt:filetime>2020-08-31T00:00:00Z</vt:filetime>
  </property>
</Properties>
</file>