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数学漫谈第三讲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谈窥天测地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6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一个连分数的实例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/>
                      </a:rPr>
                      <m:t>m</m:t>
                    </m:r>
                    <m:r>
                      <a:rPr lang="en-US" altLang="zh-CN" sz="2800" b="0" i="1" smtClean="0">
                        <a:latin typeface="Cambria Math"/>
                      </a:rPr>
                      <m:t>=942,</m:t>
                    </m:r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  <m:r>
                      <a:rPr lang="en-US" altLang="zh-CN" sz="2800" b="0" i="1" smtClean="0">
                        <a:latin typeface="Cambria Math"/>
                      </a:rPr>
                      <m:t>=1350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886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78" y="3172792"/>
            <a:ext cx="4733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历史上出现的历法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太阳年与太阴年</a:t>
            </a:r>
            <a:endParaRPr lang="en-US" altLang="zh-CN" sz="2800" dirty="0" smtClean="0"/>
          </a:p>
          <a:p>
            <a:r>
              <a:rPr lang="zh-CN" altLang="en-US" sz="2800" dirty="0" smtClean="0"/>
              <a:t>埃及年</a:t>
            </a:r>
            <a:endParaRPr lang="en-US" altLang="zh-CN" sz="2800" dirty="0" smtClean="0"/>
          </a:p>
          <a:p>
            <a:r>
              <a:rPr lang="zh-CN" altLang="en-US" sz="2800" dirty="0" smtClean="0"/>
              <a:t>回归年</a:t>
            </a:r>
            <a:endParaRPr lang="en-US" altLang="zh-CN" sz="2800" dirty="0" smtClean="0"/>
          </a:p>
          <a:p>
            <a:r>
              <a:rPr lang="zh-CN" altLang="en-US" sz="2800" dirty="0" smtClean="0"/>
              <a:t>阴阳历和犹太历</a:t>
            </a:r>
            <a:endParaRPr lang="en-US" altLang="zh-CN" sz="2800" dirty="0" smtClean="0"/>
          </a:p>
          <a:p>
            <a:r>
              <a:rPr lang="zh-CN" altLang="en-US" sz="2800" dirty="0" smtClean="0"/>
              <a:t>儒略历</a:t>
            </a:r>
            <a:r>
              <a:rPr lang="en-US" altLang="zh-CN" sz="2800" dirty="0" smtClean="0"/>
              <a:t>(Julius Caesar)</a:t>
            </a:r>
          </a:p>
          <a:p>
            <a:r>
              <a:rPr lang="zh-CN" altLang="en-US" sz="2800" dirty="0" smtClean="0"/>
              <a:t>格里历</a:t>
            </a:r>
            <a:r>
              <a:rPr lang="en-US" altLang="zh-CN" sz="2800" dirty="0" smtClean="0"/>
              <a:t>(Gregory):</a:t>
            </a:r>
            <a:r>
              <a:rPr lang="zh-CN" altLang="en-US" sz="2800" dirty="0" smtClean="0"/>
              <a:t>通行的公历</a:t>
            </a:r>
            <a:endParaRPr lang="en-US" altLang="zh-CN" sz="2800" dirty="0" smtClean="0"/>
          </a:p>
          <a:p>
            <a:r>
              <a:rPr lang="zh-CN" altLang="en-US" sz="2800" dirty="0"/>
              <a:t>大明</a:t>
            </a:r>
            <a:r>
              <a:rPr lang="zh-CN" altLang="en-US" sz="2800" dirty="0" smtClean="0"/>
              <a:t>历：祖冲之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17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谈闰年的设置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四年一闰，百年少一闰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回忆太阳年的时间</a:t>
                </a:r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365</a:t>
                </a:r>
                <a:r>
                  <a:rPr lang="zh-CN" altLang="en-US" sz="2800" dirty="0" smtClean="0"/>
                  <a:t>天</a:t>
                </a:r>
                <a:r>
                  <a:rPr lang="en-US" altLang="zh-CN" sz="2800" b="1" u="sng" dirty="0" smtClean="0"/>
                  <a:t>5</a:t>
                </a:r>
                <a:r>
                  <a:rPr lang="zh-CN" altLang="en-US" sz="2800" b="1" u="sng" dirty="0" smtClean="0"/>
                  <a:t>小时</a:t>
                </a:r>
                <a:r>
                  <a:rPr lang="en-US" altLang="zh-CN" sz="2800" b="1" u="sng" dirty="0" smtClean="0"/>
                  <a:t>48</a:t>
                </a:r>
                <a:r>
                  <a:rPr lang="zh-CN" altLang="en-US" sz="2800" b="1" u="sng" dirty="0" smtClean="0"/>
                  <a:t>分</a:t>
                </a:r>
                <a:r>
                  <a:rPr lang="en-US" altLang="zh-CN" sz="2800" b="1" u="sng" dirty="0" smtClean="0"/>
                  <a:t>46</a:t>
                </a:r>
                <a:r>
                  <a:rPr lang="zh-CN" altLang="en-US" sz="2800" b="1" u="sng" dirty="0" smtClean="0"/>
                  <a:t>秒</a:t>
                </a:r>
                <a:endParaRPr lang="en-US" altLang="zh-CN" sz="2800" b="1" u="sng" dirty="0" smtClean="0"/>
              </a:p>
              <a:p>
                <a:pPr lvl="1"/>
                <a:r>
                  <a:rPr lang="zh-CN" altLang="en-US" sz="2800" dirty="0" smtClean="0"/>
                  <a:t>吸收误差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48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24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×60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46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24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×60×60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10463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/>
                          </a:rPr>
                          <m:t>43200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308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48620"/>
            <a:ext cx="4343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87" y="4293096"/>
            <a:ext cx="73056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84784"/>
            <a:ext cx="78771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57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闰年设置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进一步的精确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四年一闰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百</a:t>
                </a:r>
                <a:r>
                  <a:rPr lang="zh-CN" altLang="en-US" sz="2800" dirty="0" smtClean="0"/>
                  <a:t>年少一闰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24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/>
                          </a:rPr>
                          <m:t>33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432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×24=10368,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而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10463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43200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 lvl="1"/>
                <a:r>
                  <a:rPr lang="zh-CN" altLang="en-US" sz="2800" dirty="0" smtClean="0"/>
                  <a:t>经过</a:t>
                </a:r>
                <a:r>
                  <a:rPr lang="en-US" altLang="zh-CN" sz="2800" dirty="0" smtClean="0"/>
                  <a:t>43200</a:t>
                </a:r>
                <a:r>
                  <a:rPr lang="zh-CN" altLang="en-US" sz="2800" dirty="0" smtClean="0"/>
                  <a:t>年应该加</a:t>
                </a:r>
                <a:r>
                  <a:rPr lang="en-US" altLang="zh-CN" sz="2800" dirty="0" smtClean="0"/>
                  <a:t>10463,</a:t>
                </a:r>
                <a:r>
                  <a:rPr lang="zh-CN" altLang="en-US" sz="2800" dirty="0" smtClean="0"/>
                  <a:t>少加了</a:t>
                </a:r>
                <a:r>
                  <a:rPr lang="en-US" altLang="zh-CN" sz="2800" dirty="0" smtClean="0"/>
                  <a:t>95</a:t>
                </a:r>
                <a:r>
                  <a:rPr lang="zh-CN" altLang="en-US" sz="2800" dirty="0" smtClean="0"/>
                  <a:t>天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四百年加一闰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308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月亮带着问候从我身边到你那儿，</a:t>
            </a:r>
            <a:endParaRPr lang="en-US" altLang="zh-CN" sz="2800" dirty="0" smtClean="0"/>
          </a:p>
          <a:p>
            <a:r>
              <a:rPr lang="zh-CN" altLang="en-US" sz="2800" dirty="0" smtClean="0"/>
              <a:t>但是却对我们说，她是一个受虐的月亮，</a:t>
            </a:r>
            <a:endParaRPr lang="en-US" altLang="zh-CN" sz="2800" dirty="0" smtClean="0"/>
          </a:p>
          <a:p>
            <a:r>
              <a:rPr lang="zh-CN" altLang="en-US" sz="2800" dirty="0" smtClean="0"/>
              <a:t>来去运行的时令乱七八糟，</a:t>
            </a:r>
            <a:endParaRPr lang="en-US" altLang="zh-CN" sz="2800" dirty="0" smtClean="0"/>
          </a:p>
          <a:p>
            <a:r>
              <a:rPr lang="zh-CN" altLang="en-US" sz="2800" dirty="0" smtClean="0"/>
              <a:t>错误百出；</a:t>
            </a:r>
            <a:endParaRPr lang="en-US" altLang="zh-CN" sz="2800" dirty="0" smtClean="0"/>
          </a:p>
          <a:p>
            <a:r>
              <a:rPr lang="zh-CN" altLang="en-US" sz="2800" dirty="0"/>
              <a:t>上帝</a:t>
            </a:r>
            <a:r>
              <a:rPr lang="zh-CN" altLang="en-US" sz="2800" dirty="0" smtClean="0"/>
              <a:t>啊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上帝知道每个节日的精确日期，</a:t>
            </a:r>
            <a:endParaRPr lang="en-US" altLang="zh-CN" sz="2800" dirty="0" smtClean="0"/>
          </a:p>
          <a:p>
            <a:r>
              <a:rPr lang="zh-CN" altLang="en-US" sz="2800" dirty="0" smtClean="0"/>
              <a:t>但是你计算错了，不仅误了家中的晚餐，</a:t>
            </a:r>
            <a:endParaRPr lang="en-US" altLang="zh-CN" sz="2800" dirty="0" smtClean="0"/>
          </a:p>
          <a:p>
            <a:r>
              <a:rPr lang="zh-CN" altLang="en-US" sz="2800" dirty="0" smtClean="0"/>
              <a:t>而且你的失误，使她受到了人们的怒骂</a:t>
            </a:r>
            <a:endParaRPr lang="en-US" altLang="zh-CN" sz="2800" dirty="0" smtClean="0"/>
          </a:p>
          <a:p>
            <a:pPr algn="r"/>
            <a:r>
              <a:rPr lang="en-US" altLang="zh-CN" sz="2800" dirty="0" smtClean="0"/>
              <a:t>Aristophanes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92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谈谈大地的测量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几何图形相似的深刻内涵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比值是一个定量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进而得到三角函数</a:t>
            </a:r>
            <a:endParaRPr lang="en-US" altLang="zh-CN" sz="2800" dirty="0" smtClean="0"/>
          </a:p>
          <a:p>
            <a:r>
              <a:rPr lang="zh-CN" altLang="en-US" sz="2800" dirty="0" smtClean="0"/>
              <a:t>三角函数表的给定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26692"/>
            <a:ext cx="41243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测量大地的简单几何原理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5536" y="1600200"/>
                <a:ext cx="7924800" cy="4114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87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°46</m:t>
                        </m:r>
                        <m:r>
                          <a:rPr lang="zh-CN" altLang="en-US" sz="2400" b="0" i="1" smtClean="0">
                            <a:latin typeface="Cambria Math"/>
                            <a:ea typeface="Cambria Math"/>
                          </a:rPr>
                          <m:t>‘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+3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5536" y="1600200"/>
                <a:ext cx="7924800" cy="4114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504650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月地距离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9680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7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希帕霍斯怎样测量的月地距离？</a:t>
            </a:r>
            <a:endParaRPr lang="en-US" altLang="zh-CN" sz="2800" dirty="0" smtClean="0"/>
          </a:p>
          <a:p>
            <a:r>
              <a:rPr lang="zh-CN" altLang="en-US" sz="2800" dirty="0" smtClean="0"/>
              <a:t>数学对人类认识自然界产生了深刻影响 你能列举出一些生动的例子？</a:t>
            </a:r>
            <a:endParaRPr lang="en-US" altLang="zh-CN" sz="2800" smtClean="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662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53752"/>
            <a:ext cx="7924800" cy="1143000"/>
          </a:xfrm>
        </p:spPr>
        <p:txBody>
          <a:bodyPr/>
          <a:lstStyle/>
          <a:p>
            <a:r>
              <a:rPr lang="zh-CN" altLang="en-US" dirty="0" smtClean="0"/>
              <a:t>从一场天文比试谈起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108520" y="1340768"/>
            <a:ext cx="7924800" cy="41148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立竿见影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日晷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清 康熙 钦天监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影</a:t>
            </a:r>
            <a:r>
              <a:rPr lang="zh-CN" altLang="en-US" sz="3200" dirty="0" smtClean="0"/>
              <a:t>长与杆长之比</a:t>
            </a:r>
            <a:endParaRPr lang="zh-CN" alt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7404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1471" y="4432469"/>
                <a:ext cx="2813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(40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°−</m:t>
                          </m:r>
                          <m:r>
                            <a:rPr lang="zh-CN" altLang="en-US" sz="36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" y="4432469"/>
                <a:ext cx="281397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7" descr="https://encrypted-tbn2.gstatic.com/images?q=tbn:ANd9GcSB5ShPcy2kVBA-t6pTge57ea-h3MZJnEg8oh2CXLoRVqed4f6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http://a3.att.hudong.com/55/70/01300000867455129308704581578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59" y="7937"/>
            <a:ext cx="2447147" cy="22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测算太阳仰角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所具备的的知识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回归线的纬度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观测点的纬度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太阳的黄经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球面坐标及几何、三角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56" y="1268760"/>
            <a:ext cx="3288423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463" y="110865"/>
            <a:ext cx="4197489" cy="653839"/>
          </a:xfrm>
        </p:spPr>
        <p:txBody>
          <a:bodyPr/>
          <a:lstStyle/>
          <a:p>
            <a:r>
              <a:rPr lang="zh-CN" altLang="en-US" dirty="0" smtClean="0"/>
              <a:t>天与地的坐标系</a:t>
            </a:r>
            <a:endParaRPr lang="zh-CN" altLang="en-US" dirty="0"/>
          </a:p>
        </p:txBody>
      </p:sp>
      <p:pic>
        <p:nvPicPr>
          <p:cNvPr id="3076" name="Picture 4" descr="http://upload.wikimedia.org/wikipedia/commons/3/3a/AxialTiltObliquity-zh-H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23900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770712" cy="778098"/>
          </a:xfrm>
        </p:spPr>
        <p:txBody>
          <a:bodyPr/>
          <a:lstStyle/>
          <a:p>
            <a:r>
              <a:rPr lang="zh-CN" altLang="en-US" dirty="0" smtClean="0"/>
              <a:t>从经验法则中诞生的数学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7924800" cy="437423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别把数学想象得艰难晦涩，不可捉摸，它只不过是常识的升华而已</a:t>
            </a:r>
            <a:r>
              <a:rPr lang="en-US" altLang="zh-CN" sz="2800" dirty="0" smtClean="0"/>
              <a:t>——Lord Kelvin</a:t>
            </a:r>
          </a:p>
          <a:p>
            <a:r>
              <a:rPr lang="zh-CN" altLang="en-US" sz="2800" dirty="0" smtClean="0"/>
              <a:t>肢体计算与结绳记事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Digit</a:t>
            </a:r>
          </a:p>
          <a:p>
            <a:r>
              <a:rPr lang="zh-CN" altLang="en-US" sz="2800" dirty="0" smtClean="0"/>
              <a:t>通过自然现象来纪年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洪水到达开罗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天狼星出现在黎明的上空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62800" cy="778098"/>
          </a:xfrm>
        </p:spPr>
        <p:txBody>
          <a:bodyPr/>
          <a:lstStyle/>
          <a:p>
            <a:r>
              <a:rPr lang="zh-CN" altLang="en-US" dirty="0" smtClean="0"/>
              <a:t>谈数学对历法的影响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一年的天数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一个太阳年周期：</a:t>
            </a:r>
            <a:r>
              <a:rPr lang="en-US" altLang="zh-CN" sz="2800" dirty="0" smtClean="0"/>
              <a:t>365.2422(365</a:t>
            </a:r>
            <a:r>
              <a:rPr lang="zh-CN" altLang="en-US" sz="2800" dirty="0" smtClean="0"/>
              <a:t>天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小时</a:t>
            </a:r>
            <a:r>
              <a:rPr lang="en-US" altLang="zh-CN" sz="2800" dirty="0" smtClean="0"/>
              <a:t>48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800" dirty="0" smtClean="0"/>
              <a:t>月亮盈亏来纪年：</a:t>
            </a:r>
            <a:r>
              <a:rPr lang="en-US" altLang="zh-CN" sz="2800" dirty="0" smtClean="0"/>
              <a:t>354</a:t>
            </a:r>
            <a:r>
              <a:rPr lang="zh-CN" altLang="en-US" sz="2800" dirty="0" smtClean="0"/>
              <a:t>天或者</a:t>
            </a:r>
            <a:r>
              <a:rPr lang="en-US" altLang="zh-CN" sz="2800" dirty="0" smtClean="0"/>
              <a:t>355</a:t>
            </a:r>
            <a:r>
              <a:rPr lang="zh-CN" altLang="en-US" sz="2800" dirty="0" smtClean="0"/>
              <a:t>天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阴历与阳历</a:t>
            </a:r>
            <a:endParaRPr lang="en-US" altLang="zh-CN" sz="2800" dirty="0" smtClean="0"/>
          </a:p>
          <a:p>
            <a:r>
              <a:rPr lang="zh-CN" altLang="en-US" sz="2800" dirty="0" smtClean="0"/>
              <a:t>重要的数学工具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连分数逼近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辗转相除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01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所谓连分数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56197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9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辗转相除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>
                  <a:buClr>
                    <a:srgbClr val="DC9E1F"/>
                  </a:buClr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𝑞𝑏</m:t>
                    </m:r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𝑟</m:t>
                    </m:r>
                    <m:r>
                      <a:rPr lang="en-US" altLang="zh-CN" sz="2800" i="1" smtClean="0">
                        <a:solidFill>
                          <a:srgbClr val="FFFFFF"/>
                        </a:solidFill>
                        <a:latin typeface="Cambria Math"/>
                      </a:rPr>
                      <m:t>,0≤</m:t>
                    </m:r>
                    <m:r>
                      <a:rPr lang="en-US" altLang="zh-CN" sz="2800" i="1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sz="2800" i="1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CN" sz="2800" dirty="0" smtClean="0">
                  <a:solidFill>
                    <a:srgbClr val="FFFFFF"/>
                  </a:solidFill>
                </a:endParaRPr>
              </a:p>
              <a:p>
                <a:pPr>
                  <a:buClr>
                    <a:srgbClr val="DC9E1F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称</a:t>
                </a:r>
                <a:r>
                  <a:rPr lang="en-US" altLang="zh-CN" sz="2800" dirty="0" smtClean="0">
                    <a:solidFill>
                      <a:srgbClr val="FFFFFF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为</a:t>
                </a:r>
                <a:r>
                  <a:rPr lang="en-US" altLang="zh-CN" sz="2800" dirty="0" smtClean="0">
                    <a:solidFill>
                      <a:srgbClr val="FFFFFF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的因数</a:t>
                </a:r>
                <a:endParaRPr lang="en-US" altLang="zh-CN" sz="2800" dirty="0" smtClean="0">
                  <a:solidFill>
                    <a:srgbClr val="FFFFFF"/>
                  </a:solidFill>
                </a:endParaRPr>
              </a:p>
              <a:p>
                <a:pPr>
                  <a:buClr>
                    <a:srgbClr val="DC9E1F"/>
                  </a:buClr>
                </a:pP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天干与地支</a:t>
                </a:r>
                <a:endParaRPr lang="en-US" altLang="zh-CN" sz="2800" dirty="0" smtClean="0">
                  <a:solidFill>
                    <a:srgbClr val="FFFFFF"/>
                  </a:solidFill>
                </a:endParaRPr>
              </a:p>
              <a:p>
                <a:pPr lvl="1">
                  <a:buClr>
                    <a:srgbClr val="DC9E1F"/>
                  </a:buClr>
                </a:pPr>
                <a:r>
                  <a:rPr lang="zh-CN" altLang="en-US" sz="2800" dirty="0">
                    <a:solidFill>
                      <a:srgbClr val="FFFFFF"/>
                    </a:solidFill>
                  </a:rPr>
                  <a:t>甲乙丙丁戊己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庚申壬癸</a:t>
                </a:r>
                <a:endParaRPr lang="en-US" altLang="zh-CN" sz="2800" dirty="0" smtClean="0">
                  <a:solidFill>
                    <a:srgbClr val="FFFFFF"/>
                  </a:solidFill>
                </a:endParaRPr>
              </a:p>
              <a:p>
                <a:pPr lvl="1">
                  <a:buClr>
                    <a:srgbClr val="DC9E1F"/>
                  </a:buClr>
                </a:pP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子丑寅卯辰巳午未申酉戌亥</a:t>
                </a:r>
                <a:endParaRPr lang="en-US" altLang="zh-CN" sz="2800" dirty="0" smtClean="0">
                  <a:solidFill>
                    <a:srgbClr val="FFFFFF"/>
                  </a:solidFill>
                </a:endParaRPr>
              </a:p>
              <a:p>
                <a:pPr lvl="1">
                  <a:buClr>
                    <a:srgbClr val="DC9E1F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/>
                      </a:rPr>
                      <m:t>=10,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/>
                      </a:rPr>
                      <m:t>=12</m:t>
                    </m:r>
                  </m:oMath>
                </a14:m>
                <a:r>
                  <a:rPr lang="en-US" altLang="zh-CN" sz="2800" dirty="0" smtClean="0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最小公倍数是</a:t>
                </a:r>
                <a:r>
                  <a:rPr lang="en-US" altLang="zh-CN" sz="2800" dirty="0" smtClean="0">
                    <a:solidFill>
                      <a:srgbClr val="FFFFFF"/>
                    </a:solidFill>
                  </a:rPr>
                  <a:t>60</a:t>
                </a:r>
              </a:p>
              <a:p>
                <a:pPr lvl="1">
                  <a:buClr>
                    <a:srgbClr val="DC9E1F"/>
                  </a:buClr>
                </a:pPr>
                <a:r>
                  <a:rPr lang="zh-CN" altLang="en-US" sz="2800" dirty="0">
                    <a:solidFill>
                      <a:srgbClr val="FFFFFF"/>
                    </a:solidFill>
                  </a:rPr>
                  <a:t>一个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甲子是</a:t>
                </a:r>
                <a:r>
                  <a:rPr lang="en-US" altLang="zh-CN" sz="2800" dirty="0" smtClean="0">
                    <a:solidFill>
                      <a:srgbClr val="FFFFFF"/>
                    </a:solidFill>
                  </a:rPr>
                  <a:t>60</a:t>
                </a:r>
                <a:r>
                  <a:rPr lang="zh-CN" altLang="en-US" sz="2800" dirty="0" smtClean="0">
                    <a:solidFill>
                      <a:srgbClr val="FFFFFF"/>
                    </a:solidFill>
                  </a:rPr>
                  <a:t>年</a:t>
                </a:r>
                <a:endParaRPr lang="en-US" altLang="zh-CN" sz="2800" dirty="0">
                  <a:solidFill>
                    <a:srgbClr val="FFFFFF"/>
                  </a:solidFill>
                </a:endParaRPr>
              </a:p>
              <a:p>
                <a:pPr lvl="0">
                  <a:buClr>
                    <a:srgbClr val="DC9E1F"/>
                  </a:buClr>
                </a:pPr>
                <a:endParaRPr lang="en-US" altLang="zh-CN" sz="2800" dirty="0">
                  <a:solidFill>
                    <a:srgbClr val="FFFFFF"/>
                  </a:solidFill>
                </a:endParaRP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对时辰的记录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76456" cy="248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335</TotalTime>
  <Words>489</Words>
  <Application>Microsoft Office PowerPoint</Application>
  <PresentationFormat>全屏显示(4:3)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极目远眺</vt:lpstr>
      <vt:lpstr>数学漫谈第三讲 谈窥天测地</vt:lpstr>
      <vt:lpstr>从一场天文比试谈起</vt:lpstr>
      <vt:lpstr>测算太阳仰角</vt:lpstr>
      <vt:lpstr>天与地的坐标系</vt:lpstr>
      <vt:lpstr>从经验法则中诞生的数学</vt:lpstr>
      <vt:lpstr>谈数学对历法的影响</vt:lpstr>
      <vt:lpstr>所谓连分数</vt:lpstr>
      <vt:lpstr>辗转相除</vt:lpstr>
      <vt:lpstr>对时辰的记录</vt:lpstr>
      <vt:lpstr>一个连分数的实例</vt:lpstr>
      <vt:lpstr>历史上出现的历法</vt:lpstr>
      <vt:lpstr>谈闰年的设置(四年一闰，百年少一闰)</vt:lpstr>
      <vt:lpstr>闰年设置(进一步的精确)</vt:lpstr>
      <vt:lpstr>PowerPoint 演示文稿</vt:lpstr>
      <vt:lpstr>谈谈大地的测量</vt:lpstr>
      <vt:lpstr>测量大地的简单几何原理</vt:lpstr>
      <vt:lpstr>月地距离</vt:lpstr>
      <vt:lpstr>第三节 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数学漫谈第三讲 谈认识数系</dc:title>
  <dc:creator>liu6t_000</dc:creator>
  <cp:lastModifiedBy>liu6tot@gmail.com</cp:lastModifiedBy>
  <cp:revision>66</cp:revision>
  <dcterms:created xsi:type="dcterms:W3CDTF">2015-01-10T03:37:36Z</dcterms:created>
  <dcterms:modified xsi:type="dcterms:W3CDTF">2015-01-10T09:27:01Z</dcterms:modified>
</cp:coreProperties>
</file>