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51"/>
  </p:notesMasterIdLst>
  <p:handoutMasterIdLst>
    <p:handoutMasterId r:id="rId52"/>
  </p:handoutMasterIdLst>
  <p:sldIdLst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4" r:id="rId16"/>
    <p:sldId id="325" r:id="rId17"/>
    <p:sldId id="326" r:id="rId18"/>
    <p:sldId id="327" r:id="rId19"/>
    <p:sldId id="328" r:id="rId20"/>
    <p:sldId id="329" r:id="rId21"/>
    <p:sldId id="296" r:id="rId22"/>
    <p:sldId id="297" r:id="rId23"/>
    <p:sldId id="339" r:id="rId24"/>
    <p:sldId id="340" r:id="rId25"/>
    <p:sldId id="338" r:id="rId26"/>
    <p:sldId id="301" r:id="rId27"/>
    <p:sldId id="336" r:id="rId28"/>
    <p:sldId id="303" r:id="rId29"/>
    <p:sldId id="304" r:id="rId30"/>
    <p:sldId id="305" r:id="rId31"/>
    <p:sldId id="306" r:id="rId32"/>
    <p:sldId id="307" r:id="rId33"/>
    <p:sldId id="308" r:id="rId34"/>
    <p:sldId id="261" r:id="rId35"/>
    <p:sldId id="262" r:id="rId36"/>
    <p:sldId id="263" r:id="rId37"/>
    <p:sldId id="268" r:id="rId38"/>
    <p:sldId id="287" r:id="rId39"/>
    <p:sldId id="330" r:id="rId40"/>
    <p:sldId id="331" r:id="rId41"/>
    <p:sldId id="292" r:id="rId42"/>
    <p:sldId id="332" r:id="rId43"/>
    <p:sldId id="334" r:id="rId44"/>
    <p:sldId id="333" r:id="rId45"/>
    <p:sldId id="335" r:id="rId46"/>
    <p:sldId id="293" r:id="rId47"/>
    <p:sldId id="277" r:id="rId48"/>
    <p:sldId id="294" r:id="rId49"/>
    <p:sldId id="288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4" autoAdjust="0"/>
    <p:restoredTop sz="94705" autoAdjust="0"/>
  </p:normalViewPr>
  <p:slideViewPr>
    <p:cSldViewPr>
      <p:cViewPr>
        <p:scale>
          <a:sx n="70" d="100"/>
          <a:sy n="70" d="100"/>
        </p:scale>
        <p:origin x="-1805" y="-3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5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kidwell\AppData\Local\Microsoft\Windows\Temporary%20Internet%20Files\Content.IE5\41G7VYE1\Epics_NEES_Semester_Plan_Spring_2012_Interfa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[Epics_NEES_Semester_Plan_Spring_2012_Interface.xlsx]Sheet1!$B$1</c:f>
              <c:strCache>
                <c:ptCount val="1"/>
                <c:pt idx="0">
                  <c:v>Date</c:v>
                </c:pt>
              </c:strCache>
            </c:strRef>
          </c:tx>
          <c:spPr>
            <a:noFill/>
          </c:spPr>
          <c:invertIfNegative val="0"/>
          <c:cat>
            <c:strRef>
              <c:f>[Epics_NEES_Semester_Plan_Spring_2012_Interface.xlsx]Sheet1!$A$2:$A$6</c:f>
              <c:strCache>
                <c:ptCount val="5"/>
                <c:pt idx="0">
                  <c:v>Research Stepper Motor and Driver System:</c:v>
                </c:pt>
                <c:pt idx="1">
                  <c:v>Review Program:</c:v>
                </c:pt>
                <c:pt idx="2">
                  <c:v>Test and Retest Stepper Motor Driver:</c:v>
                </c:pt>
                <c:pt idx="3">
                  <c:v>Test and Retest Program:</c:v>
                </c:pt>
                <c:pt idx="4">
                  <c:v>Test Entire System All Parts Put Together:</c:v>
                </c:pt>
              </c:strCache>
            </c:strRef>
          </c:cat>
          <c:val>
            <c:numRef>
              <c:f>[Epics_NEES_Semester_Plan_Spring_2012_Interface.xlsx]Sheet1!$B$2:$B$6</c:f>
              <c:numCache>
                <c:formatCode>m/d/yyyy</c:formatCode>
                <c:ptCount val="5"/>
                <c:pt idx="0">
                  <c:v>40917</c:v>
                </c:pt>
                <c:pt idx="1">
                  <c:v>40939</c:v>
                </c:pt>
                <c:pt idx="2">
                  <c:v>40939</c:v>
                </c:pt>
                <c:pt idx="3">
                  <c:v>40953</c:v>
                </c:pt>
                <c:pt idx="4">
                  <c:v>40988</c:v>
                </c:pt>
              </c:numCache>
            </c:numRef>
          </c:val>
        </c:ser>
        <c:ser>
          <c:idx val="1"/>
          <c:order val="1"/>
          <c:tx>
            <c:strRef>
              <c:f>[Epics_NEES_Semester_Plan_Spring_2012_Interface.xlsx]Sheet1!$C$1</c:f>
              <c:strCache>
                <c:ptCount val="1"/>
                <c:pt idx="0">
                  <c:v>Duration (Days)</c:v>
                </c:pt>
              </c:strCache>
            </c:strRef>
          </c:tx>
          <c:invertIfNegative val="0"/>
          <c:cat>
            <c:strRef>
              <c:f>[Epics_NEES_Semester_Plan_Spring_2012_Interface.xlsx]Sheet1!$A$2:$A$6</c:f>
              <c:strCache>
                <c:ptCount val="5"/>
                <c:pt idx="0">
                  <c:v>Research Stepper Motor and Driver System:</c:v>
                </c:pt>
                <c:pt idx="1">
                  <c:v>Review Program:</c:v>
                </c:pt>
                <c:pt idx="2">
                  <c:v>Test and Retest Stepper Motor Driver:</c:v>
                </c:pt>
                <c:pt idx="3">
                  <c:v>Test and Retest Program:</c:v>
                </c:pt>
                <c:pt idx="4">
                  <c:v>Test Entire System All Parts Put Together:</c:v>
                </c:pt>
              </c:strCache>
            </c:strRef>
          </c:cat>
          <c:val>
            <c:numRef>
              <c:f>[Epics_NEES_Semester_Plan_Spring_2012_Interface.xlsx]Sheet1!$C$2:$C$6</c:f>
              <c:numCache>
                <c:formatCode>General</c:formatCode>
                <c:ptCount val="5"/>
                <c:pt idx="0">
                  <c:v>28</c:v>
                </c:pt>
                <c:pt idx="1">
                  <c:v>28</c:v>
                </c:pt>
                <c:pt idx="2">
                  <c:v>42</c:v>
                </c:pt>
                <c:pt idx="3">
                  <c:v>42</c:v>
                </c:pt>
                <c:pt idx="4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9930496"/>
        <c:axId val="79932032"/>
      </c:barChart>
      <c:catAx>
        <c:axId val="79930496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700" baseline="0"/>
            </a:pPr>
            <a:endParaRPr lang="en-US"/>
          </a:p>
        </c:txPr>
        <c:crossAx val="79932032"/>
        <c:crosses val="autoZero"/>
        <c:auto val="0"/>
        <c:lblAlgn val="ctr"/>
        <c:lblOffset val="100"/>
        <c:noMultiLvlLbl val="0"/>
      </c:catAx>
      <c:valAx>
        <c:axId val="79932032"/>
        <c:scaling>
          <c:orientation val="minMax"/>
          <c:max val="41040"/>
          <c:min val="40929"/>
        </c:scaling>
        <c:delete val="0"/>
        <c:axPos val="t"/>
        <c:majorGridlines/>
        <c:numFmt formatCode="m/d/yyyy" sourceLinked="1"/>
        <c:majorTickMark val="out"/>
        <c:minorTickMark val="none"/>
        <c:tickLblPos val="nextTo"/>
        <c:crossAx val="799304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44E56-8C37-4246-9D21-15FEC0CF4B58}" type="datetimeFigureOut">
              <a:rPr lang="en-US" smtClean="0"/>
              <a:pPr/>
              <a:t>10/1/2012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FCCD2-38EA-4F36-8956-782DC82709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61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C86C79A-25B2-4ADD-B1EC-5A0AC7899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91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7F3992E-AD37-4085-B5CC-7E128DB2D02B}" type="slidenum">
              <a:rPr lang="en-US" altLang="zh-CN" sz="1200">
                <a:latin typeface="Arial" charset="0"/>
              </a:rPr>
              <a:pPr eaLnBrk="1" hangingPunct="1"/>
              <a:t>3</a:t>
            </a:fld>
            <a:endParaRPr lang="en-US" altLang="zh-CN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0D1A7BB-C106-4DFD-94F5-335F33B6E264}" type="slidenum">
              <a:rPr lang="zh-CN" altLang="en-US" sz="1200">
                <a:latin typeface="Arial" charset="0"/>
              </a:rPr>
              <a:pPr eaLnBrk="1" hangingPunct="1"/>
              <a:t>5</a:t>
            </a:fld>
            <a:endParaRPr lang="zh-CN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Add pictures and video</a:t>
            </a:r>
            <a:endParaRPr lang="zh-CN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2711864-DF73-4D49-A69E-2B4AA0E24F31}" type="slidenum">
              <a:rPr lang="en-US" altLang="zh-CN" sz="1200">
                <a:latin typeface="Arial" charset="0"/>
              </a:rPr>
              <a:pPr eaLnBrk="1" hangingPunct="1"/>
              <a:t>9</a:t>
            </a:fld>
            <a:endParaRPr lang="en-US" altLang="zh-CN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Shake table</a:t>
            </a:r>
          </a:p>
          <a:p>
            <a:r>
              <a:rPr lang="en-US" altLang="zh-CN" smtClean="0"/>
              <a:t>video</a:t>
            </a:r>
            <a:endParaRPr lang="zh-CN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1D3DE668-491A-4D7B-9182-A54FBC164612}" type="slidenum">
              <a:rPr lang="en-US" altLang="zh-CN" sz="1200">
                <a:latin typeface="Arial" charset="0"/>
              </a:rPr>
              <a:pPr eaLnBrk="1" hangingPunct="1"/>
              <a:t>12</a:t>
            </a:fld>
            <a:endParaRPr lang="en-US" altLang="zh-CN" sz="120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rgbClr val="0000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pic>
        <p:nvPicPr>
          <p:cNvPr id="12" name="Picture 11" descr="EPICS_Integral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303963"/>
            <a:ext cx="22860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fld id="{7F8C8A0F-330E-4D22-8D73-12CA5490D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C1EC9-E564-4517-AFAA-9DAC28662E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521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521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4B439-46E0-432B-B28E-DA092D2E2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F670B-1C32-4D6C-AD9E-5D76065A29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BCD76-816B-4B76-8756-360B36A5B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828800"/>
            <a:ext cx="43434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3434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A7F06-71D4-44D8-A1B7-A0587B70B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68A5D-70C3-45AE-9729-1323130C9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F5B75-574D-4696-9281-1FE5D5271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57191-ABC4-428F-8FB4-DD7755D25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A2080-3EBC-46DE-BF35-78A5E1AF7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1CCCE-6A30-451D-8C0B-D319184D4C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609600"/>
            <a:ext cx="685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828800"/>
            <a:ext cx="88392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3246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fld id="{94859BC3-84DB-4DFC-B8BD-079F890EAF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H="1">
            <a:off x="152400" y="1752600"/>
            <a:ext cx="883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8758238" y="152400"/>
            <a:ext cx="233362" cy="2286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152400" y="152400"/>
            <a:ext cx="8602663" cy="228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52400" y="381000"/>
            <a:ext cx="8610600" cy="1524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8763000" y="381000"/>
            <a:ext cx="228600" cy="152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pic>
        <p:nvPicPr>
          <p:cNvPr id="1034" name="Picture 11" descr="EPICS_Integral_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6303963"/>
            <a:ext cx="22860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o"/>
        <a:defRPr sz="2400">
          <a:solidFill>
            <a:schemeClr val="tx1"/>
          </a:solidFill>
          <a:latin typeface="+mn-lt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/>
              <a:t>Network for Earthquake Engineering Simulation (NEES)</a:t>
            </a:r>
            <a:br>
              <a:rPr lang="en-US" altLang="zh-CN" sz="4400" dirty="0" smtClean="0"/>
            </a:br>
            <a:r>
              <a:rPr lang="en-US" altLang="zh-CN" sz="4400" dirty="0" smtClean="0"/>
              <a:t> Design Review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2/21/2012</a:t>
            </a:r>
          </a:p>
          <a:p>
            <a:pPr eaLnBrk="1" hangingPunct="1"/>
            <a:r>
              <a:rPr lang="en-US" altLang="zh-CN" dirty="0" smtClean="0"/>
              <a:t>ARMS 1098B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24800" y="6248400"/>
            <a:ext cx="1066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A25AC7A-09BA-4357-B0B9-AD1CD080B283}" type="slidenum">
              <a:rPr lang="en-US" altLang="zh-CN" sz="1000" b="1">
                <a:latin typeface="Arial" charset="0"/>
              </a:rPr>
              <a:pPr eaLnBrk="1" hangingPunct="1"/>
              <a:t>1</a:t>
            </a:fld>
            <a:endParaRPr lang="en-US" altLang="zh-CN" sz="1000" b="1">
              <a:latin typeface="Arial" charset="0"/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276600" y="6369050"/>
            <a:ext cx="243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/>
              <a:t>NEES Team</a:t>
            </a:r>
          </a:p>
        </p:txBody>
      </p:sp>
      <p:pic>
        <p:nvPicPr>
          <p:cNvPr id="3078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305550"/>
            <a:ext cx="10572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71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52400" y="706438"/>
            <a:ext cx="8091488" cy="1066800"/>
          </a:xfrm>
        </p:spPr>
        <p:txBody>
          <a:bodyPr/>
          <a:lstStyle/>
          <a:p>
            <a:r>
              <a:rPr lang="en-US" altLang="zh-CN" sz="4000" smtClean="0"/>
              <a:t>Current Make Your Own Earthquake System</a:t>
            </a:r>
          </a:p>
        </p:txBody>
      </p:sp>
      <p:pic>
        <p:nvPicPr>
          <p:cNvPr id="12291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5800" y="2243138"/>
            <a:ext cx="4457700" cy="3429000"/>
          </a:xfrm>
        </p:spPr>
      </p:pic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65E3E38-5A8F-4B20-8456-3696DC82BFAA}" type="slidenum">
              <a:rPr lang="en-US" altLang="zh-CN" sz="1000">
                <a:latin typeface="Arial" charset="0"/>
              </a:rPr>
              <a:pPr eaLnBrk="1" hangingPunct="1"/>
              <a:t>10</a:t>
            </a:fld>
            <a:endParaRPr lang="en-US" altLang="zh-CN" sz="1000">
              <a:latin typeface="Arial" charset="0"/>
            </a:endParaRPr>
          </a:p>
        </p:txBody>
      </p:sp>
      <p:pic>
        <p:nvPicPr>
          <p:cNvPr id="12293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305550"/>
            <a:ext cx="10572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2989263" y="6369050"/>
            <a:ext cx="243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/>
              <a:t>NEES Team</a:t>
            </a:r>
          </a:p>
        </p:txBody>
      </p:sp>
      <p:sp>
        <p:nvSpPr>
          <p:cNvPr id="12295" name="Flowchart: Manual Input 7"/>
          <p:cNvSpPr>
            <a:spLocks noChangeArrowheads="1"/>
          </p:cNvSpPr>
          <p:nvPr/>
        </p:nvSpPr>
        <p:spPr bwMode="auto">
          <a:xfrm>
            <a:off x="323850" y="4365625"/>
            <a:ext cx="1781175" cy="990600"/>
          </a:xfrm>
          <a:prstGeom prst="flowChartManualInput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eaLnBrk="0" hangingPunct="0"/>
            <a:endParaRPr lang="en-US" altLang="zh-CN" sz="1800"/>
          </a:p>
        </p:txBody>
      </p:sp>
      <p:sp>
        <p:nvSpPr>
          <p:cNvPr id="12296" name="Flowchart: Data 8"/>
          <p:cNvSpPr>
            <a:spLocks noChangeArrowheads="1"/>
          </p:cNvSpPr>
          <p:nvPr/>
        </p:nvSpPr>
        <p:spPr bwMode="auto">
          <a:xfrm>
            <a:off x="2590800" y="3505200"/>
            <a:ext cx="1143000" cy="914400"/>
          </a:xfrm>
          <a:prstGeom prst="flowChartInputOutput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eaLnBrk="0" hangingPunct="0"/>
            <a:endParaRPr lang="en-US" altLang="zh-CN" sz="1800"/>
          </a:p>
        </p:txBody>
      </p:sp>
      <p:cxnSp>
        <p:nvCxnSpPr>
          <p:cNvPr id="12297" name="Straight Arrow Connector 11"/>
          <p:cNvCxnSpPr>
            <a:cxnSpLocks noChangeShapeType="1"/>
            <a:stCxn id="12296" idx="5"/>
          </p:cNvCxnSpPr>
          <p:nvPr/>
        </p:nvCxnSpPr>
        <p:spPr bwMode="auto">
          <a:xfrm flipV="1">
            <a:off x="3619500" y="3957638"/>
            <a:ext cx="876300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8" name="TextBox 16"/>
          <p:cNvSpPr txBox="1">
            <a:spLocks noChangeArrowheads="1"/>
          </p:cNvSpPr>
          <p:nvPr/>
        </p:nvSpPr>
        <p:spPr bwMode="auto">
          <a:xfrm>
            <a:off x="468313" y="4581525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800"/>
              <a:t>Platform w/ accelerometer</a:t>
            </a:r>
          </a:p>
        </p:txBody>
      </p:sp>
      <p:sp>
        <p:nvSpPr>
          <p:cNvPr id="12299" name="TextBox 17"/>
          <p:cNvSpPr txBox="1">
            <a:spLocks noChangeArrowheads="1"/>
          </p:cNvSpPr>
          <p:nvPr/>
        </p:nvSpPr>
        <p:spPr bwMode="auto">
          <a:xfrm>
            <a:off x="2952750" y="3773488"/>
            <a:ext cx="666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800"/>
              <a:t>PC</a:t>
            </a:r>
          </a:p>
        </p:txBody>
      </p:sp>
      <p:cxnSp>
        <p:nvCxnSpPr>
          <p:cNvPr id="12300" name="Elbow Connector 19"/>
          <p:cNvCxnSpPr>
            <a:cxnSpLocks noChangeShapeType="1"/>
            <a:stCxn id="12295" idx="2"/>
            <a:endCxn id="12296" idx="2"/>
          </p:cNvCxnSpPr>
          <p:nvPr/>
        </p:nvCxnSpPr>
        <p:spPr bwMode="auto">
          <a:xfrm rot="5400000" flipH="1" flipV="1">
            <a:off x="1262856" y="3913982"/>
            <a:ext cx="1393825" cy="1490662"/>
          </a:xfrm>
          <a:prstGeom prst="bentConnector4">
            <a:avLst>
              <a:gd name="adj1" fmla="val -16407"/>
              <a:gd name="adj2" fmla="val 76032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2555776" y="4581128"/>
            <a:ext cx="1095375" cy="109537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2302" name="TextBox 21"/>
          <p:cNvSpPr txBox="1">
            <a:spLocks noChangeArrowheads="1"/>
          </p:cNvSpPr>
          <p:nvPr/>
        </p:nvSpPr>
        <p:spPr bwMode="auto">
          <a:xfrm>
            <a:off x="4572000" y="2533650"/>
            <a:ext cx="1411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1800"/>
              <a:t>PC Display</a:t>
            </a:r>
          </a:p>
        </p:txBody>
      </p:sp>
      <p:pic>
        <p:nvPicPr>
          <p:cNvPr id="16" name="Picture 2" descr="http://nees.ucsb.edu/assets/outreach/2011-hollister/0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388" y="2060575"/>
            <a:ext cx="1981200" cy="203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301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971550" y="609600"/>
            <a:ext cx="6858000" cy="1066800"/>
          </a:xfrm>
        </p:spPr>
        <p:txBody>
          <a:bodyPr/>
          <a:lstStyle/>
          <a:p>
            <a:r>
              <a:rPr lang="en-US" altLang="zh-CN" smtClean="0"/>
              <a:t>                 MYOE</a:t>
            </a:r>
            <a:endParaRPr lang="zh-CN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mtClean="0"/>
              <a:t>Simple concept !</a:t>
            </a:r>
          </a:p>
          <a:p>
            <a:pPr marL="0" indent="0">
              <a:buFont typeface="Wingdings" pitchFamily="2" charset="2"/>
              <a:buNone/>
            </a:pPr>
            <a:endParaRPr lang="en-US" altLang="zh-CN" smtClean="0"/>
          </a:p>
          <a:p>
            <a:pPr marL="0" indent="0">
              <a:buFont typeface="Wingdings" pitchFamily="2" charset="2"/>
              <a:buNone/>
            </a:pPr>
            <a:r>
              <a:rPr lang="en-US" altLang="zh-CN" smtClean="0"/>
              <a:t>Record the viberation</a:t>
            </a:r>
            <a:endParaRPr lang="zh-CN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8A0FFC43-6582-4D9B-8EFB-DF0DF716B33A}" type="slidenum">
              <a:rPr lang="en-US" altLang="zh-CN" sz="1000">
                <a:latin typeface="Arial" charset="0"/>
              </a:rPr>
              <a:pPr eaLnBrk="1" hangingPunct="1"/>
              <a:t>11</a:t>
            </a:fld>
            <a:endParaRPr lang="en-US" altLang="zh-CN" sz="1000">
              <a:latin typeface="Arial" charset="0"/>
            </a:endParaRPr>
          </a:p>
        </p:txBody>
      </p:sp>
      <p:pic>
        <p:nvPicPr>
          <p:cNvPr id="13317" name="Picture 3" descr="C:\Users\henghengxiaobaobei\Documents\Tencent Files\541933296\Image\Image1\4@R~FO}YYQG8X@GOR7{(LY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916113"/>
            <a:ext cx="446405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bkhan\Pictures\NEES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2843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0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" descr="C:\Users\henghengxiaobaobei\Desktop\recent use\NEES\iml_S21-xyShakeTableIII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708275"/>
            <a:ext cx="4146550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itle 1"/>
          <p:cNvSpPr>
            <a:spLocks noGrp="1"/>
          </p:cNvSpPr>
          <p:nvPr>
            <p:ph type="title"/>
          </p:nvPr>
        </p:nvSpPr>
        <p:spPr>
          <a:xfrm>
            <a:off x="841375" y="490538"/>
            <a:ext cx="6858000" cy="1066800"/>
          </a:xfrm>
        </p:spPr>
        <p:txBody>
          <a:bodyPr/>
          <a:lstStyle/>
          <a:p>
            <a:r>
              <a:rPr lang="en-US" altLang="zh-CN" smtClean="0"/>
              <a:t>               Shake Table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3" y="1849438"/>
            <a:ext cx="8839200" cy="4302125"/>
          </a:xfrm>
        </p:spPr>
        <p:txBody>
          <a:bodyPr/>
          <a:lstStyle/>
          <a:p>
            <a:r>
              <a:rPr lang="en-US" altLang="zh-CN" smtClean="0"/>
              <a:t>Current use of ST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-doing demo dynamics motion characteristic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-design compeition</a:t>
            </a:r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Constraints –expensive, immobile, </a:t>
            </a:r>
          </a:p>
          <a:p>
            <a:pPr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163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4B5DDD36-96B1-49BF-B0E9-080F874CB1EC}" type="slidenum">
              <a:rPr lang="en-US" altLang="zh-CN" sz="1000">
                <a:latin typeface="Arial" charset="0"/>
              </a:rPr>
              <a:pPr eaLnBrk="1" hangingPunct="1"/>
              <a:t>12</a:t>
            </a:fld>
            <a:endParaRPr lang="en-US" altLang="zh-CN" sz="1000">
              <a:latin typeface="Arial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3663" y="3155950"/>
            <a:ext cx="2503487" cy="273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3" descr="C:\Users\bkhan\Pictures\NEES_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2843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9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839200" cy="44196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Our Goal: Enhancing the Make-Your-Own-Earthquake (MYOE) exhibit 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zh-CN" sz="2000" smtClean="0"/>
              <a:t>expand and enhancing the use of this module 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zh-CN" sz="2000" smtClean="0"/>
              <a:t>find new ways to use these materials to teach more earthquake engineering concepts.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zh-CN" sz="2000" smtClean="0"/>
              <a:t>Make experience more interactive and memorable 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zh-CN" sz="2000" smtClean="0"/>
              <a:t>Modular design for future enhancement and reusability</a:t>
            </a:r>
          </a:p>
          <a:p>
            <a:pPr lvl="1" eaLnBrk="1" hangingPunct="1">
              <a:buFont typeface="Wingdings" pitchFamily="2" charset="2"/>
              <a:buChar char="v"/>
            </a:pPr>
            <a:r>
              <a:rPr lang="en-US" altLang="zh-CN" sz="2000" smtClean="0"/>
              <a:t>More </a:t>
            </a:r>
            <a:r>
              <a:rPr lang="en-US" altLang="zh-CN" sz="2000" u="sng" smtClean="0"/>
              <a:t>FUN</a:t>
            </a:r>
            <a:r>
              <a:rPr lang="en-US" altLang="zh-CN" sz="2000" smtClean="0"/>
              <a:t> for kids!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2989263" y="6369050"/>
            <a:ext cx="243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/>
              <a:t>NEES Team</a:t>
            </a:r>
          </a:p>
        </p:txBody>
      </p:sp>
      <p:pic>
        <p:nvPicPr>
          <p:cNvPr id="174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305550"/>
            <a:ext cx="10572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itle 4"/>
          <p:cNvSpPr>
            <a:spLocks noGrp="1"/>
          </p:cNvSpPr>
          <p:nvPr>
            <p:ph type="title"/>
          </p:nvPr>
        </p:nvSpPr>
        <p:spPr>
          <a:xfrm>
            <a:off x="1547813" y="417513"/>
            <a:ext cx="6858000" cy="1066800"/>
          </a:xfrm>
        </p:spPr>
        <p:txBody>
          <a:bodyPr/>
          <a:lstStyle/>
          <a:p>
            <a:r>
              <a:rPr lang="en-US" altLang="zh-CN" dirty="0" smtClean="0"/>
              <a:t>EPICS-NEES-Spring 2012</a:t>
            </a:r>
            <a:endParaRPr lang="zh-CN" altLang="en-US" dirty="0" smtClean="0"/>
          </a:p>
        </p:txBody>
      </p:sp>
      <p:sp>
        <p:nvSpPr>
          <p:cNvPr id="174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549C0CC7-A68E-4651-95DC-41EC46ECF4E3}" type="slidenum">
              <a:rPr lang="en-US" altLang="zh-CN" sz="1000">
                <a:latin typeface="Arial" charset="0"/>
              </a:rPr>
              <a:pPr eaLnBrk="1" hangingPunct="1"/>
              <a:t>13</a:t>
            </a:fld>
            <a:endParaRPr lang="en-US" altLang="zh-CN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7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812213" cy="1066800"/>
          </a:xfrm>
        </p:spPr>
        <p:txBody>
          <a:bodyPr/>
          <a:lstStyle/>
          <a:p>
            <a:r>
              <a:rPr lang="en-US" altLang="zh-CN" smtClean="0"/>
              <a:t>Enhancement for the MYOE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53AEC071-D75D-4C6B-AFF1-339EECCD47F0}" type="slidenum">
              <a:rPr lang="en-US" altLang="zh-CN" sz="1000">
                <a:latin typeface="Arial" charset="0"/>
              </a:rPr>
              <a:pPr eaLnBrk="1" hangingPunct="1"/>
              <a:t>14</a:t>
            </a:fld>
            <a:endParaRPr lang="en-US" altLang="zh-CN" sz="100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07950" y="4221163"/>
            <a:ext cx="1079500" cy="769937"/>
          </a:xfrm>
          <a:prstGeom prst="rect">
            <a:avLst/>
          </a:prstGeom>
          <a:noFill/>
          <a:ln w="38100" cmpd="sng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sz="1800" dirty="0">
                <a:solidFill>
                  <a:schemeClr val="tx1"/>
                </a:solidFill>
              </a:rPr>
              <a:t>Jumping Platform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692275" y="3213100"/>
            <a:ext cx="1079500" cy="769938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zh-CN" sz="1800"/>
              <a:t>User Interface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3635375" y="2636838"/>
            <a:ext cx="1152525" cy="720725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zh-CN" sz="1800" dirty="0"/>
              <a:t>Visual Display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5148263" y="3500438"/>
            <a:ext cx="1511300" cy="649287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>
              <a:lnSpc>
                <a:spcPct val="150000"/>
              </a:lnSpc>
            </a:pPr>
            <a:r>
              <a:rPr lang="en-US" altLang="zh-CN" sz="1800"/>
              <a:t>Controller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7451725" y="5300663"/>
            <a:ext cx="1368425" cy="771525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zh-CN" sz="1800"/>
              <a:t>Motion Mechanism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7451725" y="4076700"/>
            <a:ext cx="1368425" cy="771525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zh-CN" sz="1800"/>
              <a:t>Shaking Platform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692275" y="4221163"/>
            <a:ext cx="1079500" cy="936625"/>
          </a:xfrm>
          <a:prstGeom prst="rect">
            <a:avLst/>
          </a:prstGeom>
          <a:noFill/>
          <a:ln w="38100" cmpd="sng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sz="1800" dirty="0">
                <a:solidFill>
                  <a:schemeClr val="tx1"/>
                </a:solidFill>
              </a:rPr>
              <a:t>Sensor Input QNC?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451725" y="1916113"/>
            <a:ext cx="1368425" cy="771525"/>
          </a:xfrm>
          <a:prstGeom prst="rect">
            <a:avLst/>
          </a:prstGeom>
          <a:noFill/>
          <a:ln w="38100" cmpd="sng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sz="1800" dirty="0">
                <a:solidFill>
                  <a:schemeClr val="tx1"/>
                </a:solidFill>
              </a:rPr>
              <a:t>Physical Models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7451725" y="2997200"/>
            <a:ext cx="1368425" cy="769938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zh-CN" sz="1800"/>
              <a:t>Mounting Mechanism</a:t>
            </a:r>
          </a:p>
        </p:txBody>
      </p:sp>
      <p:cxnSp>
        <p:nvCxnSpPr>
          <p:cNvPr id="18447" name="Elbow Connector 16"/>
          <p:cNvCxnSpPr>
            <a:cxnSpLocks noChangeShapeType="1"/>
            <a:stCxn id="18441" idx="3"/>
            <a:endCxn id="18442" idx="1"/>
          </p:cNvCxnSpPr>
          <p:nvPr/>
        </p:nvCxnSpPr>
        <p:spPr bwMode="auto">
          <a:xfrm>
            <a:off x="6659563" y="3824288"/>
            <a:ext cx="792162" cy="18621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8" name="Straight Arrow Connector 18"/>
          <p:cNvCxnSpPr>
            <a:cxnSpLocks noChangeShapeType="1"/>
            <a:stCxn id="18442" idx="0"/>
            <a:endCxn id="18443" idx="2"/>
          </p:cNvCxnSpPr>
          <p:nvPr/>
        </p:nvCxnSpPr>
        <p:spPr bwMode="auto">
          <a:xfrm flipV="1">
            <a:off x="8135938" y="4848225"/>
            <a:ext cx="0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Straight Arrow Connector 24"/>
          <p:cNvCxnSpPr>
            <a:cxnSpLocks noChangeShapeType="1"/>
            <a:stCxn id="18446" idx="2"/>
            <a:endCxn id="18443" idx="0"/>
          </p:cNvCxnSpPr>
          <p:nvPr/>
        </p:nvCxnSpPr>
        <p:spPr bwMode="auto">
          <a:xfrm>
            <a:off x="8135938" y="3767138"/>
            <a:ext cx="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Straight Arrow Connector 26"/>
          <p:cNvCxnSpPr>
            <a:cxnSpLocks noChangeShapeType="1"/>
            <a:stCxn id="14" idx="2"/>
            <a:endCxn id="18446" idx="0"/>
          </p:cNvCxnSpPr>
          <p:nvPr/>
        </p:nvCxnSpPr>
        <p:spPr bwMode="auto">
          <a:xfrm>
            <a:off x="8135938" y="2687638"/>
            <a:ext cx="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Straight Arrow Connector 18437"/>
          <p:cNvCxnSpPr>
            <a:cxnSpLocks noChangeShapeType="1"/>
          </p:cNvCxnSpPr>
          <p:nvPr/>
        </p:nvCxnSpPr>
        <p:spPr bwMode="auto">
          <a:xfrm>
            <a:off x="1243013" y="4652963"/>
            <a:ext cx="449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Elbow Connector 18450"/>
          <p:cNvCxnSpPr>
            <a:cxnSpLocks noChangeShapeType="1"/>
            <a:stCxn id="13" idx="3"/>
          </p:cNvCxnSpPr>
          <p:nvPr/>
        </p:nvCxnSpPr>
        <p:spPr bwMode="auto">
          <a:xfrm flipV="1">
            <a:off x="2771775" y="4221163"/>
            <a:ext cx="3168650" cy="468312"/>
          </a:xfrm>
          <a:prstGeom prst="bentConnector3">
            <a:avLst>
              <a:gd name="adj1" fmla="val 100324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Elbow Connector 18457"/>
          <p:cNvCxnSpPr>
            <a:cxnSpLocks noChangeShapeType="1"/>
            <a:stCxn id="18440" idx="3"/>
            <a:endCxn id="18441" idx="0"/>
          </p:cNvCxnSpPr>
          <p:nvPr/>
        </p:nvCxnSpPr>
        <p:spPr bwMode="auto">
          <a:xfrm>
            <a:off x="4787900" y="2997200"/>
            <a:ext cx="1116013" cy="5032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Elbow Connector 18459"/>
          <p:cNvCxnSpPr>
            <a:cxnSpLocks noChangeShapeType="1"/>
            <a:stCxn id="18440" idx="1"/>
          </p:cNvCxnSpPr>
          <p:nvPr/>
        </p:nvCxnSpPr>
        <p:spPr bwMode="auto">
          <a:xfrm rot="10800000" flipV="1">
            <a:off x="2771775" y="2997200"/>
            <a:ext cx="863600" cy="457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5" name="Straight Arrow Connector 18466"/>
          <p:cNvCxnSpPr>
            <a:cxnSpLocks noChangeShapeType="1"/>
          </p:cNvCxnSpPr>
          <p:nvPr/>
        </p:nvCxnSpPr>
        <p:spPr bwMode="auto">
          <a:xfrm>
            <a:off x="2771775" y="3716338"/>
            <a:ext cx="23764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2894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812213" cy="1066800"/>
          </a:xfrm>
        </p:spPr>
        <p:txBody>
          <a:bodyPr/>
          <a:lstStyle/>
          <a:p>
            <a:r>
              <a:rPr lang="en-US" altLang="zh-CN" smtClean="0"/>
              <a:t>Enhancement for the MYOE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693E364-C9CD-4977-8A94-3031D1F156DB}" type="slidenum">
              <a:rPr lang="en-US" altLang="zh-CN" sz="1000">
                <a:latin typeface="Arial" charset="0"/>
              </a:rPr>
              <a:pPr eaLnBrk="1" hangingPunct="1"/>
              <a:t>15</a:t>
            </a:fld>
            <a:endParaRPr lang="en-US" altLang="zh-CN" sz="100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63513" y="4022725"/>
            <a:ext cx="1079500" cy="769938"/>
          </a:xfrm>
          <a:prstGeom prst="rect">
            <a:avLst/>
          </a:prstGeom>
          <a:noFill/>
          <a:ln w="38100" cmpd="sng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sz="1800" dirty="0">
                <a:solidFill>
                  <a:schemeClr val="tx1"/>
                </a:solidFill>
              </a:rPr>
              <a:t>Jumping Platform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1714500" y="2997200"/>
            <a:ext cx="1079500" cy="769938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zh-CN" sz="1800"/>
              <a:t>User Interface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3635375" y="2636838"/>
            <a:ext cx="1152525" cy="720725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zh-CN" sz="1800"/>
              <a:t>Visual Display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5148263" y="3500438"/>
            <a:ext cx="1511300" cy="649287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>
              <a:lnSpc>
                <a:spcPct val="150000"/>
              </a:lnSpc>
            </a:pPr>
            <a:r>
              <a:rPr lang="en-US" altLang="zh-CN" sz="1800"/>
              <a:t>Controller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7451725" y="5300663"/>
            <a:ext cx="1368425" cy="771525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zh-CN" sz="1800"/>
              <a:t>Motion Mechanism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7451725" y="4076700"/>
            <a:ext cx="1368425" cy="771525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zh-CN" sz="1800"/>
              <a:t>Shaking Platform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741488" y="3959225"/>
            <a:ext cx="1079500" cy="936625"/>
          </a:xfrm>
          <a:prstGeom prst="rect">
            <a:avLst/>
          </a:prstGeom>
          <a:noFill/>
          <a:ln w="38100" cmpd="sng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sz="1800" dirty="0">
                <a:solidFill>
                  <a:schemeClr val="tx1"/>
                </a:solidFill>
              </a:rPr>
              <a:t>Sensor Input QNC?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451725" y="1916113"/>
            <a:ext cx="1368425" cy="771525"/>
          </a:xfrm>
          <a:prstGeom prst="rect">
            <a:avLst/>
          </a:prstGeom>
          <a:noFill/>
          <a:ln w="38100" cmpd="sng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sz="1800" dirty="0">
                <a:solidFill>
                  <a:schemeClr val="tx1"/>
                </a:solidFill>
              </a:rPr>
              <a:t>Physical Models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7451725" y="2997200"/>
            <a:ext cx="1368425" cy="769938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zh-CN" sz="1800"/>
              <a:t>Mounting Mechanism</a:t>
            </a:r>
          </a:p>
        </p:txBody>
      </p:sp>
      <p:cxnSp>
        <p:nvCxnSpPr>
          <p:cNvPr id="19471" name="Elbow Connector 16"/>
          <p:cNvCxnSpPr>
            <a:cxnSpLocks noChangeShapeType="1"/>
            <a:stCxn id="19465" idx="3"/>
            <a:endCxn id="19466" idx="1"/>
          </p:cNvCxnSpPr>
          <p:nvPr/>
        </p:nvCxnSpPr>
        <p:spPr bwMode="auto">
          <a:xfrm>
            <a:off x="6659563" y="3824288"/>
            <a:ext cx="792162" cy="18621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Straight Arrow Connector 18"/>
          <p:cNvCxnSpPr>
            <a:cxnSpLocks noChangeShapeType="1"/>
            <a:stCxn id="19466" idx="0"/>
            <a:endCxn id="19467" idx="2"/>
          </p:cNvCxnSpPr>
          <p:nvPr/>
        </p:nvCxnSpPr>
        <p:spPr bwMode="auto">
          <a:xfrm flipV="1">
            <a:off x="8135938" y="4848225"/>
            <a:ext cx="0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3" name="Straight Arrow Connector 24"/>
          <p:cNvCxnSpPr>
            <a:cxnSpLocks noChangeShapeType="1"/>
            <a:stCxn id="19470" idx="2"/>
            <a:endCxn id="19467" idx="0"/>
          </p:cNvCxnSpPr>
          <p:nvPr/>
        </p:nvCxnSpPr>
        <p:spPr bwMode="auto">
          <a:xfrm>
            <a:off x="8135938" y="3767138"/>
            <a:ext cx="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Straight Arrow Connector 26"/>
          <p:cNvCxnSpPr>
            <a:cxnSpLocks noChangeShapeType="1"/>
            <a:stCxn id="14" idx="2"/>
            <a:endCxn id="19470" idx="0"/>
          </p:cNvCxnSpPr>
          <p:nvPr/>
        </p:nvCxnSpPr>
        <p:spPr bwMode="auto">
          <a:xfrm>
            <a:off x="8135938" y="2687638"/>
            <a:ext cx="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5" name="Straight Arrow Connector 18437"/>
          <p:cNvCxnSpPr>
            <a:cxnSpLocks noChangeShapeType="1"/>
          </p:cNvCxnSpPr>
          <p:nvPr/>
        </p:nvCxnSpPr>
        <p:spPr bwMode="auto">
          <a:xfrm>
            <a:off x="1292225" y="4408488"/>
            <a:ext cx="4492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6" name="Elbow Connector 18450"/>
          <p:cNvCxnSpPr>
            <a:cxnSpLocks noChangeShapeType="1"/>
            <a:stCxn id="13" idx="3"/>
          </p:cNvCxnSpPr>
          <p:nvPr/>
        </p:nvCxnSpPr>
        <p:spPr bwMode="auto">
          <a:xfrm flipV="1">
            <a:off x="2820988" y="3959225"/>
            <a:ext cx="2327275" cy="4683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7" name="Elbow Connector 18457"/>
          <p:cNvCxnSpPr>
            <a:cxnSpLocks noChangeShapeType="1"/>
            <a:stCxn id="19464" idx="3"/>
            <a:endCxn id="19465" idx="0"/>
          </p:cNvCxnSpPr>
          <p:nvPr/>
        </p:nvCxnSpPr>
        <p:spPr bwMode="auto">
          <a:xfrm>
            <a:off x="4787900" y="2997200"/>
            <a:ext cx="1116013" cy="5032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8" name="Elbow Connector 18459"/>
          <p:cNvCxnSpPr>
            <a:cxnSpLocks noChangeShapeType="1"/>
            <a:stCxn id="19464" idx="1"/>
          </p:cNvCxnSpPr>
          <p:nvPr/>
        </p:nvCxnSpPr>
        <p:spPr bwMode="auto">
          <a:xfrm rot="10800000" flipV="1">
            <a:off x="2771775" y="2997200"/>
            <a:ext cx="863600" cy="457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9" name="Straight Arrow Connector 18466"/>
          <p:cNvCxnSpPr>
            <a:cxnSpLocks noChangeShapeType="1"/>
          </p:cNvCxnSpPr>
          <p:nvPr/>
        </p:nvCxnSpPr>
        <p:spPr bwMode="auto">
          <a:xfrm>
            <a:off x="2771775" y="3716338"/>
            <a:ext cx="23764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2" name="Rectangle 4"/>
          <p:cNvSpPr>
            <a:spLocks noChangeArrowheads="1"/>
          </p:cNvSpPr>
          <p:nvPr/>
        </p:nvSpPr>
        <p:spPr bwMode="auto">
          <a:xfrm>
            <a:off x="163513" y="1844675"/>
            <a:ext cx="6353175" cy="42497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1800"/>
          </a:p>
        </p:txBody>
      </p:sp>
      <p:sp>
        <p:nvSpPr>
          <p:cNvPr id="19483" name="Rectangle 6"/>
          <p:cNvSpPr>
            <a:spLocks noChangeArrowheads="1"/>
          </p:cNvSpPr>
          <p:nvPr/>
        </p:nvSpPr>
        <p:spPr bwMode="auto">
          <a:xfrm>
            <a:off x="6875463" y="1858963"/>
            <a:ext cx="2160587" cy="45815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0872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812213" cy="1066800"/>
          </a:xfrm>
        </p:spPr>
        <p:txBody>
          <a:bodyPr/>
          <a:lstStyle/>
          <a:p>
            <a:r>
              <a:rPr lang="en-US" altLang="zh-CN" smtClean="0"/>
              <a:t>Enhancement for the MYOE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D75595A0-7C3A-463B-AF00-6B151794EBA5}" type="slidenum">
              <a:rPr lang="en-US" altLang="zh-CN" sz="1000">
                <a:latin typeface="Arial" charset="0"/>
              </a:rPr>
              <a:pPr eaLnBrk="1" hangingPunct="1"/>
              <a:t>16</a:t>
            </a:fld>
            <a:endParaRPr lang="en-US" altLang="zh-CN" sz="100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07950" y="4221163"/>
            <a:ext cx="1079500" cy="769937"/>
          </a:xfrm>
          <a:prstGeom prst="rect">
            <a:avLst/>
          </a:prstGeom>
          <a:noFill/>
          <a:ln w="38100" cmpd="sng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sz="1800" dirty="0">
                <a:solidFill>
                  <a:schemeClr val="tx1"/>
                </a:solidFill>
              </a:rPr>
              <a:t>Jumping Platform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1692275" y="3213100"/>
            <a:ext cx="1079500" cy="769938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zh-CN" sz="1800"/>
              <a:t>User Interface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635375" y="2636838"/>
            <a:ext cx="1152525" cy="720725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zh-CN" sz="1800"/>
              <a:t>Visual Display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5148263" y="3500438"/>
            <a:ext cx="1511300" cy="649287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>
              <a:lnSpc>
                <a:spcPct val="150000"/>
              </a:lnSpc>
            </a:pPr>
            <a:r>
              <a:rPr lang="en-US" altLang="zh-CN" sz="1800"/>
              <a:t>Controller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7451725" y="5300663"/>
            <a:ext cx="1368425" cy="771525"/>
          </a:xfrm>
          <a:prstGeom prst="rect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zh-CN" sz="1800"/>
              <a:t>Motion Mechanism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7451725" y="4076700"/>
            <a:ext cx="1368425" cy="771525"/>
          </a:xfrm>
          <a:prstGeom prst="rect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zh-CN" sz="1800"/>
              <a:t>Shaking Platform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692275" y="4221163"/>
            <a:ext cx="1079500" cy="936625"/>
          </a:xfrm>
          <a:prstGeom prst="rect">
            <a:avLst/>
          </a:prstGeom>
          <a:noFill/>
          <a:ln w="38100" cmpd="sng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sz="1800" dirty="0">
                <a:solidFill>
                  <a:schemeClr val="tx1"/>
                </a:solidFill>
              </a:rPr>
              <a:t>Sensor Input QNC?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451725" y="1916113"/>
            <a:ext cx="1368425" cy="771525"/>
          </a:xfrm>
          <a:prstGeom prst="rect">
            <a:avLst/>
          </a:prstGeom>
          <a:ln w="381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sz="1800" dirty="0">
                <a:solidFill>
                  <a:schemeClr val="tx1"/>
                </a:solidFill>
              </a:rPr>
              <a:t>Physical Models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7451725" y="2997200"/>
            <a:ext cx="1368425" cy="769938"/>
          </a:xfrm>
          <a:prstGeom prst="rect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zh-CN" sz="1800"/>
              <a:t>Mounting Mechanism</a:t>
            </a:r>
          </a:p>
        </p:txBody>
      </p:sp>
      <p:cxnSp>
        <p:nvCxnSpPr>
          <p:cNvPr id="20495" name="Elbow Connector 16"/>
          <p:cNvCxnSpPr>
            <a:cxnSpLocks noChangeShapeType="1"/>
            <a:stCxn id="20489" idx="3"/>
            <a:endCxn id="20490" idx="1"/>
          </p:cNvCxnSpPr>
          <p:nvPr/>
        </p:nvCxnSpPr>
        <p:spPr bwMode="auto">
          <a:xfrm>
            <a:off x="6659563" y="3824288"/>
            <a:ext cx="792162" cy="18621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Straight Arrow Connector 18"/>
          <p:cNvCxnSpPr>
            <a:cxnSpLocks noChangeShapeType="1"/>
            <a:stCxn id="20490" idx="0"/>
            <a:endCxn id="20491" idx="2"/>
          </p:cNvCxnSpPr>
          <p:nvPr/>
        </p:nvCxnSpPr>
        <p:spPr bwMode="auto">
          <a:xfrm flipV="1">
            <a:off x="8135938" y="4848225"/>
            <a:ext cx="0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Straight Arrow Connector 24"/>
          <p:cNvCxnSpPr>
            <a:cxnSpLocks noChangeShapeType="1"/>
            <a:stCxn id="20494" idx="2"/>
            <a:endCxn id="20491" idx="0"/>
          </p:cNvCxnSpPr>
          <p:nvPr/>
        </p:nvCxnSpPr>
        <p:spPr bwMode="auto">
          <a:xfrm>
            <a:off x="8135938" y="3767138"/>
            <a:ext cx="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Straight Arrow Connector 26"/>
          <p:cNvCxnSpPr>
            <a:cxnSpLocks noChangeShapeType="1"/>
            <a:stCxn id="14" idx="2"/>
            <a:endCxn id="20494" idx="0"/>
          </p:cNvCxnSpPr>
          <p:nvPr/>
        </p:nvCxnSpPr>
        <p:spPr bwMode="auto">
          <a:xfrm>
            <a:off x="8135938" y="2687638"/>
            <a:ext cx="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Straight Arrow Connector 18437"/>
          <p:cNvCxnSpPr>
            <a:cxnSpLocks noChangeShapeType="1"/>
          </p:cNvCxnSpPr>
          <p:nvPr/>
        </p:nvCxnSpPr>
        <p:spPr bwMode="auto">
          <a:xfrm>
            <a:off x="1243013" y="4652963"/>
            <a:ext cx="449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Elbow Connector 18450"/>
          <p:cNvCxnSpPr>
            <a:cxnSpLocks noChangeShapeType="1"/>
            <a:stCxn id="13" idx="3"/>
          </p:cNvCxnSpPr>
          <p:nvPr/>
        </p:nvCxnSpPr>
        <p:spPr bwMode="auto">
          <a:xfrm flipV="1">
            <a:off x="2771775" y="4221163"/>
            <a:ext cx="3168650" cy="468312"/>
          </a:xfrm>
          <a:prstGeom prst="bentConnector3">
            <a:avLst>
              <a:gd name="adj1" fmla="val 100324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1" name="Elbow Connector 18457"/>
          <p:cNvCxnSpPr>
            <a:cxnSpLocks noChangeShapeType="1"/>
            <a:stCxn id="20488" idx="3"/>
            <a:endCxn id="20489" idx="0"/>
          </p:cNvCxnSpPr>
          <p:nvPr/>
        </p:nvCxnSpPr>
        <p:spPr bwMode="auto">
          <a:xfrm>
            <a:off x="4787900" y="2997200"/>
            <a:ext cx="1116013" cy="5032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2" name="Elbow Connector 18459"/>
          <p:cNvCxnSpPr>
            <a:cxnSpLocks noChangeShapeType="1"/>
            <a:stCxn id="20488" idx="1"/>
          </p:cNvCxnSpPr>
          <p:nvPr/>
        </p:nvCxnSpPr>
        <p:spPr bwMode="auto">
          <a:xfrm rot="10800000" flipV="1">
            <a:off x="2771775" y="2997200"/>
            <a:ext cx="863600" cy="457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Straight Arrow Connector 18466"/>
          <p:cNvCxnSpPr>
            <a:cxnSpLocks noChangeShapeType="1"/>
          </p:cNvCxnSpPr>
          <p:nvPr/>
        </p:nvCxnSpPr>
        <p:spPr bwMode="auto">
          <a:xfrm>
            <a:off x="2771775" y="3716338"/>
            <a:ext cx="23764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6" name="Rectangle 3"/>
          <p:cNvSpPr>
            <a:spLocks noChangeArrowheads="1"/>
          </p:cNvSpPr>
          <p:nvPr/>
        </p:nvSpPr>
        <p:spPr bwMode="auto">
          <a:xfrm>
            <a:off x="6659563" y="1881188"/>
            <a:ext cx="2376487" cy="43910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800"/>
          </a:p>
        </p:txBody>
      </p:sp>
      <p:sp>
        <p:nvSpPr>
          <p:cNvPr id="20507" name="TextBox 4"/>
          <p:cNvSpPr txBox="1">
            <a:spLocks noChangeArrowheads="1"/>
          </p:cNvSpPr>
          <p:nvPr/>
        </p:nvSpPr>
        <p:spPr bwMode="auto">
          <a:xfrm>
            <a:off x="7235825" y="3687763"/>
            <a:ext cx="1800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3200"/>
              <a:t>Interface </a:t>
            </a:r>
            <a:endParaRPr lang="zh-CN" altLang="en-US" sz="3200"/>
          </a:p>
        </p:txBody>
      </p:sp>
      <p:sp>
        <p:nvSpPr>
          <p:cNvPr id="20508" name="Right Arrow 5"/>
          <p:cNvSpPr>
            <a:spLocks noChangeArrowheads="1"/>
          </p:cNvSpPr>
          <p:nvPr/>
        </p:nvSpPr>
        <p:spPr bwMode="auto">
          <a:xfrm>
            <a:off x="6773863" y="3067050"/>
            <a:ext cx="393700" cy="17811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48366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812213" cy="1066800"/>
          </a:xfrm>
        </p:spPr>
        <p:txBody>
          <a:bodyPr/>
          <a:lstStyle/>
          <a:p>
            <a:r>
              <a:rPr lang="en-US" altLang="zh-CN" smtClean="0"/>
              <a:t>Enhancement for the MYOE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037ACDFB-9618-4DC9-A1E2-B76E2C4354E0}" type="slidenum">
              <a:rPr lang="en-US" altLang="zh-CN" sz="1000">
                <a:latin typeface="Arial" charset="0"/>
              </a:rPr>
              <a:pPr eaLnBrk="1" hangingPunct="1"/>
              <a:t>17</a:t>
            </a:fld>
            <a:endParaRPr lang="en-US" altLang="zh-CN" sz="100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07950" y="4221163"/>
            <a:ext cx="1079500" cy="769937"/>
          </a:xfrm>
          <a:prstGeom prst="rect">
            <a:avLst/>
          </a:prstGeom>
          <a:ln w="38100" cmpd="sng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sz="1800" dirty="0">
                <a:solidFill>
                  <a:schemeClr val="tx1"/>
                </a:solidFill>
              </a:rPr>
              <a:t>Jumping Platform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692275" y="5373688"/>
            <a:ext cx="1079500" cy="935037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zh-CN" sz="1800"/>
              <a:t>Wireless Sensor Input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692275" y="1916113"/>
            <a:ext cx="1079500" cy="936625"/>
          </a:xfrm>
          <a:prstGeom prst="rect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zh-CN" sz="1800"/>
              <a:t>Wireless user Interface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692275" y="3213100"/>
            <a:ext cx="1079500" cy="769938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zh-CN" sz="1800"/>
              <a:t>User Interface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3635375" y="2636838"/>
            <a:ext cx="1152525" cy="720725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zh-CN" sz="1800"/>
              <a:t>Visual Display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5148263" y="3500438"/>
            <a:ext cx="1511300" cy="649287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>
              <a:lnSpc>
                <a:spcPct val="150000"/>
              </a:lnSpc>
            </a:pPr>
            <a:r>
              <a:rPr lang="en-US" altLang="zh-CN" sz="1800"/>
              <a:t>Controller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7451725" y="5300663"/>
            <a:ext cx="1368425" cy="771525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zh-CN" sz="1800"/>
              <a:t>Motion Mechanism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7451725" y="4076700"/>
            <a:ext cx="1368425" cy="771525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zh-CN" sz="1800"/>
              <a:t>Shaking Platform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692275" y="4221163"/>
            <a:ext cx="1079500" cy="936625"/>
          </a:xfrm>
          <a:prstGeom prst="rect">
            <a:avLst/>
          </a:prstGeom>
          <a:ln w="38100" cmpd="sng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sz="1800" dirty="0">
                <a:solidFill>
                  <a:schemeClr val="tx1"/>
                </a:solidFill>
              </a:rPr>
              <a:t>Sensor Input QNC?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451725" y="1916113"/>
            <a:ext cx="1368425" cy="771525"/>
          </a:xfrm>
          <a:prstGeom prst="rect">
            <a:avLst/>
          </a:prstGeom>
          <a:noFill/>
          <a:ln w="38100" cmpd="sng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0" hangingPunct="0">
              <a:defRPr/>
            </a:pPr>
            <a:r>
              <a:rPr lang="en-US" sz="1800" dirty="0">
                <a:solidFill>
                  <a:schemeClr val="tx1"/>
                </a:solidFill>
              </a:rPr>
              <a:t>Physical Models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7451725" y="2997200"/>
            <a:ext cx="1368425" cy="769938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zh-CN" sz="1800"/>
              <a:t>Mounting Mechanism</a:t>
            </a:r>
          </a:p>
        </p:txBody>
      </p:sp>
      <p:cxnSp>
        <p:nvCxnSpPr>
          <p:cNvPr id="21519" name="Elbow Connector 16"/>
          <p:cNvCxnSpPr>
            <a:cxnSpLocks noChangeShapeType="1"/>
            <a:stCxn id="21513" idx="3"/>
            <a:endCxn id="21514" idx="1"/>
          </p:cNvCxnSpPr>
          <p:nvPr/>
        </p:nvCxnSpPr>
        <p:spPr bwMode="auto">
          <a:xfrm>
            <a:off x="6659563" y="3824288"/>
            <a:ext cx="792162" cy="18621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Straight Arrow Connector 18"/>
          <p:cNvCxnSpPr>
            <a:cxnSpLocks noChangeShapeType="1"/>
            <a:stCxn id="21514" idx="0"/>
            <a:endCxn id="21515" idx="2"/>
          </p:cNvCxnSpPr>
          <p:nvPr/>
        </p:nvCxnSpPr>
        <p:spPr bwMode="auto">
          <a:xfrm flipV="1">
            <a:off x="8135938" y="4848225"/>
            <a:ext cx="0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Straight Arrow Connector 24"/>
          <p:cNvCxnSpPr>
            <a:cxnSpLocks noChangeShapeType="1"/>
            <a:stCxn id="21518" idx="2"/>
            <a:endCxn id="21515" idx="0"/>
          </p:cNvCxnSpPr>
          <p:nvPr/>
        </p:nvCxnSpPr>
        <p:spPr bwMode="auto">
          <a:xfrm>
            <a:off x="8135938" y="3767138"/>
            <a:ext cx="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Straight Arrow Connector 26"/>
          <p:cNvCxnSpPr>
            <a:cxnSpLocks noChangeShapeType="1"/>
            <a:stCxn id="14" idx="2"/>
            <a:endCxn id="21518" idx="0"/>
          </p:cNvCxnSpPr>
          <p:nvPr/>
        </p:nvCxnSpPr>
        <p:spPr bwMode="auto">
          <a:xfrm>
            <a:off x="8135938" y="2687638"/>
            <a:ext cx="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Straight Arrow Connector 18437"/>
          <p:cNvCxnSpPr>
            <a:cxnSpLocks noChangeShapeType="1"/>
          </p:cNvCxnSpPr>
          <p:nvPr/>
        </p:nvCxnSpPr>
        <p:spPr bwMode="auto">
          <a:xfrm>
            <a:off x="1243013" y="4652963"/>
            <a:ext cx="449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4" name="Elbow Connector 18450"/>
          <p:cNvCxnSpPr>
            <a:cxnSpLocks noChangeShapeType="1"/>
            <a:stCxn id="13" idx="3"/>
          </p:cNvCxnSpPr>
          <p:nvPr/>
        </p:nvCxnSpPr>
        <p:spPr bwMode="auto">
          <a:xfrm flipV="1">
            <a:off x="2771775" y="4221163"/>
            <a:ext cx="3168650" cy="468312"/>
          </a:xfrm>
          <a:prstGeom prst="bentConnector3">
            <a:avLst>
              <a:gd name="adj1" fmla="val 100324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5" name="Elbow Connector 18457"/>
          <p:cNvCxnSpPr>
            <a:cxnSpLocks noChangeShapeType="1"/>
            <a:stCxn id="21512" idx="3"/>
            <a:endCxn id="21513" idx="0"/>
          </p:cNvCxnSpPr>
          <p:nvPr/>
        </p:nvCxnSpPr>
        <p:spPr bwMode="auto">
          <a:xfrm>
            <a:off x="4787900" y="2997200"/>
            <a:ext cx="1116013" cy="503238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Elbow Connector 18459"/>
          <p:cNvCxnSpPr>
            <a:cxnSpLocks noChangeShapeType="1"/>
            <a:stCxn id="21512" idx="1"/>
          </p:cNvCxnSpPr>
          <p:nvPr/>
        </p:nvCxnSpPr>
        <p:spPr bwMode="auto">
          <a:xfrm rot="10800000" flipV="1">
            <a:off x="2771775" y="2997200"/>
            <a:ext cx="863600" cy="457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7" name="Straight Arrow Connector 18466"/>
          <p:cNvCxnSpPr>
            <a:cxnSpLocks noChangeShapeType="1"/>
          </p:cNvCxnSpPr>
          <p:nvPr/>
        </p:nvCxnSpPr>
        <p:spPr bwMode="auto">
          <a:xfrm>
            <a:off x="2771775" y="3716338"/>
            <a:ext cx="23764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8" name="Elbow Connector 18468"/>
          <p:cNvCxnSpPr>
            <a:cxnSpLocks noChangeShapeType="1"/>
          </p:cNvCxnSpPr>
          <p:nvPr/>
        </p:nvCxnSpPr>
        <p:spPr bwMode="auto">
          <a:xfrm rot="10800000">
            <a:off x="2771775" y="2276475"/>
            <a:ext cx="3529013" cy="1223963"/>
          </a:xfrm>
          <a:prstGeom prst="bentConnector3">
            <a:avLst>
              <a:gd name="adj1" fmla="val -16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9" name="Elbow Connector 18475"/>
          <p:cNvCxnSpPr>
            <a:cxnSpLocks noChangeShapeType="1"/>
            <a:endCxn id="21509" idx="3"/>
          </p:cNvCxnSpPr>
          <p:nvPr/>
        </p:nvCxnSpPr>
        <p:spPr bwMode="auto">
          <a:xfrm rot="10800000" flipV="1">
            <a:off x="2771775" y="4149725"/>
            <a:ext cx="3529013" cy="1692275"/>
          </a:xfrm>
          <a:prstGeom prst="bentConnector3">
            <a:avLst>
              <a:gd name="adj1" fmla="val -16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0" name="Rectangle 2"/>
          <p:cNvSpPr>
            <a:spLocks noChangeArrowheads="1"/>
          </p:cNvSpPr>
          <p:nvPr/>
        </p:nvSpPr>
        <p:spPr bwMode="auto">
          <a:xfrm>
            <a:off x="107950" y="1844675"/>
            <a:ext cx="6696075" cy="45370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800"/>
          </a:p>
        </p:txBody>
      </p:sp>
      <p:sp>
        <p:nvSpPr>
          <p:cNvPr id="21531" name="Left Arrow 7"/>
          <p:cNvSpPr>
            <a:spLocks noChangeArrowheads="1"/>
          </p:cNvSpPr>
          <p:nvPr/>
        </p:nvSpPr>
        <p:spPr bwMode="auto">
          <a:xfrm>
            <a:off x="4751388" y="3028950"/>
            <a:ext cx="2052637" cy="1476375"/>
          </a:xfrm>
          <a:prstGeom prst="left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 sz="1800"/>
          </a:p>
        </p:txBody>
      </p:sp>
      <p:sp>
        <p:nvSpPr>
          <p:cNvPr id="21532" name="TextBox 8"/>
          <p:cNvSpPr txBox="1">
            <a:spLocks noChangeArrowheads="1"/>
          </p:cNvSpPr>
          <p:nvPr/>
        </p:nvSpPr>
        <p:spPr bwMode="auto">
          <a:xfrm>
            <a:off x="2601913" y="3467100"/>
            <a:ext cx="2887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 sz="3200"/>
              <a:t>Shake Table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4081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Epics NEES Interface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err="1"/>
              <a:t>Jingye</a:t>
            </a:r>
            <a:r>
              <a:rPr lang="en-US" sz="2400" dirty="0"/>
              <a:t> Liu</a:t>
            </a:r>
          </a:p>
          <a:p>
            <a:r>
              <a:rPr lang="en-US" sz="2400" dirty="0" err="1"/>
              <a:t>Dongyang</a:t>
            </a:r>
            <a:r>
              <a:rPr lang="en-US" sz="2400" dirty="0"/>
              <a:t> Fu</a:t>
            </a:r>
          </a:p>
          <a:p>
            <a:r>
              <a:rPr lang="en-US" sz="2400" dirty="0"/>
              <a:t>Zachary Golden</a:t>
            </a:r>
          </a:p>
          <a:p>
            <a:r>
              <a:rPr lang="en-US" sz="2400" dirty="0"/>
              <a:t>Andrew </a:t>
            </a:r>
            <a:r>
              <a:rPr lang="en-US" sz="2400" dirty="0" err="1"/>
              <a:t>Grosinger</a:t>
            </a:r>
            <a:endParaRPr lang="en-US" sz="2400" dirty="0"/>
          </a:p>
          <a:p>
            <a:r>
              <a:rPr lang="en-US" sz="2400" dirty="0" err="1"/>
              <a:t>Nikhilgandhi</a:t>
            </a:r>
            <a:r>
              <a:rPr lang="en-US" sz="2400" dirty="0"/>
              <a:t> </a:t>
            </a:r>
            <a:r>
              <a:rPr lang="en-US" sz="2400" dirty="0" err="1"/>
              <a:t>Manojkumar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 descr="C:\Users\bkhan\Pictures\NEES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2843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6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Accelerometer</a:t>
            </a:r>
            <a:endParaRPr lang="en-US" dirty="0"/>
          </a:p>
          <a:p>
            <a:r>
              <a:rPr lang="en-US" dirty="0" smtClean="0"/>
              <a:t>Microcontroller</a:t>
            </a:r>
            <a:endParaRPr lang="en-US" dirty="0" smtClean="0"/>
          </a:p>
          <a:p>
            <a:r>
              <a:rPr lang="en-US" dirty="0" smtClean="0"/>
              <a:t>Driver Circuit</a:t>
            </a:r>
          </a:p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4" name="Picture 3" descr="C:\Users\bkhan\Pictures\NEES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2843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4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68580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                         Agenda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839200" cy="4378325"/>
          </a:xfrm>
        </p:spPr>
        <p:txBody>
          <a:bodyPr/>
          <a:lstStyle/>
          <a:p>
            <a:pPr marL="469900" lvl="1" indent="-469900" eaLnBrk="1" hangingPunct="1">
              <a:buClr>
                <a:schemeClr val="tx1"/>
              </a:buClr>
              <a:buFont typeface="Wingdings" pitchFamily="2" charset="2"/>
              <a:buChar char="o"/>
            </a:pPr>
            <a:r>
              <a:rPr lang="en-US" altLang="zh-CN" sz="3200" smtClean="0"/>
              <a:t> Introduction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Overview of NEES</a:t>
            </a:r>
          </a:p>
          <a:p>
            <a:pPr eaLnBrk="1" hangingPunct="1"/>
            <a:r>
              <a:rPr lang="en-US" altLang="zh-CN" smtClean="0"/>
              <a:t>Clients needs and requirements</a:t>
            </a:r>
          </a:p>
          <a:p>
            <a:pPr eaLnBrk="1" hangingPunct="1"/>
            <a:r>
              <a:rPr lang="en-US" altLang="zh-CN" smtClean="0"/>
              <a:t>Project overview</a:t>
            </a:r>
          </a:p>
          <a:p>
            <a:pPr eaLnBrk="1" hangingPunct="1"/>
            <a:r>
              <a:rPr lang="en-US" altLang="zh-CN" smtClean="0"/>
              <a:t>Project 1: Interface</a:t>
            </a:r>
          </a:p>
          <a:p>
            <a:pPr eaLnBrk="1" hangingPunct="1"/>
            <a:r>
              <a:rPr lang="en-US" altLang="zh-CN" smtClean="0"/>
              <a:t>Project 2: Shake Table</a:t>
            </a:r>
          </a:p>
          <a:p>
            <a:pPr eaLnBrk="1" hangingPunct="1"/>
            <a:r>
              <a:rPr lang="en-US" altLang="zh-CN" smtClean="0"/>
              <a:t>Open Discussion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2989263" y="6369050"/>
            <a:ext cx="243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/>
              <a:t>NEES Team</a:t>
            </a:r>
          </a:p>
        </p:txBody>
      </p:sp>
      <p:pic>
        <p:nvPicPr>
          <p:cNvPr id="4101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305550"/>
            <a:ext cx="10572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92FD1A69-162D-4FB0-BDE5-8C1F73172800}" type="slidenum">
              <a:rPr lang="en-US" altLang="zh-CN" sz="1000">
                <a:latin typeface="Arial" charset="0"/>
              </a:rPr>
              <a:pPr eaLnBrk="1" hangingPunct="1"/>
              <a:t>2</a:t>
            </a:fld>
            <a:endParaRPr lang="en-US" altLang="zh-CN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7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4876" y="1864189"/>
            <a:ext cx="8039100" cy="4191000"/>
            <a:chOff x="152400" y="228600"/>
            <a:chExt cx="7924800" cy="2743200"/>
          </a:xfrm>
        </p:grpSpPr>
        <p:sp>
          <p:nvSpPr>
            <p:cNvPr id="4" name="Rectangle 3"/>
            <p:cNvSpPr/>
            <p:nvPr/>
          </p:nvSpPr>
          <p:spPr>
            <a:xfrm>
              <a:off x="228600" y="1676400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Sensor</a:t>
              </a:r>
              <a:endParaRPr lang="en-US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19400" y="1676400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microC</a:t>
              </a:r>
              <a:endParaRPr lang="en-US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105400" y="1676400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Motor driver</a:t>
              </a:r>
              <a:endParaRPr lang="en-US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239000" y="1676400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Motor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239000" y="457200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Mounting</a:t>
              </a:r>
              <a:endParaRPr lang="en-US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457200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Mount/</a:t>
              </a:r>
            </a:p>
            <a:p>
              <a:pPr algn="ctr"/>
              <a:r>
                <a:rPr lang="en-US" sz="1200" dirty="0" smtClean="0"/>
                <a:t>Housing</a:t>
              </a:r>
              <a:endParaRPr lang="en-US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33600" y="2438400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Power</a:t>
              </a:r>
              <a:endParaRPr lang="en-US" sz="1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71600" y="762000"/>
              <a:ext cx="106172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Input requests</a:t>
              </a:r>
              <a:endParaRPr lang="en-US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14800" y="457200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Mount/</a:t>
              </a:r>
            </a:p>
            <a:p>
              <a:pPr algn="ctr"/>
              <a:r>
                <a:rPr lang="en-US" sz="1200" dirty="0" smtClean="0"/>
                <a:t>house</a:t>
              </a:r>
              <a:endParaRPr lang="en-US" sz="1200" dirty="0"/>
            </a:p>
          </p:txBody>
        </p:sp>
        <p:cxnSp>
          <p:nvCxnSpPr>
            <p:cNvPr id="14" name="Straight Arrow Connector 13"/>
            <p:cNvCxnSpPr>
              <a:stCxn id="4" idx="3"/>
              <a:endCxn id="5" idx="1"/>
            </p:cNvCxnSpPr>
            <p:nvPr/>
          </p:nvCxnSpPr>
          <p:spPr>
            <a:xfrm>
              <a:off x="1066800" y="1866900"/>
              <a:ext cx="1752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429000" y="2590800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Position Sensor</a:t>
              </a:r>
              <a:endParaRPr lang="en-US" sz="1200" dirty="0"/>
            </a:p>
          </p:txBody>
        </p:sp>
        <p:cxnSp>
          <p:nvCxnSpPr>
            <p:cNvPr id="19" name="Shape 18"/>
            <p:cNvCxnSpPr>
              <a:stCxn id="17" idx="1"/>
              <a:endCxn id="5" idx="2"/>
            </p:cNvCxnSpPr>
            <p:nvPr/>
          </p:nvCxnSpPr>
          <p:spPr>
            <a:xfrm rot="10800000">
              <a:off x="3238500" y="2057400"/>
              <a:ext cx="1905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hape 20"/>
            <p:cNvCxnSpPr>
              <a:stCxn id="10" idx="3"/>
              <a:endCxn id="5" idx="2"/>
            </p:cNvCxnSpPr>
            <p:nvPr/>
          </p:nvCxnSpPr>
          <p:spPr>
            <a:xfrm flipV="1">
              <a:off x="2971800" y="2057400"/>
              <a:ext cx="2667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6" idx="1"/>
            </p:cNvCxnSpPr>
            <p:nvPr/>
          </p:nvCxnSpPr>
          <p:spPr>
            <a:xfrm>
              <a:off x="3657600" y="1866900"/>
              <a:ext cx="1447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3"/>
              <a:endCxn id="7" idx="1"/>
            </p:cNvCxnSpPr>
            <p:nvPr/>
          </p:nvCxnSpPr>
          <p:spPr>
            <a:xfrm>
              <a:off x="5943600" y="1866900"/>
              <a:ext cx="1295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2"/>
              <a:endCxn id="7" idx="0"/>
            </p:cNvCxnSpPr>
            <p:nvPr/>
          </p:nvCxnSpPr>
          <p:spPr>
            <a:xfrm>
              <a:off x="7658100" y="838200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2"/>
              <a:endCxn id="6" idx="0"/>
            </p:cNvCxnSpPr>
            <p:nvPr/>
          </p:nvCxnSpPr>
          <p:spPr>
            <a:xfrm flipH="1">
              <a:off x="5524500" y="838200"/>
              <a:ext cx="68580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2" idx="2"/>
            </p:cNvCxnSpPr>
            <p:nvPr/>
          </p:nvCxnSpPr>
          <p:spPr>
            <a:xfrm flipH="1">
              <a:off x="3505200" y="838200"/>
              <a:ext cx="102870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105400" y="2590800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Power</a:t>
              </a:r>
              <a:endParaRPr lang="en-US" sz="1200" dirty="0"/>
            </a:p>
          </p:txBody>
        </p:sp>
        <p:cxnSp>
          <p:nvCxnSpPr>
            <p:cNvPr id="35" name="Straight Arrow Connector 34"/>
            <p:cNvCxnSpPr>
              <a:stCxn id="33" idx="0"/>
              <a:endCxn id="6" idx="2"/>
            </p:cNvCxnSpPr>
            <p:nvPr/>
          </p:nvCxnSpPr>
          <p:spPr>
            <a:xfrm flipV="1">
              <a:off x="5524500" y="20574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934502" y="1676401"/>
              <a:ext cx="10180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High current</a:t>
              </a:r>
              <a:endParaRPr 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33800" y="1676400"/>
              <a:ext cx="9885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Low current</a:t>
              </a:r>
            </a:p>
            <a:p>
              <a:r>
                <a:rPr lang="en-US" sz="1000" dirty="0" smtClean="0"/>
                <a:t>signal</a:t>
              </a:r>
              <a:endParaRPr lang="en-US" sz="1000" dirty="0"/>
            </a:p>
          </p:txBody>
        </p:sp>
        <p:cxnSp>
          <p:nvCxnSpPr>
            <p:cNvPr id="41" name="Shape 40"/>
            <p:cNvCxnSpPr>
              <a:stCxn id="11" idx="3"/>
              <a:endCxn id="5" idx="0"/>
            </p:cNvCxnSpPr>
            <p:nvPr/>
          </p:nvCxnSpPr>
          <p:spPr>
            <a:xfrm>
              <a:off x="2433320" y="952500"/>
              <a:ext cx="80518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228600" y="2438400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Power</a:t>
              </a:r>
              <a:endParaRPr lang="en-US" sz="12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371600" y="228600"/>
              <a:ext cx="106172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Visual Feedback</a:t>
              </a:r>
              <a:endParaRPr lang="en-US" sz="1200" dirty="0"/>
            </a:p>
          </p:txBody>
        </p:sp>
        <p:cxnSp>
          <p:nvCxnSpPr>
            <p:cNvPr id="56" name="Shape 55"/>
            <p:cNvCxnSpPr>
              <a:endCxn id="54" idx="3"/>
            </p:cNvCxnSpPr>
            <p:nvPr/>
          </p:nvCxnSpPr>
          <p:spPr>
            <a:xfrm rot="16200000" flipV="1">
              <a:off x="2302510" y="549910"/>
              <a:ext cx="1257300" cy="99568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152400" y="457200"/>
              <a:ext cx="838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Mount/</a:t>
              </a:r>
            </a:p>
            <a:p>
              <a:pPr algn="ctr"/>
              <a:r>
                <a:rPr lang="en-US" sz="1200" dirty="0" smtClean="0"/>
                <a:t>house</a:t>
              </a:r>
              <a:endParaRPr lang="en-US" sz="1200" dirty="0"/>
            </a:p>
          </p:txBody>
        </p:sp>
        <p:cxnSp>
          <p:nvCxnSpPr>
            <p:cNvPr id="59" name="Straight Arrow Connector 58"/>
            <p:cNvCxnSpPr>
              <a:stCxn id="57" idx="3"/>
              <a:endCxn id="54" idx="1"/>
            </p:cNvCxnSpPr>
            <p:nvPr/>
          </p:nvCxnSpPr>
          <p:spPr>
            <a:xfrm flipV="1">
              <a:off x="990600" y="4191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7" idx="3"/>
              <a:endCxn id="11" idx="1"/>
            </p:cNvCxnSpPr>
            <p:nvPr/>
          </p:nvCxnSpPr>
          <p:spPr>
            <a:xfrm>
              <a:off x="990600" y="6477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2" idx="0"/>
              <a:endCxn id="4" idx="2"/>
            </p:cNvCxnSpPr>
            <p:nvPr/>
          </p:nvCxnSpPr>
          <p:spPr>
            <a:xfrm flipV="1">
              <a:off x="647700" y="205740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73110" y="1113982"/>
            <a:ext cx="6858000" cy="1066800"/>
          </a:xfrm>
        </p:spPr>
        <p:txBody>
          <a:bodyPr/>
          <a:lstStyle/>
          <a:p>
            <a:r>
              <a:rPr lang="en-US" dirty="0" smtClean="0"/>
              <a:t>Overview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098867"/>
              </p:ext>
            </p:extLst>
          </p:nvPr>
        </p:nvGraphicFramePr>
        <p:xfrm>
          <a:off x="304800" y="685800"/>
          <a:ext cx="8001000" cy="5433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590800"/>
                <a:gridCol w="1371600"/>
                <a:gridCol w="1066800"/>
                <a:gridCol w="685800"/>
              </a:tblGrid>
              <a:tr h="3768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function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Means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Means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Means</a:t>
                      </a:r>
                      <a:r>
                        <a:rPr lang="en-US" sz="1200" baseline="0" dirty="0" smtClean="0"/>
                        <a:t> 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Means</a:t>
                      </a:r>
                      <a:endParaRPr lang="en-US" sz="1200" dirty="0"/>
                    </a:p>
                  </a:txBody>
                  <a:tcPr/>
                </a:tc>
              </a:tr>
              <a:tr h="3069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Sensor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QNC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Analog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WII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0693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microC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Arduino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PIC</a:t>
                      </a:r>
                      <a:r>
                        <a:rPr lang="en-US" sz="1200" baseline="0" dirty="0" smtClean="0"/>
                        <a:t> series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Hand built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069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Motor Driver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Purchase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Purchase</a:t>
                      </a:r>
                      <a:r>
                        <a:rPr lang="en-US" sz="1200" baseline="0" dirty="0" smtClean="0"/>
                        <a:t>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Hand built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069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1156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Position sensor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Limit</a:t>
                      </a:r>
                      <a:r>
                        <a:rPr lang="en-US" sz="1200" baseline="0" dirty="0" smtClean="0"/>
                        <a:t> switch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Potentiometer on motor</a:t>
                      </a:r>
                      <a:r>
                        <a:rPr lang="en-US" sz="1200" baseline="0" dirty="0" smtClean="0"/>
                        <a:t> shaft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92081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Input requests</a:t>
                      </a:r>
                    </a:p>
                    <a:p>
                      <a:r>
                        <a:rPr lang="en-US" sz="1200" dirty="0" smtClean="0"/>
                        <a:t>Frequency/Amplitude</a:t>
                      </a:r>
                    </a:p>
                    <a:p>
                      <a:r>
                        <a:rPr lang="en-US" sz="1200" dirty="0" smtClean="0"/>
                        <a:t>Mode</a:t>
                      </a:r>
                      <a:r>
                        <a:rPr lang="en-US" sz="1200" baseline="0" dirty="0" smtClean="0"/>
                        <a:t> Selection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Run/Stop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Computer keyboard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Potentiometer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switches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68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Visual</a:t>
                      </a:r>
                      <a:r>
                        <a:rPr lang="en-US" sz="1200" baseline="0" dirty="0" smtClean="0"/>
                        <a:t> Feedback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Computer screen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LCD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LEDS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lights</a:t>
                      </a:r>
                      <a:endParaRPr lang="en-US" sz="1200" dirty="0"/>
                    </a:p>
                  </a:txBody>
                  <a:tcPr/>
                </a:tc>
              </a:tr>
              <a:tr h="51156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DC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Power</a:t>
                      </a:r>
                      <a:r>
                        <a:rPr lang="en-US" sz="1200" baseline="0" dirty="0" smtClean="0"/>
                        <a:t> supplies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Batteries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One for </a:t>
                      </a:r>
                      <a:r>
                        <a:rPr lang="en-US" sz="1200" baseline="0" dirty="0" smtClean="0"/>
                        <a:t>each device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Single - distributed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68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Interface housing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688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microC</a:t>
                      </a:r>
                      <a:r>
                        <a:rPr lang="en-US" sz="1200" baseline="0" dirty="0" smtClean="0"/>
                        <a:t> housing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68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Motor Drive housing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68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Power supply</a:t>
                      </a:r>
                      <a:r>
                        <a:rPr lang="en-US" sz="1200" baseline="0" dirty="0" smtClean="0"/>
                        <a:t> housing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00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QCN, </a:t>
            </a:r>
            <a:r>
              <a:rPr lang="en-US" dirty="0"/>
              <a:t>Quake-Catcher Network</a:t>
            </a:r>
            <a:endParaRPr lang="en-US" dirty="0" smtClean="0"/>
          </a:p>
          <a:p>
            <a:r>
              <a:rPr lang="en-US" dirty="0" smtClean="0"/>
              <a:t>Measure acceleration from jump platform </a:t>
            </a:r>
            <a:endParaRPr lang="en-US" dirty="0" smtClean="0"/>
          </a:p>
          <a:p>
            <a:r>
              <a:rPr lang="en-US" dirty="0" smtClean="0"/>
              <a:t>Send signal to micro controller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3" descr="C:\Users\bkhan\Pictures\NEES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2843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74QW4FGN77W1B5.MEDIUM (1).jpg"/>
          <p:cNvPicPr>
            <a:picLocks noChangeAspect="1"/>
          </p:cNvPicPr>
          <p:nvPr/>
        </p:nvPicPr>
        <p:blipFill>
          <a:blip r:embed="rId3" cstate="print"/>
          <a:srcRect t="20000" b="20000"/>
          <a:stretch>
            <a:fillRect/>
          </a:stretch>
        </p:blipFill>
        <p:spPr>
          <a:xfrm>
            <a:off x="5702300" y="3124200"/>
            <a:ext cx="2921000" cy="175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1143000" y="3713892"/>
            <a:ext cx="2033374" cy="203337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4" name="TextBox 3"/>
          <p:cNvSpPr txBox="1"/>
          <p:nvPr/>
        </p:nvSpPr>
        <p:spPr>
          <a:xfrm>
            <a:off x="3429000" y="51932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urrent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25129" y="5193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 and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 Frequency from Accelerometer</a:t>
            </a:r>
            <a:r>
              <a:rPr lang="en-US" b="1" dirty="0" smtClean="0"/>
              <a:t>/</a:t>
            </a:r>
            <a:r>
              <a:rPr lang="en-US" dirty="0" smtClean="0"/>
              <a:t>Manual User Input</a:t>
            </a:r>
          </a:p>
          <a:p>
            <a:r>
              <a:rPr lang="en-US" dirty="0" smtClean="0"/>
              <a:t>Convert Frequency to (PWM)</a:t>
            </a:r>
          </a:p>
          <a:p>
            <a:r>
              <a:rPr lang="en-US" dirty="0" smtClean="0"/>
              <a:t>Send PWM to Driver Circuit</a:t>
            </a:r>
          </a:p>
          <a:p>
            <a:r>
              <a:rPr lang="en-US" dirty="0" smtClean="0"/>
              <a:t>Control Direction of the Motor</a:t>
            </a:r>
          </a:p>
          <a:p>
            <a:r>
              <a:rPr lang="en-US" dirty="0" smtClean="0"/>
              <a:t>Code in </a:t>
            </a:r>
            <a:r>
              <a:rPr lang="en-US" dirty="0" smtClean="0"/>
              <a:t>“</a:t>
            </a:r>
            <a:r>
              <a:rPr lang="en-US" dirty="0" smtClean="0"/>
              <a:t>Sketch”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3" descr="C:\Users\bkhan\Pictures\NEES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2843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22160"/>
            <a:ext cx="29845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229" y="609600"/>
            <a:ext cx="8991600" cy="5926179"/>
            <a:chOff x="0" y="0"/>
            <a:chExt cx="8453120" cy="6705600"/>
          </a:xfrm>
        </p:grpSpPr>
        <p:sp>
          <p:nvSpPr>
            <p:cNvPr id="2" name="Rectangle 1"/>
            <p:cNvSpPr/>
            <p:nvPr/>
          </p:nvSpPr>
          <p:spPr>
            <a:xfrm>
              <a:off x="0" y="228600"/>
              <a:ext cx="106172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Input requests</a:t>
              </a:r>
              <a:endParaRPr lang="en-US" sz="12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7391400" y="76200"/>
              <a:ext cx="106172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Visual Feedback</a:t>
              </a:r>
              <a:endParaRPr lang="en-US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267200" y="2362200"/>
              <a:ext cx="1219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Mode Selection</a:t>
              </a:r>
            </a:p>
            <a:p>
              <a:pPr algn="ctr"/>
              <a:r>
                <a:rPr lang="en-US" sz="1200" dirty="0" smtClean="0"/>
                <a:t>(Mode)</a:t>
              </a:r>
              <a:endParaRPr lang="en-US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2895600"/>
              <a:ext cx="1219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Harmonic</a:t>
              </a:r>
            </a:p>
            <a:p>
              <a:pPr algn="ctr"/>
              <a:r>
                <a:rPr lang="en-US" sz="1200" dirty="0" smtClean="0"/>
                <a:t>Freq, </a:t>
              </a:r>
              <a:r>
                <a:rPr lang="en-US" sz="1200" dirty="0" err="1" smtClean="0"/>
                <a:t>Ampl</a:t>
              </a:r>
              <a:endParaRPr lang="en-US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5000" y="2895600"/>
              <a:ext cx="106172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Sensor Driven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63017" y="2895600"/>
              <a:ext cx="1232348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Historical</a:t>
              </a:r>
            </a:p>
            <a:p>
              <a:pPr algn="ctr"/>
              <a:r>
                <a:rPr lang="en-US" sz="1200" dirty="0" smtClean="0"/>
                <a:t>Earthquake type</a:t>
              </a:r>
              <a:endParaRPr lang="en-US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3400" y="6172200"/>
              <a:ext cx="106172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Stepper motor drive logic</a:t>
              </a:r>
              <a:endParaRPr lang="en-US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43400" y="3657600"/>
              <a:ext cx="106172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Step request timing</a:t>
              </a:r>
              <a:endParaRPr lang="en-US" sz="1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89612" y="1828800"/>
              <a:ext cx="1143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Calibrate start position</a:t>
              </a:r>
              <a:endParaRPr lang="en-US" sz="1200" dirty="0"/>
            </a:p>
          </p:txBody>
        </p:sp>
        <p:sp>
          <p:nvSpPr>
            <p:cNvPr id="12" name="Flowchart: Decision 11"/>
            <p:cNvSpPr/>
            <p:nvPr/>
          </p:nvSpPr>
          <p:spPr>
            <a:xfrm>
              <a:off x="4343400" y="4724400"/>
              <a:ext cx="1044388" cy="4572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Run?</a:t>
              </a:r>
              <a:endParaRPr lang="en-US" sz="1200" dirty="0"/>
            </a:p>
          </p:txBody>
        </p:sp>
        <p:sp>
          <p:nvSpPr>
            <p:cNvPr id="13" name="Flowchart: Decision 12"/>
            <p:cNvSpPr/>
            <p:nvPr/>
          </p:nvSpPr>
          <p:spPr>
            <a:xfrm>
              <a:off x="4343400" y="5410200"/>
              <a:ext cx="1044388" cy="4572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Limit hit?</a:t>
              </a:r>
              <a:endParaRPr lang="en-US" sz="1200" dirty="0"/>
            </a:p>
          </p:txBody>
        </p:sp>
        <p:cxnSp>
          <p:nvCxnSpPr>
            <p:cNvPr id="21" name="Straight Arrow Connector 20"/>
            <p:cNvCxnSpPr>
              <a:stCxn id="12" idx="2"/>
              <a:endCxn id="13" idx="0"/>
            </p:cNvCxnSpPr>
            <p:nvPr/>
          </p:nvCxnSpPr>
          <p:spPr>
            <a:xfrm>
              <a:off x="4865594" y="51816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2"/>
              <a:endCxn id="9" idx="0"/>
            </p:cNvCxnSpPr>
            <p:nvPr/>
          </p:nvCxnSpPr>
          <p:spPr>
            <a:xfrm>
              <a:off x="4865594" y="5867400"/>
              <a:ext cx="8666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6" idx="2"/>
              <a:endCxn id="10" idx="0"/>
            </p:cNvCxnSpPr>
            <p:nvPr/>
          </p:nvCxnSpPr>
          <p:spPr>
            <a:xfrm rot="16200000" flipH="1">
              <a:off x="3999230" y="2782570"/>
              <a:ext cx="381000" cy="136906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7" idx="2"/>
              <a:endCxn id="10" idx="0"/>
            </p:cNvCxnSpPr>
            <p:nvPr/>
          </p:nvCxnSpPr>
          <p:spPr>
            <a:xfrm rot="5400000">
              <a:off x="5369560" y="2781300"/>
              <a:ext cx="381000" cy="13716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8" idx="2"/>
              <a:endCxn id="10" idx="0"/>
            </p:cNvCxnSpPr>
            <p:nvPr/>
          </p:nvCxnSpPr>
          <p:spPr>
            <a:xfrm flipH="1">
              <a:off x="4874260" y="3276600"/>
              <a:ext cx="4931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hape 30"/>
            <p:cNvCxnSpPr>
              <a:stCxn id="9" idx="3"/>
              <a:endCxn id="10" idx="3"/>
            </p:cNvCxnSpPr>
            <p:nvPr/>
          </p:nvCxnSpPr>
          <p:spPr>
            <a:xfrm flipV="1">
              <a:off x="5405120" y="3848100"/>
              <a:ext cx="12700" cy="2590800"/>
            </a:xfrm>
            <a:prstGeom prst="bentConnector3">
              <a:avLst>
                <a:gd name="adj1" fmla="val 37764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Predefined Process 34"/>
            <p:cNvSpPr/>
            <p:nvPr/>
          </p:nvSpPr>
          <p:spPr>
            <a:xfrm>
              <a:off x="4137212" y="4191000"/>
              <a:ext cx="1447800" cy="381000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Input request</a:t>
              </a:r>
              <a:endParaRPr lang="en-US" sz="1200" dirty="0"/>
            </a:p>
          </p:txBody>
        </p:sp>
        <p:sp>
          <p:nvSpPr>
            <p:cNvPr id="37" name="Flowchart: Decision 36"/>
            <p:cNvSpPr/>
            <p:nvPr/>
          </p:nvSpPr>
          <p:spPr>
            <a:xfrm>
              <a:off x="4327712" y="1219200"/>
              <a:ext cx="1066800" cy="4572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Run?</a:t>
              </a:r>
              <a:endParaRPr lang="en-US" sz="1200" dirty="0"/>
            </a:p>
          </p:txBody>
        </p:sp>
        <p:sp>
          <p:nvSpPr>
            <p:cNvPr id="38" name="Flowchart: Predefined Process 37"/>
            <p:cNvSpPr/>
            <p:nvPr/>
          </p:nvSpPr>
          <p:spPr>
            <a:xfrm>
              <a:off x="4137210" y="0"/>
              <a:ext cx="1447800" cy="381000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Input request</a:t>
              </a:r>
              <a:endParaRPr lang="en-US" sz="1200" dirty="0"/>
            </a:p>
          </p:txBody>
        </p:sp>
        <p:cxnSp>
          <p:nvCxnSpPr>
            <p:cNvPr id="40" name="Straight Arrow Connector 39"/>
            <p:cNvCxnSpPr>
              <a:stCxn id="68" idx="2"/>
              <a:endCxn id="37" idx="0"/>
            </p:cNvCxnSpPr>
            <p:nvPr/>
          </p:nvCxnSpPr>
          <p:spPr>
            <a:xfrm>
              <a:off x="4861110" y="990600"/>
              <a:ext cx="2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2"/>
              <a:endCxn id="11" idx="0"/>
            </p:cNvCxnSpPr>
            <p:nvPr/>
          </p:nvCxnSpPr>
          <p:spPr>
            <a:xfrm>
              <a:off x="4861112" y="1676400"/>
              <a:ext cx="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1" idx="2"/>
              <a:endCxn id="5" idx="0"/>
            </p:cNvCxnSpPr>
            <p:nvPr/>
          </p:nvCxnSpPr>
          <p:spPr>
            <a:xfrm>
              <a:off x="4861112" y="2209800"/>
              <a:ext cx="15688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5" idx="2"/>
              <a:endCxn id="8" idx="0"/>
            </p:cNvCxnSpPr>
            <p:nvPr/>
          </p:nvCxnSpPr>
          <p:spPr>
            <a:xfrm>
              <a:off x="4876800" y="2743200"/>
              <a:ext cx="2391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hape 47"/>
            <p:cNvCxnSpPr>
              <a:stCxn id="5" idx="1"/>
              <a:endCxn id="6" idx="0"/>
            </p:cNvCxnSpPr>
            <p:nvPr/>
          </p:nvCxnSpPr>
          <p:spPr>
            <a:xfrm rot="10800000" flipV="1">
              <a:off x="3505200" y="2552700"/>
              <a:ext cx="762000" cy="342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5" idx="3"/>
              <a:endCxn id="7" idx="0"/>
            </p:cNvCxnSpPr>
            <p:nvPr/>
          </p:nvCxnSpPr>
          <p:spPr>
            <a:xfrm>
              <a:off x="5486400" y="2552700"/>
              <a:ext cx="759460" cy="342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12" idx="1"/>
              <a:endCxn id="38" idx="1"/>
            </p:cNvCxnSpPr>
            <p:nvPr/>
          </p:nvCxnSpPr>
          <p:spPr>
            <a:xfrm rot="10800000">
              <a:off x="4137210" y="190500"/>
              <a:ext cx="206190" cy="4762500"/>
            </a:xfrm>
            <a:prstGeom prst="bentConnector3">
              <a:avLst>
                <a:gd name="adj1" fmla="val 77173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5" idx="2"/>
              <a:endCxn id="12" idx="0"/>
            </p:cNvCxnSpPr>
            <p:nvPr/>
          </p:nvCxnSpPr>
          <p:spPr>
            <a:xfrm>
              <a:off x="4861112" y="4572000"/>
              <a:ext cx="4482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0" idx="2"/>
              <a:endCxn id="35" idx="0"/>
            </p:cNvCxnSpPr>
            <p:nvPr/>
          </p:nvCxnSpPr>
          <p:spPr>
            <a:xfrm flipH="1">
              <a:off x="4861112" y="4038600"/>
              <a:ext cx="13148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lowchart: Predefined Process 67"/>
            <p:cNvSpPr/>
            <p:nvPr/>
          </p:nvSpPr>
          <p:spPr>
            <a:xfrm>
              <a:off x="4137210" y="609600"/>
              <a:ext cx="1447800" cy="381000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Update Display</a:t>
              </a:r>
              <a:endParaRPr lang="en-US" sz="1200" dirty="0"/>
            </a:p>
          </p:txBody>
        </p:sp>
        <p:cxnSp>
          <p:nvCxnSpPr>
            <p:cNvPr id="71" name="Straight Arrow Connector 70"/>
            <p:cNvCxnSpPr>
              <a:stCxn id="38" idx="2"/>
              <a:endCxn id="68" idx="0"/>
            </p:cNvCxnSpPr>
            <p:nvPr/>
          </p:nvCxnSpPr>
          <p:spPr>
            <a:xfrm>
              <a:off x="4861110" y="3810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37" idx="1"/>
              <a:endCxn id="38" idx="1"/>
            </p:cNvCxnSpPr>
            <p:nvPr/>
          </p:nvCxnSpPr>
          <p:spPr>
            <a:xfrm rot="10800000">
              <a:off x="4137210" y="190500"/>
              <a:ext cx="190502" cy="1257300"/>
            </a:xfrm>
            <a:prstGeom prst="bentConnector3">
              <a:avLst>
                <a:gd name="adj1" fmla="val 41293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2971800" y="5450540"/>
              <a:ext cx="106172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Run=False</a:t>
              </a:r>
              <a:endParaRPr lang="en-US" sz="1200" dirty="0"/>
            </a:p>
          </p:txBody>
        </p:sp>
        <p:cxnSp>
          <p:nvCxnSpPr>
            <p:cNvPr id="94" name="Elbow Connector 93"/>
            <p:cNvCxnSpPr>
              <a:stCxn id="92" idx="1"/>
              <a:endCxn id="38" idx="1"/>
            </p:cNvCxnSpPr>
            <p:nvPr/>
          </p:nvCxnSpPr>
          <p:spPr>
            <a:xfrm rot="10800000" flipH="1">
              <a:off x="2971800" y="190500"/>
              <a:ext cx="1165410" cy="5450540"/>
            </a:xfrm>
            <a:prstGeom prst="bentConnector3">
              <a:avLst>
                <a:gd name="adj1" fmla="val -1961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13" idx="1"/>
              <a:endCxn id="92" idx="3"/>
            </p:cNvCxnSpPr>
            <p:nvPr/>
          </p:nvCxnSpPr>
          <p:spPr>
            <a:xfrm flipH="1">
              <a:off x="4033520" y="5638800"/>
              <a:ext cx="309880" cy="22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3980330" y="5374340"/>
              <a:ext cx="4604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True</a:t>
              </a:r>
              <a:endParaRPr 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876800" y="5105400"/>
              <a:ext cx="4604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True</a:t>
              </a:r>
              <a:endParaRPr lang="en-US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26105" y="1577790"/>
              <a:ext cx="4604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True</a:t>
              </a:r>
              <a:endParaRPr lang="en-US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33800" y="1219200"/>
              <a:ext cx="497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False</a:t>
              </a:r>
              <a:endParaRPr lang="en-US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62400" y="4724400"/>
              <a:ext cx="497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False</a:t>
              </a:r>
              <a:endParaRPr lang="en-US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876800" y="5867400"/>
              <a:ext cx="497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False</a:t>
              </a:r>
              <a:endParaRPr lang="en-US" sz="1200" dirty="0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1066800" y="6096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1491138" y="228600"/>
              <a:ext cx="1192955" cy="1015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dirty="0"/>
                <a:t>Mode</a:t>
              </a:r>
            </a:p>
            <a:p>
              <a:r>
                <a:rPr lang="en-US" dirty="0"/>
                <a:t>Run</a:t>
              </a:r>
            </a:p>
            <a:p>
              <a:r>
                <a:rPr lang="en-US" dirty="0"/>
                <a:t>Frequency</a:t>
              </a:r>
            </a:p>
            <a:p>
              <a:r>
                <a:rPr lang="en-US" dirty="0"/>
                <a:t>Amplitude</a:t>
              </a:r>
            </a:p>
            <a:p>
              <a:r>
                <a:rPr lang="en-US" dirty="0"/>
                <a:t>Earthquake type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04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“Shake” the Table</a:t>
            </a:r>
          </a:p>
          <a:p>
            <a:r>
              <a:rPr lang="en-US" dirty="0" smtClean="0"/>
              <a:t>Interface with Microcontroller</a:t>
            </a:r>
          </a:p>
          <a:p>
            <a:r>
              <a:rPr lang="en-US" dirty="0" smtClean="0"/>
              <a:t>Stepper Motor</a:t>
            </a:r>
            <a:endParaRPr lang="en-US" dirty="0"/>
          </a:p>
        </p:txBody>
      </p:sp>
      <p:pic>
        <p:nvPicPr>
          <p:cNvPr id="4" name="Picture 3" descr="stepper_mot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3733800"/>
            <a:ext cx="3162300" cy="2857500"/>
          </a:xfrm>
          <a:prstGeom prst="rect">
            <a:avLst/>
          </a:prstGeom>
        </p:spPr>
      </p:pic>
      <p:pic>
        <p:nvPicPr>
          <p:cNvPr id="6" name="Picture 3" descr="C:\Users\bkhan\Pictures\NEES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2843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962400"/>
            <a:ext cx="32004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Circuit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Needed Driver to Interface with Microcontroller</a:t>
            </a:r>
          </a:p>
          <a:p>
            <a:r>
              <a:rPr lang="en-US" dirty="0" smtClean="0"/>
              <a:t>Needed 0.75W</a:t>
            </a:r>
          </a:p>
          <a:p>
            <a:r>
              <a:rPr lang="en-US" dirty="0" smtClean="0"/>
              <a:t>Needed Small Size for Shake Table</a:t>
            </a:r>
          </a:p>
          <a:p>
            <a:r>
              <a:rPr lang="en-US" dirty="0" smtClean="0"/>
              <a:t>Needed Stepper Motor</a:t>
            </a:r>
          </a:p>
          <a:p>
            <a:r>
              <a:rPr lang="en-US" dirty="0" smtClean="0"/>
              <a:t>COST!!!!!!!!!!!!!!!!!!!!!! Am I right people?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533900"/>
            <a:ext cx="4876800" cy="2095500"/>
          </a:xfrm>
          <a:prstGeom prst="rect">
            <a:avLst/>
          </a:prstGeom>
        </p:spPr>
      </p:pic>
      <p:pic>
        <p:nvPicPr>
          <p:cNvPr id="5" name="Picture 3" descr="C:\Users\bkhan\Pictures\NEES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2843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90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Chose This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Interface With Microcontroller</a:t>
            </a:r>
          </a:p>
          <a:p>
            <a:r>
              <a:rPr lang="en-US" dirty="0" smtClean="0"/>
              <a:t>Delivers Up to 4.3W</a:t>
            </a:r>
          </a:p>
          <a:p>
            <a:r>
              <a:rPr lang="en-US" dirty="0" smtClean="0"/>
              <a:t>42.3 x 42.3 mm</a:t>
            </a:r>
          </a:p>
          <a:p>
            <a:r>
              <a:rPr lang="en-US" dirty="0" smtClean="0"/>
              <a:t>Smooth Transitions</a:t>
            </a:r>
          </a:p>
          <a:p>
            <a:r>
              <a:rPr lang="en-US" dirty="0" smtClean="0"/>
              <a:t>Very Inexpensive</a:t>
            </a:r>
          </a:p>
          <a:p>
            <a:pPr lvl="1"/>
            <a:r>
              <a:rPr lang="en-US" dirty="0" smtClean="0"/>
              <a:t>Drivers and Motor: $45.00</a:t>
            </a:r>
          </a:p>
        </p:txBody>
      </p:sp>
      <p:pic>
        <p:nvPicPr>
          <p:cNvPr id="4" name="Picture 3" descr="C:\Users\bkhan\Pictures\NEES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2843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04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382000" cy="1066800"/>
          </a:xfrm>
        </p:spPr>
        <p:txBody>
          <a:bodyPr/>
          <a:lstStyle/>
          <a:p>
            <a:r>
              <a:rPr lang="en-US" dirty="0" smtClean="0"/>
              <a:t>Project Timeline – Interface Team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068678"/>
              </p:ext>
            </p:extLst>
          </p:nvPr>
        </p:nvGraphicFramePr>
        <p:xfrm>
          <a:off x="228600" y="2209800"/>
          <a:ext cx="84582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68900"/>
                <a:gridCol w="1333500"/>
                <a:gridCol w="1955800"/>
              </a:tblGrid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Tasks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Date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Duration (Days)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Research Stepper Motor and Driver System: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1/9/2012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28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Review Program: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1/31/2012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28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Test and Retest Stepper Motor Driver: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1/31/2012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42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Test and Retest Program: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2/14/2012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42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Test Entire System All Parts Put Together: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3/20/2012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35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5" name="Picture 3" descr="C:\Users\bkhan\Pictures\NEES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2843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1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1144018"/>
              </p:ext>
            </p:extLst>
          </p:nvPr>
        </p:nvGraphicFramePr>
        <p:xfrm>
          <a:off x="152400" y="2362200"/>
          <a:ext cx="8439150" cy="2938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3" descr="C:\Users\bkhan\Pictures\NEES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2843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36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6858000" cy="11430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Team Overview: Organization</a:t>
            </a: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2359026" y="1910918"/>
            <a:ext cx="4679950" cy="3042082"/>
            <a:chOff x="2359156" y="1905001"/>
            <a:chExt cx="4679228" cy="3042081"/>
          </a:xfrm>
        </p:grpSpPr>
        <p:grpSp>
          <p:nvGrpSpPr>
            <p:cNvPr id="5128" name="Group 2"/>
            <p:cNvGrpSpPr>
              <a:grpSpLocks/>
            </p:cNvGrpSpPr>
            <p:nvPr/>
          </p:nvGrpSpPr>
          <p:grpSpPr bwMode="auto">
            <a:xfrm>
              <a:off x="2359156" y="1905001"/>
              <a:ext cx="4676647" cy="2819399"/>
              <a:chOff x="2359156" y="1905001"/>
              <a:chExt cx="4676647" cy="2819399"/>
            </a:xfrm>
          </p:grpSpPr>
          <p:grpSp>
            <p:nvGrpSpPr>
              <p:cNvPr id="5132" name="Group 1"/>
              <p:cNvGrpSpPr>
                <a:grpSpLocks/>
              </p:cNvGrpSpPr>
              <p:nvPr/>
            </p:nvGrpSpPr>
            <p:grpSpPr bwMode="auto">
              <a:xfrm>
                <a:off x="2359156" y="1905001"/>
                <a:ext cx="4676647" cy="2362955"/>
                <a:chOff x="2359156" y="1905000"/>
                <a:chExt cx="4676647" cy="2728539"/>
              </a:xfrm>
            </p:grpSpPr>
            <p:grpSp>
              <p:nvGrpSpPr>
                <p:cNvPr id="5134" name="Group 19"/>
                <p:cNvGrpSpPr>
                  <a:grpSpLocks/>
                </p:cNvGrpSpPr>
                <p:nvPr/>
              </p:nvGrpSpPr>
              <p:grpSpPr bwMode="auto">
                <a:xfrm>
                  <a:off x="2359157" y="1905000"/>
                  <a:ext cx="3407958" cy="2728539"/>
                  <a:chOff x="1394" y="2496"/>
                  <a:chExt cx="1462" cy="1201"/>
                </a:xfrm>
              </p:grpSpPr>
              <p:sp>
                <p:nvSpPr>
                  <p:cNvPr id="5140" name="AutoShape 4"/>
                  <p:cNvSpPr>
                    <a:spLocks noChangeArrowheads="1"/>
                  </p:cNvSpPr>
                  <p:nvPr/>
                </p:nvSpPr>
                <p:spPr bwMode="auto">
                  <a:xfrm>
                    <a:off x="1896" y="2496"/>
                    <a:ext cx="960" cy="288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lang="en-US" altLang="zh-CN" sz="1400" i="1" dirty="0"/>
                      <a:t>Team Leader</a:t>
                    </a:r>
                  </a:p>
                  <a:p>
                    <a:pPr algn="ctr" eaLnBrk="0" hangingPunct="0"/>
                    <a:r>
                      <a:rPr lang="en-US" altLang="zh-CN" sz="1400" dirty="0" err="1" smtClean="0"/>
                      <a:t>Amit</a:t>
                    </a:r>
                    <a:r>
                      <a:rPr lang="en-US" altLang="zh-CN" sz="1400" dirty="0" smtClean="0"/>
                      <a:t> </a:t>
                    </a:r>
                    <a:r>
                      <a:rPr lang="en-US" altLang="zh-CN" sz="1400" dirty="0" err="1" smtClean="0"/>
                      <a:t>Soni</a:t>
                    </a:r>
                    <a:endParaRPr lang="en-US" altLang="zh-CN" sz="1400" i="1" dirty="0"/>
                  </a:p>
                </p:txBody>
              </p:sp>
              <p:sp>
                <p:nvSpPr>
                  <p:cNvPr id="5141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1394" y="3505"/>
                    <a:ext cx="960" cy="19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lang="en-US" altLang="zh-CN" dirty="0" smtClean="0">
                        <a:solidFill>
                          <a:schemeClr val="tx2"/>
                        </a:solidFill>
                      </a:rPr>
                      <a:t>Christopher Kidwell</a:t>
                    </a:r>
                    <a:r>
                      <a:rPr lang="en-US" altLang="zh-CN" sz="1800" dirty="0" smtClean="0">
                        <a:solidFill>
                          <a:schemeClr val="tx2"/>
                        </a:solidFill>
                      </a:rPr>
                      <a:t> </a:t>
                    </a:r>
                    <a:endParaRPr lang="en-US" altLang="zh-CN" sz="1800" dirty="0"/>
                  </a:p>
                </p:txBody>
              </p:sp>
            </p:grpSp>
            <p:sp>
              <p:nvSpPr>
                <p:cNvPr id="5135" name="AutoShape 4"/>
                <p:cNvSpPr>
                  <a:spLocks noChangeArrowheads="1"/>
                </p:cNvSpPr>
                <p:nvPr/>
              </p:nvSpPr>
              <p:spPr bwMode="auto">
                <a:xfrm>
                  <a:off x="2359156" y="2668355"/>
                  <a:ext cx="2237783" cy="654304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1400"/>
                    <a:t>Project 1:</a:t>
                  </a:r>
                </a:p>
                <a:p>
                  <a:pPr algn="ctr" eaLnBrk="0" hangingPunct="0"/>
                  <a:r>
                    <a:rPr lang="en-US" altLang="zh-CN" sz="1800" b="1"/>
                    <a:t>Interface</a:t>
                  </a:r>
                </a:p>
              </p:txBody>
            </p:sp>
            <p:sp>
              <p:nvSpPr>
                <p:cNvPr id="5136" name="AutoShape 4"/>
                <p:cNvSpPr>
                  <a:spLocks noChangeArrowheads="1"/>
                </p:cNvSpPr>
                <p:nvPr/>
              </p:nvSpPr>
              <p:spPr bwMode="auto">
                <a:xfrm>
                  <a:off x="2359156" y="3434313"/>
                  <a:ext cx="2237783" cy="654304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1400" i="1" dirty="0"/>
                    <a:t>Project Leader</a:t>
                  </a:r>
                </a:p>
                <a:p>
                  <a:pPr algn="ctr" eaLnBrk="0" hangingPunct="0"/>
                  <a:r>
                    <a:rPr lang="en-US" altLang="zh-CN" dirty="0" err="1" smtClean="0"/>
                    <a:t>Hamza</a:t>
                  </a:r>
                  <a:r>
                    <a:rPr lang="en-US" altLang="zh-CN" dirty="0" smtClean="0"/>
                    <a:t> Khan</a:t>
                  </a:r>
                  <a:endParaRPr lang="en-US" altLang="zh-CN" sz="1800" dirty="0"/>
                </a:p>
              </p:txBody>
            </p:sp>
            <p:sp>
              <p:nvSpPr>
                <p:cNvPr id="5137" name="AutoShape 13"/>
                <p:cNvSpPr>
                  <a:spLocks noChangeArrowheads="1"/>
                </p:cNvSpPr>
                <p:nvPr/>
              </p:nvSpPr>
              <p:spPr bwMode="auto">
                <a:xfrm>
                  <a:off x="4798019" y="4196463"/>
                  <a:ext cx="2237784" cy="436203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dirty="0" smtClean="0"/>
                    <a:t>Benjamin </a:t>
                  </a:r>
                  <a:r>
                    <a:rPr lang="en-US" altLang="zh-CN" dirty="0" err="1" smtClean="0"/>
                    <a:t>Eng</a:t>
                  </a:r>
                  <a:endParaRPr lang="en-US" altLang="zh-CN" sz="1800" dirty="0"/>
                </a:p>
              </p:txBody>
            </p:sp>
            <p:sp>
              <p:nvSpPr>
                <p:cNvPr id="5138" name="AutoShape 4"/>
                <p:cNvSpPr>
                  <a:spLocks noChangeArrowheads="1"/>
                </p:cNvSpPr>
                <p:nvPr/>
              </p:nvSpPr>
              <p:spPr bwMode="auto">
                <a:xfrm>
                  <a:off x="4798017" y="2680819"/>
                  <a:ext cx="2237783" cy="654304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1400"/>
                    <a:t>Project 2:</a:t>
                  </a:r>
                </a:p>
                <a:p>
                  <a:pPr algn="ctr" eaLnBrk="0" hangingPunct="0"/>
                  <a:r>
                    <a:rPr lang="en-US" altLang="zh-CN" sz="1800" b="1"/>
                    <a:t>Shake Table</a:t>
                  </a:r>
                </a:p>
              </p:txBody>
            </p:sp>
            <p:sp>
              <p:nvSpPr>
                <p:cNvPr id="5139" name="AutoShape 4"/>
                <p:cNvSpPr>
                  <a:spLocks noChangeArrowheads="1"/>
                </p:cNvSpPr>
                <p:nvPr/>
              </p:nvSpPr>
              <p:spPr bwMode="auto">
                <a:xfrm>
                  <a:off x="4798017" y="3446777"/>
                  <a:ext cx="2237783" cy="654304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1400" i="1" dirty="0"/>
                    <a:t>Project Leader</a:t>
                  </a:r>
                </a:p>
                <a:p>
                  <a:pPr algn="ctr" eaLnBrk="0" hangingPunct="0"/>
                  <a:r>
                    <a:rPr lang="en-US" altLang="zh-CN" dirty="0" smtClean="0"/>
                    <a:t>Bilal Khan</a:t>
                  </a:r>
                  <a:endParaRPr lang="en-US" altLang="zh-CN" sz="1800" dirty="0"/>
                </a:p>
              </p:txBody>
            </p:sp>
          </p:grpSp>
          <p:sp>
            <p:nvSpPr>
              <p:cNvPr id="5133" name="AutoShape 13"/>
              <p:cNvSpPr>
                <a:spLocks noChangeArrowheads="1"/>
              </p:cNvSpPr>
              <p:nvPr/>
            </p:nvSpPr>
            <p:spPr bwMode="auto">
              <a:xfrm>
                <a:off x="4798019" y="4346642"/>
                <a:ext cx="2237784" cy="37775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dirty="0" smtClean="0"/>
                  <a:t>Mohammed </a:t>
                </a:r>
                <a:r>
                  <a:rPr lang="en-US" altLang="zh-CN" dirty="0" err="1" smtClean="0"/>
                  <a:t>Faizan</a:t>
                </a:r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Azam</a:t>
                </a:r>
                <a:endParaRPr lang="en-US" altLang="zh-CN" sz="1800" dirty="0"/>
              </a:p>
            </p:txBody>
          </p:sp>
        </p:grpSp>
        <p:sp>
          <p:nvSpPr>
            <p:cNvPr id="5129" name="AutoShape 13"/>
            <p:cNvSpPr>
              <a:spLocks noChangeArrowheads="1"/>
            </p:cNvSpPr>
            <p:nvPr/>
          </p:nvSpPr>
          <p:spPr bwMode="auto">
            <a:xfrm>
              <a:off x="6992672" y="4803842"/>
              <a:ext cx="45712" cy="143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zh-CN" sz="1800" dirty="0"/>
            </a:p>
          </p:txBody>
        </p:sp>
      </p:grp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2989263" y="6369050"/>
            <a:ext cx="243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/>
              <a:t>NEES Team</a:t>
            </a:r>
          </a:p>
        </p:txBody>
      </p:sp>
      <p:pic>
        <p:nvPicPr>
          <p:cNvPr id="5125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305550"/>
            <a:ext cx="10572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AutoShape 13"/>
          <p:cNvSpPr>
            <a:spLocks noChangeArrowheads="1"/>
          </p:cNvSpPr>
          <p:nvPr/>
        </p:nvSpPr>
        <p:spPr bwMode="auto">
          <a:xfrm>
            <a:off x="2339975" y="4344988"/>
            <a:ext cx="2238375" cy="3778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dirty="0" smtClean="0"/>
              <a:t>Steven </a:t>
            </a:r>
            <a:r>
              <a:rPr lang="en-US" altLang="zh-CN" dirty="0" err="1" smtClean="0"/>
              <a:t>Bogenschutz</a:t>
            </a:r>
            <a:endParaRPr lang="en-US" altLang="zh-CN" sz="1800" dirty="0"/>
          </a:p>
        </p:txBody>
      </p:sp>
      <p:sp>
        <p:nvSpPr>
          <p:cNvPr id="512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D3FEF87B-290A-4FC6-A5BF-8BE24AF8CC18}" type="slidenum">
              <a:rPr lang="en-US" altLang="zh-CN" sz="1000">
                <a:latin typeface="Arial" charset="0"/>
              </a:rPr>
              <a:pPr eaLnBrk="1" hangingPunct="1"/>
              <a:t>3</a:t>
            </a:fld>
            <a:endParaRPr lang="en-US" altLang="zh-CN" sz="1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06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for Interface Team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269305"/>
              </p:ext>
            </p:extLst>
          </p:nvPr>
        </p:nvGraphicFramePr>
        <p:xfrm>
          <a:off x="228601" y="2209800"/>
          <a:ext cx="86106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4176"/>
                <a:gridCol w="4985442"/>
                <a:gridCol w="1520982"/>
              </a:tblGrid>
              <a:tr h="127725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baseline="0">
                          <a:effectLst/>
                        </a:rPr>
                        <a:t>Item</a:t>
                      </a:r>
                      <a:endParaRPr lang="en-US" sz="2000" b="1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baseline="0">
                          <a:effectLst/>
                        </a:rPr>
                        <a:t>Description and Justification</a:t>
                      </a:r>
                      <a:endParaRPr lang="en-US" sz="2000" b="1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baseline="0" dirty="0">
                          <a:effectLst/>
                        </a:rPr>
                        <a:t>Estimated Cost</a:t>
                      </a:r>
                      <a:endParaRPr lang="en-US" sz="20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219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baseline="0">
                          <a:effectLst/>
                        </a:rPr>
                        <a:t>Stepper Motor</a:t>
                      </a:r>
                      <a:endParaRPr lang="en-US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baseline="0">
                          <a:effectLst/>
                        </a:rPr>
                        <a:t>This motor is required to move the table in a linear to an fro movement</a:t>
                      </a:r>
                      <a:endParaRPr lang="en-US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baseline="0" dirty="0">
                          <a:effectLst/>
                        </a:rPr>
                        <a:t>$50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1611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baseline="0">
                          <a:effectLst/>
                        </a:rPr>
                        <a:t>Driver</a:t>
                      </a:r>
                      <a:endParaRPr lang="en-US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baseline="0">
                          <a:effectLst/>
                        </a:rPr>
                        <a:t>This is the driver system that controls the motor</a:t>
                      </a:r>
                      <a:endParaRPr lang="en-US" sz="2000" b="0" i="0" u="none" strike="noStrike" baseline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baseline="0" dirty="0">
                          <a:effectLst/>
                        </a:rPr>
                        <a:t>$100 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5" name="Picture 3" descr="C:\Users\bkhan\Pictures\NEES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2843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4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6"/>
          <p:cNvSpPr txBox="1">
            <a:spLocks noGrp="1" noChangeArrowheads="1"/>
          </p:cNvSpPr>
          <p:nvPr/>
        </p:nvSpPr>
        <p:spPr bwMode="auto">
          <a:xfrm>
            <a:off x="7924800" y="62484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C8FB4C0-AFD7-4201-89A6-003E4D5C358E}" type="slidenum">
              <a:rPr lang="en-US" sz="1000" b="1">
                <a:latin typeface="Arial" charset="0"/>
              </a:rPr>
              <a:pPr algn="r"/>
              <a:t>31</a:t>
            </a:fld>
            <a:endParaRPr lang="en-US" sz="1000" b="1">
              <a:latin typeface="Arial" charset="0"/>
            </a:endParaRP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838200"/>
            <a:ext cx="8153400" cy="914400"/>
          </a:xfrm>
        </p:spPr>
        <p:txBody>
          <a:bodyPr/>
          <a:lstStyle/>
          <a:p>
            <a:pPr algn="ctr" eaLnBrk="1" hangingPunct="1"/>
            <a:r>
              <a:rPr lang="en-US" sz="4800" dirty="0" smtClean="0"/>
              <a:t>Shake Table</a:t>
            </a:r>
          </a:p>
        </p:txBody>
      </p:sp>
      <p:sp>
        <p:nvSpPr>
          <p:cNvPr id="19459" name="Text Box 10"/>
          <p:cNvSpPr txBox="1">
            <a:spLocks noChangeArrowheads="1"/>
          </p:cNvSpPr>
          <p:nvPr/>
        </p:nvSpPr>
        <p:spPr bwMode="auto">
          <a:xfrm>
            <a:off x="3352800" y="6262688"/>
            <a:ext cx="2438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 smtClean="0"/>
              <a:t>EPICS NEES</a:t>
            </a:r>
            <a:endParaRPr lang="en-US" dirty="0"/>
          </a:p>
        </p:txBody>
      </p:sp>
      <p:sp>
        <p:nvSpPr>
          <p:cNvPr id="19461" name="Text Box 8"/>
          <p:cNvSpPr txBox="1">
            <a:spLocks noChangeArrowheads="1"/>
          </p:cNvSpPr>
          <p:nvPr/>
        </p:nvSpPr>
        <p:spPr bwMode="auto">
          <a:xfrm>
            <a:off x="1746088" y="2344160"/>
            <a:ext cx="517557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2400" dirty="0"/>
          </a:p>
          <a:p>
            <a:pPr>
              <a:spcBef>
                <a:spcPct val="50000"/>
              </a:spcBef>
            </a:pPr>
            <a:endParaRPr lang="en-US" sz="2400" dirty="0"/>
          </a:p>
        </p:txBody>
      </p:sp>
      <p:pic>
        <p:nvPicPr>
          <p:cNvPr id="1027" name="Picture 3" descr="C:\Users\bkhan\Pictures\NEES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441" y="605531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828800"/>
            <a:ext cx="8844886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3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8B843CF-C41A-4639-9B4D-1E1D43F08E12}" type="slidenum">
              <a:rPr lang="en-US" sz="1000">
                <a:latin typeface="Arial" charset="0"/>
              </a:rPr>
              <a:pPr algn="r"/>
              <a:t>32</a:t>
            </a:fld>
            <a:endParaRPr lang="en-US" sz="1000">
              <a:latin typeface="Arial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6858000" cy="1066800"/>
          </a:xfrm>
        </p:spPr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8800"/>
            <a:ext cx="8839200" cy="4302125"/>
          </a:xfrm>
        </p:spPr>
        <p:txBody>
          <a:bodyPr/>
          <a:lstStyle/>
          <a:p>
            <a:pPr eaLnBrk="1" hangingPunct="1"/>
            <a:r>
              <a:rPr lang="en-US" dirty="0" smtClean="0"/>
              <a:t>Mohammed </a:t>
            </a:r>
            <a:r>
              <a:rPr lang="en-US" dirty="0" err="1" smtClean="0"/>
              <a:t>Faizan</a:t>
            </a:r>
            <a:r>
              <a:rPr lang="en-US" dirty="0" smtClean="0"/>
              <a:t> </a:t>
            </a:r>
            <a:r>
              <a:rPr lang="en-US" dirty="0" err="1" smtClean="0"/>
              <a:t>Azam</a:t>
            </a:r>
            <a:endParaRPr lang="en-US" dirty="0" smtClean="0"/>
          </a:p>
          <a:p>
            <a:pPr eaLnBrk="1" hangingPunct="1"/>
            <a:r>
              <a:rPr lang="en-US" dirty="0" err="1" smtClean="0"/>
              <a:t>Amit</a:t>
            </a:r>
            <a:r>
              <a:rPr lang="en-US" dirty="0" smtClean="0"/>
              <a:t> </a:t>
            </a:r>
            <a:r>
              <a:rPr lang="en-US" dirty="0" err="1" smtClean="0"/>
              <a:t>Soni</a:t>
            </a:r>
            <a:endParaRPr lang="en-US" dirty="0" smtClean="0"/>
          </a:p>
          <a:p>
            <a:pPr eaLnBrk="1" hangingPunct="1"/>
            <a:r>
              <a:rPr lang="en-US" dirty="0"/>
              <a:t>Benjamin </a:t>
            </a:r>
            <a:r>
              <a:rPr lang="en-US" dirty="0" err="1"/>
              <a:t>Eng</a:t>
            </a:r>
            <a:endParaRPr lang="en-US" dirty="0" smtClean="0"/>
          </a:p>
          <a:p>
            <a:pPr eaLnBrk="1" hangingPunct="1"/>
            <a:r>
              <a:rPr lang="en-US" dirty="0" smtClean="0"/>
              <a:t>Bilal Khan</a:t>
            </a:r>
          </a:p>
          <a:p>
            <a:pPr eaLnBrk="1" hangingPunct="1">
              <a:buNone/>
            </a:pPr>
            <a:endParaRPr lang="en-US" i="1" dirty="0" smtClean="0"/>
          </a:p>
        </p:txBody>
      </p:sp>
      <p:sp>
        <p:nvSpPr>
          <p:cNvPr id="20484" name="Text Box 9"/>
          <p:cNvSpPr txBox="1">
            <a:spLocks noChangeArrowheads="1"/>
          </p:cNvSpPr>
          <p:nvPr/>
        </p:nvSpPr>
        <p:spPr bwMode="auto">
          <a:xfrm>
            <a:off x="7086600" y="80645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 smtClean="0"/>
              <a:t>Shake Table</a:t>
            </a:r>
            <a:endParaRPr lang="en-US" dirty="0"/>
          </a:p>
        </p:txBody>
      </p:sp>
      <p:sp>
        <p:nvSpPr>
          <p:cNvPr id="20485" name="Text Box 10"/>
          <p:cNvSpPr txBox="1">
            <a:spLocks noChangeArrowheads="1"/>
          </p:cNvSpPr>
          <p:nvPr/>
        </p:nvSpPr>
        <p:spPr bwMode="auto">
          <a:xfrm>
            <a:off x="3352800" y="6215733"/>
            <a:ext cx="2438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 smtClean="0"/>
              <a:t>EPICS NEES</a:t>
            </a:r>
            <a:endParaRPr lang="en-US" dirty="0"/>
          </a:p>
        </p:txBody>
      </p:sp>
      <p:pic>
        <p:nvPicPr>
          <p:cNvPr id="2050" name="Picture 2" descr="C:\Users\bkhan\Pictures\NEES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939546"/>
            <a:ext cx="939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bkhan\Pictures\NEES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2843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2630359-F57B-478C-8B8F-53CBB0EA1E8A}" type="slidenum">
              <a:rPr lang="en-US" sz="1000">
                <a:latin typeface="Arial" charset="0"/>
              </a:rPr>
              <a:pPr algn="r"/>
              <a:t>33</a:t>
            </a:fld>
            <a:endParaRPr lang="en-US" sz="1000">
              <a:latin typeface="Arial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68580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Project Background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752600"/>
            <a:ext cx="8839200" cy="4378325"/>
          </a:xfrm>
        </p:spPr>
        <p:txBody>
          <a:bodyPr/>
          <a:lstStyle/>
          <a:p>
            <a:pPr eaLnBrk="1" hangingPunct="1"/>
            <a:r>
              <a:rPr lang="en-US" sz="2600" dirty="0" smtClean="0"/>
              <a:t>Develop a simple shake table to simulate earthquake effects on structures for educational purposes.</a:t>
            </a:r>
          </a:p>
          <a:p>
            <a:pPr lvl="1" eaLnBrk="1" hangingPunct="1"/>
            <a:r>
              <a:rPr lang="en-US" sz="2600" dirty="0" smtClean="0"/>
              <a:t>Project began January 10, 2012</a:t>
            </a:r>
          </a:p>
          <a:p>
            <a:pPr lvl="1" eaLnBrk="1" hangingPunct="1"/>
            <a:r>
              <a:rPr lang="en-US" sz="2600" dirty="0" smtClean="0"/>
              <a:t>To develop an interactive and fun demonstration of earthquake effects.</a:t>
            </a:r>
          </a:p>
          <a:p>
            <a:pPr lvl="1" eaLnBrk="1" hangingPunct="1"/>
            <a:r>
              <a:rPr lang="en-US" sz="2600" dirty="0" smtClean="0"/>
              <a:t>Develop a shake table and an interface that works with the table</a:t>
            </a:r>
          </a:p>
          <a:p>
            <a:pPr lvl="1" eaLnBrk="1" hangingPunct="1"/>
            <a:r>
              <a:rPr lang="en-US" sz="2600" dirty="0" smtClean="0"/>
              <a:t>Stakeholder are NEES, School teachers and students that will use the table to learn</a:t>
            </a:r>
            <a:r>
              <a:rPr lang="en-US" sz="2600" dirty="0"/>
              <a:t>.</a:t>
            </a:r>
            <a:endParaRPr lang="en-US" dirty="0" smtClean="0"/>
          </a:p>
          <a:p>
            <a:pPr lvl="1" eaLnBrk="1" hangingPunct="1">
              <a:buNone/>
            </a:pPr>
            <a:endParaRPr lang="en-US" dirty="0" smtClean="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7086600" y="80645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/>
              <a:t>Shake Table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352800" y="6262688"/>
            <a:ext cx="2438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 smtClean="0"/>
              <a:t>EPICS NEES</a:t>
            </a:r>
            <a:endParaRPr lang="en-US" dirty="0"/>
          </a:p>
        </p:txBody>
      </p:sp>
      <p:pic>
        <p:nvPicPr>
          <p:cNvPr id="8" name="Picture 3" descr="C:\Users\bkhan\Pictures\NEES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2843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202D82F-E057-45F6-BEF9-3A8A8C9F2633}" type="slidenum">
              <a:rPr lang="en-US" sz="1000">
                <a:latin typeface="Arial" charset="0"/>
              </a:rPr>
              <a:pPr algn="r"/>
              <a:t>34</a:t>
            </a:fld>
            <a:endParaRPr lang="en-US" sz="1000">
              <a:latin typeface="Arial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68580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Design Requirements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8800"/>
            <a:ext cx="8839200" cy="4302125"/>
          </a:xfrm>
        </p:spPr>
        <p:txBody>
          <a:bodyPr/>
          <a:lstStyle/>
          <a:p>
            <a:pPr eaLnBrk="1" hangingPunct="1"/>
            <a:r>
              <a:rPr lang="en-US" dirty="0" smtClean="0"/>
              <a:t>Shake table must be able to oscillate at different frequencies based on an input.</a:t>
            </a:r>
          </a:p>
          <a:p>
            <a:pPr lvl="1" eaLnBrk="1" hangingPunct="1"/>
            <a:r>
              <a:rPr lang="en-US" dirty="0" smtClean="0"/>
              <a:t>Come from basic requirements given and from implied requirements.  </a:t>
            </a:r>
          </a:p>
          <a:p>
            <a:pPr lvl="1" eaLnBrk="1" hangingPunct="1"/>
            <a:r>
              <a:rPr lang="en-US" dirty="0" smtClean="0"/>
              <a:t>Will be met when final product performs as desired</a:t>
            </a:r>
          </a:p>
          <a:p>
            <a:pPr lvl="1" eaLnBrk="1" hangingPunct="1"/>
            <a:r>
              <a:rPr lang="en-US" dirty="0" smtClean="0"/>
              <a:t>Not yet complete</a:t>
            </a:r>
          </a:p>
        </p:txBody>
      </p:sp>
      <p:sp>
        <p:nvSpPr>
          <p:cNvPr id="25604" name="Text Box 7"/>
          <p:cNvSpPr txBox="1">
            <a:spLocks noChangeArrowheads="1"/>
          </p:cNvSpPr>
          <p:nvPr/>
        </p:nvSpPr>
        <p:spPr bwMode="auto">
          <a:xfrm>
            <a:off x="7086600" y="80645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/>
              <a:t>Shake Table</a:t>
            </a:r>
          </a:p>
        </p:txBody>
      </p:sp>
      <p:pic>
        <p:nvPicPr>
          <p:cNvPr id="8" name="Picture 3" descr="C:\Users\bkhan\Pictures\NEES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39644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48084" y="6290685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/>
              <a:t>EPICS NEES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610600" cy="1066800"/>
          </a:xfrm>
        </p:spPr>
        <p:txBody>
          <a:bodyPr/>
          <a:lstStyle/>
          <a:p>
            <a:r>
              <a:rPr lang="en-US" sz="3600" i="1" dirty="0" smtClean="0"/>
              <a:t>Engineering analysis and Changes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39800" lvl="2" indent="-469900"/>
            <a:r>
              <a:rPr lang="en-US" dirty="0" smtClean="0"/>
              <a:t>Performed engineering analysis to determine motor specifications</a:t>
            </a:r>
          </a:p>
          <a:p>
            <a:pPr marL="939800" lvl="2" indent="-469900"/>
            <a:r>
              <a:rPr lang="en-US" dirty="0" smtClean="0"/>
              <a:t>Decided to use two linear guides instead of one</a:t>
            </a:r>
          </a:p>
          <a:p>
            <a:pPr marL="1389063" lvl="3" indent="-469900"/>
            <a:r>
              <a:rPr lang="en-US" dirty="0" smtClean="0"/>
              <a:t>Prevent uneven weight distribution</a:t>
            </a:r>
          </a:p>
          <a:p>
            <a:pPr marL="1389063" lvl="3" indent="-469900"/>
            <a:r>
              <a:rPr lang="en-US" dirty="0" smtClean="0"/>
              <a:t>Prevent twisting</a:t>
            </a:r>
          </a:p>
          <a:p>
            <a:pPr marL="939800" lvl="2" indent="-469900"/>
            <a:r>
              <a:rPr lang="en-US" dirty="0" smtClean="0"/>
              <a:t>Moved position of the motor gear mounting.</a:t>
            </a:r>
          </a:p>
          <a:p>
            <a:pPr marL="1389063" lvl="3" indent="-469900"/>
            <a:r>
              <a:rPr lang="en-US" dirty="0" smtClean="0"/>
              <a:t>Was connected to the guides</a:t>
            </a:r>
          </a:p>
          <a:p>
            <a:pPr marL="1389063" lvl="3" indent="-469900"/>
            <a:r>
              <a:rPr lang="en-US" dirty="0" smtClean="0"/>
              <a:t>Moved  to connect to the shake surface.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sz="1800" dirty="0" smtClean="0"/>
          </a:p>
          <a:p>
            <a:pPr marL="469900" lvl="1" indent="-469900">
              <a:buClr>
                <a:schemeClr val="tx1"/>
              </a:buClr>
              <a:buFont typeface="Wingdings" pitchFamily="2" charset="2"/>
              <a:buChar char="o"/>
            </a:pPr>
            <a:endParaRPr lang="en-US" sz="1800" i="1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F670B-1C32-4D6C-AD9E-5D76065A29E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5" name="Picture 3" descr="C:\Users\bkhan\Pictures\NEES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2843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3313" y="6250165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/>
              <a:t>EPICS NEES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F670B-1C32-4D6C-AD9E-5D76065A29E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0" y="1371600"/>
            <a:ext cx="90678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 descr="C:\Users\bkhan\Pictures\NEES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2843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F670B-1C32-4D6C-AD9E-5D76065A29E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36427"/>
            <a:ext cx="8915400" cy="3293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 descr="C:\Users\bkhan\Pictures\NEES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2843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13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610600" cy="1066800"/>
          </a:xfrm>
        </p:spPr>
        <p:txBody>
          <a:bodyPr/>
          <a:lstStyle/>
          <a:p>
            <a:r>
              <a:rPr lang="en-US" sz="3600" i="1" dirty="0" smtClean="0"/>
              <a:t>Safety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Concern of safety of moving parts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Designed box to prevent too much access.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Sliding surface will slide with little space for fingers.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Safety is constantly a factor.</a:t>
            </a:r>
          </a:p>
          <a:p>
            <a:pPr marL="469900" lvl="1" indent="-469900">
              <a:buClr>
                <a:schemeClr val="tx1"/>
              </a:buClr>
              <a:buNone/>
            </a:pP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F670B-1C32-4D6C-AD9E-5D76065A29E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5" name="Picture 3" descr="C:\Users\bkhan\Pictures\NEES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2843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33800" y="6250165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/>
              <a:t>EPICS NEES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F670B-1C32-4D6C-AD9E-5D76065A29E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4975"/>
            <a:ext cx="89916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 descr="C:\Users\bkhan\Pictures\NEES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2843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609850" y="404813"/>
            <a:ext cx="6858000" cy="1066800"/>
          </a:xfrm>
        </p:spPr>
        <p:txBody>
          <a:bodyPr/>
          <a:lstStyle/>
          <a:p>
            <a:r>
              <a:rPr lang="en-US" altLang="zh-CN" smtClean="0"/>
              <a:t>Project Partner      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sz="4000" smtClean="0"/>
              <a:t>NEES</a:t>
            </a:r>
          </a:p>
          <a:p>
            <a:pPr>
              <a:buFont typeface="Wingdings" pitchFamily="2" charset="2"/>
              <a:buNone/>
            </a:pPr>
            <a:endParaRPr lang="en-US" altLang="zh-CN" smtClean="0"/>
          </a:p>
          <a:p>
            <a:pPr>
              <a:buFontTx/>
              <a:buChar char="-"/>
            </a:pPr>
            <a:r>
              <a:rPr lang="en-US" altLang="zh-CN" sz="2400" smtClean="0"/>
              <a:t>What is NEES?</a:t>
            </a:r>
          </a:p>
          <a:p>
            <a:pPr>
              <a:buFontTx/>
              <a:buChar char="-"/>
            </a:pPr>
            <a:endParaRPr lang="en-US" altLang="zh-CN" sz="2400" smtClean="0"/>
          </a:p>
          <a:p>
            <a:pPr>
              <a:buFontTx/>
              <a:buChar char="-"/>
            </a:pPr>
            <a:endParaRPr lang="en-US" altLang="zh-CN" sz="2400" smtClean="0"/>
          </a:p>
          <a:p>
            <a:pPr>
              <a:buFontTx/>
              <a:buChar char="-"/>
            </a:pPr>
            <a:r>
              <a:rPr lang="en-US" altLang="zh-CN" sz="2400" smtClean="0"/>
              <a:t>What does NEES do?</a:t>
            </a:r>
          </a:p>
          <a:p>
            <a:pPr>
              <a:buFontTx/>
              <a:buChar char="-"/>
            </a:pPr>
            <a:endParaRPr lang="en-US" altLang="zh-CN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BDEBE09A-8DB3-48E8-A6DA-6841561124E5}" type="slidenum">
              <a:rPr lang="en-US" altLang="zh-CN" sz="1000">
                <a:latin typeface="Arial" charset="0"/>
              </a:rPr>
              <a:pPr eaLnBrk="1" hangingPunct="1"/>
              <a:t>4</a:t>
            </a:fld>
            <a:endParaRPr lang="en-US" altLang="zh-CN" sz="1000">
              <a:latin typeface="Arial" charset="0"/>
            </a:endParaRPr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3573463"/>
            <a:ext cx="3238500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38" y="2079625"/>
            <a:ext cx="2176462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4" name="Picture 4" descr="C:\Users\henghengxiaobaobei\Desktop\NEES\shapeimage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142130"/>
            <a:ext cx="3268980" cy="838200"/>
          </a:xfrm>
          <a:prstGeom prst="rect">
            <a:avLst/>
          </a:prstGeom>
          <a:solidFill>
            <a:srgbClr val="00B0F0"/>
          </a:solidFill>
          <a:effectLst>
            <a:glow rad="635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</p:pic>
      <p:pic>
        <p:nvPicPr>
          <p:cNvPr id="8" name="Picture 3" descr="C:\Users\bkhan\Pictures\NEES_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2843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38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1" indent="-469900">
              <a:buClr>
                <a:schemeClr val="tx1"/>
              </a:buClr>
              <a:buFont typeface="Wingdings" pitchFamily="2" charset="2"/>
              <a:buChar char="o"/>
            </a:pPr>
            <a:r>
              <a:rPr lang="en-US" sz="3200" dirty="0" smtClean="0"/>
              <a:t>Connecting motor to slides.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With two slides: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How to connect the motor?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Used an aluminum L-bracket to mount motor</a:t>
            </a:r>
          </a:p>
          <a:p>
            <a:pPr marL="0" lvl="1" indent="0">
              <a:buClr>
                <a:schemeClr val="tx1"/>
              </a:buClr>
              <a:buNone/>
            </a:pP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F670B-1C32-4D6C-AD9E-5D76065A29E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5" name="Picture 3" descr="C:\Users\bkhan\Pictures\NEES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2843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33800" y="6250165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/>
              <a:t>EPICS NEES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8355" y="1122487"/>
            <a:ext cx="8001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/>
              <a:t>Mounting the Motor</a:t>
            </a:r>
            <a:endParaRPr lang="en-US" sz="3400" b="1" dirty="0"/>
          </a:p>
        </p:txBody>
      </p:sp>
    </p:spTree>
    <p:extLst>
      <p:ext uri="{BB962C8B-B14F-4D97-AF65-F5344CB8AC3E}">
        <p14:creationId xmlns:p14="http://schemas.microsoft.com/office/powerpoint/2010/main" val="42671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F670B-1C32-4D6C-AD9E-5D76065A29E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3" y="1744639"/>
            <a:ext cx="8991599" cy="314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 descr="C:\Users\bkhan\Pictures\NEES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2843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2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3200" dirty="0"/>
              <a:t>Decisions to move from one phase to the next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Final CAD approval and rendering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Parts ordered and received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Construction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F670B-1C32-4D6C-AD9E-5D76065A29E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5" name="Picture 3" descr="C:\Users\bkhan\Pictures\NEES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2843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0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3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DF57345-2347-4921-98EB-4CB0092BDA96}" type="slidenum">
              <a:rPr lang="en-US" sz="1000">
                <a:latin typeface="Arial" charset="0"/>
              </a:rPr>
              <a:pPr algn="r"/>
              <a:t>43</a:t>
            </a:fld>
            <a:endParaRPr lang="en-US" sz="1000">
              <a:latin typeface="Arial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68580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Budget Information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828800"/>
            <a:ext cx="7848600" cy="4302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7086600" y="80645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/>
              <a:t>Shake Table</a:t>
            </a:r>
          </a:p>
        </p:txBody>
      </p:sp>
      <p:sp>
        <p:nvSpPr>
          <p:cNvPr id="26629" name="Text Box 8"/>
          <p:cNvSpPr txBox="1">
            <a:spLocks noChangeArrowheads="1"/>
          </p:cNvSpPr>
          <p:nvPr/>
        </p:nvSpPr>
        <p:spPr bwMode="auto">
          <a:xfrm>
            <a:off x="3352800" y="6262688"/>
            <a:ext cx="24384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 smtClean="0"/>
              <a:t>EPICS </a:t>
            </a:r>
            <a:r>
              <a:rPr lang="en-US" dirty="0"/>
              <a:t>NEES</a:t>
            </a:r>
          </a:p>
          <a:p>
            <a:pPr algn="ctr" eaLnBrk="0" hangingPunct="0">
              <a:spcBef>
                <a:spcPct val="50000"/>
              </a:spcBef>
            </a:pPr>
            <a:endParaRPr lang="en-US" dirty="0"/>
          </a:p>
        </p:txBody>
      </p:sp>
      <p:pic>
        <p:nvPicPr>
          <p:cNvPr id="8" name="Picture 3" descr="C:\Users\bkhan\Pictures\NEES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2843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18958"/>
              </p:ext>
            </p:extLst>
          </p:nvPr>
        </p:nvGraphicFramePr>
        <p:xfrm>
          <a:off x="419100" y="1828800"/>
          <a:ext cx="8305800" cy="3276598"/>
        </p:xfrm>
        <a:graphic>
          <a:graphicData uri="http://schemas.openxmlformats.org/drawingml/2006/table">
            <a:tbl>
              <a:tblPr/>
              <a:tblGrid>
                <a:gridCol w="1828800"/>
                <a:gridCol w="4495800"/>
                <a:gridCol w="1371600"/>
                <a:gridCol w="609600"/>
              </a:tblGrid>
              <a:tr h="38343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Appendix C: Budget Report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343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Project : Shake 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3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 and Justification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Estimated Cost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0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Stepper Motor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This motor is required to move the table in a linear to an fro movement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Driver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This is the driver system that controls the motor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Linear Guide System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Platform will be mounted on this guide and a motor will be attached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Rack and Pinion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This gear will be attached to the motor and linear guide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$50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0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20635DC-5DDA-4AA5-95BF-13C047804833}" type="slidenum">
              <a:rPr lang="en-US" sz="1000">
                <a:latin typeface="Arial" charset="0"/>
              </a:rPr>
              <a:pPr algn="r"/>
              <a:t>44</a:t>
            </a:fld>
            <a:endParaRPr lang="en-US" sz="1000">
              <a:latin typeface="Arial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68580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Discussion of future plans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8800"/>
            <a:ext cx="8839200" cy="430212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Finishing final designs of the table.</a:t>
            </a:r>
          </a:p>
          <a:p>
            <a:pPr lvl="1" eaLnBrk="1" hangingPunct="1"/>
            <a:r>
              <a:rPr lang="en-US" sz="2400" i="1" dirty="0" err="1" smtClean="0"/>
              <a:t>Modfied</a:t>
            </a:r>
            <a:r>
              <a:rPr lang="en-US" sz="2400" i="1" dirty="0" smtClean="0"/>
              <a:t> gear mount.</a:t>
            </a:r>
          </a:p>
          <a:p>
            <a:pPr lvl="1" eaLnBrk="1" hangingPunct="1"/>
            <a:r>
              <a:rPr lang="en-US" sz="2400" i="1" dirty="0" smtClean="0"/>
              <a:t>Add the box that will surround equipment</a:t>
            </a:r>
          </a:p>
          <a:p>
            <a:pPr eaLnBrk="1" hangingPunct="1"/>
            <a:r>
              <a:rPr lang="en-US" sz="2400" dirty="0" smtClean="0"/>
              <a:t>Order parts</a:t>
            </a:r>
          </a:p>
          <a:p>
            <a:pPr lvl="1" eaLnBrk="1" hangingPunct="1"/>
            <a:r>
              <a:rPr lang="en-US" sz="2400" dirty="0" smtClean="0"/>
              <a:t>Construct prototype</a:t>
            </a:r>
          </a:p>
          <a:p>
            <a:pPr lvl="1" eaLnBrk="1" hangingPunct="1"/>
            <a:r>
              <a:rPr lang="en-US" sz="2400" dirty="0" smtClean="0"/>
              <a:t>Troubleshoot and refine</a:t>
            </a:r>
          </a:p>
          <a:p>
            <a:pPr lvl="1" eaLnBrk="1" hangingPunct="1"/>
            <a:r>
              <a:rPr lang="en-US" sz="2400" dirty="0" smtClean="0"/>
              <a:t>Test</a:t>
            </a:r>
          </a:p>
          <a:p>
            <a:pPr eaLnBrk="1" hangingPunct="1"/>
            <a:r>
              <a:rPr lang="en-US" sz="2400" dirty="0" smtClean="0"/>
              <a:t>Estimated delivery date.</a:t>
            </a:r>
          </a:p>
          <a:p>
            <a:pPr lvl="1" eaLnBrk="1" hangingPunct="1"/>
            <a:r>
              <a:rPr lang="en-US" sz="2400" dirty="0" smtClean="0"/>
              <a:t>April 30, 2012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7086600" y="80645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/>
              <a:t>Shake Table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352800" y="6262688"/>
            <a:ext cx="2438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/>
              <a:t>EPICS NEES</a:t>
            </a:r>
          </a:p>
        </p:txBody>
      </p:sp>
      <p:pic>
        <p:nvPicPr>
          <p:cNvPr id="8" name="Picture 3" descr="C:\Users\bkhan\Pictures\NEES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2843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57191-ABC4-428F-8FB4-DD7755D253C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7874000" cy="40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914400"/>
            <a:ext cx="86054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Discussion of future plans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352800" y="6262688"/>
            <a:ext cx="2438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/>
              <a:t>EPICS NEES</a:t>
            </a:r>
          </a:p>
        </p:txBody>
      </p:sp>
      <p:pic>
        <p:nvPicPr>
          <p:cNvPr id="6" name="Picture 3" descr="C:\Users\bkhan\Pictures\NEES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2843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3F670B-1C32-4D6C-AD9E-5D76065A29E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33800" y="6324600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dirty="0"/>
              <a:t>EPICS NEES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846872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 descr="C:\Users\bkhan\Pictures\NEES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2843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549275"/>
            <a:ext cx="8870950" cy="568801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Font typeface="Wingdings" pitchFamily="2" charset="2"/>
              <a:buNone/>
            </a:pPr>
            <a:endParaRPr lang="zh-CN" altLang="en-US" smtClean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76575" y="620713"/>
            <a:ext cx="3871913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rgbClr val="FFFFFF"/>
                </a:solidFill>
                <a:ea typeface="MS PGothic" pitchFamily="34" charset="-128"/>
              </a:rPr>
              <a:t>NEES</a:t>
            </a:r>
            <a:br>
              <a:rPr lang="en-US" altLang="zh-CN">
                <a:solidFill>
                  <a:srgbClr val="FFFFFF"/>
                </a:solidFill>
                <a:ea typeface="MS PGothic" pitchFamily="34" charset="-128"/>
              </a:rPr>
            </a:br>
            <a:r>
              <a:rPr lang="en-US" altLang="zh-CN">
                <a:solidFill>
                  <a:srgbClr val="FFFFFF"/>
                </a:solidFill>
                <a:ea typeface="MS PGothic" pitchFamily="34" charset="-128"/>
              </a:rPr>
              <a:t>Network for Earthquake Engineering Simulation</a:t>
            </a:r>
            <a:endParaRPr lang="zh-CN" alt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625" y="2047875"/>
            <a:ext cx="2520950" cy="1582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rgbClr val="FFFFFF"/>
                </a:solidFill>
                <a:ea typeface="MS PGothic" pitchFamily="34" charset="-128"/>
              </a:rPr>
              <a:t>Develop software tools and database for research purposes</a:t>
            </a:r>
            <a:endParaRPr lang="zh-CN" alt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84538" y="2298700"/>
            <a:ext cx="2559050" cy="18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rgbClr val="FFFFFF"/>
                </a:solidFill>
                <a:ea typeface="MS PGothic" pitchFamily="34" charset="-128"/>
              </a:rPr>
              <a:t>Promote communication among researchers around the world</a:t>
            </a:r>
            <a:endParaRPr lang="zh-CN" alt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16688" y="2133600"/>
            <a:ext cx="2303462" cy="2303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rgbClr val="FFFFFF"/>
                </a:solidFill>
                <a:ea typeface="MS PGothic" pitchFamily="34" charset="-128"/>
              </a:rPr>
              <a:t>Accelerate innovations in infrastructure design and construction practices</a:t>
            </a:r>
            <a:endParaRPr lang="zh-CN" alt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21050" y="4592638"/>
            <a:ext cx="2838450" cy="151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rgbClr val="FFFFFF"/>
                </a:solidFill>
                <a:ea typeface="MS PGothic" pitchFamily="34" charset="-128"/>
              </a:rPr>
              <a:t>Reduce cost and minimize damage during earthquakes and tsunamis</a:t>
            </a:r>
            <a:endParaRPr lang="zh-CN" altLang="en-US">
              <a:solidFill>
                <a:srgbClr val="FFFFFF"/>
              </a:solidFill>
              <a:ea typeface="MS PGothic" pitchFamily="34" charset="-128"/>
            </a:endParaRPr>
          </a:p>
        </p:txBody>
      </p:sp>
      <p:cxnSp>
        <p:nvCxnSpPr>
          <p:cNvPr id="7176" name="Straight Arrow Connector 8"/>
          <p:cNvCxnSpPr>
            <a:cxnSpLocks noChangeShapeType="1"/>
            <a:stCxn id="4" idx="2"/>
            <a:endCxn id="6" idx="0"/>
          </p:cNvCxnSpPr>
          <p:nvPr/>
        </p:nvCxnSpPr>
        <p:spPr bwMode="auto">
          <a:xfrm flipH="1">
            <a:off x="4564063" y="1773238"/>
            <a:ext cx="449262" cy="525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7" name="Straight Arrow Connector 14"/>
          <p:cNvCxnSpPr>
            <a:cxnSpLocks noChangeShapeType="1"/>
          </p:cNvCxnSpPr>
          <p:nvPr/>
        </p:nvCxnSpPr>
        <p:spPr bwMode="auto">
          <a:xfrm flipH="1">
            <a:off x="2563813" y="1790700"/>
            <a:ext cx="568325" cy="342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8" name="Straight Arrow Connector 18"/>
          <p:cNvCxnSpPr>
            <a:cxnSpLocks noChangeShapeType="1"/>
          </p:cNvCxnSpPr>
          <p:nvPr/>
        </p:nvCxnSpPr>
        <p:spPr bwMode="auto">
          <a:xfrm>
            <a:off x="6659563" y="1773238"/>
            <a:ext cx="576262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9" name="Straight Arrow Connector 20"/>
          <p:cNvCxnSpPr>
            <a:cxnSpLocks noChangeShapeType="1"/>
          </p:cNvCxnSpPr>
          <p:nvPr/>
        </p:nvCxnSpPr>
        <p:spPr bwMode="auto">
          <a:xfrm>
            <a:off x="2411413" y="3716338"/>
            <a:ext cx="1068387" cy="876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0" name="Straight Arrow Connector 22"/>
          <p:cNvCxnSpPr>
            <a:cxnSpLocks noChangeShapeType="1"/>
            <a:stCxn id="6" idx="2"/>
            <a:endCxn id="8" idx="0"/>
          </p:cNvCxnSpPr>
          <p:nvPr/>
        </p:nvCxnSpPr>
        <p:spPr bwMode="auto">
          <a:xfrm>
            <a:off x="4564063" y="4098925"/>
            <a:ext cx="176212" cy="4937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1" name="Straight Arrow Connector 24"/>
          <p:cNvCxnSpPr>
            <a:cxnSpLocks noChangeShapeType="1"/>
            <a:stCxn id="7" idx="2"/>
          </p:cNvCxnSpPr>
          <p:nvPr/>
        </p:nvCxnSpPr>
        <p:spPr bwMode="auto">
          <a:xfrm flipH="1">
            <a:off x="6140450" y="4437063"/>
            <a:ext cx="1527175" cy="266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2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CB8CCE68-7634-4A1A-BEAD-F1BB23AB1E30}" type="slidenum">
              <a:rPr lang="en-US" altLang="zh-CN" sz="1000">
                <a:latin typeface="Arial" charset="0"/>
              </a:rPr>
              <a:pPr eaLnBrk="1" hangingPunct="1"/>
              <a:t>5</a:t>
            </a:fld>
            <a:endParaRPr lang="en-US" altLang="zh-CN" sz="1000">
              <a:latin typeface="Arial" charset="0"/>
            </a:endParaRPr>
          </a:p>
        </p:txBody>
      </p:sp>
      <p:pic>
        <p:nvPicPr>
          <p:cNvPr id="15" name="Picture 3" descr="C:\Users\bkhan\Pictures\NEES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2843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61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116013" y="404813"/>
            <a:ext cx="6858000" cy="1066800"/>
          </a:xfrm>
        </p:spPr>
        <p:txBody>
          <a:bodyPr/>
          <a:lstStyle/>
          <a:p>
            <a:r>
              <a:rPr lang="en-US" altLang="zh-CN" smtClean="0"/>
              <a:t>      Our clients from NEES</a:t>
            </a:r>
            <a:endParaRPr lang="zh-CN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dirty="0" smtClean="0"/>
              <a:t>                                    Pamela McClure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/>
              <a:t>                                                          </a:t>
            </a:r>
            <a:r>
              <a:rPr lang="en-US" altLang="zh-CN" sz="2000" dirty="0" err="1" smtClean="0"/>
              <a:t>NEEScomm</a:t>
            </a:r>
            <a:r>
              <a:rPr lang="en-US" altLang="zh-CN" sz="2000" dirty="0" smtClean="0"/>
              <a:t> Instructional Designer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/>
              <a:t>                                                          Network for Earthquake Engineering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/>
              <a:t>                                                         Simulations, NEES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/>
              <a:t>                                                          207 S. Martin </a:t>
            </a:r>
            <a:r>
              <a:rPr lang="en-US" altLang="zh-CN" sz="2000" dirty="0" err="1" smtClean="0"/>
              <a:t>Jischke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Dr</a:t>
            </a:r>
            <a:r>
              <a:rPr lang="en-US" altLang="zh-CN" sz="2000" dirty="0" smtClean="0"/>
              <a:t>, Suite 301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/>
              <a:t>                                                          West Lafayette, In 47907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/>
              <a:t>                                                          Phone: 765.496.3134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dirty="0" smtClean="0"/>
              <a:t>                                                          Email: pmcclure@purdue.edu</a:t>
            </a:r>
          </a:p>
          <a:p>
            <a:pPr marL="0" indent="0">
              <a:buFont typeface="Wingdings" pitchFamily="2" charset="2"/>
              <a:buNone/>
            </a:pPr>
            <a:endParaRPr lang="en-US" altLang="zh-CN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28BA4329-BF34-4AB8-BA2C-58ED968212C7}" type="slidenum">
              <a:rPr lang="en-US" altLang="zh-CN" sz="1000">
                <a:latin typeface="Arial" charset="0"/>
              </a:rPr>
              <a:pPr eaLnBrk="1" hangingPunct="1"/>
              <a:t>6</a:t>
            </a:fld>
            <a:endParaRPr lang="en-US" altLang="zh-CN" sz="1000">
              <a:latin typeface="Arial" charset="0"/>
            </a:endParaRPr>
          </a:p>
        </p:txBody>
      </p:sp>
      <p:pic>
        <p:nvPicPr>
          <p:cNvPr id="8197" name="Picture 6" descr="C:\Users\henghengxiaobaobei\Desktop\recent use\NEES\droppedImage_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16113"/>
            <a:ext cx="23749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bkhan\Pictures\NEES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2843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21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Curernt Client	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mtClean="0"/>
              <a:t>NEES Education Outreach and Training (EOT)</a:t>
            </a:r>
          </a:p>
          <a:p>
            <a:pPr marL="0" indent="0"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426473BF-D925-4111-8732-108AAFD11E69}" type="slidenum">
              <a:rPr lang="en-US" altLang="zh-CN" sz="1000">
                <a:latin typeface="Arial" charset="0"/>
              </a:rPr>
              <a:pPr eaLnBrk="1" hangingPunct="1"/>
              <a:t>7</a:t>
            </a:fld>
            <a:endParaRPr lang="en-US" altLang="zh-CN" sz="1000">
              <a:latin typeface="Arial" charset="0"/>
            </a:endParaRPr>
          </a:p>
        </p:txBody>
      </p:sp>
      <p:pic>
        <p:nvPicPr>
          <p:cNvPr id="9221" name="Picture 4" descr="C:\Users\henghengxiaobaobei\Desktop\recent use\NEES\k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781300"/>
            <a:ext cx="325755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5" descr="C:\Users\henghengxiaobaobei\Desktop\recent use\NEES\outrea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789363"/>
            <a:ext cx="33623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6" descr="C:\Users\henghengxiaobaobei\Desktop\recent use\NEES\natureofscienceandengineer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163" y="2390775"/>
            <a:ext cx="3902075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Users\bkhan\Pictures\NEES_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2843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33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827088" y="260350"/>
            <a:ext cx="6858000" cy="1066800"/>
          </a:xfrm>
        </p:spPr>
        <p:txBody>
          <a:bodyPr/>
          <a:lstStyle/>
          <a:p>
            <a:r>
              <a:rPr lang="en-US" altLang="zh-CN" smtClean="0"/>
              <a:t>                     EOT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Goals:</a:t>
            </a:r>
            <a:br>
              <a:rPr lang="en-US" altLang="zh-CN" dirty="0"/>
            </a:br>
            <a:r>
              <a:rPr lang="en-US" altLang="zh-CN" dirty="0"/>
              <a:t>- raise awareness of earthquake engineering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/>
              <a:t>    - Bring sciences and engineering to classroom</a:t>
            </a:r>
            <a:br>
              <a:rPr lang="en-US" altLang="zh-CN" dirty="0"/>
            </a:br>
            <a:r>
              <a:rPr lang="en-US" altLang="zh-CN" dirty="0"/>
              <a:t>    - raise students interest in pursuing a career of earthquake engineering and science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96FD3FCF-2D0A-4BC8-90B9-2B2E841E3072}" type="slidenum">
              <a:rPr lang="en-US" altLang="zh-CN" sz="1000">
                <a:latin typeface="Arial" charset="0"/>
              </a:rPr>
              <a:pPr eaLnBrk="1" hangingPunct="1"/>
              <a:t>8</a:t>
            </a:fld>
            <a:endParaRPr lang="en-US" altLang="zh-CN" sz="1000">
              <a:latin typeface="Arial" charset="0"/>
            </a:endParaRPr>
          </a:p>
        </p:txBody>
      </p:sp>
      <p:sp>
        <p:nvSpPr>
          <p:cNvPr id="10245" name="Slide Number Placeholder 3"/>
          <p:cNvSpPr txBox="1">
            <a:spLocks/>
          </p:cNvSpPr>
          <p:nvPr/>
        </p:nvSpPr>
        <p:spPr bwMode="auto">
          <a:xfrm>
            <a:off x="7696200" y="63246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1" hangingPunct="1"/>
            <a:fld id="{76703552-9327-4D7E-9CB0-50C169CA67BE}" type="slidenum">
              <a:rPr lang="en-US" altLang="zh-CN" sz="1000">
                <a:latin typeface="Arial" charset="0"/>
              </a:rPr>
              <a:pPr algn="r" eaLnBrk="1" hangingPunct="1"/>
              <a:t>8</a:t>
            </a:fld>
            <a:endParaRPr lang="en-US" altLang="zh-CN" sz="1000">
              <a:latin typeface="Arial" charset="0"/>
            </a:endParaRPr>
          </a:p>
        </p:txBody>
      </p:sp>
      <p:pic>
        <p:nvPicPr>
          <p:cNvPr id="6" name="Picture 3" descr="C:\Users\bkhan\Pictures\NEES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2843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7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476375" y="609600"/>
            <a:ext cx="6858000" cy="1066800"/>
          </a:xfrm>
        </p:spPr>
        <p:txBody>
          <a:bodyPr/>
          <a:lstStyle/>
          <a:p>
            <a:r>
              <a:rPr lang="en-US" altLang="zh-CN" dirty="0" smtClean="0"/>
              <a:t>EPICS Project Spring 2012</a:t>
            </a:r>
            <a:endParaRPr lang="zh-CN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/>
              <a:t>MYOE - make your own earthquake</a:t>
            </a:r>
          </a:p>
          <a:p>
            <a:pPr>
              <a:buFontTx/>
              <a:buChar char="-"/>
              <a:defRPr/>
            </a:pPr>
            <a:r>
              <a:rPr lang="en-US" altLang="zh-CN" sz="2800" dirty="0" smtClean="0"/>
              <a:t>Use QCN accelerometer and other available educational materials</a:t>
            </a:r>
          </a:p>
          <a:p>
            <a:pPr>
              <a:buFontTx/>
              <a:buChar char="-"/>
              <a:defRPr/>
            </a:pPr>
            <a:r>
              <a:rPr lang="en-US" altLang="zh-CN" sz="2800" dirty="0"/>
              <a:t>Developed and tested by personnel at UCSB for use in classroom settings where children jump up and down to create vibrations that are captured and displayed on a computer screen and/or printer. 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C561E52F-264D-4BF8-B5A0-9769FF7ADCE5}" type="slidenum">
              <a:rPr lang="en-US" altLang="zh-CN" sz="1000">
                <a:latin typeface="Arial" charset="0"/>
              </a:rPr>
              <a:pPr eaLnBrk="1" hangingPunct="1"/>
              <a:t>9</a:t>
            </a:fld>
            <a:endParaRPr lang="en-US" altLang="zh-CN" sz="1000">
              <a:latin typeface="Arial" charset="0"/>
            </a:endParaRPr>
          </a:p>
        </p:txBody>
      </p:sp>
      <p:pic>
        <p:nvPicPr>
          <p:cNvPr id="5" name="Picture 3" descr="C:\Users\bkhan\Pictures\NEES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6028431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26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Custom 1">
      <a:dk1>
        <a:srgbClr val="000000"/>
      </a:dk1>
      <a:lt1>
        <a:sysClr val="window" lastClr="FFFFFF"/>
      </a:lt1>
      <a:dk2>
        <a:srgbClr val="252525"/>
      </a:dk2>
      <a:lt2>
        <a:srgbClr val="DEDEDE"/>
      </a:lt2>
      <a:accent1>
        <a:srgbClr val="B2A22B"/>
      </a:accent1>
      <a:accent2>
        <a:srgbClr val="CFB107"/>
      </a:accent2>
      <a:accent3>
        <a:srgbClr val="434343"/>
      </a:accent3>
      <a:accent4>
        <a:srgbClr val="CFB107"/>
      </a:accent4>
      <a:accent5>
        <a:srgbClr val="535353"/>
      </a:accent5>
      <a:accent6>
        <a:srgbClr val="E7EC28"/>
      </a:accent6>
      <a:hlink>
        <a:srgbClr val="0000FF"/>
      </a:hlink>
      <a:folHlink>
        <a:srgbClr val="800080"/>
      </a:folHlink>
    </a:clrScheme>
    <a:fontScheme name="Quadra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6BE406A6CB8A419C6CAC2F175E53D0" ma:contentTypeVersion="0" ma:contentTypeDescription="Create a new document." ma:contentTypeScope="" ma:versionID="1cb7cb171a0b043d0f508f17d83fba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7B3558E-CAE9-4FCD-8E30-FDECBDB4F6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6D5CE5-F5C0-413A-A902-9A1317CC96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41CB171-9D5C-4F57-828B-230144949F67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2363</TotalTime>
  <Words>1223</Words>
  <Application>Microsoft Office PowerPoint</Application>
  <PresentationFormat>On-screen Show (4:3)</PresentationFormat>
  <Paragraphs>433</Paragraphs>
  <Slides>46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Quadrant</vt:lpstr>
      <vt:lpstr>Network for Earthquake Engineering Simulation (NEES)  Design Review</vt:lpstr>
      <vt:lpstr>                         Agenda</vt:lpstr>
      <vt:lpstr>Team Overview: Organization</vt:lpstr>
      <vt:lpstr>Project Partner      </vt:lpstr>
      <vt:lpstr>PowerPoint Presentation</vt:lpstr>
      <vt:lpstr>      Our clients from NEES</vt:lpstr>
      <vt:lpstr>Curernt Client </vt:lpstr>
      <vt:lpstr>                     EOT</vt:lpstr>
      <vt:lpstr>EPICS Project Spring 2012</vt:lpstr>
      <vt:lpstr>Current Make Your Own Earthquake System</vt:lpstr>
      <vt:lpstr>                 MYOE</vt:lpstr>
      <vt:lpstr>               Shake Table</vt:lpstr>
      <vt:lpstr>EPICS-NEES-Spring 2012</vt:lpstr>
      <vt:lpstr>Enhancement for the MYOE</vt:lpstr>
      <vt:lpstr>Enhancement for the MYOE</vt:lpstr>
      <vt:lpstr>Enhancement for the MYOE</vt:lpstr>
      <vt:lpstr>Enhancement for the MYOE</vt:lpstr>
      <vt:lpstr>Epics NEES Interface Team</vt:lpstr>
      <vt:lpstr>Introduction</vt:lpstr>
      <vt:lpstr>Overview </vt:lpstr>
      <vt:lpstr>PowerPoint Presentation</vt:lpstr>
      <vt:lpstr>Accelerometer</vt:lpstr>
      <vt:lpstr>Microcontroller and Code</vt:lpstr>
      <vt:lpstr>PowerPoint Presentation</vt:lpstr>
      <vt:lpstr>Driver Circuit</vt:lpstr>
      <vt:lpstr>Motor Circuit Considerations</vt:lpstr>
      <vt:lpstr>Why We Chose This Motor</vt:lpstr>
      <vt:lpstr>Project Timeline – Interface Team</vt:lpstr>
      <vt:lpstr>Timeline</vt:lpstr>
      <vt:lpstr>Budget for Interface Team</vt:lpstr>
      <vt:lpstr>Shake Table</vt:lpstr>
      <vt:lpstr>Introduction</vt:lpstr>
      <vt:lpstr>Project Background</vt:lpstr>
      <vt:lpstr>Design Requirements</vt:lpstr>
      <vt:lpstr>Engineering analysis and Changes</vt:lpstr>
      <vt:lpstr>PowerPoint Presentation</vt:lpstr>
      <vt:lpstr>PowerPoint Presentation</vt:lpstr>
      <vt:lpstr>Safety</vt:lpstr>
      <vt:lpstr>PowerPoint Presentation</vt:lpstr>
      <vt:lpstr>PowerPoint Presentation</vt:lpstr>
      <vt:lpstr>PowerPoint Presentation</vt:lpstr>
      <vt:lpstr>Next Phase</vt:lpstr>
      <vt:lpstr>Budget Information</vt:lpstr>
      <vt:lpstr>Discussion of future plans</vt:lpstr>
      <vt:lpstr>PowerPoint Presentation</vt:lpstr>
      <vt:lpstr>Questions?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</dc:creator>
  <cp:lastModifiedBy>Tom</cp:lastModifiedBy>
  <cp:revision>104</cp:revision>
  <cp:lastPrinted>2012-02-19T19:39:00Z</cp:lastPrinted>
  <dcterms:created xsi:type="dcterms:W3CDTF">2008-01-30T17:15:29Z</dcterms:created>
  <dcterms:modified xsi:type="dcterms:W3CDTF">2012-10-01T23:30:37Z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0x010100EF6BE406A6CB8A419C6CAC2F175E53D0</vt:lpwstr>
  </property>
</Properties>
</file>