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5"/>
  </p:notesMasterIdLst>
  <p:sldIdLst>
    <p:sldId id="257" r:id="rId4"/>
    <p:sldId id="575" r:id="rId5"/>
    <p:sldId id="576" r:id="rId6"/>
    <p:sldId id="577" r:id="rId7"/>
    <p:sldId id="578" r:id="rId8"/>
    <p:sldId id="592" r:id="rId9"/>
    <p:sldId id="587" r:id="rId10"/>
    <p:sldId id="588" r:id="rId11"/>
    <p:sldId id="589" r:id="rId12"/>
    <p:sldId id="590" r:id="rId13"/>
    <p:sldId id="59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2040" autoAdjust="0"/>
  </p:normalViewPr>
  <p:slideViewPr>
    <p:cSldViewPr snapToGrid="0">
      <p:cViewPr varScale="1">
        <p:scale>
          <a:sx n="105" d="100"/>
          <a:sy n="105" d="100"/>
        </p:scale>
        <p:origin x="9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1DBDE-5A59-47F9-9983-E9E0816F3133}" type="datetimeFigureOut">
              <a:rPr lang="zh-CN" altLang="en-US" smtClean="0"/>
              <a:t>2020/10/28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6BC22-4938-4648-8564-1822EFD8064D}" type="slidenum">
              <a:rPr lang="zh-CN" altLang="en-US" smtClean="0"/>
              <a:t>‹#›</a:t>
            </a:fld>
            <a:endParaRPr lang="zh-CN" altLang="en-US"/>
          </a:p>
        </p:txBody>
      </p:sp>
    </p:spTree>
    <p:extLst>
      <p:ext uri="{BB962C8B-B14F-4D97-AF65-F5344CB8AC3E}">
        <p14:creationId xmlns:p14="http://schemas.microsoft.com/office/powerpoint/2010/main" val="331521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normAutofit/>
          </a:bodyPr>
          <a:lstStyle>
            <a:lvl1pPr marL="0" indent="0" algn="l">
              <a:buNone/>
              <a:defRPr sz="2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74292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28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3312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4362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240216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3877019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169668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167F5-0E9B-4608-AB00-C7C62A2051FD}" type="datetimeFigureOut">
              <a:rPr lang="zh-CN" altLang="en-US" smtClean="0"/>
              <a:t>2020/10/28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A763D88-C303-4D76-90B4-273EC3ADAAE8}" type="slidenum">
              <a:rPr lang="zh-CN" altLang="en-US" smtClean="0"/>
              <a:t>‹#›</a:t>
            </a:fld>
            <a:endParaRPr lang="zh-CN" altLang="en-US"/>
          </a:p>
        </p:txBody>
      </p:sp>
    </p:spTree>
    <p:extLst>
      <p:ext uri="{BB962C8B-B14F-4D97-AF65-F5344CB8AC3E}">
        <p14:creationId xmlns:p14="http://schemas.microsoft.com/office/powerpoint/2010/main" val="835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8301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275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4430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22965AF0-BB28-584F-B08B-A95874091508}"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10/28/2020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2305AEB-D839-5140-8A21-21FE50DB913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37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183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302749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15614" y="459718"/>
            <a:ext cx="8418786" cy="664889"/>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normAutofit/>
          </a:bodyPr>
          <a:lstStyle>
            <a:lvl1pPr>
              <a:defRPr sz="2000">
                <a:solidFill>
                  <a:schemeClr val="accent1">
                    <a:lumMod val="50000"/>
                  </a:schemeClr>
                </a:solidFill>
                <a:latin typeface="微软雅黑" panose="020B0503020204020204" pitchFamily="34" charset="-122"/>
                <a:ea typeface="微软雅黑" panose="020B0503020204020204" pitchFamily="34" charset="-122"/>
              </a:defRPr>
            </a:lvl1pPr>
            <a:lvl2pPr>
              <a:defRPr sz="2000">
                <a:solidFill>
                  <a:schemeClr val="accent1">
                    <a:lumMod val="50000"/>
                  </a:schemeClr>
                </a:solidFill>
                <a:latin typeface="微软雅黑" panose="020B0503020204020204" pitchFamily="34" charset="-122"/>
                <a:ea typeface="微软雅黑" panose="020B0503020204020204" pitchFamily="34" charset="-122"/>
              </a:defRPr>
            </a:lvl2pPr>
            <a:lvl3pPr>
              <a:defRPr sz="2000">
                <a:solidFill>
                  <a:schemeClr val="accent1">
                    <a:lumMod val="50000"/>
                  </a:schemeClr>
                </a:solidFill>
                <a:latin typeface="微软雅黑" panose="020B0503020204020204" pitchFamily="34" charset="-122"/>
                <a:ea typeface="微软雅黑" panose="020B0503020204020204" pitchFamily="34" charset="-122"/>
              </a:defRPr>
            </a:lvl3pPr>
            <a:lvl4pPr>
              <a:defRPr sz="2000">
                <a:solidFill>
                  <a:schemeClr val="accent1">
                    <a:lumMod val="50000"/>
                  </a:schemeClr>
                </a:solidFill>
                <a:latin typeface="微软雅黑" panose="020B0503020204020204" pitchFamily="34" charset="-122"/>
                <a:ea typeface="微软雅黑" panose="020B0503020204020204" pitchFamily="34" charset="-122"/>
              </a:defRPr>
            </a:lvl4pPr>
            <a:lvl5pPr>
              <a:defRPr sz="2000">
                <a:solidFill>
                  <a:schemeClr val="accent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2965AF0-BB28-584F-B08B-A95874091508}"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830541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965AF0-BB28-584F-B08B-A95874091508}"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5409038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22965AF0-BB28-584F-B08B-A95874091508}"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700268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22965AF0-BB28-584F-B08B-A95874091508}"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241851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22965AF0-BB28-584F-B08B-A95874091508}"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41749427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65AF0-BB28-584F-B08B-A95874091508}"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1596678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51292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2965AF0-BB28-584F-B08B-A95874091508}"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789427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15154494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2965AF0-BB28-584F-B08B-A95874091508}"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05AEB-D839-5140-8A21-21FE50DB913F}" type="slidenum">
              <a:rPr lang="en-US" smtClean="0"/>
              <a:t>‹#›</a:t>
            </a:fld>
            <a:endParaRPr lang="en-US"/>
          </a:p>
        </p:txBody>
      </p:sp>
    </p:spTree>
    <p:extLst>
      <p:ext uri="{BB962C8B-B14F-4D97-AF65-F5344CB8AC3E}">
        <p14:creationId xmlns:p14="http://schemas.microsoft.com/office/powerpoint/2010/main" val="3681103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2020/10/28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pic>
        <p:nvPicPr>
          <p:cNvPr id="8" name="Picture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610599" y="228600"/>
            <a:ext cx="3260417" cy="896824"/>
          </a:xfrm>
          <a:prstGeom prst="rect">
            <a:avLst/>
          </a:prstGeom>
        </p:spPr>
      </p:pic>
    </p:spTree>
    <p:extLst>
      <p:ext uri="{BB962C8B-B14F-4D97-AF65-F5344CB8AC3E}">
        <p14:creationId xmlns:p14="http://schemas.microsoft.com/office/powerpoint/2010/main" val="3678777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12191999" cy="685800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accent4">
                  <a:lumMod val="20000"/>
                  <a:lumOff val="80000"/>
                </a:schemeClr>
              </a:solidFill>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65AF0-BB28-584F-B08B-A95874091508}" type="datetimeFigureOut">
              <a:rPr lang="en-US" smtClean="0"/>
              <a:t>10/28/2020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05AEB-D839-5140-8A21-21FE50DB913F}" type="slidenum">
              <a:rPr lang="en-US" smtClean="0"/>
              <a:t>‹#›</a:t>
            </a:fld>
            <a:endParaRPr lang="en-US"/>
          </a:p>
        </p:txBody>
      </p:sp>
      <p:pic>
        <p:nvPicPr>
          <p:cNvPr id="7" name="Picture 6"/>
          <p:cNvPicPr>
            <a:picLocks noChangeAspect="1"/>
          </p:cNvPicPr>
          <p:nvPr/>
        </p:nvPicPr>
        <p:blipFill>
          <a:blip r:embed="rId13"/>
          <a:stretch>
            <a:fillRect/>
          </a:stretch>
        </p:blipFill>
        <p:spPr>
          <a:xfrm>
            <a:off x="0" y="365125"/>
            <a:ext cx="8610600" cy="863600"/>
          </a:xfrm>
          <a:prstGeom prst="rect">
            <a:avLst/>
          </a:prstGeom>
          <a:gradFill>
            <a:gsLst>
              <a:gs pos="0">
                <a:schemeClr val="accent1">
                  <a:lumMod val="5000"/>
                  <a:lumOff val="95000"/>
                  <a:alpha val="7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r="100000" b="100000"/>
            </a:path>
          </a:gradFill>
          <a:effectLst>
            <a:glow rad="177800">
              <a:schemeClr val="accent1">
                <a:alpha val="22000"/>
              </a:schemeClr>
            </a:glow>
            <a:outerShdw blurRad="50800" dist="38100" dir="5400000" algn="t" rotWithShape="0">
              <a:prstClr val="black">
                <a:alpha val="40000"/>
              </a:prstClr>
            </a:outerShdw>
            <a:reflection blurRad="812800" stA="52000" endA="300" endPos="35000" dir="5400000" sy="-100000" algn="bl" rotWithShape="0"/>
            <a:softEdge rad="0"/>
          </a:effectLst>
          <a:scene3d>
            <a:camera prst="orthographicFront"/>
            <a:lightRig rig="threePt" dir="t"/>
          </a:scene3d>
          <a:sp3d>
            <a:bevelB w="165100" prst="coolSlant"/>
          </a:sp3d>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27167" y="435146"/>
            <a:ext cx="3260417" cy="896824"/>
          </a:xfrm>
          <a:prstGeom prst="rect">
            <a:avLst/>
          </a:prstGeom>
        </p:spPr>
      </p:pic>
    </p:spTree>
    <p:extLst>
      <p:ext uri="{BB962C8B-B14F-4D97-AF65-F5344CB8AC3E}">
        <p14:creationId xmlns:p14="http://schemas.microsoft.com/office/powerpoint/2010/main" val="10267637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524000" y="1214438"/>
            <a:ext cx="9144000" cy="2387600"/>
          </a:xfrm>
        </p:spPr>
        <p:txBody>
          <a:bodyPr>
            <a:normAutofit/>
          </a:bodyPr>
          <a:lstStyle/>
          <a:p>
            <a:pPr algn="l"/>
            <a:r>
              <a:rPr lang="en-US" altLang="zh-CN" sz="5400" dirty="0"/>
              <a:t>COMP1110/6710</a:t>
            </a:r>
            <a:endParaRPr lang="zh-CN" altLang="en-US" sz="5400" dirty="0"/>
          </a:p>
        </p:txBody>
      </p:sp>
      <p:sp>
        <p:nvSpPr>
          <p:cNvPr id="6" name="副标题 5"/>
          <p:cNvSpPr>
            <a:spLocks noGrp="1"/>
          </p:cNvSpPr>
          <p:nvPr>
            <p:ph type="subTitle" idx="1"/>
          </p:nvPr>
        </p:nvSpPr>
        <p:spPr/>
        <p:txBody>
          <a:bodyPr/>
          <a:lstStyle/>
          <a:p>
            <a:pPr algn="l"/>
            <a:r>
              <a:rPr lang="en-US" altLang="zh-CN" dirty="0"/>
              <a:t>By </a:t>
            </a:r>
            <a:r>
              <a:rPr lang="zh-CN" altLang="en-US" dirty="0"/>
              <a:t>刘易</a:t>
            </a:r>
            <a:endParaRPr lang="en-US" altLang="zh-CN" dirty="0"/>
          </a:p>
          <a:p>
            <a:pPr algn="l"/>
            <a:r>
              <a:rPr lang="en-US" altLang="zh-CN" dirty="0"/>
              <a:t>22/08/2020</a:t>
            </a:r>
            <a:endParaRPr lang="zh-CN" altLang="en-US" dirty="0"/>
          </a:p>
        </p:txBody>
      </p:sp>
    </p:spTree>
    <p:extLst>
      <p:ext uri="{BB962C8B-B14F-4D97-AF65-F5344CB8AC3E}">
        <p14:creationId xmlns:p14="http://schemas.microsoft.com/office/powerpoint/2010/main" val="368407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9F41B-A196-4E68-9A20-A0168913FDD7}"/>
              </a:ext>
            </a:extLst>
          </p:cNvPr>
          <p:cNvSpPr>
            <a:spLocks noGrp="1"/>
          </p:cNvSpPr>
          <p:nvPr>
            <p:ph type="title"/>
          </p:nvPr>
        </p:nvSpPr>
        <p:spPr/>
        <p:txBody>
          <a:bodyPr/>
          <a:lstStyle/>
          <a:p>
            <a:r>
              <a:rPr lang="zh-CN" altLang="en-US" dirty="0"/>
              <a:t>栈</a:t>
            </a:r>
            <a:r>
              <a:rPr lang="en-US" altLang="zh-CN" dirty="0"/>
              <a:t>Stack</a:t>
            </a:r>
            <a:endParaRPr lang="zh-CN" altLang="en-US" dirty="0"/>
          </a:p>
        </p:txBody>
      </p:sp>
      <p:pic>
        <p:nvPicPr>
          <p:cNvPr id="6" name="内容占位符 5">
            <a:extLst>
              <a:ext uri="{FF2B5EF4-FFF2-40B4-BE49-F238E27FC236}">
                <a16:creationId xmlns:a16="http://schemas.microsoft.com/office/drawing/2014/main" id="{94F04EE9-5B90-4A9D-A967-967C71983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1194" y="2488174"/>
            <a:ext cx="5589611" cy="2992006"/>
          </a:xfrm>
        </p:spPr>
      </p:pic>
    </p:spTree>
    <p:extLst>
      <p:ext uri="{BB962C8B-B14F-4D97-AF65-F5344CB8AC3E}">
        <p14:creationId xmlns:p14="http://schemas.microsoft.com/office/powerpoint/2010/main" val="242752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C448-AAA5-4B46-8E67-787CB77D225C}"/>
              </a:ext>
            </a:extLst>
          </p:cNvPr>
          <p:cNvSpPr>
            <a:spLocks noGrp="1"/>
          </p:cNvSpPr>
          <p:nvPr>
            <p:ph type="title"/>
          </p:nvPr>
        </p:nvSpPr>
        <p:spPr/>
        <p:txBody>
          <a:bodyPr/>
          <a:lstStyle/>
          <a:p>
            <a:r>
              <a:rPr lang="en-US" altLang="zh-CN" dirty="0"/>
              <a:t>Stack</a:t>
            </a:r>
            <a:r>
              <a:rPr lang="zh-CN" altLang="en-US" dirty="0"/>
              <a:t>的常用方法</a:t>
            </a:r>
          </a:p>
        </p:txBody>
      </p:sp>
      <p:pic>
        <p:nvPicPr>
          <p:cNvPr id="5" name="内容占位符 4">
            <a:extLst>
              <a:ext uri="{FF2B5EF4-FFF2-40B4-BE49-F238E27FC236}">
                <a16:creationId xmlns:a16="http://schemas.microsoft.com/office/drawing/2014/main" id="{841C05E6-1809-4E6F-8973-2C6948CAC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782" y="2387322"/>
            <a:ext cx="5036436" cy="3634670"/>
          </a:xfrm>
        </p:spPr>
      </p:pic>
    </p:spTree>
    <p:extLst>
      <p:ext uri="{BB962C8B-B14F-4D97-AF65-F5344CB8AC3E}">
        <p14:creationId xmlns:p14="http://schemas.microsoft.com/office/powerpoint/2010/main" val="376051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E9760-D1FE-4DFD-8879-33DCB0C5BC2D}"/>
              </a:ext>
            </a:extLst>
          </p:cNvPr>
          <p:cNvSpPr>
            <a:spLocks noGrp="1"/>
          </p:cNvSpPr>
          <p:nvPr>
            <p:ph type="title"/>
          </p:nvPr>
        </p:nvSpPr>
        <p:spPr/>
        <p:txBody>
          <a:bodyPr/>
          <a:lstStyle/>
          <a:p>
            <a:r>
              <a:rPr lang="en-US" altLang="zh-CN" dirty="0"/>
              <a:t>Hash</a:t>
            </a:r>
            <a:endParaRPr lang="zh-CN" altLang="en-US" dirty="0"/>
          </a:p>
        </p:txBody>
      </p:sp>
      <p:sp>
        <p:nvSpPr>
          <p:cNvPr id="3" name="内容占位符 2">
            <a:extLst>
              <a:ext uri="{FF2B5EF4-FFF2-40B4-BE49-F238E27FC236}">
                <a16:creationId xmlns:a16="http://schemas.microsoft.com/office/drawing/2014/main" id="{E726E686-CDFE-4723-869F-D9B447045B48}"/>
              </a:ext>
            </a:extLst>
          </p:cNvPr>
          <p:cNvSpPr>
            <a:spLocks noGrp="1"/>
          </p:cNvSpPr>
          <p:nvPr>
            <p:ph idx="1"/>
          </p:nvPr>
        </p:nvSpPr>
        <p:spPr>
          <a:xfrm>
            <a:off x="739140" y="1867239"/>
            <a:ext cx="10713720" cy="4531043"/>
          </a:xfrm>
        </p:spPr>
        <p:txBody>
          <a:bodyPr/>
          <a:lstStyle/>
          <a:p>
            <a:pPr algn="l"/>
            <a:r>
              <a:rPr lang="en-US" altLang="zh-CN" b="0" i="0" dirty="0">
                <a:solidFill>
                  <a:schemeClr val="tx1"/>
                </a:solidFill>
                <a:effectLst/>
                <a:latin typeface="Verdana" panose="020B0604030504040204" pitchFamily="34" charset="0"/>
              </a:rPr>
              <a:t>Hash</a:t>
            </a:r>
            <a:r>
              <a:rPr lang="zh-CN" altLang="en-US" b="0" i="0" dirty="0">
                <a:solidFill>
                  <a:schemeClr val="tx1"/>
                </a:solidFill>
                <a:effectLst/>
                <a:latin typeface="Verdana" panose="020B0604030504040204" pitchFamily="34" charset="0"/>
              </a:rPr>
              <a:t>，一般翻译作“散列”，也有直接音译为“哈希”的，</a:t>
            </a:r>
            <a:r>
              <a:rPr lang="zh-CN" altLang="en-US" b="1" i="0" dirty="0">
                <a:solidFill>
                  <a:schemeClr val="tx1"/>
                </a:solidFill>
                <a:effectLst/>
                <a:latin typeface="Verdana" panose="020B0604030504040204" pitchFamily="34" charset="0"/>
              </a:rPr>
              <a:t>就是把任意长度的输入，通过散列算法，变换成固定长度的输出，该输出就是散列值。根据散列值作为地址存放数据，这种转换是一种压缩映射，简单的说就是一种将任意长度的消息压缩到某一固定长度的消息摘要的函数。</a:t>
            </a:r>
            <a:endParaRPr lang="en-US" altLang="zh-CN" dirty="0">
              <a:solidFill>
                <a:schemeClr val="tx1"/>
              </a:solidFill>
              <a:latin typeface="Verdana" panose="020B0604030504040204" pitchFamily="34" charset="0"/>
            </a:endParaRPr>
          </a:p>
          <a:p>
            <a:pPr algn="l"/>
            <a:endParaRPr lang="en-US" altLang="zh-CN" dirty="0">
              <a:solidFill>
                <a:schemeClr val="tx1"/>
              </a:solidFill>
              <a:latin typeface="Verdana" panose="020B0604030504040204" pitchFamily="34" charset="0"/>
            </a:endParaRPr>
          </a:p>
          <a:p>
            <a:pPr algn="l"/>
            <a:r>
              <a:rPr lang="zh-CN" altLang="en-US" b="0" i="0" dirty="0">
                <a:solidFill>
                  <a:schemeClr val="tx1"/>
                </a:solidFill>
                <a:effectLst/>
                <a:latin typeface="Helvetica Neue"/>
              </a:rPr>
              <a:t>哈希算法的作用是：</a:t>
            </a:r>
            <a:r>
              <a:rPr lang="zh-CN" altLang="en-US" b="1" i="0" dirty="0">
                <a:solidFill>
                  <a:schemeClr val="tx1"/>
                </a:solidFill>
                <a:effectLst/>
                <a:latin typeface="Helvetica Neue"/>
              </a:rPr>
              <a:t>对任意一组输入数据进行计算，得到一个固定长度的输出摘要。</a:t>
            </a:r>
            <a:endParaRPr lang="en-US" altLang="zh-CN" b="1" i="0" dirty="0">
              <a:solidFill>
                <a:schemeClr val="tx1"/>
              </a:solidFill>
              <a:effectLst/>
              <a:latin typeface="Helvetica Neue"/>
            </a:endParaRPr>
          </a:p>
          <a:p>
            <a:r>
              <a:rPr lang="zh-CN" altLang="en-US" b="0" i="0" dirty="0">
                <a:solidFill>
                  <a:schemeClr val="tx1"/>
                </a:solidFill>
                <a:effectLst/>
                <a:latin typeface="Helvetica Neue"/>
              </a:rPr>
              <a:t>哈希算法的目的就是为了验证原始数据是否被篡改。</a:t>
            </a:r>
          </a:p>
          <a:p>
            <a:pPr marL="0" indent="0" algn="l">
              <a:buNone/>
            </a:pPr>
            <a:endParaRPr lang="en-US" altLang="zh-CN" b="0" i="0" dirty="0">
              <a:solidFill>
                <a:schemeClr val="tx1"/>
              </a:solidFill>
              <a:effectLst/>
              <a:latin typeface="Helvetica Neue"/>
            </a:endParaRPr>
          </a:p>
          <a:p>
            <a:pPr algn="l"/>
            <a:r>
              <a:rPr lang="zh-CN" altLang="en-US" b="0" i="0" dirty="0">
                <a:solidFill>
                  <a:schemeClr val="tx1"/>
                </a:solidFill>
                <a:effectLst/>
                <a:latin typeface="Helvetica Neue"/>
              </a:rPr>
              <a:t>哈希算法最重要的特点就是：</a:t>
            </a:r>
          </a:p>
          <a:p>
            <a:pPr marL="457200" indent="-457200" algn="l">
              <a:buFont typeface="+mj-lt"/>
              <a:buAutoNum type="arabicPeriod"/>
            </a:pPr>
            <a:r>
              <a:rPr lang="zh-CN" altLang="en-US" b="0" i="0" dirty="0">
                <a:solidFill>
                  <a:schemeClr val="tx1"/>
                </a:solidFill>
                <a:effectLst/>
                <a:latin typeface="Helvetica Neue"/>
              </a:rPr>
              <a:t>相同的输入一定得到相同的输出；</a:t>
            </a:r>
          </a:p>
          <a:p>
            <a:pPr marL="457200" indent="-457200" algn="l">
              <a:buFont typeface="+mj-lt"/>
              <a:buAutoNum type="arabicPeriod"/>
            </a:pPr>
            <a:r>
              <a:rPr lang="zh-CN" altLang="en-US" b="0" i="0" dirty="0">
                <a:solidFill>
                  <a:schemeClr val="tx1"/>
                </a:solidFill>
                <a:effectLst/>
                <a:latin typeface="Helvetica Neue"/>
              </a:rPr>
              <a:t>不同的输入大概率得到不同的输出。</a:t>
            </a:r>
          </a:p>
          <a:p>
            <a:endParaRPr lang="zh-CN" altLang="en-US" dirty="0"/>
          </a:p>
        </p:txBody>
      </p:sp>
    </p:spTree>
    <p:extLst>
      <p:ext uri="{BB962C8B-B14F-4D97-AF65-F5344CB8AC3E}">
        <p14:creationId xmlns:p14="http://schemas.microsoft.com/office/powerpoint/2010/main" val="108720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2FDCA-D6B5-430D-9866-0EF6A600741E}"/>
              </a:ext>
            </a:extLst>
          </p:cNvPr>
          <p:cNvSpPr>
            <a:spLocks noGrp="1"/>
          </p:cNvSpPr>
          <p:nvPr>
            <p:ph type="title"/>
          </p:nvPr>
        </p:nvSpPr>
        <p:spPr/>
        <p:txBody>
          <a:bodyPr/>
          <a:lstStyle/>
          <a:p>
            <a:r>
              <a:rPr lang="zh-CN" altLang="en-US" dirty="0"/>
              <a:t>哈希冲突（碰撞）</a:t>
            </a:r>
          </a:p>
        </p:txBody>
      </p:sp>
      <p:sp>
        <p:nvSpPr>
          <p:cNvPr id="3" name="内容占位符 2">
            <a:extLst>
              <a:ext uri="{FF2B5EF4-FFF2-40B4-BE49-F238E27FC236}">
                <a16:creationId xmlns:a16="http://schemas.microsoft.com/office/drawing/2014/main" id="{F12BCCA3-1FFD-4D90-9F48-FC009A06DA86}"/>
              </a:ext>
            </a:extLst>
          </p:cNvPr>
          <p:cNvSpPr>
            <a:spLocks noGrp="1"/>
          </p:cNvSpPr>
          <p:nvPr>
            <p:ph idx="1"/>
          </p:nvPr>
        </p:nvSpPr>
        <p:spPr>
          <a:xfrm>
            <a:off x="740664" y="1755648"/>
            <a:ext cx="10613136" cy="4421315"/>
          </a:xfrm>
        </p:spPr>
        <p:txBody>
          <a:bodyPr>
            <a:normAutofit fontScale="92500" lnSpcReduction="20000"/>
          </a:bodyPr>
          <a:lstStyle/>
          <a:p>
            <a:pPr>
              <a:lnSpc>
                <a:spcPct val="110000"/>
              </a:lnSpc>
            </a:pPr>
            <a:r>
              <a:rPr lang="zh-CN" altLang="en-US" b="0" i="0" dirty="0">
                <a:solidFill>
                  <a:srgbClr val="000000"/>
                </a:solidFill>
                <a:effectLst/>
                <a:latin typeface="Verdana" panose="020B0604030504040204" pitchFamily="34" charset="0"/>
              </a:rPr>
              <a:t>对不同的关键字可能得到同一散列地址，即</a:t>
            </a:r>
            <a:r>
              <a:rPr lang="en-US" altLang="zh-CN" b="0" i="0" dirty="0">
                <a:solidFill>
                  <a:srgbClr val="000000"/>
                </a:solidFill>
                <a:effectLst/>
                <a:latin typeface="Verdana" panose="020B0604030504040204" pitchFamily="34" charset="0"/>
              </a:rPr>
              <a:t>key1≠key2</a:t>
            </a:r>
            <a:r>
              <a:rPr lang="zh-CN" altLang="en-US" b="0" i="0" dirty="0">
                <a:solidFill>
                  <a:srgbClr val="000000"/>
                </a:solidFill>
                <a:effectLst/>
                <a:latin typeface="Verdana" panose="020B0604030504040204" pitchFamily="34" charset="0"/>
              </a:rPr>
              <a:t>，而</a:t>
            </a:r>
            <a:r>
              <a:rPr lang="en-US" altLang="zh-CN" b="0" i="0" dirty="0">
                <a:solidFill>
                  <a:srgbClr val="000000"/>
                </a:solidFill>
                <a:effectLst/>
                <a:latin typeface="Verdana" panose="020B0604030504040204" pitchFamily="34" charset="0"/>
              </a:rPr>
              <a:t>f(key1)=f(key2)</a:t>
            </a:r>
            <a:r>
              <a:rPr lang="zh-CN" altLang="en-US" b="0" i="0" dirty="0">
                <a:solidFill>
                  <a:srgbClr val="000000"/>
                </a:solidFill>
                <a:effectLst/>
                <a:latin typeface="Verdana" panose="020B0604030504040204" pitchFamily="34" charset="0"/>
              </a:rPr>
              <a:t>，这种现象称</a:t>
            </a:r>
            <a:r>
              <a:rPr lang="en-US" altLang="zh-CN" b="0" i="0" dirty="0">
                <a:solidFill>
                  <a:srgbClr val="000000"/>
                </a:solidFill>
                <a:effectLst/>
                <a:latin typeface="Verdana" panose="020B0604030504040204" pitchFamily="34" charset="0"/>
              </a:rPr>
              <a:t>hash</a:t>
            </a:r>
            <a:r>
              <a:rPr lang="zh-CN" altLang="en-US" b="0" i="0" dirty="0">
                <a:solidFill>
                  <a:srgbClr val="000000"/>
                </a:solidFill>
                <a:effectLst/>
                <a:latin typeface="Verdana" panose="020B0604030504040204" pitchFamily="34" charset="0"/>
              </a:rPr>
              <a:t>冲突。即：</a:t>
            </a:r>
            <a:r>
              <a:rPr lang="en-US" altLang="zh-CN" b="0" i="0" dirty="0">
                <a:solidFill>
                  <a:srgbClr val="000000"/>
                </a:solidFill>
                <a:effectLst/>
                <a:latin typeface="Verdana" panose="020B0604030504040204" pitchFamily="34" charset="0"/>
              </a:rPr>
              <a:t>key1</a:t>
            </a:r>
            <a:r>
              <a:rPr lang="zh-CN" altLang="en-US" b="0" i="0" dirty="0">
                <a:solidFill>
                  <a:srgbClr val="000000"/>
                </a:solidFill>
                <a:effectLst/>
                <a:latin typeface="Verdana" panose="020B0604030504040204" pitchFamily="34" charset="0"/>
              </a:rPr>
              <a:t>通过</a:t>
            </a:r>
            <a:r>
              <a:rPr lang="en-US" altLang="zh-CN" b="0" i="0" dirty="0">
                <a:solidFill>
                  <a:srgbClr val="000000"/>
                </a:solidFill>
                <a:effectLst/>
                <a:latin typeface="Verdana" panose="020B0604030504040204" pitchFamily="34" charset="0"/>
              </a:rPr>
              <a:t>f(key1)</a:t>
            </a:r>
            <a:r>
              <a:rPr lang="zh-CN" altLang="en-US" b="0" i="0" dirty="0">
                <a:solidFill>
                  <a:srgbClr val="000000"/>
                </a:solidFill>
                <a:effectLst/>
                <a:latin typeface="Verdana" panose="020B0604030504040204" pitchFamily="34" charset="0"/>
              </a:rPr>
              <a:t>得到散列地址去存储</a:t>
            </a:r>
            <a:r>
              <a:rPr lang="en-US" altLang="zh-CN" b="0" i="0" dirty="0">
                <a:solidFill>
                  <a:srgbClr val="000000"/>
                </a:solidFill>
                <a:effectLst/>
                <a:latin typeface="Verdana" panose="020B0604030504040204" pitchFamily="34" charset="0"/>
              </a:rPr>
              <a:t>key1</a:t>
            </a:r>
            <a:r>
              <a:rPr lang="zh-CN" altLang="en-US" b="0" i="0" dirty="0">
                <a:solidFill>
                  <a:srgbClr val="000000"/>
                </a:solidFill>
                <a:effectLst/>
                <a:latin typeface="Verdana" panose="020B0604030504040204" pitchFamily="34" charset="0"/>
              </a:rPr>
              <a:t>，同理，</a:t>
            </a:r>
            <a:r>
              <a:rPr lang="en-US" altLang="zh-CN" b="0" i="0" dirty="0">
                <a:solidFill>
                  <a:srgbClr val="000000"/>
                </a:solidFill>
                <a:effectLst/>
                <a:latin typeface="Verdana" panose="020B0604030504040204" pitchFamily="34" charset="0"/>
              </a:rPr>
              <a:t>key2</a:t>
            </a:r>
            <a:r>
              <a:rPr lang="zh-CN" altLang="en-US" b="0" i="0" dirty="0">
                <a:solidFill>
                  <a:srgbClr val="000000"/>
                </a:solidFill>
                <a:effectLst/>
                <a:latin typeface="Verdana" panose="020B0604030504040204" pitchFamily="34" charset="0"/>
              </a:rPr>
              <a:t>发现自己对应的散列地址已经被</a:t>
            </a:r>
            <a:r>
              <a:rPr lang="en-US" altLang="zh-CN" b="0" i="0" dirty="0">
                <a:solidFill>
                  <a:srgbClr val="000000"/>
                </a:solidFill>
                <a:effectLst/>
                <a:latin typeface="Verdana" panose="020B0604030504040204" pitchFamily="34" charset="0"/>
              </a:rPr>
              <a:t>key1</a:t>
            </a:r>
            <a:r>
              <a:rPr lang="zh-CN" altLang="en-US" b="0" i="0" dirty="0">
                <a:solidFill>
                  <a:srgbClr val="000000"/>
                </a:solidFill>
                <a:effectLst/>
                <a:latin typeface="Verdana" panose="020B0604030504040204" pitchFamily="34" charset="0"/>
              </a:rPr>
              <a:t>占据了。</a:t>
            </a:r>
            <a:endParaRPr lang="en-US" altLang="zh-CN" b="0" i="0" dirty="0">
              <a:solidFill>
                <a:srgbClr val="000000"/>
              </a:solidFill>
              <a:effectLst/>
              <a:latin typeface="Verdana" panose="020B0604030504040204" pitchFamily="34" charset="0"/>
            </a:endParaRPr>
          </a:p>
          <a:p>
            <a:pPr>
              <a:lnSpc>
                <a:spcPct val="110000"/>
              </a:lnSpc>
            </a:pPr>
            <a:endParaRPr lang="en-US" altLang="zh-CN" dirty="0">
              <a:solidFill>
                <a:srgbClr val="000000"/>
              </a:solidFill>
              <a:latin typeface="Verdana" panose="020B0604030504040204" pitchFamily="34" charset="0"/>
            </a:endParaRPr>
          </a:p>
          <a:p>
            <a:pPr>
              <a:lnSpc>
                <a:spcPct val="110000"/>
              </a:lnSpc>
            </a:pPr>
            <a:r>
              <a:rPr lang="zh-CN" altLang="en-US" b="0" i="0" dirty="0">
                <a:solidFill>
                  <a:srgbClr val="000000"/>
                </a:solidFill>
                <a:effectLst/>
                <a:latin typeface="Verdana" panose="020B0604030504040204" pitchFamily="34" charset="0"/>
              </a:rPr>
              <a:t>碰撞能不能避免？</a:t>
            </a:r>
            <a:r>
              <a:rPr lang="zh-CN" altLang="en-US" b="1" i="0" dirty="0">
                <a:solidFill>
                  <a:srgbClr val="000000"/>
                </a:solidFill>
                <a:effectLst/>
                <a:latin typeface="Verdana" panose="020B0604030504040204" pitchFamily="34" charset="0"/>
              </a:rPr>
              <a:t>答案是不能，</a:t>
            </a:r>
            <a:r>
              <a:rPr lang="zh-CN" altLang="en-US" b="0" i="0" dirty="0">
                <a:solidFill>
                  <a:srgbClr val="000000"/>
                </a:solidFill>
                <a:effectLst/>
                <a:latin typeface="Verdana" panose="020B0604030504040204" pitchFamily="34" charset="0"/>
              </a:rPr>
              <a:t>碰撞是一定会出现的。以</a:t>
            </a:r>
            <a:r>
              <a:rPr lang="en-US" altLang="zh-CN" b="0" i="0" dirty="0">
                <a:solidFill>
                  <a:srgbClr val="000000"/>
                </a:solidFill>
                <a:effectLst/>
                <a:latin typeface="Verdana" panose="020B0604030504040204" pitchFamily="34" charset="0"/>
              </a:rPr>
              <a:t>Java</a:t>
            </a:r>
            <a:r>
              <a:rPr lang="zh-CN" altLang="en-US" b="0" i="0" dirty="0">
                <a:solidFill>
                  <a:srgbClr val="000000"/>
                </a:solidFill>
                <a:effectLst/>
                <a:latin typeface="Verdana" panose="020B0604030504040204" pitchFamily="34" charset="0"/>
              </a:rPr>
              <a:t>的</a:t>
            </a:r>
            <a:r>
              <a:rPr lang="en-US" altLang="zh-CN" b="0" i="0" dirty="0">
                <a:solidFill>
                  <a:srgbClr val="000000"/>
                </a:solidFill>
                <a:effectLst/>
                <a:latin typeface="Verdana" panose="020B0604030504040204" pitchFamily="34" charset="0"/>
              </a:rPr>
              <a:t>String</a:t>
            </a:r>
            <a:r>
              <a:rPr lang="zh-CN" altLang="en-US" b="0" i="0" dirty="0">
                <a:solidFill>
                  <a:srgbClr val="000000"/>
                </a:solidFill>
                <a:effectLst/>
                <a:latin typeface="Verdana" panose="020B0604030504040204" pitchFamily="34" charset="0"/>
              </a:rPr>
              <a:t>哈希值举例：因为输出的字节长度是固定的，</a:t>
            </a:r>
            <a:r>
              <a:rPr lang="en-US" altLang="zh-CN" b="0" i="0" dirty="0">
                <a:solidFill>
                  <a:srgbClr val="000000"/>
                </a:solidFill>
                <a:effectLst/>
                <a:latin typeface="Verdana" panose="020B0604030504040204" pitchFamily="34" charset="0"/>
              </a:rPr>
              <a:t>String</a:t>
            </a:r>
            <a:r>
              <a:rPr lang="zh-CN" altLang="en-US" b="0" i="0" dirty="0">
                <a:solidFill>
                  <a:srgbClr val="000000"/>
                </a:solidFill>
                <a:effectLst/>
                <a:latin typeface="Verdana" panose="020B0604030504040204" pitchFamily="34" charset="0"/>
              </a:rPr>
              <a:t>的</a:t>
            </a:r>
            <a:r>
              <a:rPr lang="en-US" altLang="zh-CN" b="0" i="0" dirty="0" err="1">
                <a:solidFill>
                  <a:srgbClr val="000000"/>
                </a:solidFill>
                <a:effectLst/>
                <a:latin typeface="Verdana" panose="020B0604030504040204" pitchFamily="34" charset="0"/>
              </a:rPr>
              <a:t>hashCode</a:t>
            </a:r>
            <a:r>
              <a:rPr lang="en-US" altLang="zh-CN" b="0" i="0" dirty="0">
                <a:solidFill>
                  <a:srgbClr val="000000"/>
                </a:solidFill>
                <a:effectLst/>
                <a:latin typeface="Verdana" panose="020B0604030504040204" pitchFamily="34" charset="0"/>
              </a:rPr>
              <a:t>()</a:t>
            </a:r>
            <a:r>
              <a:rPr lang="zh-CN" altLang="en-US" b="0" i="0" dirty="0">
                <a:solidFill>
                  <a:srgbClr val="000000"/>
                </a:solidFill>
                <a:effectLst/>
                <a:latin typeface="Verdana" panose="020B0604030504040204" pitchFamily="34" charset="0"/>
              </a:rPr>
              <a:t>输出是</a:t>
            </a:r>
            <a:r>
              <a:rPr lang="en-US" altLang="zh-CN" b="0" i="0" dirty="0">
                <a:solidFill>
                  <a:srgbClr val="000000"/>
                </a:solidFill>
                <a:effectLst/>
                <a:latin typeface="Verdana" panose="020B0604030504040204" pitchFamily="34" charset="0"/>
              </a:rPr>
              <a:t>4</a:t>
            </a:r>
            <a:r>
              <a:rPr lang="zh-CN" altLang="en-US" b="0" i="0" dirty="0">
                <a:solidFill>
                  <a:srgbClr val="000000"/>
                </a:solidFill>
                <a:effectLst/>
                <a:latin typeface="Verdana" panose="020B0604030504040204" pitchFamily="34" charset="0"/>
              </a:rPr>
              <a:t>字节整数，最多只有</a:t>
            </a:r>
            <a:r>
              <a:rPr lang="en-US" altLang="zh-CN" b="0" i="0" dirty="0">
                <a:solidFill>
                  <a:srgbClr val="000000"/>
                </a:solidFill>
                <a:effectLst/>
                <a:latin typeface="Verdana" panose="020B0604030504040204" pitchFamily="34" charset="0"/>
              </a:rPr>
              <a:t>4294967296</a:t>
            </a:r>
            <a:r>
              <a:rPr lang="zh-CN" altLang="en-US" b="0" i="0" dirty="0">
                <a:solidFill>
                  <a:srgbClr val="000000"/>
                </a:solidFill>
                <a:effectLst/>
                <a:latin typeface="Verdana" panose="020B0604030504040204" pitchFamily="34" charset="0"/>
              </a:rPr>
              <a:t>种输出，但输入的数据长度是不固定的，有无数种输入。所以，哈希算法是把一个</a:t>
            </a:r>
            <a:r>
              <a:rPr lang="zh-CN" altLang="en-US" b="1" i="0" dirty="0">
                <a:solidFill>
                  <a:srgbClr val="000000"/>
                </a:solidFill>
                <a:effectLst/>
                <a:latin typeface="Verdana" panose="020B0604030504040204" pitchFamily="34" charset="0"/>
              </a:rPr>
              <a:t>无限的输入集合</a:t>
            </a:r>
            <a:r>
              <a:rPr lang="zh-CN" altLang="en-US" b="0" i="0" dirty="0">
                <a:solidFill>
                  <a:srgbClr val="000000"/>
                </a:solidFill>
                <a:effectLst/>
                <a:latin typeface="Verdana" panose="020B0604030504040204" pitchFamily="34" charset="0"/>
              </a:rPr>
              <a:t>映射到一个</a:t>
            </a:r>
            <a:r>
              <a:rPr lang="zh-CN" altLang="en-US" b="1" i="0" dirty="0">
                <a:solidFill>
                  <a:srgbClr val="000000"/>
                </a:solidFill>
                <a:effectLst/>
                <a:latin typeface="Verdana" panose="020B0604030504040204" pitchFamily="34" charset="0"/>
              </a:rPr>
              <a:t>有限的输出集合</a:t>
            </a:r>
            <a:r>
              <a:rPr lang="zh-CN" altLang="en-US" b="0" i="0" dirty="0">
                <a:solidFill>
                  <a:srgbClr val="000000"/>
                </a:solidFill>
                <a:effectLst/>
                <a:latin typeface="Verdana" panose="020B0604030504040204" pitchFamily="34" charset="0"/>
              </a:rPr>
              <a:t>，根据</a:t>
            </a:r>
            <a:r>
              <a:rPr lang="en-US" altLang="zh-CN" b="1" i="0" dirty="0">
                <a:solidFill>
                  <a:srgbClr val="000000"/>
                </a:solidFill>
                <a:effectLst/>
                <a:latin typeface="Verdana" panose="020B0604030504040204" pitchFamily="34" charset="0"/>
              </a:rPr>
              <a:t>pigeonhole principle</a:t>
            </a:r>
            <a:r>
              <a:rPr lang="zh-CN" altLang="en-US" b="0" i="0" dirty="0">
                <a:solidFill>
                  <a:srgbClr val="000000"/>
                </a:solidFill>
                <a:effectLst/>
                <a:latin typeface="Verdana" panose="020B0604030504040204" pitchFamily="34" charset="0"/>
              </a:rPr>
              <a:t>必然会产生碰撞。</a:t>
            </a:r>
          </a:p>
          <a:p>
            <a:pPr>
              <a:lnSpc>
                <a:spcPct val="110000"/>
              </a:lnSpc>
            </a:pPr>
            <a:endParaRPr lang="zh-CN" altLang="en-US" b="0" i="0" dirty="0">
              <a:solidFill>
                <a:srgbClr val="000000"/>
              </a:solidFill>
              <a:effectLst/>
              <a:latin typeface="Verdana" panose="020B0604030504040204" pitchFamily="34" charset="0"/>
            </a:endParaRPr>
          </a:p>
          <a:p>
            <a:pPr>
              <a:lnSpc>
                <a:spcPct val="110000"/>
              </a:lnSpc>
            </a:pPr>
            <a:r>
              <a:rPr lang="zh-CN" altLang="en-US" b="0" i="0" dirty="0">
                <a:solidFill>
                  <a:srgbClr val="000000"/>
                </a:solidFill>
                <a:effectLst/>
                <a:latin typeface="Verdana" panose="020B0604030504040204" pitchFamily="34" charset="0"/>
              </a:rPr>
              <a:t>碰撞不可怕，我们担心的不是碰撞，而是碰撞的概率，因为碰撞概率的高低关系到哈希算法的安全性。一个安全的哈希算法必须满足：</a:t>
            </a:r>
          </a:p>
          <a:p>
            <a:pPr marL="457200" indent="-457200">
              <a:lnSpc>
                <a:spcPct val="110000"/>
              </a:lnSpc>
              <a:buFont typeface="+mj-lt"/>
              <a:buAutoNum type="arabicPeriod"/>
            </a:pPr>
            <a:r>
              <a:rPr lang="zh-CN" altLang="en-US" b="0" i="0" dirty="0">
                <a:solidFill>
                  <a:srgbClr val="000000"/>
                </a:solidFill>
                <a:effectLst/>
                <a:latin typeface="Verdana" panose="020B0604030504040204" pitchFamily="34" charset="0"/>
              </a:rPr>
              <a:t>碰撞概率低；</a:t>
            </a:r>
          </a:p>
          <a:p>
            <a:pPr marL="457200" indent="-457200">
              <a:lnSpc>
                <a:spcPct val="110000"/>
              </a:lnSpc>
              <a:buFont typeface="+mj-lt"/>
              <a:buAutoNum type="arabicPeriod"/>
            </a:pPr>
            <a:r>
              <a:rPr lang="zh-CN" altLang="en-US" b="0" i="0" dirty="0">
                <a:solidFill>
                  <a:srgbClr val="000000"/>
                </a:solidFill>
                <a:effectLst/>
                <a:latin typeface="Verdana" panose="020B0604030504040204" pitchFamily="34" charset="0"/>
              </a:rPr>
              <a:t>不能猜测输出（</a:t>
            </a:r>
            <a:r>
              <a:rPr lang="en-US" altLang="zh-CN" b="0" i="0" dirty="0">
                <a:solidFill>
                  <a:srgbClr val="000000"/>
                </a:solidFill>
                <a:effectLst/>
                <a:latin typeface="Verdana" panose="020B0604030504040204" pitchFamily="34" charset="0"/>
              </a:rPr>
              <a:t>deterministic</a:t>
            </a:r>
            <a:r>
              <a:rPr lang="zh-CN" altLang="en-US" b="0" i="0" dirty="0">
                <a:solidFill>
                  <a:srgbClr val="000000"/>
                </a:solidFill>
                <a:effectLst/>
                <a:latin typeface="Verdana" panose="020B0604030504040204" pitchFamily="34" charset="0"/>
              </a:rPr>
              <a:t>）。</a:t>
            </a:r>
          </a:p>
          <a:p>
            <a:endParaRPr lang="zh-CN" altLang="en-US" dirty="0"/>
          </a:p>
        </p:txBody>
      </p:sp>
    </p:spTree>
    <p:extLst>
      <p:ext uri="{BB962C8B-B14F-4D97-AF65-F5344CB8AC3E}">
        <p14:creationId xmlns:p14="http://schemas.microsoft.com/office/powerpoint/2010/main" val="387761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06E44-CE8A-4863-AE2B-C88698EFF098}"/>
              </a:ext>
            </a:extLst>
          </p:cNvPr>
          <p:cNvSpPr>
            <a:spLocks noGrp="1"/>
          </p:cNvSpPr>
          <p:nvPr>
            <p:ph type="title"/>
          </p:nvPr>
        </p:nvSpPr>
        <p:spPr/>
        <p:txBody>
          <a:bodyPr/>
          <a:lstStyle/>
          <a:p>
            <a:r>
              <a:rPr lang="zh-CN" altLang="en-US" dirty="0"/>
              <a:t>哈希函数的设计</a:t>
            </a:r>
          </a:p>
        </p:txBody>
      </p:sp>
      <p:sp>
        <p:nvSpPr>
          <p:cNvPr id="3" name="内容占位符 2">
            <a:extLst>
              <a:ext uri="{FF2B5EF4-FFF2-40B4-BE49-F238E27FC236}">
                <a16:creationId xmlns:a16="http://schemas.microsoft.com/office/drawing/2014/main" id="{78291CE3-F063-4B04-94DC-9362E42825E2}"/>
              </a:ext>
            </a:extLst>
          </p:cNvPr>
          <p:cNvSpPr>
            <a:spLocks noGrp="1"/>
          </p:cNvSpPr>
          <p:nvPr>
            <p:ph idx="1"/>
          </p:nvPr>
        </p:nvSpPr>
        <p:spPr>
          <a:xfrm>
            <a:off x="838200" y="1271016"/>
            <a:ext cx="10515600" cy="5513831"/>
          </a:xfrm>
        </p:spPr>
        <p:txBody>
          <a:bodyPr>
            <a:normAutofit/>
          </a:bodyPr>
          <a:lstStyle/>
          <a:p>
            <a:pPr marL="457200" indent="-457200">
              <a:buFont typeface="+mj-lt"/>
              <a:buAutoNum type="arabicPeriod"/>
            </a:pPr>
            <a:r>
              <a:rPr lang="zh-CN" altLang="en-US" b="1" dirty="0"/>
              <a:t>除留取余法（</a:t>
            </a:r>
            <a:r>
              <a:rPr lang="en-US" altLang="zh-CN" b="1" dirty="0"/>
              <a:t>Steve</a:t>
            </a:r>
            <a:r>
              <a:rPr lang="zh-CN" altLang="en-US" b="1" dirty="0"/>
              <a:t>展示用的方法，考试可尝试）</a:t>
            </a:r>
          </a:p>
          <a:p>
            <a:pPr marL="0" indent="0">
              <a:buNone/>
            </a:pPr>
            <a:r>
              <a:rPr lang="zh-CN" altLang="en-US" dirty="0"/>
              <a:t>该方法是将数据除以某一个常数后，用余数作为索引，哈希函数为：</a:t>
            </a:r>
          </a:p>
          <a:p>
            <a:pPr marL="0" indent="0" algn="ctr">
              <a:buNone/>
            </a:pPr>
            <a:r>
              <a:rPr lang="en-US" altLang="zh-CN" dirty="0"/>
              <a:t>H(key)=key mod B</a:t>
            </a:r>
          </a:p>
          <a:p>
            <a:pPr marL="0" indent="0">
              <a:buNone/>
            </a:pPr>
            <a:r>
              <a:rPr lang="zh-CN" altLang="en-US" dirty="0"/>
              <a:t>其中，</a:t>
            </a:r>
            <a:r>
              <a:rPr lang="en-US" altLang="zh-CN" dirty="0"/>
              <a:t>B</a:t>
            </a:r>
            <a:r>
              <a:rPr lang="zh-CN" altLang="en-US" dirty="0"/>
              <a:t>就是桶的最大个数或散列表的长度，通常取小于散列表长度的最大</a:t>
            </a:r>
            <a:r>
              <a:rPr lang="zh-CN" altLang="en-US" b="1" dirty="0"/>
              <a:t>质数</a:t>
            </a:r>
            <a:r>
              <a:rPr lang="zh-CN" altLang="en-US" dirty="0"/>
              <a:t>。采用质数的原因是，如果采用偶数作为除数，就会出现偶数关键码映射到偶数散列值，奇数关键码映射到奇数散列值的情况。</a:t>
            </a:r>
            <a:endParaRPr lang="en-US" altLang="zh-CN" dirty="0"/>
          </a:p>
          <a:p>
            <a:pPr marL="0" indent="0">
              <a:buNone/>
            </a:pPr>
            <a:endParaRPr lang="en-US" altLang="zh-CN" dirty="0"/>
          </a:p>
          <a:p>
            <a:pPr marL="0" indent="0">
              <a:buNone/>
            </a:pPr>
            <a:r>
              <a:rPr lang="en-US" altLang="zh-CN" dirty="0"/>
              <a:t>2.   </a:t>
            </a:r>
            <a:r>
              <a:rPr lang="zh-CN" altLang="en-US" b="1" i="0" dirty="0">
                <a:solidFill>
                  <a:srgbClr val="404040"/>
                </a:solidFill>
                <a:effectLst/>
                <a:latin typeface="-apple-system"/>
              </a:rPr>
              <a:t>基数转换法（考试可用）</a:t>
            </a:r>
          </a:p>
          <a:p>
            <a:pPr marL="0" indent="0">
              <a:buNone/>
            </a:pPr>
            <a:r>
              <a:rPr lang="zh-CN" altLang="en-US" dirty="0"/>
              <a:t>这种方法适用于整数或字符串关键码。       </a:t>
            </a:r>
            <a:endParaRPr lang="en-US" altLang="zh-CN" dirty="0"/>
          </a:p>
          <a:p>
            <a:pPr marL="0" indent="0">
              <a:buNone/>
            </a:pPr>
            <a:r>
              <a:rPr lang="zh-CN" altLang="en-US" dirty="0"/>
              <a:t>对于整数关键码，它的思想是将关键码看做一个基数为</a:t>
            </a:r>
            <a:r>
              <a:rPr lang="en-US" altLang="zh-CN" dirty="0"/>
              <a:t>r</a:t>
            </a:r>
            <a:r>
              <a:rPr lang="zh-CN" altLang="en-US" dirty="0"/>
              <a:t>（通常取质数）的数，将其转换为十进制或二进制数，转换后的数就是散列表的</a:t>
            </a:r>
            <a:r>
              <a:rPr lang="en-US" altLang="zh-CN" dirty="0"/>
              <a:t>index</a:t>
            </a:r>
            <a:r>
              <a:rPr lang="zh-CN" altLang="en-US" dirty="0"/>
              <a:t>。如       </a:t>
            </a:r>
            <a:endParaRPr lang="en-US" altLang="zh-CN" dirty="0"/>
          </a:p>
          <a:p>
            <a:pPr marL="0" indent="0">
              <a:buNone/>
            </a:pPr>
            <a:endParaRPr lang="en-US" altLang="zh-CN" dirty="0"/>
          </a:p>
          <a:p>
            <a:pPr marL="0" indent="0">
              <a:buNone/>
            </a:pPr>
            <a:endParaRPr lang="en-US" altLang="zh-CN" dirty="0"/>
          </a:p>
          <a:p>
            <a:pPr marL="0" indent="0">
              <a:buNone/>
            </a:pPr>
            <a:r>
              <a:rPr lang="zh-CN" altLang="en-US" dirty="0"/>
              <a:t>上式，就将关键码</a:t>
            </a:r>
            <a:r>
              <a:rPr lang="en-US" altLang="zh-CN" dirty="0"/>
              <a:t>335647</a:t>
            </a:r>
            <a:r>
              <a:rPr lang="zh-CN" altLang="en-US" dirty="0"/>
              <a:t>转换为下标为</a:t>
            </a:r>
            <a:r>
              <a:rPr lang="en-US" altLang="zh-CN" dirty="0"/>
              <a:t>6758172</a:t>
            </a:r>
            <a:r>
              <a:rPr lang="zh-CN" altLang="en-US" dirty="0"/>
              <a:t>的散列值了。这时的取值范围可能不合适，可以考虑用除留法将其归入所需下标范围。</a:t>
            </a:r>
          </a:p>
        </p:txBody>
      </p:sp>
      <p:pic>
        <p:nvPicPr>
          <p:cNvPr id="7" name="图片 6">
            <a:extLst>
              <a:ext uri="{FF2B5EF4-FFF2-40B4-BE49-F238E27FC236}">
                <a16:creationId xmlns:a16="http://schemas.microsoft.com/office/drawing/2014/main" id="{F4649864-3FFF-460B-B030-37A9732FF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5050" y="5267958"/>
            <a:ext cx="7581900" cy="771525"/>
          </a:xfrm>
          <a:prstGeom prst="rect">
            <a:avLst/>
          </a:prstGeom>
        </p:spPr>
      </p:pic>
    </p:spTree>
    <p:extLst>
      <p:ext uri="{BB962C8B-B14F-4D97-AF65-F5344CB8AC3E}">
        <p14:creationId xmlns:p14="http://schemas.microsoft.com/office/powerpoint/2010/main" val="400409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9B11D-EF1F-4197-88A6-43211F81CEEC}"/>
              </a:ext>
            </a:extLst>
          </p:cNvPr>
          <p:cNvSpPr>
            <a:spLocks noGrp="1"/>
          </p:cNvSpPr>
          <p:nvPr>
            <p:ph type="title"/>
          </p:nvPr>
        </p:nvSpPr>
        <p:spPr/>
        <p:txBody>
          <a:bodyPr/>
          <a:lstStyle/>
          <a:p>
            <a:r>
              <a:rPr lang="zh-CN" altLang="en-US" dirty="0"/>
              <a:t>哈希函数的设计</a:t>
            </a:r>
          </a:p>
        </p:txBody>
      </p:sp>
      <p:sp>
        <p:nvSpPr>
          <p:cNvPr id="3" name="内容占位符 2">
            <a:extLst>
              <a:ext uri="{FF2B5EF4-FFF2-40B4-BE49-F238E27FC236}">
                <a16:creationId xmlns:a16="http://schemas.microsoft.com/office/drawing/2014/main" id="{B82F62FE-B0F6-4A77-A3B8-A7B94330671A}"/>
              </a:ext>
            </a:extLst>
          </p:cNvPr>
          <p:cNvSpPr>
            <a:spLocks noGrp="1"/>
          </p:cNvSpPr>
          <p:nvPr>
            <p:ph idx="1"/>
          </p:nvPr>
        </p:nvSpPr>
        <p:spPr>
          <a:xfrm>
            <a:off x="838200" y="1352000"/>
            <a:ext cx="10515600" cy="5167672"/>
          </a:xfrm>
        </p:spPr>
        <p:txBody>
          <a:bodyPr>
            <a:normAutofit/>
          </a:bodyPr>
          <a:lstStyle/>
          <a:p>
            <a:pPr marL="0" indent="0" algn="l">
              <a:buNone/>
            </a:pPr>
            <a:r>
              <a:rPr lang="en-US" altLang="zh-CN" b="0" i="0" dirty="0">
                <a:solidFill>
                  <a:srgbClr val="121212"/>
                </a:solidFill>
                <a:effectLst/>
                <a:latin typeface="-apple-system"/>
              </a:rPr>
              <a:t>3</a:t>
            </a:r>
            <a:r>
              <a:rPr lang="en-US" altLang="zh-CN" dirty="0">
                <a:solidFill>
                  <a:srgbClr val="121212"/>
                </a:solidFill>
                <a:latin typeface="-apple-system"/>
              </a:rPr>
              <a:t>.</a:t>
            </a:r>
            <a:r>
              <a:rPr lang="zh-CN" altLang="en-US" b="0" i="0" dirty="0">
                <a:solidFill>
                  <a:srgbClr val="121212"/>
                </a:solidFill>
                <a:effectLst/>
                <a:latin typeface="-apple-system"/>
              </a:rPr>
              <a:t>  平方取中法（考试可用）</a:t>
            </a:r>
          </a:p>
          <a:p>
            <a:pPr marL="0" indent="0" algn="l">
              <a:buNone/>
            </a:pPr>
            <a:r>
              <a:rPr lang="zh-CN" altLang="en-US" b="0" i="0" dirty="0">
                <a:solidFill>
                  <a:srgbClr val="121212"/>
                </a:solidFill>
                <a:effectLst/>
                <a:latin typeface="-apple-system"/>
              </a:rPr>
              <a:t>是取关键字平方的中间几位作为散列地址的方法，具体取多少位看情况。如：</a:t>
            </a:r>
            <a:r>
              <a:rPr lang="en-US" altLang="zh-CN" b="0" i="0" dirty="0">
                <a:solidFill>
                  <a:srgbClr val="121212"/>
                </a:solidFill>
                <a:effectLst/>
                <a:latin typeface="-apple-system"/>
              </a:rPr>
              <a:t>H(Ki)=“Ki</a:t>
            </a:r>
            <a:r>
              <a:rPr lang="zh-CN" altLang="en-US" b="0" i="0" dirty="0">
                <a:solidFill>
                  <a:srgbClr val="121212"/>
                </a:solidFill>
                <a:effectLst/>
                <a:latin typeface="-apple-system"/>
              </a:rPr>
              <a:t>的平方的中间几位“也是常用的较好的设计哈希函数的方法。关键字平方后使得它的中间几位和组成关键字的多位值均有关，</a:t>
            </a:r>
            <a:r>
              <a:rPr lang="zh-CN" altLang="en-US" b="1" i="0" dirty="0">
                <a:solidFill>
                  <a:srgbClr val="121212"/>
                </a:solidFill>
                <a:effectLst/>
                <a:latin typeface="-apple-system"/>
              </a:rPr>
              <a:t>从而使哈希地址的分布更为均匀，减少冲突的可能性。</a:t>
            </a:r>
          </a:p>
          <a:p>
            <a:pPr marL="0" indent="0">
              <a:buNone/>
            </a:pPr>
            <a:r>
              <a:rPr lang="zh-CN" altLang="en-US" dirty="0"/>
              <a:t>比如输入序列都是长度不等的字符串，可以用</a:t>
            </a:r>
            <a:r>
              <a:rPr lang="en-US" altLang="zh-CN" dirty="0" err="1"/>
              <a:t>CharAt</a:t>
            </a:r>
            <a:r>
              <a:rPr lang="en-US" altLang="zh-CN" dirty="0"/>
              <a:t>(0)</a:t>
            </a:r>
            <a:r>
              <a:rPr lang="zh-CN" altLang="en-US" dirty="0"/>
              <a:t>和</a:t>
            </a:r>
            <a:r>
              <a:rPr lang="en-US" altLang="zh-CN" dirty="0" err="1"/>
              <a:t>CharAt</a:t>
            </a:r>
            <a:r>
              <a:rPr lang="en-US" altLang="zh-CN" dirty="0"/>
              <a:t>(x.length-1)</a:t>
            </a:r>
            <a:r>
              <a:rPr lang="zh-CN" altLang="en-US" dirty="0"/>
              <a:t>取到第一位和最后一位的字符串，按</a:t>
            </a:r>
            <a:r>
              <a:rPr lang="en-US" altLang="zh-CN" dirty="0"/>
              <a:t>ascii</a:t>
            </a:r>
            <a:r>
              <a:rPr lang="zh-CN" altLang="en-US" dirty="0"/>
              <a:t>表转换成</a:t>
            </a:r>
            <a:r>
              <a:rPr lang="en-US" altLang="zh-CN" dirty="0"/>
              <a:t>int</a:t>
            </a:r>
            <a:r>
              <a:rPr lang="zh-CN" altLang="en-US" dirty="0"/>
              <a:t>类型数字 </a:t>
            </a:r>
            <a:r>
              <a:rPr lang="en-US" altLang="zh-CN" dirty="0"/>
              <a:t>(</a:t>
            </a:r>
            <a:r>
              <a:rPr lang="zh-CN" altLang="en-US" dirty="0"/>
              <a:t>用</a:t>
            </a:r>
            <a:r>
              <a:rPr lang="en-US" altLang="zh-CN" dirty="0"/>
              <a:t>(int)x</a:t>
            </a:r>
            <a:r>
              <a:rPr lang="zh-CN" altLang="en-US" dirty="0"/>
              <a:t>强制类型转换</a:t>
            </a:r>
            <a:r>
              <a:rPr lang="en-US" altLang="zh-CN" dirty="0"/>
              <a:t>)</a:t>
            </a:r>
            <a:r>
              <a:rPr lang="zh-CN" altLang="en-US" dirty="0"/>
              <a:t>，再进行诸如</a:t>
            </a:r>
            <a:r>
              <a:rPr lang="en-US" altLang="zh-CN" dirty="0"/>
              <a:t>(num1)^2+(num2)</a:t>
            </a:r>
            <a:r>
              <a:rPr lang="zh-CN" altLang="en-US" dirty="0"/>
              <a:t>之类的线性或非线性数学变换。</a:t>
            </a:r>
            <a:endParaRPr lang="en-US" altLang="zh-CN" dirty="0"/>
          </a:p>
          <a:p>
            <a:pPr marL="0" indent="0" algn="ctr">
              <a:buNone/>
            </a:pPr>
            <a:r>
              <a:rPr lang="zh-CN" altLang="en-US" sz="2400" dirty="0">
                <a:solidFill>
                  <a:srgbClr val="FF0000"/>
                </a:solidFill>
              </a:rPr>
              <a:t>应用看例题！</a:t>
            </a:r>
            <a:endParaRPr lang="en-US" altLang="zh-CN" sz="2400" dirty="0">
              <a:solidFill>
                <a:srgbClr val="FF0000"/>
              </a:solidFill>
            </a:endParaRPr>
          </a:p>
          <a:p>
            <a:pPr marL="0" indent="0">
              <a:buNone/>
            </a:pPr>
            <a:endParaRPr lang="en-US" altLang="zh-CN" dirty="0"/>
          </a:p>
          <a:p>
            <a:pPr marL="0" indent="0" algn="l">
              <a:buNone/>
            </a:pPr>
            <a:r>
              <a:rPr lang="en-US" altLang="zh-CN" dirty="0"/>
              <a:t>4.  </a:t>
            </a:r>
            <a:r>
              <a:rPr lang="zh-CN" altLang="en-US" b="0" i="0" dirty="0">
                <a:solidFill>
                  <a:srgbClr val="000000"/>
                </a:solidFill>
                <a:effectLst/>
                <a:latin typeface="Verdana" panose="020B0604030504040204" pitchFamily="34" charset="0"/>
              </a:rPr>
              <a:t>链地址法</a:t>
            </a:r>
            <a:r>
              <a:rPr lang="en-US" altLang="zh-CN" b="0" i="0" dirty="0">
                <a:solidFill>
                  <a:srgbClr val="000000"/>
                </a:solidFill>
                <a:effectLst/>
                <a:latin typeface="Verdana" panose="020B0604030504040204" pitchFamily="34" charset="0"/>
              </a:rPr>
              <a:t>(</a:t>
            </a:r>
            <a:r>
              <a:rPr lang="zh-CN" altLang="en-US" dirty="0">
                <a:solidFill>
                  <a:srgbClr val="000000"/>
                </a:solidFill>
                <a:latin typeface="Verdana" panose="020B0604030504040204" pitchFamily="34" charset="0"/>
              </a:rPr>
              <a:t>了解，</a:t>
            </a:r>
            <a:r>
              <a:rPr lang="en-US" altLang="zh-CN" b="0" i="0" dirty="0">
                <a:solidFill>
                  <a:srgbClr val="000000"/>
                </a:solidFill>
                <a:effectLst/>
                <a:latin typeface="Verdana" panose="020B0604030504040204" pitchFamily="34" charset="0"/>
              </a:rPr>
              <a:t>Java </a:t>
            </a:r>
            <a:r>
              <a:rPr lang="en-US" altLang="zh-CN" dirty="0" err="1">
                <a:solidFill>
                  <a:srgbClr val="000000"/>
                </a:solidFill>
                <a:latin typeface="Verdana" panose="020B0604030504040204" pitchFamily="34" charset="0"/>
              </a:rPr>
              <a:t>H</a:t>
            </a:r>
            <a:r>
              <a:rPr lang="en-US" altLang="zh-CN" b="0" i="0" dirty="0" err="1">
                <a:solidFill>
                  <a:srgbClr val="000000"/>
                </a:solidFill>
                <a:effectLst/>
                <a:latin typeface="Verdana" panose="020B0604030504040204" pitchFamily="34" charset="0"/>
              </a:rPr>
              <a:t>ashmap</a:t>
            </a:r>
            <a:r>
              <a:rPr lang="zh-CN" altLang="en-US" b="0" i="0" dirty="0">
                <a:solidFill>
                  <a:srgbClr val="000000"/>
                </a:solidFill>
                <a:effectLst/>
                <a:latin typeface="Verdana" panose="020B0604030504040204" pitchFamily="34" charset="0"/>
              </a:rPr>
              <a:t>就是这么做的</a:t>
            </a:r>
            <a:r>
              <a:rPr lang="en-US" altLang="zh-CN" b="0" i="0" dirty="0">
                <a:solidFill>
                  <a:srgbClr val="000000"/>
                </a:solidFill>
                <a:effectLst/>
                <a:latin typeface="Verdana" panose="020B0604030504040204" pitchFamily="34" charset="0"/>
              </a:rPr>
              <a:t>)</a:t>
            </a:r>
          </a:p>
          <a:p>
            <a:pPr marL="0" indent="0" algn="l">
              <a:buNone/>
            </a:pPr>
            <a:r>
              <a:rPr lang="zh-CN" altLang="en-US" b="0" i="0" dirty="0">
                <a:solidFill>
                  <a:srgbClr val="000000"/>
                </a:solidFill>
                <a:effectLst/>
                <a:latin typeface="Verdana" panose="020B0604030504040204" pitchFamily="34" charset="0"/>
              </a:rPr>
              <a:t>链地址法的基本思想是：每个哈希表节点都有一个</a:t>
            </a:r>
            <a:r>
              <a:rPr lang="en-US" altLang="zh-CN" b="0" i="0" dirty="0">
                <a:solidFill>
                  <a:srgbClr val="000000"/>
                </a:solidFill>
                <a:effectLst/>
                <a:latin typeface="Verdana" panose="020B0604030504040204" pitchFamily="34" charset="0"/>
              </a:rPr>
              <a:t>next</a:t>
            </a:r>
            <a:r>
              <a:rPr lang="zh-CN" altLang="en-US" b="0" i="0" dirty="0">
                <a:solidFill>
                  <a:srgbClr val="000000"/>
                </a:solidFill>
                <a:effectLst/>
                <a:latin typeface="Verdana" panose="020B0604030504040204" pitchFamily="34" charset="0"/>
              </a:rPr>
              <a:t>指</a:t>
            </a:r>
            <a:endParaRPr lang="en-US" altLang="zh-CN" b="0" i="0" dirty="0">
              <a:solidFill>
                <a:srgbClr val="000000"/>
              </a:solidFill>
              <a:effectLst/>
              <a:latin typeface="Verdana" panose="020B0604030504040204" pitchFamily="34" charset="0"/>
            </a:endParaRPr>
          </a:p>
          <a:p>
            <a:pPr marL="0" indent="0" algn="l">
              <a:buNone/>
            </a:pPr>
            <a:r>
              <a:rPr lang="zh-CN" altLang="en-US" b="0" i="0" dirty="0">
                <a:solidFill>
                  <a:srgbClr val="000000"/>
                </a:solidFill>
                <a:effectLst/>
                <a:latin typeface="Verdana" panose="020B0604030504040204" pitchFamily="34" charset="0"/>
              </a:rPr>
              <a:t>针，多个哈希表节点可以用</a:t>
            </a:r>
            <a:r>
              <a:rPr lang="en-US" altLang="zh-CN" b="0" i="0" dirty="0">
                <a:solidFill>
                  <a:srgbClr val="000000"/>
                </a:solidFill>
                <a:effectLst/>
                <a:latin typeface="Verdana" panose="020B0604030504040204" pitchFamily="34" charset="0"/>
              </a:rPr>
              <a:t>next</a:t>
            </a:r>
            <a:r>
              <a:rPr lang="zh-CN" altLang="en-US" b="0" i="0" dirty="0">
                <a:solidFill>
                  <a:srgbClr val="000000"/>
                </a:solidFill>
                <a:effectLst/>
                <a:latin typeface="Verdana" panose="020B0604030504040204" pitchFamily="34" charset="0"/>
              </a:rPr>
              <a:t>指针构成一个单向链表，</a:t>
            </a:r>
            <a:endParaRPr lang="en-US" altLang="zh-CN" b="0" i="0" dirty="0">
              <a:solidFill>
                <a:srgbClr val="000000"/>
              </a:solidFill>
              <a:effectLst/>
              <a:latin typeface="Verdana" panose="020B0604030504040204" pitchFamily="34" charset="0"/>
            </a:endParaRPr>
          </a:p>
          <a:p>
            <a:pPr marL="0" indent="0" algn="l">
              <a:buNone/>
            </a:pPr>
            <a:r>
              <a:rPr lang="zh-CN" altLang="en-US" b="0" i="0" dirty="0">
                <a:solidFill>
                  <a:srgbClr val="000000"/>
                </a:solidFill>
                <a:effectLst/>
                <a:latin typeface="Verdana" panose="020B0604030504040204" pitchFamily="34" charset="0"/>
              </a:rPr>
              <a:t>将所有关键字为同义词的结点链接在同一个单链表中，</a:t>
            </a:r>
            <a:endParaRPr lang="en-US" altLang="zh-CN" b="0" i="0" dirty="0">
              <a:solidFill>
                <a:srgbClr val="000000"/>
              </a:solidFill>
              <a:effectLst/>
              <a:latin typeface="Verdana" panose="020B0604030504040204" pitchFamily="34" charset="0"/>
            </a:endParaRPr>
          </a:p>
          <a:p>
            <a:pPr marL="0" indent="0" algn="l">
              <a:buNone/>
            </a:pPr>
            <a:r>
              <a:rPr lang="zh-CN" altLang="en-US" b="0" i="0" dirty="0">
                <a:solidFill>
                  <a:srgbClr val="000000"/>
                </a:solidFill>
                <a:effectLst/>
                <a:latin typeface="Verdana" panose="020B0604030504040204" pitchFamily="34" charset="0"/>
              </a:rPr>
              <a:t>如右图：</a:t>
            </a:r>
          </a:p>
          <a:p>
            <a:pPr marL="0" indent="0">
              <a:buNone/>
            </a:pPr>
            <a:endParaRPr lang="zh-CN" altLang="en-US" dirty="0"/>
          </a:p>
        </p:txBody>
      </p:sp>
      <p:pic>
        <p:nvPicPr>
          <p:cNvPr id="5" name="图片 4">
            <a:extLst>
              <a:ext uri="{FF2B5EF4-FFF2-40B4-BE49-F238E27FC236}">
                <a16:creationId xmlns:a16="http://schemas.microsoft.com/office/drawing/2014/main" id="{17E58AC0-052F-416F-ACDF-9D049C0A9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146" y="4146377"/>
            <a:ext cx="4620270" cy="2600688"/>
          </a:xfrm>
          <a:prstGeom prst="rect">
            <a:avLst/>
          </a:prstGeom>
        </p:spPr>
      </p:pic>
    </p:spTree>
    <p:extLst>
      <p:ext uri="{BB962C8B-B14F-4D97-AF65-F5344CB8AC3E}">
        <p14:creationId xmlns:p14="http://schemas.microsoft.com/office/powerpoint/2010/main" val="29309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C8858-6070-4D07-9D91-DE419854C6A8}"/>
              </a:ext>
            </a:extLst>
          </p:cNvPr>
          <p:cNvSpPr>
            <a:spLocks noGrp="1"/>
          </p:cNvSpPr>
          <p:nvPr>
            <p:ph type="title"/>
          </p:nvPr>
        </p:nvSpPr>
        <p:spPr/>
        <p:txBody>
          <a:bodyPr/>
          <a:lstStyle/>
          <a:p>
            <a:r>
              <a:rPr lang="zh-CN" altLang="en-US" dirty="0"/>
              <a:t>文件操作</a:t>
            </a:r>
          </a:p>
        </p:txBody>
      </p:sp>
      <p:sp>
        <p:nvSpPr>
          <p:cNvPr id="3" name="内容占位符 2">
            <a:extLst>
              <a:ext uri="{FF2B5EF4-FFF2-40B4-BE49-F238E27FC236}">
                <a16:creationId xmlns:a16="http://schemas.microsoft.com/office/drawing/2014/main" id="{0E989773-5C2C-4225-B466-FB203A7B0E1E}"/>
              </a:ext>
            </a:extLst>
          </p:cNvPr>
          <p:cNvSpPr>
            <a:spLocks noGrp="1"/>
          </p:cNvSpPr>
          <p:nvPr>
            <p:ph idx="1"/>
          </p:nvPr>
        </p:nvSpPr>
        <p:spPr/>
        <p:txBody>
          <a:bodyPr>
            <a:normAutofit/>
          </a:bodyPr>
          <a:lstStyle/>
          <a:p>
            <a:pPr marL="0" indent="0" algn="ctr">
              <a:buNone/>
            </a:pPr>
            <a:r>
              <a:rPr lang="zh-CN" altLang="en-US" sz="3200" dirty="0">
                <a:solidFill>
                  <a:srgbClr val="FF0000"/>
                </a:solidFill>
              </a:rPr>
              <a:t>看例题</a:t>
            </a:r>
          </a:p>
        </p:txBody>
      </p:sp>
    </p:spTree>
    <p:extLst>
      <p:ext uri="{BB962C8B-B14F-4D97-AF65-F5344CB8AC3E}">
        <p14:creationId xmlns:p14="http://schemas.microsoft.com/office/powerpoint/2010/main" val="238765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CD2B4-C1DC-4F56-8E07-FCD776F1ECFE}"/>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1D42AE77-6420-4479-88D4-9744E49B35E5}"/>
              </a:ext>
            </a:extLst>
          </p:cNvPr>
          <p:cNvSpPr>
            <a:spLocks noGrp="1"/>
          </p:cNvSpPr>
          <p:nvPr>
            <p:ph idx="1"/>
          </p:nvPr>
        </p:nvSpPr>
        <p:spPr>
          <a:xfrm>
            <a:off x="838200" y="1253331"/>
            <a:ext cx="10515600" cy="4351338"/>
          </a:xfrm>
        </p:spPr>
        <p:txBody>
          <a:bodyPr/>
          <a:lstStyle/>
          <a:p>
            <a:r>
              <a:rPr lang="zh-CN" altLang="en-US" b="0" i="0" dirty="0">
                <a:solidFill>
                  <a:srgbClr val="404040"/>
                </a:solidFill>
                <a:effectLst/>
                <a:latin typeface="-apple-system"/>
              </a:rPr>
              <a:t>作为一个</a:t>
            </a:r>
            <a:r>
              <a:rPr lang="en-US" altLang="zh-CN" b="0" i="0" dirty="0">
                <a:solidFill>
                  <a:srgbClr val="404040"/>
                </a:solidFill>
                <a:effectLst/>
                <a:latin typeface="-apple-system"/>
              </a:rPr>
              <a:t>Developer</a:t>
            </a:r>
            <a:r>
              <a:rPr lang="zh-CN" altLang="en-US" b="0" i="0" dirty="0">
                <a:solidFill>
                  <a:srgbClr val="404040"/>
                </a:solidFill>
                <a:effectLst/>
                <a:latin typeface="-apple-system"/>
              </a:rPr>
              <a:t>，</a:t>
            </a:r>
            <a:r>
              <a:rPr lang="en-US" altLang="zh-CN" b="0" i="0" dirty="0">
                <a:solidFill>
                  <a:srgbClr val="404040"/>
                </a:solidFill>
                <a:effectLst/>
                <a:latin typeface="-apple-system"/>
              </a:rPr>
              <a:t>Java</a:t>
            </a:r>
            <a:r>
              <a:rPr lang="zh-CN" altLang="en-US" b="0" i="0" dirty="0">
                <a:solidFill>
                  <a:srgbClr val="404040"/>
                </a:solidFill>
                <a:effectLst/>
                <a:latin typeface="-apple-system"/>
              </a:rPr>
              <a:t>集合类是我们在工作中运用最多的、最频繁的类。相比于数组</a:t>
            </a:r>
            <a:r>
              <a:rPr lang="en-US" altLang="zh-CN" b="0" i="0" dirty="0">
                <a:solidFill>
                  <a:srgbClr val="404040"/>
                </a:solidFill>
                <a:effectLst/>
                <a:latin typeface="-apple-system"/>
              </a:rPr>
              <a:t>(Array)</a:t>
            </a:r>
            <a:r>
              <a:rPr lang="zh-CN" altLang="en-US" b="0" i="0" dirty="0">
                <a:solidFill>
                  <a:srgbClr val="404040"/>
                </a:solidFill>
                <a:effectLst/>
                <a:latin typeface="-apple-system"/>
              </a:rPr>
              <a:t>来说，集合类的长度可变，更加适合于现代开发需求；</a:t>
            </a:r>
            <a:endParaRPr lang="en-US" altLang="zh-CN" b="0" i="0" dirty="0">
              <a:solidFill>
                <a:srgbClr val="404040"/>
              </a:solidFill>
              <a:effectLst/>
              <a:latin typeface="-apple-system"/>
            </a:endParaRPr>
          </a:p>
          <a:p>
            <a:endParaRPr lang="en-US" altLang="zh-CN" dirty="0">
              <a:solidFill>
                <a:srgbClr val="404040"/>
              </a:solidFill>
              <a:latin typeface="-apple-system"/>
            </a:endParaRPr>
          </a:p>
          <a:p>
            <a:r>
              <a:rPr lang="en-US" altLang="zh-CN" b="0" i="0" dirty="0">
                <a:solidFill>
                  <a:srgbClr val="404040"/>
                </a:solidFill>
                <a:effectLst/>
                <a:latin typeface="-apple-system"/>
              </a:rPr>
              <a:t>Collection</a:t>
            </a:r>
            <a:r>
              <a:rPr lang="zh-CN" altLang="en-US" b="0" i="0" dirty="0">
                <a:solidFill>
                  <a:srgbClr val="404040"/>
                </a:solidFill>
                <a:effectLst/>
                <a:latin typeface="-apple-system"/>
              </a:rPr>
              <a:t>主要有三个子接口，分别为</a:t>
            </a:r>
            <a:r>
              <a:rPr lang="en-US" altLang="zh-CN" b="0" i="0" dirty="0">
                <a:solidFill>
                  <a:srgbClr val="404040"/>
                </a:solidFill>
                <a:effectLst/>
                <a:latin typeface="-apple-system"/>
              </a:rPr>
              <a:t>List(</a:t>
            </a:r>
            <a:r>
              <a:rPr lang="zh-CN" altLang="en-US" b="0" i="0" dirty="0">
                <a:solidFill>
                  <a:srgbClr val="404040"/>
                </a:solidFill>
                <a:effectLst/>
                <a:latin typeface="-apple-system"/>
              </a:rPr>
              <a:t>列表</a:t>
            </a:r>
            <a:r>
              <a:rPr lang="en-US" altLang="zh-CN" b="0" i="0" dirty="0">
                <a:solidFill>
                  <a:srgbClr val="404040"/>
                </a:solidFill>
                <a:effectLst/>
                <a:latin typeface="-apple-system"/>
              </a:rPr>
              <a:t>)</a:t>
            </a:r>
            <a:r>
              <a:rPr lang="zh-CN" altLang="en-US" b="0" i="0" dirty="0">
                <a:solidFill>
                  <a:srgbClr val="404040"/>
                </a:solidFill>
                <a:effectLst/>
                <a:latin typeface="-apple-system"/>
              </a:rPr>
              <a:t>、</a:t>
            </a:r>
            <a:r>
              <a:rPr lang="en-US" altLang="zh-CN" b="0" i="0" dirty="0">
                <a:solidFill>
                  <a:srgbClr val="404040"/>
                </a:solidFill>
                <a:effectLst/>
                <a:latin typeface="-apple-system"/>
              </a:rPr>
              <a:t>Set(</a:t>
            </a:r>
            <a:r>
              <a:rPr lang="zh-CN" altLang="en-US" b="0" i="0" dirty="0">
                <a:solidFill>
                  <a:srgbClr val="404040"/>
                </a:solidFill>
                <a:effectLst/>
                <a:latin typeface="-apple-system"/>
              </a:rPr>
              <a:t>集</a:t>
            </a:r>
            <a:r>
              <a:rPr lang="en-US" altLang="zh-CN" b="0" i="0" dirty="0">
                <a:solidFill>
                  <a:srgbClr val="404040"/>
                </a:solidFill>
                <a:effectLst/>
                <a:latin typeface="-apple-system"/>
              </a:rPr>
              <a:t>)</a:t>
            </a:r>
            <a:r>
              <a:rPr lang="zh-CN" altLang="en-US" b="0" i="0" dirty="0">
                <a:solidFill>
                  <a:srgbClr val="404040"/>
                </a:solidFill>
                <a:effectLst/>
                <a:latin typeface="-apple-system"/>
              </a:rPr>
              <a:t>、</a:t>
            </a:r>
            <a:r>
              <a:rPr lang="en-US" altLang="zh-CN" b="0" i="0" dirty="0">
                <a:solidFill>
                  <a:srgbClr val="404040"/>
                </a:solidFill>
                <a:effectLst/>
                <a:latin typeface="-apple-system"/>
              </a:rPr>
              <a:t>Queue(</a:t>
            </a:r>
            <a:r>
              <a:rPr lang="zh-CN" altLang="en-US" b="0" i="0" dirty="0">
                <a:solidFill>
                  <a:srgbClr val="404040"/>
                </a:solidFill>
                <a:effectLst/>
                <a:latin typeface="-apple-system"/>
              </a:rPr>
              <a:t>队列</a:t>
            </a:r>
            <a:r>
              <a:rPr lang="en-US" altLang="zh-CN" b="0" i="0" dirty="0">
                <a:solidFill>
                  <a:srgbClr val="404040"/>
                </a:solidFill>
                <a:effectLst/>
                <a:latin typeface="-apple-system"/>
              </a:rPr>
              <a:t>)</a:t>
            </a:r>
            <a:r>
              <a:rPr lang="zh-CN" altLang="en-US" b="0" i="0" dirty="0">
                <a:solidFill>
                  <a:srgbClr val="404040"/>
                </a:solidFill>
                <a:effectLst/>
                <a:latin typeface="-apple-system"/>
              </a:rPr>
              <a:t>。其中，</a:t>
            </a:r>
            <a:r>
              <a:rPr lang="en-US" altLang="zh-CN" b="0" i="0" dirty="0">
                <a:solidFill>
                  <a:srgbClr val="404040"/>
                </a:solidFill>
                <a:effectLst/>
                <a:latin typeface="-apple-system"/>
              </a:rPr>
              <a:t>List</a:t>
            </a:r>
            <a:r>
              <a:rPr lang="zh-CN" altLang="en-US" b="0" i="0" dirty="0">
                <a:solidFill>
                  <a:srgbClr val="404040"/>
                </a:solidFill>
                <a:effectLst/>
                <a:latin typeface="-apple-system"/>
              </a:rPr>
              <a:t>、</a:t>
            </a:r>
            <a:r>
              <a:rPr lang="en-US" altLang="zh-CN" b="0" i="0" dirty="0">
                <a:solidFill>
                  <a:srgbClr val="404040"/>
                </a:solidFill>
                <a:effectLst/>
                <a:latin typeface="-apple-system"/>
              </a:rPr>
              <a:t>Queue</a:t>
            </a:r>
            <a:r>
              <a:rPr lang="zh-CN" altLang="en-US" b="0" i="0" dirty="0">
                <a:solidFill>
                  <a:srgbClr val="404040"/>
                </a:solidFill>
                <a:effectLst/>
                <a:latin typeface="-apple-system"/>
              </a:rPr>
              <a:t>中的元素有序可重复，而</a:t>
            </a:r>
            <a:r>
              <a:rPr lang="en-US" altLang="zh-CN" b="0" i="0" dirty="0">
                <a:solidFill>
                  <a:srgbClr val="404040"/>
                </a:solidFill>
                <a:effectLst/>
                <a:latin typeface="-apple-system"/>
              </a:rPr>
              <a:t>Set</a:t>
            </a:r>
            <a:r>
              <a:rPr lang="zh-CN" altLang="en-US" b="0" i="0" dirty="0">
                <a:solidFill>
                  <a:srgbClr val="404040"/>
                </a:solidFill>
                <a:effectLst/>
                <a:latin typeface="-apple-system"/>
              </a:rPr>
              <a:t>中的元素无序不可重复；</a:t>
            </a:r>
            <a:endParaRPr lang="zh-CN" altLang="en-US" dirty="0"/>
          </a:p>
        </p:txBody>
      </p:sp>
      <p:pic>
        <p:nvPicPr>
          <p:cNvPr id="5" name="图片 4">
            <a:extLst>
              <a:ext uri="{FF2B5EF4-FFF2-40B4-BE49-F238E27FC236}">
                <a16:creationId xmlns:a16="http://schemas.microsoft.com/office/drawing/2014/main" id="{27765688-ECC8-4502-8EA5-7B6098050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087" y="3048384"/>
            <a:ext cx="9119826" cy="3519658"/>
          </a:xfrm>
          <a:prstGeom prst="rect">
            <a:avLst/>
          </a:prstGeom>
        </p:spPr>
      </p:pic>
    </p:spTree>
    <p:extLst>
      <p:ext uri="{BB962C8B-B14F-4D97-AF65-F5344CB8AC3E}">
        <p14:creationId xmlns:p14="http://schemas.microsoft.com/office/powerpoint/2010/main" val="328685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E7DFE-AEAA-48E5-BEA4-A89C9B34A409}"/>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9E5D1A6C-7707-4147-8523-F3A254C674C8}"/>
              </a:ext>
            </a:extLst>
          </p:cNvPr>
          <p:cNvSpPr>
            <a:spLocks noGrp="1"/>
          </p:cNvSpPr>
          <p:nvPr>
            <p:ph idx="1"/>
          </p:nvPr>
        </p:nvSpPr>
        <p:spPr/>
        <p:txBody>
          <a:bodyPr/>
          <a:lstStyle/>
          <a:p>
            <a:r>
              <a:rPr lang="zh-CN" altLang="en-US" dirty="0"/>
              <a:t>在</a:t>
            </a:r>
            <a:r>
              <a:rPr lang="en-US" altLang="zh-CN" dirty="0"/>
              <a:t>Collection</a:t>
            </a:r>
            <a:r>
              <a:rPr lang="zh-CN" altLang="en-US" dirty="0"/>
              <a:t>中，</a:t>
            </a:r>
            <a:r>
              <a:rPr lang="en-US" altLang="zh-CN" dirty="0"/>
              <a:t>List</a:t>
            </a:r>
            <a:r>
              <a:rPr lang="zh-CN" altLang="en-US" dirty="0"/>
              <a:t>集合是有序的，</a:t>
            </a:r>
            <a:r>
              <a:rPr lang="en-US" altLang="zh-CN" dirty="0"/>
              <a:t>Developer</a:t>
            </a:r>
            <a:r>
              <a:rPr lang="zh-CN" altLang="en-US" dirty="0"/>
              <a:t>可对其中每个元素的插入位置进行精确地控制，可以通过索引来访问元素，遍历元素。</a:t>
            </a:r>
            <a:endParaRPr lang="en-US" altLang="zh-CN" dirty="0"/>
          </a:p>
          <a:p>
            <a:endParaRPr lang="en-US" altLang="zh-CN" dirty="0"/>
          </a:p>
          <a:p>
            <a:endParaRPr lang="zh-CN" altLang="en-US" dirty="0"/>
          </a:p>
          <a:p>
            <a:r>
              <a:rPr lang="zh-CN" altLang="en-US" dirty="0"/>
              <a:t>在</a:t>
            </a:r>
            <a:r>
              <a:rPr lang="en-US" altLang="zh-CN" dirty="0"/>
              <a:t>List</a:t>
            </a:r>
            <a:r>
              <a:rPr lang="zh-CN" altLang="en-US" dirty="0"/>
              <a:t>集合中，我们常用到</a:t>
            </a:r>
            <a:r>
              <a:rPr lang="en-US" altLang="zh-CN" b="1" dirty="0" err="1"/>
              <a:t>ArrayList</a:t>
            </a:r>
            <a:r>
              <a:rPr lang="zh-CN" altLang="en-US" dirty="0"/>
              <a:t>和</a:t>
            </a:r>
            <a:r>
              <a:rPr lang="en-US" altLang="zh-CN" b="1" dirty="0"/>
              <a:t>LinkedList</a:t>
            </a:r>
            <a:r>
              <a:rPr lang="zh-CN" altLang="en-US" dirty="0"/>
              <a:t>这两个类。</a:t>
            </a:r>
            <a:endParaRPr lang="en-US" altLang="zh-CN" dirty="0"/>
          </a:p>
          <a:p>
            <a:endParaRPr lang="en-US" altLang="zh-CN" dirty="0"/>
          </a:p>
          <a:p>
            <a:endParaRPr lang="zh-CN" altLang="en-US" dirty="0"/>
          </a:p>
          <a:p>
            <a:r>
              <a:rPr lang="zh-CN" altLang="en-US" dirty="0"/>
              <a:t>其中，</a:t>
            </a:r>
            <a:r>
              <a:rPr lang="en-US" altLang="zh-CN" dirty="0" err="1"/>
              <a:t>ArrayList</a:t>
            </a:r>
            <a:r>
              <a:rPr lang="zh-CN" altLang="en-US" dirty="0"/>
              <a:t>底层通过数组实现，随着元素的增加而动态扩容。而</a:t>
            </a:r>
            <a:r>
              <a:rPr lang="en-US" altLang="zh-CN" dirty="0"/>
              <a:t>LinkedList</a:t>
            </a:r>
            <a:r>
              <a:rPr lang="zh-CN" altLang="en-US" dirty="0"/>
              <a:t>底层通过链表来实现，随着元素的增加不断向链表的后端增加节点。</a:t>
            </a:r>
          </a:p>
          <a:p>
            <a:pPr marL="0" indent="0">
              <a:buNone/>
            </a:pPr>
            <a:endParaRPr lang="zh-CN" altLang="en-US" dirty="0"/>
          </a:p>
        </p:txBody>
      </p:sp>
    </p:spTree>
    <p:extLst>
      <p:ext uri="{BB962C8B-B14F-4D97-AF65-F5344CB8AC3E}">
        <p14:creationId xmlns:p14="http://schemas.microsoft.com/office/powerpoint/2010/main" val="416316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FEC7A-5EDA-4E45-84DB-D0A271712AEE}"/>
              </a:ext>
            </a:extLst>
          </p:cNvPr>
          <p:cNvSpPr>
            <a:spLocks noGrp="1"/>
          </p:cNvSpPr>
          <p:nvPr>
            <p:ph type="title"/>
          </p:nvPr>
        </p:nvSpPr>
        <p:spPr/>
        <p:txBody>
          <a:bodyPr/>
          <a:lstStyle/>
          <a:p>
            <a:r>
              <a:rPr lang="en-US" altLang="zh-CN" dirty="0"/>
              <a:t>List</a:t>
            </a:r>
            <a:r>
              <a:rPr lang="zh-CN" altLang="en-US" dirty="0"/>
              <a:t>常用方法</a:t>
            </a:r>
          </a:p>
        </p:txBody>
      </p:sp>
      <p:pic>
        <p:nvPicPr>
          <p:cNvPr id="5" name="内容占位符 4">
            <a:extLst>
              <a:ext uri="{FF2B5EF4-FFF2-40B4-BE49-F238E27FC236}">
                <a16:creationId xmlns:a16="http://schemas.microsoft.com/office/drawing/2014/main" id="{0EA388E0-3675-470A-B4B4-AF88D14A74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054" y="1262474"/>
            <a:ext cx="5657891" cy="5382929"/>
          </a:xfrm>
        </p:spPr>
      </p:pic>
    </p:spTree>
    <p:extLst>
      <p:ext uri="{BB962C8B-B14F-4D97-AF65-F5344CB8AC3E}">
        <p14:creationId xmlns:p14="http://schemas.microsoft.com/office/powerpoint/2010/main" val="33852444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lang="zh-CN" altLang="en-US"/>
        </a:defPPr>
      </a:lstStyle>
      <a:style>
        <a:lnRef idx="2">
          <a:schemeClr val="accent2"/>
        </a:lnRef>
        <a:fillRef idx="1">
          <a:schemeClr val="lt1"/>
        </a:fillRef>
        <a:effectRef idx="0">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997</Words>
  <Application>Microsoft Office PowerPoint</Application>
  <PresentationFormat>宽屏</PresentationFormat>
  <Paragraphs>60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11</vt:i4>
      </vt:variant>
    </vt:vector>
  </HeadingPairs>
  <TitlesOfParts>
    <vt:vector size="22" baseType="lpstr">
      <vt:lpstr>-apple-system</vt:lpstr>
      <vt:lpstr>Helvetica Neue</vt:lpstr>
      <vt:lpstr>等线</vt:lpstr>
      <vt:lpstr>微软雅黑</vt:lpstr>
      <vt:lpstr>Arial</vt:lpstr>
      <vt:lpstr>Calibri</vt:lpstr>
      <vt:lpstr>Calibri Light</vt:lpstr>
      <vt:lpstr>Verdana</vt:lpstr>
      <vt:lpstr>Office 主题</vt:lpstr>
      <vt:lpstr>主题3</vt:lpstr>
      <vt:lpstr>Custom Design</vt:lpstr>
      <vt:lpstr>COMP1110/6710</vt:lpstr>
      <vt:lpstr>Hash</vt:lpstr>
      <vt:lpstr>哈希冲突（碰撞）</vt:lpstr>
      <vt:lpstr>哈希函数的设计</vt:lpstr>
      <vt:lpstr>哈希函数的设计</vt:lpstr>
      <vt:lpstr>文件操作</vt:lpstr>
      <vt:lpstr>List</vt:lpstr>
      <vt:lpstr>List</vt:lpstr>
      <vt:lpstr>List常用方法</vt:lpstr>
      <vt:lpstr>栈Stack</vt:lpstr>
      <vt:lpstr>Stack的常用方法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FINM 2002/7041</dc:title>
  <dc:creator>hu</dc:creator>
  <cp:lastModifiedBy>Yi Liu</cp:lastModifiedBy>
  <cp:revision>73</cp:revision>
  <dcterms:created xsi:type="dcterms:W3CDTF">2018-09-19T05:04:08Z</dcterms:created>
  <dcterms:modified xsi:type="dcterms:W3CDTF">2020-10-28T08:00:24Z</dcterms:modified>
</cp:coreProperties>
</file>