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7"/>
  </p:notesMasterIdLst>
  <p:sldIdLst>
    <p:sldId id="257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2040" autoAdjust="0"/>
  </p:normalViewPr>
  <p:slideViewPr>
    <p:cSldViewPr snapToGrid="0">
      <p:cViewPr varScale="1">
        <p:scale>
          <a:sx n="105" d="100"/>
          <a:sy n="105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DBDE-5A59-47F9-9983-E9E0816F3133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BC22-4938-4648-8564-1822EFD80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6BC22-4938-4648-8564-1822EFD806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65AF0-BB28-584F-B08B-A9587409150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8/28/2020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305AEB-D839-5140-8A21-21FE50DB91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459718"/>
            <a:ext cx="8418786" cy="664889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1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7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228600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AF0-BB28-584F-B08B-A9587409150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65125"/>
            <a:ext cx="8610600" cy="86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</a:gradFill>
          <a:effectLst>
            <a:glow rad="177800">
              <a:schemeClr val="accent1">
                <a:alpha val="2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2800" stA="52000" endA="300" endPos="3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7" y="435146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COMP1110/6710</a:t>
            </a:r>
            <a:endParaRPr lang="zh-CN" altLang="en-US" sz="5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By </a:t>
            </a:r>
            <a:r>
              <a:rPr lang="zh-CN" altLang="en-US" dirty="0"/>
              <a:t>刘易</a:t>
            </a:r>
            <a:endParaRPr lang="en-US" altLang="zh-CN" dirty="0"/>
          </a:p>
          <a:p>
            <a:pPr algn="l"/>
            <a:r>
              <a:rPr lang="en-US" altLang="zh-CN" dirty="0"/>
              <a:t>22/08/2020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913A9-BDEF-4BF2-AAD7-454AA1C3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反转链表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9912F-661C-4C6B-AC63-3634A576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307592"/>
            <a:ext cx="10914888" cy="486937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	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那么输入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reverse(head)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后，会在这里进行递归：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		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ListNode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last = reverse(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head.next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		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不要跳进递归！而是要根据刚才的函数定义，来弄清楚这段代码会产生什么结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		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E8CA90-EF07-4194-8384-54009D35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54" y="1378736"/>
            <a:ext cx="6039693" cy="1467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BDB9BD-8E50-48DD-A6BB-C40F004D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02" y="4957753"/>
            <a:ext cx="625879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E84E-C970-419E-A1B3-D0D12EB3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反转链表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75404-55D3-4500-869F-12B64B9B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5055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reverse(</a:t>
            </a:r>
            <a:r>
              <a:rPr lang="en-US" altLang="zh-CN" dirty="0" err="1"/>
              <a:t>head.next</a:t>
            </a:r>
            <a:r>
              <a:rPr lang="en-US" altLang="zh-CN" dirty="0"/>
              <a:t>) </a:t>
            </a:r>
            <a:r>
              <a:rPr lang="zh-CN" altLang="en-US" dirty="0"/>
              <a:t>执行完成后，整个链表就成了这样：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并且根据函数定义，</a:t>
            </a:r>
            <a:r>
              <a:rPr lang="en-US" altLang="zh-CN" dirty="0"/>
              <a:t>reverse </a:t>
            </a:r>
            <a:r>
              <a:rPr lang="zh-CN" altLang="en-US" dirty="0"/>
              <a:t>函数会返回反转之后的头结点，我们用变量 </a:t>
            </a:r>
            <a:r>
              <a:rPr lang="en-US" altLang="zh-CN" dirty="0"/>
              <a:t>last </a:t>
            </a:r>
            <a:r>
              <a:rPr lang="zh-CN" altLang="en-US" dirty="0"/>
              <a:t>接收了。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BADEB7-F480-4938-A2C0-8251CAB5F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2001819"/>
            <a:ext cx="581106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D074F-6978-49BF-A0C7-40D0B6BC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反转链表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3CB25-1867-49B6-A72C-018EB063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26" y="1895826"/>
            <a:ext cx="4349435" cy="809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现在再来看下面的代码：</a:t>
            </a:r>
          </a:p>
          <a:p>
            <a:pPr marL="0" indent="0" algn="ctr">
              <a:buNone/>
            </a:pPr>
            <a:r>
              <a:rPr lang="en-US" altLang="zh-CN" dirty="0" err="1"/>
              <a:t>head.next.next</a:t>
            </a:r>
            <a:r>
              <a:rPr lang="en-US" altLang="zh-CN" dirty="0"/>
              <a:t> = head;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F2A97-FA64-4D38-8087-B2A8B610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" y="2912917"/>
            <a:ext cx="5630061" cy="2553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B92B4A-565A-43D6-835F-0063C2D0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70" y="3098680"/>
            <a:ext cx="6125430" cy="2181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F3719-58D3-44BC-ABA1-1425793356A7}"/>
              </a:ext>
            </a:extLst>
          </p:cNvPr>
          <p:cNvSpPr txBox="1"/>
          <p:nvPr/>
        </p:nvSpPr>
        <p:spPr>
          <a:xfrm>
            <a:off x="8089641" y="1561781"/>
            <a:ext cx="3881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接下来：</a:t>
            </a:r>
          </a:p>
          <a:p>
            <a:pPr marL="0" indent="0" algn="ctr"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head.next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return last;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4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139C5-1743-446F-8B69-6DC0BFE4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反转链表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5CB62-23D2-4650-B408-A86C631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递归代码就是这么简洁优雅，不过其中有两个地方需要注意：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、递归函数要有 </a:t>
            </a:r>
            <a:r>
              <a:rPr lang="en-US" altLang="zh-CN" dirty="0"/>
              <a:t>base case</a:t>
            </a:r>
            <a:r>
              <a:rPr lang="zh-CN" altLang="en-US" dirty="0"/>
              <a:t>，也就是这句：</a:t>
            </a:r>
          </a:p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head.next</a:t>
            </a:r>
            <a:r>
              <a:rPr lang="en-US" altLang="zh-CN" dirty="0"/>
              <a:t> == null) return head;</a:t>
            </a:r>
          </a:p>
          <a:p>
            <a:pPr marL="0" indent="0">
              <a:buNone/>
            </a:pPr>
            <a:r>
              <a:rPr lang="zh-CN" altLang="en-US" dirty="0"/>
              <a:t>意思是如果链表只有一个节点的时候反转也是它自己，直接返回即可。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、当链表递归反转之后，新的头结点是 </a:t>
            </a:r>
            <a:r>
              <a:rPr lang="en-US" altLang="zh-CN" dirty="0"/>
              <a:t>last</a:t>
            </a:r>
            <a:r>
              <a:rPr lang="zh-CN" altLang="en-US" dirty="0"/>
              <a:t>，而之前的 </a:t>
            </a:r>
            <a:r>
              <a:rPr lang="en-US" altLang="zh-CN" dirty="0"/>
              <a:t>head </a:t>
            </a:r>
            <a:r>
              <a:rPr lang="zh-CN" altLang="en-US" dirty="0"/>
              <a:t>变成了最后一个节点，别忘了链表的末尾要指向 </a:t>
            </a:r>
            <a:r>
              <a:rPr lang="en-US" altLang="zh-CN" dirty="0"/>
              <a:t>null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err="1"/>
              <a:t>head.next</a:t>
            </a:r>
            <a:r>
              <a:rPr lang="en-US" altLang="zh-CN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131523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9760-D1FE-4DFD-8879-33DCB0C5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6E686-CDFE-4723-869F-D9B44704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1353312"/>
            <a:ext cx="11817096" cy="55046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泛型类的定义非常简单，但是泛型方法就比较复杂了。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泛型类，是在实例化类的时候指明泛型的具体类型；泛型方法，是在调用方法的时候指明泛型的具体类型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/**</a:t>
            </a:r>
          </a:p>
          <a:p>
            <a:pPr marL="0" indent="0">
              <a:buNone/>
            </a:pPr>
            <a:r>
              <a:rPr lang="en-US" altLang="zh-CN" dirty="0"/>
              <a:t> * </a:t>
            </a:r>
            <a:r>
              <a:rPr lang="zh-CN" altLang="en-US" dirty="0"/>
              <a:t>泛型方法的基本介绍</a:t>
            </a:r>
          </a:p>
          <a:p>
            <a:pPr marL="0" indent="0">
              <a:buNone/>
            </a:pPr>
            <a:r>
              <a:rPr lang="zh-CN" altLang="en-US" dirty="0"/>
              <a:t> * </a:t>
            </a:r>
            <a:r>
              <a:rPr lang="en-US" altLang="zh-CN" dirty="0"/>
              <a:t>@param </a:t>
            </a:r>
            <a:r>
              <a:rPr lang="en-US" altLang="zh-CN" dirty="0" err="1"/>
              <a:t>tClass</a:t>
            </a:r>
            <a:r>
              <a:rPr lang="en-US" altLang="zh-CN" dirty="0"/>
              <a:t> </a:t>
            </a:r>
            <a:r>
              <a:rPr lang="zh-CN" altLang="en-US" dirty="0"/>
              <a:t>传入的泛型实参</a:t>
            </a:r>
          </a:p>
          <a:p>
            <a:pPr marL="0" indent="0">
              <a:buNone/>
            </a:pPr>
            <a:r>
              <a:rPr lang="zh-CN" altLang="en-US" dirty="0"/>
              <a:t> * </a:t>
            </a:r>
            <a:r>
              <a:rPr lang="en-US" altLang="zh-CN" dirty="0"/>
              <a:t>@return T </a:t>
            </a:r>
            <a:r>
              <a:rPr lang="zh-CN" altLang="en-US" dirty="0"/>
              <a:t>返回值为</a:t>
            </a:r>
            <a:r>
              <a:rPr lang="en-US" altLang="zh-CN" dirty="0"/>
              <a:t>T</a:t>
            </a:r>
            <a:r>
              <a:rPr lang="zh-CN" altLang="en-US" dirty="0"/>
              <a:t>类型</a:t>
            </a:r>
          </a:p>
          <a:p>
            <a:pPr marL="0" indent="0">
              <a:buNone/>
            </a:pPr>
            <a:r>
              <a:rPr lang="zh-CN" altLang="en-US" dirty="0"/>
              <a:t> * 说明：</a:t>
            </a:r>
          </a:p>
          <a:p>
            <a:pPr marL="0" indent="0">
              <a:buNone/>
            </a:pPr>
            <a:r>
              <a:rPr lang="zh-CN" altLang="en-US" dirty="0"/>
              <a:t> *     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public </a:t>
            </a:r>
            <a:r>
              <a:rPr lang="zh-CN" altLang="en-US" dirty="0"/>
              <a:t>与 返回值中间</a:t>
            </a:r>
            <a:r>
              <a:rPr lang="en-US" altLang="zh-CN" dirty="0"/>
              <a:t>&lt;T&gt;</a:t>
            </a:r>
            <a:r>
              <a:rPr lang="zh-CN" altLang="en-US" dirty="0"/>
              <a:t>非常重要，可以理解为声明此方法为泛型方法。</a:t>
            </a:r>
          </a:p>
          <a:p>
            <a:pPr marL="0" indent="0">
              <a:buNone/>
            </a:pPr>
            <a:r>
              <a:rPr lang="zh-CN" altLang="en-US" dirty="0"/>
              <a:t> *     </a:t>
            </a:r>
            <a:r>
              <a:rPr lang="en-US" altLang="zh-CN" dirty="0"/>
              <a:t>2</a:t>
            </a:r>
            <a:r>
              <a:rPr lang="zh-CN" altLang="en-US" dirty="0"/>
              <a:t>）只有声明了</a:t>
            </a:r>
            <a:r>
              <a:rPr lang="en-US" altLang="zh-CN" dirty="0"/>
              <a:t>&lt;T&gt;</a:t>
            </a:r>
            <a:r>
              <a:rPr lang="zh-CN" altLang="en-US" dirty="0"/>
              <a:t>的方法才是泛型方法，</a:t>
            </a:r>
            <a:r>
              <a:rPr lang="zh-CN" altLang="en-US" b="1" dirty="0"/>
              <a:t>泛型类中的使用了泛型的成员方法并不是泛型方法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*    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&lt;T&gt;</a:t>
            </a:r>
            <a:r>
              <a:rPr lang="zh-CN" altLang="en-US" dirty="0"/>
              <a:t>表明该方法将使用泛型类型</a:t>
            </a:r>
            <a:r>
              <a:rPr lang="en-US" altLang="zh-CN" dirty="0"/>
              <a:t>T</a:t>
            </a:r>
            <a:r>
              <a:rPr lang="zh-CN" altLang="en-US" dirty="0"/>
              <a:t>，此时才可以在方法中使用泛型类型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*     </a:t>
            </a:r>
            <a:r>
              <a:rPr lang="en-US" altLang="zh-CN" dirty="0"/>
              <a:t>4</a:t>
            </a:r>
            <a:r>
              <a:rPr lang="zh-CN" altLang="en-US" dirty="0"/>
              <a:t>）与泛型类的定义一样，此处</a:t>
            </a:r>
            <a:r>
              <a:rPr lang="en-US" altLang="zh-CN" dirty="0"/>
              <a:t>T</a:t>
            </a:r>
            <a:r>
              <a:rPr lang="zh-CN" altLang="en-US" dirty="0"/>
              <a:t>可以随便写为任意标识，常见的如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等形式的参数常用于表示泛型。</a:t>
            </a:r>
          </a:p>
          <a:p>
            <a:pPr marL="0" indent="0">
              <a:buNone/>
            </a:pPr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b="1" dirty="0"/>
              <a:t>&lt;T&gt; </a:t>
            </a:r>
            <a:r>
              <a:rPr lang="en-US" altLang="zh-CN" dirty="0"/>
              <a:t>T </a:t>
            </a:r>
            <a:r>
              <a:rPr lang="en-US" altLang="zh-CN" dirty="0" err="1"/>
              <a:t>genericMethod</a:t>
            </a:r>
            <a:r>
              <a:rPr lang="en-US" altLang="zh-CN" dirty="0"/>
              <a:t>(Class&lt;T&gt; </a:t>
            </a:r>
            <a:r>
              <a:rPr lang="en-US" altLang="zh-CN" dirty="0" err="1"/>
              <a:t>tClass</a:t>
            </a:r>
            <a:r>
              <a:rPr lang="en-US" altLang="zh-CN" dirty="0"/>
              <a:t>) throws </a:t>
            </a:r>
            <a:r>
              <a:rPr lang="en-US" altLang="zh-CN" dirty="0" err="1"/>
              <a:t>InstantiationException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illegalAccessException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T instance = </a:t>
            </a:r>
            <a:r>
              <a:rPr lang="en-US" altLang="zh-CN" dirty="0" err="1"/>
              <a:t>tClass.newInstance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return instance;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5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4012-0F79-4659-9155-E7432CA1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泛型方法的基本用法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62A7F-F79C-4B16-A8DB-EDC959D0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42" y="1508760"/>
            <a:ext cx="12076386" cy="56144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普通类中的泛型方法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泛型类中的泛型方法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详见代码</a:t>
            </a:r>
          </a:p>
        </p:txBody>
      </p:sp>
    </p:spTree>
    <p:extLst>
      <p:ext uri="{BB962C8B-B14F-4D97-AF65-F5344CB8AC3E}">
        <p14:creationId xmlns:p14="http://schemas.microsoft.com/office/powerpoint/2010/main" val="8133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4982-CBD6-4C53-9E84-53A4EF68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静态方法与泛型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B3594-F020-46B0-81E8-C43542B1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07592"/>
            <a:ext cx="11759184" cy="5367528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静态方法有一种情况需要注意一下，那就是在类中的静态方法使用泛型：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静态方法无法访问类上定义的泛型；如果静态方法操作的引用数据类型不确定的时候，必须要将泛型定义在方法上。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即：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如果静态方法要使用泛型的话，必须将静态方法也定义成泛型方法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14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StaticGenerator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&lt;T&gt; {</a:t>
            </a:r>
          </a:p>
          <a:p>
            <a:pPr marL="0" indent="0" algn="l">
              <a:buNone/>
            </a:pP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/**</a:t>
            </a: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如果在类中定义使用泛型的静态方法，需要添加额外的泛型声明（将这个方法定义成泛型方法）</a:t>
            </a:r>
          </a:p>
          <a:p>
            <a:pPr marL="0" indent="0" algn="l">
              <a:buNone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即使静态方法要使用泛型类中已经声明过的泛型也不可以。</a:t>
            </a:r>
          </a:p>
          <a:p>
            <a:pPr marL="0" indent="0" algn="l">
              <a:buNone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如：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show(T t){..},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此时编译器会提示错误信息：</a:t>
            </a:r>
          </a:p>
          <a:p>
            <a:pPr marL="0" indent="0" algn="l">
              <a:buNone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StaticGenerator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cannot be referenced from static context"</a:t>
            </a: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*/</a:t>
            </a: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public 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&lt;T&gt;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void show(T t){</a:t>
            </a: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4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00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5BE15-828E-4166-88D1-2F621721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22245-E155-42E6-B8D3-2206F4EC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25880"/>
            <a:ext cx="11914632" cy="54498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什么是单元测试呢？单元测试就是针对最小的功能单元编写测试代码。</a:t>
            </a:r>
            <a:r>
              <a:rPr lang="en-US" altLang="zh-CN" dirty="0"/>
              <a:t>Java</a:t>
            </a:r>
            <a:r>
              <a:rPr lang="zh-CN" altLang="en-US" dirty="0"/>
              <a:t>程序最小的功能单元是方法，因此，对</a:t>
            </a:r>
            <a:r>
              <a:rPr lang="en-US" altLang="zh-CN" dirty="0"/>
              <a:t>Java</a:t>
            </a:r>
            <a:r>
              <a:rPr lang="zh-CN" altLang="en-US" dirty="0"/>
              <a:t>程序进行单元测试就是针对单个</a:t>
            </a:r>
            <a:r>
              <a:rPr lang="en-US" altLang="zh-CN" dirty="0"/>
              <a:t>Java</a:t>
            </a:r>
            <a:r>
              <a:rPr lang="zh-CN" altLang="en-US" dirty="0"/>
              <a:t>方法的测试。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单元测试有什么好处呢？在学习单元测试前，我们可以先了解一下测试驱动开发。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所谓测试驱动开发（</a:t>
            </a:r>
            <a:r>
              <a:rPr lang="en-US" altLang="zh-CN" dirty="0"/>
              <a:t>Test Driven Development</a:t>
            </a:r>
            <a:r>
              <a:rPr lang="zh-CN" altLang="en-US" dirty="0"/>
              <a:t>），是指先编写接口，紧接着编写测试。编写完测试后，我们才开始真正编写实现代码。在编写实现代码的过程中，一边写，一边测，什么时候测试全部通过了，那就表示编写的实现完成了：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       </a:t>
            </a:r>
            <a:r>
              <a:rPr lang="zh-CN" altLang="en-US" dirty="0"/>
              <a:t>编写接口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	</a:t>
            </a:r>
            <a:r>
              <a:rPr lang="zh-CN" altLang="en-US" dirty="0"/>
              <a:t> 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	</a:t>
            </a:r>
            <a:r>
              <a:rPr lang="zh-CN" altLang="en-US" dirty="0"/>
              <a:t> ▼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          </a:t>
            </a:r>
            <a:r>
              <a:rPr lang="zh-CN" altLang="en-US" dirty="0"/>
              <a:t>编写测试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│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▼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┌─</a:t>
            </a:r>
            <a:r>
              <a:rPr lang="en-US" altLang="zh-CN" dirty="0"/>
              <a:t>&gt; </a:t>
            </a:r>
            <a:r>
              <a:rPr lang="zh-CN" altLang="en-US" dirty="0"/>
              <a:t>编写实现</a:t>
            </a:r>
          </a:p>
          <a:p>
            <a:pPr marL="0" indent="0">
              <a:buNone/>
            </a:pPr>
            <a:r>
              <a:rPr lang="zh-CN" altLang="en-US" dirty="0"/>
              <a:t>      │    </a:t>
            </a:r>
            <a:r>
              <a:rPr lang="en-US" altLang="zh-CN" dirty="0"/>
              <a:t>	</a:t>
            </a:r>
            <a:r>
              <a:rPr lang="zh-CN" altLang="en-US" dirty="0"/>
              <a:t>│</a:t>
            </a:r>
          </a:p>
          <a:p>
            <a:pPr marL="0" indent="0">
              <a:buNone/>
            </a:pPr>
            <a:r>
              <a:rPr lang="zh-CN" altLang="en-US" dirty="0"/>
              <a:t>      │ </a:t>
            </a:r>
            <a:r>
              <a:rPr lang="en-US" altLang="zh-CN" dirty="0"/>
              <a:t>N     ▼</a:t>
            </a:r>
          </a:p>
          <a:p>
            <a:pPr marL="0" indent="0">
              <a:buNone/>
            </a:pPr>
            <a:r>
              <a:rPr lang="en-US" altLang="zh-CN" dirty="0"/>
              <a:t>      └── </a:t>
            </a:r>
            <a:r>
              <a:rPr lang="zh-CN" altLang="en-US" dirty="0"/>
              <a:t>运行测试</a:t>
            </a:r>
          </a:p>
          <a:p>
            <a:pPr marL="0" indent="0">
              <a:buNone/>
            </a:pPr>
            <a:r>
              <a:rPr lang="zh-CN" altLang="en-US" dirty="0"/>
              <a:t>                 │ </a:t>
            </a:r>
            <a:r>
              <a:rPr lang="en-US" altLang="zh-CN" dirty="0"/>
              <a:t>Y</a:t>
            </a:r>
          </a:p>
          <a:p>
            <a:pPr marL="0" indent="0">
              <a:buNone/>
            </a:pPr>
            <a:r>
              <a:rPr lang="en-US" altLang="zh-CN" dirty="0"/>
              <a:t>                 ▼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任务完成</a:t>
            </a:r>
          </a:p>
        </p:txBody>
      </p:sp>
    </p:spTree>
    <p:extLst>
      <p:ext uri="{BB962C8B-B14F-4D97-AF65-F5344CB8AC3E}">
        <p14:creationId xmlns:p14="http://schemas.microsoft.com/office/powerpoint/2010/main" val="350030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01AA-4B9A-4FAA-9FA9-E0AB1994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2AB43-5684-4D9D-8B26-11F8A4C0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728"/>
            <a:ext cx="11996928" cy="5605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假定我们编写了一个计算阶乘的类，它只有一个静态方法来计算阶乘：</a:t>
            </a:r>
            <a:endParaRPr lang="en-US" altLang="zh-CN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public class Factorial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public static long fact(long n)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long r = 1;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for (long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    r = r *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return r;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 dirty="0"/>
              <a:t>要测试这个方法，一个很自然的想法是编写一个</a:t>
            </a:r>
            <a:r>
              <a:rPr lang="en-US" altLang="zh-CN" sz="1600" dirty="0"/>
              <a:t>main()</a:t>
            </a:r>
            <a:r>
              <a:rPr lang="zh-CN" altLang="en-US" sz="1600" dirty="0"/>
              <a:t>方法，然后运行一些测试代码：</a:t>
            </a:r>
            <a:endParaRPr lang="en-US" altLang="zh-CN" sz="1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public class Test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if (fact(10) == 3628800)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("pass");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} else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("fail");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 dirty="0"/>
              <a:t>不过，使用</a:t>
            </a:r>
            <a:r>
              <a:rPr lang="en-US" altLang="zh-CN" sz="1600" dirty="0"/>
              <a:t>main()</a:t>
            </a:r>
            <a:r>
              <a:rPr lang="zh-CN" altLang="en-US" sz="1600" dirty="0"/>
              <a:t>方法测试有很多缺点：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 dirty="0"/>
              <a:t>一是只能有一个</a:t>
            </a:r>
            <a:r>
              <a:rPr lang="en-US" altLang="zh-CN" sz="1600" dirty="0"/>
              <a:t>main()</a:t>
            </a:r>
            <a:r>
              <a:rPr lang="zh-CN" altLang="en-US" sz="1600" dirty="0"/>
              <a:t>方法，不能把测试代码分离，二是没有打印出测试结果和期望结果，例如，</a:t>
            </a:r>
            <a:r>
              <a:rPr lang="en-US" altLang="zh-CN" sz="1600" dirty="0"/>
              <a:t>expected: 3628800, but actual: 123456</a:t>
            </a:r>
            <a:r>
              <a:rPr lang="zh-CN" altLang="en-US" sz="1600" dirty="0"/>
              <a:t>，三是很难编写一组通用的测试代码。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 dirty="0"/>
              <a:t>因此，我们需要一种测试框架，帮助我们编写测试。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8753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98537-D98E-4B67-AAE7-5A4A028D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E5960-D6F0-44E3-8D98-02C9A0C9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是用于编写可复用测试集的简单框架，是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的一个子集。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是一套基于测试驱动开发的测试框架，有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PythonUnit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CppUnit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等。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测试是程序员测试，即所谓白盒测试，因为程序员知道被测试的软件如何（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）完成功能和完成什么样（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What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）的功能。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③多数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的开发环境都已经集成了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JUnit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作为单元测试的工具，比如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Eclipse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简单例子快速入门：在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IDEA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里按快捷键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CTRL+SHIFT+T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自动生成测试类</a:t>
            </a: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4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F4CA8-BEBB-46AB-8B34-2E531564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09B16-BB32-4BD0-98CA-F5B06C73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80744"/>
            <a:ext cx="11338560" cy="5477256"/>
          </a:xfrm>
        </p:spPr>
        <p:txBody>
          <a:bodyPr>
            <a:normAutofit/>
          </a:bodyPr>
          <a:lstStyle/>
          <a:p>
            <a:r>
              <a:rPr lang="zh-CN" altLang="en-US" b="1" dirty="0"/>
              <a:t>递归算法解决问题的特点：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）递归就是方法里调用自身。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 在使用递增归策略时，必须有一个明确的递归结束条件，称为递归出口。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）递归算法解题通常显得很简洁，但递归算法解题的运行效率不高。所以一般不提倡用递归算法设计程序。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）在递归调用的过程当中系统为每一层的返回点、局部量等开辟了栈来存储。递归次数过多容易造成栈溢出等，所以一般不提倡用递归算法设计程序。</a:t>
            </a:r>
          </a:p>
          <a:p>
            <a:endParaRPr lang="en-US" altLang="zh-CN" dirty="0"/>
          </a:p>
          <a:p>
            <a:r>
              <a:rPr lang="zh-CN" altLang="en-US" b="1" dirty="0"/>
              <a:t>递归算法所体现的“重复”一般有三个要求：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一是每次调用在规模上都有所缩小</a:t>
            </a:r>
            <a:r>
              <a:rPr lang="en-US" altLang="zh-CN" dirty="0"/>
              <a:t>(</a:t>
            </a:r>
            <a:r>
              <a:rPr lang="zh-CN" altLang="en-US" dirty="0"/>
              <a:t>通常是减半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二是相邻两次重复之间有紧密的联系，前一次要为后一次做准备</a:t>
            </a:r>
            <a:r>
              <a:rPr lang="en-US" altLang="zh-CN" dirty="0"/>
              <a:t>(</a:t>
            </a:r>
            <a:r>
              <a:rPr lang="zh-CN" altLang="en-US" dirty="0"/>
              <a:t>通常前一次的输出就作为后一次的输入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三是在问题的规模极小时必须用直接给出解答而不再进行递归调用，因而每次递归调用都是有条件的</a:t>
            </a:r>
            <a:r>
              <a:rPr lang="en-US" altLang="zh-CN" dirty="0"/>
              <a:t>(</a:t>
            </a:r>
            <a:r>
              <a:rPr lang="zh-CN" altLang="en-US" dirty="0"/>
              <a:t>以规模未达到直接解答的大小为条件</a:t>
            </a:r>
            <a:r>
              <a:rPr lang="en-US" altLang="zh-CN" dirty="0"/>
              <a:t>)</a:t>
            </a:r>
            <a:r>
              <a:rPr lang="zh-CN" altLang="en-US" dirty="0"/>
              <a:t>，无条件递归调用将会成为死循环而不能正常结束。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64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F4D24-B47D-4384-B611-0D50E08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827DE-7960-43C0-BADE-B8A29DE1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5959"/>
            <a:ext cx="10658856" cy="421100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为了理解递归算法，现举一个实例说明如下：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/>
              <a:t>求解</a:t>
            </a:r>
            <a:r>
              <a:rPr lang="en-US" altLang="zh-CN" dirty="0"/>
              <a:t>Fibonacci</a:t>
            </a:r>
            <a:r>
              <a:rPr lang="zh-CN" altLang="en-US" dirty="0"/>
              <a:t>数列的第</a:t>
            </a:r>
            <a:r>
              <a:rPr lang="en-US" altLang="zh-CN" dirty="0"/>
              <a:t>10</a:t>
            </a:r>
            <a:r>
              <a:rPr lang="zh-CN" altLang="en-US" dirty="0"/>
              <a:t>个位置的值？（</a:t>
            </a:r>
            <a:r>
              <a:rPr lang="zh-CN" altLang="en-US" b="1" dirty="0"/>
              <a:t>斐波纳契数列</a:t>
            </a:r>
            <a:r>
              <a:rPr lang="zh-CN" altLang="en-US" dirty="0"/>
              <a:t>（</a:t>
            </a:r>
            <a:r>
              <a:rPr lang="en-US" altLang="zh-CN" dirty="0"/>
              <a:t>Fibonacci Sequence</a:t>
            </a:r>
            <a:r>
              <a:rPr lang="zh-CN" altLang="en-US" dirty="0"/>
              <a:t>），又称</a:t>
            </a:r>
            <a:r>
              <a:rPr lang="zh-CN" altLang="en-US" b="1" dirty="0"/>
              <a:t>黄金分割数列</a:t>
            </a:r>
            <a:r>
              <a:rPr lang="zh-CN" altLang="en-US" dirty="0"/>
              <a:t>，指的是这样一个数列：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altLang="zh-CN" dirty="0"/>
              <a:t>F0=0</a:t>
            </a:r>
            <a:r>
              <a:rPr lang="zh-CN" altLang="en-US" dirty="0"/>
              <a:t>，</a:t>
            </a:r>
            <a:r>
              <a:rPr lang="en-US" altLang="zh-CN" dirty="0"/>
              <a:t>F1=1</a:t>
            </a:r>
            <a:r>
              <a:rPr lang="zh-CN" altLang="en-US" dirty="0"/>
              <a:t>，</a:t>
            </a:r>
            <a:r>
              <a:rPr lang="en-US" altLang="zh-CN" dirty="0" err="1"/>
              <a:t>Fn</a:t>
            </a:r>
            <a:r>
              <a:rPr lang="en-US" altLang="zh-CN" dirty="0"/>
              <a:t>=F(n-1)+F(n-2)</a:t>
            </a:r>
            <a:r>
              <a:rPr lang="zh-CN" altLang="en-US" dirty="0"/>
              <a:t>（</a:t>
            </a:r>
            <a:r>
              <a:rPr lang="en-US" altLang="zh-CN" dirty="0"/>
              <a:t>n&gt;=2</a:t>
            </a:r>
            <a:r>
              <a:rPr lang="zh-CN" altLang="en-US" dirty="0"/>
              <a:t>，</a:t>
            </a:r>
            <a:r>
              <a:rPr lang="en-US" altLang="zh-CN" dirty="0" err="1"/>
              <a:t>n∈N</a:t>
            </a:r>
            <a:r>
              <a:rPr lang="en-US" altLang="zh-CN" dirty="0"/>
              <a:t>*</a:t>
            </a:r>
            <a:r>
              <a:rPr lang="zh-CN" altLang="en-US" dirty="0"/>
              <a:t>））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E5C5FE-91F2-4DC7-B3E0-05E3CF57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09" y="3429000"/>
            <a:ext cx="6334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1545</Words>
  <Application>Microsoft Office PowerPoint</Application>
  <PresentationFormat>宽屏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-apple-system</vt:lpstr>
      <vt:lpstr>Helvetica Neue</vt:lpstr>
      <vt:lpstr>DengXian</vt:lpstr>
      <vt:lpstr>Microsoft YaHei</vt:lpstr>
      <vt:lpstr>Microsoft YaHei</vt:lpstr>
      <vt:lpstr>Arial</vt:lpstr>
      <vt:lpstr>Calibri</vt:lpstr>
      <vt:lpstr>Calibri Light</vt:lpstr>
      <vt:lpstr>Office 主题</vt:lpstr>
      <vt:lpstr>主题3</vt:lpstr>
      <vt:lpstr>Custom Design</vt:lpstr>
      <vt:lpstr>COMP1110/6710</vt:lpstr>
      <vt:lpstr>泛型方法</vt:lpstr>
      <vt:lpstr>泛型方法的基本用法</vt:lpstr>
      <vt:lpstr>静态方法与泛型</vt:lpstr>
      <vt:lpstr>单元测试</vt:lpstr>
      <vt:lpstr>单元测试例子</vt:lpstr>
      <vt:lpstr>JUnit</vt:lpstr>
      <vt:lpstr>递归</vt:lpstr>
      <vt:lpstr>递归</vt:lpstr>
      <vt:lpstr>反转链表</vt:lpstr>
      <vt:lpstr>反转链表</vt:lpstr>
      <vt:lpstr>反转链表</vt:lpstr>
      <vt:lpstr>反转链表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 2002/7041</dc:title>
  <dc:creator>hu</dc:creator>
  <cp:lastModifiedBy>Yi Liu</cp:lastModifiedBy>
  <cp:revision>78</cp:revision>
  <dcterms:created xsi:type="dcterms:W3CDTF">2018-09-19T05:04:08Z</dcterms:created>
  <dcterms:modified xsi:type="dcterms:W3CDTF">2020-08-28T08:21:57Z</dcterms:modified>
</cp:coreProperties>
</file>