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35"/>
  </p:notesMasterIdLst>
  <p:sldIdLst>
    <p:sldId id="257" r:id="rId4"/>
    <p:sldId id="597" r:id="rId5"/>
    <p:sldId id="574" r:id="rId6"/>
    <p:sldId id="575" r:id="rId7"/>
    <p:sldId id="576" r:id="rId8"/>
    <p:sldId id="577" r:id="rId9"/>
    <p:sldId id="598" r:id="rId10"/>
    <p:sldId id="578" r:id="rId11"/>
    <p:sldId id="579" r:id="rId12"/>
    <p:sldId id="580" r:id="rId13"/>
    <p:sldId id="581" r:id="rId14"/>
    <p:sldId id="582" r:id="rId15"/>
    <p:sldId id="583" r:id="rId16"/>
    <p:sldId id="585" r:id="rId17"/>
    <p:sldId id="586" r:id="rId18"/>
    <p:sldId id="587" r:id="rId19"/>
    <p:sldId id="584" r:id="rId20"/>
    <p:sldId id="588" r:id="rId21"/>
    <p:sldId id="589" r:id="rId22"/>
    <p:sldId id="590" r:id="rId23"/>
    <p:sldId id="591" r:id="rId24"/>
    <p:sldId id="592" r:id="rId25"/>
    <p:sldId id="593" r:id="rId26"/>
    <p:sldId id="594" r:id="rId27"/>
    <p:sldId id="595" r:id="rId28"/>
    <p:sldId id="596" r:id="rId29"/>
    <p:sldId id="599" r:id="rId30"/>
    <p:sldId id="600" r:id="rId31"/>
    <p:sldId id="601" r:id="rId32"/>
    <p:sldId id="602" r:id="rId33"/>
    <p:sldId id="60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2040" autoAdjust="0"/>
  </p:normalViewPr>
  <p:slideViewPr>
    <p:cSldViewPr snapToGrid="0">
      <p:cViewPr varScale="1">
        <p:scale>
          <a:sx n="105" d="100"/>
          <a:sy n="105" d="100"/>
        </p:scale>
        <p:origin x="9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1DBDE-5A59-47F9-9983-E9E0816F3133}" type="datetimeFigureOut">
              <a:rPr lang="zh-CN" altLang="en-US" smtClean="0"/>
              <a:t>2020/10/24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6BC22-4938-4648-8564-1822EFD8064D}" type="slidenum">
              <a:rPr lang="zh-CN" altLang="en-US" smtClean="0"/>
              <a:t>‹#›</a:t>
            </a:fld>
            <a:endParaRPr lang="zh-CN" altLang="en-US"/>
          </a:p>
        </p:txBody>
      </p:sp>
    </p:spTree>
    <p:extLst>
      <p:ext uri="{BB962C8B-B14F-4D97-AF65-F5344CB8AC3E}">
        <p14:creationId xmlns:p14="http://schemas.microsoft.com/office/powerpoint/2010/main" val="331521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l">
              <a:buNone/>
              <a:defRPr sz="2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74292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282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33129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436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FB8167F5-0E9B-4608-AB00-C7C62A2051FD}"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24021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FB8167F5-0E9B-4608-AB00-C7C62A2051FD}" type="datetimeFigureOut">
              <a:rPr lang="zh-CN" altLang="en-US" smtClean="0"/>
              <a:t>2020/10/24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8770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B8167F5-0E9B-4608-AB00-C7C62A2051FD}" type="datetimeFigureOut">
              <a:rPr lang="zh-CN" altLang="en-US" smtClean="0"/>
              <a:t>2020/10/24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69668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167F5-0E9B-4608-AB00-C7C62A2051FD}" type="datetimeFigureOut">
              <a:rPr lang="zh-CN" altLang="en-US" smtClean="0"/>
              <a:t>2020/10/24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83566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8301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27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43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2965AF0-BB28-584F-B08B-A9587409150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10/24/2020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305AEB-D839-5140-8A21-21FE50DB913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3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183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302749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614" y="459718"/>
            <a:ext cx="8418786" cy="664889"/>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a:defRPr sz="2000">
                <a:solidFill>
                  <a:schemeClr val="accent1">
                    <a:lumMod val="50000"/>
                  </a:schemeClr>
                </a:solidFill>
                <a:latin typeface="微软雅黑" panose="020B0503020204020204" pitchFamily="34" charset="-122"/>
                <a:ea typeface="微软雅黑" panose="020B0503020204020204" pitchFamily="34" charset="-122"/>
              </a:defRPr>
            </a:lvl1pPr>
            <a:lvl2pPr>
              <a:defRPr sz="2000">
                <a:solidFill>
                  <a:schemeClr val="accent1">
                    <a:lumMod val="50000"/>
                  </a:schemeClr>
                </a:solidFill>
                <a:latin typeface="微软雅黑" panose="020B0503020204020204" pitchFamily="34" charset="-122"/>
                <a:ea typeface="微软雅黑" panose="020B0503020204020204" pitchFamily="34" charset="-122"/>
              </a:defRPr>
            </a:lvl2pPr>
            <a:lvl3pPr>
              <a:defRPr sz="2000">
                <a:solidFill>
                  <a:schemeClr val="accent1">
                    <a:lumMod val="50000"/>
                  </a:schemeClr>
                </a:solidFill>
                <a:latin typeface="微软雅黑" panose="020B0503020204020204" pitchFamily="34" charset="-122"/>
                <a:ea typeface="微软雅黑" panose="020B0503020204020204" pitchFamily="34" charset="-122"/>
              </a:defRPr>
            </a:lvl3pPr>
            <a:lvl4pPr>
              <a:defRPr sz="2000">
                <a:solidFill>
                  <a:schemeClr val="accent1">
                    <a:lumMod val="50000"/>
                  </a:schemeClr>
                </a:solidFill>
                <a:latin typeface="微软雅黑" panose="020B0503020204020204" pitchFamily="34" charset="-122"/>
                <a:ea typeface="微软雅黑" panose="020B0503020204020204" pitchFamily="34" charset="-122"/>
              </a:defRPr>
            </a:lvl4pPr>
            <a:lvl5pPr>
              <a:defRPr sz="2000">
                <a:solidFill>
                  <a:schemeClr val="accent1">
                    <a:lumMod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2965AF0-BB28-584F-B08B-A95874091508}"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830541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2965AF0-BB28-584F-B08B-A95874091508}"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540903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22965AF0-BB28-584F-B08B-A95874091508}"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700268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2965AF0-BB28-584F-B08B-A95874091508}" type="datetimeFigureOut">
              <a:rPr lang="en-US" smtClean="0"/>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41851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22965AF0-BB28-584F-B08B-A95874091508}" type="datetimeFigureOut">
              <a:rPr lang="en-US" smtClean="0"/>
              <a:t>10/24/2020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4174942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65AF0-BB28-584F-B08B-A95874091508}" type="datetimeFigureOut">
              <a:rPr lang="en-US" smtClean="0"/>
              <a:t>10/24/2020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159667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51292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89427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515449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68110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8" name="Picture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610599" y="228600"/>
            <a:ext cx="3260417" cy="896824"/>
          </a:xfrm>
          <a:prstGeom prst="rect">
            <a:avLst/>
          </a:prstGeom>
        </p:spPr>
      </p:pic>
    </p:spTree>
    <p:extLst>
      <p:ext uri="{BB962C8B-B14F-4D97-AF65-F5344CB8AC3E}">
        <p14:creationId xmlns:p14="http://schemas.microsoft.com/office/powerpoint/2010/main" val="3678777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12191999" cy="685800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accent4">
                  <a:lumMod val="20000"/>
                  <a:lumOff val="80000"/>
                </a:schemeClr>
              </a:solidFill>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65AF0-BB28-584F-B08B-A95874091508}" type="datetimeFigureOut">
              <a:rPr lang="en-US" smtClean="0"/>
              <a:t>10/24/2020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5AEB-D839-5140-8A21-21FE50DB913F}" type="slidenum">
              <a:rPr lang="en-US" smtClean="0"/>
              <a:t>‹#›</a:t>
            </a:fld>
            <a:endParaRPr lang="en-US"/>
          </a:p>
        </p:txBody>
      </p:sp>
      <p:pic>
        <p:nvPicPr>
          <p:cNvPr id="7" name="Picture 6"/>
          <p:cNvPicPr>
            <a:picLocks noChangeAspect="1"/>
          </p:cNvPicPr>
          <p:nvPr/>
        </p:nvPicPr>
        <p:blipFill>
          <a:blip r:embed="rId13"/>
          <a:stretch>
            <a:fillRect/>
          </a:stretch>
        </p:blipFill>
        <p:spPr>
          <a:xfrm>
            <a:off x="0" y="365125"/>
            <a:ext cx="8610600" cy="863600"/>
          </a:xfrm>
          <a:prstGeom prst="rect">
            <a:avLst/>
          </a:prstGeom>
          <a:gradFill>
            <a:gsLst>
              <a:gs pos="0">
                <a:schemeClr val="accent1">
                  <a:lumMod val="5000"/>
                  <a:lumOff val="95000"/>
                  <a:alpha val="7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gradFill>
          <a:effectLst>
            <a:glow rad="177800">
              <a:schemeClr val="accent1">
                <a:alpha val="22000"/>
              </a:schemeClr>
            </a:glow>
            <a:outerShdw blurRad="50800" dist="38100" dir="5400000" algn="t" rotWithShape="0">
              <a:prstClr val="black">
                <a:alpha val="40000"/>
              </a:prstClr>
            </a:outerShdw>
            <a:reflection blurRad="812800" stA="52000" endA="300" endPos="35000" dir="5400000" sy="-100000" algn="bl" rotWithShape="0"/>
            <a:softEdge rad="0"/>
          </a:effectLst>
          <a:scene3d>
            <a:camera prst="orthographicFront"/>
            <a:lightRig rig="threePt" dir="t"/>
          </a:scene3d>
          <a:sp3d>
            <a:bevelB w="165100" prst="coolSlant"/>
          </a:sp3d>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27167" y="435146"/>
            <a:ext cx="3260417" cy="896824"/>
          </a:xfrm>
          <a:prstGeom prst="rect">
            <a:avLst/>
          </a:prstGeom>
        </p:spPr>
      </p:pic>
    </p:spTree>
    <p:extLst>
      <p:ext uri="{BB962C8B-B14F-4D97-AF65-F5344CB8AC3E}">
        <p14:creationId xmlns:p14="http://schemas.microsoft.com/office/powerpoint/2010/main" val="10267637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524000" y="1214438"/>
            <a:ext cx="9144000" cy="2387600"/>
          </a:xfrm>
        </p:spPr>
        <p:txBody>
          <a:bodyPr>
            <a:normAutofit/>
          </a:bodyPr>
          <a:lstStyle/>
          <a:p>
            <a:pPr algn="l"/>
            <a:r>
              <a:rPr lang="en-US" altLang="zh-CN" sz="5400" dirty="0"/>
              <a:t>COMP1110/6710</a:t>
            </a:r>
            <a:endParaRPr lang="zh-CN" altLang="en-US" sz="5400" dirty="0"/>
          </a:p>
        </p:txBody>
      </p:sp>
      <p:sp>
        <p:nvSpPr>
          <p:cNvPr id="6" name="副标题 5"/>
          <p:cNvSpPr>
            <a:spLocks noGrp="1"/>
          </p:cNvSpPr>
          <p:nvPr>
            <p:ph type="subTitle" idx="1"/>
          </p:nvPr>
        </p:nvSpPr>
        <p:spPr/>
        <p:txBody>
          <a:bodyPr/>
          <a:lstStyle/>
          <a:p>
            <a:pPr algn="l"/>
            <a:r>
              <a:rPr lang="en-US" altLang="zh-CN" dirty="0"/>
              <a:t>By </a:t>
            </a:r>
            <a:r>
              <a:rPr lang="zh-CN" altLang="en-US" dirty="0"/>
              <a:t>刘易</a:t>
            </a:r>
            <a:endParaRPr lang="en-US" altLang="zh-CN" dirty="0"/>
          </a:p>
          <a:p>
            <a:pPr algn="l"/>
            <a:r>
              <a:rPr lang="en-US" altLang="zh-CN" dirty="0"/>
              <a:t>24/10/2020</a:t>
            </a:r>
            <a:endParaRPr lang="zh-CN" altLang="en-US" dirty="0"/>
          </a:p>
        </p:txBody>
      </p:sp>
    </p:spTree>
    <p:extLst>
      <p:ext uri="{BB962C8B-B14F-4D97-AF65-F5344CB8AC3E}">
        <p14:creationId xmlns:p14="http://schemas.microsoft.com/office/powerpoint/2010/main" val="36840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8C501-3AE3-4D69-89D8-B5FEC5D35570}"/>
              </a:ext>
            </a:extLst>
          </p:cNvPr>
          <p:cNvSpPr>
            <a:spLocks noGrp="1"/>
          </p:cNvSpPr>
          <p:nvPr>
            <p:ph type="title"/>
          </p:nvPr>
        </p:nvSpPr>
        <p:spPr/>
        <p:txBody>
          <a:bodyPr/>
          <a:lstStyle/>
          <a:p>
            <a:r>
              <a:rPr lang="en-US" altLang="zh-CN" dirty="0"/>
              <a:t>Java </a:t>
            </a:r>
            <a:r>
              <a:rPr lang="zh-CN" altLang="en-US" dirty="0"/>
              <a:t>继承</a:t>
            </a:r>
          </a:p>
        </p:txBody>
      </p:sp>
      <p:sp>
        <p:nvSpPr>
          <p:cNvPr id="3" name="内容占位符 2">
            <a:extLst>
              <a:ext uri="{FF2B5EF4-FFF2-40B4-BE49-F238E27FC236}">
                <a16:creationId xmlns:a16="http://schemas.microsoft.com/office/drawing/2014/main" id="{1642D418-AB5B-4C37-9CB0-D3711FD56036}"/>
              </a:ext>
            </a:extLst>
          </p:cNvPr>
          <p:cNvSpPr>
            <a:spLocks noGrp="1"/>
          </p:cNvSpPr>
          <p:nvPr>
            <p:ph idx="1"/>
          </p:nvPr>
        </p:nvSpPr>
        <p:spPr/>
        <p:txBody>
          <a:bodyPr/>
          <a:lstStyle/>
          <a:p>
            <a:pPr marL="0" indent="0">
              <a:buNone/>
            </a:pPr>
            <a:r>
              <a:rPr lang="zh-CN" altLang="en-US" dirty="0">
                <a:solidFill>
                  <a:schemeClr val="tx1"/>
                </a:solidFill>
              </a:rPr>
              <a:t>继承是</a:t>
            </a:r>
            <a:r>
              <a:rPr lang="en-US" altLang="zh-CN" dirty="0">
                <a:solidFill>
                  <a:schemeClr val="tx1"/>
                </a:solidFill>
              </a:rPr>
              <a:t>java</a:t>
            </a:r>
            <a:r>
              <a:rPr lang="zh-CN" altLang="en-US" dirty="0">
                <a:solidFill>
                  <a:schemeClr val="tx1"/>
                </a:solidFill>
              </a:rPr>
              <a:t>面向对象编程技术的一块基石，因为它允许创建分等级层次的类。</a:t>
            </a:r>
            <a:r>
              <a:rPr lang="zh-CN" altLang="en-US" b="1" dirty="0">
                <a:solidFill>
                  <a:schemeClr val="tx1"/>
                </a:solidFill>
              </a:rPr>
              <a:t>继承可以理解为一个对象从另一个对象获取属性的过程。</a:t>
            </a:r>
          </a:p>
          <a:p>
            <a:pPr marL="0" indent="0">
              <a:buNone/>
            </a:pPr>
            <a:endParaRPr lang="zh-CN" altLang="en-US" dirty="0">
              <a:solidFill>
                <a:schemeClr val="tx1"/>
              </a:solidFill>
            </a:endParaRPr>
          </a:p>
          <a:p>
            <a:pPr marL="0" indent="0">
              <a:buNone/>
            </a:pPr>
            <a:r>
              <a:rPr lang="zh-CN" altLang="en-US" dirty="0">
                <a:solidFill>
                  <a:schemeClr val="tx1"/>
                </a:solidFill>
              </a:rPr>
              <a:t>如果类</a:t>
            </a:r>
            <a:r>
              <a:rPr lang="en-US" altLang="zh-CN" dirty="0">
                <a:solidFill>
                  <a:schemeClr val="tx1"/>
                </a:solidFill>
              </a:rPr>
              <a:t>A</a:t>
            </a:r>
            <a:r>
              <a:rPr lang="zh-CN" altLang="en-US" dirty="0">
                <a:solidFill>
                  <a:schemeClr val="tx1"/>
                </a:solidFill>
              </a:rPr>
              <a:t>是类</a:t>
            </a:r>
            <a:r>
              <a:rPr lang="en-US" altLang="zh-CN" dirty="0">
                <a:solidFill>
                  <a:schemeClr val="tx1"/>
                </a:solidFill>
              </a:rPr>
              <a:t>B</a:t>
            </a:r>
            <a:r>
              <a:rPr lang="zh-CN" altLang="en-US" dirty="0">
                <a:solidFill>
                  <a:schemeClr val="tx1"/>
                </a:solidFill>
              </a:rPr>
              <a:t>的父类，而类</a:t>
            </a:r>
            <a:r>
              <a:rPr lang="en-US" altLang="zh-CN" dirty="0">
                <a:solidFill>
                  <a:schemeClr val="tx1"/>
                </a:solidFill>
              </a:rPr>
              <a:t>B</a:t>
            </a:r>
            <a:r>
              <a:rPr lang="zh-CN" altLang="en-US" dirty="0">
                <a:solidFill>
                  <a:schemeClr val="tx1"/>
                </a:solidFill>
              </a:rPr>
              <a:t>是类</a:t>
            </a:r>
            <a:r>
              <a:rPr lang="en-US" altLang="zh-CN" dirty="0">
                <a:solidFill>
                  <a:schemeClr val="tx1"/>
                </a:solidFill>
              </a:rPr>
              <a:t>C</a:t>
            </a:r>
            <a:r>
              <a:rPr lang="zh-CN" altLang="en-US" dirty="0">
                <a:solidFill>
                  <a:schemeClr val="tx1"/>
                </a:solidFill>
              </a:rPr>
              <a:t>的父类，我们也称</a:t>
            </a:r>
            <a:r>
              <a:rPr lang="en-US" altLang="zh-CN" dirty="0">
                <a:solidFill>
                  <a:schemeClr val="tx1"/>
                </a:solidFill>
              </a:rPr>
              <a:t>C</a:t>
            </a:r>
            <a:r>
              <a:rPr lang="zh-CN" altLang="en-US" dirty="0">
                <a:solidFill>
                  <a:schemeClr val="tx1"/>
                </a:solidFill>
              </a:rPr>
              <a:t>是</a:t>
            </a:r>
            <a:r>
              <a:rPr lang="en-US" altLang="zh-CN" dirty="0">
                <a:solidFill>
                  <a:schemeClr val="tx1"/>
                </a:solidFill>
              </a:rPr>
              <a:t>A</a:t>
            </a:r>
            <a:r>
              <a:rPr lang="zh-CN" altLang="en-US" dirty="0">
                <a:solidFill>
                  <a:schemeClr val="tx1"/>
                </a:solidFill>
              </a:rPr>
              <a:t>的子类，类</a:t>
            </a:r>
            <a:r>
              <a:rPr lang="en-US" altLang="zh-CN" dirty="0">
                <a:solidFill>
                  <a:schemeClr val="tx1"/>
                </a:solidFill>
              </a:rPr>
              <a:t>C</a:t>
            </a:r>
            <a:r>
              <a:rPr lang="zh-CN" altLang="en-US" dirty="0">
                <a:solidFill>
                  <a:schemeClr val="tx1"/>
                </a:solidFill>
              </a:rPr>
              <a:t>是从类</a:t>
            </a:r>
            <a:r>
              <a:rPr lang="en-US" altLang="zh-CN" dirty="0">
                <a:solidFill>
                  <a:schemeClr val="tx1"/>
                </a:solidFill>
              </a:rPr>
              <a:t>A</a:t>
            </a:r>
            <a:r>
              <a:rPr lang="zh-CN" altLang="en-US" dirty="0">
                <a:solidFill>
                  <a:schemeClr val="tx1"/>
                </a:solidFill>
              </a:rPr>
              <a:t>继承而来的。在</a:t>
            </a:r>
            <a:r>
              <a:rPr lang="en-US" altLang="zh-CN" dirty="0">
                <a:solidFill>
                  <a:schemeClr val="tx1"/>
                </a:solidFill>
              </a:rPr>
              <a:t>Java</a:t>
            </a:r>
            <a:r>
              <a:rPr lang="zh-CN" altLang="en-US" dirty="0">
                <a:solidFill>
                  <a:schemeClr val="tx1"/>
                </a:solidFill>
              </a:rPr>
              <a:t>中，</a:t>
            </a:r>
            <a:r>
              <a:rPr lang="zh-CN" altLang="en-US" b="1" dirty="0">
                <a:solidFill>
                  <a:schemeClr val="tx1"/>
                </a:solidFill>
              </a:rPr>
              <a:t>类的继承是单一继承</a:t>
            </a:r>
            <a:r>
              <a:rPr lang="zh-CN" altLang="en-US" dirty="0">
                <a:solidFill>
                  <a:schemeClr val="tx1"/>
                </a:solidFill>
              </a:rPr>
              <a:t>，也就是说，一个子类只能拥有一个父类</a:t>
            </a:r>
          </a:p>
          <a:p>
            <a:pPr marL="0" indent="0">
              <a:buNone/>
            </a:pPr>
            <a:endParaRPr lang="zh-CN" altLang="en-US" dirty="0">
              <a:solidFill>
                <a:schemeClr val="tx1"/>
              </a:solidFill>
            </a:endParaRPr>
          </a:p>
          <a:p>
            <a:pPr marL="0" indent="0">
              <a:buNone/>
            </a:pPr>
            <a:r>
              <a:rPr lang="zh-CN" altLang="en-US" dirty="0">
                <a:solidFill>
                  <a:schemeClr val="tx1"/>
                </a:solidFill>
              </a:rPr>
              <a:t>继承中最常使用的两个关键字是</a:t>
            </a:r>
            <a:r>
              <a:rPr lang="en-US" altLang="zh-CN" b="1" dirty="0">
                <a:solidFill>
                  <a:schemeClr val="tx1"/>
                </a:solidFill>
              </a:rPr>
              <a:t>extends</a:t>
            </a:r>
            <a:r>
              <a:rPr lang="zh-CN" altLang="en-US" dirty="0">
                <a:solidFill>
                  <a:schemeClr val="tx1"/>
                </a:solidFill>
              </a:rPr>
              <a:t>和</a:t>
            </a:r>
            <a:r>
              <a:rPr lang="en-US" altLang="zh-CN" b="1" dirty="0">
                <a:solidFill>
                  <a:schemeClr val="tx1"/>
                </a:solidFill>
              </a:rPr>
              <a:t>implements</a:t>
            </a:r>
            <a:r>
              <a:rPr lang="zh-CN" altLang="en-US" dirty="0">
                <a:solidFill>
                  <a:schemeClr val="tx1"/>
                </a:solidFill>
              </a:rPr>
              <a:t>。</a:t>
            </a:r>
          </a:p>
          <a:p>
            <a:pPr marL="0" indent="0">
              <a:buNone/>
            </a:pPr>
            <a:endParaRPr lang="zh-CN" altLang="en-US" dirty="0">
              <a:solidFill>
                <a:schemeClr val="tx1"/>
              </a:solidFill>
            </a:endParaRPr>
          </a:p>
          <a:p>
            <a:pPr marL="0" indent="0">
              <a:buNone/>
            </a:pPr>
            <a:r>
              <a:rPr lang="zh-CN" altLang="en-US" dirty="0">
                <a:solidFill>
                  <a:schemeClr val="tx1"/>
                </a:solidFill>
              </a:rPr>
              <a:t>这两个关键字的使用决定了一个对象和另一个对象是否是</a:t>
            </a:r>
            <a:r>
              <a:rPr lang="en-US" altLang="zh-CN" dirty="0">
                <a:solidFill>
                  <a:schemeClr val="tx1"/>
                </a:solidFill>
              </a:rPr>
              <a:t>IS-A(</a:t>
            </a:r>
            <a:r>
              <a:rPr lang="zh-CN" altLang="en-US" dirty="0">
                <a:solidFill>
                  <a:schemeClr val="tx1"/>
                </a:solidFill>
              </a:rPr>
              <a:t>是一个</a:t>
            </a:r>
            <a:r>
              <a:rPr lang="en-US" altLang="zh-CN" dirty="0">
                <a:solidFill>
                  <a:schemeClr val="tx1"/>
                </a:solidFill>
              </a:rPr>
              <a:t>)</a:t>
            </a:r>
            <a:r>
              <a:rPr lang="zh-CN" altLang="en-US" dirty="0">
                <a:solidFill>
                  <a:schemeClr val="tx1"/>
                </a:solidFill>
              </a:rPr>
              <a:t>关系。</a:t>
            </a:r>
          </a:p>
          <a:p>
            <a:pPr marL="0" indent="0">
              <a:buNone/>
            </a:pPr>
            <a:endParaRPr lang="zh-CN" altLang="en-US" dirty="0">
              <a:solidFill>
                <a:schemeClr val="tx1"/>
              </a:solidFill>
            </a:endParaRPr>
          </a:p>
          <a:p>
            <a:pPr marL="0" indent="0">
              <a:buNone/>
            </a:pPr>
            <a:r>
              <a:rPr lang="zh-CN" altLang="en-US" dirty="0">
                <a:solidFill>
                  <a:schemeClr val="tx1"/>
                </a:solidFill>
              </a:rPr>
              <a:t>通过使用这两个关键字，</a:t>
            </a:r>
            <a:r>
              <a:rPr lang="zh-CN" altLang="en-US" b="1" dirty="0">
                <a:solidFill>
                  <a:schemeClr val="tx1"/>
                </a:solidFill>
              </a:rPr>
              <a:t>我们能实现一个对象获取另一个对象的属性</a:t>
            </a:r>
            <a:r>
              <a:rPr lang="zh-CN" altLang="en-US" dirty="0">
                <a:solidFill>
                  <a:schemeClr val="tx1"/>
                </a:solidFill>
              </a:rPr>
              <a:t>。</a:t>
            </a:r>
          </a:p>
        </p:txBody>
      </p:sp>
    </p:spTree>
    <p:extLst>
      <p:ext uri="{BB962C8B-B14F-4D97-AF65-F5344CB8AC3E}">
        <p14:creationId xmlns:p14="http://schemas.microsoft.com/office/powerpoint/2010/main" val="282350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D403E-433B-44F9-A844-2934B79FB253}"/>
              </a:ext>
            </a:extLst>
          </p:cNvPr>
          <p:cNvSpPr>
            <a:spLocks noGrp="1"/>
          </p:cNvSpPr>
          <p:nvPr>
            <p:ph type="title"/>
          </p:nvPr>
        </p:nvSpPr>
        <p:spPr/>
        <p:txBody>
          <a:bodyPr/>
          <a:lstStyle/>
          <a:p>
            <a:r>
              <a:rPr lang="en-US" altLang="zh-CN" dirty="0"/>
              <a:t>IS-A</a:t>
            </a:r>
            <a:r>
              <a:rPr lang="zh-CN" altLang="en-US" dirty="0"/>
              <a:t>关系</a:t>
            </a:r>
          </a:p>
        </p:txBody>
      </p:sp>
      <p:sp>
        <p:nvSpPr>
          <p:cNvPr id="3" name="内容占位符 2">
            <a:extLst>
              <a:ext uri="{FF2B5EF4-FFF2-40B4-BE49-F238E27FC236}">
                <a16:creationId xmlns:a16="http://schemas.microsoft.com/office/drawing/2014/main" id="{F5F84902-EC3D-4F6C-9160-16287ADDCC47}"/>
              </a:ext>
            </a:extLst>
          </p:cNvPr>
          <p:cNvSpPr>
            <a:spLocks noGrp="1"/>
          </p:cNvSpPr>
          <p:nvPr>
            <p:ph idx="1"/>
          </p:nvPr>
        </p:nvSpPr>
        <p:spPr>
          <a:xfrm>
            <a:off x="460248" y="1362456"/>
            <a:ext cx="4834128" cy="5312664"/>
          </a:xfrm>
        </p:spPr>
        <p:txBody>
          <a:bodyPr>
            <a:normAutofit/>
          </a:bodyPr>
          <a:lstStyle/>
          <a:p>
            <a:pPr marL="0" indent="0">
              <a:lnSpc>
                <a:spcPct val="100000"/>
              </a:lnSpc>
              <a:buNone/>
            </a:pPr>
            <a:r>
              <a:rPr lang="en-US" altLang="zh-CN" sz="1600" dirty="0">
                <a:solidFill>
                  <a:schemeClr val="tx1"/>
                </a:solidFill>
                <a:latin typeface="黑体" panose="02010609060101010101" pitchFamily="49" charset="-122"/>
                <a:ea typeface="黑体" panose="02010609060101010101" pitchFamily="49" charset="-122"/>
              </a:rPr>
              <a:t>IS-A</a:t>
            </a:r>
            <a:r>
              <a:rPr lang="zh-CN" altLang="en-US" sz="1600" dirty="0">
                <a:solidFill>
                  <a:schemeClr val="tx1"/>
                </a:solidFill>
                <a:latin typeface="黑体" panose="02010609060101010101" pitchFamily="49" charset="-122"/>
                <a:ea typeface="黑体" panose="02010609060101010101" pitchFamily="49" charset="-122"/>
              </a:rPr>
              <a:t>就是说</a:t>
            </a:r>
            <a:r>
              <a:rPr lang="en-US" altLang="zh-CN" sz="1600" dirty="0">
                <a:solidFill>
                  <a:schemeClr val="tx1"/>
                </a:solidFill>
                <a:latin typeface="黑体" panose="02010609060101010101" pitchFamily="49" charset="-122"/>
                <a:ea typeface="黑体" panose="02010609060101010101" pitchFamily="49" charset="-122"/>
              </a:rPr>
              <a:t>:</a:t>
            </a:r>
            <a:r>
              <a:rPr lang="zh-CN" altLang="en-US" sz="1600" dirty="0">
                <a:solidFill>
                  <a:schemeClr val="tx1"/>
                </a:solidFill>
                <a:latin typeface="黑体" panose="02010609060101010101" pitchFamily="49" charset="-122"/>
                <a:ea typeface="黑体" panose="02010609060101010101" pitchFamily="49" charset="-122"/>
              </a:rPr>
              <a:t>一个对象是另一个对象的一个分类。</a:t>
            </a:r>
          </a:p>
          <a:p>
            <a:pPr marL="0" indent="0">
              <a:lnSpc>
                <a:spcPct val="100000"/>
              </a:lnSpc>
              <a:buNone/>
            </a:pPr>
            <a:r>
              <a:rPr lang="zh-CN" altLang="en-US" sz="1600" dirty="0">
                <a:solidFill>
                  <a:schemeClr val="tx1"/>
                </a:solidFill>
                <a:latin typeface="黑体" panose="02010609060101010101" pitchFamily="49" charset="-122"/>
                <a:ea typeface="黑体" panose="02010609060101010101" pitchFamily="49" charset="-122"/>
              </a:rPr>
              <a:t>下面是使用关键字</a:t>
            </a:r>
            <a:r>
              <a:rPr lang="en-US" altLang="zh-CN" sz="1600" dirty="0">
                <a:solidFill>
                  <a:schemeClr val="tx1"/>
                </a:solidFill>
                <a:latin typeface="黑体" panose="02010609060101010101" pitchFamily="49" charset="-122"/>
                <a:ea typeface="黑体" panose="02010609060101010101" pitchFamily="49" charset="-122"/>
              </a:rPr>
              <a:t>extends</a:t>
            </a:r>
            <a:r>
              <a:rPr lang="zh-CN" altLang="en-US" sz="1600" dirty="0">
                <a:solidFill>
                  <a:schemeClr val="tx1"/>
                </a:solidFill>
                <a:latin typeface="黑体" panose="02010609060101010101" pitchFamily="49" charset="-122"/>
                <a:ea typeface="黑体" panose="02010609060101010101" pitchFamily="49" charset="-122"/>
              </a:rPr>
              <a:t>实现继承。</a:t>
            </a:r>
          </a:p>
          <a:p>
            <a:pPr marL="0" indent="0">
              <a:lnSpc>
                <a:spcPct val="100000"/>
              </a:lnSpc>
              <a:buNone/>
            </a:pPr>
            <a:r>
              <a:rPr lang="en-US" altLang="zh-CN" sz="1600" dirty="0">
                <a:solidFill>
                  <a:schemeClr val="tx1"/>
                </a:solidFill>
                <a:latin typeface="+mn-lt"/>
                <a:ea typeface="黑体" panose="02010609060101010101" pitchFamily="49" charset="-122"/>
              </a:rPr>
              <a:t>public class Animal{</a:t>
            </a:r>
          </a:p>
          <a:p>
            <a:pPr marL="0" indent="0">
              <a:lnSpc>
                <a:spcPct val="100000"/>
              </a:lnSpc>
              <a:buNone/>
            </a:pPr>
            <a:r>
              <a:rPr lang="en-US" altLang="zh-CN" sz="1600" dirty="0">
                <a:solidFill>
                  <a:schemeClr val="tx1"/>
                </a:solidFill>
                <a:latin typeface="+mn-lt"/>
                <a:ea typeface="黑体" panose="02010609060101010101" pitchFamily="49" charset="-122"/>
              </a:rPr>
              <a:t>}</a:t>
            </a:r>
          </a:p>
          <a:p>
            <a:pPr marL="0" indent="0">
              <a:lnSpc>
                <a:spcPct val="100000"/>
              </a:lnSpc>
              <a:buNone/>
            </a:pPr>
            <a:r>
              <a:rPr lang="en-US" altLang="zh-CN" sz="1600" dirty="0">
                <a:solidFill>
                  <a:schemeClr val="tx1"/>
                </a:solidFill>
                <a:latin typeface="+mn-lt"/>
                <a:ea typeface="黑体" panose="02010609060101010101" pitchFamily="49" charset="-122"/>
              </a:rPr>
              <a:t>public class Mammal extends Animal{</a:t>
            </a:r>
          </a:p>
          <a:p>
            <a:pPr marL="0" indent="0">
              <a:lnSpc>
                <a:spcPct val="100000"/>
              </a:lnSpc>
              <a:buNone/>
            </a:pPr>
            <a:r>
              <a:rPr lang="en-US" altLang="zh-CN" sz="1600" dirty="0">
                <a:solidFill>
                  <a:schemeClr val="tx1"/>
                </a:solidFill>
                <a:latin typeface="+mn-lt"/>
                <a:ea typeface="黑体" panose="02010609060101010101" pitchFamily="49" charset="-122"/>
              </a:rPr>
              <a:t>}</a:t>
            </a:r>
          </a:p>
          <a:p>
            <a:pPr marL="0" indent="0">
              <a:lnSpc>
                <a:spcPct val="100000"/>
              </a:lnSpc>
              <a:buNone/>
            </a:pPr>
            <a:r>
              <a:rPr lang="en-US" altLang="zh-CN" sz="1600" dirty="0">
                <a:solidFill>
                  <a:schemeClr val="tx1"/>
                </a:solidFill>
                <a:latin typeface="+mn-lt"/>
                <a:ea typeface="黑体" panose="02010609060101010101" pitchFamily="49" charset="-122"/>
              </a:rPr>
              <a:t>public class Reptile extends Animal{</a:t>
            </a:r>
          </a:p>
          <a:p>
            <a:pPr marL="0" indent="0">
              <a:lnSpc>
                <a:spcPct val="100000"/>
              </a:lnSpc>
              <a:buNone/>
            </a:pPr>
            <a:r>
              <a:rPr lang="en-US" altLang="zh-CN" sz="1600" dirty="0">
                <a:solidFill>
                  <a:schemeClr val="tx1"/>
                </a:solidFill>
                <a:latin typeface="+mn-lt"/>
                <a:ea typeface="黑体" panose="02010609060101010101" pitchFamily="49" charset="-122"/>
              </a:rPr>
              <a:t>}</a:t>
            </a:r>
          </a:p>
          <a:p>
            <a:pPr marL="0" indent="0">
              <a:lnSpc>
                <a:spcPct val="100000"/>
              </a:lnSpc>
              <a:buNone/>
            </a:pPr>
            <a:r>
              <a:rPr lang="en-US" altLang="zh-CN" sz="1600" dirty="0">
                <a:solidFill>
                  <a:schemeClr val="tx1"/>
                </a:solidFill>
                <a:latin typeface="+mn-lt"/>
                <a:ea typeface="黑体" panose="02010609060101010101" pitchFamily="49" charset="-122"/>
              </a:rPr>
              <a:t>public class Dog extends Mammal{</a:t>
            </a:r>
          </a:p>
          <a:p>
            <a:pPr marL="0" indent="0">
              <a:lnSpc>
                <a:spcPct val="100000"/>
              </a:lnSpc>
              <a:buNone/>
            </a:pPr>
            <a:r>
              <a:rPr lang="en-US" altLang="zh-CN" sz="1600" dirty="0">
                <a:solidFill>
                  <a:schemeClr val="tx1"/>
                </a:solidFill>
                <a:latin typeface="+mn-lt"/>
                <a:ea typeface="黑体" panose="02010609060101010101" pitchFamily="49" charset="-122"/>
              </a:rPr>
              <a:t>}</a:t>
            </a:r>
          </a:p>
          <a:p>
            <a:pPr marL="0" indent="0">
              <a:lnSpc>
                <a:spcPct val="100000"/>
              </a:lnSpc>
              <a:buNone/>
            </a:pPr>
            <a:endParaRPr lang="en-US" altLang="zh-CN" sz="1600" dirty="0">
              <a:solidFill>
                <a:schemeClr val="tx1"/>
              </a:solidFill>
              <a:latin typeface="黑体" panose="02010609060101010101" pitchFamily="49" charset="-122"/>
              <a:ea typeface="黑体" panose="02010609060101010101" pitchFamily="49" charset="-122"/>
            </a:endParaRPr>
          </a:p>
          <a:p>
            <a:pPr marL="0" indent="0" algn="l">
              <a:buNone/>
            </a:pPr>
            <a:r>
              <a:rPr lang="zh-CN" altLang="en-US" sz="1600" b="0" i="0" dirty="0">
                <a:solidFill>
                  <a:srgbClr val="333333"/>
                </a:solidFill>
                <a:effectLst/>
                <a:latin typeface="黑体" panose="02010609060101010101" pitchFamily="49" charset="-122"/>
                <a:ea typeface="黑体" panose="02010609060101010101" pitchFamily="49" charset="-122"/>
              </a:rPr>
              <a:t>通过使用关键字</a:t>
            </a:r>
            <a:r>
              <a:rPr lang="en-US" altLang="zh-CN" sz="1600" b="1" i="0" dirty="0">
                <a:solidFill>
                  <a:srgbClr val="333333"/>
                </a:solidFill>
                <a:effectLst/>
                <a:latin typeface="黑体" panose="02010609060101010101" pitchFamily="49" charset="-122"/>
                <a:ea typeface="黑体" panose="02010609060101010101" pitchFamily="49" charset="-122"/>
              </a:rPr>
              <a:t>extends</a:t>
            </a:r>
            <a:r>
              <a:rPr lang="zh-CN" altLang="en-US" sz="1600" b="0" i="0" dirty="0">
                <a:solidFill>
                  <a:srgbClr val="333333"/>
                </a:solidFill>
                <a:effectLst/>
                <a:latin typeface="黑体" panose="02010609060101010101" pitchFamily="49" charset="-122"/>
                <a:ea typeface="黑体" panose="02010609060101010101" pitchFamily="49" charset="-122"/>
              </a:rPr>
              <a:t>，子类可以继承父类的除</a:t>
            </a:r>
            <a:r>
              <a:rPr lang="en-US" altLang="zh-CN" sz="1600" b="0" i="0" dirty="0">
                <a:solidFill>
                  <a:srgbClr val="333333"/>
                </a:solidFill>
                <a:effectLst/>
                <a:latin typeface="黑体" panose="02010609060101010101" pitchFamily="49" charset="-122"/>
                <a:ea typeface="黑体" panose="02010609060101010101" pitchFamily="49" charset="-122"/>
              </a:rPr>
              <a:t>private</a:t>
            </a:r>
            <a:r>
              <a:rPr lang="zh-CN" altLang="en-US" sz="1600" b="0" i="0" dirty="0">
                <a:solidFill>
                  <a:srgbClr val="333333"/>
                </a:solidFill>
                <a:effectLst/>
                <a:latin typeface="黑体" panose="02010609060101010101" pitchFamily="49" charset="-122"/>
                <a:ea typeface="黑体" panose="02010609060101010101" pitchFamily="49" charset="-122"/>
              </a:rPr>
              <a:t>属性外所有的属性。</a:t>
            </a:r>
          </a:p>
          <a:p>
            <a:pPr marL="0" indent="0" algn="l">
              <a:buNone/>
            </a:pPr>
            <a:r>
              <a:rPr lang="zh-CN" altLang="en-US" sz="1600" b="0" i="0" dirty="0">
                <a:solidFill>
                  <a:srgbClr val="333333"/>
                </a:solidFill>
                <a:effectLst/>
                <a:latin typeface="黑体" panose="02010609060101010101" pitchFamily="49" charset="-122"/>
                <a:ea typeface="黑体" panose="02010609060101010101" pitchFamily="49" charset="-122"/>
              </a:rPr>
              <a:t>我们通过使用</a:t>
            </a:r>
            <a:r>
              <a:rPr lang="en-US" altLang="zh-CN" sz="1600" b="0" i="0" dirty="0" err="1">
                <a:solidFill>
                  <a:srgbClr val="333333"/>
                </a:solidFill>
                <a:effectLst/>
                <a:latin typeface="黑体" panose="02010609060101010101" pitchFamily="49" charset="-122"/>
                <a:ea typeface="黑体" panose="02010609060101010101" pitchFamily="49" charset="-122"/>
              </a:rPr>
              <a:t>instanceof</a:t>
            </a:r>
            <a:r>
              <a:rPr lang="en-US" altLang="zh-CN" sz="1600" b="0" i="0" dirty="0">
                <a:solidFill>
                  <a:srgbClr val="333333"/>
                </a:solidFill>
                <a:effectLst/>
                <a:latin typeface="黑体" panose="02010609060101010101" pitchFamily="49" charset="-122"/>
                <a:ea typeface="黑体" panose="02010609060101010101" pitchFamily="49" charset="-122"/>
              </a:rPr>
              <a:t> </a:t>
            </a:r>
            <a:r>
              <a:rPr lang="zh-CN" altLang="en-US" sz="1600" b="0" i="0" dirty="0">
                <a:solidFill>
                  <a:srgbClr val="333333"/>
                </a:solidFill>
                <a:effectLst/>
                <a:latin typeface="黑体" panose="02010609060101010101" pitchFamily="49" charset="-122"/>
                <a:ea typeface="黑体" panose="02010609060101010101" pitchFamily="49" charset="-122"/>
              </a:rPr>
              <a:t>操作符，能够确定</a:t>
            </a:r>
            <a:r>
              <a:rPr lang="en-US" altLang="zh-CN" sz="1600" b="0" i="0" dirty="0">
                <a:solidFill>
                  <a:srgbClr val="333333"/>
                </a:solidFill>
                <a:effectLst/>
                <a:latin typeface="黑体" panose="02010609060101010101" pitchFamily="49" charset="-122"/>
                <a:ea typeface="黑体" panose="02010609060101010101" pitchFamily="49" charset="-122"/>
              </a:rPr>
              <a:t>Mammal IS-A Animal.</a:t>
            </a:r>
          </a:p>
          <a:p>
            <a:pPr marL="0" indent="0">
              <a:lnSpc>
                <a:spcPct val="100000"/>
              </a:lnSpc>
              <a:buNone/>
            </a:pPr>
            <a:endParaRPr lang="en-US" altLang="zh-CN" sz="1600" dirty="0">
              <a:solidFill>
                <a:schemeClr val="tx1"/>
              </a:solidFill>
            </a:endParaRPr>
          </a:p>
        </p:txBody>
      </p:sp>
      <p:sp>
        <p:nvSpPr>
          <p:cNvPr id="4" name="文本框 3">
            <a:extLst>
              <a:ext uri="{FF2B5EF4-FFF2-40B4-BE49-F238E27FC236}">
                <a16:creationId xmlns:a16="http://schemas.microsoft.com/office/drawing/2014/main" id="{63B9F4D2-DD71-41BE-91E9-0BE7F239D455}"/>
              </a:ext>
            </a:extLst>
          </p:cNvPr>
          <p:cNvSpPr txBox="1"/>
          <p:nvPr/>
        </p:nvSpPr>
        <p:spPr>
          <a:xfrm>
            <a:off x="5358384" y="1362456"/>
            <a:ext cx="6373368" cy="5355312"/>
          </a:xfrm>
          <a:prstGeom prst="rect">
            <a:avLst/>
          </a:prstGeom>
          <a:noFill/>
        </p:spPr>
        <p:txBody>
          <a:bodyPr wrap="square" rtlCol="0">
            <a:spAutoFit/>
          </a:bodyPr>
          <a:lstStyle/>
          <a:p>
            <a:pPr marL="0" indent="0">
              <a:buNone/>
            </a:pPr>
            <a:r>
              <a:rPr lang="zh-CN" altLang="en-US" dirty="0"/>
              <a:t>基于上面的例子，以下说法是正确的：</a:t>
            </a:r>
          </a:p>
          <a:p>
            <a:pPr marL="285750" indent="-285750">
              <a:buFont typeface="Arial" panose="020B0604020202020204" pitchFamily="34" charset="0"/>
              <a:buChar char="•"/>
            </a:pPr>
            <a:r>
              <a:rPr lang="en-US" altLang="zh-CN" dirty="0"/>
              <a:t>Animal</a:t>
            </a:r>
            <a:r>
              <a:rPr lang="zh-CN" altLang="en-US" dirty="0"/>
              <a:t>类是</a:t>
            </a:r>
            <a:r>
              <a:rPr lang="en-US" altLang="zh-CN" dirty="0"/>
              <a:t>Mammal</a:t>
            </a:r>
            <a:r>
              <a:rPr lang="zh-CN" altLang="en-US" dirty="0"/>
              <a:t>类的父类。</a:t>
            </a:r>
          </a:p>
          <a:p>
            <a:pPr marL="285750" indent="-285750">
              <a:buFont typeface="Arial" panose="020B0604020202020204" pitchFamily="34" charset="0"/>
              <a:buChar char="•"/>
            </a:pPr>
            <a:r>
              <a:rPr lang="en-US" altLang="zh-CN" dirty="0"/>
              <a:t>Animal</a:t>
            </a:r>
            <a:r>
              <a:rPr lang="zh-CN" altLang="en-US" dirty="0"/>
              <a:t>类是</a:t>
            </a:r>
            <a:r>
              <a:rPr lang="en-US" altLang="zh-CN" dirty="0"/>
              <a:t>Reptile</a:t>
            </a:r>
            <a:r>
              <a:rPr lang="zh-CN" altLang="en-US" dirty="0"/>
              <a:t>类的父类。</a:t>
            </a:r>
          </a:p>
          <a:p>
            <a:pPr marL="285750" indent="-285750">
              <a:buFont typeface="Arial" panose="020B0604020202020204" pitchFamily="34" charset="0"/>
              <a:buChar char="•"/>
            </a:pPr>
            <a:r>
              <a:rPr lang="en-US" altLang="zh-CN" dirty="0"/>
              <a:t>Mammal</a:t>
            </a:r>
            <a:r>
              <a:rPr lang="zh-CN" altLang="en-US" dirty="0"/>
              <a:t>类和</a:t>
            </a:r>
            <a:r>
              <a:rPr lang="en-US" altLang="zh-CN" dirty="0"/>
              <a:t>Reptile</a:t>
            </a:r>
            <a:r>
              <a:rPr lang="zh-CN" altLang="en-US" dirty="0"/>
              <a:t>类是</a:t>
            </a:r>
            <a:r>
              <a:rPr lang="en-US" altLang="zh-CN" dirty="0"/>
              <a:t>Animal</a:t>
            </a:r>
            <a:r>
              <a:rPr lang="zh-CN" altLang="en-US" dirty="0"/>
              <a:t>类的子类。</a:t>
            </a:r>
          </a:p>
          <a:p>
            <a:pPr marL="285750" indent="-285750">
              <a:buFont typeface="Arial" panose="020B0604020202020204" pitchFamily="34" charset="0"/>
              <a:buChar char="•"/>
            </a:pPr>
            <a:r>
              <a:rPr lang="en-US" altLang="zh-CN" dirty="0"/>
              <a:t>Dog</a:t>
            </a:r>
            <a:r>
              <a:rPr lang="zh-CN" altLang="en-US" dirty="0"/>
              <a:t>类既是</a:t>
            </a:r>
            <a:r>
              <a:rPr lang="en-US" altLang="zh-CN" dirty="0"/>
              <a:t>Mammal</a:t>
            </a:r>
            <a:r>
              <a:rPr lang="zh-CN" altLang="en-US" dirty="0"/>
              <a:t>类的子类又是</a:t>
            </a:r>
            <a:r>
              <a:rPr lang="en-US" altLang="zh-CN" dirty="0"/>
              <a:t>Animal</a:t>
            </a:r>
            <a:r>
              <a:rPr lang="zh-CN" altLang="en-US" dirty="0"/>
              <a:t>类的子类。</a:t>
            </a:r>
            <a:endParaRPr lang="en-US" altLang="zh-CN" dirty="0"/>
          </a:p>
          <a:p>
            <a:pPr marL="0" indent="0">
              <a:buNone/>
            </a:pPr>
            <a:endParaRPr lang="zh-CN" altLang="en-US" dirty="0"/>
          </a:p>
          <a:p>
            <a:pPr marL="0" indent="0">
              <a:buNone/>
            </a:pPr>
            <a:r>
              <a:rPr lang="zh-CN" altLang="en-US" dirty="0"/>
              <a:t>分析以上示例中的</a:t>
            </a:r>
            <a:r>
              <a:rPr lang="en-US" altLang="zh-CN" dirty="0"/>
              <a:t>IS-A</a:t>
            </a:r>
            <a:r>
              <a:rPr lang="zh-CN" altLang="en-US" dirty="0"/>
              <a:t>关系，如下：</a:t>
            </a:r>
          </a:p>
          <a:p>
            <a:pPr marL="285750" indent="-285750">
              <a:buFont typeface="Arial" panose="020B0604020202020204" pitchFamily="34" charset="0"/>
              <a:buChar char="•"/>
            </a:pPr>
            <a:r>
              <a:rPr lang="en-US" altLang="zh-CN" dirty="0"/>
              <a:t>Mammal IS-A Animal</a:t>
            </a:r>
          </a:p>
          <a:p>
            <a:pPr marL="285750" indent="-285750">
              <a:buFont typeface="Arial" panose="020B0604020202020204" pitchFamily="34" charset="0"/>
              <a:buChar char="•"/>
            </a:pPr>
            <a:r>
              <a:rPr lang="en-US" altLang="zh-CN" dirty="0"/>
              <a:t>Reptile IS-A Animal</a:t>
            </a:r>
          </a:p>
          <a:p>
            <a:pPr marL="285750" indent="-285750">
              <a:buFont typeface="Arial" panose="020B0604020202020204" pitchFamily="34" charset="0"/>
              <a:buChar char="•"/>
            </a:pPr>
            <a:r>
              <a:rPr lang="en-US" altLang="zh-CN" dirty="0"/>
              <a:t>Dog IS-A Mammal</a:t>
            </a:r>
          </a:p>
          <a:p>
            <a:r>
              <a:rPr lang="zh-CN" altLang="en-US" dirty="0"/>
              <a:t>因此 </a:t>
            </a:r>
            <a:r>
              <a:rPr lang="en-US" altLang="zh-CN" dirty="0"/>
              <a:t>: Dog IS-A Animal</a:t>
            </a:r>
            <a:endParaRPr lang="zh-CN" altLang="en-US" dirty="0"/>
          </a:p>
          <a:p>
            <a:pPr algn="l"/>
            <a:endParaRPr lang="en-US" altLang="zh-CN" dirty="0">
              <a:solidFill>
                <a:srgbClr val="333333"/>
              </a:solidFill>
              <a:latin typeface="-apple-system"/>
            </a:endParaRPr>
          </a:p>
          <a:p>
            <a:pPr algn="l"/>
            <a:r>
              <a:rPr lang="en-US" altLang="zh-CN" b="0" i="0" dirty="0">
                <a:solidFill>
                  <a:srgbClr val="333333"/>
                </a:solidFill>
                <a:effectLst/>
                <a:latin typeface="-apple-system"/>
              </a:rPr>
              <a:t>Animal a = new Animal();</a:t>
            </a:r>
          </a:p>
          <a:p>
            <a:pPr algn="l"/>
            <a:r>
              <a:rPr lang="en-US" altLang="zh-CN" b="0" i="0" dirty="0">
                <a:solidFill>
                  <a:srgbClr val="333333"/>
                </a:solidFill>
                <a:effectLst/>
                <a:latin typeface="-apple-system"/>
              </a:rPr>
              <a:t>Mammal m = new Mammal();</a:t>
            </a:r>
          </a:p>
          <a:p>
            <a:pPr algn="l"/>
            <a:r>
              <a:rPr lang="en-US" altLang="zh-CN" b="0" i="0" dirty="0">
                <a:solidFill>
                  <a:srgbClr val="333333"/>
                </a:solidFill>
                <a:effectLst/>
                <a:latin typeface="-apple-system"/>
              </a:rPr>
              <a:t>Dog d = new Dog();</a:t>
            </a:r>
          </a:p>
          <a:p>
            <a:pPr algn="l"/>
            <a:endParaRPr lang="en-US" altLang="zh-CN" b="0" i="0" dirty="0">
              <a:solidFill>
                <a:srgbClr val="333333"/>
              </a:solidFill>
              <a:effectLst/>
              <a:latin typeface="-apple-system"/>
            </a:endParaRPr>
          </a:p>
          <a:p>
            <a:pPr algn="l"/>
            <a:r>
              <a:rPr lang="en-US" altLang="zh-CN" b="0" i="0" dirty="0" err="1">
                <a:solidFill>
                  <a:srgbClr val="333333"/>
                </a:solidFill>
                <a:effectLst/>
                <a:latin typeface="-apple-system"/>
              </a:rPr>
              <a:t>System.out.println</a:t>
            </a:r>
            <a:r>
              <a:rPr lang="en-US" altLang="zh-CN" b="0" i="0" dirty="0">
                <a:solidFill>
                  <a:srgbClr val="333333"/>
                </a:solidFill>
                <a:effectLst/>
                <a:latin typeface="-apple-system"/>
              </a:rPr>
              <a:t>(m </a:t>
            </a:r>
            <a:r>
              <a:rPr lang="en-US" altLang="zh-CN" b="0" i="0" dirty="0" err="1">
                <a:solidFill>
                  <a:srgbClr val="333333"/>
                </a:solidFill>
                <a:effectLst/>
                <a:latin typeface="-apple-system"/>
              </a:rPr>
              <a:t>instanceof</a:t>
            </a:r>
            <a:r>
              <a:rPr lang="en-US" altLang="zh-CN" b="0" i="0" dirty="0">
                <a:solidFill>
                  <a:srgbClr val="333333"/>
                </a:solidFill>
                <a:effectLst/>
                <a:latin typeface="-apple-system"/>
              </a:rPr>
              <a:t> Animal);    -&gt;  true</a:t>
            </a:r>
          </a:p>
          <a:p>
            <a:pPr algn="l"/>
            <a:r>
              <a:rPr lang="en-US" altLang="zh-CN" b="0" i="0" dirty="0" err="1">
                <a:solidFill>
                  <a:srgbClr val="333333"/>
                </a:solidFill>
                <a:effectLst/>
                <a:latin typeface="-apple-system"/>
              </a:rPr>
              <a:t>System.out.println</a:t>
            </a:r>
            <a:r>
              <a:rPr lang="en-US" altLang="zh-CN" b="0" i="0" dirty="0">
                <a:solidFill>
                  <a:srgbClr val="333333"/>
                </a:solidFill>
                <a:effectLst/>
                <a:latin typeface="-apple-system"/>
              </a:rPr>
              <a:t>(d </a:t>
            </a:r>
            <a:r>
              <a:rPr lang="en-US" altLang="zh-CN" b="0" i="0" dirty="0" err="1">
                <a:solidFill>
                  <a:srgbClr val="333333"/>
                </a:solidFill>
                <a:effectLst/>
                <a:latin typeface="-apple-system"/>
              </a:rPr>
              <a:t>instanceof</a:t>
            </a:r>
            <a:r>
              <a:rPr lang="en-US" altLang="zh-CN" b="0" i="0" dirty="0">
                <a:solidFill>
                  <a:srgbClr val="333333"/>
                </a:solidFill>
                <a:effectLst/>
                <a:latin typeface="-apple-system"/>
              </a:rPr>
              <a:t> Mammal);  -&gt;  true</a:t>
            </a:r>
          </a:p>
          <a:p>
            <a:pPr algn="l"/>
            <a:r>
              <a:rPr lang="en-US" altLang="zh-CN" b="0" i="0" dirty="0" err="1">
                <a:solidFill>
                  <a:srgbClr val="333333"/>
                </a:solidFill>
                <a:effectLst/>
                <a:latin typeface="-apple-system"/>
              </a:rPr>
              <a:t>System.out.println</a:t>
            </a:r>
            <a:r>
              <a:rPr lang="en-US" altLang="zh-CN" b="0" i="0" dirty="0">
                <a:solidFill>
                  <a:srgbClr val="333333"/>
                </a:solidFill>
                <a:effectLst/>
                <a:latin typeface="-apple-system"/>
              </a:rPr>
              <a:t>(d </a:t>
            </a:r>
            <a:r>
              <a:rPr lang="en-US" altLang="zh-CN" b="0" i="0" dirty="0" err="1">
                <a:solidFill>
                  <a:srgbClr val="333333"/>
                </a:solidFill>
                <a:effectLst/>
                <a:latin typeface="-apple-system"/>
              </a:rPr>
              <a:t>instanceof</a:t>
            </a:r>
            <a:r>
              <a:rPr lang="en-US" altLang="zh-CN" b="0" i="0" dirty="0">
                <a:solidFill>
                  <a:srgbClr val="333333"/>
                </a:solidFill>
                <a:effectLst/>
                <a:latin typeface="-apple-system"/>
              </a:rPr>
              <a:t> Animal);      -&gt;  true</a:t>
            </a:r>
          </a:p>
        </p:txBody>
      </p:sp>
    </p:spTree>
    <p:extLst>
      <p:ext uri="{BB962C8B-B14F-4D97-AF65-F5344CB8AC3E}">
        <p14:creationId xmlns:p14="http://schemas.microsoft.com/office/powerpoint/2010/main" val="106616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87FE6-61D6-41FA-8FA5-EE0FAB9BEFA1}"/>
              </a:ext>
            </a:extLst>
          </p:cNvPr>
          <p:cNvSpPr>
            <a:spLocks noGrp="1"/>
          </p:cNvSpPr>
          <p:nvPr>
            <p:ph type="title"/>
          </p:nvPr>
        </p:nvSpPr>
        <p:spPr/>
        <p:txBody>
          <a:bodyPr/>
          <a:lstStyle/>
          <a:p>
            <a:r>
              <a:rPr lang="zh-CN" altLang="en-US" dirty="0"/>
              <a:t>单继承</a:t>
            </a:r>
          </a:p>
        </p:txBody>
      </p:sp>
      <p:sp>
        <p:nvSpPr>
          <p:cNvPr id="3" name="内容占位符 2">
            <a:extLst>
              <a:ext uri="{FF2B5EF4-FFF2-40B4-BE49-F238E27FC236}">
                <a16:creationId xmlns:a16="http://schemas.microsoft.com/office/drawing/2014/main" id="{86A060BF-BD93-4FA1-A41B-BF413D938CAB}"/>
              </a:ext>
            </a:extLst>
          </p:cNvPr>
          <p:cNvSpPr>
            <a:spLocks noGrp="1"/>
          </p:cNvSpPr>
          <p:nvPr>
            <p:ph idx="1"/>
          </p:nvPr>
        </p:nvSpPr>
        <p:spPr/>
        <p:txBody>
          <a:bodyPr/>
          <a:lstStyle/>
          <a:p>
            <a:pPr marL="0" indent="0">
              <a:buNone/>
            </a:pPr>
            <a:r>
              <a:rPr lang="en-US" altLang="zh-CN" dirty="0">
                <a:solidFill>
                  <a:schemeClr val="tx1"/>
                </a:solidFill>
              </a:rPr>
              <a:t>Java</a:t>
            </a:r>
            <a:r>
              <a:rPr lang="zh-CN" altLang="en-US" dirty="0">
                <a:solidFill>
                  <a:schemeClr val="tx1"/>
                </a:solidFill>
              </a:rPr>
              <a:t>只支持单继承，也就是说，一个类不能继承多个类。</a:t>
            </a:r>
          </a:p>
          <a:p>
            <a:pPr marL="0" indent="0">
              <a:buNone/>
            </a:pPr>
            <a:endParaRPr lang="zh-CN" altLang="en-US" dirty="0">
              <a:solidFill>
                <a:schemeClr val="tx1"/>
              </a:solidFill>
            </a:endParaRPr>
          </a:p>
          <a:p>
            <a:pPr marL="0" indent="0">
              <a:buNone/>
            </a:pPr>
            <a:r>
              <a:rPr lang="zh-CN" altLang="en-US" dirty="0">
                <a:solidFill>
                  <a:schemeClr val="tx1"/>
                </a:solidFill>
              </a:rPr>
              <a:t>下面的做法是不合法的：</a:t>
            </a:r>
          </a:p>
          <a:p>
            <a:pPr marL="0" indent="0">
              <a:buNone/>
            </a:pPr>
            <a:r>
              <a:rPr lang="en-US" altLang="zh-CN" dirty="0">
                <a:solidFill>
                  <a:schemeClr val="tx1"/>
                </a:solidFill>
              </a:rPr>
              <a:t>public class extends </a:t>
            </a:r>
            <a:r>
              <a:rPr lang="en-US" altLang="zh-CN" b="1" dirty="0">
                <a:solidFill>
                  <a:schemeClr val="tx1"/>
                </a:solidFill>
              </a:rPr>
              <a:t>Animal, Mammal</a:t>
            </a:r>
            <a:r>
              <a:rPr lang="en-US" altLang="zh-CN" dirty="0">
                <a:solidFill>
                  <a:schemeClr val="tx1"/>
                </a:solidFill>
              </a:rPr>
              <a:t>{ } </a:t>
            </a:r>
          </a:p>
          <a:p>
            <a:pPr marL="0" indent="0">
              <a:buNone/>
            </a:pPr>
            <a:r>
              <a:rPr lang="en-US" altLang="zh-CN" dirty="0">
                <a:solidFill>
                  <a:schemeClr val="tx1"/>
                </a:solidFill>
              </a:rPr>
              <a:t>Java</a:t>
            </a:r>
            <a:r>
              <a:rPr lang="zh-CN" altLang="en-US" dirty="0">
                <a:solidFill>
                  <a:schemeClr val="tx1"/>
                </a:solidFill>
              </a:rPr>
              <a:t>只支持单继承（继承基本类和抽象类），因此任何类都不可以有多个父类。</a:t>
            </a: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但是我们可以用接口来实现多继承关系（多继承接口来实现）</a:t>
            </a:r>
            <a:r>
              <a:rPr lang="en-US" altLang="zh-CN" dirty="0">
                <a:solidFill>
                  <a:schemeClr val="tx1"/>
                </a:solidFill>
              </a:rPr>
              <a:t>,</a:t>
            </a:r>
            <a:r>
              <a:rPr lang="zh-CN" altLang="en-US" dirty="0">
                <a:solidFill>
                  <a:schemeClr val="tx1"/>
                </a:solidFill>
              </a:rPr>
              <a:t>代码结构如：</a:t>
            </a:r>
          </a:p>
          <a:p>
            <a:pPr marL="0" indent="0">
              <a:buNone/>
            </a:pPr>
            <a:r>
              <a:rPr lang="en-US" altLang="zh-CN" dirty="0">
                <a:solidFill>
                  <a:schemeClr val="tx1"/>
                </a:solidFill>
              </a:rPr>
              <a:t>public class Apple extends Fruit </a:t>
            </a:r>
            <a:r>
              <a:rPr lang="en-US" altLang="zh-CN" b="1" dirty="0">
                <a:solidFill>
                  <a:schemeClr val="tx1"/>
                </a:solidFill>
              </a:rPr>
              <a:t>implements Fruit1, Fruit2</a:t>
            </a:r>
            <a:r>
              <a:rPr lang="en-US" altLang="zh-CN" dirty="0">
                <a:solidFill>
                  <a:schemeClr val="tx1"/>
                </a:solidFill>
              </a:rPr>
              <a:t>{ }</a:t>
            </a:r>
          </a:p>
          <a:p>
            <a:pPr marL="0" indent="0">
              <a:buNone/>
            </a:pPr>
            <a:endParaRPr lang="en-US" altLang="zh-CN" dirty="0">
              <a:solidFill>
                <a:schemeClr val="tx1"/>
              </a:solidFill>
            </a:endParaRPr>
          </a:p>
          <a:p>
            <a:pPr marL="0" indent="0">
              <a:buNone/>
            </a:pPr>
            <a:r>
              <a:rPr lang="zh-CN" altLang="en-US" dirty="0">
                <a:solidFill>
                  <a:schemeClr val="tx1"/>
                </a:solidFill>
              </a:rPr>
              <a:t>一般我们</a:t>
            </a:r>
            <a:r>
              <a:rPr lang="zh-CN" altLang="en-US" b="1" dirty="0">
                <a:solidFill>
                  <a:schemeClr val="tx1"/>
                </a:solidFill>
              </a:rPr>
              <a:t>继承基本类和抽象类用</a:t>
            </a:r>
            <a:r>
              <a:rPr lang="en-US" altLang="zh-CN" b="1" dirty="0">
                <a:solidFill>
                  <a:schemeClr val="tx1"/>
                </a:solidFill>
              </a:rPr>
              <a:t>extends</a:t>
            </a:r>
            <a:r>
              <a:rPr lang="zh-CN" altLang="en-US" dirty="0">
                <a:solidFill>
                  <a:schemeClr val="tx1"/>
                </a:solidFill>
              </a:rPr>
              <a:t>关键字，</a:t>
            </a:r>
            <a:r>
              <a:rPr lang="zh-CN" altLang="en-US" b="1" dirty="0">
                <a:solidFill>
                  <a:schemeClr val="tx1"/>
                </a:solidFill>
              </a:rPr>
              <a:t>实现接口类的继承用</a:t>
            </a:r>
            <a:r>
              <a:rPr lang="en-US" altLang="zh-CN" b="1" dirty="0">
                <a:solidFill>
                  <a:schemeClr val="tx1"/>
                </a:solidFill>
              </a:rPr>
              <a:t>implements</a:t>
            </a:r>
            <a:r>
              <a:rPr lang="zh-CN" altLang="en-US" dirty="0">
                <a:solidFill>
                  <a:schemeClr val="tx1"/>
                </a:solidFill>
              </a:rPr>
              <a:t>关键字。</a:t>
            </a:r>
          </a:p>
        </p:txBody>
      </p:sp>
    </p:spTree>
    <p:extLst>
      <p:ext uri="{BB962C8B-B14F-4D97-AF65-F5344CB8AC3E}">
        <p14:creationId xmlns:p14="http://schemas.microsoft.com/office/powerpoint/2010/main" val="285940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C5CE5-03B0-4553-8603-0F7769172FDB}"/>
              </a:ext>
            </a:extLst>
          </p:cNvPr>
          <p:cNvSpPr>
            <a:spLocks noGrp="1"/>
          </p:cNvSpPr>
          <p:nvPr>
            <p:ph type="title"/>
          </p:nvPr>
        </p:nvSpPr>
        <p:spPr/>
        <p:txBody>
          <a:bodyPr/>
          <a:lstStyle/>
          <a:p>
            <a:r>
              <a:rPr lang="zh-CN" altLang="en-US" dirty="0"/>
              <a:t>多态</a:t>
            </a:r>
            <a:r>
              <a:rPr lang="en-US" altLang="zh-CN" dirty="0"/>
              <a:t>(polymorphism)</a:t>
            </a:r>
            <a:endParaRPr lang="zh-CN" altLang="en-US" dirty="0"/>
          </a:p>
        </p:txBody>
      </p:sp>
      <p:sp>
        <p:nvSpPr>
          <p:cNvPr id="11" name="文本框 10">
            <a:extLst>
              <a:ext uri="{FF2B5EF4-FFF2-40B4-BE49-F238E27FC236}">
                <a16:creationId xmlns:a16="http://schemas.microsoft.com/office/drawing/2014/main" id="{7D58AAC0-1842-4DF2-8FE1-F0F725CCFD5F}"/>
              </a:ext>
            </a:extLst>
          </p:cNvPr>
          <p:cNvSpPr txBox="1"/>
          <p:nvPr/>
        </p:nvSpPr>
        <p:spPr>
          <a:xfrm>
            <a:off x="6629400" y="1225689"/>
            <a:ext cx="4575048" cy="5632311"/>
          </a:xfrm>
          <a:prstGeom prst="rect">
            <a:avLst/>
          </a:prstGeom>
          <a:noFill/>
        </p:spPr>
        <p:txBody>
          <a:bodyPr wrap="square" rtlCol="0">
            <a:spAutoFit/>
          </a:bodyPr>
          <a:lstStyle/>
          <a:p>
            <a:r>
              <a:rPr lang="en-US" altLang="zh-CN" dirty="0"/>
              <a:t>class Animal {</a:t>
            </a:r>
          </a:p>
          <a:p>
            <a:r>
              <a:rPr lang="en-US" altLang="zh-CN" dirty="0"/>
              <a:t>   public void move(){</a:t>
            </a:r>
          </a:p>
          <a:p>
            <a:r>
              <a:rPr lang="en-US" altLang="zh-CN" dirty="0"/>
              <a:t>      </a:t>
            </a:r>
            <a:r>
              <a:rPr lang="en-US" altLang="zh-CN" dirty="0" err="1"/>
              <a:t>System.out.println</a:t>
            </a:r>
            <a:r>
              <a:rPr lang="en-US" altLang="zh-CN" dirty="0"/>
              <a:t>("</a:t>
            </a:r>
            <a:r>
              <a:rPr lang="zh-CN" altLang="en-US" dirty="0"/>
              <a:t>动物可以移动</a:t>
            </a:r>
            <a:r>
              <a:rPr lang="en-US" altLang="zh-CN" dirty="0"/>
              <a:t>");</a:t>
            </a:r>
          </a:p>
          <a:p>
            <a:r>
              <a:rPr lang="en-US" altLang="zh-CN" dirty="0"/>
              <a:t>   }</a:t>
            </a:r>
          </a:p>
          <a:p>
            <a:r>
              <a:rPr lang="en-US" altLang="zh-CN" dirty="0"/>
              <a:t>}</a:t>
            </a:r>
          </a:p>
          <a:p>
            <a:endParaRPr lang="en-US" altLang="zh-CN" dirty="0"/>
          </a:p>
          <a:p>
            <a:r>
              <a:rPr lang="en-US" altLang="zh-CN" dirty="0"/>
              <a:t>class Dog </a:t>
            </a:r>
            <a:r>
              <a:rPr lang="en-US" altLang="zh-CN" b="1" dirty="0"/>
              <a:t>extends </a:t>
            </a:r>
            <a:r>
              <a:rPr lang="en-US" altLang="zh-CN" dirty="0"/>
              <a:t>Animal {</a:t>
            </a:r>
          </a:p>
          <a:p>
            <a:r>
              <a:rPr lang="en-US" altLang="zh-CN" dirty="0"/>
              <a:t>   public void move(){</a:t>
            </a:r>
          </a:p>
          <a:p>
            <a:r>
              <a:rPr lang="en-US" altLang="zh-CN" dirty="0"/>
              <a:t>      </a:t>
            </a:r>
            <a:r>
              <a:rPr lang="en-US" altLang="zh-CN" dirty="0" err="1"/>
              <a:t>System.out.println</a:t>
            </a:r>
            <a:r>
              <a:rPr lang="en-US" altLang="zh-CN" dirty="0"/>
              <a:t>("</a:t>
            </a:r>
            <a:r>
              <a:rPr lang="zh-CN" altLang="en-US" dirty="0"/>
              <a:t>狗可以跑和走</a:t>
            </a:r>
            <a:r>
              <a:rPr lang="en-US" altLang="zh-CN" dirty="0"/>
              <a:t>");</a:t>
            </a:r>
          </a:p>
          <a:p>
            <a:r>
              <a:rPr lang="en-US" altLang="zh-CN" dirty="0"/>
              <a:t>   }</a:t>
            </a:r>
          </a:p>
          <a:p>
            <a:r>
              <a:rPr lang="en-US" altLang="zh-CN" dirty="0"/>
              <a:t>}</a:t>
            </a:r>
          </a:p>
          <a:p>
            <a:endParaRPr lang="en-US" altLang="zh-CN" dirty="0"/>
          </a:p>
          <a:p>
            <a:r>
              <a:rPr lang="en-US" altLang="zh-CN" dirty="0"/>
              <a:t>public class </a:t>
            </a:r>
            <a:r>
              <a:rPr lang="en-US" altLang="zh-CN" dirty="0" err="1"/>
              <a:t>TestDog</a:t>
            </a:r>
            <a:r>
              <a:rPr lang="en-US" altLang="zh-CN" dirty="0"/>
              <a:t> {</a:t>
            </a:r>
          </a:p>
          <a:p>
            <a:r>
              <a:rPr lang="en-US" altLang="zh-CN" dirty="0"/>
              <a:t>   public static void main(String </a:t>
            </a:r>
            <a:r>
              <a:rPr lang="en-US" altLang="zh-CN" dirty="0" err="1"/>
              <a:t>args</a:t>
            </a:r>
            <a:r>
              <a:rPr lang="en-US" altLang="zh-CN" dirty="0"/>
              <a:t>[]){</a:t>
            </a:r>
          </a:p>
          <a:p>
            <a:r>
              <a:rPr lang="en-US" altLang="zh-CN" dirty="0"/>
              <a:t>      Animal a = new Animal(); // Animal </a:t>
            </a:r>
            <a:r>
              <a:rPr lang="zh-CN" altLang="en-US" dirty="0"/>
              <a:t>对象</a:t>
            </a:r>
          </a:p>
          <a:p>
            <a:r>
              <a:rPr lang="zh-CN" altLang="en-US" dirty="0"/>
              <a:t>      </a:t>
            </a:r>
            <a:r>
              <a:rPr lang="en-US" altLang="zh-CN" dirty="0"/>
              <a:t>Animal b = new Dog(); // Dog </a:t>
            </a:r>
            <a:r>
              <a:rPr lang="zh-CN" altLang="en-US" dirty="0"/>
              <a:t>对象</a:t>
            </a:r>
          </a:p>
          <a:p>
            <a:r>
              <a:rPr lang="zh-CN" altLang="en-US" dirty="0"/>
              <a:t>      </a:t>
            </a:r>
            <a:r>
              <a:rPr lang="en-US" altLang="zh-CN" dirty="0" err="1"/>
              <a:t>a.move</a:t>
            </a:r>
            <a:r>
              <a:rPr lang="en-US" altLang="zh-CN" dirty="0"/>
              <a:t>();// </a:t>
            </a:r>
            <a:r>
              <a:rPr lang="zh-CN" altLang="en-US" dirty="0"/>
              <a:t>执行 </a:t>
            </a:r>
            <a:r>
              <a:rPr lang="en-US" altLang="zh-CN" dirty="0"/>
              <a:t>Animal </a:t>
            </a:r>
            <a:r>
              <a:rPr lang="zh-CN" altLang="en-US" dirty="0"/>
              <a:t>类的方法</a:t>
            </a:r>
          </a:p>
          <a:p>
            <a:r>
              <a:rPr lang="zh-CN" altLang="en-US" dirty="0"/>
              <a:t>      </a:t>
            </a:r>
            <a:r>
              <a:rPr lang="en-US" altLang="zh-CN" dirty="0" err="1"/>
              <a:t>b.move</a:t>
            </a:r>
            <a:r>
              <a:rPr lang="en-US" altLang="zh-CN" dirty="0"/>
              <a:t>();//</a:t>
            </a:r>
            <a:r>
              <a:rPr lang="zh-CN" altLang="en-US" dirty="0"/>
              <a:t>执行 </a:t>
            </a:r>
            <a:r>
              <a:rPr lang="en-US" altLang="zh-CN" dirty="0"/>
              <a:t>Dog </a:t>
            </a:r>
            <a:r>
              <a:rPr lang="zh-CN" altLang="en-US" dirty="0"/>
              <a:t>类的方法</a:t>
            </a:r>
          </a:p>
          <a:p>
            <a:r>
              <a:rPr lang="zh-CN" altLang="en-US" dirty="0"/>
              <a:t>   </a:t>
            </a:r>
            <a:r>
              <a:rPr lang="en-US" altLang="zh-CN" dirty="0"/>
              <a:t>}</a:t>
            </a:r>
          </a:p>
          <a:p>
            <a:r>
              <a:rPr lang="en-US" altLang="zh-CN" dirty="0"/>
              <a:t>}</a:t>
            </a:r>
          </a:p>
        </p:txBody>
      </p:sp>
      <p:sp>
        <p:nvSpPr>
          <p:cNvPr id="15" name="文本框 14">
            <a:extLst>
              <a:ext uri="{FF2B5EF4-FFF2-40B4-BE49-F238E27FC236}">
                <a16:creationId xmlns:a16="http://schemas.microsoft.com/office/drawing/2014/main" id="{7BA09AD2-2E6A-4408-B74B-ECF6B35E4C53}"/>
              </a:ext>
            </a:extLst>
          </p:cNvPr>
          <p:cNvSpPr txBox="1"/>
          <p:nvPr/>
        </p:nvSpPr>
        <p:spPr>
          <a:xfrm>
            <a:off x="1090422" y="2195184"/>
            <a:ext cx="4238244" cy="3693319"/>
          </a:xfrm>
          <a:prstGeom prst="rect">
            <a:avLst/>
          </a:prstGeom>
          <a:noFill/>
        </p:spPr>
        <p:txBody>
          <a:bodyPr wrap="square">
            <a:spAutoFit/>
          </a:bodyPr>
          <a:lstStyle/>
          <a:p>
            <a:pPr algn="l"/>
            <a:r>
              <a:rPr lang="zh-CN" altLang="en-US" b="0" i="0" dirty="0">
                <a:solidFill>
                  <a:srgbClr val="333333"/>
                </a:solidFill>
                <a:effectLst/>
                <a:latin typeface="黑体" panose="02010609060101010101" pitchFamily="49" charset="-122"/>
                <a:ea typeface="黑体" panose="02010609060101010101" pitchFamily="49" charset="-122"/>
              </a:rPr>
              <a:t>多态是</a:t>
            </a:r>
            <a:r>
              <a:rPr lang="zh-CN" altLang="en-US" b="1" i="0" dirty="0">
                <a:solidFill>
                  <a:srgbClr val="333333"/>
                </a:solidFill>
                <a:effectLst/>
                <a:latin typeface="黑体" panose="02010609060101010101" pitchFamily="49" charset="-122"/>
                <a:ea typeface="黑体" panose="02010609060101010101" pitchFamily="49" charset="-122"/>
              </a:rPr>
              <a:t>同一个行为</a:t>
            </a:r>
            <a:r>
              <a:rPr lang="zh-CN" altLang="en-US" b="0" i="0" dirty="0">
                <a:solidFill>
                  <a:srgbClr val="333333"/>
                </a:solidFill>
                <a:effectLst/>
                <a:latin typeface="黑体" panose="02010609060101010101" pitchFamily="49" charset="-122"/>
                <a:ea typeface="黑体" panose="02010609060101010101" pitchFamily="49" charset="-122"/>
              </a:rPr>
              <a:t>具有</a:t>
            </a:r>
            <a:r>
              <a:rPr lang="zh-CN" altLang="en-US" b="1" i="0" dirty="0">
                <a:solidFill>
                  <a:srgbClr val="333333"/>
                </a:solidFill>
                <a:effectLst/>
                <a:latin typeface="黑体" panose="02010609060101010101" pitchFamily="49" charset="-122"/>
                <a:ea typeface="黑体" panose="02010609060101010101" pitchFamily="49" charset="-122"/>
              </a:rPr>
              <a:t>多个不同表现形式或形态</a:t>
            </a:r>
            <a:r>
              <a:rPr lang="zh-CN" altLang="en-US" b="0" i="0" dirty="0">
                <a:solidFill>
                  <a:srgbClr val="333333"/>
                </a:solidFill>
                <a:effectLst/>
                <a:latin typeface="黑体" panose="02010609060101010101" pitchFamily="49" charset="-122"/>
                <a:ea typeface="黑体" panose="02010609060101010101" pitchFamily="49" charset="-122"/>
              </a:rPr>
              <a:t>的能力。</a:t>
            </a:r>
            <a:endParaRPr lang="en-US" altLang="zh-CN" b="0" i="0" dirty="0">
              <a:solidFill>
                <a:srgbClr val="333333"/>
              </a:solidFill>
              <a:effectLst/>
              <a:latin typeface="黑体" panose="02010609060101010101" pitchFamily="49" charset="-122"/>
              <a:ea typeface="黑体" panose="02010609060101010101" pitchFamily="49" charset="-122"/>
            </a:endParaRPr>
          </a:p>
          <a:p>
            <a:pPr algn="l"/>
            <a:endParaRPr lang="zh-CN" altLang="en-US" b="0" i="0" dirty="0">
              <a:solidFill>
                <a:srgbClr val="333333"/>
              </a:solidFill>
              <a:effectLst/>
              <a:latin typeface="黑体" panose="02010609060101010101" pitchFamily="49" charset="-122"/>
              <a:ea typeface="黑体" panose="02010609060101010101" pitchFamily="49" charset="-122"/>
            </a:endParaRPr>
          </a:p>
          <a:p>
            <a:pPr algn="l"/>
            <a:r>
              <a:rPr lang="zh-CN" altLang="en-US" b="0" i="0" dirty="0">
                <a:solidFill>
                  <a:srgbClr val="333333"/>
                </a:solidFill>
                <a:effectLst/>
                <a:latin typeface="黑体" panose="02010609060101010101" pitchFamily="49" charset="-122"/>
                <a:ea typeface="黑体" panose="02010609060101010101" pitchFamily="49" charset="-122"/>
              </a:rPr>
              <a:t>多态性是对象多种表现形式的体现。</a:t>
            </a:r>
          </a:p>
          <a:p>
            <a:pPr algn="l"/>
            <a:r>
              <a:rPr lang="zh-CN" altLang="en-US" b="0" i="0" dirty="0">
                <a:solidFill>
                  <a:srgbClr val="333333"/>
                </a:solidFill>
                <a:effectLst/>
                <a:latin typeface="黑体" panose="02010609060101010101" pitchFamily="49" charset="-122"/>
                <a:ea typeface="黑体" panose="02010609060101010101" pitchFamily="49" charset="-122"/>
              </a:rPr>
              <a:t>比如我们说</a:t>
            </a:r>
            <a:r>
              <a:rPr lang="en-US" altLang="zh-CN" b="0" i="0" dirty="0">
                <a:solidFill>
                  <a:srgbClr val="333333"/>
                </a:solidFill>
                <a:effectLst/>
                <a:latin typeface="黑体" panose="02010609060101010101" pitchFamily="49" charset="-122"/>
                <a:ea typeface="黑体" panose="02010609060101010101" pitchFamily="49" charset="-122"/>
              </a:rPr>
              <a:t>"</a:t>
            </a:r>
            <a:r>
              <a:rPr lang="zh-CN" altLang="en-US" b="0" i="0" dirty="0">
                <a:solidFill>
                  <a:srgbClr val="333333"/>
                </a:solidFill>
                <a:effectLst/>
                <a:latin typeface="黑体" panose="02010609060101010101" pitchFamily="49" charset="-122"/>
                <a:ea typeface="黑体" panose="02010609060101010101" pitchFamily="49" charset="-122"/>
              </a:rPr>
              <a:t>宠物</a:t>
            </a:r>
            <a:r>
              <a:rPr lang="en-US" altLang="zh-CN" b="0" i="0" dirty="0">
                <a:solidFill>
                  <a:srgbClr val="333333"/>
                </a:solidFill>
                <a:effectLst/>
                <a:latin typeface="黑体" panose="02010609060101010101" pitchFamily="49" charset="-122"/>
                <a:ea typeface="黑体" panose="02010609060101010101" pitchFamily="49" charset="-122"/>
              </a:rPr>
              <a:t>"</a:t>
            </a:r>
            <a:r>
              <a:rPr lang="zh-CN" altLang="en-US" b="0" i="0" dirty="0">
                <a:solidFill>
                  <a:srgbClr val="333333"/>
                </a:solidFill>
                <a:effectLst/>
                <a:latin typeface="黑体" panose="02010609060101010101" pitchFamily="49" charset="-122"/>
                <a:ea typeface="黑体" panose="02010609060101010101" pitchFamily="49" charset="-122"/>
              </a:rPr>
              <a:t>这个对象，它就有很多不同的表达或实现，比如有小猫、小狗、蜥蜴等等。那么我到宠物店说</a:t>
            </a:r>
            <a:r>
              <a:rPr lang="en-US" altLang="zh-CN" b="0" i="0" dirty="0">
                <a:solidFill>
                  <a:srgbClr val="333333"/>
                </a:solidFill>
                <a:effectLst/>
                <a:latin typeface="黑体" panose="02010609060101010101" pitchFamily="49" charset="-122"/>
                <a:ea typeface="黑体" panose="02010609060101010101" pitchFamily="49" charset="-122"/>
              </a:rPr>
              <a:t>"</a:t>
            </a:r>
            <a:r>
              <a:rPr lang="zh-CN" altLang="en-US" b="0" i="0" dirty="0">
                <a:solidFill>
                  <a:srgbClr val="333333"/>
                </a:solidFill>
                <a:effectLst/>
                <a:latin typeface="黑体" panose="02010609060101010101" pitchFamily="49" charset="-122"/>
                <a:ea typeface="黑体" panose="02010609060101010101" pitchFamily="49" charset="-122"/>
              </a:rPr>
              <a:t>请给我一只宠物</a:t>
            </a:r>
            <a:r>
              <a:rPr lang="en-US" altLang="zh-CN" b="0" i="0" dirty="0">
                <a:solidFill>
                  <a:srgbClr val="333333"/>
                </a:solidFill>
                <a:effectLst/>
                <a:latin typeface="黑体" panose="02010609060101010101" pitchFamily="49" charset="-122"/>
                <a:ea typeface="黑体" panose="02010609060101010101" pitchFamily="49" charset="-122"/>
              </a:rPr>
              <a:t>"</a:t>
            </a:r>
            <a:r>
              <a:rPr lang="zh-CN" altLang="en-US" b="0" i="0" dirty="0">
                <a:solidFill>
                  <a:srgbClr val="333333"/>
                </a:solidFill>
                <a:effectLst/>
                <a:latin typeface="黑体" panose="02010609060101010101" pitchFamily="49" charset="-122"/>
                <a:ea typeface="黑体" panose="02010609060101010101" pitchFamily="49" charset="-122"/>
              </a:rPr>
              <a:t>，服务员给我小猫、小狗或者蜥蜴都可以，我们就说</a:t>
            </a:r>
            <a:r>
              <a:rPr lang="en-US" altLang="zh-CN" b="0" i="0" dirty="0">
                <a:solidFill>
                  <a:srgbClr val="333333"/>
                </a:solidFill>
                <a:effectLst/>
                <a:latin typeface="黑体" panose="02010609060101010101" pitchFamily="49" charset="-122"/>
                <a:ea typeface="黑体" panose="02010609060101010101" pitchFamily="49" charset="-122"/>
              </a:rPr>
              <a:t>"</a:t>
            </a:r>
            <a:r>
              <a:rPr lang="zh-CN" altLang="en-US" b="0" i="0" dirty="0">
                <a:solidFill>
                  <a:srgbClr val="333333"/>
                </a:solidFill>
                <a:effectLst/>
                <a:latin typeface="黑体" panose="02010609060101010101" pitchFamily="49" charset="-122"/>
                <a:ea typeface="黑体" panose="02010609060101010101" pitchFamily="49" charset="-122"/>
              </a:rPr>
              <a:t>宠物</a:t>
            </a:r>
            <a:r>
              <a:rPr lang="en-US" altLang="zh-CN" b="0" i="0" dirty="0">
                <a:solidFill>
                  <a:srgbClr val="333333"/>
                </a:solidFill>
                <a:effectLst/>
                <a:latin typeface="黑体" panose="02010609060101010101" pitchFamily="49" charset="-122"/>
                <a:ea typeface="黑体" panose="02010609060101010101" pitchFamily="49" charset="-122"/>
              </a:rPr>
              <a:t>"</a:t>
            </a:r>
            <a:r>
              <a:rPr lang="zh-CN" altLang="en-US" b="0" i="0" dirty="0">
                <a:solidFill>
                  <a:srgbClr val="333333"/>
                </a:solidFill>
                <a:effectLst/>
                <a:latin typeface="黑体" panose="02010609060101010101" pitchFamily="49" charset="-122"/>
                <a:ea typeface="黑体" panose="02010609060101010101" pitchFamily="49" charset="-122"/>
              </a:rPr>
              <a:t>这个对象就具备多态性。</a:t>
            </a:r>
            <a:endParaRPr lang="en-US" altLang="zh-CN" b="0" i="0" dirty="0">
              <a:solidFill>
                <a:srgbClr val="333333"/>
              </a:solidFill>
              <a:effectLst/>
              <a:latin typeface="黑体" panose="02010609060101010101" pitchFamily="49" charset="-122"/>
              <a:ea typeface="黑体" panose="02010609060101010101" pitchFamily="49" charset="-122"/>
            </a:endParaRPr>
          </a:p>
          <a:p>
            <a:pPr algn="l"/>
            <a:endParaRPr lang="zh-CN" altLang="en-US" b="0" i="0" dirty="0">
              <a:solidFill>
                <a:srgbClr val="333333"/>
              </a:solidFill>
              <a:effectLst/>
              <a:latin typeface="黑体" panose="02010609060101010101" pitchFamily="49" charset="-122"/>
              <a:ea typeface="黑体" panose="02010609060101010101" pitchFamily="49" charset="-122"/>
            </a:endParaRPr>
          </a:p>
          <a:p>
            <a:pPr algn="l"/>
            <a:r>
              <a:rPr lang="zh-CN" altLang="en-US" b="0" i="0" dirty="0">
                <a:solidFill>
                  <a:srgbClr val="333333"/>
                </a:solidFill>
                <a:effectLst/>
                <a:latin typeface="黑体" panose="02010609060101010101" pitchFamily="49" charset="-122"/>
                <a:ea typeface="黑体" panose="02010609060101010101" pitchFamily="49" charset="-122"/>
              </a:rPr>
              <a:t>接下来让我们通过实例来了解</a:t>
            </a:r>
            <a:r>
              <a:rPr lang="en-US" altLang="zh-CN" b="0" i="0" dirty="0">
                <a:solidFill>
                  <a:srgbClr val="333333"/>
                </a:solidFill>
                <a:effectLst/>
                <a:latin typeface="黑体" panose="02010609060101010101" pitchFamily="49" charset="-122"/>
                <a:ea typeface="黑体" panose="02010609060101010101" pitchFamily="49" charset="-122"/>
              </a:rPr>
              <a:t>Java</a:t>
            </a:r>
            <a:r>
              <a:rPr lang="zh-CN" altLang="en-US" b="0" i="0" dirty="0">
                <a:solidFill>
                  <a:srgbClr val="333333"/>
                </a:solidFill>
                <a:effectLst/>
                <a:latin typeface="黑体" panose="02010609060101010101" pitchFamily="49" charset="-122"/>
                <a:ea typeface="黑体" panose="02010609060101010101" pitchFamily="49" charset="-122"/>
              </a:rPr>
              <a:t>的多态。</a:t>
            </a:r>
          </a:p>
        </p:txBody>
      </p:sp>
    </p:spTree>
    <p:extLst>
      <p:ext uri="{BB962C8B-B14F-4D97-AF65-F5344CB8AC3E}">
        <p14:creationId xmlns:p14="http://schemas.microsoft.com/office/powerpoint/2010/main" val="198937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F296C-3CF5-4874-92C9-D2D75ED9E9C6}"/>
              </a:ext>
            </a:extLst>
          </p:cNvPr>
          <p:cNvSpPr>
            <a:spLocks noGrp="1"/>
          </p:cNvSpPr>
          <p:nvPr>
            <p:ph type="title"/>
          </p:nvPr>
        </p:nvSpPr>
        <p:spPr/>
        <p:txBody>
          <a:bodyPr/>
          <a:lstStyle/>
          <a:p>
            <a:r>
              <a:rPr lang="zh-CN" altLang="en-US" dirty="0"/>
              <a:t>重写</a:t>
            </a:r>
            <a:r>
              <a:rPr lang="en-US" altLang="zh-CN" dirty="0"/>
              <a:t>(override)</a:t>
            </a:r>
            <a:endParaRPr lang="zh-CN" altLang="en-US" dirty="0"/>
          </a:p>
        </p:txBody>
      </p:sp>
      <p:sp>
        <p:nvSpPr>
          <p:cNvPr id="4" name="内容占位符 2">
            <a:extLst>
              <a:ext uri="{FF2B5EF4-FFF2-40B4-BE49-F238E27FC236}">
                <a16:creationId xmlns:a16="http://schemas.microsoft.com/office/drawing/2014/main" id="{E9F16908-5EAD-4C36-82F1-8F53073A310A}"/>
              </a:ext>
            </a:extLst>
          </p:cNvPr>
          <p:cNvSpPr txBox="1">
            <a:spLocks/>
          </p:cNvSpPr>
          <p:nvPr/>
        </p:nvSpPr>
        <p:spPr>
          <a:xfrm>
            <a:off x="381000" y="2291969"/>
            <a:ext cx="45750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dirty="0">
                <a:solidFill>
                  <a:srgbClr val="333333"/>
                </a:solidFill>
                <a:latin typeface="-apple-system"/>
              </a:rPr>
              <a:t>重写是</a:t>
            </a:r>
            <a:r>
              <a:rPr lang="zh-CN" altLang="en-US" b="1" dirty="0">
                <a:solidFill>
                  <a:srgbClr val="333333"/>
                </a:solidFill>
                <a:latin typeface="-apple-system"/>
              </a:rPr>
              <a:t>子类</a:t>
            </a:r>
            <a:r>
              <a:rPr lang="zh-CN" altLang="en-US" dirty="0">
                <a:solidFill>
                  <a:srgbClr val="333333"/>
                </a:solidFill>
                <a:latin typeface="-apple-system"/>
              </a:rPr>
              <a:t>对</a:t>
            </a:r>
            <a:r>
              <a:rPr lang="zh-CN" altLang="en-US" b="1" dirty="0">
                <a:solidFill>
                  <a:srgbClr val="333333"/>
                </a:solidFill>
                <a:latin typeface="-apple-system"/>
              </a:rPr>
              <a:t>父类</a:t>
            </a:r>
            <a:r>
              <a:rPr lang="zh-CN" altLang="en-US" dirty="0">
                <a:solidFill>
                  <a:srgbClr val="333333"/>
                </a:solidFill>
                <a:latin typeface="-apple-system"/>
              </a:rPr>
              <a:t>的</a:t>
            </a:r>
            <a:r>
              <a:rPr lang="zh-CN" altLang="en-US" b="1" dirty="0">
                <a:solidFill>
                  <a:srgbClr val="333333"/>
                </a:solidFill>
                <a:latin typeface="-apple-system"/>
              </a:rPr>
              <a:t>允许访问</a:t>
            </a:r>
            <a:r>
              <a:rPr lang="zh-CN" altLang="en-US" dirty="0">
                <a:solidFill>
                  <a:srgbClr val="333333"/>
                </a:solidFill>
                <a:latin typeface="-apple-system"/>
              </a:rPr>
              <a:t>的</a:t>
            </a:r>
            <a:r>
              <a:rPr lang="zh-CN" altLang="en-US" b="1" dirty="0">
                <a:solidFill>
                  <a:srgbClr val="333333"/>
                </a:solidFill>
                <a:latin typeface="-apple-system"/>
              </a:rPr>
              <a:t>方法的实现过程</a:t>
            </a:r>
            <a:r>
              <a:rPr lang="zh-CN" altLang="en-US" dirty="0">
                <a:solidFill>
                  <a:srgbClr val="333333"/>
                </a:solidFill>
                <a:latin typeface="-apple-system"/>
              </a:rPr>
              <a:t>进行</a:t>
            </a:r>
            <a:r>
              <a:rPr lang="zh-CN" altLang="en-US" b="1" dirty="0">
                <a:solidFill>
                  <a:srgbClr val="333333"/>
                </a:solidFill>
                <a:latin typeface="-apple-system"/>
              </a:rPr>
              <a:t>重新编写</a:t>
            </a:r>
            <a:r>
              <a:rPr lang="zh-CN" altLang="en-US" dirty="0">
                <a:solidFill>
                  <a:srgbClr val="333333"/>
                </a:solidFill>
                <a:latin typeface="-apple-system"/>
              </a:rPr>
              <a:t>！</a:t>
            </a:r>
            <a:r>
              <a:rPr lang="zh-CN" altLang="en-US" b="1" dirty="0">
                <a:solidFill>
                  <a:srgbClr val="333333"/>
                </a:solidFill>
                <a:latin typeface="-apple-system"/>
              </a:rPr>
              <a:t>返回值和形参都不能改变</a:t>
            </a:r>
            <a:r>
              <a:rPr lang="zh-CN" altLang="en-US" dirty="0">
                <a:solidFill>
                  <a:srgbClr val="333333"/>
                </a:solidFill>
                <a:latin typeface="-apple-system"/>
              </a:rPr>
              <a:t>。即外壳不变，核心重写！</a:t>
            </a:r>
          </a:p>
          <a:p>
            <a:r>
              <a:rPr lang="zh-CN" altLang="en-US" dirty="0">
                <a:solidFill>
                  <a:srgbClr val="333333"/>
                </a:solidFill>
                <a:latin typeface="-apple-system"/>
              </a:rPr>
              <a:t>重写的好处在于子类可以根据需要，定义特定于自己的行为。</a:t>
            </a:r>
          </a:p>
          <a:p>
            <a:r>
              <a:rPr lang="zh-CN" altLang="en-US" dirty="0">
                <a:solidFill>
                  <a:srgbClr val="333333"/>
                </a:solidFill>
                <a:latin typeface="-apple-system"/>
              </a:rPr>
              <a:t>也就是说子类能够根据需要实现父类的方法。</a:t>
            </a:r>
          </a:p>
          <a:p>
            <a:r>
              <a:rPr lang="zh-CN" altLang="en-US" dirty="0">
                <a:solidFill>
                  <a:srgbClr val="333333"/>
                </a:solidFill>
                <a:latin typeface="-apple-system"/>
              </a:rPr>
              <a:t>在面向对象原则里，重写意味着可以重写任何现有方法。实例如右所示：</a:t>
            </a:r>
          </a:p>
        </p:txBody>
      </p:sp>
      <p:sp>
        <p:nvSpPr>
          <p:cNvPr id="6" name="文本框 5">
            <a:extLst>
              <a:ext uri="{FF2B5EF4-FFF2-40B4-BE49-F238E27FC236}">
                <a16:creationId xmlns:a16="http://schemas.microsoft.com/office/drawing/2014/main" id="{674D6B88-8D32-4CF4-8F54-41AA5FD9BEB2}"/>
              </a:ext>
            </a:extLst>
          </p:cNvPr>
          <p:cNvSpPr txBox="1"/>
          <p:nvPr/>
        </p:nvSpPr>
        <p:spPr>
          <a:xfrm>
            <a:off x="5212080" y="1252728"/>
            <a:ext cx="4575048" cy="5632311"/>
          </a:xfrm>
          <a:prstGeom prst="rect">
            <a:avLst/>
          </a:prstGeom>
          <a:noFill/>
        </p:spPr>
        <p:txBody>
          <a:bodyPr wrap="square" rtlCol="0">
            <a:spAutoFit/>
          </a:bodyPr>
          <a:lstStyle/>
          <a:p>
            <a:r>
              <a:rPr lang="en-US" altLang="zh-CN" dirty="0"/>
              <a:t>class Animal {</a:t>
            </a:r>
          </a:p>
          <a:p>
            <a:r>
              <a:rPr lang="en-US" altLang="zh-CN" dirty="0"/>
              <a:t>   public void move(){</a:t>
            </a:r>
          </a:p>
          <a:p>
            <a:r>
              <a:rPr lang="en-US" altLang="zh-CN" dirty="0"/>
              <a:t>      </a:t>
            </a:r>
            <a:r>
              <a:rPr lang="en-US" altLang="zh-CN" dirty="0" err="1"/>
              <a:t>System.out.println</a:t>
            </a:r>
            <a:r>
              <a:rPr lang="en-US" altLang="zh-CN" dirty="0"/>
              <a:t>("</a:t>
            </a:r>
            <a:r>
              <a:rPr lang="zh-CN" altLang="en-US" dirty="0"/>
              <a:t>动物可以移动</a:t>
            </a:r>
            <a:r>
              <a:rPr lang="en-US" altLang="zh-CN" dirty="0"/>
              <a:t>");</a:t>
            </a:r>
          </a:p>
          <a:p>
            <a:r>
              <a:rPr lang="en-US" altLang="zh-CN" dirty="0"/>
              <a:t>   }</a:t>
            </a:r>
          </a:p>
          <a:p>
            <a:r>
              <a:rPr lang="en-US" altLang="zh-CN" dirty="0"/>
              <a:t>}</a:t>
            </a:r>
          </a:p>
          <a:p>
            <a:endParaRPr lang="en-US" altLang="zh-CN" dirty="0"/>
          </a:p>
          <a:p>
            <a:r>
              <a:rPr lang="en-US" altLang="zh-CN" dirty="0"/>
              <a:t>class Dog </a:t>
            </a:r>
            <a:r>
              <a:rPr lang="en-US" altLang="zh-CN" b="1" dirty="0"/>
              <a:t>extends </a:t>
            </a:r>
            <a:r>
              <a:rPr lang="en-US" altLang="zh-CN" dirty="0"/>
              <a:t>Animal {</a:t>
            </a:r>
          </a:p>
          <a:p>
            <a:r>
              <a:rPr lang="en-US" altLang="zh-CN" dirty="0"/>
              <a:t>   public void move(){</a:t>
            </a:r>
          </a:p>
          <a:p>
            <a:r>
              <a:rPr lang="en-US" altLang="zh-CN" dirty="0"/>
              <a:t>      </a:t>
            </a:r>
            <a:r>
              <a:rPr lang="en-US" altLang="zh-CN" dirty="0" err="1"/>
              <a:t>System.out.println</a:t>
            </a:r>
            <a:r>
              <a:rPr lang="en-US" altLang="zh-CN" dirty="0"/>
              <a:t>("</a:t>
            </a:r>
            <a:r>
              <a:rPr lang="zh-CN" altLang="en-US" dirty="0"/>
              <a:t>狗可以跑和走</a:t>
            </a:r>
            <a:r>
              <a:rPr lang="en-US" altLang="zh-CN" dirty="0"/>
              <a:t>");</a:t>
            </a:r>
          </a:p>
          <a:p>
            <a:r>
              <a:rPr lang="en-US" altLang="zh-CN" dirty="0"/>
              <a:t>   }</a:t>
            </a:r>
          </a:p>
          <a:p>
            <a:r>
              <a:rPr lang="en-US" altLang="zh-CN" dirty="0"/>
              <a:t>}</a:t>
            </a:r>
          </a:p>
          <a:p>
            <a:endParaRPr lang="en-US" altLang="zh-CN" dirty="0"/>
          </a:p>
          <a:p>
            <a:r>
              <a:rPr lang="en-US" altLang="zh-CN" dirty="0"/>
              <a:t>public class </a:t>
            </a:r>
            <a:r>
              <a:rPr lang="en-US" altLang="zh-CN" dirty="0" err="1"/>
              <a:t>TestDog</a:t>
            </a:r>
            <a:r>
              <a:rPr lang="en-US" altLang="zh-CN" dirty="0"/>
              <a:t> {</a:t>
            </a:r>
          </a:p>
          <a:p>
            <a:r>
              <a:rPr lang="en-US" altLang="zh-CN" dirty="0"/>
              <a:t>   public static void main(String </a:t>
            </a:r>
            <a:r>
              <a:rPr lang="en-US" altLang="zh-CN" dirty="0" err="1"/>
              <a:t>args</a:t>
            </a:r>
            <a:r>
              <a:rPr lang="en-US" altLang="zh-CN" dirty="0"/>
              <a:t>[]){</a:t>
            </a:r>
          </a:p>
          <a:p>
            <a:r>
              <a:rPr lang="en-US" altLang="zh-CN" dirty="0"/>
              <a:t>      Animal a = new Animal(); // Animal </a:t>
            </a:r>
            <a:r>
              <a:rPr lang="zh-CN" altLang="en-US" dirty="0"/>
              <a:t>对象</a:t>
            </a:r>
          </a:p>
          <a:p>
            <a:r>
              <a:rPr lang="zh-CN" altLang="en-US" dirty="0"/>
              <a:t>      </a:t>
            </a:r>
            <a:r>
              <a:rPr lang="en-US" altLang="zh-CN" dirty="0"/>
              <a:t>Animal b = new Dog(); // Dog </a:t>
            </a:r>
            <a:r>
              <a:rPr lang="zh-CN" altLang="en-US" dirty="0"/>
              <a:t>对象</a:t>
            </a:r>
          </a:p>
          <a:p>
            <a:r>
              <a:rPr lang="zh-CN" altLang="en-US" dirty="0"/>
              <a:t>      </a:t>
            </a:r>
            <a:r>
              <a:rPr lang="en-US" altLang="zh-CN" dirty="0" err="1"/>
              <a:t>a.move</a:t>
            </a:r>
            <a:r>
              <a:rPr lang="en-US" altLang="zh-CN" dirty="0"/>
              <a:t>();// </a:t>
            </a:r>
            <a:r>
              <a:rPr lang="zh-CN" altLang="en-US" dirty="0"/>
              <a:t>执行 </a:t>
            </a:r>
            <a:r>
              <a:rPr lang="en-US" altLang="zh-CN" dirty="0"/>
              <a:t>Animal </a:t>
            </a:r>
            <a:r>
              <a:rPr lang="zh-CN" altLang="en-US" dirty="0"/>
              <a:t>类的方法</a:t>
            </a:r>
          </a:p>
          <a:p>
            <a:r>
              <a:rPr lang="zh-CN" altLang="en-US" dirty="0"/>
              <a:t>      </a:t>
            </a:r>
            <a:r>
              <a:rPr lang="en-US" altLang="zh-CN" dirty="0" err="1"/>
              <a:t>b.move</a:t>
            </a:r>
            <a:r>
              <a:rPr lang="en-US" altLang="zh-CN" dirty="0"/>
              <a:t>();//</a:t>
            </a:r>
            <a:r>
              <a:rPr lang="zh-CN" altLang="en-US" dirty="0"/>
              <a:t>执行 </a:t>
            </a:r>
            <a:r>
              <a:rPr lang="en-US" altLang="zh-CN" dirty="0"/>
              <a:t>Dog </a:t>
            </a:r>
            <a:r>
              <a:rPr lang="zh-CN" altLang="en-US" dirty="0"/>
              <a:t>类的方法</a:t>
            </a:r>
          </a:p>
          <a:p>
            <a:r>
              <a:rPr lang="zh-CN" altLang="en-US" dirty="0"/>
              <a:t>   </a:t>
            </a:r>
            <a:r>
              <a:rPr lang="en-US" altLang="zh-CN" dirty="0"/>
              <a:t>}</a:t>
            </a:r>
          </a:p>
          <a:p>
            <a:r>
              <a:rPr lang="en-US" altLang="zh-CN" dirty="0"/>
              <a:t>}</a:t>
            </a:r>
          </a:p>
        </p:txBody>
      </p:sp>
      <p:sp>
        <p:nvSpPr>
          <p:cNvPr id="8" name="文本框 7">
            <a:extLst>
              <a:ext uri="{FF2B5EF4-FFF2-40B4-BE49-F238E27FC236}">
                <a16:creationId xmlns:a16="http://schemas.microsoft.com/office/drawing/2014/main" id="{AF702504-F2D6-4C3D-8BF9-7A299122AAAC}"/>
              </a:ext>
            </a:extLst>
          </p:cNvPr>
          <p:cNvSpPr txBox="1"/>
          <p:nvPr/>
        </p:nvSpPr>
        <p:spPr>
          <a:xfrm>
            <a:off x="9671304" y="3023547"/>
            <a:ext cx="1819656" cy="1754326"/>
          </a:xfrm>
          <a:prstGeom prst="rect">
            <a:avLst/>
          </a:prstGeom>
          <a:noFill/>
        </p:spPr>
        <p:txBody>
          <a:bodyPr wrap="square" rtlCol="0">
            <a:spAutoFit/>
          </a:bodyPr>
          <a:lstStyle/>
          <a:p>
            <a:r>
              <a:rPr lang="zh-CN" altLang="en-US" dirty="0"/>
              <a:t>实例编译运行结果如下：</a:t>
            </a:r>
          </a:p>
          <a:p>
            <a:endParaRPr lang="zh-CN" altLang="en-US" dirty="0"/>
          </a:p>
          <a:p>
            <a:r>
              <a:rPr lang="zh-CN" altLang="en-US" dirty="0"/>
              <a:t>动物可以移动</a:t>
            </a:r>
          </a:p>
          <a:p>
            <a:r>
              <a:rPr lang="zh-CN" altLang="en-US" dirty="0"/>
              <a:t>狗可以跑和走</a:t>
            </a:r>
          </a:p>
          <a:p>
            <a:endParaRPr lang="zh-CN" altLang="en-US" dirty="0"/>
          </a:p>
        </p:txBody>
      </p:sp>
    </p:spTree>
    <p:extLst>
      <p:ext uri="{BB962C8B-B14F-4D97-AF65-F5344CB8AC3E}">
        <p14:creationId xmlns:p14="http://schemas.microsoft.com/office/powerpoint/2010/main" val="202792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3EB02-6826-4173-9C04-D252E71771D5}"/>
              </a:ext>
            </a:extLst>
          </p:cNvPr>
          <p:cNvSpPr>
            <a:spLocks noGrp="1"/>
          </p:cNvSpPr>
          <p:nvPr>
            <p:ph type="title"/>
          </p:nvPr>
        </p:nvSpPr>
        <p:spPr/>
        <p:txBody>
          <a:bodyPr>
            <a:normAutofit/>
          </a:bodyPr>
          <a:lstStyle/>
          <a:p>
            <a:r>
              <a:rPr lang="zh-CN" altLang="en-US" dirty="0"/>
              <a:t>方法重写的规则</a:t>
            </a:r>
          </a:p>
        </p:txBody>
      </p:sp>
      <p:sp>
        <p:nvSpPr>
          <p:cNvPr id="3" name="内容占位符 2">
            <a:extLst>
              <a:ext uri="{FF2B5EF4-FFF2-40B4-BE49-F238E27FC236}">
                <a16:creationId xmlns:a16="http://schemas.microsoft.com/office/drawing/2014/main" id="{8013F927-3402-4060-A796-C1C37068F482}"/>
              </a:ext>
            </a:extLst>
          </p:cNvPr>
          <p:cNvSpPr>
            <a:spLocks noGrp="1"/>
          </p:cNvSpPr>
          <p:nvPr>
            <p:ph idx="1"/>
          </p:nvPr>
        </p:nvSpPr>
        <p:spPr/>
        <p:txBody>
          <a:bodyPr>
            <a:normAutofit fontScale="77500" lnSpcReduction="20000"/>
          </a:bodyPr>
          <a:lstStyle/>
          <a:p>
            <a:pPr>
              <a:lnSpc>
                <a:spcPct val="110000"/>
              </a:lnSpc>
            </a:pPr>
            <a:r>
              <a:rPr lang="zh-CN" altLang="en-US" b="1" dirty="0">
                <a:solidFill>
                  <a:schemeClr val="tx1"/>
                </a:solidFill>
              </a:rPr>
              <a:t>参数列表</a:t>
            </a:r>
            <a:r>
              <a:rPr lang="zh-CN" altLang="en-US" dirty="0">
                <a:solidFill>
                  <a:schemeClr val="tx1"/>
                </a:solidFill>
              </a:rPr>
              <a:t>必须完全与被重写方法的相同；</a:t>
            </a:r>
          </a:p>
          <a:p>
            <a:pPr>
              <a:lnSpc>
                <a:spcPct val="110000"/>
              </a:lnSpc>
            </a:pPr>
            <a:r>
              <a:rPr lang="zh-CN" altLang="en-US" b="1" dirty="0">
                <a:solidFill>
                  <a:schemeClr val="tx1"/>
                </a:solidFill>
              </a:rPr>
              <a:t>返回类型</a:t>
            </a:r>
            <a:r>
              <a:rPr lang="zh-CN" altLang="en-US" dirty="0">
                <a:solidFill>
                  <a:schemeClr val="tx1"/>
                </a:solidFill>
              </a:rPr>
              <a:t>必须完全与被重写方法的返回类型相同；</a:t>
            </a:r>
          </a:p>
          <a:p>
            <a:pPr>
              <a:lnSpc>
                <a:spcPct val="110000"/>
              </a:lnSpc>
            </a:pPr>
            <a:r>
              <a:rPr lang="zh-CN" altLang="en-US" dirty="0">
                <a:solidFill>
                  <a:schemeClr val="tx1"/>
                </a:solidFill>
              </a:rPr>
              <a:t>子类方法的</a:t>
            </a:r>
            <a:r>
              <a:rPr lang="zh-CN" altLang="en-US" b="1" dirty="0">
                <a:solidFill>
                  <a:schemeClr val="tx1"/>
                </a:solidFill>
              </a:rPr>
              <a:t>访问权限</a:t>
            </a:r>
            <a:r>
              <a:rPr lang="zh-CN" altLang="en-US" dirty="0">
                <a:solidFill>
                  <a:schemeClr val="tx1"/>
                </a:solidFill>
              </a:rPr>
              <a:t>必须</a:t>
            </a:r>
            <a:r>
              <a:rPr lang="zh-CN" altLang="en-US" b="1" dirty="0">
                <a:solidFill>
                  <a:schemeClr val="tx1"/>
                </a:solidFill>
              </a:rPr>
              <a:t>大于或等于</a:t>
            </a:r>
            <a:r>
              <a:rPr lang="zh-CN" altLang="en-US" dirty="0">
                <a:solidFill>
                  <a:schemeClr val="tx1"/>
                </a:solidFill>
              </a:rPr>
              <a:t>父类方法的访问权限。例如：如果父类的一个方法被声明为 </a:t>
            </a:r>
            <a:r>
              <a:rPr lang="en-US" altLang="zh-CN" dirty="0">
                <a:solidFill>
                  <a:schemeClr val="tx1"/>
                </a:solidFill>
              </a:rPr>
              <a:t>public</a:t>
            </a:r>
            <a:r>
              <a:rPr lang="zh-CN" altLang="en-US" dirty="0">
                <a:solidFill>
                  <a:schemeClr val="tx1"/>
                </a:solidFill>
              </a:rPr>
              <a:t>，那么在子类中重写该方法就不能声明为 </a:t>
            </a:r>
            <a:r>
              <a:rPr lang="en-US" altLang="zh-CN" dirty="0">
                <a:solidFill>
                  <a:schemeClr val="tx1"/>
                </a:solidFill>
              </a:rPr>
              <a:t>protected</a:t>
            </a:r>
            <a:r>
              <a:rPr lang="zh-CN" altLang="en-US" dirty="0">
                <a:solidFill>
                  <a:schemeClr val="tx1"/>
                </a:solidFill>
              </a:rPr>
              <a:t>。</a:t>
            </a:r>
          </a:p>
          <a:p>
            <a:pPr>
              <a:lnSpc>
                <a:spcPct val="110000"/>
              </a:lnSpc>
            </a:pPr>
            <a:r>
              <a:rPr lang="zh-CN" altLang="en-US" b="1" dirty="0">
                <a:solidFill>
                  <a:schemeClr val="tx1"/>
                </a:solidFill>
              </a:rPr>
              <a:t>父类的成员方法只能被它的子类重写。</a:t>
            </a:r>
          </a:p>
          <a:p>
            <a:pPr>
              <a:lnSpc>
                <a:spcPct val="110000"/>
              </a:lnSpc>
            </a:pPr>
            <a:r>
              <a:rPr lang="zh-CN" altLang="en-US" dirty="0">
                <a:solidFill>
                  <a:schemeClr val="tx1"/>
                </a:solidFill>
              </a:rPr>
              <a:t>声明为 </a:t>
            </a:r>
            <a:r>
              <a:rPr lang="en-US" altLang="zh-CN" b="1" dirty="0">
                <a:solidFill>
                  <a:schemeClr val="tx1"/>
                </a:solidFill>
              </a:rPr>
              <a:t>final</a:t>
            </a:r>
            <a:r>
              <a:rPr lang="en-US" altLang="zh-CN" dirty="0">
                <a:solidFill>
                  <a:schemeClr val="tx1"/>
                </a:solidFill>
              </a:rPr>
              <a:t> </a:t>
            </a:r>
            <a:r>
              <a:rPr lang="zh-CN" altLang="en-US" dirty="0">
                <a:solidFill>
                  <a:schemeClr val="tx1"/>
                </a:solidFill>
              </a:rPr>
              <a:t>的方法</a:t>
            </a:r>
            <a:r>
              <a:rPr lang="zh-CN" altLang="en-US" b="1" dirty="0">
                <a:solidFill>
                  <a:schemeClr val="tx1"/>
                </a:solidFill>
              </a:rPr>
              <a:t>不能被重写</a:t>
            </a:r>
            <a:r>
              <a:rPr lang="zh-CN" altLang="en-US" dirty="0">
                <a:solidFill>
                  <a:schemeClr val="tx1"/>
                </a:solidFill>
              </a:rPr>
              <a:t>。</a:t>
            </a:r>
          </a:p>
          <a:p>
            <a:pPr>
              <a:lnSpc>
                <a:spcPct val="110000"/>
              </a:lnSpc>
            </a:pPr>
            <a:r>
              <a:rPr lang="zh-CN" altLang="en-US" dirty="0">
                <a:solidFill>
                  <a:schemeClr val="tx1"/>
                </a:solidFill>
              </a:rPr>
              <a:t>声明为 </a:t>
            </a:r>
            <a:r>
              <a:rPr lang="en-US" altLang="zh-CN" b="1" dirty="0">
                <a:solidFill>
                  <a:schemeClr val="tx1"/>
                </a:solidFill>
              </a:rPr>
              <a:t>static</a:t>
            </a:r>
            <a:r>
              <a:rPr lang="en-US" altLang="zh-CN" dirty="0">
                <a:solidFill>
                  <a:schemeClr val="tx1"/>
                </a:solidFill>
              </a:rPr>
              <a:t> </a:t>
            </a:r>
            <a:r>
              <a:rPr lang="zh-CN" altLang="en-US" dirty="0">
                <a:solidFill>
                  <a:schemeClr val="tx1"/>
                </a:solidFill>
              </a:rPr>
              <a:t>的方法</a:t>
            </a:r>
            <a:r>
              <a:rPr lang="zh-CN" altLang="en-US" b="1" dirty="0">
                <a:solidFill>
                  <a:schemeClr val="tx1"/>
                </a:solidFill>
              </a:rPr>
              <a:t>不能被重写</a:t>
            </a:r>
            <a:r>
              <a:rPr lang="zh-CN" altLang="en-US" dirty="0">
                <a:solidFill>
                  <a:schemeClr val="tx1"/>
                </a:solidFill>
              </a:rPr>
              <a:t>，但是</a:t>
            </a:r>
            <a:r>
              <a:rPr lang="zh-CN" altLang="en-US" b="1" dirty="0">
                <a:solidFill>
                  <a:schemeClr val="tx1"/>
                </a:solidFill>
              </a:rPr>
              <a:t>能够被再次声明</a:t>
            </a:r>
            <a:r>
              <a:rPr lang="zh-CN" altLang="en-US" dirty="0">
                <a:solidFill>
                  <a:schemeClr val="tx1"/>
                </a:solidFill>
              </a:rPr>
              <a:t>。</a:t>
            </a:r>
          </a:p>
          <a:p>
            <a:pPr>
              <a:lnSpc>
                <a:spcPct val="110000"/>
              </a:lnSpc>
            </a:pPr>
            <a:r>
              <a:rPr lang="zh-CN" altLang="en-US" dirty="0">
                <a:solidFill>
                  <a:schemeClr val="tx1"/>
                </a:solidFill>
              </a:rPr>
              <a:t>子类和父类</a:t>
            </a:r>
            <a:r>
              <a:rPr lang="zh-CN" altLang="en-US" b="1" dirty="0">
                <a:solidFill>
                  <a:schemeClr val="tx1"/>
                </a:solidFill>
              </a:rPr>
              <a:t>在同一个包中</a:t>
            </a:r>
            <a:r>
              <a:rPr lang="zh-CN" altLang="en-US" dirty="0">
                <a:solidFill>
                  <a:schemeClr val="tx1"/>
                </a:solidFill>
              </a:rPr>
              <a:t>，那么</a:t>
            </a:r>
            <a:r>
              <a:rPr lang="zh-CN" altLang="en-US" b="1" dirty="0">
                <a:solidFill>
                  <a:schemeClr val="tx1"/>
                </a:solidFill>
              </a:rPr>
              <a:t>子类可以重写父类所有方法，除了声明为 </a:t>
            </a:r>
            <a:r>
              <a:rPr lang="en-US" altLang="zh-CN" b="1" dirty="0">
                <a:solidFill>
                  <a:schemeClr val="tx1"/>
                </a:solidFill>
              </a:rPr>
              <a:t>private </a:t>
            </a:r>
            <a:r>
              <a:rPr lang="zh-CN" altLang="en-US" b="1" dirty="0">
                <a:solidFill>
                  <a:schemeClr val="tx1"/>
                </a:solidFill>
              </a:rPr>
              <a:t>和 </a:t>
            </a:r>
            <a:r>
              <a:rPr lang="en-US" altLang="zh-CN" b="1" dirty="0">
                <a:solidFill>
                  <a:schemeClr val="tx1"/>
                </a:solidFill>
              </a:rPr>
              <a:t>final </a:t>
            </a:r>
            <a:r>
              <a:rPr lang="zh-CN" altLang="en-US" b="1" dirty="0">
                <a:solidFill>
                  <a:schemeClr val="tx1"/>
                </a:solidFill>
              </a:rPr>
              <a:t>的方法。</a:t>
            </a:r>
          </a:p>
          <a:p>
            <a:pPr>
              <a:lnSpc>
                <a:spcPct val="110000"/>
              </a:lnSpc>
            </a:pPr>
            <a:r>
              <a:rPr lang="zh-CN" altLang="en-US" dirty="0">
                <a:solidFill>
                  <a:schemeClr val="tx1"/>
                </a:solidFill>
              </a:rPr>
              <a:t>子类和父类</a:t>
            </a:r>
            <a:r>
              <a:rPr lang="zh-CN" altLang="en-US" b="1" dirty="0">
                <a:solidFill>
                  <a:schemeClr val="tx1"/>
                </a:solidFill>
              </a:rPr>
              <a:t>不在同一个包中</a:t>
            </a:r>
            <a:r>
              <a:rPr lang="zh-CN" altLang="en-US" dirty="0">
                <a:solidFill>
                  <a:schemeClr val="tx1"/>
                </a:solidFill>
              </a:rPr>
              <a:t>，那么</a:t>
            </a:r>
            <a:r>
              <a:rPr lang="zh-CN" altLang="en-US" b="1" dirty="0">
                <a:solidFill>
                  <a:schemeClr val="tx1"/>
                </a:solidFill>
              </a:rPr>
              <a:t>子类只能够重写父类的声明为 </a:t>
            </a:r>
            <a:r>
              <a:rPr lang="en-US" altLang="zh-CN" b="1" dirty="0">
                <a:solidFill>
                  <a:schemeClr val="tx1"/>
                </a:solidFill>
              </a:rPr>
              <a:t>public </a:t>
            </a:r>
            <a:r>
              <a:rPr lang="zh-CN" altLang="en-US" b="1" dirty="0">
                <a:solidFill>
                  <a:schemeClr val="tx1"/>
                </a:solidFill>
              </a:rPr>
              <a:t>和 </a:t>
            </a:r>
            <a:r>
              <a:rPr lang="en-US" altLang="zh-CN" b="1" dirty="0">
                <a:solidFill>
                  <a:schemeClr val="tx1"/>
                </a:solidFill>
              </a:rPr>
              <a:t>protected </a:t>
            </a:r>
            <a:r>
              <a:rPr lang="zh-CN" altLang="en-US" b="1" dirty="0">
                <a:solidFill>
                  <a:schemeClr val="tx1"/>
                </a:solidFill>
              </a:rPr>
              <a:t>的非 </a:t>
            </a:r>
            <a:r>
              <a:rPr lang="en-US" altLang="zh-CN" b="1" dirty="0">
                <a:solidFill>
                  <a:schemeClr val="tx1"/>
                </a:solidFill>
              </a:rPr>
              <a:t>final </a:t>
            </a:r>
            <a:r>
              <a:rPr lang="zh-CN" altLang="en-US" b="1" dirty="0">
                <a:solidFill>
                  <a:schemeClr val="tx1"/>
                </a:solidFill>
              </a:rPr>
              <a:t>方法</a:t>
            </a:r>
            <a:r>
              <a:rPr lang="zh-CN" altLang="en-US" dirty="0">
                <a:solidFill>
                  <a:schemeClr val="tx1"/>
                </a:solidFill>
              </a:rPr>
              <a:t>。</a:t>
            </a:r>
          </a:p>
          <a:p>
            <a:pPr>
              <a:lnSpc>
                <a:spcPct val="110000"/>
              </a:lnSpc>
            </a:pPr>
            <a:r>
              <a:rPr lang="zh-CN" altLang="en-US" dirty="0">
                <a:solidFill>
                  <a:schemeClr val="tx1"/>
                </a:solidFill>
              </a:rPr>
              <a:t>重写的方法能够抛出任何非强制异常，无论被重写的方法是否抛出异常。但是，重写的方法不能抛出新的强制性异常，或者比被重写方法声明的更广泛的强制性异常，反之则可以。</a:t>
            </a:r>
          </a:p>
          <a:p>
            <a:pPr>
              <a:lnSpc>
                <a:spcPct val="110000"/>
              </a:lnSpc>
            </a:pPr>
            <a:r>
              <a:rPr lang="zh-CN" altLang="en-US" b="1" dirty="0">
                <a:solidFill>
                  <a:schemeClr val="tx1"/>
                </a:solidFill>
              </a:rPr>
              <a:t>构造方法不能被重写。</a:t>
            </a:r>
          </a:p>
          <a:p>
            <a:pPr>
              <a:lnSpc>
                <a:spcPct val="110000"/>
              </a:lnSpc>
            </a:pPr>
            <a:r>
              <a:rPr lang="zh-CN" altLang="en-US" b="1" i="1" dirty="0">
                <a:solidFill>
                  <a:schemeClr val="tx1"/>
                </a:solidFill>
              </a:rPr>
              <a:t>如果不能继承一个方法，则不能重写这个方法。</a:t>
            </a:r>
          </a:p>
        </p:txBody>
      </p:sp>
    </p:spTree>
    <p:extLst>
      <p:ext uri="{BB962C8B-B14F-4D97-AF65-F5344CB8AC3E}">
        <p14:creationId xmlns:p14="http://schemas.microsoft.com/office/powerpoint/2010/main" val="83318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35CA6-9567-4251-A43D-C2CA05D580BE}"/>
              </a:ext>
            </a:extLst>
          </p:cNvPr>
          <p:cNvSpPr>
            <a:spLocks noGrp="1"/>
          </p:cNvSpPr>
          <p:nvPr>
            <p:ph type="title"/>
          </p:nvPr>
        </p:nvSpPr>
        <p:spPr/>
        <p:txBody>
          <a:bodyPr/>
          <a:lstStyle/>
          <a:p>
            <a:r>
              <a:rPr lang="en-US" altLang="zh-CN" dirty="0"/>
              <a:t>Super </a:t>
            </a:r>
            <a:r>
              <a:rPr lang="zh-CN" altLang="en-US" dirty="0"/>
              <a:t>关键字</a:t>
            </a:r>
          </a:p>
        </p:txBody>
      </p:sp>
      <p:sp>
        <p:nvSpPr>
          <p:cNvPr id="3" name="内容占位符 2">
            <a:extLst>
              <a:ext uri="{FF2B5EF4-FFF2-40B4-BE49-F238E27FC236}">
                <a16:creationId xmlns:a16="http://schemas.microsoft.com/office/drawing/2014/main" id="{95AA4C3B-350B-43E0-ACD9-1B873EB05C2D}"/>
              </a:ext>
            </a:extLst>
          </p:cNvPr>
          <p:cNvSpPr>
            <a:spLocks noGrp="1"/>
          </p:cNvSpPr>
          <p:nvPr>
            <p:ph idx="1"/>
          </p:nvPr>
        </p:nvSpPr>
        <p:spPr>
          <a:xfrm>
            <a:off x="1615440" y="1450721"/>
            <a:ext cx="9567672" cy="560960"/>
          </a:xfrm>
        </p:spPr>
        <p:txBody>
          <a:bodyPr>
            <a:normAutofit/>
          </a:bodyPr>
          <a:lstStyle/>
          <a:p>
            <a:r>
              <a:rPr lang="zh-CN" altLang="en-US" dirty="0">
                <a:solidFill>
                  <a:schemeClr val="tx1"/>
                </a:solidFill>
              </a:rPr>
              <a:t>当需要在子类中调用父类的被重写方法时，要使用 </a:t>
            </a:r>
            <a:r>
              <a:rPr lang="en-US" altLang="zh-CN" dirty="0">
                <a:solidFill>
                  <a:schemeClr val="tx1"/>
                </a:solidFill>
              </a:rPr>
              <a:t>super </a:t>
            </a:r>
            <a:r>
              <a:rPr lang="zh-CN" altLang="en-US" dirty="0">
                <a:solidFill>
                  <a:schemeClr val="tx1"/>
                </a:solidFill>
              </a:rPr>
              <a:t>关键字。</a:t>
            </a:r>
            <a:endParaRPr lang="en-US" altLang="zh-CN" dirty="0">
              <a:solidFill>
                <a:schemeClr val="tx1"/>
              </a:solidFill>
            </a:endParaRPr>
          </a:p>
        </p:txBody>
      </p:sp>
      <p:sp>
        <p:nvSpPr>
          <p:cNvPr id="4" name="文本框 3">
            <a:extLst>
              <a:ext uri="{FF2B5EF4-FFF2-40B4-BE49-F238E27FC236}">
                <a16:creationId xmlns:a16="http://schemas.microsoft.com/office/drawing/2014/main" id="{19E529C7-391C-4968-99BB-F4E3DA152DA5}"/>
              </a:ext>
            </a:extLst>
          </p:cNvPr>
          <p:cNvSpPr txBox="1"/>
          <p:nvPr/>
        </p:nvSpPr>
        <p:spPr>
          <a:xfrm>
            <a:off x="2109434" y="1914081"/>
            <a:ext cx="4289842" cy="5170646"/>
          </a:xfrm>
          <a:prstGeom prst="rect">
            <a:avLst/>
          </a:prstGeom>
          <a:noFill/>
        </p:spPr>
        <p:txBody>
          <a:bodyPr wrap="square" rtlCol="0">
            <a:spAutoFit/>
          </a:bodyPr>
          <a:lstStyle/>
          <a:p>
            <a:pPr marL="0" indent="0">
              <a:buNone/>
            </a:pPr>
            <a:r>
              <a:rPr lang="en-US" altLang="zh-CN" sz="1600" dirty="0">
                <a:solidFill>
                  <a:schemeClr val="tx1"/>
                </a:solidFill>
              </a:rPr>
              <a:t>class Animal {</a:t>
            </a:r>
          </a:p>
          <a:p>
            <a:pPr marL="0" indent="0">
              <a:buNone/>
            </a:pPr>
            <a:r>
              <a:rPr lang="en-US" altLang="zh-CN" sz="1600" dirty="0">
                <a:solidFill>
                  <a:schemeClr val="tx1"/>
                </a:solidFill>
              </a:rPr>
              <a:t>   public void move(){</a:t>
            </a:r>
          </a:p>
          <a:p>
            <a:pPr marL="0" indent="0">
              <a:buNone/>
            </a:pPr>
            <a:r>
              <a:rPr lang="en-US" altLang="zh-CN" sz="1600" dirty="0">
                <a:solidFill>
                  <a:schemeClr val="tx1"/>
                </a:solidFill>
              </a:rPr>
              <a:t>      </a:t>
            </a:r>
            <a:r>
              <a:rPr lang="en-US" altLang="zh-CN" sz="1600" dirty="0" err="1">
                <a:solidFill>
                  <a:schemeClr val="tx1"/>
                </a:solidFill>
              </a:rPr>
              <a:t>System.out.println</a:t>
            </a:r>
            <a:r>
              <a:rPr lang="en-US" altLang="zh-CN" sz="1600" dirty="0">
                <a:solidFill>
                  <a:schemeClr val="tx1"/>
                </a:solidFill>
              </a:rPr>
              <a:t>("</a:t>
            </a:r>
            <a:r>
              <a:rPr lang="zh-CN" altLang="en-US" sz="1600" dirty="0">
                <a:solidFill>
                  <a:schemeClr val="tx1"/>
                </a:solidFill>
              </a:rPr>
              <a:t>动物可以移动</a:t>
            </a:r>
            <a:r>
              <a:rPr lang="en-US" altLang="zh-CN" sz="1600" dirty="0">
                <a:solidFill>
                  <a:schemeClr val="tx1"/>
                </a:solidFill>
              </a:rPr>
              <a:t>");</a:t>
            </a:r>
          </a:p>
          <a:p>
            <a:pPr marL="0" indent="0">
              <a:buNone/>
            </a:pPr>
            <a:r>
              <a:rPr lang="en-US" altLang="zh-CN" sz="1600" dirty="0">
                <a:solidFill>
                  <a:schemeClr val="tx1"/>
                </a:solidFill>
              </a:rPr>
              <a:t>   }</a:t>
            </a:r>
          </a:p>
          <a:p>
            <a:pPr marL="0" indent="0">
              <a:buNone/>
            </a:pPr>
            <a:r>
              <a:rPr lang="en-US" altLang="zh-CN" sz="1600" dirty="0">
                <a:solidFill>
                  <a:schemeClr val="tx1"/>
                </a:solidFill>
              </a:rPr>
              <a:t>}</a:t>
            </a:r>
          </a:p>
          <a:p>
            <a:pPr marL="0" indent="0">
              <a:buNone/>
            </a:pPr>
            <a:endParaRPr lang="en-US" altLang="zh-CN" sz="1600" dirty="0">
              <a:solidFill>
                <a:schemeClr val="tx1"/>
              </a:solidFill>
            </a:endParaRPr>
          </a:p>
          <a:p>
            <a:pPr marL="0" indent="0">
              <a:buNone/>
            </a:pPr>
            <a:r>
              <a:rPr lang="en-US" altLang="zh-CN" sz="1600" dirty="0">
                <a:solidFill>
                  <a:schemeClr val="tx1"/>
                </a:solidFill>
              </a:rPr>
              <a:t>class Dog extends Animal {</a:t>
            </a:r>
          </a:p>
          <a:p>
            <a:pPr marL="0" indent="0">
              <a:buNone/>
            </a:pPr>
            <a:r>
              <a:rPr lang="en-US" altLang="zh-CN" sz="1600" dirty="0">
                <a:solidFill>
                  <a:schemeClr val="tx1"/>
                </a:solidFill>
              </a:rPr>
              <a:t>   public void move(){</a:t>
            </a:r>
          </a:p>
          <a:p>
            <a:pPr marL="0" indent="0">
              <a:buNone/>
            </a:pPr>
            <a:r>
              <a:rPr lang="en-US" altLang="zh-CN" sz="1600" dirty="0">
                <a:solidFill>
                  <a:schemeClr val="tx1"/>
                </a:solidFill>
              </a:rPr>
              <a:t>      </a:t>
            </a:r>
            <a:r>
              <a:rPr lang="en-US" altLang="zh-CN" sz="1600" b="1" dirty="0" err="1">
                <a:solidFill>
                  <a:schemeClr val="tx1"/>
                </a:solidFill>
              </a:rPr>
              <a:t>super</a:t>
            </a:r>
            <a:r>
              <a:rPr lang="en-US" altLang="zh-CN" sz="1600" dirty="0" err="1">
                <a:solidFill>
                  <a:schemeClr val="tx1"/>
                </a:solidFill>
              </a:rPr>
              <a:t>.move</a:t>
            </a:r>
            <a:r>
              <a:rPr lang="en-US" altLang="zh-CN" sz="1600" dirty="0">
                <a:solidFill>
                  <a:schemeClr val="tx1"/>
                </a:solidFill>
              </a:rPr>
              <a:t>(); // </a:t>
            </a:r>
            <a:r>
              <a:rPr lang="zh-CN" altLang="en-US" sz="1600" dirty="0">
                <a:solidFill>
                  <a:schemeClr val="tx1"/>
                </a:solidFill>
              </a:rPr>
              <a:t>应用</a:t>
            </a:r>
            <a:r>
              <a:rPr lang="en-US" altLang="zh-CN" sz="1600" dirty="0">
                <a:solidFill>
                  <a:schemeClr val="tx1"/>
                </a:solidFill>
              </a:rPr>
              <a:t>super</a:t>
            </a:r>
            <a:r>
              <a:rPr lang="zh-CN" altLang="en-US" sz="1600" dirty="0">
                <a:solidFill>
                  <a:schemeClr val="tx1"/>
                </a:solidFill>
              </a:rPr>
              <a:t>类的方法</a:t>
            </a:r>
          </a:p>
          <a:p>
            <a:pPr marL="0" indent="0">
              <a:buNone/>
            </a:pPr>
            <a:r>
              <a:rPr lang="zh-CN" altLang="en-US" sz="1600" dirty="0">
                <a:solidFill>
                  <a:schemeClr val="tx1"/>
                </a:solidFill>
              </a:rPr>
              <a:t>      </a:t>
            </a:r>
            <a:r>
              <a:rPr lang="en-US" altLang="zh-CN" sz="1600" dirty="0" err="1">
                <a:solidFill>
                  <a:schemeClr val="tx1"/>
                </a:solidFill>
              </a:rPr>
              <a:t>System.out.println</a:t>
            </a:r>
            <a:r>
              <a:rPr lang="en-US" altLang="zh-CN" sz="1600" dirty="0">
                <a:solidFill>
                  <a:schemeClr val="tx1"/>
                </a:solidFill>
              </a:rPr>
              <a:t>("</a:t>
            </a:r>
            <a:r>
              <a:rPr lang="zh-CN" altLang="en-US" sz="1600" dirty="0">
                <a:solidFill>
                  <a:schemeClr val="tx1"/>
                </a:solidFill>
              </a:rPr>
              <a:t>狗可以跑和走</a:t>
            </a:r>
            <a:r>
              <a:rPr lang="en-US" altLang="zh-CN" sz="1600" dirty="0">
                <a:solidFill>
                  <a:schemeClr val="tx1"/>
                </a:solidFill>
              </a:rPr>
              <a:t>");</a:t>
            </a:r>
          </a:p>
          <a:p>
            <a:pPr marL="0" indent="0">
              <a:buNone/>
            </a:pPr>
            <a:r>
              <a:rPr lang="en-US" altLang="zh-CN" sz="1600" dirty="0">
                <a:solidFill>
                  <a:schemeClr val="tx1"/>
                </a:solidFill>
              </a:rPr>
              <a:t>   }</a:t>
            </a:r>
          </a:p>
          <a:p>
            <a:pPr marL="0" indent="0">
              <a:buNone/>
            </a:pPr>
            <a:r>
              <a:rPr lang="en-US" altLang="zh-CN" sz="1600" dirty="0">
                <a:solidFill>
                  <a:schemeClr val="tx1"/>
                </a:solidFill>
              </a:rPr>
              <a:t>}</a:t>
            </a:r>
          </a:p>
          <a:p>
            <a:pPr marL="0" indent="0">
              <a:buNone/>
            </a:pPr>
            <a:endParaRPr lang="en-US" altLang="zh-CN" sz="1600" dirty="0">
              <a:solidFill>
                <a:schemeClr val="tx1"/>
              </a:solidFill>
            </a:endParaRPr>
          </a:p>
          <a:p>
            <a:pPr marL="0" indent="0">
              <a:buNone/>
            </a:pPr>
            <a:r>
              <a:rPr lang="en-US" altLang="zh-CN" sz="1600" dirty="0">
                <a:solidFill>
                  <a:schemeClr val="tx1"/>
                </a:solidFill>
              </a:rPr>
              <a:t>public class </a:t>
            </a:r>
            <a:r>
              <a:rPr lang="en-US" altLang="zh-CN" sz="1600" dirty="0" err="1">
                <a:solidFill>
                  <a:schemeClr val="tx1"/>
                </a:solidFill>
              </a:rPr>
              <a:t>TestDog</a:t>
            </a:r>
            <a:r>
              <a:rPr lang="en-US" altLang="zh-CN" sz="1600" dirty="0">
                <a:solidFill>
                  <a:schemeClr val="tx1"/>
                </a:solidFill>
              </a:rPr>
              <a:t> {</a:t>
            </a:r>
          </a:p>
          <a:p>
            <a:pPr marL="0" indent="0">
              <a:buNone/>
            </a:pPr>
            <a:r>
              <a:rPr lang="en-US" altLang="zh-CN" sz="1600" dirty="0">
                <a:solidFill>
                  <a:schemeClr val="tx1"/>
                </a:solidFill>
              </a:rPr>
              <a:t>   public static void main(String </a:t>
            </a:r>
            <a:r>
              <a:rPr lang="en-US" altLang="zh-CN" sz="1600" dirty="0" err="1">
                <a:solidFill>
                  <a:schemeClr val="tx1"/>
                </a:solidFill>
              </a:rPr>
              <a:t>args</a:t>
            </a:r>
            <a:r>
              <a:rPr lang="en-US" altLang="zh-CN" sz="1600" dirty="0">
                <a:solidFill>
                  <a:schemeClr val="tx1"/>
                </a:solidFill>
              </a:rPr>
              <a:t>[]){</a:t>
            </a:r>
          </a:p>
          <a:p>
            <a:pPr marL="0" indent="0">
              <a:buNone/>
            </a:pPr>
            <a:r>
              <a:rPr lang="en-US" altLang="zh-CN" sz="1600" dirty="0">
                <a:solidFill>
                  <a:schemeClr val="tx1"/>
                </a:solidFill>
              </a:rPr>
              <a:t>      Animal b = new Dog(); //</a:t>
            </a:r>
          </a:p>
          <a:p>
            <a:pPr marL="0" indent="0">
              <a:buNone/>
            </a:pPr>
            <a:r>
              <a:rPr lang="en-US" altLang="zh-CN" sz="1600" dirty="0">
                <a:solidFill>
                  <a:schemeClr val="tx1"/>
                </a:solidFill>
              </a:rPr>
              <a:t>      </a:t>
            </a:r>
            <a:r>
              <a:rPr lang="en-US" altLang="zh-CN" sz="1600" dirty="0" err="1">
                <a:solidFill>
                  <a:schemeClr val="tx1"/>
                </a:solidFill>
              </a:rPr>
              <a:t>b.move</a:t>
            </a:r>
            <a:r>
              <a:rPr lang="en-US" altLang="zh-CN" sz="1600" dirty="0">
                <a:solidFill>
                  <a:schemeClr val="tx1"/>
                </a:solidFill>
              </a:rPr>
              <a:t>(); //</a:t>
            </a:r>
            <a:r>
              <a:rPr lang="zh-CN" altLang="en-US" sz="1600" dirty="0">
                <a:solidFill>
                  <a:schemeClr val="tx1"/>
                </a:solidFill>
              </a:rPr>
              <a:t>执行 </a:t>
            </a:r>
            <a:r>
              <a:rPr lang="en-US" altLang="zh-CN" sz="1600" dirty="0">
                <a:solidFill>
                  <a:schemeClr val="tx1"/>
                </a:solidFill>
              </a:rPr>
              <a:t>Dog</a:t>
            </a:r>
            <a:r>
              <a:rPr lang="zh-CN" altLang="en-US" sz="1600" dirty="0">
                <a:solidFill>
                  <a:schemeClr val="tx1"/>
                </a:solidFill>
              </a:rPr>
              <a:t>类的方法</a:t>
            </a:r>
          </a:p>
          <a:p>
            <a:pPr marL="0" indent="0">
              <a:buNone/>
            </a:pPr>
            <a:r>
              <a:rPr lang="zh-CN" altLang="en-US" sz="1600" dirty="0">
                <a:solidFill>
                  <a:schemeClr val="tx1"/>
                </a:solidFill>
              </a:rPr>
              <a:t>   </a:t>
            </a:r>
            <a:r>
              <a:rPr lang="en-US" altLang="zh-CN" sz="1600" dirty="0">
                <a:solidFill>
                  <a:schemeClr val="tx1"/>
                </a:solidFill>
              </a:rPr>
              <a:t>}</a:t>
            </a:r>
          </a:p>
          <a:p>
            <a:pPr marL="0" indent="0">
              <a:buNone/>
            </a:pPr>
            <a:r>
              <a:rPr lang="en-US" altLang="zh-CN" sz="1600" dirty="0">
                <a:solidFill>
                  <a:schemeClr val="tx1"/>
                </a:solidFill>
              </a:rPr>
              <a:t>}</a:t>
            </a:r>
            <a:endParaRPr lang="zh-CN" altLang="en-US" sz="1600" dirty="0">
              <a:solidFill>
                <a:schemeClr val="tx1"/>
              </a:solidFill>
            </a:endParaRPr>
          </a:p>
          <a:p>
            <a:endParaRPr lang="zh-CN" altLang="en-US" dirty="0"/>
          </a:p>
        </p:txBody>
      </p:sp>
      <p:sp>
        <p:nvSpPr>
          <p:cNvPr id="8" name="文本框 7">
            <a:extLst>
              <a:ext uri="{FF2B5EF4-FFF2-40B4-BE49-F238E27FC236}">
                <a16:creationId xmlns:a16="http://schemas.microsoft.com/office/drawing/2014/main" id="{D34640D0-95E1-44F1-B9A5-D97002B6023F}"/>
              </a:ext>
            </a:extLst>
          </p:cNvPr>
          <p:cNvSpPr txBox="1"/>
          <p:nvPr/>
        </p:nvSpPr>
        <p:spPr>
          <a:xfrm>
            <a:off x="7722108" y="3180203"/>
            <a:ext cx="2702052" cy="1200329"/>
          </a:xfrm>
          <a:prstGeom prst="rect">
            <a:avLst/>
          </a:prstGeom>
          <a:noFill/>
        </p:spPr>
        <p:txBody>
          <a:bodyPr wrap="square">
            <a:spAutoFit/>
          </a:bodyPr>
          <a:lstStyle/>
          <a:p>
            <a:r>
              <a:rPr lang="zh-CN" altLang="en-US" dirty="0"/>
              <a:t>实例编译运行结果如下：</a:t>
            </a:r>
          </a:p>
          <a:p>
            <a:endParaRPr lang="zh-CN" altLang="en-US" dirty="0"/>
          </a:p>
          <a:p>
            <a:r>
              <a:rPr lang="zh-CN" altLang="en-US" dirty="0"/>
              <a:t>动物可以移动</a:t>
            </a:r>
          </a:p>
          <a:p>
            <a:r>
              <a:rPr lang="zh-CN" altLang="en-US" dirty="0"/>
              <a:t>狗可以跑和走</a:t>
            </a:r>
          </a:p>
        </p:txBody>
      </p:sp>
    </p:spTree>
    <p:extLst>
      <p:ext uri="{BB962C8B-B14F-4D97-AF65-F5344CB8AC3E}">
        <p14:creationId xmlns:p14="http://schemas.microsoft.com/office/powerpoint/2010/main" val="377418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057BC-1B03-4115-B6BE-576B20DD2E8A}"/>
              </a:ext>
            </a:extLst>
          </p:cNvPr>
          <p:cNvSpPr>
            <a:spLocks noGrp="1"/>
          </p:cNvSpPr>
          <p:nvPr>
            <p:ph type="title"/>
          </p:nvPr>
        </p:nvSpPr>
        <p:spPr/>
        <p:txBody>
          <a:bodyPr/>
          <a:lstStyle/>
          <a:p>
            <a:r>
              <a:rPr lang="zh-CN" altLang="en-US" dirty="0"/>
              <a:t>重载</a:t>
            </a:r>
            <a:r>
              <a:rPr lang="en-US" altLang="zh-CN" dirty="0"/>
              <a:t>(overload)</a:t>
            </a:r>
            <a:endParaRPr lang="zh-CN" altLang="en-US" dirty="0"/>
          </a:p>
        </p:txBody>
      </p:sp>
      <p:sp>
        <p:nvSpPr>
          <p:cNvPr id="3" name="内容占位符 2">
            <a:extLst>
              <a:ext uri="{FF2B5EF4-FFF2-40B4-BE49-F238E27FC236}">
                <a16:creationId xmlns:a16="http://schemas.microsoft.com/office/drawing/2014/main" id="{97DA7376-FC2A-4DA7-82C0-0C6DD50D8711}"/>
              </a:ext>
            </a:extLst>
          </p:cNvPr>
          <p:cNvSpPr>
            <a:spLocks noGrp="1"/>
          </p:cNvSpPr>
          <p:nvPr>
            <p:ph idx="1"/>
          </p:nvPr>
        </p:nvSpPr>
        <p:spPr>
          <a:xfrm>
            <a:off x="1933956" y="1527261"/>
            <a:ext cx="8324088" cy="1124711"/>
          </a:xfrm>
        </p:spPr>
        <p:txBody>
          <a:bodyPr>
            <a:normAutofit fontScale="92500"/>
          </a:bodyPr>
          <a:lstStyle/>
          <a:p>
            <a:r>
              <a:rPr lang="zh-CN" altLang="en-US" dirty="0">
                <a:solidFill>
                  <a:schemeClr val="tx1"/>
                </a:solidFill>
              </a:rPr>
              <a:t>重载 </a:t>
            </a:r>
            <a:r>
              <a:rPr lang="en-US" altLang="zh-CN" dirty="0">
                <a:solidFill>
                  <a:schemeClr val="tx1"/>
                </a:solidFill>
              </a:rPr>
              <a:t>(overloading) </a:t>
            </a:r>
            <a:r>
              <a:rPr lang="zh-CN" altLang="en-US" dirty="0">
                <a:solidFill>
                  <a:schemeClr val="tx1"/>
                </a:solidFill>
              </a:rPr>
              <a:t>是在一个类里面，</a:t>
            </a:r>
            <a:r>
              <a:rPr lang="zh-CN" altLang="en-US" b="1" dirty="0">
                <a:solidFill>
                  <a:schemeClr val="tx1"/>
                </a:solidFill>
              </a:rPr>
              <a:t>方法名字相同</a:t>
            </a:r>
            <a:r>
              <a:rPr lang="zh-CN" altLang="en-US" dirty="0">
                <a:solidFill>
                  <a:schemeClr val="tx1"/>
                </a:solidFill>
              </a:rPr>
              <a:t>，而</a:t>
            </a:r>
            <a:r>
              <a:rPr lang="zh-CN" altLang="en-US" b="1" dirty="0">
                <a:solidFill>
                  <a:schemeClr val="tx1"/>
                </a:solidFill>
              </a:rPr>
              <a:t>参数不同</a:t>
            </a:r>
            <a:r>
              <a:rPr lang="zh-CN" altLang="en-US" dirty="0">
                <a:solidFill>
                  <a:schemeClr val="tx1"/>
                </a:solidFill>
              </a:rPr>
              <a:t>。</a:t>
            </a:r>
            <a:r>
              <a:rPr lang="zh-CN" altLang="en-US" b="1" dirty="0">
                <a:solidFill>
                  <a:schemeClr val="tx1"/>
                </a:solidFill>
              </a:rPr>
              <a:t>返回类型可以相同也可以不同</a:t>
            </a:r>
            <a:r>
              <a:rPr lang="zh-CN" altLang="en-US" dirty="0">
                <a:solidFill>
                  <a:schemeClr val="tx1"/>
                </a:solidFill>
              </a:rPr>
              <a:t>。</a:t>
            </a:r>
          </a:p>
          <a:p>
            <a:r>
              <a:rPr lang="zh-CN" altLang="en-US" dirty="0">
                <a:solidFill>
                  <a:schemeClr val="tx1"/>
                </a:solidFill>
              </a:rPr>
              <a:t>每个重载的方法（或者构造函数）都必须有一个独一无二的参数类型列表。</a:t>
            </a:r>
          </a:p>
        </p:txBody>
      </p:sp>
      <p:sp>
        <p:nvSpPr>
          <p:cNvPr id="5" name="文本框 4">
            <a:extLst>
              <a:ext uri="{FF2B5EF4-FFF2-40B4-BE49-F238E27FC236}">
                <a16:creationId xmlns:a16="http://schemas.microsoft.com/office/drawing/2014/main" id="{016313E3-BB5C-454B-ACA5-01CEE7190CF2}"/>
              </a:ext>
            </a:extLst>
          </p:cNvPr>
          <p:cNvSpPr txBox="1"/>
          <p:nvPr/>
        </p:nvSpPr>
        <p:spPr>
          <a:xfrm>
            <a:off x="2077212" y="2834852"/>
            <a:ext cx="8037576" cy="3423501"/>
          </a:xfrm>
          <a:prstGeom prst="rect">
            <a:avLst/>
          </a:prstGeom>
          <a:noFill/>
        </p:spPr>
        <p:txBody>
          <a:bodyPr wrap="square">
            <a:spAutoFit/>
          </a:bodyPr>
          <a:lstStyle/>
          <a:p>
            <a:pPr algn="ctr"/>
            <a:r>
              <a:rPr lang="zh-CN" altLang="en-US" sz="2000" b="1" dirty="0">
                <a:latin typeface="微软雅黑" panose="020B0503020204020204" pitchFamily="34" charset="-122"/>
                <a:ea typeface="微软雅黑" panose="020B0503020204020204" pitchFamily="34" charset="-122"/>
              </a:rPr>
              <a:t>重载规则</a:t>
            </a:r>
          </a:p>
          <a:p>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被重载的方法</a:t>
            </a:r>
            <a:r>
              <a:rPr lang="zh-CN" altLang="en-US" sz="2000" b="1" dirty="0">
                <a:latin typeface="微软雅黑" panose="020B0503020204020204" pitchFamily="34" charset="-122"/>
                <a:ea typeface="微软雅黑" panose="020B0503020204020204" pitchFamily="34" charset="-122"/>
              </a:rPr>
              <a:t>必须改变参数列表</a:t>
            </a:r>
            <a:r>
              <a:rPr lang="zh-CN" altLang="en-US" sz="2000" dirty="0">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被重载的方法</a:t>
            </a:r>
            <a:r>
              <a:rPr lang="zh-CN" altLang="en-US" sz="2000" b="1" dirty="0">
                <a:latin typeface="微软雅黑" panose="020B0503020204020204" pitchFamily="34" charset="-122"/>
                <a:ea typeface="微软雅黑" panose="020B0503020204020204" pitchFamily="34" charset="-122"/>
              </a:rPr>
              <a:t>可以改变返回类型</a:t>
            </a:r>
            <a:r>
              <a:rPr lang="zh-CN" altLang="en-US" sz="2000" dirty="0">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被重载的方法</a:t>
            </a:r>
            <a:r>
              <a:rPr lang="zh-CN" altLang="en-US" sz="2000" b="1" dirty="0">
                <a:latin typeface="微软雅黑" panose="020B0503020204020204" pitchFamily="34" charset="-122"/>
                <a:ea typeface="微软雅黑" panose="020B0503020204020204" pitchFamily="34" charset="-122"/>
              </a:rPr>
              <a:t>可以改变访问修饰符</a:t>
            </a:r>
            <a:r>
              <a:rPr lang="zh-CN" altLang="en-US" sz="2000" dirty="0">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被重载的方法可以声明新的或更广的检查异常；</a:t>
            </a: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方法能够在同一个类中或者在一个子类中被重载。</a:t>
            </a:r>
          </a:p>
          <a:p>
            <a:pPr marL="457200" indent="-457200">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无法以返回值类型作为重载函数的区分标准。</a:t>
            </a:r>
          </a:p>
        </p:txBody>
      </p:sp>
    </p:spTree>
    <p:extLst>
      <p:ext uri="{BB962C8B-B14F-4D97-AF65-F5344CB8AC3E}">
        <p14:creationId xmlns:p14="http://schemas.microsoft.com/office/powerpoint/2010/main" val="422094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BD905-EBC6-4F80-9342-830C92D1FF6C}"/>
              </a:ext>
            </a:extLst>
          </p:cNvPr>
          <p:cNvSpPr>
            <a:spLocks noGrp="1"/>
          </p:cNvSpPr>
          <p:nvPr>
            <p:ph type="title"/>
          </p:nvPr>
        </p:nvSpPr>
        <p:spPr/>
        <p:txBody>
          <a:bodyPr/>
          <a:lstStyle/>
          <a:p>
            <a:r>
              <a:rPr lang="zh-CN" altLang="en-US" dirty="0"/>
              <a:t>重载</a:t>
            </a:r>
            <a:r>
              <a:rPr lang="en-US" altLang="zh-CN" dirty="0"/>
              <a:t>(overload)</a:t>
            </a:r>
            <a:endParaRPr lang="zh-CN" altLang="en-US" dirty="0"/>
          </a:p>
        </p:txBody>
      </p:sp>
      <p:sp>
        <p:nvSpPr>
          <p:cNvPr id="5" name="文本框 4">
            <a:extLst>
              <a:ext uri="{FF2B5EF4-FFF2-40B4-BE49-F238E27FC236}">
                <a16:creationId xmlns:a16="http://schemas.microsoft.com/office/drawing/2014/main" id="{D4428D69-A83B-4E9B-B41C-2EB070894FCF}"/>
              </a:ext>
            </a:extLst>
          </p:cNvPr>
          <p:cNvSpPr txBox="1"/>
          <p:nvPr/>
        </p:nvSpPr>
        <p:spPr>
          <a:xfrm>
            <a:off x="681123" y="1298966"/>
            <a:ext cx="6629400" cy="6186309"/>
          </a:xfrm>
          <a:prstGeom prst="rect">
            <a:avLst/>
          </a:prstGeom>
          <a:noFill/>
        </p:spPr>
        <p:txBody>
          <a:bodyPr wrap="square">
            <a:spAutoFit/>
          </a:bodyPr>
          <a:lstStyle/>
          <a:p>
            <a:r>
              <a:rPr lang="en-US" altLang="zh-CN" dirty="0"/>
              <a:t>public class Overloading {</a:t>
            </a:r>
          </a:p>
          <a:p>
            <a:r>
              <a:rPr lang="en-US" altLang="zh-CN" dirty="0"/>
              <a:t>	public int test() {</a:t>
            </a:r>
          </a:p>
          <a:p>
            <a:r>
              <a:rPr lang="en-US" altLang="zh-CN" dirty="0"/>
              <a:t>		</a:t>
            </a:r>
            <a:r>
              <a:rPr lang="en-US" altLang="zh-CN" dirty="0" err="1"/>
              <a:t>System.out.println</a:t>
            </a:r>
            <a:r>
              <a:rPr lang="en-US" altLang="zh-CN" dirty="0"/>
              <a:t>("test1");</a:t>
            </a:r>
          </a:p>
          <a:p>
            <a:r>
              <a:rPr lang="en-US" altLang="zh-CN" dirty="0"/>
              <a:t>		return 1;</a:t>
            </a:r>
          </a:p>
          <a:p>
            <a:r>
              <a:rPr lang="en-US" altLang="zh-CN" dirty="0"/>
              <a:t>	}</a:t>
            </a:r>
          </a:p>
          <a:p>
            <a:r>
              <a:rPr lang="en-US" altLang="zh-CN" dirty="0"/>
              <a:t> </a:t>
            </a:r>
          </a:p>
          <a:p>
            <a:r>
              <a:rPr lang="en-US" altLang="zh-CN" dirty="0"/>
              <a:t>	public void test(int a) {</a:t>
            </a:r>
          </a:p>
          <a:p>
            <a:r>
              <a:rPr lang="en-US" altLang="zh-CN" dirty="0"/>
              <a:t>		</a:t>
            </a:r>
            <a:r>
              <a:rPr lang="en-US" altLang="zh-CN" dirty="0" err="1"/>
              <a:t>System.out.println</a:t>
            </a:r>
            <a:r>
              <a:rPr lang="en-US" altLang="zh-CN" dirty="0"/>
              <a:t>("test2");</a:t>
            </a:r>
          </a:p>
          <a:p>
            <a:r>
              <a:rPr lang="en-US" altLang="zh-CN" dirty="0"/>
              <a:t>	}	</a:t>
            </a:r>
          </a:p>
          <a:p>
            <a:r>
              <a:rPr lang="en-US" altLang="zh-CN" dirty="0"/>
              <a:t> </a:t>
            </a:r>
          </a:p>
          <a:p>
            <a:r>
              <a:rPr lang="en-US" altLang="zh-CN" dirty="0"/>
              <a:t>	//</a:t>
            </a:r>
            <a:r>
              <a:rPr lang="zh-CN" altLang="en-US" dirty="0"/>
              <a:t>以下两个参数类型</a:t>
            </a:r>
            <a:r>
              <a:rPr lang="zh-CN" altLang="en-US" b="1" dirty="0"/>
              <a:t>顺序不同</a:t>
            </a:r>
          </a:p>
          <a:p>
            <a:r>
              <a:rPr lang="zh-CN" altLang="en-US" dirty="0"/>
              <a:t>	</a:t>
            </a:r>
            <a:r>
              <a:rPr lang="en-US" altLang="zh-CN" dirty="0"/>
              <a:t>public String test(int a, String s) {</a:t>
            </a:r>
          </a:p>
          <a:p>
            <a:r>
              <a:rPr lang="en-US" altLang="zh-CN" dirty="0"/>
              <a:t>		</a:t>
            </a:r>
            <a:r>
              <a:rPr lang="en-US" altLang="zh-CN" dirty="0" err="1"/>
              <a:t>System.out.println</a:t>
            </a:r>
            <a:r>
              <a:rPr lang="en-US" altLang="zh-CN" dirty="0"/>
              <a:t>("test3");</a:t>
            </a:r>
          </a:p>
          <a:p>
            <a:r>
              <a:rPr lang="en-US" altLang="zh-CN" dirty="0"/>
              <a:t>		return "returntest3";</a:t>
            </a:r>
          </a:p>
          <a:p>
            <a:r>
              <a:rPr lang="en-US" altLang="zh-CN" dirty="0"/>
              <a:t>	}	</a:t>
            </a:r>
          </a:p>
          <a:p>
            <a:r>
              <a:rPr lang="en-US" altLang="zh-CN" dirty="0"/>
              <a:t> </a:t>
            </a:r>
          </a:p>
          <a:p>
            <a:r>
              <a:rPr lang="en-US" altLang="zh-CN" dirty="0"/>
              <a:t>	public String test(String s, int a) {</a:t>
            </a:r>
          </a:p>
          <a:p>
            <a:r>
              <a:rPr lang="en-US" altLang="zh-CN" dirty="0"/>
              <a:t>		</a:t>
            </a:r>
            <a:r>
              <a:rPr lang="en-US" altLang="zh-CN" dirty="0" err="1"/>
              <a:t>System.out.println</a:t>
            </a:r>
            <a:r>
              <a:rPr lang="en-US" altLang="zh-CN" dirty="0"/>
              <a:t>("test4");</a:t>
            </a:r>
          </a:p>
          <a:p>
            <a:r>
              <a:rPr lang="en-US" altLang="zh-CN" dirty="0"/>
              <a:t>		return "returntest4";</a:t>
            </a:r>
          </a:p>
          <a:p>
            <a:r>
              <a:rPr lang="en-US" altLang="zh-CN" dirty="0"/>
              <a:t>	}</a:t>
            </a:r>
          </a:p>
          <a:p>
            <a:r>
              <a:rPr lang="en-US" altLang="zh-CN" dirty="0"/>
              <a:t> </a:t>
            </a:r>
          </a:p>
          <a:p>
            <a:r>
              <a:rPr lang="en-US" altLang="zh-CN" dirty="0"/>
              <a:t>	</a:t>
            </a:r>
            <a:endParaRPr lang="zh-CN" altLang="en-US" dirty="0"/>
          </a:p>
        </p:txBody>
      </p:sp>
      <p:sp>
        <p:nvSpPr>
          <p:cNvPr id="7" name="文本框 6">
            <a:extLst>
              <a:ext uri="{FF2B5EF4-FFF2-40B4-BE49-F238E27FC236}">
                <a16:creationId xmlns:a16="http://schemas.microsoft.com/office/drawing/2014/main" id="{9C065DC2-ED65-4E68-AB8C-7996254A4389}"/>
              </a:ext>
            </a:extLst>
          </p:cNvPr>
          <p:cNvSpPr txBox="1"/>
          <p:nvPr/>
        </p:nvSpPr>
        <p:spPr>
          <a:xfrm>
            <a:off x="6030468" y="1298966"/>
            <a:ext cx="6629400" cy="2308324"/>
          </a:xfrm>
          <a:prstGeom prst="rect">
            <a:avLst/>
          </a:prstGeom>
          <a:noFill/>
        </p:spPr>
        <p:txBody>
          <a:bodyPr wrap="square">
            <a:spAutoFit/>
          </a:bodyPr>
          <a:lstStyle/>
          <a:p>
            <a:r>
              <a:rPr lang="en-US" altLang="zh-CN" dirty="0"/>
              <a:t>public static void main(String[] </a:t>
            </a:r>
            <a:r>
              <a:rPr lang="en-US" altLang="zh-CN" dirty="0" err="1"/>
              <a:t>args</a:t>
            </a:r>
            <a:r>
              <a:rPr lang="en-US" altLang="zh-CN" dirty="0"/>
              <a:t>) {</a:t>
            </a:r>
          </a:p>
          <a:p>
            <a:r>
              <a:rPr lang="en-US" altLang="zh-CN" dirty="0"/>
              <a:t>		Overloading o = new Overloading();</a:t>
            </a:r>
          </a:p>
          <a:p>
            <a:r>
              <a:rPr lang="en-US" altLang="zh-CN" dirty="0"/>
              <a:t>		</a:t>
            </a:r>
            <a:r>
              <a:rPr lang="en-US" altLang="zh-CN" dirty="0" err="1"/>
              <a:t>System.out.println</a:t>
            </a:r>
            <a:r>
              <a:rPr lang="en-US" altLang="zh-CN" dirty="0"/>
              <a:t>(</a:t>
            </a:r>
            <a:r>
              <a:rPr lang="en-US" altLang="zh-CN" dirty="0" err="1"/>
              <a:t>o.test</a:t>
            </a:r>
            <a:r>
              <a:rPr lang="en-US" altLang="zh-CN" dirty="0"/>
              <a:t>());</a:t>
            </a:r>
          </a:p>
          <a:p>
            <a:r>
              <a:rPr lang="en-US" altLang="zh-CN" dirty="0"/>
              <a:t>		</a:t>
            </a:r>
            <a:r>
              <a:rPr lang="en-US" altLang="zh-CN" dirty="0" err="1"/>
              <a:t>o.test</a:t>
            </a:r>
            <a:r>
              <a:rPr lang="en-US" altLang="zh-CN" dirty="0"/>
              <a:t>(1);</a:t>
            </a:r>
          </a:p>
          <a:p>
            <a:r>
              <a:rPr lang="en-US" altLang="zh-CN" dirty="0"/>
              <a:t>		</a:t>
            </a:r>
            <a:r>
              <a:rPr lang="en-US" altLang="zh-CN" dirty="0" err="1"/>
              <a:t>System.out.println</a:t>
            </a:r>
            <a:r>
              <a:rPr lang="en-US" altLang="zh-CN" dirty="0"/>
              <a:t>(</a:t>
            </a:r>
            <a:r>
              <a:rPr lang="en-US" altLang="zh-CN" dirty="0" err="1"/>
              <a:t>o.test</a:t>
            </a:r>
            <a:r>
              <a:rPr lang="en-US" altLang="zh-CN" dirty="0"/>
              <a:t>(1,"test3"));</a:t>
            </a:r>
          </a:p>
          <a:p>
            <a:r>
              <a:rPr lang="en-US" altLang="zh-CN" dirty="0"/>
              <a:t>		</a:t>
            </a:r>
            <a:r>
              <a:rPr lang="en-US" altLang="zh-CN" dirty="0" err="1"/>
              <a:t>System.out.println</a:t>
            </a:r>
            <a:r>
              <a:rPr lang="en-US" altLang="zh-CN" dirty="0"/>
              <a:t>(</a:t>
            </a:r>
            <a:r>
              <a:rPr lang="en-US" altLang="zh-CN" dirty="0" err="1"/>
              <a:t>o.test</a:t>
            </a:r>
            <a:r>
              <a:rPr lang="en-US" altLang="zh-CN" dirty="0"/>
              <a:t>("test4",1));</a:t>
            </a:r>
          </a:p>
          <a:p>
            <a:r>
              <a:rPr lang="en-US" altLang="zh-CN" dirty="0"/>
              <a:t>	}</a:t>
            </a:r>
          </a:p>
          <a:p>
            <a:r>
              <a:rPr lang="en-US" altLang="zh-CN" dirty="0"/>
              <a:t>}</a:t>
            </a:r>
          </a:p>
        </p:txBody>
      </p:sp>
      <p:sp>
        <p:nvSpPr>
          <p:cNvPr id="9" name="文本框 8">
            <a:extLst>
              <a:ext uri="{FF2B5EF4-FFF2-40B4-BE49-F238E27FC236}">
                <a16:creationId xmlns:a16="http://schemas.microsoft.com/office/drawing/2014/main" id="{80899EF3-1728-467A-BC73-750C51D20BC6}"/>
              </a:ext>
            </a:extLst>
          </p:cNvPr>
          <p:cNvSpPr txBox="1"/>
          <p:nvPr/>
        </p:nvSpPr>
        <p:spPr>
          <a:xfrm>
            <a:off x="6096000" y="4288536"/>
            <a:ext cx="5233416" cy="646331"/>
          </a:xfrm>
          <a:prstGeom prst="rect">
            <a:avLst/>
          </a:prstGeom>
          <a:noFill/>
        </p:spPr>
        <p:txBody>
          <a:bodyPr wrap="square" rtlCol="0">
            <a:spAutoFit/>
          </a:bodyPr>
          <a:lstStyle/>
          <a:p>
            <a:r>
              <a:rPr lang="zh-CN" altLang="en-US" dirty="0"/>
              <a:t>除了</a:t>
            </a:r>
            <a:r>
              <a:rPr lang="zh-CN" altLang="en-US" b="1" dirty="0"/>
              <a:t>顺序</a:t>
            </a:r>
            <a:r>
              <a:rPr lang="zh-CN" altLang="en-US" dirty="0"/>
              <a:t>外，参数</a:t>
            </a:r>
            <a:r>
              <a:rPr lang="zh-CN" altLang="en-US" b="1" dirty="0"/>
              <a:t>数量</a:t>
            </a:r>
            <a:r>
              <a:rPr lang="zh-CN" altLang="en-US" dirty="0"/>
              <a:t>、</a:t>
            </a:r>
            <a:r>
              <a:rPr lang="zh-CN" altLang="en-US" b="1" dirty="0"/>
              <a:t>类型</a:t>
            </a:r>
            <a:r>
              <a:rPr lang="zh-CN" altLang="en-US" dirty="0"/>
              <a:t>的不同也可以作为判断参数列表是否改变的依据。</a:t>
            </a:r>
          </a:p>
        </p:txBody>
      </p:sp>
    </p:spTree>
    <p:extLst>
      <p:ext uri="{BB962C8B-B14F-4D97-AF65-F5344CB8AC3E}">
        <p14:creationId xmlns:p14="http://schemas.microsoft.com/office/powerpoint/2010/main" val="316676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B8045-ACE3-4FA1-A506-BB91DA4D30EF}"/>
              </a:ext>
            </a:extLst>
          </p:cNvPr>
          <p:cNvSpPr>
            <a:spLocks noGrp="1"/>
          </p:cNvSpPr>
          <p:nvPr>
            <p:ph type="title"/>
          </p:nvPr>
        </p:nvSpPr>
        <p:spPr/>
        <p:txBody>
          <a:bodyPr/>
          <a:lstStyle/>
          <a:p>
            <a:r>
              <a:rPr lang="zh-CN" altLang="en-US" dirty="0"/>
              <a:t>重写与重载之间的区别</a:t>
            </a:r>
          </a:p>
        </p:txBody>
      </p:sp>
      <p:graphicFrame>
        <p:nvGraphicFramePr>
          <p:cNvPr id="4" name="内容占位符 3">
            <a:extLst>
              <a:ext uri="{FF2B5EF4-FFF2-40B4-BE49-F238E27FC236}">
                <a16:creationId xmlns:a16="http://schemas.microsoft.com/office/drawing/2014/main" id="{140AE2BC-F546-4784-B648-033789D5AC8B}"/>
              </a:ext>
            </a:extLst>
          </p:cNvPr>
          <p:cNvGraphicFramePr>
            <a:graphicFrameLocks noGrp="1"/>
          </p:cNvGraphicFramePr>
          <p:nvPr>
            <p:ph idx="1"/>
            <p:extLst>
              <p:ext uri="{D42A27DB-BD31-4B8C-83A1-F6EECF244321}">
                <p14:modId xmlns:p14="http://schemas.microsoft.com/office/powerpoint/2010/main" val="4078747895"/>
              </p:ext>
            </p:extLst>
          </p:nvPr>
        </p:nvGraphicFramePr>
        <p:xfrm>
          <a:off x="1428750" y="1366266"/>
          <a:ext cx="9334500" cy="1962150"/>
        </p:xfrm>
        <a:graphic>
          <a:graphicData uri="http://schemas.openxmlformats.org/drawingml/2006/table">
            <a:tbl>
              <a:tblPr/>
              <a:tblGrid>
                <a:gridCol w="1366024">
                  <a:extLst>
                    <a:ext uri="{9D8B030D-6E8A-4147-A177-3AD203B41FA5}">
                      <a16:colId xmlns:a16="http://schemas.microsoft.com/office/drawing/2014/main" val="3384249404"/>
                    </a:ext>
                  </a:extLst>
                </a:gridCol>
                <a:gridCol w="1517805">
                  <a:extLst>
                    <a:ext uri="{9D8B030D-6E8A-4147-A177-3AD203B41FA5}">
                      <a16:colId xmlns:a16="http://schemas.microsoft.com/office/drawing/2014/main" val="2351825041"/>
                    </a:ext>
                  </a:extLst>
                </a:gridCol>
                <a:gridCol w="6450671">
                  <a:extLst>
                    <a:ext uri="{9D8B030D-6E8A-4147-A177-3AD203B41FA5}">
                      <a16:colId xmlns:a16="http://schemas.microsoft.com/office/drawing/2014/main" val="3412586351"/>
                    </a:ext>
                  </a:extLst>
                </a:gridCol>
              </a:tblGrid>
              <a:tr h="0">
                <a:tc>
                  <a:txBody>
                    <a:bodyPr/>
                    <a:lstStyle/>
                    <a:p>
                      <a:pPr algn="l" fontAlgn="t"/>
                      <a:r>
                        <a:rPr lang="zh-CN" altLang="en-US">
                          <a:solidFill>
                            <a:srgbClr val="FFFFFF"/>
                          </a:solidFill>
                          <a:effectLst/>
                        </a:rPr>
                        <a:t>区别点</a:t>
                      </a:r>
                    </a:p>
                  </a:txBody>
                  <a:tcPr marL="28575" marR="28575" marT="28575" marB="28575">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BDBDBD"/>
                    </a:solidFill>
                  </a:tcPr>
                </a:tc>
                <a:tc>
                  <a:txBody>
                    <a:bodyPr/>
                    <a:lstStyle/>
                    <a:p>
                      <a:pPr algn="l" fontAlgn="t"/>
                      <a:r>
                        <a:rPr lang="zh-CN" altLang="en-US" dirty="0">
                          <a:solidFill>
                            <a:srgbClr val="FFFFFF"/>
                          </a:solidFill>
                          <a:effectLst/>
                        </a:rPr>
                        <a:t>重载方法</a:t>
                      </a:r>
                    </a:p>
                  </a:txBody>
                  <a:tcPr marL="28575" marR="28575" marT="28575" marB="28575">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BDBDBD"/>
                    </a:solidFill>
                  </a:tcPr>
                </a:tc>
                <a:tc>
                  <a:txBody>
                    <a:bodyPr/>
                    <a:lstStyle/>
                    <a:p>
                      <a:pPr algn="l" fontAlgn="t"/>
                      <a:r>
                        <a:rPr lang="zh-CN" altLang="en-US">
                          <a:solidFill>
                            <a:srgbClr val="FFFFFF"/>
                          </a:solidFill>
                          <a:effectLst/>
                        </a:rPr>
                        <a:t>重写方法</a:t>
                      </a:r>
                    </a:p>
                  </a:txBody>
                  <a:tcPr marL="28575" marR="28575" marT="28575" marB="28575">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BDBDBD"/>
                    </a:solidFill>
                  </a:tcPr>
                </a:tc>
                <a:extLst>
                  <a:ext uri="{0D108BD9-81ED-4DB2-BD59-A6C34878D82A}">
                    <a16:rowId xmlns:a16="http://schemas.microsoft.com/office/drawing/2014/main" val="4292724873"/>
                  </a:ext>
                </a:extLst>
              </a:tr>
              <a:tr h="285750">
                <a:tc>
                  <a:txBody>
                    <a:bodyPr/>
                    <a:lstStyle/>
                    <a:p>
                      <a:pPr fontAlgn="t"/>
                      <a:r>
                        <a:rPr lang="zh-CN" altLang="en-US">
                          <a:effectLst/>
                        </a:rPr>
                        <a:t>参数列表</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a:effectLst/>
                        </a:rPr>
                        <a:t>必须修改</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a:effectLst/>
                        </a:rPr>
                        <a:t>一定不能修改</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336006"/>
                  </a:ext>
                </a:extLst>
              </a:tr>
              <a:tr h="285750">
                <a:tc>
                  <a:txBody>
                    <a:bodyPr/>
                    <a:lstStyle/>
                    <a:p>
                      <a:pPr fontAlgn="t"/>
                      <a:r>
                        <a:rPr lang="zh-CN" altLang="en-US">
                          <a:effectLst/>
                        </a:rPr>
                        <a:t>返回类型</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fontAlgn="t"/>
                      <a:r>
                        <a:rPr lang="zh-CN" altLang="en-US">
                          <a:effectLst/>
                        </a:rPr>
                        <a:t>可以修改</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fontAlgn="t"/>
                      <a:r>
                        <a:rPr lang="zh-CN" altLang="en-US">
                          <a:effectLst/>
                        </a:rPr>
                        <a:t>一定不能修改</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199306627"/>
                  </a:ext>
                </a:extLst>
              </a:tr>
              <a:tr h="285750">
                <a:tc>
                  <a:txBody>
                    <a:bodyPr/>
                    <a:lstStyle/>
                    <a:p>
                      <a:pPr fontAlgn="t"/>
                      <a:r>
                        <a:rPr lang="zh-CN" altLang="en-US">
                          <a:effectLst/>
                        </a:rPr>
                        <a:t>异常</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a:effectLst/>
                        </a:rPr>
                        <a:t>可以修改</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zh-CN" altLang="en-US">
                          <a:effectLst/>
                        </a:rPr>
                        <a:t>可以减少或删除，一定不能抛出新的或者更广的异常</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35116957"/>
                  </a:ext>
                </a:extLst>
              </a:tr>
              <a:tr h="285750">
                <a:tc>
                  <a:txBody>
                    <a:bodyPr/>
                    <a:lstStyle/>
                    <a:p>
                      <a:pPr fontAlgn="t"/>
                      <a:r>
                        <a:rPr lang="zh-CN" altLang="en-US">
                          <a:effectLst/>
                        </a:rPr>
                        <a:t>访问</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fontAlgn="t"/>
                      <a:r>
                        <a:rPr lang="zh-CN" altLang="en-US">
                          <a:effectLst/>
                        </a:rPr>
                        <a:t>可以修改</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tc>
                  <a:txBody>
                    <a:bodyPr/>
                    <a:lstStyle/>
                    <a:p>
                      <a:pPr fontAlgn="t"/>
                      <a:r>
                        <a:rPr lang="zh-CN" altLang="en-US" dirty="0">
                          <a:effectLst/>
                        </a:rPr>
                        <a:t>一定不能做更严格的限制（可以降低限制）</a:t>
                      </a:r>
                    </a:p>
                  </a:txBody>
                  <a:tcPr marL="47625" marR="47625"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EFEF"/>
                    </a:solidFill>
                  </a:tcPr>
                </a:tc>
                <a:extLst>
                  <a:ext uri="{0D108BD9-81ED-4DB2-BD59-A6C34878D82A}">
                    <a16:rowId xmlns:a16="http://schemas.microsoft.com/office/drawing/2014/main" val="1032713264"/>
                  </a:ext>
                </a:extLst>
              </a:tr>
            </a:tbl>
          </a:graphicData>
        </a:graphic>
      </p:graphicFrame>
      <p:sp>
        <p:nvSpPr>
          <p:cNvPr id="6" name="文本框 5">
            <a:extLst>
              <a:ext uri="{FF2B5EF4-FFF2-40B4-BE49-F238E27FC236}">
                <a16:creationId xmlns:a16="http://schemas.microsoft.com/office/drawing/2014/main" id="{E7FEC0FD-8D10-475D-84BF-22A0673BFB64}"/>
              </a:ext>
            </a:extLst>
          </p:cNvPr>
          <p:cNvSpPr txBox="1"/>
          <p:nvPr/>
        </p:nvSpPr>
        <p:spPr>
          <a:xfrm>
            <a:off x="1589913" y="3429000"/>
            <a:ext cx="9012174" cy="3231654"/>
          </a:xfrm>
          <a:prstGeom prst="rect">
            <a:avLst/>
          </a:prstGeom>
          <a:noFill/>
        </p:spPr>
        <p:txBody>
          <a:bodyPr wrap="square">
            <a:spAutoFit/>
          </a:bodyPr>
          <a:lstStyle/>
          <a:p>
            <a:pPr algn="ctr"/>
            <a:r>
              <a:rPr lang="zh-CN" altLang="en-US" sz="2400" b="1" i="0" dirty="0">
                <a:solidFill>
                  <a:srgbClr val="333333"/>
                </a:solidFill>
                <a:effectLst/>
                <a:latin typeface="-apple-system"/>
              </a:rPr>
              <a:t>总结</a:t>
            </a:r>
          </a:p>
          <a:p>
            <a:pPr algn="l"/>
            <a:r>
              <a:rPr lang="zh-CN" altLang="en-US" b="0" i="0" dirty="0">
                <a:solidFill>
                  <a:srgbClr val="333333"/>
                </a:solidFill>
                <a:effectLst/>
                <a:latin typeface="-apple-system"/>
              </a:rPr>
              <a:t>方法的重写 </a:t>
            </a:r>
            <a:r>
              <a:rPr lang="en-US" altLang="zh-CN" b="0" i="0" dirty="0">
                <a:solidFill>
                  <a:srgbClr val="333333"/>
                </a:solidFill>
                <a:effectLst/>
                <a:latin typeface="-apple-system"/>
              </a:rPr>
              <a:t>(Overriding) </a:t>
            </a:r>
            <a:r>
              <a:rPr lang="zh-CN" altLang="en-US" b="0" i="0" dirty="0">
                <a:solidFill>
                  <a:srgbClr val="333333"/>
                </a:solidFill>
                <a:effectLst/>
                <a:latin typeface="-apple-system"/>
              </a:rPr>
              <a:t>和重载 </a:t>
            </a:r>
            <a:r>
              <a:rPr lang="en-US" altLang="zh-CN" b="0" i="0" dirty="0">
                <a:solidFill>
                  <a:srgbClr val="333333"/>
                </a:solidFill>
                <a:effectLst/>
                <a:latin typeface="-apple-system"/>
              </a:rPr>
              <a:t>(Overloading) </a:t>
            </a:r>
            <a:r>
              <a:rPr lang="zh-CN" altLang="en-US" b="0" i="0" dirty="0">
                <a:solidFill>
                  <a:srgbClr val="333333"/>
                </a:solidFill>
                <a:effectLst/>
                <a:latin typeface="-apple-system"/>
              </a:rPr>
              <a:t>是 </a:t>
            </a:r>
            <a:r>
              <a:rPr lang="en-US" altLang="zh-CN" b="0" i="0" dirty="0">
                <a:solidFill>
                  <a:srgbClr val="333333"/>
                </a:solidFill>
                <a:effectLst/>
                <a:latin typeface="-apple-system"/>
              </a:rPr>
              <a:t>java </a:t>
            </a:r>
            <a:r>
              <a:rPr lang="zh-CN" altLang="en-US" b="0" i="0" dirty="0">
                <a:solidFill>
                  <a:srgbClr val="333333"/>
                </a:solidFill>
                <a:effectLst/>
                <a:latin typeface="-apple-system"/>
              </a:rPr>
              <a:t>多态性的不同表现，重写是父类与子类之间多态性的一种表现，重载可以理解成多态的具体表现形式。</a:t>
            </a:r>
            <a:endParaRPr lang="en-US" altLang="zh-CN" b="0" i="0" dirty="0">
              <a:solidFill>
                <a:srgbClr val="333333"/>
              </a:solidFill>
              <a:effectLst/>
              <a:latin typeface="-apple-system"/>
            </a:endParaRPr>
          </a:p>
          <a:p>
            <a:pPr algn="l"/>
            <a:endParaRPr lang="zh-CN" altLang="en-US" b="0" i="0" dirty="0">
              <a:solidFill>
                <a:srgbClr val="333333"/>
              </a:solidFill>
              <a:effectLst/>
              <a:latin typeface="-apple-system"/>
            </a:endParaRPr>
          </a:p>
          <a:p>
            <a:pPr algn="l"/>
            <a:r>
              <a:rPr lang="en-US" altLang="zh-CN" b="0" i="0" dirty="0">
                <a:solidFill>
                  <a:srgbClr val="333333"/>
                </a:solidFill>
                <a:effectLst/>
                <a:latin typeface="-apple-system"/>
              </a:rPr>
              <a:t>(1)</a:t>
            </a:r>
            <a:r>
              <a:rPr lang="zh-CN" altLang="en-US" b="0" i="0" dirty="0">
                <a:solidFill>
                  <a:srgbClr val="333333"/>
                </a:solidFill>
                <a:effectLst/>
                <a:latin typeface="-apple-system"/>
              </a:rPr>
              <a:t>方法重载是一个类中定义了多个方法名相同</a:t>
            </a:r>
            <a:r>
              <a:rPr lang="en-US" altLang="zh-CN" b="0" i="0" dirty="0">
                <a:solidFill>
                  <a:srgbClr val="333333"/>
                </a:solidFill>
                <a:effectLst/>
                <a:latin typeface="-apple-system"/>
              </a:rPr>
              <a:t>,</a:t>
            </a:r>
            <a:r>
              <a:rPr lang="zh-CN" altLang="en-US" b="0" i="0" dirty="0">
                <a:solidFill>
                  <a:srgbClr val="333333"/>
                </a:solidFill>
                <a:effectLst/>
                <a:latin typeface="-apple-system"/>
              </a:rPr>
              <a:t>而他们的参数的数量不同或数量相同而类型和次序不同</a:t>
            </a:r>
            <a:r>
              <a:rPr lang="en-US" altLang="zh-CN" b="0" i="0" dirty="0">
                <a:solidFill>
                  <a:srgbClr val="333333"/>
                </a:solidFill>
                <a:effectLst/>
                <a:latin typeface="-apple-system"/>
              </a:rPr>
              <a:t>,</a:t>
            </a:r>
            <a:r>
              <a:rPr lang="zh-CN" altLang="en-US" b="0" i="0" dirty="0">
                <a:solidFill>
                  <a:srgbClr val="333333"/>
                </a:solidFill>
                <a:effectLst/>
                <a:latin typeface="-apple-system"/>
              </a:rPr>
              <a:t>则称为方法的重载 </a:t>
            </a:r>
            <a:r>
              <a:rPr lang="en-US" altLang="zh-CN" b="0" i="0" dirty="0">
                <a:solidFill>
                  <a:srgbClr val="333333"/>
                </a:solidFill>
                <a:effectLst/>
                <a:latin typeface="-apple-system"/>
              </a:rPr>
              <a:t>(Overloading)</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pPr algn="l"/>
            <a:endParaRPr lang="zh-CN" altLang="en-US" b="0" i="0" dirty="0">
              <a:solidFill>
                <a:srgbClr val="333333"/>
              </a:solidFill>
              <a:effectLst/>
              <a:latin typeface="-apple-system"/>
            </a:endParaRPr>
          </a:p>
          <a:p>
            <a:pPr algn="l"/>
            <a:r>
              <a:rPr lang="en-US" altLang="zh-CN" b="0" i="0" dirty="0">
                <a:solidFill>
                  <a:srgbClr val="333333"/>
                </a:solidFill>
                <a:effectLst/>
                <a:latin typeface="-apple-system"/>
              </a:rPr>
              <a:t>(2)</a:t>
            </a:r>
            <a:r>
              <a:rPr lang="zh-CN" altLang="en-US" b="0" i="0" dirty="0">
                <a:solidFill>
                  <a:srgbClr val="333333"/>
                </a:solidFill>
                <a:effectLst/>
                <a:latin typeface="-apple-system"/>
              </a:rPr>
              <a:t>方法重写是在子类存在方法与父类的方法的名字相同</a:t>
            </a:r>
            <a:r>
              <a:rPr lang="en-US" altLang="zh-CN" b="0" i="0" dirty="0">
                <a:solidFill>
                  <a:srgbClr val="333333"/>
                </a:solidFill>
                <a:effectLst/>
                <a:latin typeface="-apple-system"/>
              </a:rPr>
              <a:t>,</a:t>
            </a:r>
            <a:r>
              <a:rPr lang="zh-CN" altLang="en-US" b="0" i="0" dirty="0">
                <a:solidFill>
                  <a:srgbClr val="333333"/>
                </a:solidFill>
                <a:effectLst/>
                <a:latin typeface="-apple-system"/>
              </a:rPr>
              <a:t>而且参数的个数与类型一样</a:t>
            </a:r>
            <a:r>
              <a:rPr lang="en-US" altLang="zh-CN" b="0" i="0" dirty="0">
                <a:solidFill>
                  <a:srgbClr val="333333"/>
                </a:solidFill>
                <a:effectLst/>
                <a:latin typeface="-apple-system"/>
              </a:rPr>
              <a:t>,</a:t>
            </a:r>
            <a:r>
              <a:rPr lang="zh-CN" altLang="en-US" b="0" i="0" dirty="0">
                <a:solidFill>
                  <a:srgbClr val="333333"/>
                </a:solidFill>
                <a:effectLst/>
                <a:latin typeface="-apple-system"/>
              </a:rPr>
              <a:t>返回值也一样的方法</a:t>
            </a:r>
            <a:r>
              <a:rPr lang="en-US" altLang="zh-CN" b="0" i="0" dirty="0">
                <a:solidFill>
                  <a:srgbClr val="333333"/>
                </a:solidFill>
                <a:effectLst/>
                <a:latin typeface="-apple-system"/>
              </a:rPr>
              <a:t>,</a:t>
            </a:r>
            <a:r>
              <a:rPr lang="zh-CN" altLang="en-US" b="0" i="0" dirty="0">
                <a:solidFill>
                  <a:srgbClr val="333333"/>
                </a:solidFill>
                <a:effectLst/>
                <a:latin typeface="-apple-system"/>
              </a:rPr>
              <a:t>就称为重写 </a:t>
            </a:r>
            <a:r>
              <a:rPr lang="en-US" altLang="zh-CN" b="0" i="0" dirty="0">
                <a:solidFill>
                  <a:srgbClr val="333333"/>
                </a:solidFill>
                <a:effectLst/>
                <a:latin typeface="-apple-system"/>
              </a:rPr>
              <a:t>(Overriding)</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pPr algn="l"/>
            <a:endParaRPr lang="zh-CN" altLang="en-US" b="0" i="0" dirty="0">
              <a:solidFill>
                <a:srgbClr val="333333"/>
              </a:solidFill>
              <a:effectLst/>
              <a:latin typeface="-apple-system"/>
            </a:endParaRPr>
          </a:p>
          <a:p>
            <a:pPr algn="l"/>
            <a:r>
              <a:rPr lang="en-US" altLang="zh-CN" b="0" i="0" dirty="0">
                <a:solidFill>
                  <a:srgbClr val="333333"/>
                </a:solidFill>
                <a:effectLst/>
                <a:latin typeface="-apple-system"/>
              </a:rPr>
              <a:t>(3)</a:t>
            </a:r>
            <a:r>
              <a:rPr lang="zh-CN" altLang="en-US" b="0" i="0" dirty="0">
                <a:solidFill>
                  <a:srgbClr val="333333"/>
                </a:solidFill>
                <a:effectLst/>
                <a:latin typeface="-apple-system"/>
              </a:rPr>
              <a:t>方法重载是一个类的多态性表现</a:t>
            </a:r>
            <a:r>
              <a:rPr lang="en-US" altLang="zh-CN" b="0" i="0" dirty="0">
                <a:solidFill>
                  <a:srgbClr val="333333"/>
                </a:solidFill>
                <a:effectLst/>
                <a:latin typeface="-apple-system"/>
              </a:rPr>
              <a:t>,</a:t>
            </a:r>
            <a:r>
              <a:rPr lang="zh-CN" altLang="en-US" b="0" i="0" dirty="0">
                <a:solidFill>
                  <a:srgbClr val="333333"/>
                </a:solidFill>
                <a:effectLst/>
                <a:latin typeface="-apple-system"/>
              </a:rPr>
              <a:t>而方法重写是子类与父类的一种多态性表现。</a:t>
            </a:r>
          </a:p>
        </p:txBody>
      </p:sp>
    </p:spTree>
    <p:extLst>
      <p:ext uri="{BB962C8B-B14F-4D97-AF65-F5344CB8AC3E}">
        <p14:creationId xmlns:p14="http://schemas.microsoft.com/office/powerpoint/2010/main" val="57137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8BFA5-E5B5-44B3-896E-536E94AC74BC}"/>
              </a:ext>
            </a:extLst>
          </p:cNvPr>
          <p:cNvSpPr>
            <a:spLocks noGrp="1"/>
          </p:cNvSpPr>
          <p:nvPr>
            <p:ph type="title"/>
          </p:nvPr>
        </p:nvSpPr>
        <p:spPr/>
        <p:txBody>
          <a:bodyPr/>
          <a:lstStyle/>
          <a:p>
            <a:r>
              <a:rPr lang="zh-CN" altLang="en-US" dirty="0"/>
              <a:t>泛型</a:t>
            </a:r>
          </a:p>
        </p:txBody>
      </p:sp>
      <p:sp>
        <p:nvSpPr>
          <p:cNvPr id="3" name="内容占位符 2">
            <a:extLst>
              <a:ext uri="{FF2B5EF4-FFF2-40B4-BE49-F238E27FC236}">
                <a16:creationId xmlns:a16="http://schemas.microsoft.com/office/drawing/2014/main" id="{FA0957CD-AB56-400E-A47B-5F50379F9915}"/>
              </a:ext>
            </a:extLst>
          </p:cNvPr>
          <p:cNvSpPr>
            <a:spLocks noGrp="1"/>
          </p:cNvSpPr>
          <p:nvPr>
            <p:ph idx="1"/>
          </p:nvPr>
        </p:nvSpPr>
        <p:spPr>
          <a:xfrm>
            <a:off x="838200" y="1746504"/>
            <a:ext cx="10515600" cy="5394960"/>
          </a:xfrm>
        </p:spPr>
        <p:txBody>
          <a:bodyPr>
            <a:normAutofit/>
          </a:bodyPr>
          <a:lstStyle/>
          <a:p>
            <a:pPr>
              <a:lnSpc>
                <a:spcPct val="120000"/>
              </a:lnSpc>
            </a:pPr>
            <a:r>
              <a:rPr lang="zh-CN" altLang="en-US" sz="1600" dirty="0">
                <a:solidFill>
                  <a:schemeClr val="tx1"/>
                </a:solidFill>
              </a:rPr>
              <a:t>泛型在 </a:t>
            </a:r>
            <a:r>
              <a:rPr lang="en-US" altLang="zh-CN" sz="1600" dirty="0">
                <a:solidFill>
                  <a:schemeClr val="tx1"/>
                </a:solidFill>
              </a:rPr>
              <a:t>java </a:t>
            </a:r>
            <a:r>
              <a:rPr lang="zh-CN" altLang="en-US" sz="1600" dirty="0">
                <a:solidFill>
                  <a:schemeClr val="tx1"/>
                </a:solidFill>
              </a:rPr>
              <a:t>中有很重要的地位，在面向对象编程及各种设计模式中有非常广泛的应用。</a:t>
            </a:r>
          </a:p>
          <a:p>
            <a:pPr marL="0" indent="0">
              <a:lnSpc>
                <a:spcPct val="120000"/>
              </a:lnSpc>
              <a:buNone/>
            </a:pPr>
            <a:endParaRPr lang="zh-CN" altLang="en-US" sz="1600" dirty="0">
              <a:solidFill>
                <a:schemeClr val="tx1"/>
              </a:solidFill>
            </a:endParaRPr>
          </a:p>
          <a:p>
            <a:pPr>
              <a:lnSpc>
                <a:spcPct val="120000"/>
              </a:lnSpc>
            </a:pPr>
            <a:r>
              <a:rPr lang="zh-CN" altLang="en-US" sz="1600" dirty="0">
                <a:solidFill>
                  <a:schemeClr val="tx1"/>
                </a:solidFill>
              </a:rPr>
              <a:t>泛型，即“</a:t>
            </a:r>
            <a:r>
              <a:rPr lang="zh-CN" altLang="en-US" sz="1600" b="1" dirty="0">
                <a:solidFill>
                  <a:schemeClr val="tx1"/>
                </a:solidFill>
              </a:rPr>
              <a:t>参数化类型</a:t>
            </a:r>
            <a:r>
              <a:rPr lang="zh-CN" altLang="en-US" sz="1600" dirty="0">
                <a:solidFill>
                  <a:schemeClr val="tx1"/>
                </a:solidFill>
              </a:rPr>
              <a:t>”。一提到参数，最熟悉的就是定义方法时有形参，然后调用此方法时传递实参。那么参数化类型怎么理解呢？</a:t>
            </a:r>
          </a:p>
          <a:p>
            <a:pPr>
              <a:lnSpc>
                <a:spcPct val="120000"/>
              </a:lnSpc>
            </a:pPr>
            <a:endParaRPr lang="zh-CN" altLang="en-US" sz="1600" dirty="0">
              <a:solidFill>
                <a:schemeClr val="tx1"/>
              </a:solidFill>
            </a:endParaRPr>
          </a:p>
          <a:p>
            <a:pPr>
              <a:lnSpc>
                <a:spcPct val="120000"/>
              </a:lnSpc>
            </a:pPr>
            <a:r>
              <a:rPr lang="zh-CN" altLang="en-US" sz="1600" dirty="0">
                <a:solidFill>
                  <a:schemeClr val="tx1"/>
                </a:solidFill>
              </a:rPr>
              <a:t>顾名思义，就是将类型由原来的具体的类型参数化，类似于方法中的变量参数，此时类型也定义成参数形式（可以称之为类型形参），然后</a:t>
            </a:r>
            <a:r>
              <a:rPr lang="zh-CN" altLang="en-US" sz="1600" b="1" dirty="0">
                <a:solidFill>
                  <a:schemeClr val="tx1"/>
                </a:solidFill>
              </a:rPr>
              <a:t>在使用</a:t>
            </a:r>
            <a:r>
              <a:rPr lang="en-US" altLang="zh-CN" sz="1600" b="1" dirty="0">
                <a:solidFill>
                  <a:schemeClr val="tx1"/>
                </a:solidFill>
              </a:rPr>
              <a:t>/</a:t>
            </a:r>
            <a:r>
              <a:rPr lang="zh-CN" altLang="en-US" sz="1600" b="1" dirty="0">
                <a:solidFill>
                  <a:schemeClr val="tx1"/>
                </a:solidFill>
              </a:rPr>
              <a:t>调用时传入具体的类型</a:t>
            </a:r>
            <a:r>
              <a:rPr lang="zh-CN" altLang="en-US" sz="1600" dirty="0">
                <a:solidFill>
                  <a:schemeClr val="tx1"/>
                </a:solidFill>
              </a:rPr>
              <a:t>（类型实参）。</a:t>
            </a:r>
          </a:p>
          <a:p>
            <a:pPr>
              <a:lnSpc>
                <a:spcPct val="120000"/>
              </a:lnSpc>
            </a:pPr>
            <a:endParaRPr lang="zh-CN" altLang="en-US" sz="1600" dirty="0">
              <a:solidFill>
                <a:schemeClr val="tx1"/>
              </a:solidFill>
            </a:endParaRPr>
          </a:p>
          <a:p>
            <a:pPr>
              <a:lnSpc>
                <a:spcPct val="120000"/>
              </a:lnSpc>
            </a:pPr>
            <a:r>
              <a:rPr lang="zh-CN" altLang="en-US" sz="1600" dirty="0">
                <a:solidFill>
                  <a:schemeClr val="tx1"/>
                </a:solidFill>
              </a:rPr>
              <a:t>泛型的本质是为了参数化类型（在不创建新的类型的情况下，通过泛型指定的不同类型来控制形参具体限制的类型）。也就是说在泛型使用过程中，操作的数据类型被指定为一个参数，这种参数类型可以用在类、接口和方法中，分别被称为泛型类、泛型接口、泛型方法。</a:t>
            </a:r>
          </a:p>
        </p:txBody>
      </p:sp>
    </p:spTree>
    <p:extLst>
      <p:ext uri="{BB962C8B-B14F-4D97-AF65-F5344CB8AC3E}">
        <p14:creationId xmlns:p14="http://schemas.microsoft.com/office/powerpoint/2010/main" val="1379710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20F27-8905-42FC-ACDA-B2C7974F6986}"/>
              </a:ext>
            </a:extLst>
          </p:cNvPr>
          <p:cNvSpPr>
            <a:spLocks noGrp="1"/>
          </p:cNvSpPr>
          <p:nvPr>
            <p:ph type="title"/>
          </p:nvPr>
        </p:nvSpPr>
        <p:spPr/>
        <p:txBody>
          <a:bodyPr/>
          <a:lstStyle/>
          <a:p>
            <a:r>
              <a:rPr lang="zh-CN" altLang="en-US" dirty="0"/>
              <a:t>一图概括重写与重载</a:t>
            </a:r>
          </a:p>
        </p:txBody>
      </p:sp>
      <p:pic>
        <p:nvPicPr>
          <p:cNvPr id="5" name="内容占位符 4">
            <a:extLst>
              <a:ext uri="{FF2B5EF4-FFF2-40B4-BE49-F238E27FC236}">
                <a16:creationId xmlns:a16="http://schemas.microsoft.com/office/drawing/2014/main" id="{C047B786-8BF7-4AB8-BA18-3EB8E1B58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341" y="1989173"/>
            <a:ext cx="9157317" cy="3826002"/>
          </a:xfrm>
        </p:spPr>
      </p:pic>
    </p:spTree>
    <p:extLst>
      <p:ext uri="{BB962C8B-B14F-4D97-AF65-F5344CB8AC3E}">
        <p14:creationId xmlns:p14="http://schemas.microsoft.com/office/powerpoint/2010/main" val="149315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E1D91-C966-4D0F-9B29-960C683020F0}"/>
              </a:ext>
            </a:extLst>
          </p:cNvPr>
          <p:cNvSpPr>
            <a:spLocks noGrp="1"/>
          </p:cNvSpPr>
          <p:nvPr>
            <p:ph type="title"/>
          </p:nvPr>
        </p:nvSpPr>
        <p:spPr/>
        <p:txBody>
          <a:bodyPr/>
          <a:lstStyle/>
          <a:p>
            <a:r>
              <a:rPr lang="zh-CN" altLang="en-US" dirty="0"/>
              <a:t>抽象类</a:t>
            </a:r>
          </a:p>
        </p:txBody>
      </p:sp>
      <p:sp>
        <p:nvSpPr>
          <p:cNvPr id="3" name="内容占位符 2">
            <a:extLst>
              <a:ext uri="{FF2B5EF4-FFF2-40B4-BE49-F238E27FC236}">
                <a16:creationId xmlns:a16="http://schemas.microsoft.com/office/drawing/2014/main" id="{1A549D55-635B-4BF1-8A84-D550E57F5C99}"/>
              </a:ext>
            </a:extLst>
          </p:cNvPr>
          <p:cNvSpPr>
            <a:spLocks noGrp="1"/>
          </p:cNvSpPr>
          <p:nvPr>
            <p:ph idx="1"/>
          </p:nvPr>
        </p:nvSpPr>
        <p:spPr/>
        <p:txBody>
          <a:bodyPr/>
          <a:lstStyle/>
          <a:p>
            <a:r>
              <a:rPr lang="zh-CN" altLang="en-US" dirty="0">
                <a:solidFill>
                  <a:schemeClr val="tx1"/>
                </a:solidFill>
              </a:rPr>
              <a:t>在面向对象的概念中，所有的对象都是通过类来描绘的，但是反过来，</a:t>
            </a:r>
            <a:r>
              <a:rPr lang="zh-CN" altLang="en-US" b="1" dirty="0">
                <a:solidFill>
                  <a:schemeClr val="tx1"/>
                </a:solidFill>
              </a:rPr>
              <a:t>并不是所有的类都是用来描绘对象的。</a:t>
            </a:r>
            <a:r>
              <a:rPr lang="zh-CN" altLang="en-US" dirty="0">
                <a:solidFill>
                  <a:schemeClr val="tx1"/>
                </a:solidFill>
              </a:rPr>
              <a:t>如果一个类中没有包含足够的信息来描绘一个具体的对象，这样的类就是抽象类。</a:t>
            </a:r>
          </a:p>
          <a:p>
            <a:endParaRPr lang="zh-CN" altLang="en-US" dirty="0">
              <a:solidFill>
                <a:schemeClr val="tx1"/>
              </a:solidFill>
            </a:endParaRPr>
          </a:p>
          <a:p>
            <a:r>
              <a:rPr lang="zh-CN" altLang="en-US" b="1" dirty="0">
                <a:solidFill>
                  <a:schemeClr val="tx1"/>
                </a:solidFill>
              </a:rPr>
              <a:t>抽象类除了不能实例化对象</a:t>
            </a:r>
            <a:r>
              <a:rPr lang="zh-CN" altLang="en-US" dirty="0">
                <a:solidFill>
                  <a:schemeClr val="tx1"/>
                </a:solidFill>
              </a:rPr>
              <a:t>之外，类的其它功能依然存在，成员变量、成员方法和构造方法的访问方式和普通类一样。</a:t>
            </a:r>
          </a:p>
          <a:p>
            <a:endParaRPr lang="zh-CN" altLang="en-US" dirty="0">
              <a:solidFill>
                <a:schemeClr val="tx1"/>
              </a:solidFill>
            </a:endParaRPr>
          </a:p>
          <a:p>
            <a:r>
              <a:rPr lang="zh-CN" altLang="en-US" dirty="0">
                <a:solidFill>
                  <a:schemeClr val="tx1"/>
                </a:solidFill>
              </a:rPr>
              <a:t>由于抽象类不能实例化对象，所以</a:t>
            </a:r>
            <a:r>
              <a:rPr lang="zh-CN" altLang="en-US" b="1" dirty="0">
                <a:solidFill>
                  <a:schemeClr val="tx1"/>
                </a:solidFill>
              </a:rPr>
              <a:t>抽象类必须被继承，才能被使用</a:t>
            </a:r>
            <a:r>
              <a:rPr lang="zh-CN" altLang="en-US" dirty="0">
                <a:solidFill>
                  <a:schemeClr val="tx1"/>
                </a:solidFill>
              </a:rPr>
              <a:t>。也是因为这个原因，</a:t>
            </a:r>
            <a:r>
              <a:rPr lang="zh-CN" altLang="en-US" b="1" dirty="0">
                <a:solidFill>
                  <a:schemeClr val="tx1"/>
                </a:solidFill>
              </a:rPr>
              <a:t>通常在设计阶段决定要不要设计抽象类</a:t>
            </a:r>
            <a:r>
              <a:rPr lang="zh-CN" altLang="en-US" dirty="0">
                <a:solidFill>
                  <a:schemeClr val="tx1"/>
                </a:solidFill>
              </a:rPr>
              <a:t>。</a:t>
            </a:r>
          </a:p>
          <a:p>
            <a:endParaRPr lang="zh-CN" altLang="en-US" dirty="0">
              <a:solidFill>
                <a:schemeClr val="tx1"/>
              </a:solidFill>
            </a:endParaRPr>
          </a:p>
          <a:p>
            <a:r>
              <a:rPr lang="zh-CN" altLang="en-US" dirty="0">
                <a:solidFill>
                  <a:schemeClr val="tx1"/>
                </a:solidFill>
              </a:rPr>
              <a:t>父类包含了子类集合的常见的方法，但是由于父类本身是抽象的，所以不能使用这些方法。</a:t>
            </a:r>
          </a:p>
        </p:txBody>
      </p:sp>
    </p:spTree>
    <p:extLst>
      <p:ext uri="{BB962C8B-B14F-4D97-AF65-F5344CB8AC3E}">
        <p14:creationId xmlns:p14="http://schemas.microsoft.com/office/powerpoint/2010/main" val="31299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7DB9F-DF53-48EA-9A88-CA6070F63C12}"/>
              </a:ext>
            </a:extLst>
          </p:cNvPr>
          <p:cNvSpPr>
            <a:spLocks noGrp="1"/>
          </p:cNvSpPr>
          <p:nvPr>
            <p:ph type="title"/>
          </p:nvPr>
        </p:nvSpPr>
        <p:spPr/>
        <p:txBody>
          <a:bodyPr/>
          <a:lstStyle/>
          <a:p>
            <a:r>
              <a:rPr lang="zh-CN" altLang="en-US" dirty="0"/>
              <a:t>抽象方法</a:t>
            </a:r>
          </a:p>
        </p:txBody>
      </p:sp>
      <p:sp>
        <p:nvSpPr>
          <p:cNvPr id="3" name="内容占位符 2">
            <a:extLst>
              <a:ext uri="{FF2B5EF4-FFF2-40B4-BE49-F238E27FC236}">
                <a16:creationId xmlns:a16="http://schemas.microsoft.com/office/drawing/2014/main" id="{90593CC5-0CBD-4A23-B46A-22D0F31E9549}"/>
              </a:ext>
            </a:extLst>
          </p:cNvPr>
          <p:cNvSpPr>
            <a:spLocks noGrp="1"/>
          </p:cNvSpPr>
          <p:nvPr>
            <p:ph idx="1"/>
          </p:nvPr>
        </p:nvSpPr>
        <p:spPr>
          <a:xfrm>
            <a:off x="838200" y="1408176"/>
            <a:ext cx="10515600" cy="5376672"/>
          </a:xfrm>
        </p:spPr>
        <p:txBody>
          <a:bodyPr>
            <a:normAutofit lnSpcReduction="10000"/>
          </a:bodyPr>
          <a:lstStyle/>
          <a:p>
            <a:r>
              <a:rPr lang="zh-CN" altLang="en-US" sz="1600" dirty="0">
                <a:solidFill>
                  <a:schemeClr val="tx1"/>
                </a:solidFill>
              </a:rPr>
              <a:t>如果你想设计这样一个类，该类包含一个特别的成员方法，</a:t>
            </a:r>
            <a:r>
              <a:rPr lang="zh-CN" altLang="en-US" sz="1600" b="1" dirty="0">
                <a:solidFill>
                  <a:schemeClr val="tx1"/>
                </a:solidFill>
              </a:rPr>
              <a:t>该方法的具体实现由它的子类确定</a:t>
            </a:r>
            <a:r>
              <a:rPr lang="zh-CN" altLang="en-US" sz="1600" dirty="0">
                <a:solidFill>
                  <a:schemeClr val="tx1"/>
                </a:solidFill>
              </a:rPr>
              <a:t>，那么你可以在父类中声明该方法为抽象方法。</a:t>
            </a:r>
          </a:p>
          <a:p>
            <a:endParaRPr lang="zh-CN" altLang="en-US" sz="1600" dirty="0">
              <a:solidFill>
                <a:schemeClr val="tx1"/>
              </a:solidFill>
            </a:endParaRPr>
          </a:p>
          <a:p>
            <a:r>
              <a:rPr lang="en-US" altLang="zh-CN" sz="1600" b="1" dirty="0">
                <a:solidFill>
                  <a:schemeClr val="tx1"/>
                </a:solidFill>
              </a:rPr>
              <a:t>abstract</a:t>
            </a:r>
            <a:r>
              <a:rPr lang="zh-CN" altLang="en-US" sz="1600" b="1" dirty="0">
                <a:solidFill>
                  <a:schemeClr val="tx1"/>
                </a:solidFill>
              </a:rPr>
              <a:t>关键字同样可以用来声明抽象方法</a:t>
            </a:r>
            <a:r>
              <a:rPr lang="zh-CN" altLang="en-US" sz="1600" dirty="0">
                <a:solidFill>
                  <a:schemeClr val="tx1"/>
                </a:solidFill>
              </a:rPr>
              <a:t>，抽象方法</a:t>
            </a:r>
            <a:r>
              <a:rPr lang="zh-CN" altLang="en-US" sz="1600" b="1" dirty="0">
                <a:solidFill>
                  <a:schemeClr val="tx1"/>
                </a:solidFill>
              </a:rPr>
              <a:t>只包含一个方法名，而没有方法体</a:t>
            </a:r>
            <a:r>
              <a:rPr lang="zh-CN" altLang="en-US" sz="1600" dirty="0">
                <a:solidFill>
                  <a:schemeClr val="tx1"/>
                </a:solidFill>
              </a:rPr>
              <a:t>。</a:t>
            </a:r>
          </a:p>
          <a:p>
            <a:endParaRPr lang="zh-CN" altLang="en-US" sz="1600" dirty="0">
              <a:solidFill>
                <a:schemeClr val="tx1"/>
              </a:solidFill>
            </a:endParaRPr>
          </a:p>
          <a:p>
            <a:r>
              <a:rPr lang="zh-CN" altLang="en-US" sz="1600" dirty="0">
                <a:solidFill>
                  <a:schemeClr val="tx1"/>
                </a:solidFill>
              </a:rPr>
              <a:t>抽象方法没有定义，</a:t>
            </a:r>
            <a:r>
              <a:rPr lang="zh-CN" altLang="en-US" sz="1600" b="1" dirty="0">
                <a:solidFill>
                  <a:schemeClr val="tx1"/>
                </a:solidFill>
              </a:rPr>
              <a:t>方法名后面直接跟一个分号，而不是花括号</a:t>
            </a:r>
            <a:r>
              <a:rPr lang="zh-CN" altLang="en-US" sz="1600" dirty="0">
                <a:solidFill>
                  <a:schemeClr val="tx1"/>
                </a:solidFill>
              </a:rPr>
              <a:t>。</a:t>
            </a:r>
          </a:p>
          <a:p>
            <a:endParaRPr lang="zh-CN" altLang="en-US" sz="1600" dirty="0">
              <a:solidFill>
                <a:schemeClr val="tx1"/>
              </a:solidFill>
            </a:endParaRPr>
          </a:p>
          <a:p>
            <a:pPr marL="0" indent="0">
              <a:buNone/>
            </a:pPr>
            <a:r>
              <a:rPr lang="en-US" altLang="zh-CN" sz="1600" dirty="0">
                <a:solidFill>
                  <a:schemeClr val="tx1"/>
                </a:solidFill>
              </a:rPr>
              <a:t>public abstract class Employee</a:t>
            </a:r>
          </a:p>
          <a:p>
            <a:pPr marL="0" indent="0">
              <a:buNone/>
            </a:pPr>
            <a:r>
              <a:rPr lang="en-US" altLang="zh-CN" sz="1600" dirty="0">
                <a:solidFill>
                  <a:schemeClr val="tx1"/>
                </a:solidFill>
              </a:rPr>
              <a:t>{</a:t>
            </a:r>
          </a:p>
          <a:p>
            <a:pPr marL="0" indent="0">
              <a:buNone/>
            </a:pPr>
            <a:r>
              <a:rPr lang="en-US" altLang="zh-CN" sz="1600" dirty="0">
                <a:solidFill>
                  <a:schemeClr val="tx1"/>
                </a:solidFill>
              </a:rPr>
              <a:t>   private String name;</a:t>
            </a:r>
          </a:p>
          <a:p>
            <a:pPr marL="0" indent="0">
              <a:buNone/>
            </a:pPr>
            <a:r>
              <a:rPr lang="en-US" altLang="zh-CN" sz="1600" dirty="0">
                <a:solidFill>
                  <a:schemeClr val="tx1"/>
                </a:solidFill>
              </a:rPr>
              <a:t>   private String address;</a:t>
            </a:r>
          </a:p>
          <a:p>
            <a:pPr marL="0" indent="0">
              <a:buNone/>
            </a:pPr>
            <a:r>
              <a:rPr lang="en-US" altLang="zh-CN" sz="1600" dirty="0">
                <a:solidFill>
                  <a:schemeClr val="tx1"/>
                </a:solidFill>
              </a:rPr>
              <a:t>   private int number;</a:t>
            </a:r>
          </a:p>
          <a:p>
            <a:pPr marL="0" indent="0">
              <a:buNone/>
            </a:pPr>
            <a:r>
              <a:rPr lang="en-US" altLang="zh-CN" sz="1600" dirty="0">
                <a:solidFill>
                  <a:schemeClr val="tx1"/>
                </a:solidFill>
              </a:rPr>
              <a:t>   </a:t>
            </a:r>
          </a:p>
          <a:p>
            <a:pPr marL="0" indent="0">
              <a:buNone/>
            </a:pPr>
            <a:r>
              <a:rPr lang="en-US" altLang="zh-CN" sz="1600" b="1" dirty="0">
                <a:solidFill>
                  <a:schemeClr val="tx1"/>
                </a:solidFill>
              </a:rPr>
              <a:t>   public abstract double </a:t>
            </a:r>
            <a:r>
              <a:rPr lang="en-US" altLang="zh-CN" sz="1600" b="1" dirty="0" err="1">
                <a:solidFill>
                  <a:schemeClr val="tx1"/>
                </a:solidFill>
              </a:rPr>
              <a:t>computePay</a:t>
            </a:r>
            <a:r>
              <a:rPr lang="en-US" altLang="zh-CN" sz="1600" b="1" dirty="0">
                <a:solidFill>
                  <a:schemeClr val="tx1"/>
                </a:solidFill>
              </a:rPr>
              <a:t>();</a:t>
            </a:r>
            <a:endParaRPr lang="en-US" altLang="zh-CN" sz="1600" dirty="0">
              <a:solidFill>
                <a:schemeClr val="tx1"/>
              </a:solidFill>
            </a:endParaRPr>
          </a:p>
          <a:p>
            <a:pPr marL="0" indent="0">
              <a:buNone/>
            </a:pPr>
            <a:r>
              <a:rPr lang="en-US" altLang="zh-CN" sz="1600" dirty="0">
                <a:solidFill>
                  <a:schemeClr val="tx1"/>
                </a:solidFill>
              </a:rPr>
              <a:t>   //</a:t>
            </a:r>
            <a:r>
              <a:rPr lang="zh-CN" altLang="en-US" sz="1600" dirty="0">
                <a:solidFill>
                  <a:schemeClr val="tx1"/>
                </a:solidFill>
              </a:rPr>
              <a:t>其余代码</a:t>
            </a:r>
          </a:p>
          <a:p>
            <a:pPr marL="0" indent="0">
              <a:buNone/>
            </a:pPr>
            <a:r>
              <a:rPr lang="en-US" altLang="zh-CN" sz="1600" dirty="0">
                <a:solidFill>
                  <a:schemeClr val="tx1"/>
                </a:solidFill>
              </a:rPr>
              <a:t>}</a:t>
            </a:r>
            <a:endParaRPr lang="zh-CN" altLang="en-US" sz="1600" dirty="0">
              <a:solidFill>
                <a:schemeClr val="tx1"/>
              </a:solidFill>
            </a:endParaRPr>
          </a:p>
        </p:txBody>
      </p:sp>
    </p:spTree>
    <p:extLst>
      <p:ext uri="{BB962C8B-B14F-4D97-AF65-F5344CB8AC3E}">
        <p14:creationId xmlns:p14="http://schemas.microsoft.com/office/powerpoint/2010/main" val="2867761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9D57A-8DD0-4D74-993E-B84D14CF3D54}"/>
              </a:ext>
            </a:extLst>
          </p:cNvPr>
          <p:cNvSpPr>
            <a:spLocks noGrp="1"/>
          </p:cNvSpPr>
          <p:nvPr>
            <p:ph type="title"/>
          </p:nvPr>
        </p:nvSpPr>
        <p:spPr/>
        <p:txBody>
          <a:bodyPr/>
          <a:lstStyle/>
          <a:p>
            <a:r>
              <a:rPr lang="zh-CN" altLang="en-US" dirty="0"/>
              <a:t>抽象方法</a:t>
            </a:r>
          </a:p>
        </p:txBody>
      </p:sp>
      <p:sp>
        <p:nvSpPr>
          <p:cNvPr id="3" name="内容占位符 2">
            <a:extLst>
              <a:ext uri="{FF2B5EF4-FFF2-40B4-BE49-F238E27FC236}">
                <a16:creationId xmlns:a16="http://schemas.microsoft.com/office/drawing/2014/main" id="{8D393E2F-B82B-406B-B9B0-C0CBC22D7639}"/>
              </a:ext>
            </a:extLst>
          </p:cNvPr>
          <p:cNvSpPr>
            <a:spLocks noGrp="1"/>
          </p:cNvSpPr>
          <p:nvPr>
            <p:ph idx="1"/>
          </p:nvPr>
        </p:nvSpPr>
        <p:spPr>
          <a:xfrm>
            <a:off x="838200" y="2328545"/>
            <a:ext cx="10515600" cy="2563495"/>
          </a:xfrm>
        </p:spPr>
        <p:txBody>
          <a:bodyPr/>
          <a:lstStyle/>
          <a:p>
            <a:r>
              <a:rPr lang="zh-CN" altLang="en-US" dirty="0"/>
              <a:t>声明抽象方法会造成以下两个结果：</a:t>
            </a:r>
          </a:p>
          <a:p>
            <a:pPr marL="457200" indent="-457200">
              <a:buFont typeface="+mj-lt"/>
              <a:buAutoNum type="arabicPeriod"/>
            </a:pPr>
            <a:r>
              <a:rPr lang="zh-CN" altLang="en-US" b="1" dirty="0"/>
              <a:t>如果一个类包含抽象方法，那么该类必须是抽象类。</a:t>
            </a:r>
          </a:p>
          <a:p>
            <a:pPr marL="457200" indent="-457200">
              <a:buFont typeface="+mj-lt"/>
              <a:buAutoNum type="arabicPeriod"/>
            </a:pPr>
            <a:r>
              <a:rPr lang="zh-CN" altLang="en-US" b="1" dirty="0"/>
              <a:t>任何子类必须重写父类的抽象方法，或者声明自身为抽象类。</a:t>
            </a:r>
            <a:endParaRPr lang="en-US" altLang="zh-CN" b="1" dirty="0"/>
          </a:p>
          <a:p>
            <a:pPr marL="457200" indent="-457200">
              <a:buFont typeface="+mj-lt"/>
              <a:buAutoNum type="arabicPeriod"/>
            </a:pPr>
            <a:endParaRPr lang="zh-CN" altLang="en-US" dirty="0"/>
          </a:p>
          <a:p>
            <a:pPr>
              <a:lnSpc>
                <a:spcPct val="100000"/>
              </a:lnSpc>
            </a:pPr>
            <a:r>
              <a:rPr lang="zh-CN" altLang="en-US" dirty="0"/>
              <a:t>继承抽象方法的子类必须重写该方法。否则，该子类也必须声明为抽象类。</a:t>
            </a:r>
            <a:r>
              <a:rPr lang="zh-CN" altLang="en-US" b="1" dirty="0"/>
              <a:t>最终，必须有子类实现该抽象方法</a:t>
            </a:r>
            <a:r>
              <a:rPr lang="zh-CN" altLang="en-US" dirty="0"/>
              <a:t>，否则，从最初的父类到最终的子类都不能用来实例化对象。</a:t>
            </a:r>
          </a:p>
        </p:txBody>
      </p:sp>
    </p:spTree>
    <p:extLst>
      <p:ext uri="{BB962C8B-B14F-4D97-AF65-F5344CB8AC3E}">
        <p14:creationId xmlns:p14="http://schemas.microsoft.com/office/powerpoint/2010/main" val="1197030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38EF4-CBE0-4092-A19E-E84EA1326FB4}"/>
              </a:ext>
            </a:extLst>
          </p:cNvPr>
          <p:cNvSpPr>
            <a:spLocks noGrp="1"/>
          </p:cNvSpPr>
          <p:nvPr>
            <p:ph type="title"/>
          </p:nvPr>
        </p:nvSpPr>
        <p:spPr/>
        <p:txBody>
          <a:bodyPr/>
          <a:lstStyle/>
          <a:p>
            <a:r>
              <a:rPr lang="zh-CN" altLang="en-US" dirty="0"/>
              <a:t>接口</a:t>
            </a:r>
            <a:r>
              <a:rPr lang="en-US" altLang="zh-CN" dirty="0"/>
              <a:t>(interface)</a:t>
            </a:r>
            <a:endParaRPr lang="zh-CN" altLang="en-US" dirty="0"/>
          </a:p>
        </p:txBody>
      </p:sp>
      <p:sp>
        <p:nvSpPr>
          <p:cNvPr id="3" name="内容占位符 2">
            <a:extLst>
              <a:ext uri="{FF2B5EF4-FFF2-40B4-BE49-F238E27FC236}">
                <a16:creationId xmlns:a16="http://schemas.microsoft.com/office/drawing/2014/main" id="{AF9829F3-2ADD-40C8-8F89-C0D275EA5E04}"/>
              </a:ext>
            </a:extLst>
          </p:cNvPr>
          <p:cNvSpPr>
            <a:spLocks noGrp="1"/>
          </p:cNvSpPr>
          <p:nvPr>
            <p:ph idx="1"/>
          </p:nvPr>
        </p:nvSpPr>
        <p:spPr/>
        <p:txBody>
          <a:bodyPr/>
          <a:lstStyle/>
          <a:p>
            <a:r>
              <a:rPr lang="zh-CN" altLang="en-US" dirty="0">
                <a:solidFill>
                  <a:schemeClr val="tx1"/>
                </a:solidFill>
              </a:rPr>
              <a:t>接口（英文：</a:t>
            </a:r>
            <a:r>
              <a:rPr lang="en-US" altLang="zh-CN" dirty="0">
                <a:solidFill>
                  <a:schemeClr val="tx1"/>
                </a:solidFill>
              </a:rPr>
              <a:t>Interface</a:t>
            </a:r>
            <a:r>
              <a:rPr lang="zh-CN" altLang="en-US" dirty="0">
                <a:solidFill>
                  <a:schemeClr val="tx1"/>
                </a:solidFill>
              </a:rPr>
              <a:t>），在</a:t>
            </a:r>
            <a:r>
              <a:rPr lang="en-US" altLang="zh-CN" dirty="0">
                <a:solidFill>
                  <a:schemeClr val="tx1"/>
                </a:solidFill>
              </a:rPr>
              <a:t>JAVA</a:t>
            </a:r>
            <a:r>
              <a:rPr lang="zh-CN" altLang="en-US" dirty="0">
                <a:solidFill>
                  <a:schemeClr val="tx1"/>
                </a:solidFill>
              </a:rPr>
              <a:t>编程语言中是一个抽象类型，是抽象方法的集合，接口通常以</a:t>
            </a:r>
            <a:r>
              <a:rPr lang="en-US" altLang="zh-CN" dirty="0">
                <a:solidFill>
                  <a:schemeClr val="tx1"/>
                </a:solidFill>
              </a:rPr>
              <a:t>interface</a:t>
            </a:r>
            <a:r>
              <a:rPr lang="zh-CN" altLang="en-US" dirty="0">
                <a:solidFill>
                  <a:schemeClr val="tx1"/>
                </a:solidFill>
              </a:rPr>
              <a:t>来声明。一个类通过继承接口的方式，从而来继承接口的抽象方法 </a:t>
            </a:r>
            <a:r>
              <a:rPr lang="en-US" altLang="zh-CN" dirty="0">
                <a:solidFill>
                  <a:schemeClr val="tx1"/>
                </a:solidFill>
              </a:rPr>
              <a:t>(</a:t>
            </a:r>
            <a:r>
              <a:rPr lang="zh-CN" altLang="en-US" dirty="0">
                <a:solidFill>
                  <a:schemeClr val="tx1"/>
                </a:solidFill>
              </a:rPr>
              <a:t>通过</a:t>
            </a:r>
            <a:r>
              <a:rPr lang="en-US" altLang="zh-CN" dirty="0">
                <a:solidFill>
                  <a:schemeClr val="tx1"/>
                </a:solidFill>
              </a:rPr>
              <a:t>implements</a:t>
            </a:r>
            <a:r>
              <a:rPr lang="zh-CN" altLang="en-US" dirty="0">
                <a:solidFill>
                  <a:schemeClr val="tx1"/>
                </a:solidFill>
              </a:rPr>
              <a:t>关键字</a:t>
            </a:r>
            <a:r>
              <a:rPr lang="en-US" altLang="zh-CN" dirty="0">
                <a:solidFill>
                  <a:schemeClr val="tx1"/>
                </a:solidFill>
              </a:rPr>
              <a:t>)</a:t>
            </a:r>
            <a:r>
              <a:rPr lang="zh-CN" altLang="en-US" dirty="0">
                <a:solidFill>
                  <a:schemeClr val="tx1"/>
                </a:solidFill>
              </a:rPr>
              <a:t>。</a:t>
            </a:r>
          </a:p>
          <a:p>
            <a:endParaRPr lang="zh-CN" altLang="en-US" dirty="0">
              <a:solidFill>
                <a:schemeClr val="tx1"/>
              </a:solidFill>
            </a:endParaRPr>
          </a:p>
          <a:p>
            <a:r>
              <a:rPr lang="zh-CN" altLang="en-US" b="1" dirty="0">
                <a:solidFill>
                  <a:schemeClr val="tx1"/>
                </a:solidFill>
              </a:rPr>
              <a:t>接口并不是类</a:t>
            </a:r>
            <a:r>
              <a:rPr lang="zh-CN" altLang="en-US" dirty="0">
                <a:solidFill>
                  <a:schemeClr val="tx1"/>
                </a:solidFill>
              </a:rPr>
              <a:t>，编写接口的方式和类很相似，但是它们属于不同的概念。</a:t>
            </a:r>
            <a:r>
              <a:rPr lang="zh-CN" altLang="en-US" b="1" dirty="0">
                <a:solidFill>
                  <a:schemeClr val="tx1"/>
                </a:solidFill>
              </a:rPr>
              <a:t>类描述对象的属性和方法。接口则包含类要实现的方法。</a:t>
            </a:r>
          </a:p>
          <a:p>
            <a:endParaRPr lang="zh-CN" altLang="en-US" dirty="0">
              <a:solidFill>
                <a:schemeClr val="tx1"/>
              </a:solidFill>
            </a:endParaRPr>
          </a:p>
          <a:p>
            <a:r>
              <a:rPr lang="zh-CN" altLang="en-US" b="1" dirty="0">
                <a:solidFill>
                  <a:schemeClr val="tx1"/>
                </a:solidFill>
              </a:rPr>
              <a:t>除非实现接口的类是抽象类，否则该类要定义接口中的所有方法。</a:t>
            </a:r>
          </a:p>
          <a:p>
            <a:endParaRPr lang="zh-CN" altLang="en-US" dirty="0">
              <a:solidFill>
                <a:schemeClr val="tx1"/>
              </a:solidFill>
            </a:endParaRPr>
          </a:p>
          <a:p>
            <a:r>
              <a:rPr lang="zh-CN" altLang="en-US" b="1" dirty="0">
                <a:solidFill>
                  <a:schemeClr val="tx1"/>
                </a:solidFill>
              </a:rPr>
              <a:t>接口无法被实例化，但是可以被实现。</a:t>
            </a:r>
            <a:r>
              <a:rPr lang="zh-CN" altLang="en-US" dirty="0">
                <a:solidFill>
                  <a:schemeClr val="tx1"/>
                </a:solidFill>
              </a:rPr>
              <a:t>一个实现接口的类，必须实现接口内所描述的所有方法，否则就必须声明为抽象类。另外，在</a:t>
            </a:r>
            <a:r>
              <a:rPr lang="en-US" altLang="zh-CN" dirty="0">
                <a:solidFill>
                  <a:schemeClr val="tx1"/>
                </a:solidFill>
              </a:rPr>
              <a:t>Java</a:t>
            </a:r>
            <a:r>
              <a:rPr lang="zh-CN" altLang="en-US" dirty="0">
                <a:solidFill>
                  <a:schemeClr val="tx1"/>
                </a:solidFill>
              </a:rPr>
              <a:t>中，接口类型可用来声明一个变量，他们可以成为一个空指针，或是被绑定在一个以此接口实现的对象。</a:t>
            </a:r>
          </a:p>
        </p:txBody>
      </p:sp>
    </p:spTree>
    <p:extLst>
      <p:ext uri="{BB962C8B-B14F-4D97-AF65-F5344CB8AC3E}">
        <p14:creationId xmlns:p14="http://schemas.microsoft.com/office/powerpoint/2010/main" val="25167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4AA98-1378-428E-A9AF-1E0F096BA7A8}"/>
              </a:ext>
            </a:extLst>
          </p:cNvPr>
          <p:cNvSpPr>
            <a:spLocks noGrp="1"/>
          </p:cNvSpPr>
          <p:nvPr>
            <p:ph type="title"/>
          </p:nvPr>
        </p:nvSpPr>
        <p:spPr/>
        <p:txBody>
          <a:bodyPr/>
          <a:lstStyle/>
          <a:p>
            <a:r>
              <a:rPr lang="zh-CN" altLang="en-US" dirty="0"/>
              <a:t>接口与类的关系</a:t>
            </a:r>
          </a:p>
        </p:txBody>
      </p:sp>
      <p:sp>
        <p:nvSpPr>
          <p:cNvPr id="3" name="内容占位符 2">
            <a:extLst>
              <a:ext uri="{FF2B5EF4-FFF2-40B4-BE49-F238E27FC236}">
                <a16:creationId xmlns:a16="http://schemas.microsoft.com/office/drawing/2014/main" id="{2E7AB5FD-1A61-438A-8A91-39AD5C416734}"/>
              </a:ext>
            </a:extLst>
          </p:cNvPr>
          <p:cNvSpPr>
            <a:spLocks noGrp="1"/>
          </p:cNvSpPr>
          <p:nvPr>
            <p:ph idx="1"/>
          </p:nvPr>
        </p:nvSpPr>
        <p:spPr>
          <a:xfrm>
            <a:off x="2343912" y="1483191"/>
            <a:ext cx="7504176" cy="5073057"/>
          </a:xfrm>
        </p:spPr>
        <p:txBody>
          <a:bodyPr>
            <a:normAutofit fontScale="92500" lnSpcReduction="10000"/>
          </a:bodyPr>
          <a:lstStyle/>
          <a:p>
            <a:r>
              <a:rPr lang="zh-CN" altLang="en-US" dirty="0">
                <a:solidFill>
                  <a:schemeClr val="tx1"/>
                </a:solidFill>
              </a:rPr>
              <a:t>接口与类的相似点：</a:t>
            </a:r>
          </a:p>
          <a:p>
            <a:pPr marL="457200" indent="-457200">
              <a:buFont typeface="+mj-lt"/>
              <a:buAutoNum type="arabicPeriod"/>
            </a:pPr>
            <a:r>
              <a:rPr lang="zh-CN" altLang="en-US" dirty="0">
                <a:solidFill>
                  <a:schemeClr val="tx1"/>
                </a:solidFill>
              </a:rPr>
              <a:t>一个接口可以有多个方法。</a:t>
            </a:r>
          </a:p>
          <a:p>
            <a:pPr marL="457200" indent="-457200">
              <a:buFont typeface="+mj-lt"/>
              <a:buAutoNum type="arabicPeriod"/>
            </a:pPr>
            <a:r>
              <a:rPr lang="zh-CN" altLang="en-US" dirty="0">
                <a:solidFill>
                  <a:schemeClr val="tx1"/>
                </a:solidFill>
              </a:rPr>
              <a:t>接口文件保存在</a:t>
            </a:r>
            <a:r>
              <a:rPr lang="en-US" altLang="zh-CN" dirty="0">
                <a:solidFill>
                  <a:schemeClr val="tx1"/>
                </a:solidFill>
              </a:rPr>
              <a:t>.java</a:t>
            </a:r>
            <a:r>
              <a:rPr lang="zh-CN" altLang="en-US" dirty="0">
                <a:solidFill>
                  <a:schemeClr val="tx1"/>
                </a:solidFill>
              </a:rPr>
              <a:t>结尾的文件中，文件名使用接口名。</a:t>
            </a:r>
          </a:p>
          <a:p>
            <a:pPr marL="457200" indent="-457200">
              <a:buFont typeface="+mj-lt"/>
              <a:buAutoNum type="arabicPeriod"/>
            </a:pPr>
            <a:r>
              <a:rPr lang="zh-CN" altLang="en-US" dirty="0">
                <a:solidFill>
                  <a:schemeClr val="tx1"/>
                </a:solidFill>
              </a:rPr>
              <a:t>接口的字节码文件保存在</a:t>
            </a:r>
            <a:r>
              <a:rPr lang="en-US" altLang="zh-CN" dirty="0">
                <a:solidFill>
                  <a:schemeClr val="tx1"/>
                </a:solidFill>
              </a:rPr>
              <a:t>.class</a:t>
            </a:r>
            <a:r>
              <a:rPr lang="zh-CN" altLang="en-US" dirty="0">
                <a:solidFill>
                  <a:schemeClr val="tx1"/>
                </a:solidFill>
              </a:rPr>
              <a:t>结尾的文件中。</a:t>
            </a:r>
          </a:p>
          <a:p>
            <a:pPr marL="457200" indent="-457200">
              <a:buFont typeface="+mj-lt"/>
              <a:buAutoNum type="arabicPeriod"/>
            </a:pPr>
            <a:r>
              <a:rPr lang="zh-CN" altLang="en-US" dirty="0">
                <a:solidFill>
                  <a:schemeClr val="tx1"/>
                </a:solidFill>
              </a:rPr>
              <a:t>接口相应的字节码文件必须在与包名称相匹配的目录结构中。</a:t>
            </a:r>
            <a:endParaRPr lang="en-US" altLang="zh-CN" dirty="0">
              <a:solidFill>
                <a:schemeClr val="tx1"/>
              </a:solidFill>
            </a:endParaRPr>
          </a:p>
          <a:p>
            <a:pPr marL="457200" indent="-457200">
              <a:buFont typeface="+mj-lt"/>
              <a:buAutoNum type="arabicPeriod"/>
            </a:pPr>
            <a:endParaRPr lang="en-US" altLang="zh-CN" dirty="0">
              <a:solidFill>
                <a:schemeClr val="tx1"/>
              </a:solidFill>
            </a:endParaRPr>
          </a:p>
          <a:p>
            <a:r>
              <a:rPr lang="zh-CN" altLang="en-US" dirty="0">
                <a:solidFill>
                  <a:schemeClr val="tx1"/>
                </a:solidFill>
              </a:rPr>
              <a:t>接口与类的区别：</a:t>
            </a:r>
          </a:p>
          <a:p>
            <a:pPr marL="457200" indent="-457200">
              <a:buFont typeface="+mj-lt"/>
              <a:buAutoNum type="arabicPeriod"/>
            </a:pPr>
            <a:r>
              <a:rPr lang="zh-CN" altLang="en-US" b="1" dirty="0">
                <a:solidFill>
                  <a:schemeClr val="tx1"/>
                </a:solidFill>
              </a:rPr>
              <a:t>接口不能用于实例化对象</a:t>
            </a:r>
            <a:r>
              <a:rPr lang="zh-CN" altLang="en-US" dirty="0">
                <a:solidFill>
                  <a:schemeClr val="tx1"/>
                </a:solidFill>
              </a:rPr>
              <a:t>。</a:t>
            </a:r>
          </a:p>
          <a:p>
            <a:pPr marL="457200" indent="-457200">
              <a:buFont typeface="+mj-lt"/>
              <a:buAutoNum type="arabicPeriod"/>
            </a:pPr>
            <a:r>
              <a:rPr lang="zh-CN" altLang="en-US" b="1" dirty="0">
                <a:solidFill>
                  <a:schemeClr val="tx1"/>
                </a:solidFill>
              </a:rPr>
              <a:t>接口没有构造方法</a:t>
            </a:r>
            <a:r>
              <a:rPr lang="zh-CN" altLang="en-US" dirty="0">
                <a:solidFill>
                  <a:schemeClr val="tx1"/>
                </a:solidFill>
              </a:rPr>
              <a:t>。</a:t>
            </a:r>
          </a:p>
          <a:p>
            <a:pPr marL="457200" indent="-457200">
              <a:buFont typeface="+mj-lt"/>
              <a:buAutoNum type="arabicPeriod"/>
            </a:pPr>
            <a:r>
              <a:rPr lang="zh-CN" altLang="en-US" b="1" dirty="0">
                <a:solidFill>
                  <a:schemeClr val="tx1"/>
                </a:solidFill>
              </a:rPr>
              <a:t>接口中所有的方法必须是抽象方法</a:t>
            </a:r>
            <a:r>
              <a:rPr lang="zh-CN" altLang="en-US" dirty="0">
                <a:solidFill>
                  <a:schemeClr val="tx1"/>
                </a:solidFill>
              </a:rPr>
              <a:t>。</a:t>
            </a:r>
          </a:p>
          <a:p>
            <a:pPr marL="457200" indent="-457200">
              <a:buFont typeface="+mj-lt"/>
              <a:buAutoNum type="arabicPeriod"/>
            </a:pPr>
            <a:r>
              <a:rPr lang="zh-CN" altLang="en-US" b="1" dirty="0">
                <a:solidFill>
                  <a:schemeClr val="tx1"/>
                </a:solidFill>
              </a:rPr>
              <a:t>接口不能包含成员变量</a:t>
            </a:r>
            <a:r>
              <a:rPr lang="zh-CN" altLang="en-US" dirty="0">
                <a:solidFill>
                  <a:schemeClr val="tx1"/>
                </a:solidFill>
              </a:rPr>
              <a:t>，除了</a:t>
            </a:r>
            <a:r>
              <a:rPr lang="en-US" altLang="zh-CN" dirty="0">
                <a:solidFill>
                  <a:schemeClr val="tx1"/>
                </a:solidFill>
              </a:rPr>
              <a:t>static</a:t>
            </a:r>
            <a:r>
              <a:rPr lang="zh-CN" altLang="en-US" dirty="0">
                <a:solidFill>
                  <a:schemeClr val="tx1"/>
                </a:solidFill>
              </a:rPr>
              <a:t>和</a:t>
            </a:r>
            <a:r>
              <a:rPr lang="en-US" altLang="zh-CN" dirty="0">
                <a:solidFill>
                  <a:schemeClr val="tx1"/>
                </a:solidFill>
              </a:rPr>
              <a:t>final</a:t>
            </a:r>
            <a:r>
              <a:rPr lang="zh-CN" altLang="en-US" dirty="0">
                <a:solidFill>
                  <a:schemeClr val="tx1"/>
                </a:solidFill>
              </a:rPr>
              <a:t>变量。</a:t>
            </a:r>
          </a:p>
          <a:p>
            <a:pPr marL="457200" indent="-457200">
              <a:buFont typeface="+mj-lt"/>
              <a:buAutoNum type="arabicPeriod"/>
            </a:pPr>
            <a:r>
              <a:rPr lang="zh-CN" altLang="en-US" b="1" dirty="0">
                <a:solidFill>
                  <a:schemeClr val="tx1"/>
                </a:solidFill>
              </a:rPr>
              <a:t>接口不是被类继承了，而是要被类实现。</a:t>
            </a:r>
            <a:endParaRPr lang="en-US" altLang="zh-CN" b="1" dirty="0">
              <a:solidFill>
                <a:schemeClr val="tx1"/>
              </a:solidFill>
            </a:endParaRPr>
          </a:p>
          <a:p>
            <a:pPr marL="457200" indent="-457200">
              <a:buFont typeface="+mj-lt"/>
              <a:buAutoNum type="arabicPeriod"/>
            </a:pPr>
            <a:r>
              <a:rPr lang="zh-CN" altLang="en-US" b="1" dirty="0">
                <a:solidFill>
                  <a:schemeClr val="tx1"/>
                </a:solidFill>
              </a:rPr>
              <a:t>接口中的方法都是公有的。</a:t>
            </a:r>
          </a:p>
          <a:p>
            <a:pPr marL="457200" indent="-457200">
              <a:buFont typeface="+mj-lt"/>
              <a:buAutoNum type="arabicPeriod"/>
            </a:pPr>
            <a:r>
              <a:rPr lang="zh-CN" altLang="en-US" b="1" dirty="0">
                <a:solidFill>
                  <a:schemeClr val="tx1"/>
                </a:solidFill>
              </a:rPr>
              <a:t>接口支持</a:t>
            </a:r>
            <a:r>
              <a:rPr lang="zh-CN" altLang="en-US" b="1" i="1" dirty="0">
                <a:solidFill>
                  <a:schemeClr val="tx1"/>
                </a:solidFill>
              </a:rPr>
              <a:t>多重继承</a:t>
            </a:r>
            <a:r>
              <a:rPr lang="zh-CN" altLang="en-US" dirty="0">
                <a:solidFill>
                  <a:schemeClr val="tx1"/>
                </a:solidFill>
              </a:rPr>
              <a:t>。</a:t>
            </a:r>
          </a:p>
        </p:txBody>
      </p:sp>
    </p:spTree>
    <p:extLst>
      <p:ext uri="{BB962C8B-B14F-4D97-AF65-F5344CB8AC3E}">
        <p14:creationId xmlns:p14="http://schemas.microsoft.com/office/powerpoint/2010/main" val="28081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E8956-6A61-4DB7-9D8A-9A327B08904E}"/>
              </a:ext>
            </a:extLst>
          </p:cNvPr>
          <p:cNvSpPr>
            <a:spLocks noGrp="1"/>
          </p:cNvSpPr>
          <p:nvPr>
            <p:ph type="title"/>
          </p:nvPr>
        </p:nvSpPr>
        <p:spPr/>
        <p:txBody>
          <a:bodyPr/>
          <a:lstStyle/>
          <a:p>
            <a:r>
              <a:rPr lang="zh-CN" altLang="en-US" dirty="0"/>
              <a:t>接口的继承</a:t>
            </a:r>
          </a:p>
        </p:txBody>
      </p:sp>
      <p:sp>
        <p:nvSpPr>
          <p:cNvPr id="3" name="内容占位符 2">
            <a:extLst>
              <a:ext uri="{FF2B5EF4-FFF2-40B4-BE49-F238E27FC236}">
                <a16:creationId xmlns:a16="http://schemas.microsoft.com/office/drawing/2014/main" id="{4A09639F-F86E-4EC8-A571-D47D3D4A907D}"/>
              </a:ext>
            </a:extLst>
          </p:cNvPr>
          <p:cNvSpPr>
            <a:spLocks noGrp="1"/>
          </p:cNvSpPr>
          <p:nvPr>
            <p:ph idx="1"/>
          </p:nvPr>
        </p:nvSpPr>
        <p:spPr>
          <a:xfrm>
            <a:off x="838200" y="1322705"/>
            <a:ext cx="10515600" cy="664889"/>
          </a:xfrm>
        </p:spPr>
        <p:txBody>
          <a:bodyPr/>
          <a:lstStyle/>
          <a:p>
            <a:r>
              <a:rPr lang="zh-CN" altLang="en-US" dirty="0">
                <a:solidFill>
                  <a:schemeClr val="tx1"/>
                </a:solidFill>
              </a:rPr>
              <a:t>一个接口能继承另一个接口，和类之间的继承方式比较相似。接口的继承使用</a:t>
            </a:r>
            <a:r>
              <a:rPr lang="en-US" altLang="zh-CN" dirty="0">
                <a:solidFill>
                  <a:schemeClr val="tx1"/>
                </a:solidFill>
              </a:rPr>
              <a:t>extends</a:t>
            </a:r>
            <a:r>
              <a:rPr lang="zh-CN" altLang="en-US" dirty="0">
                <a:solidFill>
                  <a:schemeClr val="tx1"/>
                </a:solidFill>
              </a:rPr>
              <a:t>关键字，子接口继承父接口的方法。</a:t>
            </a:r>
          </a:p>
        </p:txBody>
      </p:sp>
      <p:sp>
        <p:nvSpPr>
          <p:cNvPr id="4" name="文本框 3">
            <a:extLst>
              <a:ext uri="{FF2B5EF4-FFF2-40B4-BE49-F238E27FC236}">
                <a16:creationId xmlns:a16="http://schemas.microsoft.com/office/drawing/2014/main" id="{CB5C4B95-0142-4D78-9273-933BB20E92CF}"/>
              </a:ext>
            </a:extLst>
          </p:cNvPr>
          <p:cNvSpPr txBox="1"/>
          <p:nvPr/>
        </p:nvSpPr>
        <p:spPr>
          <a:xfrm>
            <a:off x="996696" y="2335066"/>
            <a:ext cx="4544568" cy="3970318"/>
          </a:xfrm>
          <a:prstGeom prst="rect">
            <a:avLst/>
          </a:prstGeom>
          <a:noFill/>
        </p:spPr>
        <p:txBody>
          <a:bodyPr wrap="square" rtlCol="0">
            <a:spAutoFit/>
          </a:bodyPr>
          <a:lstStyle/>
          <a:p>
            <a:r>
              <a:rPr lang="en-US" altLang="zh-CN" dirty="0"/>
              <a:t>public interface Sports</a:t>
            </a:r>
          </a:p>
          <a:p>
            <a:r>
              <a:rPr lang="en-US" altLang="zh-CN" dirty="0"/>
              <a:t>{</a:t>
            </a:r>
          </a:p>
          <a:p>
            <a:r>
              <a:rPr lang="en-US" altLang="zh-CN" dirty="0"/>
              <a:t>   public void </a:t>
            </a:r>
            <a:r>
              <a:rPr lang="en-US" altLang="zh-CN" dirty="0" err="1"/>
              <a:t>setHomeTeam</a:t>
            </a:r>
            <a:r>
              <a:rPr lang="en-US" altLang="zh-CN" dirty="0"/>
              <a:t>(String name);</a:t>
            </a:r>
          </a:p>
          <a:p>
            <a:r>
              <a:rPr lang="en-US" altLang="zh-CN" dirty="0"/>
              <a:t>   public void </a:t>
            </a:r>
            <a:r>
              <a:rPr lang="en-US" altLang="zh-CN" dirty="0" err="1"/>
              <a:t>setVisitingTeam</a:t>
            </a:r>
            <a:r>
              <a:rPr lang="en-US" altLang="zh-CN" dirty="0"/>
              <a:t>(String name);</a:t>
            </a:r>
          </a:p>
          <a:p>
            <a:r>
              <a:rPr lang="en-US" altLang="zh-CN" dirty="0"/>
              <a:t>}</a:t>
            </a:r>
          </a:p>
          <a:p>
            <a:endParaRPr lang="en-US" altLang="zh-CN" dirty="0"/>
          </a:p>
          <a:p>
            <a:r>
              <a:rPr lang="en-US" altLang="zh-CN" dirty="0"/>
              <a:t>// </a:t>
            </a:r>
            <a:r>
              <a:rPr lang="zh-CN" altLang="en-US" dirty="0"/>
              <a:t>文件名</a:t>
            </a:r>
            <a:r>
              <a:rPr lang="en-US" altLang="zh-CN" dirty="0"/>
              <a:t>: Football.java</a:t>
            </a:r>
          </a:p>
          <a:p>
            <a:r>
              <a:rPr lang="en-US" altLang="zh-CN" dirty="0"/>
              <a:t>public interface Football </a:t>
            </a:r>
            <a:r>
              <a:rPr lang="en-US" altLang="zh-CN" b="1" dirty="0"/>
              <a:t>extends</a:t>
            </a:r>
            <a:r>
              <a:rPr lang="en-US" altLang="zh-CN" dirty="0"/>
              <a:t> Sports</a:t>
            </a:r>
          </a:p>
          <a:p>
            <a:r>
              <a:rPr lang="en-US" altLang="zh-CN" dirty="0"/>
              <a:t>{</a:t>
            </a:r>
          </a:p>
          <a:p>
            <a:r>
              <a:rPr lang="en-US" altLang="zh-CN" dirty="0"/>
              <a:t>   public void </a:t>
            </a:r>
            <a:r>
              <a:rPr lang="en-US" altLang="zh-CN" dirty="0" err="1"/>
              <a:t>homeTeamScored</a:t>
            </a:r>
            <a:r>
              <a:rPr lang="en-US" altLang="zh-CN" dirty="0"/>
              <a:t>(int points);</a:t>
            </a:r>
          </a:p>
          <a:p>
            <a:r>
              <a:rPr lang="en-US" altLang="zh-CN" dirty="0"/>
              <a:t>   public void </a:t>
            </a:r>
            <a:r>
              <a:rPr lang="en-US" altLang="zh-CN" dirty="0" err="1"/>
              <a:t>visitingTeamScored</a:t>
            </a:r>
            <a:r>
              <a:rPr lang="en-US" altLang="zh-CN" dirty="0"/>
              <a:t>(int points);</a:t>
            </a:r>
          </a:p>
          <a:p>
            <a:r>
              <a:rPr lang="en-US" altLang="zh-CN" dirty="0"/>
              <a:t>   public void </a:t>
            </a:r>
            <a:r>
              <a:rPr lang="en-US" altLang="zh-CN" dirty="0" err="1"/>
              <a:t>endOfQuarter</a:t>
            </a:r>
            <a:r>
              <a:rPr lang="en-US" altLang="zh-CN" dirty="0"/>
              <a:t>(int quarter);</a:t>
            </a:r>
          </a:p>
          <a:p>
            <a:r>
              <a:rPr lang="en-US" altLang="zh-CN" dirty="0"/>
              <a:t>}</a:t>
            </a:r>
          </a:p>
          <a:p>
            <a:endParaRPr lang="en-US" altLang="zh-CN" dirty="0"/>
          </a:p>
        </p:txBody>
      </p:sp>
      <p:sp>
        <p:nvSpPr>
          <p:cNvPr id="6" name="文本框 5">
            <a:extLst>
              <a:ext uri="{FF2B5EF4-FFF2-40B4-BE49-F238E27FC236}">
                <a16:creationId xmlns:a16="http://schemas.microsoft.com/office/drawing/2014/main" id="{3CCDC440-0C64-4E22-ACA4-7BB193FB5B5B}"/>
              </a:ext>
            </a:extLst>
          </p:cNvPr>
          <p:cNvSpPr txBox="1"/>
          <p:nvPr/>
        </p:nvSpPr>
        <p:spPr>
          <a:xfrm>
            <a:off x="6254496" y="2058067"/>
            <a:ext cx="5358384" cy="4247317"/>
          </a:xfrm>
          <a:prstGeom prst="rect">
            <a:avLst/>
          </a:prstGeom>
          <a:noFill/>
        </p:spPr>
        <p:txBody>
          <a:bodyPr wrap="square">
            <a:spAutoFit/>
          </a:bodyPr>
          <a:lstStyle/>
          <a:p>
            <a:r>
              <a:rPr lang="en-US" altLang="zh-CN" dirty="0"/>
              <a:t>// </a:t>
            </a:r>
            <a:r>
              <a:rPr lang="zh-CN" altLang="en-US" dirty="0"/>
              <a:t>文件名</a:t>
            </a:r>
            <a:r>
              <a:rPr lang="en-US" altLang="zh-CN" dirty="0"/>
              <a:t>: Hockey.java</a:t>
            </a:r>
          </a:p>
          <a:p>
            <a:r>
              <a:rPr lang="en-US" altLang="zh-CN" dirty="0"/>
              <a:t>public interface Hockey </a:t>
            </a:r>
            <a:r>
              <a:rPr lang="en-US" altLang="zh-CN" b="1" dirty="0"/>
              <a:t>extends</a:t>
            </a:r>
            <a:r>
              <a:rPr lang="en-US" altLang="zh-CN" dirty="0"/>
              <a:t> Sports</a:t>
            </a:r>
          </a:p>
          <a:p>
            <a:r>
              <a:rPr lang="en-US" altLang="zh-CN" dirty="0"/>
              <a:t>{</a:t>
            </a:r>
          </a:p>
          <a:p>
            <a:r>
              <a:rPr lang="en-US" altLang="zh-CN" dirty="0"/>
              <a:t>   public void </a:t>
            </a:r>
            <a:r>
              <a:rPr lang="en-US" altLang="zh-CN" dirty="0" err="1"/>
              <a:t>homeGoalScored</a:t>
            </a:r>
            <a:r>
              <a:rPr lang="en-US" altLang="zh-CN" dirty="0"/>
              <a:t>();</a:t>
            </a:r>
          </a:p>
          <a:p>
            <a:r>
              <a:rPr lang="en-US" altLang="zh-CN" dirty="0"/>
              <a:t>   public void </a:t>
            </a:r>
            <a:r>
              <a:rPr lang="en-US" altLang="zh-CN" dirty="0" err="1"/>
              <a:t>visitingGoalScored</a:t>
            </a:r>
            <a:r>
              <a:rPr lang="en-US" altLang="zh-CN" dirty="0"/>
              <a:t>();</a:t>
            </a:r>
          </a:p>
          <a:p>
            <a:r>
              <a:rPr lang="en-US" altLang="zh-CN" dirty="0"/>
              <a:t>   public void </a:t>
            </a:r>
            <a:r>
              <a:rPr lang="en-US" altLang="zh-CN" dirty="0" err="1"/>
              <a:t>endOfPeriod</a:t>
            </a:r>
            <a:r>
              <a:rPr lang="en-US" altLang="zh-CN" dirty="0"/>
              <a:t>(int period);</a:t>
            </a:r>
          </a:p>
          <a:p>
            <a:r>
              <a:rPr lang="en-US" altLang="zh-CN" dirty="0"/>
              <a:t>   public void </a:t>
            </a:r>
            <a:r>
              <a:rPr lang="en-US" altLang="zh-CN" dirty="0" err="1"/>
              <a:t>overtimePeriod</a:t>
            </a:r>
            <a:r>
              <a:rPr lang="en-US" altLang="zh-CN" dirty="0"/>
              <a:t>(int </a:t>
            </a:r>
            <a:r>
              <a:rPr lang="en-US" altLang="zh-CN" dirty="0" err="1"/>
              <a:t>ot</a:t>
            </a:r>
            <a:r>
              <a:rPr lang="en-US" altLang="zh-CN" dirty="0"/>
              <a:t>);</a:t>
            </a:r>
          </a:p>
          <a:p>
            <a:r>
              <a:rPr lang="en-US" altLang="zh-CN" dirty="0"/>
              <a:t>}</a:t>
            </a:r>
          </a:p>
          <a:p>
            <a:endParaRPr lang="en-US" altLang="zh-CN" dirty="0"/>
          </a:p>
          <a:p>
            <a:r>
              <a:rPr lang="en-US" altLang="zh-CN" dirty="0"/>
              <a:t>Hockey</a:t>
            </a:r>
            <a:r>
              <a:rPr lang="zh-CN" altLang="en-US" dirty="0"/>
              <a:t>接口自己声明了四个方法，从</a:t>
            </a:r>
            <a:r>
              <a:rPr lang="en-US" altLang="zh-CN" dirty="0"/>
              <a:t>Sports</a:t>
            </a:r>
            <a:r>
              <a:rPr lang="zh-CN" altLang="en-US" dirty="0"/>
              <a:t>接口继承了两个方法，这样，实现</a:t>
            </a:r>
            <a:r>
              <a:rPr lang="en-US" altLang="zh-CN" dirty="0"/>
              <a:t>Hockey</a:t>
            </a:r>
            <a:r>
              <a:rPr lang="zh-CN" altLang="en-US" dirty="0"/>
              <a:t>接口的类需要实现六个方法。</a:t>
            </a:r>
          </a:p>
          <a:p>
            <a:endParaRPr lang="zh-CN" altLang="en-US" dirty="0"/>
          </a:p>
          <a:p>
            <a:r>
              <a:rPr lang="zh-CN" altLang="en-US" dirty="0"/>
              <a:t>相似的，实现</a:t>
            </a:r>
            <a:r>
              <a:rPr lang="en-US" altLang="zh-CN" dirty="0"/>
              <a:t>Football</a:t>
            </a:r>
            <a:r>
              <a:rPr lang="zh-CN" altLang="en-US" dirty="0"/>
              <a:t>接口的类需要实现五个方法，其中两个来自于</a:t>
            </a:r>
            <a:r>
              <a:rPr lang="en-US" altLang="zh-CN" dirty="0"/>
              <a:t>Sports</a:t>
            </a:r>
            <a:r>
              <a:rPr lang="zh-CN" altLang="en-US" dirty="0"/>
              <a:t>接口。</a:t>
            </a:r>
          </a:p>
        </p:txBody>
      </p:sp>
    </p:spTree>
    <p:extLst>
      <p:ext uri="{BB962C8B-B14F-4D97-AF65-F5344CB8AC3E}">
        <p14:creationId xmlns:p14="http://schemas.microsoft.com/office/powerpoint/2010/main" val="2270190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2ACBB-3A4A-4446-83E4-AAA8D411FDD3}"/>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A234C432-A296-4E17-82CF-8D37D25955A2}"/>
              </a:ext>
            </a:extLst>
          </p:cNvPr>
          <p:cNvSpPr>
            <a:spLocks noGrp="1"/>
          </p:cNvSpPr>
          <p:nvPr>
            <p:ph idx="1"/>
          </p:nvPr>
        </p:nvSpPr>
        <p:spPr>
          <a:xfrm>
            <a:off x="838200" y="1307592"/>
            <a:ext cx="10515600" cy="5550408"/>
          </a:xfrm>
        </p:spPr>
        <p:txBody>
          <a:bodyPr>
            <a:normAutofit fontScale="92500" lnSpcReduction="20000"/>
          </a:bodyPr>
          <a:lstStyle/>
          <a:p>
            <a:pPr marL="0" indent="0">
              <a:lnSpc>
                <a:spcPct val="110000"/>
              </a:lnSpc>
              <a:buNone/>
            </a:pPr>
            <a:r>
              <a:rPr lang="en-US" altLang="zh-CN" b="1" dirty="0">
                <a:solidFill>
                  <a:schemeClr val="tx1"/>
                </a:solidFill>
              </a:rPr>
              <a:t>1</a:t>
            </a:r>
            <a:r>
              <a:rPr lang="zh-CN" altLang="en-US" b="1" dirty="0">
                <a:solidFill>
                  <a:schemeClr val="tx1"/>
                </a:solidFill>
              </a:rPr>
              <a:t>、区分异常与错误</a:t>
            </a:r>
            <a:endParaRPr lang="en-US" altLang="zh-CN" b="1" dirty="0">
              <a:solidFill>
                <a:schemeClr val="tx1"/>
              </a:solidFill>
            </a:endParaRPr>
          </a:p>
          <a:p>
            <a:pPr>
              <a:lnSpc>
                <a:spcPct val="110000"/>
              </a:lnSpc>
            </a:pPr>
            <a:r>
              <a:rPr lang="zh-CN" altLang="en-US" dirty="0">
                <a:solidFill>
                  <a:schemeClr val="tx1"/>
                </a:solidFill>
              </a:rPr>
              <a:t>并不是所有的错误都是异常。比如说，你的代码少了一个分号，那么运行出来结果是提示是错误 </a:t>
            </a:r>
            <a:r>
              <a:rPr lang="en-US" altLang="zh-CN" dirty="0" err="1">
                <a:solidFill>
                  <a:schemeClr val="tx1"/>
                </a:solidFill>
              </a:rPr>
              <a:t>java.lang.Error</a:t>
            </a:r>
            <a:r>
              <a:rPr lang="zh-CN" altLang="en-US" dirty="0">
                <a:solidFill>
                  <a:schemeClr val="tx1"/>
                </a:solidFill>
              </a:rPr>
              <a:t>；如果你用</a:t>
            </a:r>
            <a:r>
              <a:rPr lang="en-US" altLang="zh-CN" dirty="0" err="1">
                <a:solidFill>
                  <a:schemeClr val="tx1"/>
                </a:solidFill>
              </a:rPr>
              <a:t>System.out.println</a:t>
            </a:r>
            <a:r>
              <a:rPr lang="en-US" altLang="zh-CN" dirty="0">
                <a:solidFill>
                  <a:schemeClr val="tx1"/>
                </a:solidFill>
              </a:rPr>
              <a:t>(11/0)</a:t>
            </a:r>
            <a:r>
              <a:rPr lang="zh-CN" altLang="en-US" dirty="0">
                <a:solidFill>
                  <a:schemeClr val="tx1"/>
                </a:solidFill>
              </a:rPr>
              <a:t>，那么你是因为你用</a:t>
            </a:r>
            <a:r>
              <a:rPr lang="en-US" altLang="zh-CN" dirty="0">
                <a:solidFill>
                  <a:schemeClr val="tx1"/>
                </a:solidFill>
              </a:rPr>
              <a:t>0</a:t>
            </a:r>
            <a:r>
              <a:rPr lang="zh-CN" altLang="en-US" dirty="0">
                <a:solidFill>
                  <a:schemeClr val="tx1"/>
                </a:solidFill>
              </a:rPr>
              <a:t>做了除数，会抛出 </a:t>
            </a:r>
            <a:r>
              <a:rPr lang="en-US" altLang="zh-CN" dirty="0" err="1">
                <a:solidFill>
                  <a:schemeClr val="tx1"/>
                </a:solidFill>
              </a:rPr>
              <a:t>java.lang.ArithmeticException</a:t>
            </a:r>
            <a:r>
              <a:rPr lang="en-US" altLang="zh-CN" dirty="0">
                <a:solidFill>
                  <a:schemeClr val="tx1"/>
                </a:solidFill>
              </a:rPr>
              <a:t> </a:t>
            </a:r>
            <a:r>
              <a:rPr lang="zh-CN" altLang="en-US" dirty="0">
                <a:solidFill>
                  <a:schemeClr val="tx1"/>
                </a:solidFill>
              </a:rPr>
              <a:t>的异常。</a:t>
            </a:r>
            <a:endParaRPr lang="en-US" altLang="zh-CN" dirty="0">
              <a:solidFill>
                <a:schemeClr val="tx1"/>
              </a:solidFill>
            </a:endParaRPr>
          </a:p>
          <a:p>
            <a:pPr>
              <a:lnSpc>
                <a:spcPct val="110000"/>
              </a:lnSpc>
            </a:pPr>
            <a:r>
              <a:rPr lang="zh-CN" altLang="en-US" dirty="0">
                <a:solidFill>
                  <a:schemeClr val="tx1"/>
                </a:solidFill>
              </a:rPr>
              <a:t>在</a:t>
            </a:r>
            <a:r>
              <a:rPr lang="en-US" altLang="zh-CN" dirty="0">
                <a:solidFill>
                  <a:schemeClr val="tx1"/>
                </a:solidFill>
              </a:rPr>
              <a:t>java</a:t>
            </a:r>
            <a:r>
              <a:rPr lang="zh-CN" altLang="en-US" dirty="0">
                <a:solidFill>
                  <a:schemeClr val="tx1"/>
                </a:solidFill>
              </a:rPr>
              <a:t>中，阻止当前方法或作用域的情况，称之为异常。</a:t>
            </a:r>
            <a:endParaRPr lang="en-US" altLang="zh-CN" dirty="0">
              <a:solidFill>
                <a:schemeClr val="tx1"/>
              </a:solidFill>
            </a:endParaRPr>
          </a:p>
          <a:p>
            <a:pPr marL="0" indent="0">
              <a:lnSpc>
                <a:spcPct val="110000"/>
              </a:lnSpc>
              <a:buNone/>
            </a:pPr>
            <a:r>
              <a:rPr lang="en-US" altLang="zh-CN" b="1" dirty="0">
                <a:solidFill>
                  <a:schemeClr val="tx1"/>
                </a:solidFill>
              </a:rPr>
              <a:t>2</a:t>
            </a:r>
            <a:r>
              <a:rPr lang="zh-CN" altLang="en-US" b="1" dirty="0">
                <a:solidFill>
                  <a:schemeClr val="tx1"/>
                </a:solidFill>
              </a:rPr>
              <a:t>、异常的原因</a:t>
            </a:r>
          </a:p>
          <a:p>
            <a:pPr>
              <a:lnSpc>
                <a:spcPct val="110000"/>
              </a:lnSpc>
            </a:pPr>
            <a:r>
              <a:rPr lang="zh-CN" altLang="en-US" dirty="0">
                <a:solidFill>
                  <a:schemeClr val="tx1"/>
                </a:solidFill>
              </a:rPr>
              <a:t>用户输入了非法数据。</a:t>
            </a:r>
          </a:p>
          <a:p>
            <a:pPr>
              <a:lnSpc>
                <a:spcPct val="110000"/>
              </a:lnSpc>
            </a:pPr>
            <a:r>
              <a:rPr lang="zh-CN" altLang="en-US" dirty="0">
                <a:solidFill>
                  <a:schemeClr val="tx1"/>
                </a:solidFill>
              </a:rPr>
              <a:t>要打开的文件不存在。</a:t>
            </a:r>
          </a:p>
          <a:p>
            <a:pPr>
              <a:lnSpc>
                <a:spcPct val="110000"/>
              </a:lnSpc>
            </a:pPr>
            <a:r>
              <a:rPr lang="zh-CN" altLang="en-US" dirty="0">
                <a:solidFill>
                  <a:schemeClr val="tx1"/>
                </a:solidFill>
              </a:rPr>
              <a:t>网络通信时连接中断，或者</a:t>
            </a:r>
            <a:r>
              <a:rPr lang="en-US" altLang="zh-CN" dirty="0">
                <a:solidFill>
                  <a:schemeClr val="tx1"/>
                </a:solidFill>
              </a:rPr>
              <a:t>JVM</a:t>
            </a:r>
            <a:r>
              <a:rPr lang="zh-CN" altLang="en-US" dirty="0">
                <a:solidFill>
                  <a:schemeClr val="tx1"/>
                </a:solidFill>
              </a:rPr>
              <a:t>内存溢出等。</a:t>
            </a:r>
            <a:endParaRPr lang="en-US" altLang="zh-CN" dirty="0">
              <a:solidFill>
                <a:schemeClr val="tx1"/>
              </a:solidFill>
            </a:endParaRPr>
          </a:p>
          <a:p>
            <a:pPr marL="0" indent="0">
              <a:lnSpc>
                <a:spcPct val="110000"/>
              </a:lnSpc>
              <a:buNone/>
            </a:pPr>
            <a:r>
              <a:rPr lang="en-US" altLang="zh-CN" b="1" dirty="0">
                <a:solidFill>
                  <a:schemeClr val="tx1"/>
                </a:solidFill>
              </a:rPr>
              <a:t>3</a:t>
            </a:r>
            <a:r>
              <a:rPr lang="zh-CN" altLang="en-US" b="1" dirty="0">
                <a:solidFill>
                  <a:schemeClr val="tx1"/>
                </a:solidFill>
              </a:rPr>
              <a:t>、异常的分类</a:t>
            </a:r>
            <a:endParaRPr lang="en-US" altLang="zh-CN" b="1" dirty="0">
              <a:solidFill>
                <a:schemeClr val="tx1"/>
              </a:solidFill>
            </a:endParaRPr>
          </a:p>
          <a:p>
            <a:pPr marL="457200" indent="-457200">
              <a:lnSpc>
                <a:spcPct val="110000"/>
              </a:lnSpc>
              <a:buFont typeface="+mj-lt"/>
              <a:buAutoNum type="arabicPeriod"/>
            </a:pPr>
            <a:r>
              <a:rPr lang="zh-CN" altLang="en-US" dirty="0">
                <a:solidFill>
                  <a:schemeClr val="tx1"/>
                </a:solidFill>
              </a:rPr>
              <a:t>检查性异常：最具代表的检查性异常是用户错误或问题引起的异常，这是程序员无法预见的。例如要打开一个不存在文件时，一个异常就发生了，</a:t>
            </a:r>
            <a:r>
              <a:rPr lang="zh-CN" altLang="en-US" b="1" dirty="0">
                <a:solidFill>
                  <a:schemeClr val="tx1"/>
                </a:solidFill>
              </a:rPr>
              <a:t>这些异常在编译时不能被简单地忽略。</a:t>
            </a:r>
            <a:endParaRPr lang="en-US" altLang="zh-CN" b="1" dirty="0">
              <a:solidFill>
                <a:schemeClr val="tx1"/>
              </a:solidFill>
            </a:endParaRPr>
          </a:p>
          <a:p>
            <a:pPr marL="457200" indent="-457200">
              <a:lnSpc>
                <a:spcPct val="110000"/>
              </a:lnSpc>
              <a:buFont typeface="+mj-lt"/>
              <a:buAutoNum type="arabicPeriod"/>
            </a:pPr>
            <a:r>
              <a:rPr lang="zh-CN" altLang="en-US" dirty="0">
                <a:solidFill>
                  <a:schemeClr val="tx1"/>
                </a:solidFill>
              </a:rPr>
              <a:t>运行时异常： 运行时异常是可能被程序员避免的异常。与检查性异常相反，运行时异常可以在编译时被忽略。</a:t>
            </a:r>
            <a:endParaRPr lang="en-US" altLang="zh-CN" dirty="0">
              <a:solidFill>
                <a:schemeClr val="tx1"/>
              </a:solidFill>
            </a:endParaRPr>
          </a:p>
          <a:p>
            <a:pPr marL="457200" indent="-457200">
              <a:lnSpc>
                <a:spcPct val="110000"/>
              </a:lnSpc>
              <a:buFont typeface="+mj-lt"/>
              <a:buAutoNum type="arabicPeriod"/>
            </a:pPr>
            <a:r>
              <a:rPr lang="zh-CN" altLang="en-US" dirty="0">
                <a:solidFill>
                  <a:schemeClr val="tx1"/>
                </a:solidFill>
              </a:rPr>
              <a:t>错误： 错误不是异常，而是脱离程序员控制的问题。错误在代码中通常被忽略。例如，当栈溢出时，一个错误就发生了，它们在编译也检查不到的。</a:t>
            </a:r>
          </a:p>
        </p:txBody>
      </p:sp>
    </p:spTree>
    <p:extLst>
      <p:ext uri="{BB962C8B-B14F-4D97-AF65-F5344CB8AC3E}">
        <p14:creationId xmlns:p14="http://schemas.microsoft.com/office/powerpoint/2010/main" val="152437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CD212-9BBF-45C8-A9ED-E8C7C3DE2D36}"/>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6B3E5195-0961-4BB6-84C2-91AA4EBE79DB}"/>
              </a:ext>
            </a:extLst>
          </p:cNvPr>
          <p:cNvSpPr>
            <a:spLocks noGrp="1"/>
          </p:cNvSpPr>
          <p:nvPr>
            <p:ph idx="1"/>
          </p:nvPr>
        </p:nvSpPr>
        <p:spPr>
          <a:xfrm>
            <a:off x="838200" y="1359280"/>
            <a:ext cx="10515600" cy="5498720"/>
          </a:xfrm>
        </p:spPr>
        <p:txBody>
          <a:bodyPr>
            <a:normAutofit fontScale="47500" lnSpcReduction="20000"/>
          </a:bodyPr>
          <a:lstStyle/>
          <a:p>
            <a:pPr marL="0" indent="0" algn="ctr">
              <a:buNone/>
            </a:pPr>
            <a:r>
              <a:rPr lang="zh-CN" altLang="en-US" sz="2900" b="1" dirty="0">
                <a:solidFill>
                  <a:schemeClr val="tx1"/>
                </a:solidFill>
              </a:rPr>
              <a:t>异常处理的基本语法 </a:t>
            </a:r>
          </a:p>
          <a:p>
            <a:pPr marL="0" indent="0">
              <a:lnSpc>
                <a:spcPct val="120000"/>
              </a:lnSpc>
              <a:buNone/>
            </a:pPr>
            <a:r>
              <a:rPr lang="zh-CN" altLang="en-US" sz="2900" dirty="0">
                <a:solidFill>
                  <a:schemeClr val="tx1"/>
                </a:solidFill>
              </a:rPr>
              <a:t>在编写代码处理异常时，对于检查异常，有</a:t>
            </a:r>
            <a:r>
              <a:rPr lang="en-US" altLang="zh-CN" sz="2900" dirty="0">
                <a:solidFill>
                  <a:schemeClr val="tx1"/>
                </a:solidFill>
              </a:rPr>
              <a:t>2</a:t>
            </a:r>
            <a:r>
              <a:rPr lang="zh-CN" altLang="en-US" sz="2900" dirty="0">
                <a:solidFill>
                  <a:schemeClr val="tx1"/>
                </a:solidFill>
              </a:rPr>
              <a:t>种不同的处理方式：使用</a:t>
            </a:r>
            <a:r>
              <a:rPr lang="en-US" altLang="zh-CN" sz="2900" dirty="0">
                <a:solidFill>
                  <a:schemeClr val="tx1"/>
                </a:solidFill>
              </a:rPr>
              <a:t>try…catch…finally</a:t>
            </a:r>
            <a:r>
              <a:rPr lang="zh-CN" altLang="en-US" sz="2900" dirty="0">
                <a:solidFill>
                  <a:schemeClr val="tx1"/>
                </a:solidFill>
              </a:rPr>
              <a:t>语句块处理它。或者，在函数签名中使用</a:t>
            </a:r>
            <a:r>
              <a:rPr lang="en-US" altLang="zh-CN" sz="2900" dirty="0">
                <a:solidFill>
                  <a:schemeClr val="tx1"/>
                </a:solidFill>
              </a:rPr>
              <a:t>throws </a:t>
            </a:r>
            <a:r>
              <a:rPr lang="zh-CN" altLang="en-US" sz="2900" dirty="0">
                <a:solidFill>
                  <a:schemeClr val="tx1"/>
                </a:solidFill>
              </a:rPr>
              <a:t>声明交给函数调用者</a:t>
            </a:r>
            <a:r>
              <a:rPr lang="en-US" altLang="zh-CN" sz="2900" dirty="0">
                <a:solidFill>
                  <a:schemeClr val="tx1"/>
                </a:solidFill>
              </a:rPr>
              <a:t>caller</a:t>
            </a:r>
            <a:r>
              <a:rPr lang="zh-CN" altLang="en-US" sz="2900" dirty="0">
                <a:solidFill>
                  <a:schemeClr val="tx1"/>
                </a:solidFill>
              </a:rPr>
              <a:t>去解决。</a:t>
            </a:r>
            <a:endParaRPr lang="en-US" altLang="zh-CN" sz="2900" dirty="0">
              <a:solidFill>
                <a:schemeClr val="tx1"/>
              </a:solidFill>
            </a:endParaRPr>
          </a:p>
          <a:p>
            <a:pPr marL="0" indent="0">
              <a:buNone/>
            </a:pPr>
            <a:endParaRPr lang="en-US" altLang="zh-CN" dirty="0">
              <a:solidFill>
                <a:schemeClr val="tx1"/>
              </a:solidFill>
            </a:endParaRPr>
          </a:p>
          <a:p>
            <a:pPr marL="0" indent="0">
              <a:buNone/>
            </a:pPr>
            <a:r>
              <a:rPr lang="en-US" altLang="zh-CN" sz="2300" dirty="0">
                <a:solidFill>
                  <a:schemeClr val="tx1"/>
                </a:solidFill>
              </a:rPr>
              <a:t>try {</a:t>
            </a:r>
          </a:p>
          <a:p>
            <a:pPr marL="0" indent="0">
              <a:buNone/>
            </a:pPr>
            <a:r>
              <a:rPr lang="en-US" altLang="zh-CN" sz="2300" dirty="0">
                <a:solidFill>
                  <a:schemeClr val="tx1"/>
                </a:solidFill>
              </a:rPr>
              <a:t>     //</a:t>
            </a:r>
            <a:r>
              <a:rPr lang="en-US" altLang="zh-CN" sz="2300" b="1" dirty="0">
                <a:solidFill>
                  <a:schemeClr val="tx1"/>
                </a:solidFill>
              </a:rPr>
              <a:t>try</a:t>
            </a:r>
            <a:r>
              <a:rPr lang="zh-CN" altLang="en-US" sz="2300" b="1" dirty="0">
                <a:solidFill>
                  <a:schemeClr val="tx1"/>
                </a:solidFill>
              </a:rPr>
              <a:t>块中放可能发生异常的代码。</a:t>
            </a:r>
          </a:p>
          <a:p>
            <a:pPr marL="0" indent="0">
              <a:buNone/>
            </a:pPr>
            <a:r>
              <a:rPr lang="zh-CN" altLang="en-US" sz="2300" dirty="0">
                <a:solidFill>
                  <a:schemeClr val="tx1"/>
                </a:solidFill>
              </a:rPr>
              <a:t>     </a:t>
            </a:r>
            <a:r>
              <a:rPr lang="en-US" altLang="zh-CN" sz="2300" dirty="0">
                <a:solidFill>
                  <a:schemeClr val="tx1"/>
                </a:solidFill>
              </a:rPr>
              <a:t>//</a:t>
            </a:r>
            <a:r>
              <a:rPr lang="zh-CN" altLang="en-US" sz="2300" dirty="0">
                <a:solidFill>
                  <a:schemeClr val="tx1"/>
                </a:solidFill>
              </a:rPr>
              <a:t>如果执行完</a:t>
            </a:r>
            <a:r>
              <a:rPr lang="en-US" altLang="zh-CN" sz="2300" dirty="0">
                <a:solidFill>
                  <a:schemeClr val="tx1"/>
                </a:solidFill>
              </a:rPr>
              <a:t>try</a:t>
            </a:r>
            <a:r>
              <a:rPr lang="zh-CN" altLang="en-US" sz="2300" dirty="0">
                <a:solidFill>
                  <a:schemeClr val="tx1"/>
                </a:solidFill>
              </a:rPr>
              <a:t>且不发生异常，则接着去执行</a:t>
            </a:r>
            <a:r>
              <a:rPr lang="en-US" altLang="zh-CN" sz="2300" dirty="0">
                <a:solidFill>
                  <a:schemeClr val="tx1"/>
                </a:solidFill>
              </a:rPr>
              <a:t>finally</a:t>
            </a:r>
            <a:r>
              <a:rPr lang="zh-CN" altLang="en-US" sz="2300" dirty="0">
                <a:solidFill>
                  <a:schemeClr val="tx1"/>
                </a:solidFill>
              </a:rPr>
              <a:t>块和</a:t>
            </a:r>
            <a:r>
              <a:rPr lang="en-US" altLang="zh-CN" sz="2300" dirty="0">
                <a:solidFill>
                  <a:schemeClr val="tx1"/>
                </a:solidFill>
              </a:rPr>
              <a:t>finally</a:t>
            </a:r>
            <a:r>
              <a:rPr lang="zh-CN" altLang="en-US" sz="2300" dirty="0">
                <a:solidFill>
                  <a:schemeClr val="tx1"/>
                </a:solidFill>
              </a:rPr>
              <a:t>后面的代码（如果有的话）。</a:t>
            </a:r>
          </a:p>
          <a:p>
            <a:pPr marL="0" indent="0">
              <a:buNone/>
            </a:pPr>
            <a:r>
              <a:rPr lang="zh-CN" altLang="en-US" sz="2300" dirty="0">
                <a:solidFill>
                  <a:schemeClr val="tx1"/>
                </a:solidFill>
              </a:rPr>
              <a:t>     </a:t>
            </a:r>
            <a:r>
              <a:rPr lang="en-US" altLang="zh-CN" sz="2300" dirty="0">
                <a:solidFill>
                  <a:schemeClr val="tx1"/>
                </a:solidFill>
              </a:rPr>
              <a:t>//</a:t>
            </a:r>
            <a:r>
              <a:rPr lang="zh-CN" altLang="en-US" sz="2300" dirty="0">
                <a:solidFill>
                  <a:schemeClr val="tx1"/>
                </a:solidFill>
              </a:rPr>
              <a:t>如果发生异常，则尝试去匹配</a:t>
            </a:r>
            <a:r>
              <a:rPr lang="en-US" altLang="zh-CN" sz="2300" dirty="0">
                <a:solidFill>
                  <a:schemeClr val="tx1"/>
                </a:solidFill>
              </a:rPr>
              <a:t>catch</a:t>
            </a:r>
            <a:r>
              <a:rPr lang="zh-CN" altLang="en-US" sz="2300" dirty="0">
                <a:solidFill>
                  <a:schemeClr val="tx1"/>
                </a:solidFill>
              </a:rPr>
              <a:t>块。</a:t>
            </a:r>
          </a:p>
          <a:p>
            <a:pPr marL="0" indent="0">
              <a:buNone/>
            </a:pPr>
            <a:r>
              <a:rPr lang="en-US" altLang="zh-CN" sz="2300" dirty="0">
                <a:solidFill>
                  <a:schemeClr val="tx1"/>
                </a:solidFill>
              </a:rPr>
              <a:t>} catch(</a:t>
            </a:r>
            <a:r>
              <a:rPr lang="en-US" altLang="zh-CN" sz="2300" dirty="0" err="1">
                <a:solidFill>
                  <a:schemeClr val="tx1"/>
                </a:solidFill>
              </a:rPr>
              <a:t>SQLException</a:t>
            </a:r>
            <a:r>
              <a:rPr lang="en-US" altLang="zh-CN" sz="2300" dirty="0">
                <a:solidFill>
                  <a:schemeClr val="tx1"/>
                </a:solidFill>
              </a:rPr>
              <a:t> </a:t>
            </a:r>
            <a:r>
              <a:rPr lang="en-US" altLang="zh-CN" sz="2300" dirty="0" err="1">
                <a:solidFill>
                  <a:schemeClr val="tx1"/>
                </a:solidFill>
              </a:rPr>
              <a:t>SQLexception</a:t>
            </a:r>
            <a:r>
              <a:rPr lang="en-US" altLang="zh-CN" sz="2300" dirty="0">
                <a:solidFill>
                  <a:schemeClr val="tx1"/>
                </a:solidFill>
              </a:rPr>
              <a:t>) {</a:t>
            </a:r>
          </a:p>
          <a:p>
            <a:pPr marL="0" indent="0">
              <a:buNone/>
            </a:pPr>
            <a:r>
              <a:rPr lang="en-US" altLang="zh-CN" sz="2300" dirty="0">
                <a:solidFill>
                  <a:schemeClr val="tx1"/>
                </a:solidFill>
              </a:rPr>
              <a:t>    //</a:t>
            </a:r>
            <a:r>
              <a:rPr lang="zh-CN" altLang="en-US" sz="2300" b="1" dirty="0">
                <a:solidFill>
                  <a:schemeClr val="tx1"/>
                </a:solidFill>
              </a:rPr>
              <a:t>每一个</a:t>
            </a:r>
            <a:r>
              <a:rPr lang="en-US" altLang="zh-CN" sz="2300" b="1" dirty="0">
                <a:solidFill>
                  <a:schemeClr val="tx1"/>
                </a:solidFill>
              </a:rPr>
              <a:t>catch</a:t>
            </a:r>
            <a:r>
              <a:rPr lang="zh-CN" altLang="en-US" sz="2300" b="1" dirty="0">
                <a:solidFill>
                  <a:schemeClr val="tx1"/>
                </a:solidFill>
              </a:rPr>
              <a:t>块用于捕获并处理一个特定的异常</a:t>
            </a:r>
            <a:r>
              <a:rPr lang="zh-CN" altLang="en-US" sz="2300" dirty="0">
                <a:solidFill>
                  <a:schemeClr val="tx1"/>
                </a:solidFill>
              </a:rPr>
              <a:t>，或者这异常类型的子类。</a:t>
            </a:r>
            <a:r>
              <a:rPr lang="en-US" altLang="zh-CN" sz="2300" dirty="0">
                <a:solidFill>
                  <a:schemeClr val="tx1"/>
                </a:solidFill>
              </a:rPr>
              <a:t>Java7</a:t>
            </a:r>
            <a:r>
              <a:rPr lang="zh-CN" altLang="en-US" sz="2300" dirty="0">
                <a:solidFill>
                  <a:schemeClr val="tx1"/>
                </a:solidFill>
              </a:rPr>
              <a:t>中可以将多个异常声明在一个</a:t>
            </a:r>
            <a:r>
              <a:rPr lang="en-US" altLang="zh-CN" sz="2300" dirty="0">
                <a:solidFill>
                  <a:schemeClr val="tx1"/>
                </a:solidFill>
              </a:rPr>
              <a:t>catch</a:t>
            </a:r>
            <a:r>
              <a:rPr lang="zh-CN" altLang="en-US" sz="2300" dirty="0">
                <a:solidFill>
                  <a:schemeClr val="tx1"/>
                </a:solidFill>
              </a:rPr>
              <a:t>中。</a:t>
            </a:r>
          </a:p>
          <a:p>
            <a:pPr marL="0" indent="0">
              <a:buNone/>
            </a:pPr>
            <a:r>
              <a:rPr lang="zh-CN" altLang="en-US" sz="2300" dirty="0">
                <a:solidFill>
                  <a:schemeClr val="tx1"/>
                </a:solidFill>
              </a:rPr>
              <a:t>    </a:t>
            </a:r>
            <a:r>
              <a:rPr lang="en-US" altLang="zh-CN" sz="2300" dirty="0">
                <a:solidFill>
                  <a:schemeClr val="tx1"/>
                </a:solidFill>
              </a:rPr>
              <a:t>//catch</a:t>
            </a:r>
            <a:r>
              <a:rPr lang="zh-CN" altLang="en-US" sz="2300" dirty="0">
                <a:solidFill>
                  <a:schemeClr val="tx1"/>
                </a:solidFill>
              </a:rPr>
              <a:t>后面的括号定义了异常类型和异常参数。如果异常与之匹配且是最先匹配到的，则虚拟机将使用这个</a:t>
            </a:r>
            <a:r>
              <a:rPr lang="en-US" altLang="zh-CN" sz="2300" dirty="0">
                <a:solidFill>
                  <a:schemeClr val="tx1"/>
                </a:solidFill>
              </a:rPr>
              <a:t>catch</a:t>
            </a:r>
            <a:r>
              <a:rPr lang="zh-CN" altLang="en-US" sz="2300" dirty="0">
                <a:solidFill>
                  <a:schemeClr val="tx1"/>
                </a:solidFill>
              </a:rPr>
              <a:t>块来处理异常。</a:t>
            </a:r>
          </a:p>
          <a:p>
            <a:pPr marL="0" indent="0">
              <a:buNone/>
            </a:pPr>
            <a:r>
              <a:rPr lang="zh-CN" altLang="en-US" sz="2300" dirty="0">
                <a:solidFill>
                  <a:schemeClr val="tx1"/>
                </a:solidFill>
              </a:rPr>
              <a:t>    </a:t>
            </a:r>
            <a:r>
              <a:rPr lang="en-US" altLang="zh-CN" sz="2300" dirty="0">
                <a:solidFill>
                  <a:schemeClr val="tx1"/>
                </a:solidFill>
              </a:rPr>
              <a:t>//</a:t>
            </a:r>
            <a:r>
              <a:rPr lang="zh-CN" altLang="en-US" sz="2300" dirty="0">
                <a:solidFill>
                  <a:schemeClr val="tx1"/>
                </a:solidFill>
              </a:rPr>
              <a:t>在</a:t>
            </a:r>
            <a:r>
              <a:rPr lang="en-US" altLang="zh-CN" sz="2300" dirty="0">
                <a:solidFill>
                  <a:schemeClr val="tx1"/>
                </a:solidFill>
              </a:rPr>
              <a:t>catch</a:t>
            </a:r>
            <a:r>
              <a:rPr lang="zh-CN" altLang="en-US" sz="2300" dirty="0">
                <a:solidFill>
                  <a:schemeClr val="tx1"/>
                </a:solidFill>
              </a:rPr>
              <a:t>块中可以使用这个块的异常参数来获取异常的相关信息。异常参数是这个</a:t>
            </a:r>
            <a:r>
              <a:rPr lang="en-US" altLang="zh-CN" sz="2300" dirty="0">
                <a:solidFill>
                  <a:schemeClr val="tx1"/>
                </a:solidFill>
              </a:rPr>
              <a:t>catch</a:t>
            </a:r>
            <a:r>
              <a:rPr lang="zh-CN" altLang="en-US" sz="2300" dirty="0">
                <a:solidFill>
                  <a:schemeClr val="tx1"/>
                </a:solidFill>
              </a:rPr>
              <a:t>块中的局部变量，其它块不能访问。</a:t>
            </a:r>
          </a:p>
          <a:p>
            <a:pPr marL="0" indent="0">
              <a:buNone/>
            </a:pPr>
            <a:r>
              <a:rPr lang="zh-CN" altLang="en-US" sz="2300" dirty="0">
                <a:solidFill>
                  <a:schemeClr val="tx1"/>
                </a:solidFill>
              </a:rPr>
              <a:t>    </a:t>
            </a:r>
            <a:r>
              <a:rPr lang="en-US" altLang="zh-CN" sz="2300" dirty="0">
                <a:solidFill>
                  <a:schemeClr val="tx1"/>
                </a:solidFill>
              </a:rPr>
              <a:t>//</a:t>
            </a:r>
            <a:r>
              <a:rPr lang="zh-CN" altLang="en-US" sz="2300" dirty="0">
                <a:solidFill>
                  <a:schemeClr val="tx1"/>
                </a:solidFill>
              </a:rPr>
              <a:t>如果当前</a:t>
            </a:r>
            <a:r>
              <a:rPr lang="en-US" altLang="zh-CN" sz="2300" dirty="0">
                <a:solidFill>
                  <a:schemeClr val="tx1"/>
                </a:solidFill>
              </a:rPr>
              <a:t>try</a:t>
            </a:r>
            <a:r>
              <a:rPr lang="zh-CN" altLang="en-US" sz="2300" dirty="0">
                <a:solidFill>
                  <a:schemeClr val="tx1"/>
                </a:solidFill>
              </a:rPr>
              <a:t>块中发生的异常在后续的所有</a:t>
            </a:r>
            <a:r>
              <a:rPr lang="en-US" altLang="zh-CN" sz="2300" dirty="0">
                <a:solidFill>
                  <a:schemeClr val="tx1"/>
                </a:solidFill>
              </a:rPr>
              <a:t>catch</a:t>
            </a:r>
            <a:r>
              <a:rPr lang="zh-CN" altLang="en-US" sz="2300" dirty="0">
                <a:solidFill>
                  <a:schemeClr val="tx1"/>
                </a:solidFill>
              </a:rPr>
              <a:t>中都没捕获到，则先去执行</a:t>
            </a:r>
            <a:r>
              <a:rPr lang="en-US" altLang="zh-CN" sz="2300" dirty="0">
                <a:solidFill>
                  <a:schemeClr val="tx1"/>
                </a:solidFill>
              </a:rPr>
              <a:t>finally</a:t>
            </a:r>
            <a:r>
              <a:rPr lang="zh-CN" altLang="en-US" sz="2300" dirty="0">
                <a:solidFill>
                  <a:schemeClr val="tx1"/>
                </a:solidFill>
              </a:rPr>
              <a:t>，然后到这个函数的外部</a:t>
            </a:r>
            <a:r>
              <a:rPr lang="en-US" altLang="zh-CN" sz="2300" dirty="0">
                <a:solidFill>
                  <a:schemeClr val="tx1"/>
                </a:solidFill>
              </a:rPr>
              <a:t>caller</a:t>
            </a:r>
            <a:r>
              <a:rPr lang="zh-CN" altLang="en-US" sz="2300" dirty="0">
                <a:solidFill>
                  <a:schemeClr val="tx1"/>
                </a:solidFill>
              </a:rPr>
              <a:t>中去匹配异常处理器。</a:t>
            </a:r>
          </a:p>
          <a:p>
            <a:pPr marL="0" indent="0">
              <a:buNone/>
            </a:pPr>
            <a:r>
              <a:rPr lang="zh-CN" altLang="en-US" sz="2300" dirty="0">
                <a:solidFill>
                  <a:schemeClr val="tx1"/>
                </a:solidFill>
              </a:rPr>
              <a:t>    </a:t>
            </a:r>
            <a:r>
              <a:rPr lang="en-US" altLang="zh-CN" sz="2300" dirty="0">
                <a:solidFill>
                  <a:schemeClr val="tx1"/>
                </a:solidFill>
              </a:rPr>
              <a:t>//</a:t>
            </a:r>
            <a:r>
              <a:rPr lang="zh-CN" altLang="en-US" sz="2300" dirty="0">
                <a:solidFill>
                  <a:schemeClr val="tx1"/>
                </a:solidFill>
              </a:rPr>
              <a:t>如果</a:t>
            </a:r>
            <a:r>
              <a:rPr lang="en-US" altLang="zh-CN" sz="2300" dirty="0">
                <a:solidFill>
                  <a:schemeClr val="tx1"/>
                </a:solidFill>
              </a:rPr>
              <a:t>try</a:t>
            </a:r>
            <a:r>
              <a:rPr lang="zh-CN" altLang="en-US" sz="2300" dirty="0">
                <a:solidFill>
                  <a:schemeClr val="tx1"/>
                </a:solidFill>
              </a:rPr>
              <a:t>中没有发生异常，则所有的</a:t>
            </a:r>
            <a:r>
              <a:rPr lang="en-US" altLang="zh-CN" sz="2300" dirty="0">
                <a:solidFill>
                  <a:schemeClr val="tx1"/>
                </a:solidFill>
              </a:rPr>
              <a:t>catch</a:t>
            </a:r>
            <a:r>
              <a:rPr lang="zh-CN" altLang="en-US" sz="2300" dirty="0">
                <a:solidFill>
                  <a:schemeClr val="tx1"/>
                </a:solidFill>
              </a:rPr>
              <a:t>块将被忽略。</a:t>
            </a:r>
          </a:p>
          <a:p>
            <a:pPr marL="0" indent="0">
              <a:buNone/>
            </a:pPr>
            <a:r>
              <a:rPr lang="en-US" altLang="zh-CN" sz="2300" dirty="0">
                <a:solidFill>
                  <a:schemeClr val="tx1"/>
                </a:solidFill>
              </a:rPr>
              <a:t>} catch(Exception exception) {</a:t>
            </a:r>
          </a:p>
          <a:p>
            <a:pPr marL="0" indent="0">
              <a:buNone/>
            </a:pPr>
            <a:r>
              <a:rPr lang="en-US" altLang="zh-CN" sz="2300" dirty="0">
                <a:solidFill>
                  <a:schemeClr val="tx1"/>
                </a:solidFill>
              </a:rPr>
              <a:t>    //...</a:t>
            </a:r>
          </a:p>
          <a:p>
            <a:pPr marL="0" indent="0">
              <a:buNone/>
            </a:pPr>
            <a:r>
              <a:rPr lang="en-US" altLang="zh-CN" sz="2300" dirty="0">
                <a:solidFill>
                  <a:schemeClr val="tx1"/>
                </a:solidFill>
              </a:rPr>
              <a:t>} finally {</a:t>
            </a:r>
          </a:p>
          <a:p>
            <a:pPr marL="0" indent="0">
              <a:buNone/>
            </a:pPr>
            <a:r>
              <a:rPr lang="en-US" altLang="zh-CN" sz="2300" dirty="0">
                <a:solidFill>
                  <a:schemeClr val="tx1"/>
                </a:solidFill>
              </a:rPr>
              <a:t>    //finally</a:t>
            </a:r>
            <a:r>
              <a:rPr lang="zh-CN" altLang="en-US" sz="2300" dirty="0">
                <a:solidFill>
                  <a:schemeClr val="tx1"/>
                </a:solidFill>
              </a:rPr>
              <a:t>块通常是可选的。</a:t>
            </a:r>
          </a:p>
          <a:p>
            <a:pPr marL="0" indent="0">
              <a:buNone/>
            </a:pPr>
            <a:r>
              <a:rPr lang="zh-CN" altLang="en-US" sz="2300" dirty="0">
                <a:solidFill>
                  <a:schemeClr val="tx1"/>
                </a:solidFill>
              </a:rPr>
              <a:t>   </a:t>
            </a:r>
            <a:r>
              <a:rPr lang="en-US" altLang="zh-CN" sz="2300" dirty="0">
                <a:solidFill>
                  <a:schemeClr val="tx1"/>
                </a:solidFill>
              </a:rPr>
              <a:t>//</a:t>
            </a:r>
            <a:r>
              <a:rPr lang="zh-CN" altLang="en-US" sz="2300" dirty="0">
                <a:solidFill>
                  <a:schemeClr val="tx1"/>
                </a:solidFill>
              </a:rPr>
              <a:t>无论异常是否发生，异常是否匹配被处理，</a:t>
            </a:r>
            <a:r>
              <a:rPr lang="en-US" altLang="zh-CN" sz="2300" dirty="0">
                <a:solidFill>
                  <a:schemeClr val="tx1"/>
                </a:solidFill>
              </a:rPr>
              <a:t>finally</a:t>
            </a:r>
            <a:r>
              <a:rPr lang="zh-CN" altLang="en-US" sz="2300" dirty="0">
                <a:solidFill>
                  <a:schemeClr val="tx1"/>
                </a:solidFill>
              </a:rPr>
              <a:t>都会执行。</a:t>
            </a:r>
          </a:p>
          <a:p>
            <a:pPr marL="0" indent="0">
              <a:buNone/>
            </a:pPr>
            <a:r>
              <a:rPr lang="zh-CN" altLang="en-US" sz="2300" dirty="0">
                <a:solidFill>
                  <a:schemeClr val="tx1"/>
                </a:solidFill>
              </a:rPr>
              <a:t>   </a:t>
            </a:r>
            <a:r>
              <a:rPr lang="en-US" altLang="zh-CN" sz="2300" dirty="0">
                <a:solidFill>
                  <a:schemeClr val="tx1"/>
                </a:solidFill>
              </a:rPr>
              <a:t>//</a:t>
            </a:r>
            <a:r>
              <a:rPr lang="zh-CN" altLang="en-US" sz="2300" dirty="0">
                <a:solidFill>
                  <a:schemeClr val="tx1"/>
                </a:solidFill>
              </a:rPr>
              <a:t>一个</a:t>
            </a:r>
            <a:r>
              <a:rPr lang="en-US" altLang="zh-CN" sz="2300" dirty="0">
                <a:solidFill>
                  <a:schemeClr val="tx1"/>
                </a:solidFill>
              </a:rPr>
              <a:t>try</a:t>
            </a:r>
            <a:r>
              <a:rPr lang="zh-CN" altLang="en-US" sz="2300" dirty="0">
                <a:solidFill>
                  <a:schemeClr val="tx1"/>
                </a:solidFill>
              </a:rPr>
              <a:t>至少要有一个</a:t>
            </a:r>
            <a:r>
              <a:rPr lang="en-US" altLang="zh-CN" sz="2300" dirty="0">
                <a:solidFill>
                  <a:schemeClr val="tx1"/>
                </a:solidFill>
              </a:rPr>
              <a:t>catch</a:t>
            </a:r>
            <a:r>
              <a:rPr lang="zh-CN" altLang="en-US" sz="2300" dirty="0">
                <a:solidFill>
                  <a:schemeClr val="tx1"/>
                </a:solidFill>
              </a:rPr>
              <a:t>块，否则， 至少要有</a:t>
            </a:r>
            <a:r>
              <a:rPr lang="en-US" altLang="zh-CN" sz="2300" dirty="0">
                <a:solidFill>
                  <a:schemeClr val="tx1"/>
                </a:solidFill>
              </a:rPr>
              <a:t>1</a:t>
            </a:r>
            <a:r>
              <a:rPr lang="zh-CN" altLang="en-US" sz="2300" dirty="0">
                <a:solidFill>
                  <a:schemeClr val="tx1"/>
                </a:solidFill>
              </a:rPr>
              <a:t>个</a:t>
            </a:r>
            <a:r>
              <a:rPr lang="en-US" altLang="zh-CN" sz="2300" dirty="0">
                <a:solidFill>
                  <a:schemeClr val="tx1"/>
                </a:solidFill>
              </a:rPr>
              <a:t>finally</a:t>
            </a:r>
            <a:r>
              <a:rPr lang="zh-CN" altLang="en-US" sz="2300" dirty="0">
                <a:solidFill>
                  <a:schemeClr val="tx1"/>
                </a:solidFill>
              </a:rPr>
              <a:t>块。但是</a:t>
            </a:r>
            <a:r>
              <a:rPr lang="en-US" altLang="zh-CN" sz="2300" dirty="0">
                <a:solidFill>
                  <a:schemeClr val="tx1"/>
                </a:solidFill>
              </a:rPr>
              <a:t>finally</a:t>
            </a:r>
            <a:r>
              <a:rPr lang="zh-CN" altLang="en-US" sz="2300" dirty="0">
                <a:solidFill>
                  <a:schemeClr val="tx1"/>
                </a:solidFill>
              </a:rPr>
              <a:t>不是用来处理异常的，</a:t>
            </a:r>
            <a:r>
              <a:rPr lang="en-US" altLang="zh-CN" sz="2300" dirty="0">
                <a:solidFill>
                  <a:schemeClr val="tx1"/>
                </a:solidFill>
              </a:rPr>
              <a:t>finally</a:t>
            </a:r>
            <a:r>
              <a:rPr lang="zh-CN" altLang="en-US" sz="2300" dirty="0">
                <a:solidFill>
                  <a:schemeClr val="tx1"/>
                </a:solidFill>
              </a:rPr>
              <a:t>不会捕获异常。</a:t>
            </a:r>
          </a:p>
          <a:p>
            <a:pPr marL="0" indent="0">
              <a:buNone/>
            </a:pPr>
            <a:r>
              <a:rPr lang="zh-CN" altLang="en-US" sz="2300" dirty="0">
                <a:solidFill>
                  <a:schemeClr val="tx1"/>
                </a:solidFill>
              </a:rPr>
              <a:t>  </a:t>
            </a:r>
            <a:r>
              <a:rPr lang="en-US" altLang="zh-CN" sz="2300" dirty="0">
                <a:solidFill>
                  <a:schemeClr val="tx1"/>
                </a:solidFill>
              </a:rPr>
              <a:t>//finally</a:t>
            </a:r>
            <a:r>
              <a:rPr lang="zh-CN" altLang="en-US" sz="2300" dirty="0">
                <a:solidFill>
                  <a:schemeClr val="tx1"/>
                </a:solidFill>
              </a:rPr>
              <a:t>主要做一些清理工作，如流的关闭，数据库连接的关闭等。 </a:t>
            </a:r>
          </a:p>
          <a:p>
            <a:pPr marL="0" indent="0">
              <a:buNone/>
            </a:pPr>
            <a:r>
              <a:rPr lang="en-US" altLang="zh-CN" sz="2300" dirty="0">
                <a:solidFill>
                  <a:schemeClr val="tx1"/>
                </a:solidFill>
              </a:rPr>
              <a:t>}</a:t>
            </a:r>
            <a:endParaRPr lang="zh-CN" altLang="en-US" sz="2300" dirty="0">
              <a:solidFill>
                <a:schemeClr val="tx1"/>
              </a:solidFill>
            </a:endParaRPr>
          </a:p>
        </p:txBody>
      </p:sp>
    </p:spTree>
    <p:extLst>
      <p:ext uri="{BB962C8B-B14F-4D97-AF65-F5344CB8AC3E}">
        <p14:creationId xmlns:p14="http://schemas.microsoft.com/office/powerpoint/2010/main" val="1583108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E140B-249E-4236-B180-40DAB7152708}"/>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8862D1E9-0FEC-4884-A049-3191212DE25B}"/>
              </a:ext>
            </a:extLst>
          </p:cNvPr>
          <p:cNvSpPr>
            <a:spLocks noGrp="1"/>
          </p:cNvSpPr>
          <p:nvPr>
            <p:ph idx="1"/>
          </p:nvPr>
        </p:nvSpPr>
        <p:spPr>
          <a:xfrm>
            <a:off x="838200" y="1624457"/>
            <a:ext cx="10515600" cy="4351338"/>
          </a:xfrm>
        </p:spPr>
        <p:txBody>
          <a:bodyPr/>
          <a:lstStyle/>
          <a:p>
            <a:pPr marL="0" indent="0" algn="ctr">
              <a:buNone/>
            </a:pPr>
            <a:r>
              <a:rPr lang="zh-CN" altLang="en-US" b="1" dirty="0">
                <a:solidFill>
                  <a:schemeClr val="tx1"/>
                </a:solidFill>
              </a:rPr>
              <a:t>需要注意的地方</a:t>
            </a:r>
          </a:p>
          <a:p>
            <a:pPr marL="0" indent="0">
              <a:buNone/>
            </a:pPr>
            <a:r>
              <a:rPr lang="en-US" altLang="zh-CN" dirty="0">
                <a:solidFill>
                  <a:schemeClr val="tx1"/>
                </a:solidFill>
              </a:rPr>
              <a:t>1</a:t>
            </a:r>
            <a:r>
              <a:rPr lang="zh-CN" altLang="en-US" dirty="0">
                <a:solidFill>
                  <a:schemeClr val="tx1"/>
                </a:solidFill>
              </a:rPr>
              <a:t>、</a:t>
            </a:r>
            <a:r>
              <a:rPr lang="en-US" altLang="zh-CN" dirty="0">
                <a:solidFill>
                  <a:schemeClr val="tx1"/>
                </a:solidFill>
              </a:rPr>
              <a:t>try</a:t>
            </a:r>
            <a:r>
              <a:rPr lang="zh-CN" altLang="en-US" dirty="0">
                <a:solidFill>
                  <a:schemeClr val="tx1"/>
                </a:solidFill>
              </a:rPr>
              <a:t>块中的局部变量和</a:t>
            </a:r>
            <a:r>
              <a:rPr lang="en-US" altLang="zh-CN" dirty="0">
                <a:solidFill>
                  <a:schemeClr val="tx1"/>
                </a:solidFill>
              </a:rPr>
              <a:t>catch</a:t>
            </a:r>
            <a:r>
              <a:rPr lang="zh-CN" altLang="en-US" dirty="0">
                <a:solidFill>
                  <a:schemeClr val="tx1"/>
                </a:solidFill>
              </a:rPr>
              <a:t>块中的局部变量（包括异常变量），以及</a:t>
            </a:r>
            <a:r>
              <a:rPr lang="en-US" altLang="zh-CN" dirty="0">
                <a:solidFill>
                  <a:schemeClr val="tx1"/>
                </a:solidFill>
              </a:rPr>
              <a:t>finally</a:t>
            </a:r>
            <a:r>
              <a:rPr lang="zh-CN" altLang="en-US" dirty="0">
                <a:solidFill>
                  <a:schemeClr val="tx1"/>
                </a:solidFill>
              </a:rPr>
              <a:t>中的局部变量，</a:t>
            </a:r>
            <a:r>
              <a:rPr lang="zh-CN" altLang="en-US" b="1" dirty="0">
                <a:solidFill>
                  <a:schemeClr val="tx1"/>
                </a:solidFill>
              </a:rPr>
              <a:t>他们之间不可共享使用</a:t>
            </a:r>
            <a:r>
              <a:rPr lang="zh-CN" altLang="en-US" dirty="0">
                <a:solidFill>
                  <a:schemeClr val="tx1"/>
                </a:solidFill>
              </a:rPr>
              <a:t>。</a:t>
            </a:r>
          </a:p>
          <a:p>
            <a:pPr marL="0" indent="0">
              <a:buNone/>
            </a:pPr>
            <a:endParaRPr lang="zh-CN" altLang="en-US" dirty="0">
              <a:solidFill>
                <a:schemeClr val="tx1"/>
              </a:solidFill>
            </a:endParaRPr>
          </a:p>
          <a:p>
            <a:pPr marL="0" indent="0">
              <a:buNone/>
            </a:pPr>
            <a:r>
              <a:rPr lang="en-US" altLang="zh-CN" dirty="0">
                <a:solidFill>
                  <a:schemeClr val="tx1"/>
                </a:solidFill>
              </a:rPr>
              <a:t>2</a:t>
            </a:r>
            <a:r>
              <a:rPr lang="zh-CN" altLang="en-US" dirty="0">
                <a:solidFill>
                  <a:schemeClr val="tx1"/>
                </a:solidFill>
              </a:rPr>
              <a:t>、</a:t>
            </a:r>
            <a:r>
              <a:rPr lang="zh-CN" altLang="en-US" b="1" dirty="0">
                <a:solidFill>
                  <a:schemeClr val="tx1"/>
                </a:solidFill>
              </a:rPr>
              <a:t>每一个</a:t>
            </a:r>
            <a:r>
              <a:rPr lang="en-US" altLang="zh-CN" b="1" dirty="0">
                <a:solidFill>
                  <a:schemeClr val="tx1"/>
                </a:solidFill>
              </a:rPr>
              <a:t>catch</a:t>
            </a:r>
            <a:r>
              <a:rPr lang="zh-CN" altLang="en-US" b="1" dirty="0">
                <a:solidFill>
                  <a:schemeClr val="tx1"/>
                </a:solidFill>
              </a:rPr>
              <a:t>块用于处理一个异常</a:t>
            </a:r>
            <a:r>
              <a:rPr lang="zh-CN" altLang="en-US" dirty="0">
                <a:solidFill>
                  <a:schemeClr val="tx1"/>
                </a:solidFill>
              </a:rPr>
              <a:t>。异常匹配是按照</a:t>
            </a:r>
            <a:r>
              <a:rPr lang="en-US" altLang="zh-CN" dirty="0">
                <a:solidFill>
                  <a:schemeClr val="tx1"/>
                </a:solidFill>
              </a:rPr>
              <a:t>catch</a:t>
            </a:r>
            <a:r>
              <a:rPr lang="zh-CN" altLang="en-US" dirty="0">
                <a:solidFill>
                  <a:schemeClr val="tx1"/>
                </a:solidFill>
              </a:rPr>
              <a:t>块的顺序</a:t>
            </a:r>
            <a:r>
              <a:rPr lang="zh-CN" altLang="en-US" b="1" dirty="0">
                <a:solidFill>
                  <a:schemeClr val="tx1"/>
                </a:solidFill>
              </a:rPr>
              <a:t>从上往下寻找</a:t>
            </a:r>
            <a:r>
              <a:rPr lang="zh-CN" altLang="en-US" dirty="0">
                <a:solidFill>
                  <a:schemeClr val="tx1"/>
                </a:solidFill>
              </a:rPr>
              <a:t>的，</a:t>
            </a:r>
            <a:r>
              <a:rPr lang="zh-CN" altLang="en-US" b="1" dirty="0">
                <a:solidFill>
                  <a:schemeClr val="tx1"/>
                </a:solidFill>
              </a:rPr>
              <a:t>只有第一个匹配的</a:t>
            </a:r>
            <a:r>
              <a:rPr lang="en-US" altLang="zh-CN" b="1" dirty="0">
                <a:solidFill>
                  <a:schemeClr val="tx1"/>
                </a:solidFill>
              </a:rPr>
              <a:t>catch</a:t>
            </a:r>
            <a:r>
              <a:rPr lang="zh-CN" altLang="en-US" b="1" dirty="0">
                <a:solidFill>
                  <a:schemeClr val="tx1"/>
                </a:solidFill>
              </a:rPr>
              <a:t>会得到执行</a:t>
            </a:r>
            <a:r>
              <a:rPr lang="zh-CN" altLang="en-US" dirty="0">
                <a:solidFill>
                  <a:schemeClr val="tx1"/>
                </a:solidFill>
              </a:rPr>
              <a:t>。匹配时，不仅运行精确匹配，也支持父类匹配，因此，如果同一个</a:t>
            </a:r>
            <a:r>
              <a:rPr lang="en-US" altLang="zh-CN" dirty="0">
                <a:solidFill>
                  <a:schemeClr val="tx1"/>
                </a:solidFill>
              </a:rPr>
              <a:t>try</a:t>
            </a:r>
            <a:r>
              <a:rPr lang="zh-CN" altLang="en-US" dirty="0">
                <a:solidFill>
                  <a:schemeClr val="tx1"/>
                </a:solidFill>
              </a:rPr>
              <a:t>块下的多个</a:t>
            </a:r>
            <a:r>
              <a:rPr lang="en-US" altLang="zh-CN" dirty="0">
                <a:solidFill>
                  <a:schemeClr val="tx1"/>
                </a:solidFill>
              </a:rPr>
              <a:t>catch</a:t>
            </a:r>
            <a:r>
              <a:rPr lang="zh-CN" altLang="en-US" dirty="0">
                <a:solidFill>
                  <a:schemeClr val="tx1"/>
                </a:solidFill>
              </a:rPr>
              <a:t>异常类型有父子关系，应该将子类异常放在前面，父类异常放在后面，这样保证每个</a:t>
            </a:r>
            <a:r>
              <a:rPr lang="en-US" altLang="zh-CN" dirty="0">
                <a:solidFill>
                  <a:schemeClr val="tx1"/>
                </a:solidFill>
              </a:rPr>
              <a:t>catch</a:t>
            </a:r>
            <a:r>
              <a:rPr lang="zh-CN" altLang="en-US" dirty="0">
                <a:solidFill>
                  <a:schemeClr val="tx1"/>
                </a:solidFill>
              </a:rPr>
              <a:t>块都有存在的意义。</a:t>
            </a:r>
          </a:p>
          <a:p>
            <a:pPr marL="0" indent="0">
              <a:buNone/>
            </a:pPr>
            <a:endParaRPr lang="zh-CN" altLang="en-US" dirty="0">
              <a:solidFill>
                <a:schemeClr val="tx1"/>
              </a:solidFill>
            </a:endParaRPr>
          </a:p>
          <a:p>
            <a:pPr marL="0" indent="0">
              <a:buNone/>
            </a:pPr>
            <a:r>
              <a:rPr lang="en-US" altLang="zh-CN" dirty="0">
                <a:solidFill>
                  <a:schemeClr val="tx1"/>
                </a:solidFill>
              </a:rPr>
              <a:t>3</a:t>
            </a:r>
            <a:r>
              <a:rPr lang="zh-CN" altLang="en-US" dirty="0">
                <a:solidFill>
                  <a:schemeClr val="tx1"/>
                </a:solidFill>
              </a:rPr>
              <a:t>、</a:t>
            </a:r>
            <a:r>
              <a:rPr lang="en-US" altLang="zh-CN" dirty="0">
                <a:solidFill>
                  <a:schemeClr val="tx1"/>
                </a:solidFill>
              </a:rPr>
              <a:t>java</a:t>
            </a:r>
            <a:r>
              <a:rPr lang="zh-CN" altLang="en-US" dirty="0">
                <a:solidFill>
                  <a:schemeClr val="tx1"/>
                </a:solidFill>
              </a:rPr>
              <a:t>中，异常处理的任务就是将执行控制流从异常发生的地方转移到能够处理这种异常的地方去。也就是说：</a:t>
            </a:r>
            <a:r>
              <a:rPr lang="zh-CN" altLang="en-US" b="1" dirty="0">
                <a:solidFill>
                  <a:schemeClr val="tx1"/>
                </a:solidFill>
              </a:rPr>
              <a:t>当一个函数的某条语句发生异常时，这条语句的后面的语句不会再执行</a:t>
            </a:r>
            <a:r>
              <a:rPr lang="zh-CN" altLang="en-US" dirty="0">
                <a:solidFill>
                  <a:schemeClr val="tx1"/>
                </a:solidFill>
              </a:rPr>
              <a:t>，它失去了焦点。执行流跳转到最近的匹配的异常处理</a:t>
            </a:r>
            <a:r>
              <a:rPr lang="en-US" altLang="zh-CN" dirty="0">
                <a:solidFill>
                  <a:schemeClr val="tx1"/>
                </a:solidFill>
              </a:rPr>
              <a:t>catch</a:t>
            </a:r>
            <a:r>
              <a:rPr lang="zh-CN" altLang="en-US" dirty="0">
                <a:solidFill>
                  <a:schemeClr val="tx1"/>
                </a:solidFill>
              </a:rPr>
              <a:t>代码块去执行，</a:t>
            </a:r>
            <a:r>
              <a:rPr lang="zh-CN" altLang="en-US" b="1" dirty="0">
                <a:solidFill>
                  <a:schemeClr val="tx1"/>
                </a:solidFill>
              </a:rPr>
              <a:t>异常被处理完后，执行流会接着在“处理了这个异常的</a:t>
            </a:r>
            <a:r>
              <a:rPr lang="en-US" altLang="zh-CN" b="1" dirty="0">
                <a:solidFill>
                  <a:schemeClr val="tx1"/>
                </a:solidFill>
              </a:rPr>
              <a:t>catch</a:t>
            </a:r>
            <a:r>
              <a:rPr lang="zh-CN" altLang="en-US" b="1" dirty="0">
                <a:solidFill>
                  <a:schemeClr val="tx1"/>
                </a:solidFill>
              </a:rPr>
              <a:t>代码块”后面接着执行。</a:t>
            </a:r>
          </a:p>
        </p:txBody>
      </p:sp>
    </p:spTree>
    <p:extLst>
      <p:ext uri="{BB962C8B-B14F-4D97-AF65-F5344CB8AC3E}">
        <p14:creationId xmlns:p14="http://schemas.microsoft.com/office/powerpoint/2010/main" val="116472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E9760-D1FE-4DFD-8879-33DCB0C5BC2D}"/>
              </a:ext>
            </a:extLst>
          </p:cNvPr>
          <p:cNvSpPr>
            <a:spLocks noGrp="1"/>
          </p:cNvSpPr>
          <p:nvPr>
            <p:ph type="title"/>
          </p:nvPr>
        </p:nvSpPr>
        <p:spPr/>
        <p:txBody>
          <a:bodyPr/>
          <a:lstStyle/>
          <a:p>
            <a:r>
              <a:rPr lang="zh-CN" altLang="en-US" dirty="0"/>
              <a:t>泛型方法</a:t>
            </a:r>
          </a:p>
        </p:txBody>
      </p:sp>
      <p:sp>
        <p:nvSpPr>
          <p:cNvPr id="3" name="内容占位符 2">
            <a:extLst>
              <a:ext uri="{FF2B5EF4-FFF2-40B4-BE49-F238E27FC236}">
                <a16:creationId xmlns:a16="http://schemas.microsoft.com/office/drawing/2014/main" id="{E726E686-CDFE-4723-869F-D9B447045B48}"/>
              </a:ext>
            </a:extLst>
          </p:cNvPr>
          <p:cNvSpPr>
            <a:spLocks noGrp="1"/>
          </p:cNvSpPr>
          <p:nvPr>
            <p:ph idx="1"/>
          </p:nvPr>
        </p:nvSpPr>
        <p:spPr>
          <a:xfrm>
            <a:off x="374904" y="1353312"/>
            <a:ext cx="11817096" cy="5504688"/>
          </a:xfrm>
        </p:spPr>
        <p:txBody>
          <a:bodyPr>
            <a:normAutofit fontScale="85000" lnSpcReduction="20000"/>
          </a:bodyPr>
          <a:lstStyle/>
          <a:p>
            <a:r>
              <a:rPr lang="zh-CN" altLang="en-US" b="0" i="0" dirty="0">
                <a:solidFill>
                  <a:srgbClr val="4D4D4D"/>
                </a:solidFill>
                <a:effectLst/>
                <a:latin typeface="Microsoft YaHei" panose="020B0503020204020204" pitchFamily="34" charset="-122"/>
                <a:ea typeface="Microsoft YaHei" panose="020B0503020204020204" pitchFamily="34" charset="-122"/>
              </a:rPr>
              <a:t>在</a:t>
            </a:r>
            <a:r>
              <a:rPr lang="en-US" altLang="zh-CN" b="0" i="0" dirty="0">
                <a:solidFill>
                  <a:srgbClr val="4D4D4D"/>
                </a:solidFill>
                <a:effectLst/>
                <a:latin typeface="Microsoft YaHei" panose="020B0503020204020204" pitchFamily="34" charset="-122"/>
                <a:ea typeface="Microsoft YaHei" panose="020B0503020204020204" pitchFamily="34" charset="-122"/>
              </a:rPr>
              <a:t>java</a:t>
            </a:r>
            <a:r>
              <a:rPr lang="zh-CN" altLang="en-US" b="0" i="0" dirty="0">
                <a:solidFill>
                  <a:srgbClr val="4D4D4D"/>
                </a:solidFill>
                <a:effectLst/>
                <a:latin typeface="Microsoft YaHei" panose="020B0503020204020204" pitchFamily="34" charset="-122"/>
                <a:ea typeface="Microsoft YaHei" panose="020B0503020204020204" pitchFamily="34" charset="-122"/>
              </a:rPr>
              <a:t>中</a:t>
            </a:r>
            <a:r>
              <a:rPr lang="en-US" altLang="zh-CN" b="0" i="0" dirty="0">
                <a:solidFill>
                  <a:srgbClr val="4D4D4D"/>
                </a:solidFill>
                <a:effectLst/>
                <a:latin typeface="Microsoft YaHei" panose="020B0503020204020204" pitchFamily="34" charset="-122"/>
                <a:ea typeface="Microsoft YaHei" panose="020B0503020204020204" pitchFamily="34" charset="-122"/>
              </a:rPr>
              <a:t>,</a:t>
            </a:r>
            <a:r>
              <a:rPr lang="zh-CN" altLang="en-US" b="0" i="0" dirty="0">
                <a:solidFill>
                  <a:srgbClr val="4D4D4D"/>
                </a:solidFill>
                <a:effectLst/>
                <a:latin typeface="Microsoft YaHei" panose="020B0503020204020204" pitchFamily="34" charset="-122"/>
                <a:ea typeface="Microsoft YaHei" panose="020B0503020204020204" pitchFamily="34" charset="-122"/>
              </a:rPr>
              <a:t>泛型类的定义非常简单，但是泛型方法就比较复杂了。</a:t>
            </a:r>
            <a:endParaRPr lang="en-US" altLang="zh-CN" dirty="0">
              <a:solidFill>
                <a:srgbClr val="4D4D4D"/>
              </a:solidFill>
              <a:latin typeface="Microsoft YaHei" panose="020B0503020204020204" pitchFamily="34" charset="-122"/>
              <a:ea typeface="Microsoft YaHei" panose="020B0503020204020204" pitchFamily="34" charset="-122"/>
            </a:endParaRPr>
          </a:p>
          <a:p>
            <a:r>
              <a:rPr lang="zh-CN" altLang="en-US" b="1" i="0" dirty="0">
                <a:solidFill>
                  <a:srgbClr val="4D4D4D"/>
                </a:solidFill>
                <a:effectLst/>
                <a:latin typeface="Microsoft YaHei" panose="020B0503020204020204" pitchFamily="34" charset="-122"/>
                <a:ea typeface="Microsoft YaHei" panose="020B0503020204020204" pitchFamily="34" charset="-122"/>
              </a:rPr>
              <a:t>泛型类，是在实例化类的时候指明泛型的具体类型；泛型方法，是在调用方法的时候指明泛型的具体类型</a:t>
            </a:r>
            <a:r>
              <a:rPr lang="zh-CN" altLang="en-US" b="0" i="0" dirty="0">
                <a:solidFill>
                  <a:srgbClr val="4D4D4D"/>
                </a:solidFill>
                <a:effectLst/>
                <a:latin typeface="Microsoft YaHei" panose="020B0503020204020204" pitchFamily="34" charset="-122"/>
                <a:ea typeface="Microsoft YaHei" panose="020B0503020204020204" pitchFamily="34" charset="-122"/>
              </a:rPr>
              <a:t> 。</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endParaRPr lang="en-US" altLang="zh-CN" dirty="0">
              <a:solidFill>
                <a:srgbClr val="4D4D4D"/>
              </a:solidFill>
              <a:latin typeface="Microsoft YaHei" panose="020B0503020204020204" pitchFamily="34" charset="-122"/>
              <a:ea typeface="Microsoft YaHei" panose="020B0503020204020204" pitchFamily="34" charset="-122"/>
            </a:endParaRPr>
          </a:p>
          <a:p>
            <a:pPr marL="0" indent="0">
              <a:buNone/>
            </a:pPr>
            <a:r>
              <a:rPr lang="en-US" altLang="zh-CN" dirty="0"/>
              <a:t>/**</a:t>
            </a:r>
          </a:p>
          <a:p>
            <a:pPr marL="0" indent="0">
              <a:buNone/>
            </a:pPr>
            <a:r>
              <a:rPr lang="en-US" altLang="zh-CN" dirty="0"/>
              <a:t> * </a:t>
            </a:r>
            <a:r>
              <a:rPr lang="zh-CN" altLang="en-US" dirty="0"/>
              <a:t>泛型方法的基本介绍</a:t>
            </a:r>
          </a:p>
          <a:p>
            <a:pPr marL="0" indent="0">
              <a:buNone/>
            </a:pPr>
            <a:r>
              <a:rPr lang="zh-CN" altLang="en-US" dirty="0"/>
              <a:t> * </a:t>
            </a:r>
            <a:r>
              <a:rPr lang="en-US" altLang="zh-CN" dirty="0"/>
              <a:t>@param t </a:t>
            </a:r>
            <a:r>
              <a:rPr lang="zh-CN" altLang="en-US" dirty="0"/>
              <a:t>传入的泛型实参</a:t>
            </a:r>
          </a:p>
          <a:p>
            <a:pPr marL="0" indent="0">
              <a:buNone/>
            </a:pPr>
            <a:r>
              <a:rPr lang="zh-CN" altLang="en-US" dirty="0"/>
              <a:t> * </a:t>
            </a:r>
            <a:r>
              <a:rPr lang="en-US" altLang="zh-CN" dirty="0"/>
              <a:t>@return T </a:t>
            </a:r>
            <a:r>
              <a:rPr lang="zh-CN" altLang="en-US" dirty="0"/>
              <a:t>返回值为</a:t>
            </a:r>
            <a:r>
              <a:rPr lang="en-US" altLang="zh-CN" dirty="0"/>
              <a:t>T</a:t>
            </a:r>
            <a:r>
              <a:rPr lang="zh-CN" altLang="en-US" dirty="0"/>
              <a:t>类型</a:t>
            </a:r>
          </a:p>
          <a:p>
            <a:pPr marL="0" indent="0">
              <a:buNone/>
            </a:pPr>
            <a:r>
              <a:rPr lang="zh-CN" altLang="en-US" dirty="0"/>
              <a:t> * 说明：</a:t>
            </a:r>
          </a:p>
          <a:p>
            <a:pPr marL="0" indent="0">
              <a:buNone/>
            </a:pPr>
            <a:r>
              <a:rPr lang="zh-CN" altLang="en-US" dirty="0"/>
              <a:t> *     </a:t>
            </a:r>
            <a:r>
              <a:rPr lang="en-US" altLang="zh-CN" dirty="0"/>
              <a:t>1</a:t>
            </a:r>
            <a:r>
              <a:rPr lang="zh-CN" altLang="en-US" dirty="0"/>
              <a:t>）</a:t>
            </a:r>
            <a:r>
              <a:rPr lang="en-US" altLang="zh-CN" dirty="0"/>
              <a:t>public </a:t>
            </a:r>
            <a:r>
              <a:rPr lang="zh-CN" altLang="en-US" dirty="0"/>
              <a:t>与 返回值中间</a:t>
            </a:r>
            <a:r>
              <a:rPr lang="en-US" altLang="zh-CN" dirty="0"/>
              <a:t>&lt;T&gt;</a:t>
            </a:r>
            <a:r>
              <a:rPr lang="zh-CN" altLang="en-US" dirty="0"/>
              <a:t>非常重要，可以理解为声明此方法为泛型方法。</a:t>
            </a:r>
          </a:p>
          <a:p>
            <a:pPr marL="0" indent="0">
              <a:buNone/>
            </a:pPr>
            <a:r>
              <a:rPr lang="zh-CN" altLang="en-US" dirty="0"/>
              <a:t> *     </a:t>
            </a:r>
            <a:r>
              <a:rPr lang="en-US" altLang="zh-CN" dirty="0"/>
              <a:t>2</a:t>
            </a:r>
            <a:r>
              <a:rPr lang="zh-CN" altLang="en-US" dirty="0"/>
              <a:t>）只有声明了</a:t>
            </a:r>
            <a:r>
              <a:rPr lang="en-US" altLang="zh-CN" dirty="0"/>
              <a:t>&lt;T&gt;</a:t>
            </a:r>
            <a:r>
              <a:rPr lang="zh-CN" altLang="en-US" dirty="0"/>
              <a:t>的方法才是泛型方法，</a:t>
            </a:r>
            <a:r>
              <a:rPr lang="zh-CN" altLang="en-US" b="1" dirty="0"/>
              <a:t>泛型类中的使用了泛型的成员方法并不是泛型方法</a:t>
            </a:r>
            <a:r>
              <a:rPr lang="zh-CN" altLang="en-US" dirty="0"/>
              <a:t>。</a:t>
            </a:r>
          </a:p>
          <a:p>
            <a:pPr marL="0" indent="0">
              <a:buNone/>
            </a:pPr>
            <a:r>
              <a:rPr lang="zh-CN" altLang="en-US" dirty="0"/>
              <a:t> *     </a:t>
            </a:r>
            <a:r>
              <a:rPr lang="en-US" altLang="zh-CN" dirty="0"/>
              <a:t>3</a:t>
            </a:r>
            <a:r>
              <a:rPr lang="zh-CN" altLang="en-US" dirty="0"/>
              <a:t>）</a:t>
            </a:r>
            <a:r>
              <a:rPr lang="en-US" altLang="zh-CN" dirty="0"/>
              <a:t>&lt;T&gt;</a:t>
            </a:r>
            <a:r>
              <a:rPr lang="zh-CN" altLang="en-US" dirty="0"/>
              <a:t>表明该方法将使用泛型类型</a:t>
            </a:r>
            <a:r>
              <a:rPr lang="en-US" altLang="zh-CN" dirty="0"/>
              <a:t>T</a:t>
            </a:r>
            <a:r>
              <a:rPr lang="zh-CN" altLang="en-US" dirty="0"/>
              <a:t>，此时才可以在方法中使用泛型类型</a:t>
            </a:r>
            <a:r>
              <a:rPr lang="en-US" altLang="zh-CN" dirty="0"/>
              <a:t>T</a:t>
            </a:r>
            <a:r>
              <a:rPr lang="zh-CN" altLang="en-US" dirty="0"/>
              <a:t>。</a:t>
            </a:r>
          </a:p>
          <a:p>
            <a:pPr marL="0" indent="0">
              <a:buNone/>
            </a:pPr>
            <a:r>
              <a:rPr lang="zh-CN" altLang="en-US" dirty="0"/>
              <a:t> *     </a:t>
            </a:r>
            <a:r>
              <a:rPr lang="en-US" altLang="zh-CN" dirty="0"/>
              <a:t>4</a:t>
            </a:r>
            <a:r>
              <a:rPr lang="zh-CN" altLang="en-US" dirty="0"/>
              <a:t>）与泛型类的定义一样，此处</a:t>
            </a:r>
            <a:r>
              <a:rPr lang="en-US" altLang="zh-CN" dirty="0"/>
              <a:t>T</a:t>
            </a:r>
            <a:r>
              <a:rPr lang="zh-CN" altLang="en-US" dirty="0"/>
              <a:t>可以随便写为任意标识，常见的如</a:t>
            </a:r>
            <a:r>
              <a:rPr lang="en-US" altLang="zh-CN" dirty="0"/>
              <a:t>T</a:t>
            </a:r>
            <a:r>
              <a:rPr lang="zh-CN" altLang="en-US" dirty="0"/>
              <a:t>、</a:t>
            </a:r>
            <a:r>
              <a:rPr lang="en-US" altLang="zh-CN" dirty="0"/>
              <a:t>E</a:t>
            </a:r>
            <a:r>
              <a:rPr lang="zh-CN" altLang="en-US" dirty="0"/>
              <a:t>、</a:t>
            </a:r>
            <a:r>
              <a:rPr lang="en-US" altLang="zh-CN" dirty="0"/>
              <a:t>K</a:t>
            </a:r>
            <a:r>
              <a:rPr lang="zh-CN" altLang="en-US" dirty="0"/>
              <a:t>、</a:t>
            </a:r>
            <a:r>
              <a:rPr lang="en-US" altLang="zh-CN" dirty="0"/>
              <a:t>V</a:t>
            </a:r>
            <a:r>
              <a:rPr lang="zh-CN" altLang="en-US" dirty="0"/>
              <a:t>等形式的参数常用于表示泛型。</a:t>
            </a:r>
          </a:p>
          <a:p>
            <a:pPr marL="0" indent="0">
              <a:buNone/>
            </a:pPr>
            <a:r>
              <a:rPr lang="zh-CN" altLang="en-US" dirty="0"/>
              <a:t> *</a:t>
            </a:r>
            <a:r>
              <a:rPr lang="en-US" altLang="zh-CN" dirty="0"/>
              <a:t>/</a:t>
            </a:r>
          </a:p>
          <a:p>
            <a:pPr marL="0" indent="0">
              <a:buNone/>
            </a:pPr>
            <a:r>
              <a:rPr lang="en-US" altLang="zh-CN" dirty="0"/>
              <a:t>public </a:t>
            </a:r>
            <a:r>
              <a:rPr lang="en-US" altLang="zh-CN" b="1" dirty="0"/>
              <a:t>&lt;T&gt; T</a:t>
            </a:r>
            <a:r>
              <a:rPr lang="en-US" altLang="zh-CN" dirty="0"/>
              <a:t> </a:t>
            </a:r>
            <a:r>
              <a:rPr lang="en-US" altLang="zh-CN" dirty="0" err="1"/>
              <a:t>genericMethod</a:t>
            </a:r>
            <a:r>
              <a:rPr lang="en-US" altLang="zh-CN" dirty="0"/>
              <a:t>(Class&lt;T&gt; t) throws </a:t>
            </a:r>
            <a:r>
              <a:rPr lang="en-US" altLang="zh-CN" dirty="0" err="1"/>
              <a:t>InstantiationException</a:t>
            </a:r>
            <a:r>
              <a:rPr lang="en-US" altLang="zh-CN" dirty="0"/>
              <a:t>,</a:t>
            </a:r>
            <a:r>
              <a:rPr lang="zh-CN" altLang="en-US" dirty="0"/>
              <a:t> </a:t>
            </a:r>
            <a:r>
              <a:rPr lang="en-US" altLang="zh-CN" dirty="0" err="1"/>
              <a:t>illegalAccessException</a:t>
            </a:r>
            <a:r>
              <a:rPr lang="en-US" altLang="zh-CN" dirty="0"/>
              <a:t>{</a:t>
            </a:r>
          </a:p>
          <a:p>
            <a:pPr marL="0" indent="0">
              <a:buNone/>
            </a:pPr>
            <a:r>
              <a:rPr lang="en-US" altLang="zh-CN" dirty="0"/>
              <a:t>        T instance = </a:t>
            </a:r>
            <a:r>
              <a:rPr lang="en-US" altLang="zh-CN" dirty="0" err="1"/>
              <a:t>t.newInstance</a:t>
            </a:r>
            <a:r>
              <a:rPr lang="en-US" altLang="zh-CN" dirty="0"/>
              <a:t>();</a:t>
            </a:r>
          </a:p>
          <a:p>
            <a:pPr marL="0" indent="0">
              <a:buNone/>
            </a:pPr>
            <a:r>
              <a:rPr lang="en-US" altLang="zh-CN" dirty="0"/>
              <a:t>        return instance;</a:t>
            </a:r>
          </a:p>
          <a:p>
            <a:pPr marL="0" indent="0">
              <a:buNone/>
            </a:pPr>
            <a:r>
              <a:rPr lang="en-US" altLang="zh-CN" dirty="0"/>
              <a:t>}</a:t>
            </a:r>
            <a:endParaRPr lang="zh-CN" altLang="en-US" dirty="0"/>
          </a:p>
        </p:txBody>
      </p:sp>
    </p:spTree>
    <p:extLst>
      <p:ext uri="{BB962C8B-B14F-4D97-AF65-F5344CB8AC3E}">
        <p14:creationId xmlns:p14="http://schemas.microsoft.com/office/powerpoint/2010/main" val="3492467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849A6-5FEF-41E0-8F5C-1F65CED82644}"/>
              </a:ext>
            </a:extLst>
          </p:cNvPr>
          <p:cNvSpPr>
            <a:spLocks noGrp="1"/>
          </p:cNvSpPr>
          <p:nvPr>
            <p:ph type="title"/>
          </p:nvPr>
        </p:nvSpPr>
        <p:spPr/>
        <p:txBody>
          <a:bodyPr/>
          <a:lstStyle/>
          <a:p>
            <a:r>
              <a:rPr lang="zh-CN" altLang="en-US" dirty="0"/>
              <a:t>异常处理</a:t>
            </a:r>
          </a:p>
        </p:txBody>
      </p:sp>
      <p:sp>
        <p:nvSpPr>
          <p:cNvPr id="3" name="内容占位符 2">
            <a:extLst>
              <a:ext uri="{FF2B5EF4-FFF2-40B4-BE49-F238E27FC236}">
                <a16:creationId xmlns:a16="http://schemas.microsoft.com/office/drawing/2014/main" id="{6CB8605B-7875-4DE3-B124-71EB5B135671}"/>
              </a:ext>
            </a:extLst>
          </p:cNvPr>
          <p:cNvSpPr>
            <a:spLocks noGrp="1"/>
          </p:cNvSpPr>
          <p:nvPr>
            <p:ph idx="1"/>
          </p:nvPr>
        </p:nvSpPr>
        <p:spPr>
          <a:xfrm>
            <a:off x="838200" y="1569593"/>
            <a:ext cx="10515600" cy="4351338"/>
          </a:xfrm>
        </p:spPr>
        <p:txBody>
          <a:bodyPr>
            <a:normAutofit fontScale="92500" lnSpcReduction="10000"/>
          </a:bodyPr>
          <a:lstStyle/>
          <a:p>
            <a:pPr marL="0" indent="0" algn="ctr">
              <a:buNone/>
            </a:pPr>
            <a:r>
              <a:rPr lang="en-US" altLang="zh-CN" b="1" dirty="0">
                <a:solidFill>
                  <a:schemeClr val="tx1"/>
                </a:solidFill>
              </a:rPr>
              <a:t>throws </a:t>
            </a:r>
            <a:r>
              <a:rPr lang="zh-CN" altLang="en-US" b="1" dirty="0">
                <a:solidFill>
                  <a:schemeClr val="tx1"/>
                </a:solidFill>
              </a:rPr>
              <a:t>函数声明</a:t>
            </a:r>
            <a:endParaRPr lang="en-US" altLang="zh-CN" b="1" dirty="0">
              <a:solidFill>
                <a:schemeClr val="tx1"/>
              </a:solidFill>
            </a:endParaRPr>
          </a:p>
          <a:p>
            <a:pPr marL="457200" indent="-457200">
              <a:buFont typeface="+mj-lt"/>
              <a:buAutoNum type="arabicPeriod"/>
            </a:pPr>
            <a:r>
              <a:rPr lang="en-US" altLang="zh-CN" dirty="0">
                <a:solidFill>
                  <a:schemeClr val="tx1"/>
                </a:solidFill>
              </a:rPr>
              <a:t>throws</a:t>
            </a:r>
            <a:r>
              <a:rPr lang="zh-CN" altLang="en-US" dirty="0">
                <a:solidFill>
                  <a:schemeClr val="tx1"/>
                </a:solidFill>
              </a:rPr>
              <a:t>声明：如果一个方法内部的代码会抛出检查异常（</a:t>
            </a:r>
            <a:r>
              <a:rPr lang="en-US" altLang="zh-CN" dirty="0">
                <a:solidFill>
                  <a:schemeClr val="tx1"/>
                </a:solidFill>
              </a:rPr>
              <a:t>checked exception</a:t>
            </a:r>
            <a:r>
              <a:rPr lang="zh-CN" altLang="en-US" dirty="0">
                <a:solidFill>
                  <a:schemeClr val="tx1"/>
                </a:solidFill>
              </a:rPr>
              <a:t>），而方法自己又没有完全处理掉，则</a:t>
            </a:r>
            <a:r>
              <a:rPr lang="en-US" altLang="zh-CN" dirty="0" err="1">
                <a:solidFill>
                  <a:schemeClr val="tx1"/>
                </a:solidFill>
              </a:rPr>
              <a:t>javac</a:t>
            </a:r>
            <a:r>
              <a:rPr lang="zh-CN" altLang="en-US" dirty="0">
                <a:solidFill>
                  <a:schemeClr val="tx1"/>
                </a:solidFill>
              </a:rPr>
              <a:t>保证你必须在方法的签名上使用</a:t>
            </a:r>
            <a:r>
              <a:rPr lang="en-US" altLang="zh-CN" dirty="0">
                <a:solidFill>
                  <a:schemeClr val="tx1"/>
                </a:solidFill>
              </a:rPr>
              <a:t>throws</a:t>
            </a:r>
            <a:r>
              <a:rPr lang="zh-CN" altLang="en-US" dirty="0">
                <a:solidFill>
                  <a:schemeClr val="tx1"/>
                </a:solidFill>
              </a:rPr>
              <a:t>关键字声明这些可能抛出的异常，否则编译不通过。</a:t>
            </a:r>
          </a:p>
          <a:p>
            <a:pPr marL="457200" indent="-457200">
              <a:buFont typeface="+mj-lt"/>
              <a:buAutoNum type="arabicPeriod"/>
            </a:pPr>
            <a:r>
              <a:rPr lang="en-US" altLang="zh-CN" dirty="0">
                <a:solidFill>
                  <a:schemeClr val="tx1"/>
                </a:solidFill>
              </a:rPr>
              <a:t>throws</a:t>
            </a:r>
            <a:r>
              <a:rPr lang="zh-CN" altLang="en-US" dirty="0">
                <a:solidFill>
                  <a:schemeClr val="tx1"/>
                </a:solidFill>
              </a:rPr>
              <a:t>是另一种处理异常的方式，它不同于</a:t>
            </a:r>
            <a:r>
              <a:rPr lang="en-US" altLang="zh-CN" dirty="0">
                <a:solidFill>
                  <a:schemeClr val="tx1"/>
                </a:solidFill>
              </a:rPr>
              <a:t>try…catch…finally</a:t>
            </a:r>
            <a:r>
              <a:rPr lang="zh-CN" altLang="en-US" dirty="0">
                <a:solidFill>
                  <a:schemeClr val="tx1"/>
                </a:solidFill>
              </a:rPr>
              <a:t>，</a:t>
            </a:r>
            <a:r>
              <a:rPr lang="en-US" altLang="zh-CN" dirty="0">
                <a:solidFill>
                  <a:schemeClr val="tx1"/>
                </a:solidFill>
              </a:rPr>
              <a:t>throws</a:t>
            </a:r>
            <a:r>
              <a:rPr lang="zh-CN" altLang="en-US" dirty="0">
                <a:solidFill>
                  <a:schemeClr val="tx1"/>
                </a:solidFill>
              </a:rPr>
              <a:t>仅仅是将函数中可能出现的异常向调用者声明，而自己则不具体处理。</a:t>
            </a:r>
          </a:p>
          <a:p>
            <a:pPr marL="457200" indent="-457200">
              <a:buFont typeface="+mj-lt"/>
              <a:buAutoNum type="arabicPeriod"/>
            </a:pPr>
            <a:r>
              <a:rPr lang="zh-CN" altLang="en-US" dirty="0">
                <a:solidFill>
                  <a:schemeClr val="tx1"/>
                </a:solidFill>
              </a:rPr>
              <a:t>采取这种异常处理的原因可能是：方法本身不知道如何处理这样的异常，或者说让调用者处理更好，调用者需要为可能发生的异常负责。</a:t>
            </a:r>
            <a:endParaRPr lang="en-US" altLang="zh-CN" dirty="0">
              <a:solidFill>
                <a:schemeClr val="tx1"/>
              </a:solidFill>
            </a:endParaRPr>
          </a:p>
          <a:p>
            <a:pPr marL="457200" indent="-457200">
              <a:buFont typeface="+mj-lt"/>
              <a:buAutoNum type="arabicPeriod"/>
            </a:pPr>
            <a:endParaRPr lang="en-US" altLang="zh-CN" dirty="0">
              <a:solidFill>
                <a:schemeClr val="tx1"/>
              </a:solidFill>
            </a:endParaRPr>
          </a:p>
          <a:p>
            <a:pPr marL="0" indent="0">
              <a:buNone/>
            </a:pPr>
            <a:r>
              <a:rPr lang="en-US" altLang="zh-CN" dirty="0">
                <a:solidFill>
                  <a:schemeClr val="tx1"/>
                </a:solidFill>
              </a:rPr>
              <a:t>public void foo() throws ExceptionType1, ExceptionType2, </a:t>
            </a:r>
            <a:r>
              <a:rPr lang="en-US" altLang="zh-CN" dirty="0" err="1">
                <a:solidFill>
                  <a:schemeClr val="tx1"/>
                </a:solidFill>
              </a:rPr>
              <a:t>ExceptionTypeN</a:t>
            </a:r>
            <a:endParaRPr lang="en-US" altLang="zh-CN" dirty="0">
              <a:solidFill>
                <a:schemeClr val="tx1"/>
              </a:solidFill>
            </a:endParaRPr>
          </a:p>
          <a:p>
            <a:pPr marL="0" indent="0">
              <a:buNone/>
            </a:pPr>
            <a:r>
              <a:rPr lang="en-US" altLang="zh-CN" dirty="0">
                <a:solidFill>
                  <a:schemeClr val="tx1"/>
                </a:solidFill>
              </a:rPr>
              <a:t>{ </a:t>
            </a:r>
          </a:p>
          <a:p>
            <a:pPr marL="0" indent="0">
              <a:buNone/>
            </a:pPr>
            <a:r>
              <a:rPr lang="en-US" altLang="zh-CN" dirty="0">
                <a:solidFill>
                  <a:schemeClr val="tx1"/>
                </a:solidFill>
              </a:rPr>
              <a:t>     //foo</a:t>
            </a:r>
            <a:r>
              <a:rPr lang="zh-CN" altLang="en-US" dirty="0">
                <a:solidFill>
                  <a:schemeClr val="tx1"/>
                </a:solidFill>
              </a:rPr>
              <a:t>内部可以抛出 </a:t>
            </a:r>
            <a:r>
              <a:rPr lang="en-US" altLang="zh-CN" dirty="0">
                <a:solidFill>
                  <a:schemeClr val="tx1"/>
                </a:solidFill>
              </a:rPr>
              <a:t>ExceptionType1, ExceptionType2, </a:t>
            </a:r>
            <a:r>
              <a:rPr lang="en-US" altLang="zh-CN" dirty="0" err="1">
                <a:solidFill>
                  <a:schemeClr val="tx1"/>
                </a:solidFill>
              </a:rPr>
              <a:t>ExceptionTypeN</a:t>
            </a:r>
            <a:r>
              <a:rPr lang="en-US" altLang="zh-CN" dirty="0">
                <a:solidFill>
                  <a:schemeClr val="tx1"/>
                </a:solidFill>
              </a:rPr>
              <a:t> </a:t>
            </a:r>
            <a:r>
              <a:rPr lang="zh-CN" altLang="en-US" dirty="0">
                <a:solidFill>
                  <a:schemeClr val="tx1"/>
                </a:solidFill>
              </a:rPr>
              <a:t>类的异常，或者他</a:t>
            </a:r>
            <a:r>
              <a:rPr lang="en-US" altLang="zh-CN" dirty="0">
                <a:solidFill>
                  <a:schemeClr val="tx1"/>
                </a:solidFill>
              </a:rPr>
              <a:t>	</a:t>
            </a:r>
            <a:r>
              <a:rPr lang="zh-CN" altLang="en-US" dirty="0">
                <a:solidFill>
                  <a:schemeClr val="tx1"/>
                </a:solidFill>
              </a:rPr>
              <a:t>们的子类的异常对象。</a:t>
            </a:r>
          </a:p>
          <a:p>
            <a:pPr marL="0" indent="0">
              <a:buNone/>
            </a:pP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1214821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79CFE-4E88-4CA5-A885-C33767C1E157}"/>
              </a:ext>
            </a:extLst>
          </p:cNvPr>
          <p:cNvSpPr>
            <a:spLocks noGrp="1"/>
          </p:cNvSpPr>
          <p:nvPr>
            <p:ph type="title"/>
          </p:nvPr>
        </p:nvSpPr>
        <p:spPr/>
        <p:txBody>
          <a:bodyPr/>
          <a:lstStyle/>
          <a:p>
            <a:r>
              <a:rPr lang="zh-CN" altLang="en-US" dirty="0"/>
              <a:t>异常处理常用方法</a:t>
            </a:r>
          </a:p>
        </p:txBody>
      </p:sp>
      <p:pic>
        <p:nvPicPr>
          <p:cNvPr id="5" name="内容占位符 4">
            <a:extLst>
              <a:ext uri="{FF2B5EF4-FFF2-40B4-BE49-F238E27FC236}">
                <a16:creationId xmlns:a16="http://schemas.microsoft.com/office/drawing/2014/main" id="{D2A54FED-7462-44BF-82BD-8D20C3014277}"/>
              </a:ext>
            </a:extLst>
          </p:cNvPr>
          <p:cNvPicPr>
            <a:picLocks noGrp="1" noChangeAspect="1"/>
          </p:cNvPicPr>
          <p:nvPr>
            <p:ph idx="1"/>
          </p:nvPr>
        </p:nvPicPr>
        <p:blipFill>
          <a:blip r:embed="rId2"/>
          <a:stretch>
            <a:fillRect/>
          </a:stretch>
        </p:blipFill>
        <p:spPr>
          <a:xfrm>
            <a:off x="2668575" y="1290145"/>
            <a:ext cx="6854850" cy="4942598"/>
          </a:xfrm>
        </p:spPr>
      </p:pic>
      <p:sp>
        <p:nvSpPr>
          <p:cNvPr id="6" name="文本框 5">
            <a:extLst>
              <a:ext uri="{FF2B5EF4-FFF2-40B4-BE49-F238E27FC236}">
                <a16:creationId xmlns:a16="http://schemas.microsoft.com/office/drawing/2014/main" id="{2CE8D95E-F7FB-4D52-AEBD-3B7E2DF8F62B}"/>
              </a:ext>
            </a:extLst>
          </p:cNvPr>
          <p:cNvSpPr txBox="1"/>
          <p:nvPr/>
        </p:nvSpPr>
        <p:spPr>
          <a:xfrm>
            <a:off x="1226820" y="6395762"/>
            <a:ext cx="973836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DengXian" panose="02010600030101010101" pitchFamily="2" charset="-122"/>
                <a:cs typeface="+mn-cs"/>
              </a:rPr>
              <a:t>异常处理的详解请看：</a:t>
            </a:r>
            <a:r>
              <a:rPr kumimoji="0" lang="en-US" altLang="zh-CN" sz="1800" b="0" i="0" u="none" strike="noStrike" kern="1200" cap="none" spc="0" normalizeH="0" baseline="0" noProof="0" dirty="0">
                <a:ln>
                  <a:noFill/>
                </a:ln>
                <a:solidFill>
                  <a:prstClr val="black"/>
                </a:solidFill>
                <a:effectLst/>
                <a:uLnTx/>
                <a:uFillTx/>
                <a:latin typeface="Calibri"/>
                <a:ea typeface="DengXian" panose="02010600030101010101" pitchFamily="2" charset="-122"/>
                <a:cs typeface="+mn-cs"/>
              </a:rPr>
              <a:t>https://juejin.im/post/6844903887871148045</a:t>
            </a:r>
            <a:endParaRPr kumimoji="0" lang="zh-CN" altLang="en-US" sz="1800" b="0" i="0" u="none" strike="noStrike" kern="1200" cap="none" spc="0" normalizeH="0" baseline="0" noProof="0" dirty="0">
              <a:ln>
                <a:noFill/>
              </a:ln>
              <a:solidFill>
                <a:prstClr val="black"/>
              </a:solidFill>
              <a:effectLst/>
              <a:uLnTx/>
              <a:uFillTx/>
              <a:latin typeface="Calibri"/>
              <a:ea typeface="DengXian" panose="02010600030101010101" pitchFamily="2" charset="-122"/>
              <a:cs typeface="+mn-cs"/>
            </a:endParaRPr>
          </a:p>
        </p:txBody>
      </p:sp>
    </p:spTree>
    <p:extLst>
      <p:ext uri="{BB962C8B-B14F-4D97-AF65-F5344CB8AC3E}">
        <p14:creationId xmlns:p14="http://schemas.microsoft.com/office/powerpoint/2010/main" val="130711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94012-0F79-4659-9155-E7432CA1177E}"/>
              </a:ext>
            </a:extLst>
          </p:cNvPr>
          <p:cNvSpPr>
            <a:spLocks noGrp="1"/>
          </p:cNvSpPr>
          <p:nvPr>
            <p:ph type="title"/>
          </p:nvPr>
        </p:nvSpPr>
        <p:spPr/>
        <p:txBody>
          <a:bodyPr/>
          <a:lstStyle/>
          <a:p>
            <a:r>
              <a:rPr lang="zh-CN" altLang="en-US" dirty="0"/>
              <a:t>泛型方法的基本用法</a:t>
            </a:r>
          </a:p>
        </p:txBody>
      </p:sp>
      <p:sp>
        <p:nvSpPr>
          <p:cNvPr id="3" name="内容占位符 2">
            <a:extLst>
              <a:ext uri="{FF2B5EF4-FFF2-40B4-BE49-F238E27FC236}">
                <a16:creationId xmlns:a16="http://schemas.microsoft.com/office/drawing/2014/main" id="{51762A7F-F79C-4B16-A8DB-EDC959D0AE9A}"/>
              </a:ext>
            </a:extLst>
          </p:cNvPr>
          <p:cNvSpPr>
            <a:spLocks noGrp="1"/>
          </p:cNvSpPr>
          <p:nvPr>
            <p:ph idx="1"/>
          </p:nvPr>
        </p:nvSpPr>
        <p:spPr>
          <a:xfrm>
            <a:off x="225342" y="1508760"/>
            <a:ext cx="12076386" cy="5614416"/>
          </a:xfrm>
        </p:spPr>
        <p:txBody>
          <a:bodyPr>
            <a:normAutofit/>
          </a:bodyPr>
          <a:lstStyle/>
          <a:p>
            <a:pPr marL="457200" indent="-457200">
              <a:buFont typeface="+mj-lt"/>
              <a:buAutoNum type="arabicPeriod"/>
            </a:pPr>
            <a:r>
              <a:rPr lang="zh-CN" altLang="en-US" dirty="0"/>
              <a:t>普通类中的泛型方法</a:t>
            </a:r>
            <a:endParaRPr lang="en-US" altLang="zh-CN" dirty="0"/>
          </a:p>
          <a:p>
            <a:pPr marL="457200" indent="-457200">
              <a:buFont typeface="+mj-lt"/>
              <a:buAutoNum type="arabicPeriod"/>
            </a:pPr>
            <a:r>
              <a:rPr lang="zh-CN" altLang="en-US" dirty="0"/>
              <a:t>泛型类中的泛型方法</a:t>
            </a:r>
            <a:endParaRPr lang="en-US" altLang="zh-CN" dirty="0"/>
          </a:p>
          <a:p>
            <a:pPr marL="457200" indent="-457200">
              <a:buFont typeface="+mj-lt"/>
              <a:buAutoNum type="arabicPeriod"/>
            </a:pPr>
            <a:r>
              <a:rPr lang="zh-CN" altLang="en-US" dirty="0"/>
              <a:t>详见代码</a:t>
            </a:r>
          </a:p>
        </p:txBody>
      </p:sp>
    </p:spTree>
    <p:extLst>
      <p:ext uri="{BB962C8B-B14F-4D97-AF65-F5344CB8AC3E}">
        <p14:creationId xmlns:p14="http://schemas.microsoft.com/office/powerpoint/2010/main" val="152160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54982-CBD6-4C53-9E84-53A4EF68FC72}"/>
              </a:ext>
            </a:extLst>
          </p:cNvPr>
          <p:cNvSpPr>
            <a:spLocks noGrp="1"/>
          </p:cNvSpPr>
          <p:nvPr>
            <p:ph type="title"/>
          </p:nvPr>
        </p:nvSpPr>
        <p:spPr/>
        <p:txBody>
          <a:bodyPr/>
          <a:lstStyle/>
          <a:p>
            <a:r>
              <a:rPr lang="zh-CN" altLang="en-US" dirty="0"/>
              <a:t>静态方法与泛型</a:t>
            </a:r>
          </a:p>
        </p:txBody>
      </p:sp>
      <p:sp>
        <p:nvSpPr>
          <p:cNvPr id="3" name="内容占位符 2">
            <a:extLst>
              <a:ext uri="{FF2B5EF4-FFF2-40B4-BE49-F238E27FC236}">
                <a16:creationId xmlns:a16="http://schemas.microsoft.com/office/drawing/2014/main" id="{D0FB3594-F020-46B0-81E8-C43542B13990}"/>
              </a:ext>
            </a:extLst>
          </p:cNvPr>
          <p:cNvSpPr>
            <a:spLocks noGrp="1"/>
          </p:cNvSpPr>
          <p:nvPr>
            <p:ph idx="1"/>
          </p:nvPr>
        </p:nvSpPr>
        <p:spPr>
          <a:xfrm>
            <a:off x="292608" y="1307592"/>
            <a:ext cx="11759184" cy="5367528"/>
          </a:xfrm>
        </p:spPr>
        <p:txBody>
          <a:bodyPr>
            <a:normAutofit/>
          </a:bodyPr>
          <a:lstStyle/>
          <a:p>
            <a:pPr algn="l"/>
            <a:r>
              <a:rPr lang="zh-CN" altLang="en-US" b="0" i="0" dirty="0">
                <a:solidFill>
                  <a:srgbClr val="4D4D4D"/>
                </a:solidFill>
                <a:effectLst/>
                <a:latin typeface="Microsoft YaHei" panose="020B0503020204020204" pitchFamily="34" charset="-122"/>
                <a:ea typeface="Microsoft YaHei" panose="020B0503020204020204" pitchFamily="34" charset="-122"/>
              </a:rPr>
              <a:t>静态方法有一种情况需要注意一下，那就是在类中的静态方法使用泛型：</a:t>
            </a:r>
            <a:r>
              <a:rPr lang="zh-CN" altLang="en-US" b="1" i="0" dirty="0">
                <a:solidFill>
                  <a:srgbClr val="4D4D4D"/>
                </a:solidFill>
                <a:effectLst/>
                <a:latin typeface="Microsoft YaHei" panose="020B0503020204020204" pitchFamily="34" charset="-122"/>
                <a:ea typeface="Microsoft YaHei" panose="020B0503020204020204" pitchFamily="34" charset="-122"/>
              </a:rPr>
              <a:t>静态方法无法访问类上定义的泛型；如果静态方法操作的引用数据类型不确定的时候，必须要将泛型定义在方法上。</a:t>
            </a:r>
            <a:endParaRPr lang="zh-CN" altLang="en-US" b="0" i="0" dirty="0">
              <a:solidFill>
                <a:srgbClr val="4D4D4D"/>
              </a:solidFill>
              <a:effectLst/>
              <a:latin typeface="Microsoft YaHei" panose="020B0503020204020204" pitchFamily="34" charset="-122"/>
              <a:ea typeface="Microsoft YaHei" panose="020B0503020204020204" pitchFamily="34" charset="-122"/>
            </a:endParaRPr>
          </a:p>
          <a:p>
            <a:pPr algn="l"/>
            <a:r>
              <a:rPr lang="zh-CN" altLang="en-US" b="0" i="0" dirty="0">
                <a:solidFill>
                  <a:srgbClr val="4D4D4D"/>
                </a:solidFill>
                <a:effectLst/>
                <a:latin typeface="Microsoft YaHei" panose="020B0503020204020204" pitchFamily="34" charset="-122"/>
                <a:ea typeface="Microsoft YaHei" panose="020B0503020204020204" pitchFamily="34" charset="-122"/>
              </a:rPr>
              <a:t>即：</a:t>
            </a:r>
            <a:r>
              <a:rPr lang="zh-CN" altLang="en-US" b="1" i="0" dirty="0">
                <a:solidFill>
                  <a:srgbClr val="4D4D4D"/>
                </a:solidFill>
                <a:effectLst/>
                <a:latin typeface="Microsoft YaHei" panose="020B0503020204020204" pitchFamily="34" charset="-122"/>
                <a:ea typeface="Microsoft YaHei" panose="020B0503020204020204" pitchFamily="34" charset="-122"/>
              </a:rPr>
              <a:t>如果静态方法要使用泛型的话，必须将静态方法也定义成泛型方法</a:t>
            </a:r>
            <a:r>
              <a:rPr lang="zh-CN" altLang="en-US" b="0" i="0" dirty="0">
                <a:solidFill>
                  <a:srgbClr val="4D4D4D"/>
                </a:solidFill>
                <a:effectLst/>
                <a:latin typeface="Microsoft YaHei" panose="020B0503020204020204" pitchFamily="34" charset="-122"/>
                <a:ea typeface="Microsoft YaHei" panose="020B0503020204020204" pitchFamily="34" charset="-122"/>
              </a:rPr>
              <a:t>。</a:t>
            </a:r>
            <a:endParaRPr lang="en-US" altLang="zh-CN" b="0" i="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endParaRPr lang="en-US" altLang="zh-CN" sz="1400" b="0" i="0" dirty="0">
              <a:solidFill>
                <a:srgbClr val="4D4D4D"/>
              </a:solidFill>
              <a:effectLst/>
              <a:latin typeface="Microsoft YaHei" panose="020B0503020204020204" pitchFamily="34" charset="-122"/>
              <a:ea typeface="Microsoft YaHei" panose="020B0503020204020204" pitchFamily="34" charset="-122"/>
            </a:endParaRPr>
          </a:p>
          <a:p>
            <a:pPr marL="0" indent="0" algn="l">
              <a:buNone/>
            </a:pPr>
            <a:r>
              <a:rPr lang="en-US" altLang="zh-CN" sz="1400" b="0" i="0" dirty="0">
                <a:solidFill>
                  <a:srgbClr val="4D4D4D"/>
                </a:solidFill>
                <a:effectLst/>
                <a:latin typeface="Microsoft YaHei" panose="020B0503020204020204" pitchFamily="34" charset="-122"/>
                <a:ea typeface="Microsoft YaHei" panose="020B0503020204020204" pitchFamily="34" charset="-122"/>
              </a:rPr>
              <a:t>public class </a:t>
            </a:r>
            <a:r>
              <a:rPr lang="en-US" altLang="zh-CN" sz="1400" b="0" i="0" dirty="0" err="1">
                <a:solidFill>
                  <a:srgbClr val="4D4D4D"/>
                </a:solidFill>
                <a:effectLst/>
                <a:latin typeface="Microsoft YaHei" panose="020B0503020204020204" pitchFamily="34" charset="-122"/>
                <a:ea typeface="Microsoft YaHei" panose="020B0503020204020204" pitchFamily="34" charset="-122"/>
              </a:rPr>
              <a:t>StaticGenerator</a:t>
            </a:r>
            <a:r>
              <a:rPr lang="en-US" altLang="zh-CN" sz="1400" b="1" i="0" dirty="0">
                <a:solidFill>
                  <a:srgbClr val="4D4D4D"/>
                </a:solidFill>
                <a:effectLst/>
                <a:latin typeface="Microsoft YaHei" panose="020B0503020204020204" pitchFamily="34" charset="-122"/>
                <a:ea typeface="Microsoft YaHei" panose="020B0503020204020204" pitchFamily="34" charset="-122"/>
              </a:rPr>
              <a:t>&lt;T&gt;</a:t>
            </a:r>
            <a:r>
              <a:rPr lang="en-US" altLang="zh-CN" sz="1400" b="0" i="0" dirty="0">
                <a:solidFill>
                  <a:srgbClr val="4D4D4D"/>
                </a:solidFill>
                <a:effectLst/>
                <a:latin typeface="Microsoft YaHei" panose="020B0503020204020204" pitchFamily="34" charset="-122"/>
                <a:ea typeface="Microsoft YaHei" panose="020B0503020204020204" pitchFamily="34" charset="-122"/>
              </a:rPr>
              <a:t> {</a:t>
            </a:r>
          </a:p>
          <a:p>
            <a:pPr marL="0" indent="0" algn="l">
              <a:buNone/>
            </a:pPr>
            <a:r>
              <a:rPr lang="en-US" altLang="zh-CN" sz="1400" dirty="0">
                <a:solidFill>
                  <a:srgbClr val="4D4D4D"/>
                </a:solidFill>
                <a:latin typeface="Microsoft YaHei" panose="020B0503020204020204" pitchFamily="34" charset="-122"/>
                <a:ea typeface="Microsoft YaHei" panose="020B0503020204020204" pitchFamily="34" charset="-122"/>
              </a:rPr>
              <a:t>    </a:t>
            </a:r>
            <a:r>
              <a:rPr lang="en-US" altLang="zh-CN" sz="1400" b="0" i="0" dirty="0">
                <a:solidFill>
                  <a:srgbClr val="4D4D4D"/>
                </a:solidFill>
                <a:effectLst/>
                <a:latin typeface="Microsoft YaHei" panose="020B0503020204020204" pitchFamily="34" charset="-122"/>
                <a:ea typeface="Microsoft YaHei" panose="020B0503020204020204" pitchFamily="34" charset="-122"/>
              </a:rPr>
              <a:t>....</a:t>
            </a:r>
          </a:p>
          <a:p>
            <a:pPr marL="0" indent="0" algn="l">
              <a:buNone/>
            </a:pPr>
            <a:r>
              <a:rPr lang="en-US" altLang="zh-CN" sz="1400" b="0" i="0" dirty="0">
                <a:solidFill>
                  <a:srgbClr val="4D4D4D"/>
                </a:solidFill>
                <a:effectLst/>
                <a:latin typeface="Microsoft YaHei" panose="020B0503020204020204" pitchFamily="34" charset="-122"/>
                <a:ea typeface="Microsoft YaHei" panose="020B0503020204020204" pitchFamily="34" charset="-122"/>
              </a:rPr>
              <a:t>    /**</a:t>
            </a:r>
          </a:p>
          <a:p>
            <a:pPr marL="0" indent="0" algn="l">
              <a:buNone/>
            </a:pPr>
            <a:r>
              <a:rPr lang="en-US" altLang="zh-CN" sz="1400" b="0" i="0" dirty="0">
                <a:solidFill>
                  <a:srgbClr val="4D4D4D"/>
                </a:solidFill>
                <a:effectLst/>
                <a:latin typeface="Microsoft YaHei" panose="020B0503020204020204" pitchFamily="34" charset="-122"/>
                <a:ea typeface="Microsoft YaHei" panose="020B0503020204020204" pitchFamily="34" charset="-122"/>
              </a:rPr>
              <a:t>     * </a:t>
            </a:r>
            <a:r>
              <a:rPr lang="zh-CN" altLang="en-US" sz="1400" b="0" i="0" dirty="0">
                <a:solidFill>
                  <a:srgbClr val="4D4D4D"/>
                </a:solidFill>
                <a:effectLst/>
                <a:latin typeface="Microsoft YaHei" panose="020B0503020204020204" pitchFamily="34" charset="-122"/>
                <a:ea typeface="Microsoft YaHei" panose="020B0503020204020204" pitchFamily="34" charset="-122"/>
              </a:rPr>
              <a:t>如果在类中定义使用泛型的静态方法，需要添加额外的泛型声明（将这个方法定义成泛型方法）</a:t>
            </a:r>
          </a:p>
          <a:p>
            <a:pPr marL="0" indent="0" algn="l">
              <a:buNone/>
            </a:pPr>
            <a:r>
              <a:rPr lang="zh-CN" altLang="en-US" sz="1400" b="0" i="0" dirty="0">
                <a:solidFill>
                  <a:srgbClr val="4D4D4D"/>
                </a:solidFill>
                <a:effectLst/>
                <a:latin typeface="Microsoft YaHei" panose="020B0503020204020204" pitchFamily="34" charset="-122"/>
                <a:ea typeface="Microsoft YaHei" panose="020B0503020204020204" pitchFamily="34" charset="-122"/>
              </a:rPr>
              <a:t>     * 即使静态方法要使用泛型类中已经声明过的泛型也不可以。</a:t>
            </a:r>
          </a:p>
          <a:p>
            <a:pPr marL="0" indent="0" algn="l">
              <a:buNone/>
            </a:pPr>
            <a:r>
              <a:rPr lang="zh-CN" altLang="en-US" sz="1400" b="0" i="0" dirty="0">
                <a:solidFill>
                  <a:srgbClr val="4D4D4D"/>
                </a:solidFill>
                <a:effectLst/>
                <a:latin typeface="Microsoft YaHei" panose="020B0503020204020204" pitchFamily="34" charset="-122"/>
                <a:ea typeface="Microsoft YaHei" panose="020B0503020204020204" pitchFamily="34" charset="-122"/>
              </a:rPr>
              <a:t>     * 如：</a:t>
            </a:r>
            <a:r>
              <a:rPr lang="en-US" altLang="zh-CN" sz="1400" b="0" i="0" dirty="0">
                <a:solidFill>
                  <a:srgbClr val="4D4D4D"/>
                </a:solidFill>
                <a:effectLst/>
                <a:latin typeface="Microsoft YaHei" panose="020B0503020204020204" pitchFamily="34" charset="-122"/>
                <a:ea typeface="Microsoft YaHei" panose="020B0503020204020204" pitchFamily="34" charset="-122"/>
              </a:rPr>
              <a:t>public static void show(T t){..},</a:t>
            </a:r>
            <a:r>
              <a:rPr lang="zh-CN" altLang="en-US" sz="1400" b="0" i="0" dirty="0">
                <a:solidFill>
                  <a:srgbClr val="4D4D4D"/>
                </a:solidFill>
                <a:effectLst/>
                <a:latin typeface="Microsoft YaHei" panose="020B0503020204020204" pitchFamily="34" charset="-122"/>
                <a:ea typeface="Microsoft YaHei" panose="020B0503020204020204" pitchFamily="34" charset="-122"/>
              </a:rPr>
              <a:t>此时编译器会提示错误信息：</a:t>
            </a:r>
          </a:p>
          <a:p>
            <a:pPr marL="0" indent="0" algn="l">
              <a:buNone/>
            </a:pPr>
            <a:r>
              <a:rPr lang="zh-CN" altLang="en-US" sz="1400" b="0" i="0" dirty="0">
                <a:solidFill>
                  <a:srgbClr val="4D4D4D"/>
                </a:solidFill>
                <a:effectLst/>
                <a:latin typeface="Microsoft YaHei" panose="020B0503020204020204" pitchFamily="34" charset="-122"/>
                <a:ea typeface="Microsoft YaHei" panose="020B0503020204020204" pitchFamily="34" charset="-122"/>
              </a:rPr>
              <a:t>          </a:t>
            </a:r>
            <a:r>
              <a:rPr lang="en-US" altLang="zh-CN" sz="1400" b="0" i="0" dirty="0">
                <a:solidFill>
                  <a:srgbClr val="4D4D4D"/>
                </a:solidFill>
                <a:effectLst/>
                <a:latin typeface="Microsoft YaHei" panose="020B0503020204020204" pitchFamily="34" charset="-122"/>
                <a:ea typeface="Microsoft YaHei" panose="020B0503020204020204" pitchFamily="34" charset="-122"/>
              </a:rPr>
              <a:t>"</a:t>
            </a:r>
            <a:r>
              <a:rPr lang="en-US" altLang="zh-CN" sz="1400" b="0" i="0" dirty="0" err="1">
                <a:solidFill>
                  <a:srgbClr val="4D4D4D"/>
                </a:solidFill>
                <a:effectLst/>
                <a:latin typeface="Microsoft YaHei" panose="020B0503020204020204" pitchFamily="34" charset="-122"/>
                <a:ea typeface="Microsoft YaHei" panose="020B0503020204020204" pitchFamily="34" charset="-122"/>
              </a:rPr>
              <a:t>StaticGenerator</a:t>
            </a:r>
            <a:r>
              <a:rPr lang="en-US" altLang="zh-CN" sz="1400" b="0" i="0" dirty="0">
                <a:solidFill>
                  <a:srgbClr val="4D4D4D"/>
                </a:solidFill>
                <a:effectLst/>
                <a:latin typeface="Microsoft YaHei" panose="020B0503020204020204" pitchFamily="34" charset="-122"/>
                <a:ea typeface="Microsoft YaHei" panose="020B0503020204020204" pitchFamily="34" charset="-122"/>
              </a:rPr>
              <a:t> cannot be referenced from static context"</a:t>
            </a:r>
          </a:p>
          <a:p>
            <a:pPr marL="0" indent="0" algn="l">
              <a:buNone/>
            </a:pPr>
            <a:r>
              <a:rPr lang="en-US" altLang="zh-CN" sz="1400" b="0" i="0" dirty="0">
                <a:solidFill>
                  <a:srgbClr val="4D4D4D"/>
                </a:solidFill>
                <a:effectLst/>
                <a:latin typeface="Microsoft YaHei" panose="020B0503020204020204" pitchFamily="34" charset="-122"/>
                <a:ea typeface="Microsoft YaHei" panose="020B0503020204020204" pitchFamily="34" charset="-122"/>
              </a:rPr>
              <a:t>     */</a:t>
            </a:r>
          </a:p>
          <a:p>
            <a:pPr marL="0" indent="0" algn="l">
              <a:buNone/>
            </a:pPr>
            <a:r>
              <a:rPr lang="en-US" altLang="zh-CN" sz="1400" b="0" i="0" dirty="0">
                <a:solidFill>
                  <a:srgbClr val="4D4D4D"/>
                </a:solidFill>
                <a:effectLst/>
                <a:latin typeface="Microsoft YaHei" panose="020B0503020204020204" pitchFamily="34" charset="-122"/>
                <a:ea typeface="Microsoft YaHei" panose="020B0503020204020204" pitchFamily="34" charset="-122"/>
              </a:rPr>
              <a:t>    public </a:t>
            </a:r>
            <a:r>
              <a:rPr lang="en-US" altLang="zh-CN" sz="1400" b="1" i="0" dirty="0">
                <a:solidFill>
                  <a:srgbClr val="4D4D4D"/>
                </a:solidFill>
                <a:effectLst/>
                <a:latin typeface="Microsoft YaHei" panose="020B0503020204020204" pitchFamily="34" charset="-122"/>
                <a:ea typeface="Microsoft YaHei" panose="020B0503020204020204" pitchFamily="34" charset="-122"/>
              </a:rPr>
              <a:t>static &lt;T&gt;</a:t>
            </a:r>
            <a:r>
              <a:rPr lang="en-US" altLang="zh-CN" sz="1400" b="0" i="0" dirty="0">
                <a:solidFill>
                  <a:srgbClr val="4D4D4D"/>
                </a:solidFill>
                <a:effectLst/>
                <a:latin typeface="Microsoft YaHei" panose="020B0503020204020204" pitchFamily="34" charset="-122"/>
                <a:ea typeface="Microsoft YaHei" panose="020B0503020204020204" pitchFamily="34" charset="-122"/>
              </a:rPr>
              <a:t> void show(T t){</a:t>
            </a:r>
          </a:p>
          <a:p>
            <a:pPr marL="0" indent="0" algn="l">
              <a:buNone/>
            </a:pPr>
            <a:r>
              <a:rPr lang="en-US" altLang="zh-CN" sz="1400" b="0" i="0" dirty="0">
                <a:solidFill>
                  <a:srgbClr val="4D4D4D"/>
                </a:solidFill>
                <a:effectLst/>
                <a:latin typeface="Microsoft YaHei" panose="020B0503020204020204" pitchFamily="34" charset="-122"/>
                <a:ea typeface="Microsoft YaHei" panose="020B0503020204020204" pitchFamily="34" charset="-122"/>
              </a:rPr>
              <a:t>    }</a:t>
            </a:r>
          </a:p>
          <a:p>
            <a:pPr marL="0" indent="0" algn="l">
              <a:buNone/>
            </a:pPr>
            <a:r>
              <a:rPr lang="en-US" altLang="zh-CN" sz="1400" b="0" i="0" dirty="0">
                <a:solidFill>
                  <a:srgbClr val="4D4D4D"/>
                </a:solidFill>
                <a:effectLst/>
                <a:latin typeface="Microsoft YaHei" panose="020B0503020204020204" pitchFamily="34" charset="-122"/>
                <a:ea typeface="Microsoft YaHei" panose="020B0503020204020204" pitchFamily="34" charset="-122"/>
              </a:rPr>
              <a:t>}</a:t>
            </a:r>
            <a:endParaRPr lang="zh-CN" altLang="en-US" sz="1400" b="0" i="0" dirty="0">
              <a:solidFill>
                <a:srgbClr val="4D4D4D"/>
              </a:solidFill>
              <a:effectLst/>
              <a:latin typeface="Microsoft YaHei" panose="020B0503020204020204" pitchFamily="34" charset="-122"/>
              <a:ea typeface="Microsoft YaHei" panose="020B0503020204020204" pitchFamily="34" charset="-122"/>
            </a:endParaRPr>
          </a:p>
          <a:p>
            <a:endParaRPr lang="zh-CN" altLang="en-US" dirty="0"/>
          </a:p>
        </p:txBody>
      </p:sp>
    </p:spTree>
    <p:extLst>
      <p:ext uri="{BB962C8B-B14F-4D97-AF65-F5344CB8AC3E}">
        <p14:creationId xmlns:p14="http://schemas.microsoft.com/office/powerpoint/2010/main" val="205995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5BE15-828E-4166-88D1-2F621721B90E}"/>
              </a:ext>
            </a:extLst>
          </p:cNvPr>
          <p:cNvSpPr>
            <a:spLocks noGrp="1"/>
          </p:cNvSpPr>
          <p:nvPr>
            <p:ph type="title"/>
          </p:nvPr>
        </p:nvSpPr>
        <p:spPr/>
        <p:txBody>
          <a:bodyPr/>
          <a:lstStyle/>
          <a:p>
            <a:r>
              <a:rPr lang="zh-CN" altLang="en-US" dirty="0"/>
              <a:t>单元测试</a:t>
            </a:r>
          </a:p>
        </p:txBody>
      </p:sp>
      <p:sp>
        <p:nvSpPr>
          <p:cNvPr id="3" name="内容占位符 2">
            <a:extLst>
              <a:ext uri="{FF2B5EF4-FFF2-40B4-BE49-F238E27FC236}">
                <a16:creationId xmlns:a16="http://schemas.microsoft.com/office/drawing/2014/main" id="{2E222245-E155-42E6-B8D3-2206F4EC287C}"/>
              </a:ext>
            </a:extLst>
          </p:cNvPr>
          <p:cNvSpPr>
            <a:spLocks noGrp="1"/>
          </p:cNvSpPr>
          <p:nvPr>
            <p:ph idx="1"/>
          </p:nvPr>
        </p:nvSpPr>
        <p:spPr>
          <a:xfrm>
            <a:off x="182880" y="1325880"/>
            <a:ext cx="11914632" cy="5449824"/>
          </a:xfrm>
        </p:spPr>
        <p:txBody>
          <a:bodyPr>
            <a:normAutofit fontScale="70000" lnSpcReduction="20000"/>
          </a:bodyPr>
          <a:lstStyle/>
          <a:p>
            <a:pPr>
              <a:lnSpc>
                <a:spcPct val="120000"/>
              </a:lnSpc>
            </a:pPr>
            <a:r>
              <a:rPr lang="zh-CN" altLang="en-US" dirty="0"/>
              <a:t>什么是单元测试呢？单元测试就是针对最小的功能单元编写测试代码。</a:t>
            </a:r>
            <a:r>
              <a:rPr lang="en-US" altLang="zh-CN" dirty="0"/>
              <a:t>Java</a:t>
            </a:r>
            <a:r>
              <a:rPr lang="zh-CN" altLang="en-US" dirty="0"/>
              <a:t>程序最小的功能单元是方法，因此，</a:t>
            </a:r>
            <a:r>
              <a:rPr lang="zh-CN" altLang="en-US" b="1" dirty="0"/>
              <a:t>对</a:t>
            </a:r>
            <a:r>
              <a:rPr lang="en-US" altLang="zh-CN" b="1" dirty="0"/>
              <a:t>Java</a:t>
            </a:r>
            <a:r>
              <a:rPr lang="zh-CN" altLang="en-US" b="1" dirty="0"/>
              <a:t>程序进行单元测试就是针对单个</a:t>
            </a:r>
            <a:r>
              <a:rPr lang="en-US" altLang="zh-CN" b="1" dirty="0"/>
              <a:t>Java</a:t>
            </a:r>
            <a:r>
              <a:rPr lang="zh-CN" altLang="en-US" b="1" dirty="0"/>
              <a:t>方法的测试</a:t>
            </a:r>
            <a:r>
              <a:rPr lang="zh-CN" altLang="en-US" dirty="0"/>
              <a:t>。</a:t>
            </a:r>
          </a:p>
          <a:p>
            <a:pPr>
              <a:lnSpc>
                <a:spcPct val="120000"/>
              </a:lnSpc>
            </a:pPr>
            <a:r>
              <a:rPr lang="zh-CN" altLang="en-US" dirty="0"/>
              <a:t>单元测试有什么好处呢？在学习单元测试前，我们可以先了解一下测试驱动开发。</a:t>
            </a:r>
          </a:p>
          <a:p>
            <a:pPr>
              <a:lnSpc>
                <a:spcPct val="120000"/>
              </a:lnSpc>
            </a:pPr>
            <a:r>
              <a:rPr lang="zh-CN" altLang="en-US" dirty="0"/>
              <a:t>所谓测试驱动开发（</a:t>
            </a:r>
            <a:r>
              <a:rPr lang="en-US" altLang="zh-CN" dirty="0"/>
              <a:t>Test Driven Development</a:t>
            </a:r>
            <a:r>
              <a:rPr lang="zh-CN" altLang="en-US" dirty="0"/>
              <a:t>），是指先编写接口，紧接着编写测试。编写完测试后，我们才开始真正编写实现代码。在编写实现代码的过程中，一边写，一边测，什么时候测试全部通过了，那就表示编写的实现完成了：</a:t>
            </a:r>
            <a:endParaRPr lang="en-US" altLang="zh-CN" dirty="0"/>
          </a:p>
          <a:p>
            <a:endParaRPr lang="en-US" altLang="zh-CN" dirty="0"/>
          </a:p>
          <a:p>
            <a:pPr marL="0" indent="0">
              <a:buNone/>
            </a:pPr>
            <a:r>
              <a:rPr lang="zh-CN" altLang="en-US" dirty="0"/>
              <a:t> </a:t>
            </a:r>
            <a:r>
              <a:rPr lang="en-US" altLang="zh-CN" dirty="0"/>
              <a:t>              </a:t>
            </a:r>
            <a:r>
              <a:rPr lang="zh-CN" altLang="en-US" dirty="0"/>
              <a:t>编写接口</a:t>
            </a:r>
          </a:p>
          <a:p>
            <a:pPr marL="0" indent="0">
              <a:buNone/>
            </a:pPr>
            <a:r>
              <a:rPr lang="zh-CN" altLang="en-US" dirty="0"/>
              <a:t>    </a:t>
            </a:r>
            <a:r>
              <a:rPr lang="en-US" altLang="zh-CN" dirty="0"/>
              <a:t>	</a:t>
            </a:r>
            <a:r>
              <a:rPr lang="zh-CN" altLang="en-US" dirty="0"/>
              <a:t> │</a:t>
            </a:r>
          </a:p>
          <a:p>
            <a:pPr marL="0" indent="0">
              <a:buNone/>
            </a:pPr>
            <a:r>
              <a:rPr lang="zh-CN" altLang="en-US" dirty="0"/>
              <a:t>    </a:t>
            </a:r>
            <a:r>
              <a:rPr lang="en-US" altLang="zh-CN" dirty="0"/>
              <a:t>	</a:t>
            </a:r>
            <a:r>
              <a:rPr lang="zh-CN" altLang="en-US" dirty="0"/>
              <a:t> ▼</a:t>
            </a:r>
          </a:p>
          <a:p>
            <a:pPr marL="0" indent="0">
              <a:buNone/>
            </a:pPr>
            <a:r>
              <a:rPr lang="zh-CN" altLang="en-US" dirty="0"/>
              <a:t>    </a:t>
            </a:r>
            <a:r>
              <a:rPr lang="en-US" altLang="zh-CN" dirty="0"/>
              <a:t>           </a:t>
            </a:r>
            <a:r>
              <a:rPr lang="zh-CN" altLang="en-US" dirty="0"/>
              <a:t>编写测试</a:t>
            </a:r>
          </a:p>
          <a:p>
            <a:pPr marL="0" indent="0">
              <a:buNone/>
            </a:pPr>
            <a:r>
              <a:rPr lang="zh-CN" altLang="en-US" dirty="0"/>
              <a:t>     </a:t>
            </a:r>
            <a:r>
              <a:rPr lang="en-US" altLang="zh-CN" dirty="0"/>
              <a:t>	</a:t>
            </a:r>
            <a:r>
              <a:rPr lang="zh-CN" altLang="en-US" dirty="0"/>
              <a:t>│</a:t>
            </a:r>
          </a:p>
          <a:p>
            <a:pPr marL="0" indent="0">
              <a:buNone/>
            </a:pPr>
            <a:r>
              <a:rPr lang="zh-CN" altLang="en-US" dirty="0"/>
              <a:t>     </a:t>
            </a:r>
            <a:r>
              <a:rPr lang="en-US" altLang="zh-CN" dirty="0"/>
              <a:t>	</a:t>
            </a:r>
            <a:r>
              <a:rPr lang="zh-CN" altLang="en-US" dirty="0"/>
              <a:t>▼</a:t>
            </a:r>
          </a:p>
          <a:p>
            <a:pPr marL="0" indent="0">
              <a:buNone/>
            </a:pPr>
            <a:r>
              <a:rPr lang="en-US" altLang="zh-CN" dirty="0"/>
              <a:t>      </a:t>
            </a:r>
            <a:r>
              <a:rPr lang="zh-CN" altLang="en-US" dirty="0"/>
              <a:t>┌─</a:t>
            </a:r>
            <a:r>
              <a:rPr lang="en-US" altLang="zh-CN" dirty="0"/>
              <a:t>&gt; </a:t>
            </a:r>
            <a:r>
              <a:rPr lang="zh-CN" altLang="en-US" dirty="0"/>
              <a:t>编写实现</a:t>
            </a:r>
          </a:p>
          <a:p>
            <a:pPr marL="0" indent="0">
              <a:buNone/>
            </a:pPr>
            <a:r>
              <a:rPr lang="zh-CN" altLang="en-US" dirty="0"/>
              <a:t>      │    </a:t>
            </a:r>
            <a:r>
              <a:rPr lang="en-US" altLang="zh-CN" dirty="0"/>
              <a:t>	</a:t>
            </a:r>
            <a:r>
              <a:rPr lang="zh-CN" altLang="en-US" dirty="0"/>
              <a:t>│</a:t>
            </a:r>
          </a:p>
          <a:p>
            <a:pPr marL="0" indent="0">
              <a:buNone/>
            </a:pPr>
            <a:r>
              <a:rPr lang="zh-CN" altLang="en-US" dirty="0"/>
              <a:t>      │ </a:t>
            </a:r>
            <a:r>
              <a:rPr lang="en-US" altLang="zh-CN" dirty="0"/>
              <a:t>N     ▼</a:t>
            </a:r>
          </a:p>
          <a:p>
            <a:pPr marL="0" indent="0">
              <a:buNone/>
            </a:pPr>
            <a:r>
              <a:rPr lang="en-US" altLang="zh-CN" dirty="0"/>
              <a:t>      └── </a:t>
            </a:r>
            <a:r>
              <a:rPr lang="zh-CN" altLang="en-US" dirty="0"/>
              <a:t>运行测试</a:t>
            </a:r>
          </a:p>
          <a:p>
            <a:pPr marL="0" indent="0">
              <a:buNone/>
            </a:pPr>
            <a:r>
              <a:rPr lang="zh-CN" altLang="en-US" dirty="0"/>
              <a:t>                 │ </a:t>
            </a:r>
            <a:r>
              <a:rPr lang="en-US" altLang="zh-CN" dirty="0"/>
              <a:t>Y</a:t>
            </a:r>
          </a:p>
          <a:p>
            <a:pPr marL="0" indent="0">
              <a:buNone/>
            </a:pPr>
            <a:r>
              <a:rPr lang="en-US" altLang="zh-CN" dirty="0"/>
              <a:t>                 ▼</a:t>
            </a:r>
          </a:p>
          <a:p>
            <a:pPr marL="0" indent="0">
              <a:buNone/>
            </a:pPr>
            <a:r>
              <a:rPr lang="en-US" altLang="zh-CN" dirty="0"/>
              <a:t>             </a:t>
            </a:r>
            <a:r>
              <a:rPr lang="zh-CN" altLang="en-US" dirty="0"/>
              <a:t>任务完成</a:t>
            </a:r>
          </a:p>
        </p:txBody>
      </p:sp>
    </p:spTree>
    <p:extLst>
      <p:ext uri="{BB962C8B-B14F-4D97-AF65-F5344CB8AC3E}">
        <p14:creationId xmlns:p14="http://schemas.microsoft.com/office/powerpoint/2010/main" val="238326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98537-D98E-4B67-AAE7-5A4A028D8EAF}"/>
              </a:ext>
            </a:extLst>
          </p:cNvPr>
          <p:cNvSpPr>
            <a:spLocks noGrp="1"/>
          </p:cNvSpPr>
          <p:nvPr>
            <p:ph type="title"/>
          </p:nvPr>
        </p:nvSpPr>
        <p:spPr/>
        <p:txBody>
          <a:bodyPr/>
          <a:lstStyle/>
          <a:p>
            <a:r>
              <a:rPr lang="en-US" altLang="zh-CN" dirty="0"/>
              <a:t>JUnit</a:t>
            </a:r>
            <a:endParaRPr lang="zh-CN" altLang="en-US" dirty="0"/>
          </a:p>
        </p:txBody>
      </p:sp>
      <p:sp>
        <p:nvSpPr>
          <p:cNvPr id="3" name="内容占位符 2">
            <a:extLst>
              <a:ext uri="{FF2B5EF4-FFF2-40B4-BE49-F238E27FC236}">
                <a16:creationId xmlns:a16="http://schemas.microsoft.com/office/drawing/2014/main" id="{FFDE5960-D6F0-44E3-8D98-02C9A0C9E7CF}"/>
              </a:ext>
            </a:extLst>
          </p:cNvPr>
          <p:cNvSpPr>
            <a:spLocks noGrp="1"/>
          </p:cNvSpPr>
          <p:nvPr>
            <p:ph idx="1"/>
          </p:nvPr>
        </p:nvSpPr>
        <p:spPr/>
        <p:txBody>
          <a:bodyPr/>
          <a:lstStyle/>
          <a:p>
            <a:pPr marL="0" indent="0" algn="l">
              <a:buNone/>
            </a:pPr>
            <a:r>
              <a:rPr lang="zh-CN" altLang="en-US" b="0" i="0" dirty="0">
                <a:solidFill>
                  <a:srgbClr val="333333"/>
                </a:solidFill>
                <a:effectLst/>
                <a:latin typeface="-apple-system"/>
              </a:rPr>
              <a:t>①</a:t>
            </a:r>
            <a:r>
              <a:rPr lang="en-US" altLang="zh-CN" b="0" i="0" dirty="0">
                <a:solidFill>
                  <a:srgbClr val="333333"/>
                </a:solidFill>
                <a:effectLst/>
                <a:latin typeface="-apple-system"/>
              </a:rPr>
              <a:t>JUnit</a:t>
            </a:r>
            <a:r>
              <a:rPr lang="zh-CN" altLang="en-US" b="0" i="0" dirty="0">
                <a:solidFill>
                  <a:srgbClr val="333333"/>
                </a:solidFill>
                <a:effectLst/>
                <a:latin typeface="-apple-system"/>
              </a:rPr>
              <a:t>是用于编写可复用测试集的简单框架，是</a:t>
            </a:r>
            <a:r>
              <a:rPr lang="en-US" altLang="zh-CN" b="0" i="0" dirty="0" err="1">
                <a:solidFill>
                  <a:srgbClr val="333333"/>
                </a:solidFill>
                <a:effectLst/>
                <a:latin typeface="-apple-system"/>
              </a:rPr>
              <a:t>xUnit</a:t>
            </a:r>
            <a:r>
              <a:rPr lang="zh-CN" altLang="en-US" b="0" i="0" dirty="0">
                <a:solidFill>
                  <a:srgbClr val="333333"/>
                </a:solidFill>
                <a:effectLst/>
                <a:latin typeface="-apple-system"/>
              </a:rPr>
              <a:t>的一个子集。</a:t>
            </a:r>
            <a:r>
              <a:rPr lang="en-US" altLang="zh-CN" b="0" i="0" dirty="0" err="1">
                <a:solidFill>
                  <a:srgbClr val="333333"/>
                </a:solidFill>
                <a:effectLst/>
                <a:latin typeface="-apple-system"/>
              </a:rPr>
              <a:t>xUnit</a:t>
            </a:r>
            <a:r>
              <a:rPr lang="zh-CN" altLang="en-US" b="0" i="0" dirty="0">
                <a:solidFill>
                  <a:srgbClr val="333333"/>
                </a:solidFill>
                <a:effectLst/>
                <a:latin typeface="-apple-system"/>
              </a:rPr>
              <a:t>是一套基于测试驱动开发的测试框架，有</a:t>
            </a:r>
            <a:r>
              <a:rPr lang="en-US" altLang="zh-CN" b="0" i="0" dirty="0" err="1">
                <a:solidFill>
                  <a:srgbClr val="333333"/>
                </a:solidFill>
                <a:effectLst/>
                <a:latin typeface="-apple-system"/>
              </a:rPr>
              <a:t>PythonUnit</a:t>
            </a:r>
            <a:r>
              <a:rPr lang="zh-CN" altLang="en-US" b="0" i="0" dirty="0">
                <a:solidFill>
                  <a:srgbClr val="333333"/>
                </a:solidFill>
                <a:effectLst/>
                <a:latin typeface="-apple-system"/>
              </a:rPr>
              <a:t>、</a:t>
            </a:r>
            <a:r>
              <a:rPr lang="en-US" altLang="zh-CN" b="0" i="0" dirty="0" err="1">
                <a:solidFill>
                  <a:srgbClr val="333333"/>
                </a:solidFill>
                <a:effectLst/>
                <a:latin typeface="-apple-system"/>
              </a:rPr>
              <a:t>CppUnit</a:t>
            </a:r>
            <a:r>
              <a:rPr lang="zh-CN" altLang="en-US" b="0" i="0" dirty="0">
                <a:solidFill>
                  <a:srgbClr val="333333"/>
                </a:solidFill>
                <a:effectLst/>
                <a:latin typeface="-apple-system"/>
              </a:rPr>
              <a:t>、</a:t>
            </a:r>
            <a:r>
              <a:rPr lang="en-US" altLang="zh-CN" b="0" i="0" dirty="0">
                <a:solidFill>
                  <a:srgbClr val="333333"/>
                </a:solidFill>
                <a:effectLst/>
                <a:latin typeface="-apple-system"/>
              </a:rPr>
              <a:t>JUnit</a:t>
            </a:r>
            <a:r>
              <a:rPr lang="zh-CN" altLang="en-US" b="0" i="0" dirty="0">
                <a:solidFill>
                  <a:srgbClr val="333333"/>
                </a:solidFill>
                <a:effectLst/>
                <a:latin typeface="-apple-system"/>
              </a:rPr>
              <a:t>等。</a:t>
            </a:r>
            <a:br>
              <a:rPr lang="zh-CN" altLang="en-US" b="0" i="0" dirty="0">
                <a:solidFill>
                  <a:srgbClr val="333333"/>
                </a:solidFill>
                <a:effectLst/>
                <a:latin typeface="-apple-system"/>
              </a:rPr>
            </a:br>
            <a:endParaRPr lang="zh-CN" altLang="en-US" b="0" i="0" dirty="0">
              <a:solidFill>
                <a:srgbClr val="333333"/>
              </a:solidFill>
              <a:effectLst/>
              <a:latin typeface="-apple-system"/>
            </a:endParaRPr>
          </a:p>
          <a:p>
            <a:pPr marL="0" indent="0" algn="l">
              <a:buNone/>
            </a:pPr>
            <a:r>
              <a:rPr lang="zh-CN" altLang="en-US" b="0" i="0" dirty="0">
                <a:solidFill>
                  <a:srgbClr val="333333"/>
                </a:solidFill>
                <a:effectLst/>
                <a:latin typeface="-apple-system"/>
              </a:rPr>
              <a:t>②</a:t>
            </a:r>
            <a:r>
              <a:rPr lang="en-US" altLang="zh-CN" b="0" i="0" dirty="0">
                <a:solidFill>
                  <a:srgbClr val="333333"/>
                </a:solidFill>
                <a:effectLst/>
                <a:latin typeface="-apple-system"/>
              </a:rPr>
              <a:t>Junit</a:t>
            </a:r>
            <a:r>
              <a:rPr lang="zh-CN" altLang="en-US" b="0" i="0" dirty="0">
                <a:solidFill>
                  <a:srgbClr val="333333"/>
                </a:solidFill>
                <a:effectLst/>
                <a:latin typeface="-apple-system"/>
              </a:rPr>
              <a:t>测试是程序员测试，即所谓白盒测试，因为程序员知道被测试的软件如何（</a:t>
            </a:r>
            <a:r>
              <a:rPr lang="en-US" altLang="zh-CN" b="0" i="0" dirty="0">
                <a:solidFill>
                  <a:srgbClr val="333333"/>
                </a:solidFill>
                <a:effectLst/>
                <a:latin typeface="-apple-system"/>
              </a:rPr>
              <a:t>How</a:t>
            </a:r>
            <a:r>
              <a:rPr lang="zh-CN" altLang="en-US" b="0" i="0" dirty="0">
                <a:solidFill>
                  <a:srgbClr val="333333"/>
                </a:solidFill>
                <a:effectLst/>
                <a:latin typeface="-apple-system"/>
              </a:rPr>
              <a:t>）完成功能和完成什么样（</a:t>
            </a:r>
            <a:r>
              <a:rPr lang="en-US" altLang="zh-CN" b="0" i="0" dirty="0">
                <a:solidFill>
                  <a:srgbClr val="333333"/>
                </a:solidFill>
                <a:effectLst/>
                <a:latin typeface="-apple-system"/>
              </a:rPr>
              <a:t>What</a:t>
            </a:r>
            <a:r>
              <a:rPr lang="zh-CN" altLang="en-US" b="0" i="0" dirty="0">
                <a:solidFill>
                  <a:srgbClr val="333333"/>
                </a:solidFill>
                <a:effectLst/>
                <a:latin typeface="-apple-system"/>
              </a:rPr>
              <a:t>）的功能。</a:t>
            </a:r>
            <a:br>
              <a:rPr lang="zh-CN" altLang="en-US" b="0" i="0" dirty="0">
                <a:solidFill>
                  <a:srgbClr val="333333"/>
                </a:solidFill>
                <a:effectLst/>
                <a:latin typeface="-apple-system"/>
              </a:rPr>
            </a:br>
            <a:endParaRPr lang="zh-CN" altLang="en-US" b="0" i="0" dirty="0">
              <a:solidFill>
                <a:srgbClr val="333333"/>
              </a:solidFill>
              <a:effectLst/>
              <a:latin typeface="-apple-system"/>
            </a:endParaRPr>
          </a:p>
          <a:p>
            <a:pPr marL="0" indent="0" algn="l">
              <a:buNone/>
            </a:pPr>
            <a:r>
              <a:rPr lang="zh-CN" altLang="en-US" b="0" i="0" dirty="0">
                <a:solidFill>
                  <a:srgbClr val="333333"/>
                </a:solidFill>
                <a:effectLst/>
                <a:latin typeface="-apple-system"/>
              </a:rPr>
              <a:t>③多数</a:t>
            </a:r>
            <a:r>
              <a:rPr lang="en-US" altLang="zh-CN" b="0" i="0" dirty="0">
                <a:solidFill>
                  <a:srgbClr val="333333"/>
                </a:solidFill>
                <a:effectLst/>
                <a:latin typeface="-apple-system"/>
              </a:rPr>
              <a:t>Java</a:t>
            </a:r>
            <a:r>
              <a:rPr lang="zh-CN" altLang="en-US" b="0" i="0" dirty="0">
                <a:solidFill>
                  <a:srgbClr val="333333"/>
                </a:solidFill>
                <a:effectLst/>
                <a:latin typeface="-apple-system"/>
              </a:rPr>
              <a:t>的开发环境都已经集成了</a:t>
            </a:r>
            <a:r>
              <a:rPr lang="en-US" altLang="zh-CN" b="0" i="0" dirty="0">
                <a:solidFill>
                  <a:srgbClr val="333333"/>
                </a:solidFill>
                <a:effectLst/>
                <a:latin typeface="-apple-system"/>
              </a:rPr>
              <a:t>JUnit</a:t>
            </a:r>
            <a:r>
              <a:rPr lang="zh-CN" altLang="en-US" b="0" i="0" dirty="0">
                <a:solidFill>
                  <a:srgbClr val="333333"/>
                </a:solidFill>
                <a:effectLst/>
                <a:latin typeface="-apple-system"/>
              </a:rPr>
              <a:t>作为单元测试的工具，比如</a:t>
            </a:r>
            <a:r>
              <a:rPr lang="en-US" altLang="zh-CN" b="0" i="0" dirty="0">
                <a:solidFill>
                  <a:srgbClr val="333333"/>
                </a:solidFill>
                <a:effectLst/>
                <a:latin typeface="-apple-system"/>
              </a:rPr>
              <a:t>Eclipse</a:t>
            </a:r>
            <a:r>
              <a:rPr lang="zh-CN" altLang="en-US" b="0" i="0" dirty="0">
                <a:solidFill>
                  <a:srgbClr val="333333"/>
                </a:solidFill>
                <a:effectLst/>
                <a:latin typeface="-apple-system"/>
              </a:rPr>
              <a:t>。</a:t>
            </a:r>
            <a:endParaRPr lang="en-US" altLang="zh-CN" b="0" i="0" dirty="0">
              <a:solidFill>
                <a:srgbClr val="333333"/>
              </a:solidFill>
              <a:effectLst/>
              <a:latin typeface="-apple-system"/>
            </a:endParaRPr>
          </a:p>
          <a:p>
            <a:pPr marL="0" indent="0" algn="l">
              <a:buNone/>
            </a:pPr>
            <a:endParaRPr lang="en-US" altLang="zh-CN" dirty="0">
              <a:solidFill>
                <a:srgbClr val="333333"/>
              </a:solidFill>
              <a:latin typeface="-apple-system"/>
            </a:endParaRPr>
          </a:p>
          <a:p>
            <a:pPr marL="0" indent="0">
              <a:buNone/>
            </a:pPr>
            <a:r>
              <a:rPr lang="zh-CN" altLang="en-US" b="1" i="0" dirty="0">
                <a:solidFill>
                  <a:srgbClr val="4F4F4F"/>
                </a:solidFill>
                <a:effectLst/>
                <a:latin typeface="Microsoft YaHei" panose="020B0503020204020204" pitchFamily="34" charset="-122"/>
                <a:ea typeface="Microsoft YaHei" panose="020B0503020204020204" pitchFamily="34" charset="-122"/>
              </a:rPr>
              <a:t>简单例子快速入门：在</a:t>
            </a:r>
            <a:r>
              <a:rPr lang="en-US" altLang="zh-CN" b="1" i="0" dirty="0">
                <a:solidFill>
                  <a:srgbClr val="4F4F4F"/>
                </a:solidFill>
                <a:effectLst/>
                <a:latin typeface="Microsoft YaHei" panose="020B0503020204020204" pitchFamily="34" charset="-122"/>
                <a:ea typeface="Microsoft YaHei" panose="020B0503020204020204" pitchFamily="34" charset="-122"/>
              </a:rPr>
              <a:t>IDEA</a:t>
            </a:r>
            <a:r>
              <a:rPr lang="zh-CN" altLang="en-US" b="1" i="0" dirty="0">
                <a:solidFill>
                  <a:srgbClr val="4F4F4F"/>
                </a:solidFill>
                <a:effectLst/>
                <a:latin typeface="Microsoft YaHei" panose="020B0503020204020204" pitchFamily="34" charset="-122"/>
                <a:ea typeface="Microsoft YaHei" panose="020B0503020204020204" pitchFamily="34" charset="-122"/>
              </a:rPr>
              <a:t>里按快捷键</a:t>
            </a:r>
            <a:r>
              <a:rPr lang="en-US" altLang="zh-CN" b="1" i="0" dirty="0">
                <a:solidFill>
                  <a:srgbClr val="4F4F4F"/>
                </a:solidFill>
                <a:effectLst/>
                <a:latin typeface="Microsoft YaHei" panose="020B0503020204020204" pitchFamily="34" charset="-122"/>
                <a:ea typeface="Microsoft YaHei" panose="020B0503020204020204" pitchFamily="34" charset="-122"/>
              </a:rPr>
              <a:t>CTRL+SHIFT+T</a:t>
            </a:r>
            <a:r>
              <a:rPr lang="zh-CN" altLang="en-US" b="1" i="0" dirty="0">
                <a:solidFill>
                  <a:srgbClr val="4F4F4F"/>
                </a:solidFill>
                <a:effectLst/>
                <a:latin typeface="Microsoft YaHei" panose="020B0503020204020204" pitchFamily="34" charset="-122"/>
                <a:ea typeface="Microsoft YaHei" panose="020B0503020204020204" pitchFamily="34" charset="-122"/>
              </a:rPr>
              <a:t>自动生成测试类</a:t>
            </a:r>
            <a:endParaRPr lang="en-US" altLang="zh-CN" b="1" i="0" dirty="0">
              <a:solidFill>
                <a:srgbClr val="4F4F4F"/>
              </a:solidFill>
              <a:effectLst/>
              <a:latin typeface="Microsoft YaHei" panose="020B0503020204020204" pitchFamily="34" charset="-122"/>
              <a:ea typeface="Microsoft YaHei" panose="020B0503020204020204" pitchFamily="34" charset="-122"/>
            </a:endParaRPr>
          </a:p>
          <a:p>
            <a:pPr marL="0" indent="0">
              <a:buNone/>
            </a:pPr>
            <a:endParaRPr lang="en-US" altLang="zh-CN" b="1" dirty="0">
              <a:solidFill>
                <a:srgbClr val="4F4F4F"/>
              </a:solidFill>
              <a:latin typeface="Microsoft YaHei" panose="020B0503020204020204" pitchFamily="34" charset="-122"/>
              <a:ea typeface="Microsoft YaHei" panose="020B0503020204020204" pitchFamily="34" charset="-122"/>
            </a:endParaRPr>
          </a:p>
          <a:p>
            <a:pPr marL="0" indent="0">
              <a:buNone/>
            </a:pPr>
            <a:r>
              <a:rPr lang="zh-CN" altLang="en-US" b="1" dirty="0">
                <a:solidFill>
                  <a:srgbClr val="4F4F4F"/>
                </a:solidFill>
                <a:latin typeface="Microsoft YaHei" panose="020B0503020204020204" pitchFamily="34" charset="-122"/>
                <a:ea typeface="Microsoft YaHei" panose="020B0503020204020204" pitchFamily="34" charset="-122"/>
              </a:rPr>
              <a:t>例子见代码</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a:p>
            <a:pPr marL="0" indent="0" algn="l">
              <a:buNone/>
            </a:pPr>
            <a:endParaRPr lang="zh-CN" altLang="en-US" b="0" i="0" dirty="0">
              <a:solidFill>
                <a:srgbClr val="333333"/>
              </a:solidFill>
              <a:effectLst/>
              <a:latin typeface="-apple-system"/>
            </a:endParaRPr>
          </a:p>
          <a:p>
            <a:pPr marL="0" indent="0">
              <a:buNone/>
            </a:pPr>
            <a:endParaRPr lang="zh-CN" altLang="en-US" dirty="0"/>
          </a:p>
        </p:txBody>
      </p:sp>
    </p:spTree>
    <p:extLst>
      <p:ext uri="{BB962C8B-B14F-4D97-AF65-F5344CB8AC3E}">
        <p14:creationId xmlns:p14="http://schemas.microsoft.com/office/powerpoint/2010/main" val="171334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D9408-E12C-4C82-BCAC-0C6C36CF021E}"/>
              </a:ext>
            </a:extLst>
          </p:cNvPr>
          <p:cNvSpPr>
            <a:spLocks noGrp="1"/>
          </p:cNvSpPr>
          <p:nvPr>
            <p:ph type="title"/>
          </p:nvPr>
        </p:nvSpPr>
        <p:spPr/>
        <p:txBody>
          <a:bodyPr/>
          <a:lstStyle/>
          <a:p>
            <a:r>
              <a:rPr lang="en-US" altLang="zh-CN" dirty="0"/>
              <a:t>Java </a:t>
            </a:r>
            <a:r>
              <a:rPr lang="zh-CN" altLang="en-US" dirty="0"/>
              <a:t>枚举</a:t>
            </a:r>
            <a:r>
              <a:rPr lang="en-US" altLang="zh-CN" dirty="0"/>
              <a:t>(</a:t>
            </a:r>
            <a:r>
              <a:rPr lang="en-US" altLang="zh-CN" dirty="0" err="1"/>
              <a:t>enum</a:t>
            </a:r>
            <a:r>
              <a:rPr lang="en-US" altLang="zh-CN" dirty="0"/>
              <a:t>)</a:t>
            </a:r>
            <a:endParaRPr lang="zh-CN" altLang="en-US" dirty="0"/>
          </a:p>
        </p:txBody>
      </p:sp>
      <p:sp>
        <p:nvSpPr>
          <p:cNvPr id="3" name="内容占位符 2">
            <a:extLst>
              <a:ext uri="{FF2B5EF4-FFF2-40B4-BE49-F238E27FC236}">
                <a16:creationId xmlns:a16="http://schemas.microsoft.com/office/drawing/2014/main" id="{3C54B18F-EF60-4F87-ADE1-6E39D3B15E42}"/>
              </a:ext>
            </a:extLst>
          </p:cNvPr>
          <p:cNvSpPr>
            <a:spLocks noGrp="1"/>
          </p:cNvSpPr>
          <p:nvPr>
            <p:ph idx="1"/>
          </p:nvPr>
        </p:nvSpPr>
        <p:spPr>
          <a:xfrm>
            <a:off x="838200" y="1353312"/>
            <a:ext cx="10515600" cy="5431536"/>
          </a:xfrm>
        </p:spPr>
        <p:txBody>
          <a:bodyPr>
            <a:normAutofit fontScale="70000" lnSpcReduction="20000"/>
          </a:bodyPr>
          <a:lstStyle/>
          <a:p>
            <a:pPr>
              <a:lnSpc>
                <a:spcPct val="120000"/>
              </a:lnSpc>
            </a:pPr>
            <a:r>
              <a:rPr lang="en-US" altLang="zh-CN" dirty="0">
                <a:solidFill>
                  <a:schemeClr val="tx1"/>
                </a:solidFill>
              </a:rPr>
              <a:t>Java 5.0</a:t>
            </a:r>
            <a:r>
              <a:rPr lang="zh-CN" altLang="en-US" dirty="0">
                <a:solidFill>
                  <a:schemeClr val="tx1"/>
                </a:solidFill>
              </a:rPr>
              <a:t>引入了枚举，枚举限制变量只能是预先设定好的值。使用枚举可以减少代码中的 </a:t>
            </a:r>
            <a:r>
              <a:rPr lang="en-US" altLang="zh-CN" dirty="0">
                <a:solidFill>
                  <a:schemeClr val="tx1"/>
                </a:solidFill>
              </a:rPr>
              <a:t>bug </a:t>
            </a:r>
            <a:r>
              <a:rPr lang="zh-CN" altLang="en-US" dirty="0">
                <a:solidFill>
                  <a:schemeClr val="tx1"/>
                </a:solidFill>
              </a:rPr>
              <a:t>。</a:t>
            </a:r>
          </a:p>
          <a:p>
            <a:pPr>
              <a:lnSpc>
                <a:spcPct val="120000"/>
              </a:lnSpc>
            </a:pPr>
            <a:endParaRPr lang="zh-CN" altLang="en-US" dirty="0">
              <a:solidFill>
                <a:schemeClr val="tx1"/>
              </a:solidFill>
            </a:endParaRPr>
          </a:p>
          <a:p>
            <a:pPr>
              <a:lnSpc>
                <a:spcPct val="120000"/>
              </a:lnSpc>
            </a:pPr>
            <a:r>
              <a:rPr lang="zh-CN" altLang="en-US" dirty="0">
                <a:solidFill>
                  <a:schemeClr val="tx1"/>
                </a:solidFill>
              </a:rPr>
              <a:t>例如，我们为果汁店设计一个程序，它将限制果汁为小杯、中杯、大杯。这就意味着它不允许顾客点除了这三种尺寸外的果汁。</a:t>
            </a:r>
            <a:endParaRPr lang="en-US" altLang="zh-CN" dirty="0">
              <a:solidFill>
                <a:schemeClr val="tx1"/>
              </a:solidFill>
            </a:endParaRPr>
          </a:p>
          <a:p>
            <a:endParaRPr lang="en-US" altLang="zh-CN" dirty="0">
              <a:solidFill>
                <a:schemeClr val="tx1"/>
              </a:solidFill>
            </a:endParaRPr>
          </a:p>
          <a:p>
            <a:pPr marL="0" indent="0">
              <a:buNone/>
            </a:pPr>
            <a:r>
              <a:rPr lang="zh-CN" altLang="en-US" b="1" dirty="0">
                <a:solidFill>
                  <a:schemeClr val="tx1"/>
                </a:solidFill>
              </a:rPr>
              <a:t>实例</a:t>
            </a:r>
          </a:p>
          <a:p>
            <a:pPr marL="0" indent="0">
              <a:buNone/>
            </a:pPr>
            <a:r>
              <a:rPr lang="en-US" altLang="zh-CN" dirty="0">
                <a:solidFill>
                  <a:schemeClr val="tx1"/>
                </a:solidFill>
              </a:rPr>
              <a:t>class </a:t>
            </a:r>
            <a:r>
              <a:rPr lang="en-US" altLang="zh-CN" dirty="0" err="1">
                <a:solidFill>
                  <a:schemeClr val="tx1"/>
                </a:solidFill>
              </a:rPr>
              <a:t>FreshJuice</a:t>
            </a:r>
            <a:r>
              <a:rPr lang="en-US" altLang="zh-CN" dirty="0">
                <a:solidFill>
                  <a:schemeClr val="tx1"/>
                </a:solidFill>
              </a:rPr>
              <a:t> {</a:t>
            </a:r>
          </a:p>
          <a:p>
            <a:pPr marL="0" indent="0">
              <a:buNone/>
            </a:pPr>
            <a:r>
              <a:rPr lang="en-US" altLang="zh-CN" dirty="0">
                <a:solidFill>
                  <a:schemeClr val="tx1"/>
                </a:solidFill>
              </a:rPr>
              <a:t>   </a:t>
            </a:r>
            <a:r>
              <a:rPr lang="en-US" altLang="zh-CN" b="1" dirty="0" err="1">
                <a:solidFill>
                  <a:schemeClr val="tx1"/>
                </a:solidFill>
              </a:rPr>
              <a:t>enum</a:t>
            </a:r>
            <a:r>
              <a:rPr lang="en-US" altLang="zh-CN" dirty="0">
                <a:solidFill>
                  <a:schemeClr val="tx1"/>
                </a:solidFill>
              </a:rPr>
              <a:t> </a:t>
            </a:r>
            <a:r>
              <a:rPr lang="en-US" altLang="zh-CN" dirty="0" err="1">
                <a:solidFill>
                  <a:schemeClr val="tx1"/>
                </a:solidFill>
              </a:rPr>
              <a:t>FreshJuiceSize</a:t>
            </a:r>
            <a:r>
              <a:rPr lang="en-US" altLang="zh-CN" dirty="0">
                <a:solidFill>
                  <a:schemeClr val="tx1"/>
                </a:solidFill>
              </a:rPr>
              <a:t>{ </a:t>
            </a:r>
            <a:r>
              <a:rPr lang="en-US" altLang="zh-CN" b="1" dirty="0">
                <a:solidFill>
                  <a:schemeClr val="tx1"/>
                </a:solidFill>
              </a:rPr>
              <a:t>SMALL, MEDIUM, LARGE </a:t>
            </a:r>
            <a:r>
              <a:rPr lang="en-US" altLang="zh-CN" dirty="0">
                <a:solidFill>
                  <a:schemeClr val="tx1"/>
                </a:solidFill>
              </a:rPr>
              <a:t>}</a:t>
            </a:r>
          </a:p>
          <a:p>
            <a:pPr marL="0" indent="0">
              <a:buNone/>
            </a:pPr>
            <a:r>
              <a:rPr lang="en-US" altLang="zh-CN" dirty="0">
                <a:solidFill>
                  <a:schemeClr val="tx1"/>
                </a:solidFill>
              </a:rPr>
              <a:t>   </a:t>
            </a:r>
            <a:r>
              <a:rPr lang="en-US" altLang="zh-CN" dirty="0" err="1">
                <a:solidFill>
                  <a:schemeClr val="tx1"/>
                </a:solidFill>
              </a:rPr>
              <a:t>FreshJuiceSize</a:t>
            </a:r>
            <a:r>
              <a:rPr lang="en-US" altLang="zh-CN" dirty="0">
                <a:solidFill>
                  <a:schemeClr val="tx1"/>
                </a:solidFill>
              </a:rPr>
              <a:t> </a:t>
            </a:r>
            <a:r>
              <a:rPr lang="en-US" altLang="zh-CN" b="1" dirty="0">
                <a:solidFill>
                  <a:schemeClr val="tx1"/>
                </a:solidFill>
              </a:rPr>
              <a:t>size</a:t>
            </a:r>
            <a:r>
              <a:rPr lang="en-US" altLang="zh-CN" dirty="0">
                <a:solidFill>
                  <a:schemeClr val="tx1"/>
                </a:solidFill>
              </a:rPr>
              <a:t>;</a:t>
            </a:r>
          </a:p>
          <a:p>
            <a:pPr marL="0" indent="0">
              <a:buNone/>
            </a:pPr>
            <a:r>
              <a:rPr lang="en-US" altLang="zh-CN" dirty="0">
                <a:solidFill>
                  <a:schemeClr val="tx1"/>
                </a:solidFill>
              </a:rPr>
              <a:t>}</a:t>
            </a:r>
          </a:p>
          <a:p>
            <a:pPr marL="0" indent="0">
              <a:buNone/>
            </a:pPr>
            <a:endParaRPr lang="en-US" altLang="zh-CN" dirty="0">
              <a:solidFill>
                <a:schemeClr val="tx1"/>
              </a:solidFill>
            </a:endParaRPr>
          </a:p>
          <a:p>
            <a:pPr marL="0" indent="0">
              <a:buNone/>
            </a:pPr>
            <a:r>
              <a:rPr lang="en-US" altLang="zh-CN" dirty="0">
                <a:solidFill>
                  <a:schemeClr val="tx1"/>
                </a:solidFill>
              </a:rPr>
              <a:t>public class </a:t>
            </a:r>
            <a:r>
              <a:rPr lang="en-US" altLang="zh-CN" dirty="0" err="1">
                <a:solidFill>
                  <a:schemeClr val="tx1"/>
                </a:solidFill>
              </a:rPr>
              <a:t>FreshJuiceTest</a:t>
            </a:r>
            <a:r>
              <a:rPr lang="en-US" altLang="zh-CN" dirty="0">
                <a:solidFill>
                  <a:schemeClr val="tx1"/>
                </a:solidFill>
              </a:rPr>
              <a:t> {</a:t>
            </a:r>
          </a:p>
          <a:p>
            <a:pPr marL="0" indent="0">
              <a:buNone/>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a:t>
            </a:r>
          </a:p>
          <a:p>
            <a:pPr marL="0" indent="0">
              <a:buNone/>
            </a:pPr>
            <a:r>
              <a:rPr lang="en-US" altLang="zh-CN" dirty="0">
                <a:solidFill>
                  <a:schemeClr val="tx1"/>
                </a:solidFill>
              </a:rPr>
              <a:t>      </a:t>
            </a:r>
            <a:r>
              <a:rPr lang="en-US" altLang="zh-CN" b="1" dirty="0" err="1">
                <a:solidFill>
                  <a:schemeClr val="tx1"/>
                </a:solidFill>
              </a:rPr>
              <a:t>FreshJuice</a:t>
            </a:r>
            <a:r>
              <a:rPr lang="en-US" altLang="zh-CN" b="1" dirty="0">
                <a:solidFill>
                  <a:schemeClr val="tx1"/>
                </a:solidFill>
              </a:rPr>
              <a:t> juice = new </a:t>
            </a:r>
            <a:r>
              <a:rPr lang="en-US" altLang="zh-CN" b="1" dirty="0" err="1">
                <a:solidFill>
                  <a:schemeClr val="tx1"/>
                </a:solidFill>
              </a:rPr>
              <a:t>FreshJuice</a:t>
            </a:r>
            <a:r>
              <a:rPr lang="en-US" altLang="zh-CN" b="1" dirty="0">
                <a:solidFill>
                  <a:schemeClr val="tx1"/>
                </a:solidFill>
              </a:rPr>
              <a:t>();</a:t>
            </a:r>
          </a:p>
          <a:p>
            <a:pPr marL="0" indent="0">
              <a:buNone/>
            </a:pPr>
            <a:r>
              <a:rPr lang="en-US" altLang="zh-CN" dirty="0">
                <a:solidFill>
                  <a:schemeClr val="tx1"/>
                </a:solidFill>
              </a:rPr>
              <a:t>      </a:t>
            </a:r>
            <a:r>
              <a:rPr lang="en-US" altLang="zh-CN" dirty="0" err="1">
                <a:solidFill>
                  <a:schemeClr val="tx1"/>
                </a:solidFill>
              </a:rPr>
              <a:t>juice.</a:t>
            </a:r>
            <a:r>
              <a:rPr lang="en-US" altLang="zh-CN" b="1" dirty="0" err="1">
                <a:solidFill>
                  <a:schemeClr val="tx1"/>
                </a:solidFill>
              </a:rPr>
              <a:t>size</a:t>
            </a:r>
            <a:r>
              <a:rPr lang="en-US" altLang="zh-CN" dirty="0">
                <a:solidFill>
                  <a:schemeClr val="tx1"/>
                </a:solidFill>
              </a:rPr>
              <a:t> = </a:t>
            </a:r>
            <a:r>
              <a:rPr lang="en-US" altLang="zh-CN" dirty="0" err="1">
                <a:solidFill>
                  <a:schemeClr val="tx1"/>
                </a:solidFill>
              </a:rPr>
              <a:t>FreshJuice.</a:t>
            </a:r>
            <a:r>
              <a:rPr lang="en-US" altLang="zh-CN" b="1" dirty="0" err="1">
                <a:solidFill>
                  <a:schemeClr val="tx1"/>
                </a:solidFill>
              </a:rPr>
              <a:t>FreshJuiceSize.MEDIUM</a:t>
            </a:r>
            <a:r>
              <a:rPr lang="en-US" altLang="zh-CN" dirty="0">
                <a:solidFill>
                  <a:schemeClr val="tx1"/>
                </a:solidFill>
              </a:rPr>
              <a:t>;</a:t>
            </a:r>
          </a:p>
          <a:p>
            <a:pPr marL="0" indent="0">
              <a:buNone/>
            </a:pPr>
            <a:r>
              <a:rPr lang="en-US" altLang="zh-CN" dirty="0">
                <a:solidFill>
                  <a:schemeClr val="tx1"/>
                </a:solidFill>
              </a:rPr>
              <a:t>   }</a:t>
            </a:r>
          </a:p>
          <a:p>
            <a:pPr marL="0" indent="0">
              <a:buNone/>
            </a:pPr>
            <a:r>
              <a:rPr lang="en-US" altLang="zh-CN" dirty="0">
                <a:solidFill>
                  <a:schemeClr val="tx1"/>
                </a:solidFill>
              </a:rPr>
              <a:t>}</a:t>
            </a:r>
          </a:p>
          <a:p>
            <a:pPr marL="0" indent="0">
              <a:buNone/>
            </a:pPr>
            <a:r>
              <a:rPr lang="zh-CN" altLang="en-US" dirty="0">
                <a:solidFill>
                  <a:schemeClr val="tx1"/>
                </a:solidFill>
              </a:rPr>
              <a:t>注意：枚举可以单独声明或者声明在类里面。</a:t>
            </a:r>
            <a:r>
              <a:rPr lang="zh-CN" altLang="en-US" b="1" dirty="0">
                <a:solidFill>
                  <a:schemeClr val="tx1"/>
                </a:solidFill>
              </a:rPr>
              <a:t>方法、变量、构造函数也可以在枚举中定义</a:t>
            </a:r>
            <a:r>
              <a:rPr lang="zh-CN" altLang="en-US" dirty="0">
                <a:solidFill>
                  <a:schemeClr val="tx1"/>
                </a:solidFill>
              </a:rPr>
              <a:t>。</a:t>
            </a:r>
          </a:p>
        </p:txBody>
      </p:sp>
    </p:spTree>
    <p:extLst>
      <p:ext uri="{BB962C8B-B14F-4D97-AF65-F5344CB8AC3E}">
        <p14:creationId xmlns:p14="http://schemas.microsoft.com/office/powerpoint/2010/main" val="33924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A8FC-1C13-400E-B50F-D5EB8032DBB3}"/>
              </a:ext>
            </a:extLst>
          </p:cNvPr>
          <p:cNvSpPr>
            <a:spLocks noGrp="1"/>
          </p:cNvSpPr>
          <p:nvPr>
            <p:ph type="title"/>
          </p:nvPr>
        </p:nvSpPr>
        <p:spPr/>
        <p:txBody>
          <a:bodyPr>
            <a:normAutofit/>
          </a:bodyPr>
          <a:lstStyle/>
          <a:p>
            <a:r>
              <a:rPr lang="zh-CN" altLang="en-US" dirty="0"/>
              <a:t>继承</a:t>
            </a:r>
            <a:r>
              <a:rPr lang="en-US" altLang="zh-CN" dirty="0"/>
              <a:t>(inheritance)</a:t>
            </a:r>
            <a:r>
              <a:rPr lang="zh-CN" altLang="en-US" dirty="0"/>
              <a:t> </a:t>
            </a:r>
            <a:r>
              <a:rPr lang="en-US" altLang="zh-CN" dirty="0"/>
              <a:t>&amp; </a:t>
            </a:r>
            <a:r>
              <a:rPr lang="zh-CN" altLang="en-US" dirty="0"/>
              <a:t>接口</a:t>
            </a:r>
            <a:r>
              <a:rPr lang="en-US" altLang="zh-CN" dirty="0"/>
              <a:t>(interface)</a:t>
            </a:r>
            <a:endParaRPr lang="zh-CN" altLang="en-US" dirty="0"/>
          </a:p>
        </p:txBody>
      </p:sp>
      <p:sp>
        <p:nvSpPr>
          <p:cNvPr id="3" name="内容占位符 2">
            <a:extLst>
              <a:ext uri="{FF2B5EF4-FFF2-40B4-BE49-F238E27FC236}">
                <a16:creationId xmlns:a16="http://schemas.microsoft.com/office/drawing/2014/main" id="{6D475F20-415E-4DEC-9F80-7298B6A030CD}"/>
              </a:ext>
            </a:extLst>
          </p:cNvPr>
          <p:cNvSpPr>
            <a:spLocks noGrp="1"/>
          </p:cNvSpPr>
          <p:nvPr>
            <p:ph idx="1"/>
          </p:nvPr>
        </p:nvSpPr>
        <p:spPr>
          <a:xfrm>
            <a:off x="838200" y="1335024"/>
            <a:ext cx="10515600" cy="5257800"/>
          </a:xfrm>
        </p:spPr>
        <p:txBody>
          <a:bodyPr>
            <a:normAutofit/>
          </a:bodyPr>
          <a:lstStyle/>
          <a:p>
            <a:pPr marL="0" indent="0">
              <a:buNone/>
            </a:pPr>
            <a:r>
              <a:rPr lang="zh-CN" altLang="en-US" b="1" dirty="0">
                <a:solidFill>
                  <a:schemeClr val="tx1"/>
                </a:solidFill>
              </a:rPr>
              <a:t>继承</a:t>
            </a:r>
          </a:p>
          <a:p>
            <a:pPr marL="0" indent="0">
              <a:buNone/>
            </a:pPr>
            <a:r>
              <a:rPr lang="zh-CN" altLang="en-US" dirty="0">
                <a:solidFill>
                  <a:schemeClr val="tx1"/>
                </a:solidFill>
              </a:rPr>
              <a:t>在</a:t>
            </a:r>
            <a:r>
              <a:rPr lang="en-US" altLang="zh-CN" dirty="0">
                <a:solidFill>
                  <a:schemeClr val="tx1"/>
                </a:solidFill>
              </a:rPr>
              <a:t>Java</a:t>
            </a:r>
            <a:r>
              <a:rPr lang="zh-CN" altLang="en-US" dirty="0">
                <a:solidFill>
                  <a:schemeClr val="tx1"/>
                </a:solidFill>
              </a:rPr>
              <a:t>中，一个类可以由其他类派生。如果你要创建一个类，而且已经存在一个类具有你所需要的属性或方法，那么你可以将新创建的类继承该类。</a:t>
            </a:r>
          </a:p>
          <a:p>
            <a:pPr marL="0" indent="0">
              <a:buNone/>
            </a:pPr>
            <a:endParaRPr lang="zh-CN" altLang="en-US" dirty="0">
              <a:solidFill>
                <a:schemeClr val="tx1"/>
              </a:solidFill>
            </a:endParaRPr>
          </a:p>
          <a:p>
            <a:pPr marL="0" indent="0">
              <a:buNone/>
            </a:pPr>
            <a:r>
              <a:rPr lang="zh-CN" altLang="en-US" b="1" dirty="0">
                <a:solidFill>
                  <a:schemeClr val="tx1"/>
                </a:solidFill>
              </a:rPr>
              <a:t>利用继承的方法，可以重用已存在类的方法和属性，而不用重写这些代码。</a:t>
            </a:r>
            <a:r>
              <a:rPr lang="zh-CN" altLang="en-US" dirty="0">
                <a:solidFill>
                  <a:schemeClr val="tx1"/>
                </a:solidFill>
              </a:rPr>
              <a:t>被继承的类称为超类（</a:t>
            </a:r>
            <a:r>
              <a:rPr lang="en-US" altLang="zh-CN" dirty="0">
                <a:solidFill>
                  <a:schemeClr val="tx1"/>
                </a:solidFill>
              </a:rPr>
              <a:t>super class</a:t>
            </a:r>
            <a:r>
              <a:rPr lang="zh-CN" altLang="en-US" dirty="0">
                <a:solidFill>
                  <a:schemeClr val="tx1"/>
                </a:solidFill>
              </a:rPr>
              <a:t>），派生类称为子类（</a:t>
            </a:r>
            <a:r>
              <a:rPr lang="en-US" altLang="zh-CN" dirty="0">
                <a:solidFill>
                  <a:schemeClr val="tx1"/>
                </a:solidFill>
              </a:rPr>
              <a:t>subclass</a:t>
            </a:r>
            <a:r>
              <a:rPr lang="zh-CN" altLang="en-US" dirty="0">
                <a:solidFill>
                  <a:schemeClr val="tx1"/>
                </a:solidFill>
              </a:rPr>
              <a:t>）。</a:t>
            </a:r>
          </a:p>
          <a:p>
            <a:pPr marL="0" indent="0">
              <a:buNone/>
            </a:pPr>
            <a:endParaRPr lang="en-US" altLang="zh-CN" dirty="0">
              <a:solidFill>
                <a:schemeClr val="tx1"/>
              </a:solidFill>
            </a:endParaRPr>
          </a:p>
          <a:p>
            <a:pPr marL="0" indent="0">
              <a:buNone/>
            </a:pPr>
            <a:endParaRPr lang="zh-CN" altLang="en-US" dirty="0">
              <a:solidFill>
                <a:schemeClr val="tx1"/>
              </a:solidFill>
            </a:endParaRPr>
          </a:p>
          <a:p>
            <a:pPr marL="0" indent="0">
              <a:buNone/>
            </a:pPr>
            <a:r>
              <a:rPr lang="zh-CN" altLang="en-US" b="1" dirty="0">
                <a:solidFill>
                  <a:schemeClr val="tx1"/>
                </a:solidFill>
              </a:rPr>
              <a:t>接口</a:t>
            </a:r>
          </a:p>
          <a:p>
            <a:pPr marL="0" indent="0">
              <a:buNone/>
            </a:pPr>
            <a:r>
              <a:rPr lang="zh-CN" altLang="en-US" dirty="0">
                <a:solidFill>
                  <a:schemeClr val="tx1"/>
                </a:solidFill>
              </a:rPr>
              <a:t>在</a:t>
            </a:r>
            <a:r>
              <a:rPr lang="en-US" altLang="zh-CN" dirty="0">
                <a:solidFill>
                  <a:schemeClr val="tx1"/>
                </a:solidFill>
              </a:rPr>
              <a:t>Java</a:t>
            </a:r>
            <a:r>
              <a:rPr lang="zh-CN" altLang="en-US" dirty="0">
                <a:solidFill>
                  <a:schemeClr val="tx1"/>
                </a:solidFill>
              </a:rPr>
              <a:t>中，</a:t>
            </a:r>
            <a:r>
              <a:rPr lang="zh-CN" altLang="en-US" b="1" dirty="0">
                <a:solidFill>
                  <a:schemeClr val="tx1"/>
                </a:solidFill>
              </a:rPr>
              <a:t>接口可理解为对象间相互通信的协议</a:t>
            </a:r>
            <a:r>
              <a:rPr lang="zh-CN" altLang="en-US" dirty="0">
                <a:solidFill>
                  <a:schemeClr val="tx1"/>
                </a:solidFill>
              </a:rPr>
              <a:t>。接口在继承中扮演着很重要的角色。</a:t>
            </a:r>
          </a:p>
          <a:p>
            <a:pPr marL="0" indent="0">
              <a:buNone/>
            </a:pPr>
            <a:endParaRPr lang="zh-CN" altLang="en-US" dirty="0">
              <a:solidFill>
                <a:schemeClr val="tx1"/>
              </a:solidFill>
            </a:endParaRPr>
          </a:p>
          <a:p>
            <a:pPr marL="0" indent="0">
              <a:buNone/>
            </a:pPr>
            <a:r>
              <a:rPr lang="zh-CN" altLang="en-US" b="1" dirty="0">
                <a:solidFill>
                  <a:schemeClr val="tx1"/>
                </a:solidFill>
              </a:rPr>
              <a:t>接口只定义派生要用到的方法，但是方法的具体实现完全取决于派生类。</a:t>
            </a:r>
          </a:p>
        </p:txBody>
      </p:sp>
    </p:spTree>
    <p:extLst>
      <p:ext uri="{BB962C8B-B14F-4D97-AF65-F5344CB8AC3E}">
        <p14:creationId xmlns:p14="http://schemas.microsoft.com/office/powerpoint/2010/main" val="33010243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C00000"/>
          </a:solidFill>
        </a:ln>
      </a:spPr>
      <a:bodyPr rtlCol="0" anchor="ctr"/>
      <a:lstStyle>
        <a:defPPr algn="ctr">
          <a:defRPr lang="zh-CN" altLang="en-US"/>
        </a:defPPr>
      </a:lstStyle>
      <a:style>
        <a:lnRef idx="2">
          <a:schemeClr val="accent2"/>
        </a:lnRef>
        <a:fillRef idx="1">
          <a:schemeClr val="lt1"/>
        </a:fillRef>
        <a:effectRef idx="0">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5000</Words>
  <Application>Microsoft Office PowerPoint</Application>
  <PresentationFormat>宽屏</PresentationFormat>
  <Paragraphs>451</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31</vt:i4>
      </vt:variant>
    </vt:vector>
  </HeadingPairs>
  <TitlesOfParts>
    <vt:vector size="42" baseType="lpstr">
      <vt:lpstr>-apple-system</vt:lpstr>
      <vt:lpstr>等线</vt:lpstr>
      <vt:lpstr>黑体</vt:lpstr>
      <vt:lpstr>微软雅黑</vt:lpstr>
      <vt:lpstr>微软雅黑</vt:lpstr>
      <vt:lpstr>Arial</vt:lpstr>
      <vt:lpstr>Calibri</vt:lpstr>
      <vt:lpstr>Calibri Light</vt:lpstr>
      <vt:lpstr>Office 主题</vt:lpstr>
      <vt:lpstr>主题3</vt:lpstr>
      <vt:lpstr>Custom Design</vt:lpstr>
      <vt:lpstr>COMP1110/6710</vt:lpstr>
      <vt:lpstr>泛型</vt:lpstr>
      <vt:lpstr>泛型方法</vt:lpstr>
      <vt:lpstr>泛型方法的基本用法</vt:lpstr>
      <vt:lpstr>静态方法与泛型</vt:lpstr>
      <vt:lpstr>单元测试</vt:lpstr>
      <vt:lpstr>JUnit</vt:lpstr>
      <vt:lpstr>Java 枚举(enum)</vt:lpstr>
      <vt:lpstr>继承(inheritance) &amp; 接口(interface)</vt:lpstr>
      <vt:lpstr>Java 继承</vt:lpstr>
      <vt:lpstr>IS-A关系</vt:lpstr>
      <vt:lpstr>单继承</vt:lpstr>
      <vt:lpstr>多态(polymorphism)</vt:lpstr>
      <vt:lpstr>重写(override)</vt:lpstr>
      <vt:lpstr>方法重写的规则</vt:lpstr>
      <vt:lpstr>Super 关键字</vt:lpstr>
      <vt:lpstr>重载(overload)</vt:lpstr>
      <vt:lpstr>重载(overload)</vt:lpstr>
      <vt:lpstr>重写与重载之间的区别</vt:lpstr>
      <vt:lpstr>一图概括重写与重载</vt:lpstr>
      <vt:lpstr>抽象类</vt:lpstr>
      <vt:lpstr>抽象方法</vt:lpstr>
      <vt:lpstr>抽象方法</vt:lpstr>
      <vt:lpstr>接口(interface)</vt:lpstr>
      <vt:lpstr>接口与类的关系</vt:lpstr>
      <vt:lpstr>接口的继承</vt:lpstr>
      <vt:lpstr>异常处理</vt:lpstr>
      <vt:lpstr>异常处理</vt:lpstr>
      <vt:lpstr>异常处理</vt:lpstr>
      <vt:lpstr>异常处理</vt:lpstr>
      <vt:lpstr>异常处理常用方法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FINM 2002/7041</dc:title>
  <dc:creator>hu</dc:creator>
  <cp:lastModifiedBy>Yi Liu</cp:lastModifiedBy>
  <cp:revision>85</cp:revision>
  <dcterms:created xsi:type="dcterms:W3CDTF">2018-09-19T05:04:08Z</dcterms:created>
  <dcterms:modified xsi:type="dcterms:W3CDTF">2020-10-24T06:06:53Z</dcterms:modified>
</cp:coreProperties>
</file>