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29"/>
  </p:notesMasterIdLst>
  <p:sldIdLst>
    <p:sldId id="257" r:id="rId4"/>
    <p:sldId id="574" r:id="rId5"/>
    <p:sldId id="579" r:id="rId6"/>
    <p:sldId id="575" r:id="rId7"/>
    <p:sldId id="576" r:id="rId8"/>
    <p:sldId id="577" r:id="rId9"/>
    <p:sldId id="578" r:id="rId10"/>
    <p:sldId id="580" r:id="rId11"/>
    <p:sldId id="581" r:id="rId12"/>
    <p:sldId id="582" r:id="rId13"/>
    <p:sldId id="584" r:id="rId14"/>
    <p:sldId id="585" r:id="rId15"/>
    <p:sldId id="583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2040" autoAdjust="0"/>
  </p:normalViewPr>
  <p:slideViewPr>
    <p:cSldViewPr snapToGrid="0">
      <p:cViewPr varScale="1">
        <p:scale>
          <a:sx n="105" d="100"/>
          <a:sy n="105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1DBDE-5A59-47F9-9983-E9E0816F3133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6BC22-4938-4648-8564-1822EFD80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21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6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1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7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0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2965AF0-BB28-584F-B08B-A9587409150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305AEB-D839-5140-8A21-21FE50DB91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3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49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14" y="459718"/>
            <a:ext cx="8418786" cy="664889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41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3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8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27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78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26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270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494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99" y="228600"/>
            <a:ext cx="3260417" cy="8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7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5AF0-BB28-584F-B08B-A9587409150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365125"/>
            <a:ext cx="8610600" cy="863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7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</a:gradFill>
          <a:effectLst>
            <a:glow rad="177800">
              <a:schemeClr val="accent1">
                <a:alpha val="2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812800" stA="52000" endA="300" endPos="3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67" y="435146"/>
            <a:ext cx="3260417" cy="8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6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/index.php?title=%E5%AF%84%E5%AD%98%E5%99%A8%E7%8E%AF%E5%A2%83&amp;action=edit&amp;redlink=1" TargetMode="External"/><Relationship Id="rId3" Type="http://schemas.openxmlformats.org/officeDocument/2006/relationships/hyperlink" Target="https://zh.wikipedia.org/wiki/%E8%B0%83%E5%BA%A6" TargetMode="External"/><Relationship Id="rId7" Type="http://schemas.openxmlformats.org/officeDocument/2006/relationships/hyperlink" Target="https://zh.wikipedia.org/wiki/%E8%B0%83%E7%94%A8%E6%A0%88" TargetMode="External"/><Relationship Id="rId2" Type="http://schemas.openxmlformats.org/officeDocument/2006/relationships/hyperlink" Target="https://zh.wikipedia.org/wiki/%E6%93%8D%E4%BD%9C%E7%B3%BB%E7%BB%9F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zh.wikipedia.org/wiki/%E4%BF%A1%E5%8F%B7%E5%A4%84%E7%90%86" TargetMode="External"/><Relationship Id="rId5" Type="http://schemas.openxmlformats.org/officeDocument/2006/relationships/hyperlink" Target="https://zh.wikipedia.org/wiki/%E6%96%87%E4%BB%B6%E6%8F%8F%E8%BF%B0%E7%AC%A6" TargetMode="External"/><Relationship Id="rId4" Type="http://schemas.openxmlformats.org/officeDocument/2006/relationships/hyperlink" Target="https://zh.wikipedia.org/wiki/%E8%BF%9B%E7%A8%8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wxd0108/p/5479442.html" TargetMode="External"/><Relationship Id="rId2" Type="http://schemas.openxmlformats.org/officeDocument/2006/relationships/hyperlink" Target="https://blog.csdn.net/mxsgoden/article/details/8821936" TargetMode="Externa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blog.csdn.net/Evankaka/article/details/44153709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cnblogs.com/gaochundong/p/complexity_of_algorithms.html" TargetMode="Externa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COMP1110/6710</a:t>
            </a:r>
            <a:endParaRPr lang="zh-CN" altLang="en-US" sz="54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By </a:t>
            </a:r>
            <a:r>
              <a:rPr lang="zh-CN" altLang="en-US" dirty="0"/>
              <a:t>刘易</a:t>
            </a:r>
            <a:endParaRPr lang="en-US" altLang="zh-CN" dirty="0"/>
          </a:p>
          <a:p>
            <a:pPr algn="l"/>
            <a:r>
              <a:rPr lang="en-US" altLang="zh-CN" dirty="0"/>
              <a:t>11/10/2020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0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F39B2-9E7C-4E25-9260-5DBA5B69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D78F9-0199-4EEA-A4BE-F15A792D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944"/>
            <a:ext cx="10515600" cy="4351338"/>
          </a:xfrm>
        </p:spPr>
        <p:txBody>
          <a:bodyPr/>
          <a:lstStyle/>
          <a:p>
            <a:r>
              <a:rPr lang="zh-CN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线程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（英语：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thread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）是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操作系统"/>
              </a:rPr>
              <a:t>操作系统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能够进行运算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调度"/>
              </a:rPr>
              <a:t>调度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的最小单位。大部分情况下，它被包含在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进程"/>
              </a:rPr>
              <a:t>进程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之中，是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进程"/>
              </a:rPr>
              <a:t>进程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中的实际运作单位。一条线程指的是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进程"/>
              </a:rPr>
              <a:t>进程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中一个单一顺序的控制流，一个进程中可以并发多个线程，每条线程并行执行不同的任务。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同一进程中的多条线程将共享该进程中的全部系统资源，如虚拟地址空间，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文件描述符"/>
              </a:rPr>
              <a:t>文件描述符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信号处理"/>
              </a:rPr>
              <a:t>信号处理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等等。但同一进程中的多个线程有各自的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调用栈"/>
              </a:rPr>
              <a:t>调用栈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call stack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），自己的</a:t>
            </a:r>
            <a:r>
              <a:rPr lang="zh-CN" altLang="en-US" b="0" i="0" u="none" strike="noStrike" dirty="0">
                <a:solidFill>
                  <a:srgbClr val="A55858"/>
                </a:solidFill>
                <a:effectLst/>
                <a:latin typeface="Arial" panose="020B0604020202020204" pitchFamily="34" charset="0"/>
                <a:hlinkClick r:id="rId8" tooltip="寄存器环境（页面不存在）"/>
              </a:rPr>
              <a:t>寄存器环境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register context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），自己的线程本地存储（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thread-local storage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）。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zh-CN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一个进程可以有很多线程，每条线程并行执行不同的任务。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zh-CN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4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42E71-EB7E-40F8-ACE3-B66090C7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8A7950-00D3-4588-AB4F-355739344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08" y="1343992"/>
            <a:ext cx="10993384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0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67C58-8A5D-4BA9-9FFD-0C543C58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8992F6-64D2-4159-BCC9-5D95C02C8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4330"/>
            <a:ext cx="10515600" cy="3401320"/>
          </a:xfrm>
        </p:spPr>
      </p:pic>
    </p:spTree>
    <p:extLst>
      <p:ext uri="{BB962C8B-B14F-4D97-AF65-F5344CB8AC3E}">
        <p14:creationId xmlns:p14="http://schemas.microsoft.com/office/powerpoint/2010/main" val="300157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BF588-2319-4DC8-B9E2-6E07E557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面试：进程和线程的区别？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0353B-E471-4F5C-B303-CCEDE916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044"/>
            <a:ext cx="10515600" cy="4487073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进程和线程的主要差别在于它们是不同的操作系统资源管理方式。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进程有独立的地址空间，一个进程崩溃后，在保护模式下不会对其它进程产生影响，而线程只是一个进程中的不同执行路径。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线程有自己的堆栈和局部变量，但线程之间没有单独的地址空间，一个线程死掉就等于整个进程死掉，所以多进程的程序要比多线程的程序健壮，但在进程切换时，耗费资源较大，效率要差一些。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但对于一些要求同时进行并且又要共享某些变量的并发操作，只能用线程，不能用进程。</a:t>
            </a:r>
            <a:endParaRPr lang="zh-CN" altLang="en-US" b="0" i="0" dirty="0">
              <a:solidFill>
                <a:srgbClr val="4D4D4D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b="1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简而言之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一个程序至少有一个进程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一个进程至少有一个线程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b="0" i="0" dirty="0">
              <a:solidFill>
                <a:srgbClr val="4D4D4D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线程的划分尺度小于进程，使得多线程程序的并发性高。</a:t>
            </a:r>
          </a:p>
          <a:p>
            <a:pPr algn="l">
              <a:lnSpc>
                <a:spcPct val="120000"/>
              </a:lnSpc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3)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另外，进程在执行过程中拥有独立的内存单元，而多个线程共享内存，从而极大地提高了程序的运行效率。</a:t>
            </a:r>
          </a:p>
          <a:p>
            <a:pPr algn="l">
              <a:lnSpc>
                <a:spcPct val="120000"/>
              </a:lnSpc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4)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线程在执行过程中与进程还是有区别的。每个独立的线程有一个程序运行的入口、顺序执行序列和程序的出口。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但是线程不能够独立执行，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必须依存在应用程序中，由应用程序提供多个线程执行控制。</a:t>
            </a:r>
          </a:p>
          <a:p>
            <a:pPr algn="l">
              <a:lnSpc>
                <a:spcPct val="120000"/>
              </a:lnSpc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5)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从逻辑角度来看，多线程的意义在于一个应用程序中，有多个执行部分可以同时执行。但操作系统并没有将多个线程看做多个独立的应用，来实现进程的调度和管理以及资源分配。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这就是进程和线程的重要区别。</a:t>
            </a:r>
            <a:endParaRPr lang="en-US" altLang="zh-CN" b="1" i="0" dirty="0">
              <a:solidFill>
                <a:srgbClr val="4D4D4D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en-US" altLang="zh-CN" b="1" dirty="0">
              <a:solidFill>
                <a:srgbClr val="4D4D4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8AB233-727B-4017-9C48-DA1DE7E72FBB}"/>
              </a:ext>
            </a:extLst>
          </p:cNvPr>
          <p:cNvSpPr txBox="1"/>
          <p:nvPr/>
        </p:nvSpPr>
        <p:spPr>
          <a:xfrm>
            <a:off x="3260598" y="5311237"/>
            <a:ext cx="5654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这门课只要求了解，详情请移步： 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https://blog.csdn.net/mxsgoden/article/details/8821936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https://www.cnblogs.com/wxd0108/p/5479442.html</a:t>
            </a:r>
            <a:endParaRPr lang="en-US" altLang="zh-CN" dirty="0"/>
          </a:p>
          <a:p>
            <a:r>
              <a:rPr lang="zh-CN" altLang="en-US" dirty="0"/>
              <a:t>关于</a:t>
            </a:r>
            <a:r>
              <a:rPr lang="en-US" altLang="zh-CN" dirty="0"/>
              <a:t>Runnable</a:t>
            </a:r>
            <a:r>
              <a:rPr lang="zh-CN" altLang="en-US" dirty="0"/>
              <a:t>和</a:t>
            </a:r>
            <a:r>
              <a:rPr lang="en-US" altLang="zh-CN" dirty="0"/>
              <a:t>Thread</a:t>
            </a:r>
            <a:r>
              <a:rPr lang="zh-CN" altLang="en-US" dirty="0"/>
              <a:t>类：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https://blog.csdn.net/Evankaka/article/details/44153709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40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D45F4-8C7D-45E2-8D0D-A22E0A0E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5B13AB-7E7A-406E-BE55-3F2F887FF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81" y="1369465"/>
            <a:ext cx="9209438" cy="5182402"/>
          </a:xfrm>
        </p:spPr>
      </p:pic>
    </p:spTree>
    <p:extLst>
      <p:ext uri="{BB962C8B-B14F-4D97-AF65-F5344CB8AC3E}">
        <p14:creationId xmlns:p14="http://schemas.microsoft.com/office/powerpoint/2010/main" val="97824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E20E1-60D3-480C-B7A0-367C6ADB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616B2-2CC2-4300-A29A-92C9FCF6F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88"/>
            <a:ext cx="10515600" cy="5142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提到</a:t>
            </a:r>
            <a:r>
              <a:rPr lang="en-US" altLang="zh-CN" dirty="0"/>
              <a:t>『</a:t>
            </a:r>
            <a:r>
              <a:rPr lang="zh-CN" altLang="en-US" dirty="0"/>
              <a:t>树</a:t>
            </a:r>
            <a:r>
              <a:rPr lang="en-US" altLang="zh-CN" dirty="0"/>
              <a:t>』</a:t>
            </a:r>
            <a:r>
              <a:rPr lang="zh-CN" altLang="en-US" dirty="0"/>
              <a:t>这种数据结构，相信很多人首先想到的就是“二叉树”。的确，二叉树作为一种重要的数据结构，</a:t>
            </a:r>
            <a:r>
              <a:rPr lang="zh-CN" altLang="en-US" b="1" dirty="0"/>
              <a:t>它结合了数组和链表的优点</a:t>
            </a:r>
            <a:r>
              <a:rPr lang="zh-CN" altLang="en-US" dirty="0"/>
              <a:t>，有很多重要的应用。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我们都知道，</a:t>
            </a:r>
            <a:r>
              <a:rPr lang="zh-CN" altLang="en-US" b="1" dirty="0"/>
              <a:t>数组的特点是查询迅速</a:t>
            </a:r>
            <a:r>
              <a:rPr lang="zh-CN" altLang="en-US" dirty="0"/>
              <a:t>，根据</a:t>
            </a:r>
            <a:r>
              <a:rPr lang="en-US" altLang="zh-CN" dirty="0"/>
              <a:t>index</a:t>
            </a:r>
            <a:r>
              <a:rPr lang="zh-CN" altLang="en-US" dirty="0"/>
              <a:t>可以快速定位到一个元素。但是，</a:t>
            </a:r>
            <a:r>
              <a:rPr lang="zh-CN" altLang="en-US" b="1" dirty="0"/>
              <a:t>如果要插入一个元素，就需要将这个元素位置之后的所有元素后移。</a:t>
            </a:r>
            <a:r>
              <a:rPr lang="zh-CN" altLang="en-US" dirty="0"/>
              <a:t>平均来讲，一个长度为</a:t>
            </a:r>
            <a:r>
              <a:rPr lang="en-US" altLang="zh-CN" dirty="0"/>
              <a:t>N</a:t>
            </a:r>
            <a:r>
              <a:rPr lang="zh-CN" altLang="en-US" dirty="0"/>
              <a:t>的有序数组，插入元素要移动的元素个数为</a:t>
            </a:r>
            <a:r>
              <a:rPr lang="en-US" altLang="zh-CN" dirty="0"/>
              <a:t>N/2</a:t>
            </a:r>
            <a:r>
              <a:rPr lang="zh-CN" altLang="en-US" dirty="0"/>
              <a:t>。</a:t>
            </a:r>
            <a:r>
              <a:rPr lang="zh-CN" altLang="en-US" b="1" dirty="0"/>
              <a:t>有序数组的插入的时间复杂度为</a:t>
            </a:r>
            <a:r>
              <a:rPr lang="en-US" altLang="zh-CN" b="1" dirty="0"/>
              <a:t>O(N)</a:t>
            </a:r>
            <a:r>
              <a:rPr lang="zh-CN" altLang="en-US" b="1" dirty="0"/>
              <a:t>，删除操作的时间复杂度也为</a:t>
            </a:r>
            <a:r>
              <a:rPr lang="en-US" altLang="zh-CN" b="1" dirty="0"/>
              <a:t>O(N)</a:t>
            </a:r>
            <a:r>
              <a:rPr lang="zh-CN" altLang="en-US" b="1" dirty="0"/>
              <a:t>。</a:t>
            </a:r>
            <a:r>
              <a:rPr lang="zh-CN" altLang="en-US" dirty="0"/>
              <a:t>因此，对于插入和删除操作频繁的数据，不建议采用有序数组。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b="1" dirty="0"/>
              <a:t>链表的插入和删除效率都很高</a:t>
            </a:r>
            <a:r>
              <a:rPr lang="zh-CN" altLang="en-US" dirty="0"/>
              <a:t>，只要改变一些值的引用就行了，</a:t>
            </a:r>
            <a:r>
              <a:rPr lang="zh-CN" altLang="en-US" b="1" dirty="0"/>
              <a:t>时间复杂度为</a:t>
            </a:r>
            <a:r>
              <a:rPr lang="en-US" altLang="zh-CN" b="1" dirty="0"/>
              <a:t>O(1)</a:t>
            </a:r>
            <a:r>
              <a:rPr lang="zh-CN" altLang="en-US" dirty="0"/>
              <a:t>。但是</a:t>
            </a:r>
            <a:r>
              <a:rPr lang="zh-CN" altLang="en-US" b="1" dirty="0"/>
              <a:t>链表的查询效率很低</a:t>
            </a:r>
            <a:r>
              <a:rPr lang="zh-CN" altLang="en-US" dirty="0"/>
              <a:t>，每次都要从头开始找，依次访问链表的每个数据项。平均来说，要从一个有</a:t>
            </a:r>
            <a:r>
              <a:rPr lang="en-US" altLang="zh-CN" dirty="0"/>
              <a:t>N</a:t>
            </a:r>
            <a:r>
              <a:rPr lang="zh-CN" altLang="en-US" dirty="0"/>
              <a:t>个元素的链表查询一个元素，要遍历</a:t>
            </a:r>
            <a:r>
              <a:rPr lang="en-US" altLang="zh-CN" dirty="0"/>
              <a:t>N/2</a:t>
            </a:r>
            <a:r>
              <a:rPr lang="zh-CN" altLang="en-US" dirty="0"/>
              <a:t>个元素，</a:t>
            </a:r>
            <a:r>
              <a:rPr lang="zh-CN" altLang="en-US" b="1" dirty="0"/>
              <a:t>时间复杂度为</a:t>
            </a:r>
            <a:r>
              <a:rPr lang="en-US" altLang="zh-CN" b="1" dirty="0"/>
              <a:t>O(N)</a:t>
            </a:r>
            <a:r>
              <a:rPr lang="zh-CN" altLang="en-US" dirty="0"/>
              <a:t>。因此对于查找频繁的数据，不建议使用链表。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有没有一种结合了数组和链表优点，且各项操作的时间复杂度都比较稳定的数据结构呢</a:t>
            </a:r>
            <a:r>
              <a:rPr lang="en-US" altLang="zh-CN" dirty="0"/>
              <a:t>? </a:t>
            </a:r>
            <a:r>
              <a:rPr lang="zh-CN" altLang="en-US" dirty="0"/>
              <a:t>这个数据结构就是树。</a:t>
            </a:r>
          </a:p>
        </p:txBody>
      </p:sp>
    </p:spTree>
    <p:extLst>
      <p:ext uri="{BB962C8B-B14F-4D97-AF65-F5344CB8AC3E}">
        <p14:creationId xmlns:p14="http://schemas.microsoft.com/office/powerpoint/2010/main" val="50725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AD0B2-E38A-4C23-83C2-7B4324B7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4373CC-EF2D-45A5-B4A3-9D9449862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54" y="1693717"/>
            <a:ext cx="3922881" cy="488481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DEFE04-591E-4997-B1F8-404AC7CF0C1F}"/>
              </a:ext>
            </a:extLst>
          </p:cNvPr>
          <p:cNvSpPr txBox="1"/>
          <p:nvPr/>
        </p:nvSpPr>
        <p:spPr>
          <a:xfrm>
            <a:off x="6096000" y="1693717"/>
            <a:ext cx="55504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在计算机科学中，树（</a:t>
            </a:r>
            <a:r>
              <a:rPr lang="en-US" altLang="zh-CN" b="1" dirty="0"/>
              <a:t>tree</a:t>
            </a:r>
            <a:r>
              <a:rPr lang="zh-CN" altLang="en-US" b="1" dirty="0"/>
              <a:t>）是一种抽象数据类型（</a:t>
            </a:r>
            <a:r>
              <a:rPr lang="en-US" altLang="zh-CN" b="1" dirty="0"/>
              <a:t>ADT</a:t>
            </a:r>
            <a:r>
              <a:rPr lang="zh-CN" altLang="en-US" b="1" dirty="0"/>
              <a:t>）或是实现这种抽象数据类型的数据结构，用来模拟具有树状结构性质的数据集合。</a:t>
            </a:r>
          </a:p>
          <a:p>
            <a:r>
              <a:rPr lang="zh-CN" altLang="en-US" b="1" dirty="0"/>
              <a:t>它是由</a:t>
            </a:r>
            <a:r>
              <a:rPr lang="en-US" altLang="zh-CN" b="1" dirty="0"/>
              <a:t>n</a:t>
            </a:r>
            <a:r>
              <a:rPr lang="zh-CN" altLang="en-US" b="1" dirty="0"/>
              <a:t>（</a:t>
            </a:r>
            <a:r>
              <a:rPr lang="en-US" altLang="zh-CN" b="1" dirty="0"/>
              <a:t>n&gt;0</a:t>
            </a:r>
            <a:r>
              <a:rPr lang="zh-CN" altLang="en-US" b="1" dirty="0"/>
              <a:t>）个有限节点组成一个具有层次关系的集合。</a:t>
            </a:r>
            <a:endParaRPr lang="en-US" altLang="zh-CN" b="1" dirty="0"/>
          </a:p>
          <a:p>
            <a:endParaRPr lang="zh-CN" altLang="en-US" b="1" dirty="0"/>
          </a:p>
          <a:p>
            <a:r>
              <a:rPr lang="zh-CN" altLang="en-US" b="1" dirty="0"/>
              <a:t>把它叫做“树”是因为它看起来像一棵倒挂的树，也就是说它是根朝上，而叶朝下的。它具有以下的特点：</a:t>
            </a:r>
            <a:endParaRPr lang="en-US" altLang="zh-CN" b="1" dirty="0"/>
          </a:p>
          <a:p>
            <a:endParaRPr lang="zh-CN" altLang="en-US" b="1" dirty="0"/>
          </a:p>
          <a:p>
            <a:pPr marL="342900" indent="-342900">
              <a:buAutoNum type="arabicPeriod"/>
            </a:pPr>
            <a:r>
              <a:rPr lang="zh-CN" altLang="en-US" b="1" dirty="0"/>
              <a:t>每个节点都只有有限个子节点或无子节点； 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b="1" dirty="0"/>
              <a:t>没有父节点的节点称为根节点； 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b="1" dirty="0"/>
              <a:t>每一个非根节点有且只有一个父节点； 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b="1" dirty="0"/>
              <a:t>除了根节点外，每个子节点可以分为多个不相交的子树； 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b="1" dirty="0"/>
              <a:t>树里面没有环路</a:t>
            </a:r>
            <a:r>
              <a:rPr lang="en-US" altLang="zh-CN" b="1" dirty="0"/>
              <a:t>(cycle)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r>
              <a:rPr lang="zh-CN" altLang="en-US" b="1" dirty="0"/>
              <a:t>一些教科书也把树看成特殊的图（</a:t>
            </a:r>
            <a:r>
              <a:rPr lang="en-US" altLang="zh-CN" b="1" dirty="0"/>
              <a:t>graph</a:t>
            </a:r>
            <a:r>
              <a:rPr lang="zh-CN" altLang="en-US" b="1" dirty="0"/>
              <a:t>）。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72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2000F-CF75-4D3D-A3E3-7E71417A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9CD5B1-53BC-4BCC-B3D4-F7DBC3A78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7" y="1889633"/>
            <a:ext cx="5377733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9BFFA6-70B0-40C8-A70B-36CAFC050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4607"/>
            <a:ext cx="6071296" cy="57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18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EE96C-0007-4106-9535-BA79DB1E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F97E0-9CCD-4632-8928-FDF2FD70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332" y="1249552"/>
            <a:ext cx="9165336" cy="487692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/>
              <a:t>路径（</a:t>
            </a:r>
            <a:r>
              <a:rPr lang="en-US" altLang="zh-CN" sz="1200" b="1" dirty="0"/>
              <a:t>path</a:t>
            </a:r>
            <a:r>
              <a:rPr lang="zh-CN" altLang="en-US" sz="1200" b="1" dirty="0"/>
              <a:t>）</a:t>
            </a:r>
            <a:endParaRPr lang="zh-CN" altLang="en-US" sz="12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200" dirty="0"/>
              <a:t>从某个节点依次到达另外一个节点所经过的所有节点，就是这两个节点之间的路径。</a:t>
            </a:r>
          </a:p>
          <a:p>
            <a:pPr>
              <a:lnSpc>
                <a:spcPct val="120000"/>
              </a:lnSpc>
            </a:pPr>
            <a:r>
              <a:rPr lang="zh-CN" altLang="en-US" sz="1200" b="1" dirty="0"/>
              <a:t>根（</a:t>
            </a:r>
            <a:r>
              <a:rPr lang="en-US" altLang="zh-CN" sz="1200" b="1" dirty="0"/>
              <a:t>root</a:t>
            </a:r>
            <a:r>
              <a:rPr lang="zh-CN" altLang="en-US" sz="1200" b="1" dirty="0"/>
              <a:t>）</a:t>
            </a:r>
            <a:endParaRPr lang="zh-CN" altLang="en-US" sz="12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200" dirty="0"/>
              <a:t>树顶端的节点被称为根。从根出发到达任意一个节点只有一条路径。</a:t>
            </a:r>
          </a:p>
          <a:p>
            <a:pPr>
              <a:lnSpc>
                <a:spcPct val="120000"/>
              </a:lnSpc>
            </a:pPr>
            <a:r>
              <a:rPr lang="zh-CN" altLang="en-US" sz="1200" b="1" dirty="0"/>
              <a:t>父节点（</a:t>
            </a:r>
            <a:r>
              <a:rPr lang="en-US" altLang="zh-CN" sz="1200" b="1" dirty="0"/>
              <a:t>father node</a:t>
            </a:r>
            <a:r>
              <a:rPr lang="zh-CN" altLang="en-US" sz="1200" b="1" dirty="0"/>
              <a:t>）</a:t>
            </a:r>
            <a:endParaRPr lang="zh-CN" altLang="en-US" sz="12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200" dirty="0"/>
              <a:t>除了根节点之外，每个节点都可以向上找到一个唯一的节点，这个节点就是当前节点的父节点。相应的，父节点下方的就是子节点。</a:t>
            </a:r>
          </a:p>
          <a:p>
            <a:pPr>
              <a:lnSpc>
                <a:spcPct val="120000"/>
              </a:lnSpc>
            </a:pPr>
            <a:r>
              <a:rPr lang="zh-CN" altLang="en-US" sz="1200" b="1" dirty="0"/>
              <a:t>叶子节点（</a:t>
            </a:r>
            <a:r>
              <a:rPr lang="en-US" altLang="zh-CN" sz="1200" b="1" dirty="0"/>
              <a:t>leaf</a:t>
            </a:r>
            <a:r>
              <a:rPr lang="zh-CN" altLang="en-US" sz="1200" b="1" dirty="0"/>
              <a:t>）</a:t>
            </a:r>
            <a:endParaRPr lang="zh-CN" altLang="en-US" sz="12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200" dirty="0"/>
              <a:t>没有子节点的“光杆司令”就被称为叶子节点。</a:t>
            </a:r>
          </a:p>
          <a:p>
            <a:pPr>
              <a:lnSpc>
                <a:spcPct val="120000"/>
              </a:lnSpc>
            </a:pPr>
            <a:r>
              <a:rPr lang="zh-CN" altLang="en-US" sz="1200" b="1" dirty="0"/>
              <a:t>子树（</a:t>
            </a:r>
            <a:r>
              <a:rPr lang="en-US" altLang="zh-CN" sz="1200" b="1" dirty="0"/>
              <a:t>subtree</a:t>
            </a:r>
            <a:r>
              <a:rPr lang="zh-CN" altLang="en-US" sz="1200" b="1" dirty="0"/>
              <a:t>）</a:t>
            </a:r>
            <a:endParaRPr lang="zh-CN" altLang="en-US" sz="12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200" dirty="0"/>
              <a:t>每个子节点作为根节点的树都是一个子树。</a:t>
            </a:r>
          </a:p>
          <a:p>
            <a:pPr>
              <a:lnSpc>
                <a:spcPct val="120000"/>
              </a:lnSpc>
            </a:pPr>
            <a:r>
              <a:rPr lang="zh-CN" altLang="en-US" sz="1200" b="1" dirty="0"/>
              <a:t>层（</a:t>
            </a:r>
            <a:r>
              <a:rPr lang="en-US" altLang="zh-CN" sz="1200" b="1" dirty="0"/>
              <a:t>level</a:t>
            </a:r>
            <a:r>
              <a:rPr lang="zh-CN" altLang="en-US" sz="1200" b="1" dirty="0"/>
              <a:t>）</a:t>
            </a:r>
            <a:endParaRPr lang="zh-CN" altLang="en-US" sz="12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200" dirty="0"/>
              <a:t>一个树结构的代数就是这个树的层。</a:t>
            </a:r>
          </a:p>
          <a:p>
            <a:pPr>
              <a:lnSpc>
                <a:spcPct val="120000"/>
              </a:lnSpc>
            </a:pPr>
            <a:r>
              <a:rPr lang="zh-CN" altLang="en-US" sz="1200" b="1" dirty="0"/>
              <a:t>度（</a:t>
            </a:r>
            <a:r>
              <a:rPr lang="en-US" altLang="zh-CN" sz="1200" b="1" dirty="0"/>
              <a:t>degree</a:t>
            </a:r>
            <a:r>
              <a:rPr lang="zh-CN" altLang="en-US" sz="1200" b="1" dirty="0"/>
              <a:t>）</a:t>
            </a:r>
            <a:endParaRPr lang="zh-CN" altLang="en-US" sz="12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200" dirty="0"/>
              <a:t>一棵树中，最大的节点的度称为树的度。</a:t>
            </a:r>
          </a:p>
          <a:p>
            <a:pPr>
              <a:lnSpc>
                <a:spcPct val="120000"/>
              </a:lnSpc>
            </a:pPr>
            <a:r>
              <a:rPr lang="zh-CN" altLang="en-US" sz="1200" b="1" dirty="0"/>
              <a:t>兄弟节点（</a:t>
            </a:r>
            <a:r>
              <a:rPr lang="en-US" altLang="zh-CN" sz="1200" b="1" dirty="0"/>
              <a:t>brother</a:t>
            </a:r>
            <a:r>
              <a:rPr lang="zh-CN" altLang="en-US" sz="1200" b="1" dirty="0"/>
              <a:t>）</a:t>
            </a:r>
            <a:endParaRPr lang="zh-CN" altLang="en-US" sz="12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200" dirty="0"/>
              <a:t>具有相同父节点的节点互称为兄弟节点；</a:t>
            </a:r>
          </a:p>
        </p:txBody>
      </p:sp>
    </p:spTree>
    <p:extLst>
      <p:ext uri="{BB962C8B-B14F-4D97-AF65-F5344CB8AC3E}">
        <p14:creationId xmlns:p14="http://schemas.microsoft.com/office/powerpoint/2010/main" val="2264259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9D5A1-3A45-4C70-B592-71CAFCED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918B7-135C-4139-972F-E62AB3C9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152" y="1307488"/>
            <a:ext cx="10515600" cy="573339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树结构有非常广泛的应用，比如我们常用的文件目录系统，就是一个树结构。</a:t>
            </a:r>
          </a:p>
          <a:p>
            <a:r>
              <a:rPr lang="zh-CN" altLang="en-US" dirty="0"/>
              <a:t>例如在</a:t>
            </a:r>
            <a:r>
              <a:rPr lang="en-US" altLang="zh-CN" dirty="0"/>
              <a:t>Windows10</a:t>
            </a:r>
            <a:r>
              <a:rPr lang="zh-CN" altLang="en-US" dirty="0"/>
              <a:t>操作系统的</a:t>
            </a:r>
            <a:r>
              <a:rPr lang="en-US" altLang="zh-CN" dirty="0"/>
              <a:t>CMD</a:t>
            </a:r>
            <a:r>
              <a:rPr lang="zh-CN" altLang="en-US" dirty="0"/>
              <a:t>命令行输入</a:t>
            </a:r>
            <a:r>
              <a:rPr lang="en-US" altLang="zh-CN" dirty="0"/>
              <a:t>tree</a:t>
            </a:r>
            <a:r>
              <a:rPr lang="zh-CN" altLang="en-US" dirty="0"/>
              <a:t>命令，就可以输出目录树：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tree </a:t>
            </a:r>
          </a:p>
          <a:p>
            <a:pPr marL="0" indent="0">
              <a:buNone/>
            </a:pPr>
            <a:r>
              <a:rPr lang="zh-CN" altLang="en-US" dirty="0"/>
              <a:t>卷 </a:t>
            </a:r>
            <a:r>
              <a:rPr lang="en-US" altLang="zh-CN" dirty="0"/>
              <a:t>Windows </a:t>
            </a:r>
            <a:r>
              <a:rPr lang="zh-CN" altLang="en-US" dirty="0"/>
              <a:t>的文件夹 </a:t>
            </a:r>
            <a:r>
              <a:rPr lang="en-US" altLang="zh-CN" dirty="0"/>
              <a:t>PATH </a:t>
            </a:r>
            <a:r>
              <a:rPr lang="zh-CN" altLang="en-US" dirty="0"/>
              <a:t>列表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卷序列号为 </a:t>
            </a:r>
            <a:r>
              <a:rPr lang="en-US" altLang="zh-CN" dirty="0"/>
              <a:t>1CEB-7ABE </a:t>
            </a:r>
          </a:p>
          <a:p>
            <a:pPr marL="0" indent="0">
              <a:buNone/>
            </a:pPr>
            <a:r>
              <a:rPr lang="en-US" altLang="zh-CN" dirty="0"/>
              <a:t>C:. </a:t>
            </a:r>
          </a:p>
          <a:p>
            <a:pPr marL="0" indent="0">
              <a:buNone/>
            </a:pPr>
            <a:r>
              <a:rPr lang="en-US" altLang="zh-CN" dirty="0"/>
              <a:t>├─blog </a:t>
            </a:r>
          </a:p>
          <a:p>
            <a:pPr marL="0" indent="0">
              <a:buNone/>
            </a:pPr>
            <a:r>
              <a:rPr lang="en-US" altLang="zh-CN" dirty="0"/>
              <a:t>│ ├─cache </a:t>
            </a:r>
          </a:p>
          <a:p>
            <a:pPr marL="0" indent="0">
              <a:buNone/>
            </a:pPr>
            <a:r>
              <a:rPr lang="en-US" altLang="zh-CN" dirty="0"/>
              <a:t>│ │ └─</a:t>
            </a:r>
            <a:r>
              <a:rPr lang="en-US" altLang="zh-CN" dirty="0" err="1"/>
              <a:t>JavaCacheGuidance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│ ├─</a:t>
            </a:r>
            <a:r>
              <a:rPr lang="en-US" altLang="zh-CN" dirty="0" err="1"/>
              <a:t>datastructure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│ ├─editor </a:t>
            </a:r>
          </a:p>
          <a:p>
            <a:pPr marL="0" indent="0">
              <a:buNone/>
            </a:pPr>
            <a:r>
              <a:rPr lang="en-US" altLang="zh-CN" dirty="0"/>
              <a:t>│ │ └─notepad++ </a:t>
            </a:r>
          </a:p>
          <a:p>
            <a:pPr marL="0" indent="0">
              <a:buNone/>
            </a:pPr>
            <a:r>
              <a:rPr lang="en-US" altLang="zh-CN" dirty="0"/>
              <a:t>│ ├─framework </a:t>
            </a:r>
          </a:p>
          <a:p>
            <a:pPr marL="0" indent="0">
              <a:buNone/>
            </a:pPr>
            <a:r>
              <a:rPr lang="en-US" altLang="zh-CN" dirty="0"/>
              <a:t>│ │ └─guava </a:t>
            </a:r>
          </a:p>
          <a:p>
            <a:pPr marL="0" indent="0">
              <a:buNone/>
            </a:pPr>
            <a:r>
              <a:rPr lang="en-US" altLang="zh-CN" dirty="0"/>
              <a:t>│ │          └─retry </a:t>
            </a:r>
          </a:p>
          <a:p>
            <a:pPr marL="0" indent="0">
              <a:buNone/>
            </a:pPr>
            <a:r>
              <a:rPr lang="en-US" altLang="zh-CN" dirty="0"/>
              <a:t>│ ├─git </a:t>
            </a:r>
          </a:p>
          <a:p>
            <a:pPr marL="0" indent="0">
              <a:buNone/>
            </a:pPr>
            <a:r>
              <a:rPr lang="en-US" altLang="zh-CN" dirty="0"/>
              <a:t>│ └─java </a:t>
            </a:r>
          </a:p>
          <a:p>
            <a:pPr marL="0" indent="0">
              <a:buNone/>
            </a:pPr>
            <a:r>
              <a:rPr lang="en-US" altLang="zh-CN" dirty="0"/>
              <a:t>│      └─package-info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78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E9760-D1FE-4DFD-8879-33DCB0C5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I/O: Byte Streams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F6FACC6-C05F-4E1E-A47B-744661618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98" y="1823813"/>
            <a:ext cx="1042180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56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8DB3E-F694-4AEA-A41F-AB81F980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实现树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1987F-AFE5-4579-9B2F-809440B3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讲解了树结构的特点和相关概念以后，下面用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实现树结构的基本操作，并演示创建树、添加子节点、遍历树和搜索指定节点等操作。</a:t>
            </a:r>
          </a:p>
          <a:p>
            <a:endParaRPr lang="en-US" altLang="zh-CN" dirty="0"/>
          </a:p>
          <a:p>
            <a:r>
              <a:rPr lang="zh-CN" altLang="en-US" dirty="0"/>
              <a:t>创建的树如下图所示：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793832-4487-4498-AA1F-604DC92F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234" y="2470888"/>
            <a:ext cx="3973531" cy="42022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B0E474-0413-40CA-A937-94E9DCC06F5B}"/>
              </a:ext>
            </a:extLst>
          </p:cNvPr>
          <p:cNvSpPr txBox="1"/>
          <p:nvPr/>
        </p:nvSpPr>
        <p:spPr>
          <a:xfrm>
            <a:off x="621792" y="3429000"/>
            <a:ext cx="3108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前序遍历</a:t>
            </a:r>
            <a:r>
              <a:rPr lang="en-US" altLang="zh-CN" dirty="0"/>
              <a:t>(</a:t>
            </a:r>
            <a:r>
              <a:rPr lang="zh-CN" altLang="en-US" dirty="0"/>
              <a:t>先访问自己，再访问左节点，最后访问右节点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A B D E C F G</a:t>
            </a:r>
          </a:p>
          <a:p>
            <a:r>
              <a:rPr lang="zh-CN" altLang="en-US" dirty="0"/>
              <a:t>中序遍历</a:t>
            </a:r>
            <a:r>
              <a:rPr lang="en-US" altLang="zh-CN" dirty="0"/>
              <a:t>(</a:t>
            </a:r>
            <a:r>
              <a:rPr lang="zh-CN" altLang="en-US" dirty="0"/>
              <a:t>先访问左节点，再访问自己，最后访问右节点</a:t>
            </a:r>
            <a:r>
              <a:rPr lang="en-US" altLang="zh-CN" dirty="0"/>
              <a:t>) 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D B E A F C G</a:t>
            </a:r>
          </a:p>
          <a:p>
            <a:r>
              <a:rPr lang="zh-CN" altLang="en-US" dirty="0"/>
              <a:t>后序遍历</a:t>
            </a:r>
            <a:r>
              <a:rPr lang="en-US" altLang="zh-CN" dirty="0"/>
              <a:t>(</a:t>
            </a:r>
            <a:r>
              <a:rPr lang="zh-CN" altLang="en-US" dirty="0"/>
              <a:t>先访问左节点，再访问右节点，最后访问自己</a:t>
            </a:r>
            <a:r>
              <a:rPr lang="en-US" altLang="zh-CN" dirty="0"/>
              <a:t>) 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D E B F G C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819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E6A4E-9CA6-4C04-AF15-2D46C5C9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二叉查找树（</a:t>
            </a:r>
            <a:r>
              <a:rPr lang="en-US" altLang="zh-CN" dirty="0"/>
              <a:t>Binary Search Tree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C86A7-9B68-49BB-9F89-B3369D9A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二叉查找树（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Binary Search Tree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）是一种特殊的二叉树，它改善了二叉树节点查找的效率。二叉查找树有以下性质：</a:t>
            </a:r>
            <a:endParaRPr lang="en-US" altLang="zh-CN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对于任意一个节点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其左子树（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left subtree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）下的每个后代节点（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descendant 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）的值都小于节点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的值；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其右子树（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right subtree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）下的每个后代节点的值都大于节点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的值。</a:t>
            </a:r>
            <a:endParaRPr lang="en-US" altLang="zh-CN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所谓节点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的子树，可以将其看作是以节点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为根节点的树。子树的所有节点都是节点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的后代，而子树的根则是节点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本身。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286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1B0C1-E9A4-47AD-BC38-B07F5634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二叉查找树（</a:t>
            </a:r>
            <a:r>
              <a:rPr lang="en-US" altLang="zh-CN" dirty="0"/>
              <a:t>Binary Search Tree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373CD-288E-4768-A956-9DBF7B30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下图中展示了两个二叉树。</a:t>
            </a:r>
            <a:endParaRPr lang="en-US" altLang="zh-CN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二叉树（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）是一个二叉查找树（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），它符合二叉查找树的性质规定。</a:t>
            </a:r>
            <a:endParaRPr lang="en-US" altLang="zh-CN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而二叉树（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），则不是二叉查找树。因为节点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10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的右孩子节点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8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小于节点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，但却出现在节点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10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的右子树中。同样，节点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8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的右孩子节点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4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小于节点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，但出现在了它的右子树中。无论是在哪个位置，只要不符合二叉查找树的性质规定，就不是二叉查找树。例如，节点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9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的左子树只能包含值小于节点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9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的节点，也就是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8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CE1CE3-0535-418E-9D47-D40E0EEF4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45" y="3429000"/>
            <a:ext cx="4412109" cy="30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57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75F93-67A5-4BFB-8F97-D70F2ECF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二叉查找树（</a:t>
            </a:r>
            <a:r>
              <a:rPr lang="en-US" altLang="zh-CN" dirty="0"/>
              <a:t>Binary Search Tree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CF7FC-A919-4D40-B442-9D51DBD8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744"/>
            <a:ext cx="10515600" cy="5184648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假设我们要查找节点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BST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的根节点开始。算法不断地比较节点值的大小直到找到该节点，或者判定不存在。每一步我们都要处理两个节点：树中的一个节点，称为节点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，和要查找的节点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，然后并比较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的值。开始时，节点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BST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的根节点。然后执行以下步骤：</a:t>
            </a:r>
            <a:endParaRPr lang="en-US" altLang="zh-CN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 algn="l">
              <a:lnSpc>
                <a:spcPct val="110000"/>
              </a:lnSpc>
              <a:buNone/>
            </a:pPr>
            <a:endParaRPr lang="zh-CN" alt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如果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值为空，则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不在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BST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中；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比较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的值；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如果值相同，则找到了指定节点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；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如果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的值小于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，那么如果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存在，必然在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的左子树中。回到第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步，将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的左孩子作为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；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如果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的值大于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，那么如果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存在，必然在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的右子树中。回到第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步，将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的右孩子作为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；</a:t>
            </a:r>
          </a:p>
          <a:p>
            <a:pPr marL="0" indent="0" algn="l">
              <a:lnSpc>
                <a:spcPct val="110000"/>
              </a:lnSpc>
              <a:buNone/>
            </a:pPr>
            <a:endParaRPr lang="en-US" altLang="zh-CN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通过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BST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查找节点，理想情况下我们需要检查的节点数可以减半。如下图中的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BST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树，包含了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15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个节点。从根节点开始执行查找算法，第一次比较决定我们是移向左子树还是右子树。对于任意一种情况，一旦执行这一步，我们需要访问的节点数就减少了一半，从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15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降到了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7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。同样，下一步访问的节点也减少了一半，从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7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降到了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，以此类推。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18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010BB-496E-4BD4-83E2-CB335483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FA0AD-855B-48CC-84E9-F60869FA8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50"/>
            <a:ext cx="10515600" cy="14267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根据这一特点，查找算法的时间复杂度应该是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O(log­</a:t>
            </a:r>
            <a:r>
              <a:rPr lang="en-US" altLang="zh-CN" b="0" i="0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，简写为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O(lg 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。我们在文章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《</a:t>
            </a:r>
            <a:r>
              <a:rPr lang="zh-CN" altLang="en-US" b="0" i="0" u="none" strike="noStrike" dirty="0">
                <a:solidFill>
                  <a:srgbClr val="3B3B3B"/>
                </a:solidFill>
                <a:effectLst/>
                <a:latin typeface="Helvetica" panose="020B0604020202020204" pitchFamily="34" charset="0"/>
                <a:hlinkClick r:id="rId2"/>
              </a:rPr>
              <a:t>算法复杂度分析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》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中有一些关于时间复杂度的描述。可知，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log­</a:t>
            </a:r>
            <a:r>
              <a:rPr lang="en-US" altLang="zh-CN" b="0" i="0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 = 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，相当于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en-US" altLang="zh-CN" b="0" i="0" baseline="30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= 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。即，如果节点数量增加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，查找时间只缓慢地增加到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log­</a:t>
            </a:r>
            <a:r>
              <a:rPr lang="en-US" altLang="zh-CN" b="0" i="0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。下图中显示了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O(log­</a:t>
            </a:r>
            <a:r>
              <a:rPr lang="en-US" altLang="zh-CN" b="0" i="0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n)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和线性增长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O(n)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的增长率之间的区别。时间复杂度为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O(log­</a:t>
            </a:r>
            <a:r>
              <a:rPr lang="en-US" altLang="zh-CN" b="0" i="0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n)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的算法运行时间为下面那条线。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530ED5-8348-401C-B85F-966BE174F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350" y="2752344"/>
            <a:ext cx="5935300" cy="33237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EA3C0A-B658-4E49-849B-984A77C1A034}"/>
              </a:ext>
            </a:extLst>
          </p:cNvPr>
          <p:cNvSpPr txBox="1"/>
          <p:nvPr/>
        </p:nvSpPr>
        <p:spPr>
          <a:xfrm>
            <a:off x="9537192" y="2752344"/>
            <a:ext cx="23048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从左图可以看出，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O(log­</a:t>
            </a:r>
            <a:r>
              <a:rPr lang="en-US" altLang="zh-CN" b="0" i="0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n)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曲线几乎是水平的，随着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值的增加，曲线增长十分缓慢。举例来说，查找一个具有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1000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个元素的数组，需要查询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1000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个元素，而查找一个具有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1000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个元素的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BST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树，仅需查询不到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10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个节点（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log</a:t>
            </a:r>
            <a:r>
              <a:rPr lang="en-US" altLang="zh-CN" b="0" i="0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1024 = 10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26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83A7-B997-48C2-8301-333F263E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最坏情况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32B5F-6475-46C0-98E5-262AAB8C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53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而实际上，对于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BST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查找算法来说，其十分依赖于树中节点的拓扑结构，也就是节点间的布局关系。下图描绘了一个节点插入顺序为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20, 50, 90, 150, 175, 200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BST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树。这些节点是按照递升顺序被插入的，结果就是这棵树没有广度（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Breadth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）可言。也就是说，它的拓扑结构其实就是将节点排布在一条线上，而不是以扇形结构散开，所以查找时间也为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O(n)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6AD3D2-642F-4D9B-A017-B93B8FE83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56" y="3429000"/>
            <a:ext cx="1987487" cy="315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4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0A102-663F-4F2A-9520-9B3D9BBF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InputStream</a:t>
            </a:r>
            <a:r>
              <a:rPr lang="en-US" altLang="zh-CN" dirty="0"/>
              <a:t> &amp; </a:t>
            </a:r>
            <a:r>
              <a:rPr lang="en-US" altLang="zh-CN" dirty="0" err="1"/>
              <a:t>OutputStream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B24E38E-8F80-4B11-8C40-D671A7878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224" y="1249553"/>
            <a:ext cx="6321552" cy="47866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altLang="zh-CN" dirty="0"/>
              <a:t>Byte Streams</a:t>
            </a:r>
            <a:r>
              <a:rPr lang="zh-CN" altLang="en-US" dirty="0"/>
              <a:t>这门课只讲到了</a:t>
            </a:r>
            <a:r>
              <a:rPr lang="en-US" altLang="zh-CN" dirty="0" err="1"/>
              <a:t>InputStream</a:t>
            </a:r>
            <a:r>
              <a:rPr lang="en-US" altLang="zh-CN" dirty="0"/>
              <a:t> &amp; </a:t>
            </a:r>
            <a:r>
              <a:rPr lang="en-US" altLang="zh-CN" dirty="0" err="1"/>
              <a:t>OutputStream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7BD464-96A1-4ED0-A46B-C63A223BC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022" y="1488884"/>
            <a:ext cx="9507956" cy="567072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InputStream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 &amp; </a:t>
            </a:r>
            <a:r>
              <a:rPr lang="en-US" altLang="zh-CN" sz="2000" dirty="0">
                <a:solidFill>
                  <a:srgbClr val="DD0055"/>
                </a:solidFill>
                <a:latin typeface="+mn-lt"/>
                <a:ea typeface="Helvetica Neue"/>
              </a:rPr>
              <a:t>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nputStream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就是Java标准库提供的最基本的输入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输出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流。它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们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位于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java.io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这个包里。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java.io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包提供了所有同步IO的功能。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要特别注意的一点是，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 InputStream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 &amp; </a:t>
            </a:r>
            <a:r>
              <a:rPr lang="en-US" altLang="zh-CN" sz="2000" dirty="0">
                <a:solidFill>
                  <a:srgbClr val="DD0055"/>
                </a:solidFill>
                <a:latin typeface="+mn-lt"/>
                <a:ea typeface="Helvetica Neue"/>
              </a:rPr>
              <a:t>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nputStream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并不是一个接口，而是一个抽象类，它是所有输入流的超类。这个抽象类定义的一个最重要的方法就是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int read()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，签名如下：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lt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public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abstract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read()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throws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IOException;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这个方法会读取输入流的下一个字节，并返回字节表示的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值（0~255）。如果已读到末尾，返回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-1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表示不能继续读取了。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lt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0" i="0" dirty="0">
                <a:solidFill>
                  <a:srgbClr val="666666"/>
                </a:solidFill>
                <a:effectLst/>
                <a:latin typeface="Helvetica Neue"/>
              </a:rPr>
              <a:t>在计算机中，类似文件、网络端口这些资源，都是由</a:t>
            </a:r>
            <a:r>
              <a:rPr lang="zh-CN" altLang="en-US" sz="2000" b="1" i="0" dirty="0">
                <a:solidFill>
                  <a:srgbClr val="666666"/>
                </a:solidFill>
                <a:effectLst/>
                <a:latin typeface="Helvetica Neue"/>
              </a:rPr>
              <a:t>操作系统</a:t>
            </a:r>
            <a:r>
              <a:rPr lang="zh-CN" altLang="en-US" sz="2000" b="0" i="0" dirty="0">
                <a:solidFill>
                  <a:srgbClr val="666666"/>
                </a:solidFill>
                <a:effectLst/>
                <a:latin typeface="Helvetica Neue"/>
              </a:rPr>
              <a:t>统一管理的。应用程序在运行的过程中，</a:t>
            </a:r>
            <a:r>
              <a:rPr lang="zh-CN" altLang="en-US" sz="2000" b="1" i="0" dirty="0">
                <a:solidFill>
                  <a:srgbClr val="666666"/>
                </a:solidFill>
                <a:effectLst/>
                <a:latin typeface="Helvetica Neue"/>
              </a:rPr>
              <a:t>如果打开了一个文件进行读写，完成后要及时地关闭，以便让操作系统把资源释放掉</a:t>
            </a:r>
            <a:r>
              <a:rPr lang="zh-CN" altLang="en-US" sz="2000" b="0" i="0" dirty="0">
                <a:solidFill>
                  <a:srgbClr val="666666"/>
                </a:solidFill>
                <a:effectLst/>
                <a:latin typeface="Helvetica Neue"/>
              </a:rPr>
              <a:t>，否则，应用程序占用的资源会越来越多，不但白白占用内存，还会影响其他应用程序的运行。</a:t>
            </a:r>
            <a:endParaRPr lang="en-US" altLang="zh-CN" sz="2000" b="0" i="0" dirty="0">
              <a:solidFill>
                <a:srgbClr val="666666"/>
              </a:solidFill>
              <a:effectLst/>
              <a:latin typeface="Helvetica Neue"/>
            </a:endParaRPr>
          </a:p>
          <a:p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都是通过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</a:rPr>
              <a:t>close()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方法来关闭流。关闭流就会释放对应的底层资源。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435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403B-C43A-4268-9149-FA1B7757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FileInputStream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237842-8895-4B90-B0AE-9C159749B7A0}"/>
              </a:ext>
            </a:extLst>
          </p:cNvPr>
          <p:cNvSpPr txBox="1"/>
          <p:nvPr/>
        </p:nvSpPr>
        <p:spPr>
          <a:xfrm>
            <a:off x="1017270" y="1365010"/>
            <a:ext cx="1015746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FileInputStream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是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InputStream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的一个子类。顾名思义，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FileInputStream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就是从文件流中读取数据。下面的代码演示了如何完整地读取一个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FileInputStream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的所有字节：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lt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public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void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readFile()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throws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IOException {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+mn-lt"/>
              </a:rPr>
              <a:t>  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+mn-lt"/>
              </a:rPr>
              <a:t>// 创建一个FileInputStream对象: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InputStream input =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new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FileInputStream(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+mn-lt"/>
              </a:rPr>
              <a:t>"src/readme.txt"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);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</a:rPr>
              <a:t>  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for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(;;) {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</a:rPr>
              <a:t>        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n = input.read();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+mn-lt"/>
              </a:rPr>
              <a:t>// 反复调用read()方法，直到返回-1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</a:rPr>
              <a:t>        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if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(n == -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+mn-lt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) {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</a:rPr>
              <a:t>              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break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;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</a:rPr>
              <a:t>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}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</a:rPr>
              <a:t>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System.out.println(n);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+mn-lt"/>
              </a:rPr>
              <a:t>// 打印byte的值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</a:rPr>
              <a:t>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}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</a:rPr>
              <a:t>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input.close();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+mn-lt"/>
              </a:rPr>
              <a:t>// 关闭流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}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仔细观察上面的代码，会发现一个潜在的问题：如果读取过程中发生了IO错误，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InputStream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就没法正确地关闭，资源也就没法及时释放。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37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ABE14-D673-43EB-B548-FE541491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try…finally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1E2E6E-664D-491E-BD66-698424C03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759" y="1370421"/>
            <a:ext cx="7580481" cy="517828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因此，我们需要用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try ... finally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来保证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InputStream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在无论是否发生IO错误的时候都能够正确地关闭：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public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void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readFile()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throws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IOException {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InputStream input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null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{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input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new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FileInputStream(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+mn-lt"/>
              </a:rPr>
              <a:t>"src/readme.txt"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n;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while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((n = input.read()) != 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+mn-lt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) {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        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+mn-lt"/>
              </a:rPr>
              <a:t>// 利用while同时读取并判断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System.out.println(n);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}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finally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{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(input !=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null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) {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input.close();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}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766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EFE30-49ED-49B6-A66A-2C6B313B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try…finally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32E10-22E7-43FC-9266-722CBE1F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用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try ... finally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来编写上述代码会感觉比较复杂，更好的写法是利用Java 7引入的新的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try(resource)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的语法，只需要编写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+mn-lt"/>
                <a:ea typeface="Helvetica Neue"/>
              </a:rPr>
              <a:t>try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语句，让编译器自动为我们关闭资源。推荐的写法如下：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lt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public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void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readFile()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throws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IOException {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(InputStream input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new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FileInputStream(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+mn-lt"/>
              </a:rPr>
              <a:t>"src/readme.txt"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)) {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n;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while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((n = input.read()) != 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+mn-lt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) {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System.out.println(n);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+mn-lt"/>
              </a:rPr>
              <a:t>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}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+mn-lt"/>
              </a:rPr>
              <a:t>// 编译器在此自动为我们写入finally并调用close()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04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97056-B9F0-4209-948C-D24FE785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I/O: Buffering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E4E203-FD76-45E3-961A-8D45B3CDB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8" y="1468614"/>
            <a:ext cx="11174384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9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BF813-77AB-4182-B2DB-719936A3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缓冲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C29069-EC2E-4FF9-B767-967FDB3395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7240" y="1331041"/>
            <a:ext cx="10637520" cy="536294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Helvetica Neue"/>
              </a:rPr>
              <a:t>缓冲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在读取流的时候，一次读取一个字节并不是最高效的方法。很多流支持一次性读取多个字节到缓冲区，对于文件和网络流来说，利用缓冲区一次性读取多个字节效率往往要高很多。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InputStream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提供了两个重载方法来支持读取多个字节：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int read(byte[] b)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：读取若干字节并填充到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byte[]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数组，返回读取的字节数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int read(byte[] b, int off, int len)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：指定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byte[]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数组的偏移量和最大填充数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利用上述方法一次读取多个字节时，需要先定义一个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byte[]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数组作为缓冲区，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read()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方法会尽可能多地读取字节到缓冲区， 但不会超过缓冲区的大小。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read()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方法的返回值不再是字节的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值，而是返回实际读取了多少个字节。如果返回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D0055"/>
                </a:solidFill>
                <a:effectLst/>
                <a:latin typeface="Consolas" panose="020B0609020204030204" pitchFamily="49" charset="0"/>
                <a:ea typeface="Helvetica Neue"/>
              </a:rPr>
              <a:t>-1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ea typeface="Helvetica Neue"/>
              </a:rPr>
              <a:t>，表示没有更多的数据了。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Helvetica Neue"/>
              </a:rPr>
              <a:t>利用缓冲区一次读取多个字节的代码如下：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public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void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readFile()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throws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IOException {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try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(InputStream input 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FileInputStream(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</a:rPr>
              <a:t>"src/readme.txt"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)) {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</a:rPr>
              <a:t>// 定义1000个字节大小的缓冲区: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byte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[] buffer 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byte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1000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];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n;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while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((n = input.read(buffer)) != 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) {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 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</a:rPr>
              <a:t>// 读取到缓冲区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System.out.println(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</a:rPr>
              <a:t>"read 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 + n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</a:rPr>
              <a:t>" bytes."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);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}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}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93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34E2-07D9-4485-99AF-7E82761B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CLIO &amp; NIO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26D635-AAC2-445F-9E31-5E357B203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042"/>
            <a:ext cx="5473781" cy="323259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EEFB48-A8DB-4FC1-9C23-09552D320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82" y="4311861"/>
            <a:ext cx="7055718" cy="25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5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3224</Words>
  <Application>Microsoft Office PowerPoint</Application>
  <PresentationFormat>宽屏</PresentationFormat>
  <Paragraphs>197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-apple-system</vt:lpstr>
      <vt:lpstr>Arial Unicode MS</vt:lpstr>
      <vt:lpstr>Helvetica Neue</vt:lpstr>
      <vt:lpstr>等线</vt:lpstr>
      <vt:lpstr>华文楷体</vt:lpstr>
      <vt:lpstr>微软雅黑</vt:lpstr>
      <vt:lpstr>Arial</vt:lpstr>
      <vt:lpstr>Calibri</vt:lpstr>
      <vt:lpstr>Calibri Light</vt:lpstr>
      <vt:lpstr>Consolas</vt:lpstr>
      <vt:lpstr>Helvetica</vt:lpstr>
      <vt:lpstr>Office 主题</vt:lpstr>
      <vt:lpstr>主题3</vt:lpstr>
      <vt:lpstr>Custom Design</vt:lpstr>
      <vt:lpstr>COMP1110/6710</vt:lpstr>
      <vt:lpstr>Java I/O: Byte Streams</vt:lpstr>
      <vt:lpstr>InputStream &amp; OutputStream</vt:lpstr>
      <vt:lpstr>FileInputStream</vt:lpstr>
      <vt:lpstr>try…finally</vt:lpstr>
      <vt:lpstr>try…finally</vt:lpstr>
      <vt:lpstr>File I/O: Buffering</vt:lpstr>
      <vt:lpstr>缓冲</vt:lpstr>
      <vt:lpstr>CLIO &amp; NIO</vt:lpstr>
      <vt:lpstr>线程</vt:lpstr>
      <vt:lpstr>线程</vt:lpstr>
      <vt:lpstr>线程</vt:lpstr>
      <vt:lpstr>面试：进程和线程的区别？</vt:lpstr>
      <vt:lpstr>Tree</vt:lpstr>
      <vt:lpstr>Tree</vt:lpstr>
      <vt:lpstr>Tree</vt:lpstr>
      <vt:lpstr>Tree</vt:lpstr>
      <vt:lpstr>树的术语</vt:lpstr>
      <vt:lpstr>实际应用</vt:lpstr>
      <vt:lpstr>实现树</vt:lpstr>
      <vt:lpstr>二叉查找树（Binary Search Tree）</vt:lpstr>
      <vt:lpstr>二叉查找树（Binary Search Tree）</vt:lpstr>
      <vt:lpstr>二叉查找树（Binary Search Tree）</vt:lpstr>
      <vt:lpstr>时间复杂度</vt:lpstr>
      <vt:lpstr>最坏情况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FINM 2002/7041</dc:title>
  <dc:creator>hu</dc:creator>
  <cp:lastModifiedBy>Yi Liu</cp:lastModifiedBy>
  <cp:revision>85</cp:revision>
  <dcterms:created xsi:type="dcterms:W3CDTF">2018-09-19T05:04:08Z</dcterms:created>
  <dcterms:modified xsi:type="dcterms:W3CDTF">2020-10-10T04:37:41Z</dcterms:modified>
</cp:coreProperties>
</file>