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30"/>
  </p:notesMasterIdLst>
  <p:sldIdLst>
    <p:sldId id="257" r:id="rId4"/>
    <p:sldId id="574" r:id="rId5"/>
    <p:sldId id="575" r:id="rId6"/>
    <p:sldId id="576" r:id="rId7"/>
    <p:sldId id="577" r:id="rId8"/>
    <p:sldId id="588" r:id="rId9"/>
    <p:sldId id="589" r:id="rId10"/>
    <p:sldId id="590" r:id="rId11"/>
    <p:sldId id="592" r:id="rId12"/>
    <p:sldId id="593" r:id="rId13"/>
    <p:sldId id="578" r:id="rId14"/>
    <p:sldId id="579" r:id="rId15"/>
    <p:sldId id="580" r:id="rId16"/>
    <p:sldId id="581" r:id="rId17"/>
    <p:sldId id="582" r:id="rId18"/>
    <p:sldId id="583" r:id="rId19"/>
    <p:sldId id="585" r:id="rId20"/>
    <p:sldId id="584" r:id="rId21"/>
    <p:sldId id="586" r:id="rId22"/>
    <p:sldId id="587" r:id="rId23"/>
    <p:sldId id="594" r:id="rId24"/>
    <p:sldId id="595" r:id="rId25"/>
    <p:sldId id="596" r:id="rId26"/>
    <p:sldId id="597" r:id="rId27"/>
    <p:sldId id="598" r:id="rId28"/>
    <p:sldId id="59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92040" autoAdjust="0"/>
  </p:normalViewPr>
  <p:slideViewPr>
    <p:cSldViewPr snapToGrid="0">
      <p:cViewPr varScale="1">
        <p:scale>
          <a:sx n="105" d="100"/>
          <a:sy n="105" d="100"/>
        </p:scale>
        <p:origin x="90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51DBDE-5A59-47F9-9983-E9E0816F3133}" type="datetimeFigureOut">
              <a:rPr lang="zh-CN" altLang="en-US" smtClean="0"/>
              <a:t>2020/9/4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6BC22-4938-4648-8564-1822EFD8064D}" type="slidenum">
              <a:rPr lang="zh-CN" altLang="en-US" smtClean="0"/>
              <a:t>‹#›</a:t>
            </a:fld>
            <a:endParaRPr lang="zh-CN" altLang="en-US"/>
          </a:p>
        </p:txBody>
      </p:sp>
    </p:spTree>
    <p:extLst>
      <p:ext uri="{BB962C8B-B14F-4D97-AF65-F5344CB8AC3E}">
        <p14:creationId xmlns:p14="http://schemas.microsoft.com/office/powerpoint/2010/main" val="3315210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normAutofit/>
          </a:bodyPr>
          <a:lstStyle>
            <a:lvl1pPr marL="0" indent="0" algn="l">
              <a:buNone/>
              <a:defRPr sz="20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FB8167F5-0E9B-4608-AB00-C7C62A2051FD}" type="datetimeFigureOut">
              <a:rPr lang="zh-CN" altLang="en-US" smtClean="0"/>
              <a:t>2020/9/4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174292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2020/9/4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2823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FB8167F5-0E9B-4608-AB00-C7C62A2051FD}" type="datetimeFigureOut">
              <a:rPr lang="zh-CN" altLang="en-US" smtClean="0"/>
              <a:t>2020/9/4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333129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B8167F5-0E9B-4608-AB00-C7C62A2051FD}" type="datetimeFigureOut">
              <a:rPr lang="zh-CN" altLang="en-US" smtClean="0"/>
              <a:t>2020/9/4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4362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FB8167F5-0E9B-4608-AB00-C7C62A2051FD}" type="datetimeFigureOut">
              <a:rPr lang="zh-CN" altLang="en-US" smtClean="0"/>
              <a:t>2020/9/4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240216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FB8167F5-0E9B-4608-AB00-C7C62A2051FD}" type="datetimeFigureOut">
              <a:rPr lang="zh-CN" altLang="en-US" smtClean="0"/>
              <a:t>2020/9/4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3877019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FB8167F5-0E9B-4608-AB00-C7C62A2051FD}" type="datetimeFigureOut">
              <a:rPr lang="zh-CN" altLang="en-US" smtClean="0"/>
              <a:t>2020/9/4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169668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167F5-0E9B-4608-AB00-C7C62A2051FD}" type="datetimeFigureOut">
              <a:rPr lang="zh-CN" altLang="en-US" smtClean="0"/>
              <a:t>2020/9/4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83566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2020/9/4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8301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2020/9/4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4275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t>2020/9/4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4430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2965AF0-BB28-584F-B08B-A9587409150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9/4/2020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2305AEB-D839-5140-8A21-21FE50DB913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237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t>2020/9/4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183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Date Placeholder 3"/>
          <p:cNvSpPr>
            <a:spLocks noGrp="1"/>
          </p:cNvSpPr>
          <p:nvPr>
            <p:ph type="dt" sz="half" idx="10"/>
          </p:nvPr>
        </p:nvSpPr>
        <p:spPr/>
        <p:txBody>
          <a:bodyPr/>
          <a:lstStyle/>
          <a:p>
            <a:fld id="{22965AF0-BB28-584F-B08B-A95874091508}"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3302749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15614" y="459718"/>
            <a:ext cx="8418786" cy="664889"/>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hasCustomPrompt="1"/>
          </p:nvPr>
        </p:nvSpPr>
        <p:spPr/>
        <p:txBody>
          <a:bodyPr>
            <a:normAutofit/>
          </a:bodyPr>
          <a:lstStyle>
            <a:lvl1pPr>
              <a:defRPr sz="2000">
                <a:solidFill>
                  <a:schemeClr val="accent1">
                    <a:lumMod val="50000"/>
                  </a:schemeClr>
                </a:solidFill>
                <a:latin typeface="微软雅黑" panose="020B0503020204020204" pitchFamily="34" charset="-122"/>
                <a:ea typeface="微软雅黑" panose="020B0503020204020204" pitchFamily="34" charset="-122"/>
              </a:defRPr>
            </a:lvl1pPr>
            <a:lvl2pPr>
              <a:defRPr sz="2000">
                <a:solidFill>
                  <a:schemeClr val="accent1">
                    <a:lumMod val="50000"/>
                  </a:schemeClr>
                </a:solidFill>
                <a:latin typeface="微软雅黑" panose="020B0503020204020204" pitchFamily="34" charset="-122"/>
                <a:ea typeface="微软雅黑" panose="020B0503020204020204" pitchFamily="34" charset="-122"/>
              </a:defRPr>
            </a:lvl2pPr>
            <a:lvl3pPr>
              <a:defRPr sz="2000">
                <a:solidFill>
                  <a:schemeClr val="accent1">
                    <a:lumMod val="50000"/>
                  </a:schemeClr>
                </a:solidFill>
                <a:latin typeface="微软雅黑" panose="020B0503020204020204" pitchFamily="34" charset="-122"/>
                <a:ea typeface="微软雅黑" panose="020B0503020204020204" pitchFamily="34" charset="-122"/>
              </a:defRPr>
            </a:lvl3pPr>
            <a:lvl4pPr>
              <a:defRPr sz="2000">
                <a:solidFill>
                  <a:schemeClr val="accent1">
                    <a:lumMod val="50000"/>
                  </a:schemeClr>
                </a:solidFill>
                <a:latin typeface="微软雅黑" panose="020B0503020204020204" pitchFamily="34" charset="-122"/>
                <a:ea typeface="微软雅黑" panose="020B0503020204020204" pitchFamily="34" charset="-122"/>
              </a:defRPr>
            </a:lvl4pPr>
            <a:lvl5pPr>
              <a:defRPr sz="2000">
                <a:solidFill>
                  <a:schemeClr val="accent1">
                    <a:lumMod val="50000"/>
                  </a:schemeClr>
                </a:solidFill>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22965AF0-BB28-584F-B08B-A95874091508}"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38305418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2965AF0-BB28-584F-B08B-A95874091508}"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5409038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22965AF0-BB28-584F-B08B-A95874091508}"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27002684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22965AF0-BB28-584F-B08B-A95874091508}" type="datetimeFigureOut">
              <a:rPr lang="en-US" smtClean="0"/>
              <a:t>9/4/2020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2418515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22965AF0-BB28-584F-B08B-A95874091508}" type="datetimeFigureOut">
              <a:rPr lang="en-US" smtClean="0"/>
              <a:t>9/4/2020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41749427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65AF0-BB28-584F-B08B-A95874091508}" type="datetimeFigureOut">
              <a:rPr lang="en-US" smtClean="0"/>
              <a:t>9/4/2020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11596678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2965AF0-BB28-584F-B08B-A95874091508}"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1751292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2965AF0-BB28-584F-B08B-A95874091508}"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17894270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22965AF0-BB28-584F-B08B-A95874091508}"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15154494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22965AF0-BB28-584F-B08B-A95874091508}"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3681103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2020/9/4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2020/9/4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2020/9/4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2020/9/4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5"/>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2020/9/4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pic>
        <p:nvPicPr>
          <p:cNvPr id="8" name="Picture 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610599" y="228600"/>
            <a:ext cx="3260417" cy="896824"/>
          </a:xfrm>
          <a:prstGeom prst="rect">
            <a:avLst/>
          </a:prstGeom>
        </p:spPr>
      </p:pic>
    </p:spTree>
    <p:extLst>
      <p:ext uri="{BB962C8B-B14F-4D97-AF65-F5344CB8AC3E}">
        <p14:creationId xmlns:p14="http://schemas.microsoft.com/office/powerpoint/2010/main" val="3678777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12191999" cy="6858000"/>
          </a:xfrm>
          <a:prstGeom prst="rect">
            <a:avLst/>
          </a:prstGeom>
          <a:solidFill>
            <a:schemeClr val="accent5">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accent4">
                  <a:lumMod val="20000"/>
                  <a:lumOff val="80000"/>
                </a:schemeClr>
              </a:solidFill>
            </a:endParaRP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65AF0-BB28-584F-B08B-A95874091508}" type="datetimeFigureOut">
              <a:rPr lang="en-US" smtClean="0"/>
              <a:t>9/4/2020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05AEB-D839-5140-8A21-21FE50DB913F}" type="slidenum">
              <a:rPr lang="en-US" smtClean="0"/>
              <a:t>‹#›</a:t>
            </a:fld>
            <a:endParaRPr lang="en-US"/>
          </a:p>
        </p:txBody>
      </p:sp>
      <p:pic>
        <p:nvPicPr>
          <p:cNvPr id="7" name="Picture 6"/>
          <p:cNvPicPr>
            <a:picLocks noChangeAspect="1"/>
          </p:cNvPicPr>
          <p:nvPr/>
        </p:nvPicPr>
        <p:blipFill>
          <a:blip r:embed="rId13"/>
          <a:stretch>
            <a:fillRect/>
          </a:stretch>
        </p:blipFill>
        <p:spPr>
          <a:xfrm>
            <a:off x="0" y="365125"/>
            <a:ext cx="8610600" cy="863600"/>
          </a:xfrm>
          <a:prstGeom prst="rect">
            <a:avLst/>
          </a:prstGeom>
          <a:gradFill>
            <a:gsLst>
              <a:gs pos="0">
                <a:schemeClr val="accent1">
                  <a:lumMod val="5000"/>
                  <a:lumOff val="95000"/>
                  <a:alpha val="7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r="100000" b="100000"/>
            </a:path>
          </a:gradFill>
          <a:effectLst>
            <a:glow rad="177800">
              <a:schemeClr val="accent1">
                <a:alpha val="22000"/>
              </a:schemeClr>
            </a:glow>
            <a:outerShdw blurRad="50800" dist="38100" dir="5400000" algn="t" rotWithShape="0">
              <a:prstClr val="black">
                <a:alpha val="40000"/>
              </a:prstClr>
            </a:outerShdw>
            <a:reflection blurRad="812800" stA="52000" endA="300" endPos="35000" dir="5400000" sy="-100000" algn="bl" rotWithShape="0"/>
            <a:softEdge rad="0"/>
          </a:effectLst>
          <a:scene3d>
            <a:camera prst="orthographicFront"/>
            <a:lightRig rig="threePt" dir="t"/>
          </a:scene3d>
          <a:sp3d>
            <a:bevelB w="165100" prst="coolSlant"/>
          </a:sp3d>
        </p:spPr>
      </p:pic>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27167" y="435146"/>
            <a:ext cx="3260417" cy="896824"/>
          </a:xfrm>
          <a:prstGeom prst="rect">
            <a:avLst/>
          </a:prstGeom>
        </p:spPr>
      </p:pic>
    </p:spTree>
    <p:extLst>
      <p:ext uri="{BB962C8B-B14F-4D97-AF65-F5344CB8AC3E}">
        <p14:creationId xmlns:p14="http://schemas.microsoft.com/office/powerpoint/2010/main" val="10267637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524000" y="1214438"/>
            <a:ext cx="9144000" cy="2387600"/>
          </a:xfrm>
        </p:spPr>
        <p:txBody>
          <a:bodyPr>
            <a:normAutofit/>
          </a:bodyPr>
          <a:lstStyle/>
          <a:p>
            <a:pPr algn="l"/>
            <a:r>
              <a:rPr lang="en-US" altLang="zh-CN" sz="5400" dirty="0"/>
              <a:t>COMP1110/6710</a:t>
            </a:r>
            <a:endParaRPr lang="zh-CN" altLang="en-US" sz="5400" dirty="0"/>
          </a:p>
        </p:txBody>
      </p:sp>
      <p:sp>
        <p:nvSpPr>
          <p:cNvPr id="6" name="副标题 5"/>
          <p:cNvSpPr>
            <a:spLocks noGrp="1"/>
          </p:cNvSpPr>
          <p:nvPr>
            <p:ph type="subTitle" idx="1"/>
          </p:nvPr>
        </p:nvSpPr>
        <p:spPr/>
        <p:txBody>
          <a:bodyPr/>
          <a:lstStyle/>
          <a:p>
            <a:pPr algn="l"/>
            <a:r>
              <a:rPr lang="en-US" altLang="zh-CN" dirty="0"/>
              <a:t>By </a:t>
            </a:r>
            <a:r>
              <a:rPr lang="zh-CN" altLang="en-US" dirty="0"/>
              <a:t>刘易</a:t>
            </a:r>
            <a:endParaRPr lang="en-US" altLang="zh-CN" dirty="0"/>
          </a:p>
          <a:p>
            <a:pPr algn="l"/>
            <a:r>
              <a:rPr lang="en-US" altLang="zh-CN" dirty="0"/>
              <a:t>22/08/2020</a:t>
            </a:r>
            <a:endParaRPr lang="zh-CN" altLang="en-US" dirty="0"/>
          </a:p>
        </p:txBody>
      </p:sp>
    </p:spTree>
    <p:extLst>
      <p:ext uri="{BB962C8B-B14F-4D97-AF65-F5344CB8AC3E}">
        <p14:creationId xmlns:p14="http://schemas.microsoft.com/office/powerpoint/2010/main" val="368407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A261B5-52D6-4C11-BC6A-5746E168651E}"/>
              </a:ext>
            </a:extLst>
          </p:cNvPr>
          <p:cNvSpPr>
            <a:spLocks noGrp="1"/>
          </p:cNvSpPr>
          <p:nvPr>
            <p:ph type="title"/>
          </p:nvPr>
        </p:nvSpPr>
        <p:spPr/>
        <p:txBody>
          <a:bodyPr/>
          <a:lstStyle/>
          <a:p>
            <a:r>
              <a:rPr lang="en-US" altLang="zh-CN" dirty="0"/>
              <a:t>Sort</a:t>
            </a:r>
            <a:r>
              <a:rPr lang="zh-CN" altLang="en-US" dirty="0"/>
              <a:t>方法</a:t>
            </a:r>
          </a:p>
        </p:txBody>
      </p:sp>
      <p:sp>
        <p:nvSpPr>
          <p:cNvPr id="3" name="内容占位符 2">
            <a:extLst>
              <a:ext uri="{FF2B5EF4-FFF2-40B4-BE49-F238E27FC236}">
                <a16:creationId xmlns:a16="http://schemas.microsoft.com/office/drawing/2014/main" id="{B3386A4A-504A-403D-9133-F795715224C4}"/>
              </a:ext>
            </a:extLst>
          </p:cNvPr>
          <p:cNvSpPr>
            <a:spLocks noGrp="1"/>
          </p:cNvSpPr>
          <p:nvPr>
            <p:ph idx="1"/>
          </p:nvPr>
        </p:nvSpPr>
        <p:spPr>
          <a:xfrm>
            <a:off x="838200" y="1368425"/>
            <a:ext cx="10515600" cy="4351338"/>
          </a:xfrm>
        </p:spPr>
        <p:txBody>
          <a:bodyPr/>
          <a:lstStyle/>
          <a:p>
            <a:r>
              <a:rPr lang="zh-CN" altLang="en-US" dirty="0"/>
              <a:t>如果没用</a:t>
            </a:r>
            <a:r>
              <a:rPr lang="en-US" altLang="zh-CN" dirty="0"/>
              <a:t>lambda</a:t>
            </a:r>
            <a:r>
              <a:rPr lang="zh-CN" altLang="en-US" dirty="0"/>
              <a:t>表达式写清楚比较规则，最好在类中重载</a:t>
            </a:r>
            <a:r>
              <a:rPr lang="en-US" altLang="zh-CN" dirty="0" err="1"/>
              <a:t>compareTo</a:t>
            </a:r>
            <a:r>
              <a:rPr lang="zh-CN" altLang="en-US" dirty="0"/>
              <a:t>方法：</a:t>
            </a:r>
          </a:p>
        </p:txBody>
      </p:sp>
      <p:pic>
        <p:nvPicPr>
          <p:cNvPr id="5" name="图片 4">
            <a:extLst>
              <a:ext uri="{FF2B5EF4-FFF2-40B4-BE49-F238E27FC236}">
                <a16:creationId xmlns:a16="http://schemas.microsoft.com/office/drawing/2014/main" id="{E018ADAE-BAD8-44E1-B34E-7E1B133A2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14" y="1817534"/>
            <a:ext cx="5416715" cy="4711282"/>
          </a:xfrm>
          <a:prstGeom prst="rect">
            <a:avLst/>
          </a:prstGeom>
        </p:spPr>
      </p:pic>
      <p:sp>
        <p:nvSpPr>
          <p:cNvPr id="6" name="文本框 5">
            <a:extLst>
              <a:ext uri="{FF2B5EF4-FFF2-40B4-BE49-F238E27FC236}">
                <a16:creationId xmlns:a16="http://schemas.microsoft.com/office/drawing/2014/main" id="{0731431A-70E0-4050-84C2-109F8B4F698F}"/>
              </a:ext>
            </a:extLst>
          </p:cNvPr>
          <p:cNvSpPr txBox="1"/>
          <p:nvPr/>
        </p:nvSpPr>
        <p:spPr>
          <a:xfrm>
            <a:off x="5623979" y="5051488"/>
            <a:ext cx="1426464" cy="1477328"/>
          </a:xfrm>
          <a:prstGeom prst="rect">
            <a:avLst/>
          </a:prstGeom>
          <a:noFill/>
        </p:spPr>
        <p:txBody>
          <a:bodyPr wrap="square" rtlCol="0">
            <a:spAutoFit/>
          </a:bodyPr>
          <a:lstStyle/>
          <a:p>
            <a:r>
              <a:rPr lang="zh-CN" altLang="en-US" dirty="0"/>
              <a:t>返回值为</a:t>
            </a:r>
            <a:r>
              <a:rPr lang="en-US" altLang="zh-CN" dirty="0"/>
              <a:t>int</a:t>
            </a:r>
            <a:r>
              <a:rPr lang="zh-CN" altLang="en-US" dirty="0"/>
              <a:t>类型，大于</a:t>
            </a:r>
            <a:r>
              <a:rPr lang="en-US" altLang="zh-CN" dirty="0"/>
              <a:t>0</a:t>
            </a:r>
            <a:r>
              <a:rPr lang="zh-CN" altLang="en-US" dirty="0"/>
              <a:t>表示递减，小于</a:t>
            </a:r>
            <a:r>
              <a:rPr lang="en-US" altLang="zh-CN" dirty="0"/>
              <a:t>0</a:t>
            </a:r>
            <a:r>
              <a:rPr lang="zh-CN" altLang="en-US" dirty="0"/>
              <a:t>表示递增</a:t>
            </a:r>
          </a:p>
        </p:txBody>
      </p:sp>
      <p:sp>
        <p:nvSpPr>
          <p:cNvPr id="10" name="文本框 9">
            <a:extLst>
              <a:ext uri="{FF2B5EF4-FFF2-40B4-BE49-F238E27FC236}">
                <a16:creationId xmlns:a16="http://schemas.microsoft.com/office/drawing/2014/main" id="{BC36B114-A370-4F9B-8345-E8C7F55A996E}"/>
              </a:ext>
            </a:extLst>
          </p:cNvPr>
          <p:cNvSpPr txBox="1"/>
          <p:nvPr/>
        </p:nvSpPr>
        <p:spPr>
          <a:xfrm>
            <a:off x="5714256" y="3108316"/>
            <a:ext cx="2304661" cy="369332"/>
          </a:xfrm>
          <a:prstGeom prst="rect">
            <a:avLst/>
          </a:prstGeom>
          <a:noFill/>
        </p:spPr>
        <p:txBody>
          <a:bodyPr wrap="square" rtlCol="0">
            <a:spAutoFit/>
          </a:bodyPr>
          <a:lstStyle/>
          <a:p>
            <a:r>
              <a:rPr lang="zh-CN" altLang="en-US" dirty="0"/>
              <a:t>结果</a:t>
            </a:r>
            <a:r>
              <a:rPr lang="en-US" altLang="zh-CN" dirty="0">
                <a:sym typeface="Wingdings" panose="05000000000000000000" pitchFamily="2" charset="2"/>
              </a:rPr>
              <a:t>(Sue</a:t>
            </a:r>
            <a:r>
              <a:rPr lang="zh-CN" altLang="en-US" dirty="0">
                <a:sym typeface="Wingdings" panose="05000000000000000000" pitchFamily="2" charset="2"/>
              </a:rPr>
              <a:t>为最后加入</a:t>
            </a:r>
            <a:r>
              <a:rPr lang="en-US" altLang="zh-CN" dirty="0">
                <a:sym typeface="Wingdings" panose="05000000000000000000" pitchFamily="2" charset="2"/>
              </a:rPr>
              <a:t>)</a:t>
            </a:r>
            <a:r>
              <a:rPr lang="zh-CN" altLang="en-US" dirty="0">
                <a:sym typeface="Wingdings" panose="05000000000000000000" pitchFamily="2" charset="2"/>
              </a:rPr>
              <a:t>：</a:t>
            </a:r>
            <a:endParaRPr lang="zh-CN" altLang="en-US" dirty="0"/>
          </a:p>
        </p:txBody>
      </p:sp>
      <p:pic>
        <p:nvPicPr>
          <p:cNvPr id="12" name="图片 11">
            <a:extLst>
              <a:ext uri="{FF2B5EF4-FFF2-40B4-BE49-F238E27FC236}">
                <a16:creationId xmlns:a16="http://schemas.microsoft.com/office/drawing/2014/main" id="{E3D8B915-9AE4-404D-A94F-D0F3007663E7}"/>
              </a:ext>
            </a:extLst>
          </p:cNvPr>
          <p:cNvPicPr>
            <a:picLocks noChangeAspect="1"/>
          </p:cNvPicPr>
          <p:nvPr/>
        </p:nvPicPr>
        <p:blipFill rotWithShape="1">
          <a:blip r:embed="rId3">
            <a:extLst>
              <a:ext uri="{28A0092B-C50C-407E-A947-70E740481C1C}">
                <a14:useLocalDpi xmlns:a14="http://schemas.microsoft.com/office/drawing/2010/main" val="0"/>
              </a:ext>
            </a:extLst>
          </a:blip>
          <a:srcRect b="43864"/>
          <a:stretch/>
        </p:blipFill>
        <p:spPr>
          <a:xfrm>
            <a:off x="5826345" y="3615603"/>
            <a:ext cx="6250041" cy="491789"/>
          </a:xfrm>
          <a:prstGeom prst="rect">
            <a:avLst/>
          </a:prstGeom>
        </p:spPr>
      </p:pic>
      <p:pic>
        <p:nvPicPr>
          <p:cNvPr id="14" name="图片 13">
            <a:extLst>
              <a:ext uri="{FF2B5EF4-FFF2-40B4-BE49-F238E27FC236}">
                <a16:creationId xmlns:a16="http://schemas.microsoft.com/office/drawing/2014/main" id="{DC6A078F-8979-400B-821E-18E7F03C10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344" y="4107392"/>
            <a:ext cx="6250040" cy="314351"/>
          </a:xfrm>
          <a:prstGeom prst="rect">
            <a:avLst/>
          </a:prstGeom>
        </p:spPr>
      </p:pic>
    </p:spTree>
    <p:extLst>
      <p:ext uri="{BB962C8B-B14F-4D97-AF65-F5344CB8AC3E}">
        <p14:creationId xmlns:p14="http://schemas.microsoft.com/office/powerpoint/2010/main" val="135984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D6F7B-888F-47BA-96CF-4176A9BCF27F}"/>
              </a:ext>
            </a:extLst>
          </p:cNvPr>
          <p:cNvSpPr>
            <a:spLocks noGrp="1"/>
          </p:cNvSpPr>
          <p:nvPr>
            <p:ph type="title"/>
          </p:nvPr>
        </p:nvSpPr>
        <p:spPr/>
        <p:txBody>
          <a:bodyPr/>
          <a:lstStyle/>
          <a:p>
            <a:r>
              <a:rPr lang="en-US" altLang="zh-CN" dirty="0"/>
              <a:t>Iterator</a:t>
            </a:r>
            <a:r>
              <a:rPr lang="zh-CN" altLang="en-US" dirty="0"/>
              <a:t>接口</a:t>
            </a:r>
          </a:p>
        </p:txBody>
      </p:sp>
      <p:sp>
        <p:nvSpPr>
          <p:cNvPr id="3" name="内容占位符 2">
            <a:extLst>
              <a:ext uri="{FF2B5EF4-FFF2-40B4-BE49-F238E27FC236}">
                <a16:creationId xmlns:a16="http://schemas.microsoft.com/office/drawing/2014/main" id="{705C06CE-B0D8-49F4-908D-08E238C28797}"/>
              </a:ext>
            </a:extLst>
          </p:cNvPr>
          <p:cNvSpPr>
            <a:spLocks noGrp="1"/>
          </p:cNvSpPr>
          <p:nvPr>
            <p:ph idx="1"/>
          </p:nvPr>
        </p:nvSpPr>
        <p:spPr>
          <a:xfrm>
            <a:off x="838200" y="1349764"/>
            <a:ext cx="10515600" cy="899422"/>
          </a:xfrm>
        </p:spPr>
        <p:txBody>
          <a:bodyPr/>
          <a:lstStyle/>
          <a:p>
            <a:pPr marL="0" indent="0" algn="ctr">
              <a:buNone/>
            </a:pPr>
            <a:endParaRPr lang="en-US" altLang="zh-CN" b="0" i="0" dirty="0">
              <a:solidFill>
                <a:srgbClr val="404040"/>
              </a:solidFill>
              <a:effectLst/>
              <a:latin typeface="-apple-system"/>
            </a:endParaRPr>
          </a:p>
          <a:p>
            <a:pPr marL="0" indent="0" algn="ctr">
              <a:buNone/>
            </a:pPr>
            <a:r>
              <a:rPr lang="zh-CN" altLang="en-US" b="0" i="0" dirty="0">
                <a:solidFill>
                  <a:srgbClr val="404040"/>
                </a:solidFill>
                <a:effectLst/>
                <a:latin typeface="-apple-system"/>
              </a:rPr>
              <a:t>对 </a:t>
            </a:r>
            <a:r>
              <a:rPr lang="en-US" altLang="zh-CN" b="0" i="0" dirty="0">
                <a:solidFill>
                  <a:srgbClr val="404040"/>
                </a:solidFill>
                <a:effectLst/>
                <a:latin typeface="-apple-system"/>
              </a:rPr>
              <a:t>collection </a:t>
            </a:r>
            <a:r>
              <a:rPr lang="zh-CN" altLang="en-US" b="0" i="0" dirty="0">
                <a:solidFill>
                  <a:srgbClr val="404040"/>
                </a:solidFill>
                <a:effectLst/>
                <a:latin typeface="-apple-system"/>
              </a:rPr>
              <a:t>进行迭代的迭代器。</a:t>
            </a:r>
            <a:endParaRPr lang="zh-CN" altLang="en-US" dirty="0"/>
          </a:p>
        </p:txBody>
      </p:sp>
      <p:pic>
        <p:nvPicPr>
          <p:cNvPr id="7" name="图片 6">
            <a:extLst>
              <a:ext uri="{FF2B5EF4-FFF2-40B4-BE49-F238E27FC236}">
                <a16:creationId xmlns:a16="http://schemas.microsoft.com/office/drawing/2014/main" id="{45AAAF6E-14A0-4CD3-866E-B20A7D9CF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968" y="2249186"/>
            <a:ext cx="8934064" cy="2201517"/>
          </a:xfrm>
          <a:prstGeom prst="rect">
            <a:avLst/>
          </a:prstGeom>
        </p:spPr>
      </p:pic>
      <p:sp>
        <p:nvSpPr>
          <p:cNvPr id="10" name="文本框 9">
            <a:extLst>
              <a:ext uri="{FF2B5EF4-FFF2-40B4-BE49-F238E27FC236}">
                <a16:creationId xmlns:a16="http://schemas.microsoft.com/office/drawing/2014/main" id="{5EA744D2-2347-4ECF-80AB-B5A6A8D57A4C}"/>
              </a:ext>
            </a:extLst>
          </p:cNvPr>
          <p:cNvSpPr txBox="1"/>
          <p:nvPr/>
        </p:nvSpPr>
        <p:spPr>
          <a:xfrm>
            <a:off x="4236098" y="4749960"/>
            <a:ext cx="4208106" cy="1200329"/>
          </a:xfrm>
          <a:prstGeom prst="rect">
            <a:avLst/>
          </a:prstGeom>
          <a:noFill/>
        </p:spPr>
        <p:txBody>
          <a:bodyPr wrap="square" rtlCol="0">
            <a:spAutoFit/>
          </a:bodyPr>
          <a:lstStyle/>
          <a:p>
            <a:r>
              <a:rPr lang="en-US" altLang="zh-CN" dirty="0"/>
              <a:t>Iterator </a:t>
            </a:r>
            <a:r>
              <a:rPr lang="en-US" altLang="zh-CN" dirty="0" err="1"/>
              <a:t>iter</a:t>
            </a:r>
            <a:r>
              <a:rPr lang="en-US" altLang="zh-CN" dirty="0"/>
              <a:t> = </a:t>
            </a:r>
            <a:r>
              <a:rPr lang="en-US" altLang="zh-CN" dirty="0" err="1"/>
              <a:t>l.iterator</a:t>
            </a:r>
            <a:r>
              <a:rPr lang="en-US" altLang="zh-CN" dirty="0"/>
              <a:t>();</a:t>
            </a:r>
          </a:p>
          <a:p>
            <a:r>
              <a:rPr lang="en-US" altLang="zh-CN" dirty="0"/>
              <a:t>while(</a:t>
            </a:r>
            <a:r>
              <a:rPr lang="en-US" altLang="zh-CN" dirty="0" err="1"/>
              <a:t>iter.hasNext</a:t>
            </a:r>
            <a:r>
              <a:rPr lang="en-US" altLang="zh-CN" dirty="0"/>
              <a:t>()){</a:t>
            </a:r>
          </a:p>
          <a:p>
            <a:r>
              <a:rPr lang="en-US" altLang="zh-CN" dirty="0"/>
              <a:t>    </a:t>
            </a:r>
            <a:r>
              <a:rPr lang="en-US" altLang="zh-CN" dirty="0" err="1"/>
              <a:t>System.out.println</a:t>
            </a:r>
            <a:r>
              <a:rPr lang="en-US" altLang="zh-CN" dirty="0"/>
              <a:t>(</a:t>
            </a:r>
            <a:r>
              <a:rPr lang="en-US" altLang="zh-CN" dirty="0" err="1"/>
              <a:t>iter.next</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425876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E68D88-AAC5-45F0-AD93-33E46CD04543}"/>
              </a:ext>
            </a:extLst>
          </p:cNvPr>
          <p:cNvSpPr>
            <a:spLocks noGrp="1"/>
          </p:cNvSpPr>
          <p:nvPr>
            <p:ph type="title"/>
          </p:nvPr>
        </p:nvSpPr>
        <p:spPr/>
        <p:txBody>
          <a:bodyPr>
            <a:normAutofit/>
          </a:bodyPr>
          <a:lstStyle/>
          <a:p>
            <a:r>
              <a:rPr lang="zh-CN" altLang="en-US" dirty="0"/>
              <a:t>集合遍历输出方式</a:t>
            </a:r>
          </a:p>
        </p:txBody>
      </p:sp>
      <p:sp>
        <p:nvSpPr>
          <p:cNvPr id="5" name="Rectangle 2">
            <a:extLst>
              <a:ext uri="{FF2B5EF4-FFF2-40B4-BE49-F238E27FC236}">
                <a16:creationId xmlns:a16="http://schemas.microsoft.com/office/drawing/2014/main" id="{D0669BE8-982C-47F4-BA7C-BFE0CBD753C0}"/>
              </a:ext>
            </a:extLst>
          </p:cNvPr>
          <p:cNvSpPr>
            <a:spLocks noGrp="1" noChangeArrowheads="1"/>
          </p:cNvSpPr>
          <p:nvPr>
            <p:ph idx="1"/>
          </p:nvPr>
        </p:nvSpPr>
        <p:spPr bwMode="auto">
          <a:xfrm>
            <a:off x="938784" y="1756550"/>
            <a:ext cx="1031443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1.Iterable接口（迭代遍历） 注：优先选择Iterator接口，遍历Collection里所有元素，也称为迭代器；迭代是取出集合中元素的一种推荐方式。</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r>
              <a:rPr kumimoji="0" lang="zh-CN" altLang="zh-CN" sz="1800" b="0" i="0" u="none" strike="noStrike" cap="none" normalizeH="0" baseline="0" dirty="0">
                <a:ln>
                  <a:noFill/>
                </a:ln>
                <a:solidFill>
                  <a:schemeClr val="tx1"/>
                </a:solidFill>
                <a:effectLst/>
                <a:latin typeface="Arial" panose="020B0604020202020204" pitchFamily="34" charset="0"/>
              </a:rPr>
              <a:t>2.Foreach循环 注：可以直接用，使用场合：数组和Iterable对象！</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r>
              <a:rPr kumimoji="0" lang="zh-CN" altLang="zh-CN" sz="1800" b="0" i="0" u="none" strike="noStrike" cap="none" normalizeH="0" baseline="0" dirty="0">
                <a:ln>
                  <a:noFill/>
                </a:ln>
                <a:solidFill>
                  <a:schemeClr val="tx1"/>
                </a:solidFill>
                <a:effectLst/>
                <a:latin typeface="Arial" panose="020B0604020202020204" pitchFamily="34" charset="0"/>
              </a:rPr>
              <a:t>3.For循环 注：在</a:t>
            </a:r>
            <a:r>
              <a:rPr kumimoji="0" lang="zh-CN" altLang="en-US" sz="1800" b="0" i="0" u="none" strike="noStrike" cap="none" normalizeH="0" baseline="0" dirty="0">
                <a:ln>
                  <a:noFill/>
                </a:ln>
                <a:solidFill>
                  <a:schemeClr val="tx1"/>
                </a:solidFill>
                <a:effectLst/>
                <a:latin typeface="Arial" panose="020B0604020202020204" pitchFamily="34" charset="0"/>
              </a:rPr>
              <a:t>括号</a:t>
            </a:r>
            <a:r>
              <a:rPr kumimoji="0" lang="zh-CN" altLang="zh-CN" sz="1800" b="0" i="0" u="none" strike="noStrike" cap="none" normalizeH="0" baseline="0" dirty="0">
                <a:ln>
                  <a:noFill/>
                </a:ln>
                <a:solidFill>
                  <a:schemeClr val="tx1"/>
                </a:solidFill>
                <a:effectLst/>
                <a:latin typeface="Arial" panose="020B0604020202020204" pitchFamily="34" charset="0"/>
              </a:rPr>
              <a:t>内实例化Iterable对象，进行遍历！</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r>
              <a:rPr kumimoji="0" lang="zh-CN" altLang="zh-CN" sz="1800" b="0" i="0" u="none" strike="noStrike" cap="none" normalizeH="0" baseline="0" dirty="0">
                <a:ln>
                  <a:noFill/>
                </a:ln>
                <a:solidFill>
                  <a:schemeClr val="tx1"/>
                </a:solidFill>
                <a:effectLst/>
                <a:latin typeface="Arial" panose="020B0604020202020204" pitchFamily="34" charset="0"/>
              </a:rPr>
              <a:t>4.先用toArray方法输出成为数组，再用Foreach循环！</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panose="020B0604020202020204" pitchFamily="34" charset="0"/>
              </a:rPr>
              <a:t>详见代码</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0648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D4A2F-972A-48A8-A57B-22E8D44339F5}"/>
              </a:ext>
            </a:extLst>
          </p:cNvPr>
          <p:cNvSpPr>
            <a:spLocks noGrp="1"/>
          </p:cNvSpPr>
          <p:nvPr>
            <p:ph type="title"/>
          </p:nvPr>
        </p:nvSpPr>
        <p:spPr/>
        <p:txBody>
          <a:bodyPr/>
          <a:lstStyle/>
          <a:p>
            <a:r>
              <a:rPr lang="en-US" altLang="zh-CN" dirty="0"/>
              <a:t>Set</a:t>
            </a:r>
            <a:r>
              <a:rPr lang="zh-CN" altLang="en-US" dirty="0"/>
              <a:t>接口</a:t>
            </a:r>
          </a:p>
        </p:txBody>
      </p:sp>
      <p:sp>
        <p:nvSpPr>
          <p:cNvPr id="3" name="内容占位符 2">
            <a:extLst>
              <a:ext uri="{FF2B5EF4-FFF2-40B4-BE49-F238E27FC236}">
                <a16:creationId xmlns:a16="http://schemas.microsoft.com/office/drawing/2014/main" id="{6A02CDB5-D690-4FE5-AF90-864ADD080F36}"/>
              </a:ext>
            </a:extLst>
          </p:cNvPr>
          <p:cNvSpPr>
            <a:spLocks noGrp="1"/>
          </p:cNvSpPr>
          <p:nvPr>
            <p:ph idx="1"/>
          </p:nvPr>
        </p:nvSpPr>
        <p:spPr>
          <a:xfrm>
            <a:off x="664464" y="1326483"/>
            <a:ext cx="10515600" cy="4351338"/>
          </a:xfrm>
        </p:spPr>
        <p:txBody>
          <a:bodyPr/>
          <a:lstStyle/>
          <a:p>
            <a:r>
              <a:rPr lang="zh-CN" altLang="en-US" b="0" i="0" dirty="0">
                <a:solidFill>
                  <a:srgbClr val="404040"/>
                </a:solidFill>
                <a:effectLst/>
                <a:latin typeface="-apple-system"/>
              </a:rPr>
              <a:t>一个不包含重复元素的 </a:t>
            </a:r>
            <a:r>
              <a:rPr lang="en-US" altLang="zh-CN" b="0" i="0" dirty="0">
                <a:solidFill>
                  <a:srgbClr val="404040"/>
                </a:solidFill>
                <a:effectLst/>
                <a:latin typeface="-apple-system"/>
              </a:rPr>
              <a:t>collection</a:t>
            </a:r>
            <a:r>
              <a:rPr lang="zh-CN" altLang="en-US" b="0" i="0" dirty="0">
                <a:solidFill>
                  <a:srgbClr val="404040"/>
                </a:solidFill>
                <a:effectLst/>
                <a:latin typeface="-apple-system"/>
              </a:rPr>
              <a:t>。正如其名称所暗示的，此接口模仿了数学上的 </a:t>
            </a:r>
            <a:r>
              <a:rPr lang="en-US" altLang="zh-CN" b="0" i="0" dirty="0">
                <a:solidFill>
                  <a:srgbClr val="404040"/>
                </a:solidFill>
                <a:effectLst/>
                <a:latin typeface="-apple-system"/>
              </a:rPr>
              <a:t>set </a:t>
            </a:r>
            <a:r>
              <a:rPr lang="zh-CN" altLang="en-US" b="0" i="0" dirty="0">
                <a:solidFill>
                  <a:srgbClr val="404040"/>
                </a:solidFill>
                <a:effectLst/>
                <a:latin typeface="-apple-system"/>
              </a:rPr>
              <a:t>抽象。</a:t>
            </a:r>
            <a:endParaRPr lang="zh-CN" altLang="en-US" dirty="0"/>
          </a:p>
        </p:txBody>
      </p:sp>
      <p:pic>
        <p:nvPicPr>
          <p:cNvPr id="9" name="图片 8">
            <a:extLst>
              <a:ext uri="{FF2B5EF4-FFF2-40B4-BE49-F238E27FC236}">
                <a16:creationId xmlns:a16="http://schemas.microsoft.com/office/drawing/2014/main" id="{314E0136-40EB-4423-99BC-08D67EED4458}"/>
              </a:ext>
            </a:extLst>
          </p:cNvPr>
          <p:cNvPicPr>
            <a:picLocks noChangeAspect="1"/>
          </p:cNvPicPr>
          <p:nvPr/>
        </p:nvPicPr>
        <p:blipFill rotWithShape="1">
          <a:blip r:embed="rId2">
            <a:extLst>
              <a:ext uri="{28A0092B-C50C-407E-A947-70E740481C1C}">
                <a14:useLocalDpi xmlns:a14="http://schemas.microsoft.com/office/drawing/2010/main" val="0"/>
              </a:ext>
            </a:extLst>
          </a:blip>
          <a:srcRect t="5810"/>
          <a:stretch/>
        </p:blipFill>
        <p:spPr>
          <a:xfrm>
            <a:off x="3012073" y="1682496"/>
            <a:ext cx="6167853" cy="5175504"/>
          </a:xfrm>
          <a:prstGeom prst="rect">
            <a:avLst/>
          </a:prstGeom>
        </p:spPr>
      </p:pic>
    </p:spTree>
    <p:extLst>
      <p:ext uri="{BB962C8B-B14F-4D97-AF65-F5344CB8AC3E}">
        <p14:creationId xmlns:p14="http://schemas.microsoft.com/office/powerpoint/2010/main" val="4072527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B7FCF-47B6-4759-96F2-A8162070D5E4}"/>
              </a:ext>
            </a:extLst>
          </p:cNvPr>
          <p:cNvSpPr>
            <a:spLocks noGrp="1"/>
          </p:cNvSpPr>
          <p:nvPr>
            <p:ph type="title"/>
          </p:nvPr>
        </p:nvSpPr>
        <p:spPr/>
        <p:txBody>
          <a:bodyPr/>
          <a:lstStyle/>
          <a:p>
            <a:r>
              <a:rPr lang="en-US" altLang="zh-CN" dirty="0"/>
              <a:t>List</a:t>
            </a:r>
            <a:r>
              <a:rPr lang="zh-CN" altLang="en-US" dirty="0"/>
              <a:t>接口</a:t>
            </a:r>
          </a:p>
        </p:txBody>
      </p:sp>
      <p:sp>
        <p:nvSpPr>
          <p:cNvPr id="3" name="内容占位符 2">
            <a:extLst>
              <a:ext uri="{FF2B5EF4-FFF2-40B4-BE49-F238E27FC236}">
                <a16:creationId xmlns:a16="http://schemas.microsoft.com/office/drawing/2014/main" id="{408A1E9C-A763-40D3-84FB-E0B0A62E9385}"/>
              </a:ext>
            </a:extLst>
          </p:cNvPr>
          <p:cNvSpPr>
            <a:spLocks noGrp="1"/>
          </p:cNvSpPr>
          <p:nvPr>
            <p:ph idx="1"/>
          </p:nvPr>
        </p:nvSpPr>
        <p:spPr>
          <a:xfrm>
            <a:off x="838200" y="1353914"/>
            <a:ext cx="10515600" cy="5440077"/>
          </a:xfrm>
        </p:spPr>
        <p:txBody>
          <a:bodyPr>
            <a:normAutofit fontScale="92500" lnSpcReduction="10000"/>
          </a:bodyPr>
          <a:lstStyle/>
          <a:p>
            <a:pPr>
              <a:lnSpc>
                <a:spcPct val="110000"/>
              </a:lnSpc>
            </a:pPr>
            <a:r>
              <a:rPr lang="en-US" altLang="zh-CN" dirty="0"/>
              <a:t>List</a:t>
            </a:r>
            <a:r>
              <a:rPr lang="zh-CN" altLang="en-US" dirty="0"/>
              <a:t>是有序的集合，集合中每个元素都有对应的顺序序列。</a:t>
            </a:r>
            <a:r>
              <a:rPr lang="en-US" altLang="zh-CN" dirty="0"/>
              <a:t>List</a:t>
            </a:r>
            <a:r>
              <a:rPr lang="zh-CN" altLang="en-US" dirty="0"/>
              <a:t>集合可使用重复元素，可以通过索引来访问指定位置的集合元素 </a:t>
            </a:r>
            <a:r>
              <a:rPr lang="en-US" altLang="zh-CN" dirty="0"/>
              <a:t>(</a:t>
            </a:r>
            <a:r>
              <a:rPr lang="zh-CN" altLang="en-US" dirty="0"/>
              <a:t>顺序索引从</a:t>
            </a:r>
            <a:r>
              <a:rPr lang="en-US" altLang="zh-CN" dirty="0"/>
              <a:t>0</a:t>
            </a:r>
            <a:r>
              <a:rPr lang="zh-CN" altLang="en-US" dirty="0"/>
              <a:t>开始</a:t>
            </a:r>
            <a:r>
              <a:rPr lang="en-US" altLang="zh-CN" dirty="0"/>
              <a:t>)</a:t>
            </a:r>
            <a:r>
              <a:rPr lang="zh-CN" altLang="en-US" dirty="0"/>
              <a:t>，</a:t>
            </a:r>
            <a:r>
              <a:rPr lang="en-US" altLang="zh-CN" dirty="0"/>
              <a:t>List</a:t>
            </a:r>
            <a:r>
              <a:rPr lang="zh-CN" altLang="en-US" dirty="0"/>
              <a:t>集合默认按元素的添加顺序设置元素的索引，比如第一个元素的索引就是</a:t>
            </a:r>
            <a:r>
              <a:rPr lang="en-US" altLang="zh-CN" dirty="0"/>
              <a:t>0</a:t>
            </a:r>
            <a:r>
              <a:rPr lang="zh-CN" altLang="en-US" dirty="0"/>
              <a:t>，就像数组。</a:t>
            </a:r>
            <a:endParaRPr lang="en-US" altLang="zh-CN" dirty="0"/>
          </a:p>
          <a:p>
            <a:endParaRPr lang="zh-CN" altLang="en-US" dirty="0"/>
          </a:p>
          <a:p>
            <a:r>
              <a:rPr lang="en-US" altLang="zh-CN" dirty="0"/>
              <a:t>List</a:t>
            </a:r>
            <a:r>
              <a:rPr lang="zh-CN" altLang="en-US" dirty="0"/>
              <a:t>作为</a:t>
            </a:r>
            <a:r>
              <a:rPr lang="en-US" altLang="zh-CN" dirty="0"/>
              <a:t>Collection</a:t>
            </a:r>
            <a:r>
              <a:rPr lang="zh-CN" altLang="en-US" dirty="0"/>
              <a:t>子接口当然拥有其所有方法，同时也有自己的方法：</a:t>
            </a:r>
          </a:p>
          <a:p>
            <a:pPr marL="457200" indent="-457200">
              <a:buFont typeface="+mj-lt"/>
              <a:buAutoNum type="arabicPeriod"/>
            </a:pPr>
            <a:r>
              <a:rPr lang="en-US" altLang="zh-CN" dirty="0"/>
              <a:t>void add(int </a:t>
            </a:r>
            <a:r>
              <a:rPr lang="en-US" altLang="zh-CN" dirty="0" err="1"/>
              <a:t>index,Object</a:t>
            </a:r>
            <a:r>
              <a:rPr lang="en-US" altLang="zh-CN" dirty="0"/>
              <a:t> e):</a:t>
            </a:r>
            <a:r>
              <a:rPr lang="zh-CN" altLang="en-US" dirty="0"/>
              <a:t>将元素</a:t>
            </a:r>
            <a:r>
              <a:rPr lang="en-US" altLang="zh-CN" dirty="0"/>
              <a:t>e</a:t>
            </a:r>
            <a:r>
              <a:rPr lang="zh-CN" altLang="en-US" dirty="0"/>
              <a:t>添加到</a:t>
            </a:r>
            <a:r>
              <a:rPr lang="en-US" altLang="zh-CN" dirty="0"/>
              <a:t>List</a:t>
            </a:r>
            <a:r>
              <a:rPr lang="zh-CN" altLang="en-US" dirty="0"/>
              <a:t>集合中的</a:t>
            </a:r>
            <a:r>
              <a:rPr lang="en-US" altLang="zh-CN" dirty="0"/>
              <a:t>index</a:t>
            </a:r>
            <a:r>
              <a:rPr lang="zh-CN" altLang="en-US" dirty="0"/>
              <a:t>处；</a:t>
            </a:r>
            <a:endParaRPr lang="en-US" altLang="zh-CN" dirty="0"/>
          </a:p>
          <a:p>
            <a:pPr marL="457200" indent="-457200">
              <a:buFont typeface="+mj-lt"/>
              <a:buAutoNum type="arabicPeriod"/>
            </a:pPr>
            <a:r>
              <a:rPr lang="en-US" altLang="zh-CN" dirty="0" err="1"/>
              <a:t>boolean</a:t>
            </a:r>
            <a:r>
              <a:rPr lang="en-US" altLang="zh-CN" dirty="0"/>
              <a:t> </a:t>
            </a:r>
            <a:r>
              <a:rPr lang="en-US" altLang="zh-CN" dirty="0" err="1"/>
              <a:t>addAll</a:t>
            </a:r>
            <a:r>
              <a:rPr lang="en-US" altLang="zh-CN" dirty="0"/>
              <a:t>(int </a:t>
            </a:r>
            <a:r>
              <a:rPr lang="en-US" altLang="zh-CN" dirty="0" err="1"/>
              <a:t>index,Collection</a:t>
            </a:r>
            <a:r>
              <a:rPr lang="en-US" altLang="zh-CN" dirty="0"/>
              <a:t> c):</a:t>
            </a:r>
            <a:r>
              <a:rPr lang="zh-CN" altLang="en-US" dirty="0"/>
              <a:t>将集合</a:t>
            </a:r>
            <a:r>
              <a:rPr lang="en-US" altLang="zh-CN" dirty="0"/>
              <a:t>c</a:t>
            </a:r>
            <a:r>
              <a:rPr lang="zh-CN" altLang="en-US" dirty="0"/>
              <a:t>所包含的所有元素都插入在</a:t>
            </a:r>
            <a:r>
              <a:rPr lang="en-US" altLang="zh-CN" dirty="0"/>
              <a:t>List</a:t>
            </a:r>
            <a:r>
              <a:rPr lang="zh-CN" altLang="en-US" dirty="0"/>
              <a:t>集合的</a:t>
            </a:r>
            <a:r>
              <a:rPr lang="en-US" altLang="zh-CN" dirty="0"/>
              <a:t>index</a:t>
            </a:r>
            <a:r>
              <a:rPr lang="zh-CN" altLang="en-US" dirty="0"/>
              <a:t>处；</a:t>
            </a:r>
            <a:endParaRPr lang="en-US" altLang="zh-CN" dirty="0"/>
          </a:p>
          <a:p>
            <a:pPr marL="457200" indent="-457200">
              <a:buFont typeface="+mj-lt"/>
              <a:buAutoNum type="arabicPeriod"/>
            </a:pPr>
            <a:r>
              <a:rPr lang="en-US" altLang="zh-CN" dirty="0"/>
              <a:t>Object get(int index): </a:t>
            </a:r>
            <a:r>
              <a:rPr lang="zh-CN" altLang="en-US" dirty="0"/>
              <a:t>返回集合</a:t>
            </a:r>
            <a:r>
              <a:rPr lang="en-US" altLang="zh-CN" dirty="0"/>
              <a:t>index</a:t>
            </a:r>
            <a:r>
              <a:rPr lang="zh-CN" altLang="en-US" dirty="0"/>
              <a:t>索引处的元素；</a:t>
            </a:r>
            <a:endParaRPr lang="en-US" altLang="zh-CN" dirty="0"/>
          </a:p>
          <a:p>
            <a:pPr marL="457200" indent="-457200">
              <a:buFont typeface="+mj-lt"/>
              <a:buAutoNum type="arabicPeriod"/>
            </a:pPr>
            <a:r>
              <a:rPr lang="en-US" altLang="zh-CN" dirty="0"/>
              <a:t>int </a:t>
            </a:r>
            <a:r>
              <a:rPr lang="en-US" altLang="zh-CN" dirty="0" err="1"/>
              <a:t>indexOf</a:t>
            </a:r>
            <a:r>
              <a:rPr lang="en-US" altLang="zh-CN" dirty="0"/>
              <a:t>(Object o): </a:t>
            </a:r>
            <a:r>
              <a:rPr lang="zh-CN" altLang="en-US" dirty="0"/>
              <a:t>返回对象</a:t>
            </a:r>
            <a:r>
              <a:rPr lang="en-US" altLang="zh-CN" dirty="0"/>
              <a:t>o</a:t>
            </a:r>
            <a:r>
              <a:rPr lang="zh-CN" altLang="en-US" dirty="0"/>
              <a:t>在</a:t>
            </a:r>
            <a:r>
              <a:rPr lang="en-US" altLang="zh-CN" dirty="0"/>
              <a:t>List</a:t>
            </a:r>
            <a:r>
              <a:rPr lang="zh-CN" altLang="en-US" dirty="0"/>
              <a:t>集合中第一次出现位置的索引；</a:t>
            </a:r>
            <a:endParaRPr lang="en-US" altLang="zh-CN" dirty="0"/>
          </a:p>
          <a:p>
            <a:pPr marL="457200" indent="-457200">
              <a:buFont typeface="+mj-lt"/>
              <a:buAutoNum type="arabicPeriod"/>
            </a:pPr>
            <a:r>
              <a:rPr lang="en-US" altLang="zh-CN" dirty="0"/>
              <a:t>int </a:t>
            </a:r>
            <a:r>
              <a:rPr lang="en-US" altLang="zh-CN" dirty="0" err="1"/>
              <a:t>lastIndexOf</a:t>
            </a:r>
            <a:r>
              <a:rPr lang="en-US" altLang="zh-CN" dirty="0"/>
              <a:t>(object o): </a:t>
            </a:r>
            <a:r>
              <a:rPr lang="zh-CN" altLang="en-US" dirty="0"/>
              <a:t>返回对象</a:t>
            </a:r>
            <a:r>
              <a:rPr lang="en-US" altLang="zh-CN" dirty="0"/>
              <a:t>o</a:t>
            </a:r>
            <a:r>
              <a:rPr lang="zh-CN" altLang="en-US" dirty="0"/>
              <a:t>在</a:t>
            </a:r>
            <a:r>
              <a:rPr lang="en-US" altLang="zh-CN" dirty="0"/>
              <a:t>List</a:t>
            </a:r>
            <a:r>
              <a:rPr lang="zh-CN" altLang="en-US" dirty="0"/>
              <a:t>集合中最后一次出现的位置索引；</a:t>
            </a:r>
            <a:endParaRPr lang="en-US" altLang="zh-CN" dirty="0"/>
          </a:p>
          <a:p>
            <a:pPr marL="457200" indent="-457200">
              <a:buFont typeface="+mj-lt"/>
              <a:buAutoNum type="arabicPeriod"/>
            </a:pPr>
            <a:r>
              <a:rPr lang="en-US" altLang="zh-CN" dirty="0"/>
              <a:t>Object remove(int index):</a:t>
            </a:r>
            <a:r>
              <a:rPr lang="zh-CN" altLang="en-US" dirty="0"/>
              <a:t> 删除并返回</a:t>
            </a:r>
            <a:r>
              <a:rPr lang="en-US" altLang="zh-CN" dirty="0"/>
              <a:t>index</a:t>
            </a:r>
            <a:r>
              <a:rPr lang="zh-CN" altLang="en-US" dirty="0"/>
              <a:t>索引处的元素；</a:t>
            </a:r>
            <a:endParaRPr lang="en-US" altLang="zh-CN" dirty="0"/>
          </a:p>
          <a:p>
            <a:pPr marL="457200" indent="-457200">
              <a:buFont typeface="+mj-lt"/>
              <a:buAutoNum type="arabicPeriod"/>
            </a:pPr>
            <a:r>
              <a:rPr lang="en-US" altLang="zh-CN" dirty="0"/>
              <a:t>Object set(int </a:t>
            </a:r>
            <a:r>
              <a:rPr lang="en-US" altLang="zh-CN" dirty="0" err="1"/>
              <a:t>index,Object</a:t>
            </a:r>
            <a:r>
              <a:rPr lang="en-US" altLang="zh-CN" dirty="0"/>
              <a:t> e): </a:t>
            </a:r>
            <a:r>
              <a:rPr lang="zh-CN" altLang="en-US" dirty="0"/>
              <a:t>把集合</a:t>
            </a:r>
            <a:r>
              <a:rPr lang="en-US" altLang="zh-CN" dirty="0"/>
              <a:t>index</a:t>
            </a:r>
            <a:r>
              <a:rPr lang="zh-CN" altLang="en-US" dirty="0"/>
              <a:t>处的元素替换为</a:t>
            </a:r>
            <a:r>
              <a:rPr lang="en-US" altLang="zh-CN" dirty="0"/>
              <a:t>e</a:t>
            </a:r>
            <a:r>
              <a:rPr lang="zh-CN" altLang="en-US" dirty="0"/>
              <a:t>对象，返回以前在指定位置的元素；</a:t>
            </a:r>
            <a:endParaRPr lang="en-US" altLang="zh-CN" dirty="0"/>
          </a:p>
          <a:p>
            <a:pPr marL="457200" indent="-457200">
              <a:buFont typeface="+mj-lt"/>
              <a:buAutoNum type="arabicPeriod"/>
            </a:pPr>
            <a:r>
              <a:rPr lang="en-US" altLang="zh-CN" dirty="0"/>
              <a:t>List </a:t>
            </a:r>
            <a:r>
              <a:rPr lang="en-US" altLang="zh-CN" dirty="0" err="1"/>
              <a:t>subList</a:t>
            </a:r>
            <a:r>
              <a:rPr lang="en-US" altLang="zh-CN" dirty="0"/>
              <a:t>(int </a:t>
            </a:r>
            <a:r>
              <a:rPr lang="en-US" altLang="zh-CN" dirty="0" err="1"/>
              <a:t>fromIndex,int</a:t>
            </a:r>
            <a:r>
              <a:rPr lang="en-US" altLang="zh-CN" dirty="0"/>
              <a:t> </a:t>
            </a:r>
            <a:r>
              <a:rPr lang="en-US" altLang="zh-CN" dirty="0" err="1"/>
              <a:t>toIndex</a:t>
            </a:r>
            <a:r>
              <a:rPr lang="en-US" altLang="zh-CN" dirty="0"/>
              <a:t>): </a:t>
            </a:r>
            <a:r>
              <a:rPr lang="zh-CN" altLang="en-US" dirty="0"/>
              <a:t>返回从所有</a:t>
            </a:r>
            <a:r>
              <a:rPr lang="en-US" altLang="zh-CN" dirty="0" err="1"/>
              <a:t>fromIndex</a:t>
            </a:r>
            <a:r>
              <a:rPr lang="en-US" altLang="zh-CN" dirty="0"/>
              <a:t>(</a:t>
            </a:r>
            <a:r>
              <a:rPr lang="zh-CN" altLang="en-US" dirty="0"/>
              <a:t>包括</a:t>
            </a:r>
            <a:r>
              <a:rPr lang="en-US" altLang="zh-CN" dirty="0"/>
              <a:t>)</a:t>
            </a:r>
            <a:r>
              <a:rPr lang="zh-CN" altLang="en-US" dirty="0"/>
              <a:t>到</a:t>
            </a:r>
            <a:r>
              <a:rPr lang="en-US" altLang="zh-CN" dirty="0" err="1"/>
              <a:t>toIndex</a:t>
            </a:r>
            <a:r>
              <a:rPr lang="en-US" altLang="zh-CN" dirty="0"/>
              <a:t>(</a:t>
            </a:r>
            <a:r>
              <a:rPr lang="zh-CN" altLang="en-US" dirty="0"/>
              <a:t>不包括</a:t>
            </a:r>
            <a:r>
              <a:rPr lang="en-US" altLang="zh-CN" dirty="0"/>
              <a:t>)</a:t>
            </a:r>
            <a:r>
              <a:rPr lang="zh-CN" altLang="en-US" dirty="0"/>
              <a:t>处所有集合元素的子集合。</a:t>
            </a:r>
          </a:p>
          <a:p>
            <a:pPr marL="0" indent="0">
              <a:buNone/>
            </a:pPr>
            <a:endParaRPr lang="zh-CN" altLang="en-US" dirty="0"/>
          </a:p>
        </p:txBody>
      </p:sp>
    </p:spTree>
    <p:extLst>
      <p:ext uri="{BB962C8B-B14F-4D97-AF65-F5344CB8AC3E}">
        <p14:creationId xmlns:p14="http://schemas.microsoft.com/office/powerpoint/2010/main" val="2186847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007D2-D30E-4AE7-9D91-6E08F128DE10}"/>
              </a:ext>
            </a:extLst>
          </p:cNvPr>
          <p:cNvSpPr>
            <a:spLocks noGrp="1"/>
          </p:cNvSpPr>
          <p:nvPr>
            <p:ph type="title"/>
          </p:nvPr>
        </p:nvSpPr>
        <p:spPr/>
        <p:txBody>
          <a:bodyPr/>
          <a:lstStyle/>
          <a:p>
            <a:r>
              <a:rPr lang="en-US" altLang="zh-CN" dirty="0" err="1"/>
              <a:t>ListIterator</a:t>
            </a:r>
            <a:endParaRPr lang="zh-CN" altLang="en-US" dirty="0"/>
          </a:p>
        </p:txBody>
      </p:sp>
      <p:sp>
        <p:nvSpPr>
          <p:cNvPr id="3" name="内容占位符 2">
            <a:extLst>
              <a:ext uri="{FF2B5EF4-FFF2-40B4-BE49-F238E27FC236}">
                <a16:creationId xmlns:a16="http://schemas.microsoft.com/office/drawing/2014/main" id="{79B00247-B1C4-48DB-B804-40AFEE80501F}"/>
              </a:ext>
            </a:extLst>
          </p:cNvPr>
          <p:cNvSpPr>
            <a:spLocks noGrp="1"/>
          </p:cNvSpPr>
          <p:nvPr>
            <p:ph idx="1"/>
          </p:nvPr>
        </p:nvSpPr>
        <p:spPr/>
        <p:txBody>
          <a:bodyPr/>
          <a:lstStyle/>
          <a:p>
            <a:r>
              <a:rPr lang="en-US" altLang="zh-CN" dirty="0"/>
              <a:t>Iterator</a:t>
            </a:r>
            <a:r>
              <a:rPr lang="zh-CN" altLang="en-US" dirty="0"/>
              <a:t>的子接口，专门用于操作</a:t>
            </a:r>
            <a:r>
              <a:rPr lang="en-US" altLang="zh-CN" dirty="0"/>
              <a:t>List</a:t>
            </a:r>
            <a:r>
              <a:rPr lang="zh-CN" altLang="en-US" dirty="0"/>
              <a:t>集合的输出；</a:t>
            </a:r>
            <a:endParaRPr lang="en-US" altLang="zh-CN" dirty="0"/>
          </a:p>
          <a:p>
            <a:r>
              <a:rPr lang="en-US" altLang="zh-CN" dirty="0"/>
              <a:t>List</a:t>
            </a:r>
            <a:r>
              <a:rPr lang="zh-CN" altLang="en-US" dirty="0"/>
              <a:t>自己还有一个</a:t>
            </a:r>
            <a:r>
              <a:rPr lang="en-US" altLang="zh-CN" dirty="0" err="1"/>
              <a:t>listIterator</a:t>
            </a:r>
            <a:r>
              <a:rPr lang="en-US" altLang="zh-CN" dirty="0"/>
              <a:t>()</a:t>
            </a:r>
            <a:r>
              <a:rPr lang="zh-CN" altLang="en-US" dirty="0"/>
              <a:t>方法，该方法返回</a:t>
            </a:r>
            <a:r>
              <a:rPr lang="en-US" altLang="zh-CN" dirty="0" err="1"/>
              <a:t>ListIterator</a:t>
            </a:r>
            <a:r>
              <a:rPr lang="zh-CN" altLang="en-US" dirty="0"/>
              <a:t>对象。</a:t>
            </a:r>
            <a:r>
              <a:rPr lang="en-US" altLang="zh-CN" dirty="0" err="1"/>
              <a:t>ListIterator</a:t>
            </a:r>
            <a:r>
              <a:rPr lang="zh-CN" altLang="en-US" dirty="0"/>
              <a:t>继承了</a:t>
            </a:r>
            <a:r>
              <a:rPr lang="en-US" altLang="zh-CN" dirty="0"/>
              <a:t>Iterator</a:t>
            </a:r>
            <a:r>
              <a:rPr lang="zh-CN" altLang="en-US" dirty="0"/>
              <a:t>接口，提供了专门操作</a:t>
            </a:r>
            <a:r>
              <a:rPr lang="en-US" altLang="zh-CN" dirty="0"/>
              <a:t>List</a:t>
            </a:r>
            <a:r>
              <a:rPr lang="zh-CN" altLang="en-US" dirty="0"/>
              <a:t>的方法。</a:t>
            </a:r>
            <a:endParaRPr lang="en-US" altLang="zh-CN" dirty="0"/>
          </a:p>
          <a:p>
            <a:r>
              <a:rPr lang="zh-CN" altLang="en-US" dirty="0"/>
              <a:t>在</a:t>
            </a:r>
            <a:r>
              <a:rPr lang="en-US" altLang="zh-CN" dirty="0"/>
              <a:t>Iterator</a:t>
            </a:r>
            <a:r>
              <a:rPr lang="zh-CN" altLang="en-US" dirty="0"/>
              <a:t>上除了</a:t>
            </a:r>
            <a:r>
              <a:rPr lang="en-US" altLang="zh-CN" dirty="0"/>
              <a:t>next()</a:t>
            </a:r>
            <a:r>
              <a:rPr lang="zh-CN" altLang="en-US" dirty="0"/>
              <a:t>和</a:t>
            </a:r>
            <a:r>
              <a:rPr lang="en-US" altLang="zh-CN" dirty="0" err="1"/>
              <a:t>hasNext</a:t>
            </a:r>
            <a:r>
              <a:rPr lang="en-US" altLang="zh-CN" dirty="0"/>
              <a:t>()</a:t>
            </a:r>
            <a:r>
              <a:rPr lang="zh-CN" altLang="en-US" dirty="0"/>
              <a:t>额外增加的方法：支持双向输出：</a:t>
            </a:r>
            <a:endParaRPr lang="en-US" altLang="zh-CN" dirty="0"/>
          </a:p>
          <a:p>
            <a:pPr marL="457200" indent="-457200">
              <a:buFont typeface="+mj-lt"/>
              <a:buAutoNum type="arabicPeriod"/>
            </a:pPr>
            <a:r>
              <a:rPr lang="en-US" altLang="zh-CN" dirty="0" err="1"/>
              <a:t>boolean</a:t>
            </a:r>
            <a:r>
              <a:rPr lang="en-US" altLang="zh-CN" dirty="0"/>
              <a:t> </a:t>
            </a:r>
            <a:r>
              <a:rPr lang="en-US" altLang="zh-CN" dirty="0" err="1"/>
              <a:t>hasPrevious</a:t>
            </a:r>
            <a:r>
              <a:rPr lang="en-US" altLang="zh-CN" dirty="0"/>
              <a:t>(): </a:t>
            </a:r>
            <a:r>
              <a:rPr lang="zh-CN" altLang="en-US" dirty="0"/>
              <a:t>返回该迭代器关联集合是否还有上一个元素；</a:t>
            </a:r>
            <a:endParaRPr lang="en-US" altLang="zh-CN" dirty="0"/>
          </a:p>
          <a:p>
            <a:pPr marL="457200" indent="-457200">
              <a:buFont typeface="+mj-lt"/>
              <a:buAutoNum type="arabicPeriod"/>
            </a:pPr>
            <a:r>
              <a:rPr lang="en-US" altLang="zh-CN" dirty="0"/>
              <a:t>Object previous(): </a:t>
            </a:r>
            <a:r>
              <a:rPr lang="zh-CN" altLang="en-US" dirty="0"/>
              <a:t>返回该迭代器的上一个元素；</a:t>
            </a:r>
          </a:p>
        </p:txBody>
      </p:sp>
    </p:spTree>
    <p:extLst>
      <p:ext uri="{BB962C8B-B14F-4D97-AF65-F5344CB8AC3E}">
        <p14:creationId xmlns:p14="http://schemas.microsoft.com/office/powerpoint/2010/main" val="1508505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C94C-6841-4DB6-8E61-7E8BA125FE94}"/>
              </a:ext>
            </a:extLst>
          </p:cNvPr>
          <p:cNvSpPr>
            <a:spLocks noGrp="1"/>
          </p:cNvSpPr>
          <p:nvPr>
            <p:ph type="title"/>
          </p:nvPr>
        </p:nvSpPr>
        <p:spPr/>
        <p:txBody>
          <a:bodyPr/>
          <a:lstStyle/>
          <a:p>
            <a:r>
              <a:rPr lang="en-US" altLang="zh-CN" dirty="0"/>
              <a:t>Queue </a:t>
            </a:r>
            <a:r>
              <a:rPr lang="zh-CN" altLang="en-US" dirty="0"/>
              <a:t>接口</a:t>
            </a:r>
          </a:p>
        </p:txBody>
      </p:sp>
      <p:sp>
        <p:nvSpPr>
          <p:cNvPr id="3" name="内容占位符 2">
            <a:extLst>
              <a:ext uri="{FF2B5EF4-FFF2-40B4-BE49-F238E27FC236}">
                <a16:creationId xmlns:a16="http://schemas.microsoft.com/office/drawing/2014/main" id="{385EA2AA-624A-4B19-B916-21C3700E454F}"/>
              </a:ext>
            </a:extLst>
          </p:cNvPr>
          <p:cNvSpPr>
            <a:spLocks noGrp="1"/>
          </p:cNvSpPr>
          <p:nvPr>
            <p:ph idx="1"/>
          </p:nvPr>
        </p:nvSpPr>
        <p:spPr/>
        <p:txBody>
          <a:bodyPr/>
          <a:lstStyle/>
          <a:p>
            <a:pPr>
              <a:lnSpc>
                <a:spcPct val="100000"/>
              </a:lnSpc>
            </a:pPr>
            <a:r>
              <a:rPr lang="zh-CN" altLang="en-US" dirty="0"/>
              <a:t>继承自</a:t>
            </a:r>
            <a:r>
              <a:rPr lang="en-US" altLang="zh-CN" dirty="0"/>
              <a:t>Collection</a:t>
            </a:r>
            <a:r>
              <a:rPr lang="zh-CN" altLang="en-US" dirty="0"/>
              <a:t>接口。模拟队列：先进先出</a:t>
            </a:r>
            <a:r>
              <a:rPr lang="en-US" altLang="zh-CN" dirty="0"/>
              <a:t>(FIFO);</a:t>
            </a:r>
          </a:p>
          <a:p>
            <a:r>
              <a:rPr lang="en-US" altLang="zh-CN" dirty="0"/>
              <a:t>LinkedList</a:t>
            </a:r>
            <a:r>
              <a:rPr lang="zh-CN" altLang="en-US" dirty="0"/>
              <a:t>类实现了</a:t>
            </a:r>
            <a:r>
              <a:rPr lang="en-US" altLang="zh-CN" dirty="0"/>
              <a:t>Queue</a:t>
            </a:r>
            <a:r>
              <a:rPr lang="zh-CN" altLang="en-US" dirty="0"/>
              <a:t>接口，因此我们可以把</a:t>
            </a:r>
            <a:r>
              <a:rPr lang="en-US" altLang="zh-CN" dirty="0"/>
              <a:t>LinkedList</a:t>
            </a:r>
            <a:r>
              <a:rPr lang="zh-CN" altLang="en-US" dirty="0"/>
              <a:t>当成</a:t>
            </a:r>
            <a:r>
              <a:rPr lang="en-US" altLang="zh-CN" dirty="0"/>
              <a:t>Queue</a:t>
            </a:r>
            <a:r>
              <a:rPr lang="zh-CN" altLang="en-US" dirty="0"/>
              <a:t>来用。</a:t>
            </a:r>
            <a:endParaRPr lang="en-US" altLang="zh-CN" dirty="0"/>
          </a:p>
          <a:p>
            <a:pPr>
              <a:lnSpc>
                <a:spcPct val="100000"/>
              </a:lnSpc>
            </a:pPr>
            <a:r>
              <a:rPr lang="zh-CN" altLang="en-US" dirty="0"/>
              <a:t>额外方法有：</a:t>
            </a:r>
            <a:endParaRPr lang="en-US" altLang="zh-CN" dirty="0"/>
          </a:p>
          <a:p>
            <a:pPr marL="457200" indent="-457200">
              <a:lnSpc>
                <a:spcPct val="100000"/>
              </a:lnSpc>
              <a:buFont typeface="+mj-lt"/>
              <a:buAutoNum type="arabicPeriod"/>
            </a:pPr>
            <a:r>
              <a:rPr lang="en-US" altLang="zh-CN" dirty="0"/>
              <a:t>void add(Object e): </a:t>
            </a:r>
            <a:r>
              <a:rPr lang="zh-CN" altLang="en-US" dirty="0"/>
              <a:t>将</a:t>
            </a:r>
            <a:r>
              <a:rPr lang="en-US" altLang="zh-CN" dirty="0"/>
              <a:t>e</a:t>
            </a:r>
            <a:r>
              <a:rPr lang="zh-CN" altLang="en-US" dirty="0"/>
              <a:t>插入到队列尾部；</a:t>
            </a:r>
            <a:endParaRPr lang="en-US" altLang="zh-CN" dirty="0"/>
          </a:p>
          <a:p>
            <a:pPr marL="457200" indent="-457200">
              <a:lnSpc>
                <a:spcPct val="100000"/>
              </a:lnSpc>
              <a:buFont typeface="+mj-lt"/>
              <a:buAutoNum type="arabicPeriod"/>
            </a:pPr>
            <a:r>
              <a:rPr lang="en-US" altLang="zh-CN" dirty="0"/>
              <a:t>Object element(): </a:t>
            </a:r>
            <a:r>
              <a:rPr lang="zh-CN" altLang="en-US" dirty="0"/>
              <a:t>获取队列头部的元素；</a:t>
            </a:r>
            <a:endParaRPr lang="en-US" altLang="zh-CN" dirty="0"/>
          </a:p>
          <a:p>
            <a:pPr marL="457200" indent="-457200">
              <a:lnSpc>
                <a:spcPct val="100000"/>
              </a:lnSpc>
              <a:buFont typeface="+mj-lt"/>
              <a:buAutoNum type="arabicPeriod"/>
            </a:pPr>
            <a:r>
              <a:rPr lang="en-US" altLang="zh-CN" dirty="0" err="1"/>
              <a:t>boolean</a:t>
            </a:r>
            <a:r>
              <a:rPr lang="en-US" altLang="zh-CN" dirty="0"/>
              <a:t> offer(Object e): </a:t>
            </a:r>
            <a:r>
              <a:rPr lang="zh-CN" altLang="en-US" dirty="0"/>
              <a:t>将</a:t>
            </a:r>
            <a:r>
              <a:rPr lang="en-US" altLang="zh-CN" dirty="0"/>
              <a:t>e</a:t>
            </a:r>
            <a:r>
              <a:rPr lang="zh-CN" altLang="en-US" dirty="0"/>
              <a:t>插入到队列的尾部，当使用有容量限制的队列时，此方法比</a:t>
            </a:r>
            <a:r>
              <a:rPr lang="en-US" altLang="zh-CN" dirty="0"/>
              <a:t>add(Object e)</a:t>
            </a:r>
            <a:r>
              <a:rPr lang="zh-CN" altLang="en-US" dirty="0"/>
              <a:t>方法更好。</a:t>
            </a:r>
            <a:endParaRPr lang="en-US" altLang="zh-CN" dirty="0"/>
          </a:p>
          <a:p>
            <a:pPr marL="457200" indent="-457200">
              <a:lnSpc>
                <a:spcPct val="100000"/>
              </a:lnSpc>
              <a:buFont typeface="+mj-lt"/>
              <a:buAutoNum type="arabicPeriod"/>
            </a:pPr>
            <a:r>
              <a:rPr lang="en-US" altLang="zh-CN" dirty="0"/>
              <a:t>Object peek(): </a:t>
            </a:r>
            <a:r>
              <a:rPr lang="zh-CN" altLang="en-US" dirty="0"/>
              <a:t>获取队列头部的元素。如果此双端队列为空，则返回 </a:t>
            </a:r>
            <a:r>
              <a:rPr lang="en-US" altLang="zh-CN" dirty="0"/>
              <a:t>null</a:t>
            </a:r>
            <a:r>
              <a:rPr lang="zh-CN" altLang="en-US" dirty="0"/>
              <a:t>。</a:t>
            </a:r>
            <a:endParaRPr lang="en-US" altLang="zh-CN" dirty="0"/>
          </a:p>
          <a:p>
            <a:pPr marL="457200" indent="-457200">
              <a:lnSpc>
                <a:spcPct val="100000"/>
              </a:lnSpc>
              <a:buFont typeface="+mj-lt"/>
              <a:buAutoNum type="arabicPeriod"/>
            </a:pPr>
            <a:r>
              <a:rPr lang="en-US" altLang="zh-CN" dirty="0"/>
              <a:t>Object poll(): </a:t>
            </a:r>
            <a:r>
              <a:rPr lang="zh-CN" altLang="en-US" dirty="0"/>
              <a:t>获取并删除队列头部的元素。如果此双端队列为空，则返回 </a:t>
            </a:r>
            <a:r>
              <a:rPr lang="en-US" altLang="zh-CN" dirty="0"/>
              <a:t>null</a:t>
            </a:r>
            <a:r>
              <a:rPr lang="zh-CN" altLang="en-US" dirty="0"/>
              <a:t>。</a:t>
            </a:r>
            <a:endParaRPr lang="en-US" altLang="zh-CN" dirty="0"/>
          </a:p>
          <a:p>
            <a:pPr marL="457200" indent="-457200">
              <a:lnSpc>
                <a:spcPct val="100000"/>
              </a:lnSpc>
              <a:buFont typeface="+mj-lt"/>
              <a:buAutoNum type="arabicPeriod"/>
            </a:pPr>
            <a:r>
              <a:rPr lang="en-US" altLang="zh-CN" dirty="0"/>
              <a:t>Object remove(): </a:t>
            </a:r>
            <a:r>
              <a:rPr lang="zh-CN" altLang="en-US" dirty="0"/>
              <a:t>获取并删除队列头部的元素。</a:t>
            </a:r>
          </a:p>
          <a:p>
            <a:endParaRPr lang="zh-CN" altLang="en-US" dirty="0"/>
          </a:p>
        </p:txBody>
      </p:sp>
    </p:spTree>
    <p:extLst>
      <p:ext uri="{BB962C8B-B14F-4D97-AF65-F5344CB8AC3E}">
        <p14:creationId xmlns:p14="http://schemas.microsoft.com/office/powerpoint/2010/main" val="1713961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01C20-692B-4724-BD65-1DDB1A319A47}"/>
              </a:ext>
            </a:extLst>
          </p:cNvPr>
          <p:cNvSpPr>
            <a:spLocks noGrp="1"/>
          </p:cNvSpPr>
          <p:nvPr>
            <p:ph type="title"/>
          </p:nvPr>
        </p:nvSpPr>
        <p:spPr/>
        <p:txBody>
          <a:bodyPr/>
          <a:lstStyle/>
          <a:p>
            <a:r>
              <a:rPr lang="en-US" altLang="zh-CN" dirty="0"/>
              <a:t>Queue</a:t>
            </a:r>
            <a:r>
              <a:rPr lang="zh-CN" altLang="en-US" dirty="0"/>
              <a:t>类</a:t>
            </a:r>
          </a:p>
        </p:txBody>
      </p:sp>
      <p:pic>
        <p:nvPicPr>
          <p:cNvPr id="5" name="内容占位符 4">
            <a:extLst>
              <a:ext uri="{FF2B5EF4-FFF2-40B4-BE49-F238E27FC236}">
                <a16:creationId xmlns:a16="http://schemas.microsoft.com/office/drawing/2014/main" id="{1D382846-388E-4D06-BD89-A9645356FA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4834" y="2497617"/>
            <a:ext cx="6722332" cy="3574266"/>
          </a:xfrm>
        </p:spPr>
      </p:pic>
      <p:sp>
        <p:nvSpPr>
          <p:cNvPr id="6" name="文本框 5">
            <a:extLst>
              <a:ext uri="{FF2B5EF4-FFF2-40B4-BE49-F238E27FC236}">
                <a16:creationId xmlns:a16="http://schemas.microsoft.com/office/drawing/2014/main" id="{B6C266DE-42D8-4631-A3F3-E71BA11F6887}"/>
              </a:ext>
            </a:extLst>
          </p:cNvPr>
          <p:cNvSpPr txBox="1"/>
          <p:nvPr/>
        </p:nvSpPr>
        <p:spPr>
          <a:xfrm>
            <a:off x="2616708" y="1380744"/>
            <a:ext cx="6958584" cy="923330"/>
          </a:xfrm>
          <a:prstGeom prst="rect">
            <a:avLst/>
          </a:prstGeom>
          <a:noFill/>
        </p:spPr>
        <p:txBody>
          <a:bodyPr wrap="square" rtlCol="0">
            <a:spAutoFit/>
          </a:bodyPr>
          <a:lstStyle/>
          <a:p>
            <a:r>
              <a:rPr lang="zh-CN" altLang="en-US" b="0" i="0" dirty="0">
                <a:solidFill>
                  <a:srgbClr val="333333"/>
                </a:solidFill>
                <a:effectLst/>
                <a:latin typeface="-apple-system"/>
              </a:rPr>
              <a:t>队列只有两个主要的操作：</a:t>
            </a:r>
            <a:r>
              <a:rPr lang="zh-CN" altLang="en-US" b="1" i="0" dirty="0">
                <a:solidFill>
                  <a:srgbClr val="333333"/>
                </a:solidFill>
                <a:effectLst/>
                <a:latin typeface="-apple-system"/>
              </a:rPr>
              <a:t>入队</a:t>
            </a:r>
            <a:r>
              <a:rPr lang="en-US" altLang="zh-CN" b="1" i="0" dirty="0">
                <a:solidFill>
                  <a:srgbClr val="333333"/>
                </a:solidFill>
                <a:effectLst/>
                <a:latin typeface="-apple-system"/>
              </a:rPr>
              <a:t>(enqueue)</a:t>
            </a:r>
            <a:r>
              <a:rPr lang="zh-CN" altLang="en-US" b="1" i="0" dirty="0">
                <a:solidFill>
                  <a:srgbClr val="333333"/>
                </a:solidFill>
                <a:effectLst/>
                <a:latin typeface="-apple-system"/>
              </a:rPr>
              <a:t>操作</a:t>
            </a:r>
            <a:r>
              <a:rPr lang="zh-CN" altLang="en-US" b="0" i="0" dirty="0">
                <a:solidFill>
                  <a:srgbClr val="333333"/>
                </a:solidFill>
                <a:effectLst/>
                <a:latin typeface="-apple-system"/>
              </a:rPr>
              <a:t> 和 </a:t>
            </a:r>
            <a:r>
              <a:rPr lang="zh-CN" altLang="en-US" b="1" i="0" dirty="0">
                <a:solidFill>
                  <a:srgbClr val="333333"/>
                </a:solidFill>
                <a:effectLst/>
                <a:latin typeface="-apple-system"/>
              </a:rPr>
              <a:t>出队</a:t>
            </a:r>
            <a:r>
              <a:rPr lang="en-US" altLang="zh-CN" b="1" i="0" dirty="0">
                <a:solidFill>
                  <a:srgbClr val="333333"/>
                </a:solidFill>
                <a:effectLst/>
                <a:latin typeface="-apple-system"/>
              </a:rPr>
              <a:t>(dequeue)</a:t>
            </a:r>
            <a:r>
              <a:rPr lang="zh-CN" altLang="en-US" b="1" i="0" dirty="0">
                <a:solidFill>
                  <a:srgbClr val="333333"/>
                </a:solidFill>
                <a:effectLst/>
                <a:latin typeface="-apple-system"/>
              </a:rPr>
              <a:t>操作</a:t>
            </a:r>
            <a:r>
              <a:rPr lang="zh-CN" altLang="en-US" b="0" i="0" dirty="0">
                <a:solidFill>
                  <a:srgbClr val="333333"/>
                </a:solidFill>
                <a:effectLst/>
                <a:latin typeface="-apple-system"/>
              </a:rPr>
              <a:t> 。入队操作就是将一个元素添加到队尾，出队操作就是从队头取出一个元素。</a:t>
            </a:r>
            <a:endParaRPr lang="zh-CN" altLang="en-US" dirty="0"/>
          </a:p>
        </p:txBody>
      </p:sp>
      <p:sp>
        <p:nvSpPr>
          <p:cNvPr id="7" name="文本框 6">
            <a:extLst>
              <a:ext uri="{FF2B5EF4-FFF2-40B4-BE49-F238E27FC236}">
                <a16:creationId xmlns:a16="http://schemas.microsoft.com/office/drawing/2014/main" id="{92B4A6A8-8DC6-4CAB-9D7C-5582B2F09625}"/>
              </a:ext>
            </a:extLst>
          </p:cNvPr>
          <p:cNvSpPr txBox="1"/>
          <p:nvPr/>
        </p:nvSpPr>
        <p:spPr>
          <a:xfrm>
            <a:off x="1944624" y="6213616"/>
            <a:ext cx="8302752" cy="369332"/>
          </a:xfrm>
          <a:prstGeom prst="rect">
            <a:avLst/>
          </a:prstGeom>
          <a:noFill/>
        </p:spPr>
        <p:txBody>
          <a:bodyPr wrap="square" rtlCol="0">
            <a:spAutoFit/>
          </a:bodyPr>
          <a:lstStyle/>
          <a:p>
            <a:pPr algn="ctr"/>
            <a:r>
              <a:rPr lang="zh-CN" altLang="en-US" dirty="0"/>
              <a:t>各种队列的变种：</a:t>
            </a:r>
            <a:r>
              <a:rPr lang="en-US" altLang="zh-CN" dirty="0"/>
              <a:t>https://juejin.im/post/6844903928476368909</a:t>
            </a:r>
            <a:endParaRPr lang="zh-CN" altLang="en-US" dirty="0"/>
          </a:p>
        </p:txBody>
      </p:sp>
    </p:spTree>
    <p:extLst>
      <p:ext uri="{BB962C8B-B14F-4D97-AF65-F5344CB8AC3E}">
        <p14:creationId xmlns:p14="http://schemas.microsoft.com/office/powerpoint/2010/main" val="3916674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771568-5956-49BF-A143-3B4FFC1DD10B}"/>
              </a:ext>
            </a:extLst>
          </p:cNvPr>
          <p:cNvSpPr>
            <a:spLocks noGrp="1"/>
          </p:cNvSpPr>
          <p:nvPr>
            <p:ph type="title"/>
          </p:nvPr>
        </p:nvSpPr>
        <p:spPr/>
        <p:txBody>
          <a:bodyPr/>
          <a:lstStyle/>
          <a:p>
            <a:r>
              <a:rPr lang="en-US" altLang="zh-CN" dirty="0"/>
              <a:t>Stack </a:t>
            </a:r>
            <a:r>
              <a:rPr lang="zh-CN" altLang="en-US" dirty="0"/>
              <a:t>类</a:t>
            </a:r>
          </a:p>
        </p:txBody>
      </p:sp>
      <p:sp>
        <p:nvSpPr>
          <p:cNvPr id="3" name="内容占位符 2">
            <a:extLst>
              <a:ext uri="{FF2B5EF4-FFF2-40B4-BE49-F238E27FC236}">
                <a16:creationId xmlns:a16="http://schemas.microsoft.com/office/drawing/2014/main" id="{994E83CF-F241-4F84-880A-65E596C61AA7}"/>
              </a:ext>
            </a:extLst>
          </p:cNvPr>
          <p:cNvSpPr>
            <a:spLocks noGrp="1"/>
          </p:cNvSpPr>
          <p:nvPr>
            <p:ph idx="1"/>
          </p:nvPr>
        </p:nvSpPr>
        <p:spPr>
          <a:xfrm>
            <a:off x="838200" y="1335627"/>
            <a:ext cx="10515600" cy="4351338"/>
          </a:xfrm>
        </p:spPr>
        <p:txBody>
          <a:bodyPr/>
          <a:lstStyle/>
          <a:p>
            <a:pPr algn="l" latinLnBrk="1"/>
            <a:r>
              <a:rPr lang="zh-CN" altLang="en-US" b="0" i="0" dirty="0">
                <a:solidFill>
                  <a:srgbClr val="333333"/>
                </a:solidFill>
                <a:effectLst/>
                <a:latin typeface="Helvetica Neue"/>
              </a:rPr>
              <a:t>栈是</a:t>
            </a:r>
            <a:r>
              <a:rPr lang="en-US" altLang="zh-CN" b="0" i="0" dirty="0">
                <a:solidFill>
                  <a:srgbClr val="333333"/>
                </a:solidFill>
                <a:effectLst/>
                <a:latin typeface="Helvetica Neue"/>
              </a:rPr>
              <a:t>Vector</a:t>
            </a:r>
            <a:r>
              <a:rPr lang="zh-CN" altLang="en-US" b="0" i="0" dirty="0">
                <a:solidFill>
                  <a:srgbClr val="333333"/>
                </a:solidFill>
                <a:effectLst/>
                <a:latin typeface="Helvetica Neue"/>
              </a:rPr>
              <a:t>的一个子类，它实现了一个标准的后进先出的栈，而</a:t>
            </a:r>
            <a:r>
              <a:rPr lang="en-US" altLang="zh-CN" b="0" i="0" dirty="0">
                <a:solidFill>
                  <a:srgbClr val="333333"/>
                </a:solidFill>
                <a:effectLst/>
                <a:latin typeface="Helvetica Neue"/>
              </a:rPr>
              <a:t>Vector</a:t>
            </a:r>
            <a:r>
              <a:rPr lang="zh-CN" altLang="en-US" b="0" i="0" dirty="0">
                <a:solidFill>
                  <a:srgbClr val="333333"/>
                </a:solidFill>
                <a:effectLst/>
                <a:latin typeface="Helvetica Neue"/>
              </a:rPr>
              <a:t>又继承自</a:t>
            </a:r>
            <a:r>
              <a:rPr lang="en-US" altLang="zh-CN" b="0" i="0" dirty="0">
                <a:solidFill>
                  <a:srgbClr val="333333"/>
                </a:solidFill>
                <a:effectLst/>
                <a:latin typeface="Helvetica Neue"/>
              </a:rPr>
              <a:t>List</a:t>
            </a:r>
            <a:r>
              <a:rPr lang="zh-CN" altLang="en-US" b="0" i="0" dirty="0">
                <a:solidFill>
                  <a:srgbClr val="333333"/>
                </a:solidFill>
                <a:effectLst/>
                <a:latin typeface="Helvetica Neue"/>
              </a:rPr>
              <a:t>接口，最后</a:t>
            </a:r>
            <a:r>
              <a:rPr lang="en-US" altLang="zh-CN" b="0" i="0" dirty="0">
                <a:solidFill>
                  <a:srgbClr val="333333"/>
                </a:solidFill>
                <a:effectLst/>
                <a:latin typeface="Helvetica Neue"/>
              </a:rPr>
              <a:t>List</a:t>
            </a:r>
            <a:r>
              <a:rPr lang="zh-CN" altLang="en-US" b="0" i="0" dirty="0">
                <a:solidFill>
                  <a:srgbClr val="333333"/>
                </a:solidFill>
                <a:effectLst/>
                <a:latin typeface="Helvetica Neue"/>
              </a:rPr>
              <a:t>继承自</a:t>
            </a:r>
            <a:r>
              <a:rPr lang="en-US" altLang="zh-CN" b="0" i="0" dirty="0">
                <a:solidFill>
                  <a:srgbClr val="333333"/>
                </a:solidFill>
                <a:effectLst/>
                <a:latin typeface="Helvetica Neue"/>
              </a:rPr>
              <a:t>Collections</a:t>
            </a:r>
            <a:r>
              <a:rPr lang="zh-CN" altLang="en-US" b="0" i="0" dirty="0">
                <a:solidFill>
                  <a:srgbClr val="333333"/>
                </a:solidFill>
                <a:effectLst/>
                <a:latin typeface="Helvetica Neue"/>
              </a:rPr>
              <a:t>接口。</a:t>
            </a:r>
          </a:p>
          <a:p>
            <a:pPr algn="l" latinLnBrk="1"/>
            <a:r>
              <a:rPr lang="zh-CN" altLang="en-US" b="0" i="0" dirty="0">
                <a:solidFill>
                  <a:srgbClr val="333333"/>
                </a:solidFill>
                <a:effectLst/>
                <a:latin typeface="Helvetica Neue"/>
              </a:rPr>
              <a:t>堆栈只定义了默认构造函数，用来创建一个空栈。 堆栈除了包括由</a:t>
            </a:r>
            <a:r>
              <a:rPr lang="en-US" altLang="zh-CN" b="0" i="0" dirty="0">
                <a:solidFill>
                  <a:srgbClr val="333333"/>
                </a:solidFill>
                <a:effectLst/>
                <a:latin typeface="Helvetica Neue"/>
              </a:rPr>
              <a:t>Vector</a:t>
            </a:r>
            <a:r>
              <a:rPr lang="zh-CN" altLang="en-US" b="0" i="0" dirty="0">
                <a:solidFill>
                  <a:srgbClr val="333333"/>
                </a:solidFill>
                <a:effectLst/>
                <a:latin typeface="Helvetica Neue"/>
              </a:rPr>
              <a:t>定义的所有方法，也定义了自己的一些方法。</a:t>
            </a:r>
          </a:p>
          <a:p>
            <a:endParaRPr lang="zh-CN" altLang="en-US" dirty="0"/>
          </a:p>
        </p:txBody>
      </p:sp>
      <p:pic>
        <p:nvPicPr>
          <p:cNvPr id="5" name="图片 4">
            <a:extLst>
              <a:ext uri="{FF2B5EF4-FFF2-40B4-BE49-F238E27FC236}">
                <a16:creationId xmlns:a16="http://schemas.microsoft.com/office/drawing/2014/main" id="{D986BB40-5EB4-4659-9F25-8392727B5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3546" y="2647210"/>
            <a:ext cx="4484907" cy="3992798"/>
          </a:xfrm>
          <a:prstGeom prst="rect">
            <a:avLst/>
          </a:prstGeom>
        </p:spPr>
      </p:pic>
    </p:spTree>
    <p:extLst>
      <p:ext uri="{BB962C8B-B14F-4D97-AF65-F5344CB8AC3E}">
        <p14:creationId xmlns:p14="http://schemas.microsoft.com/office/powerpoint/2010/main" val="4133407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2D29A5-16F2-404E-97C5-9A96FA215A04}"/>
              </a:ext>
            </a:extLst>
          </p:cNvPr>
          <p:cNvSpPr>
            <a:spLocks noGrp="1"/>
          </p:cNvSpPr>
          <p:nvPr>
            <p:ph type="title"/>
          </p:nvPr>
        </p:nvSpPr>
        <p:spPr/>
        <p:txBody>
          <a:bodyPr/>
          <a:lstStyle/>
          <a:p>
            <a:r>
              <a:rPr lang="en-US" altLang="zh-CN" dirty="0"/>
              <a:t>Stack </a:t>
            </a:r>
            <a:r>
              <a:rPr lang="zh-CN" altLang="en-US" dirty="0"/>
              <a:t>类</a:t>
            </a:r>
          </a:p>
        </p:txBody>
      </p:sp>
      <p:pic>
        <p:nvPicPr>
          <p:cNvPr id="5" name="内容占位符 4">
            <a:extLst>
              <a:ext uri="{FF2B5EF4-FFF2-40B4-BE49-F238E27FC236}">
                <a16:creationId xmlns:a16="http://schemas.microsoft.com/office/drawing/2014/main" id="{A53E2E8B-D471-4574-BF0A-70C57F381B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614" y="2855541"/>
            <a:ext cx="2352675" cy="1743075"/>
          </a:xfrm>
        </p:spPr>
      </p:pic>
      <p:sp>
        <p:nvSpPr>
          <p:cNvPr id="6" name="文本框 5">
            <a:extLst>
              <a:ext uri="{FF2B5EF4-FFF2-40B4-BE49-F238E27FC236}">
                <a16:creationId xmlns:a16="http://schemas.microsoft.com/office/drawing/2014/main" id="{BDBA2A46-6B47-42F2-8F9D-19923467CBE3}"/>
              </a:ext>
            </a:extLst>
          </p:cNvPr>
          <p:cNvSpPr txBox="1"/>
          <p:nvPr/>
        </p:nvSpPr>
        <p:spPr>
          <a:xfrm>
            <a:off x="367283" y="1994114"/>
            <a:ext cx="1984248" cy="369332"/>
          </a:xfrm>
          <a:prstGeom prst="rect">
            <a:avLst/>
          </a:prstGeom>
          <a:noFill/>
        </p:spPr>
        <p:txBody>
          <a:bodyPr wrap="square" rtlCol="0">
            <a:spAutoFit/>
          </a:bodyPr>
          <a:lstStyle/>
          <a:p>
            <a:r>
              <a:rPr lang="en-US" altLang="zh-CN" b="1" i="0" dirty="0">
                <a:solidFill>
                  <a:srgbClr val="111111"/>
                </a:solidFill>
                <a:effectLst/>
                <a:latin typeface="Hiragino Sans GB"/>
              </a:rPr>
              <a:t>1. </a:t>
            </a:r>
            <a:r>
              <a:rPr lang="zh-CN" altLang="en-US" b="1" i="0" dirty="0">
                <a:solidFill>
                  <a:srgbClr val="111111"/>
                </a:solidFill>
                <a:effectLst/>
                <a:latin typeface="Hiragino Sans GB"/>
              </a:rPr>
              <a:t>栈的示意图</a:t>
            </a:r>
          </a:p>
        </p:txBody>
      </p:sp>
      <p:sp>
        <p:nvSpPr>
          <p:cNvPr id="7" name="文本框 6">
            <a:extLst>
              <a:ext uri="{FF2B5EF4-FFF2-40B4-BE49-F238E27FC236}">
                <a16:creationId xmlns:a16="http://schemas.microsoft.com/office/drawing/2014/main" id="{F224FDB8-A02A-4DCC-B3B5-1BAF82BD2D6A}"/>
              </a:ext>
            </a:extLst>
          </p:cNvPr>
          <p:cNvSpPr txBox="1"/>
          <p:nvPr/>
        </p:nvSpPr>
        <p:spPr>
          <a:xfrm>
            <a:off x="7065264" y="1994114"/>
            <a:ext cx="1124712" cy="369332"/>
          </a:xfrm>
          <a:prstGeom prst="rect">
            <a:avLst/>
          </a:prstGeom>
          <a:noFill/>
        </p:spPr>
        <p:txBody>
          <a:bodyPr wrap="square" rtlCol="0">
            <a:spAutoFit/>
          </a:bodyPr>
          <a:lstStyle/>
          <a:p>
            <a:r>
              <a:rPr lang="en-US" altLang="zh-CN" b="1" i="0" dirty="0">
                <a:solidFill>
                  <a:srgbClr val="111111"/>
                </a:solidFill>
                <a:effectLst/>
                <a:latin typeface="Hiragino Sans GB"/>
              </a:rPr>
              <a:t>2. </a:t>
            </a:r>
            <a:r>
              <a:rPr lang="zh-CN" altLang="en-US" b="1" i="0" dirty="0">
                <a:solidFill>
                  <a:srgbClr val="111111"/>
                </a:solidFill>
                <a:effectLst/>
                <a:latin typeface="Hiragino Sans GB"/>
              </a:rPr>
              <a:t>出栈</a:t>
            </a:r>
          </a:p>
        </p:txBody>
      </p:sp>
      <p:pic>
        <p:nvPicPr>
          <p:cNvPr id="9" name="图片 8">
            <a:extLst>
              <a:ext uri="{FF2B5EF4-FFF2-40B4-BE49-F238E27FC236}">
                <a16:creationId xmlns:a16="http://schemas.microsoft.com/office/drawing/2014/main" id="{E9BBADA4-8703-456F-B5A4-CF5F86A42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0421" y="2863621"/>
            <a:ext cx="9477375" cy="3076575"/>
          </a:xfrm>
          <a:prstGeom prst="rect">
            <a:avLst/>
          </a:prstGeom>
        </p:spPr>
      </p:pic>
    </p:spTree>
    <p:extLst>
      <p:ext uri="{BB962C8B-B14F-4D97-AF65-F5344CB8AC3E}">
        <p14:creationId xmlns:p14="http://schemas.microsoft.com/office/powerpoint/2010/main" val="3224763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2E9760-D1FE-4DFD-8879-33DCB0C5BC2D}"/>
              </a:ext>
            </a:extLst>
          </p:cNvPr>
          <p:cNvSpPr>
            <a:spLocks noGrp="1"/>
          </p:cNvSpPr>
          <p:nvPr>
            <p:ph type="title"/>
          </p:nvPr>
        </p:nvSpPr>
        <p:spPr/>
        <p:txBody>
          <a:bodyPr/>
          <a:lstStyle/>
          <a:p>
            <a:r>
              <a:rPr lang="en-US" altLang="zh-CN" dirty="0"/>
              <a:t>Collections</a:t>
            </a:r>
            <a:endParaRPr lang="zh-CN" altLang="en-US" dirty="0"/>
          </a:p>
        </p:txBody>
      </p:sp>
      <p:sp>
        <p:nvSpPr>
          <p:cNvPr id="3" name="内容占位符 2">
            <a:extLst>
              <a:ext uri="{FF2B5EF4-FFF2-40B4-BE49-F238E27FC236}">
                <a16:creationId xmlns:a16="http://schemas.microsoft.com/office/drawing/2014/main" id="{E726E686-CDFE-4723-869F-D9B447045B48}"/>
              </a:ext>
            </a:extLst>
          </p:cNvPr>
          <p:cNvSpPr>
            <a:spLocks noGrp="1"/>
          </p:cNvSpPr>
          <p:nvPr>
            <p:ph idx="1"/>
          </p:nvPr>
        </p:nvSpPr>
        <p:spPr>
          <a:xfrm>
            <a:off x="484632" y="1536192"/>
            <a:ext cx="10936224" cy="4796219"/>
          </a:xfrm>
        </p:spPr>
        <p:txBody>
          <a:bodyPr>
            <a:normAutofit/>
          </a:bodyPr>
          <a:lstStyle/>
          <a:p>
            <a:r>
              <a:rPr lang="zh-CN" altLang="en-US" b="1" dirty="0"/>
              <a:t>为什么出现集合类</a:t>
            </a:r>
            <a:r>
              <a:rPr lang="en-US" altLang="zh-CN" b="1" dirty="0"/>
              <a:t>?</a:t>
            </a:r>
          </a:p>
          <a:p>
            <a:pPr marL="0" indent="0">
              <a:buNone/>
            </a:pPr>
            <a:r>
              <a:rPr lang="zh-CN" altLang="en-US" dirty="0"/>
              <a:t>面向对象语言对事物的体现都是以对象的形式，所以为了方便对多个对象的操作，就要对对象进行存储，集合就是存储对象最常用的一种方式。</a:t>
            </a:r>
          </a:p>
          <a:p>
            <a:endParaRPr lang="en-US" altLang="zh-CN" b="1" dirty="0"/>
          </a:p>
          <a:p>
            <a:r>
              <a:rPr lang="zh-CN" altLang="en-US" b="1" dirty="0"/>
              <a:t>数组和集合类同是容器，有何不同？</a:t>
            </a:r>
          </a:p>
          <a:p>
            <a:pPr marL="0" indent="0">
              <a:buNone/>
            </a:pPr>
            <a:r>
              <a:rPr lang="zh-CN" altLang="en-US" dirty="0"/>
              <a:t>数组虽然也可以存储对象，但长度是固定的；集合长度是可变的。数组中可以存储任意数据类型，集合只能存储对象。</a:t>
            </a:r>
          </a:p>
          <a:p>
            <a:endParaRPr lang="en-US" altLang="zh-CN" b="1" dirty="0"/>
          </a:p>
          <a:p>
            <a:r>
              <a:rPr lang="zh-CN" altLang="en-US" b="1" dirty="0"/>
              <a:t>集合类的特点</a:t>
            </a:r>
          </a:p>
          <a:p>
            <a:pPr marL="0" indent="0">
              <a:buNone/>
            </a:pPr>
            <a:r>
              <a:rPr lang="zh-CN" altLang="en-US" dirty="0"/>
              <a:t>集合只用于存储对象，集合长度是可变的，集合可以存储不同类型的对象。</a:t>
            </a:r>
          </a:p>
          <a:p>
            <a:endParaRPr lang="en-US" altLang="zh-CN" b="1" dirty="0"/>
          </a:p>
          <a:p>
            <a:r>
              <a:rPr lang="zh-CN" altLang="en-US" b="1" dirty="0"/>
              <a:t>总结：集合类比数组强大，类似于包装类与基本数据类型！</a:t>
            </a:r>
          </a:p>
          <a:p>
            <a:pPr marL="0" indent="0">
              <a:buNone/>
            </a:pPr>
            <a:endParaRPr lang="zh-CN" altLang="en-US" dirty="0"/>
          </a:p>
        </p:txBody>
      </p:sp>
    </p:spTree>
    <p:extLst>
      <p:ext uri="{BB962C8B-B14F-4D97-AF65-F5344CB8AC3E}">
        <p14:creationId xmlns:p14="http://schemas.microsoft.com/office/powerpoint/2010/main" val="3442556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05B92-BCD4-4EFB-A659-0E2759856A4D}"/>
              </a:ext>
            </a:extLst>
          </p:cNvPr>
          <p:cNvSpPr>
            <a:spLocks noGrp="1"/>
          </p:cNvSpPr>
          <p:nvPr>
            <p:ph type="title"/>
          </p:nvPr>
        </p:nvSpPr>
        <p:spPr/>
        <p:txBody>
          <a:bodyPr/>
          <a:lstStyle/>
          <a:p>
            <a:r>
              <a:rPr lang="en-US" altLang="zh-CN" dirty="0"/>
              <a:t>Stack </a:t>
            </a:r>
            <a:r>
              <a:rPr lang="zh-CN" altLang="en-US" dirty="0"/>
              <a:t>类</a:t>
            </a:r>
          </a:p>
        </p:txBody>
      </p:sp>
      <p:sp>
        <p:nvSpPr>
          <p:cNvPr id="3" name="内容占位符 2">
            <a:extLst>
              <a:ext uri="{FF2B5EF4-FFF2-40B4-BE49-F238E27FC236}">
                <a16:creationId xmlns:a16="http://schemas.microsoft.com/office/drawing/2014/main" id="{4D57D3E5-5D90-4B11-B6DB-2BAE700A4F8C}"/>
              </a:ext>
            </a:extLst>
          </p:cNvPr>
          <p:cNvSpPr>
            <a:spLocks noGrp="1"/>
          </p:cNvSpPr>
          <p:nvPr>
            <p:ph idx="1"/>
          </p:nvPr>
        </p:nvSpPr>
        <p:spPr>
          <a:xfrm>
            <a:off x="5362956" y="1551305"/>
            <a:ext cx="1466088" cy="460375"/>
          </a:xfrm>
        </p:spPr>
        <p:txBody>
          <a:bodyPr/>
          <a:lstStyle/>
          <a:p>
            <a:pPr marL="0" indent="0">
              <a:buNone/>
            </a:pPr>
            <a:r>
              <a:rPr lang="en-US" altLang="zh-CN" b="1" i="0" dirty="0">
                <a:solidFill>
                  <a:srgbClr val="111111"/>
                </a:solidFill>
                <a:effectLst/>
                <a:latin typeface="Hiragino Sans GB"/>
              </a:rPr>
              <a:t>3. </a:t>
            </a:r>
            <a:r>
              <a:rPr lang="zh-CN" altLang="en-US" b="1" i="0" dirty="0">
                <a:solidFill>
                  <a:srgbClr val="111111"/>
                </a:solidFill>
                <a:effectLst/>
                <a:latin typeface="Hiragino Sans GB"/>
              </a:rPr>
              <a:t>入栈</a:t>
            </a:r>
          </a:p>
        </p:txBody>
      </p:sp>
      <p:pic>
        <p:nvPicPr>
          <p:cNvPr id="5" name="图片 4">
            <a:extLst>
              <a:ext uri="{FF2B5EF4-FFF2-40B4-BE49-F238E27FC236}">
                <a16:creationId xmlns:a16="http://schemas.microsoft.com/office/drawing/2014/main" id="{6CD22E1B-DBE4-4301-8E80-13F5E030D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087" y="2230120"/>
            <a:ext cx="9267825" cy="3076575"/>
          </a:xfrm>
          <a:prstGeom prst="rect">
            <a:avLst/>
          </a:prstGeom>
        </p:spPr>
      </p:pic>
    </p:spTree>
    <p:extLst>
      <p:ext uri="{BB962C8B-B14F-4D97-AF65-F5344CB8AC3E}">
        <p14:creationId xmlns:p14="http://schemas.microsoft.com/office/powerpoint/2010/main" val="2593508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2ACBB-3A4A-4446-83E4-AAA8D411FDD3}"/>
              </a:ext>
            </a:extLst>
          </p:cNvPr>
          <p:cNvSpPr>
            <a:spLocks noGrp="1"/>
          </p:cNvSpPr>
          <p:nvPr>
            <p:ph type="title"/>
          </p:nvPr>
        </p:nvSpPr>
        <p:spPr/>
        <p:txBody>
          <a:bodyPr/>
          <a:lstStyle/>
          <a:p>
            <a:r>
              <a:rPr lang="zh-CN" altLang="en-US" dirty="0"/>
              <a:t>异常处理</a:t>
            </a:r>
          </a:p>
        </p:txBody>
      </p:sp>
      <p:sp>
        <p:nvSpPr>
          <p:cNvPr id="3" name="内容占位符 2">
            <a:extLst>
              <a:ext uri="{FF2B5EF4-FFF2-40B4-BE49-F238E27FC236}">
                <a16:creationId xmlns:a16="http://schemas.microsoft.com/office/drawing/2014/main" id="{A234C432-A296-4E17-82CF-8D37D25955A2}"/>
              </a:ext>
            </a:extLst>
          </p:cNvPr>
          <p:cNvSpPr>
            <a:spLocks noGrp="1"/>
          </p:cNvSpPr>
          <p:nvPr>
            <p:ph idx="1"/>
          </p:nvPr>
        </p:nvSpPr>
        <p:spPr>
          <a:xfrm>
            <a:off x="838200" y="1307592"/>
            <a:ext cx="10515600" cy="5550408"/>
          </a:xfrm>
        </p:spPr>
        <p:txBody>
          <a:bodyPr>
            <a:normAutofit fontScale="92500" lnSpcReduction="20000"/>
          </a:bodyPr>
          <a:lstStyle/>
          <a:p>
            <a:pPr marL="0" indent="0">
              <a:lnSpc>
                <a:spcPct val="110000"/>
              </a:lnSpc>
              <a:buNone/>
            </a:pPr>
            <a:r>
              <a:rPr lang="en-US" altLang="zh-CN" b="1" dirty="0"/>
              <a:t>1</a:t>
            </a:r>
            <a:r>
              <a:rPr lang="zh-CN" altLang="en-US" b="1" dirty="0"/>
              <a:t>、区分异常与错误</a:t>
            </a:r>
            <a:endParaRPr lang="en-US" altLang="zh-CN" b="1" dirty="0"/>
          </a:p>
          <a:p>
            <a:pPr>
              <a:lnSpc>
                <a:spcPct val="110000"/>
              </a:lnSpc>
            </a:pPr>
            <a:r>
              <a:rPr lang="zh-CN" altLang="en-US" dirty="0"/>
              <a:t>并不是所有的错误都是异常。比如说，你的代码少了一个分号，那么运行出来结果是提示是错误 </a:t>
            </a:r>
            <a:r>
              <a:rPr lang="en-US" altLang="zh-CN" dirty="0" err="1"/>
              <a:t>java.lang.Error</a:t>
            </a:r>
            <a:r>
              <a:rPr lang="zh-CN" altLang="en-US" dirty="0"/>
              <a:t>；如果你用</a:t>
            </a:r>
            <a:r>
              <a:rPr lang="en-US" altLang="zh-CN" dirty="0" err="1"/>
              <a:t>System.out.println</a:t>
            </a:r>
            <a:r>
              <a:rPr lang="en-US" altLang="zh-CN" dirty="0"/>
              <a:t>(11/0)</a:t>
            </a:r>
            <a:r>
              <a:rPr lang="zh-CN" altLang="en-US" dirty="0"/>
              <a:t>，那么你是因为你用</a:t>
            </a:r>
            <a:r>
              <a:rPr lang="en-US" altLang="zh-CN" dirty="0"/>
              <a:t>0</a:t>
            </a:r>
            <a:r>
              <a:rPr lang="zh-CN" altLang="en-US" dirty="0"/>
              <a:t>做了除数，会抛出 </a:t>
            </a:r>
            <a:r>
              <a:rPr lang="en-US" altLang="zh-CN" dirty="0" err="1"/>
              <a:t>java.lang.ArithmeticException</a:t>
            </a:r>
            <a:r>
              <a:rPr lang="en-US" altLang="zh-CN" dirty="0"/>
              <a:t> </a:t>
            </a:r>
            <a:r>
              <a:rPr lang="zh-CN" altLang="en-US" dirty="0"/>
              <a:t>的异常。</a:t>
            </a:r>
            <a:endParaRPr lang="en-US" altLang="zh-CN" dirty="0"/>
          </a:p>
          <a:p>
            <a:pPr>
              <a:lnSpc>
                <a:spcPct val="110000"/>
              </a:lnSpc>
            </a:pPr>
            <a:r>
              <a:rPr lang="zh-CN" altLang="en-US" dirty="0"/>
              <a:t>在</a:t>
            </a:r>
            <a:r>
              <a:rPr lang="en-US" altLang="zh-CN" dirty="0"/>
              <a:t>java</a:t>
            </a:r>
            <a:r>
              <a:rPr lang="zh-CN" altLang="en-US" dirty="0"/>
              <a:t>中，阻止当前方法或作用域的情况，称之为异常。</a:t>
            </a:r>
            <a:endParaRPr lang="en-US" altLang="zh-CN" dirty="0"/>
          </a:p>
          <a:p>
            <a:pPr marL="0" indent="0">
              <a:lnSpc>
                <a:spcPct val="110000"/>
              </a:lnSpc>
              <a:buNone/>
            </a:pPr>
            <a:r>
              <a:rPr lang="en-US" altLang="zh-CN" b="1" dirty="0"/>
              <a:t>2</a:t>
            </a:r>
            <a:r>
              <a:rPr lang="zh-CN" altLang="en-US" b="1" dirty="0"/>
              <a:t>、异常的原因</a:t>
            </a:r>
          </a:p>
          <a:p>
            <a:pPr>
              <a:lnSpc>
                <a:spcPct val="110000"/>
              </a:lnSpc>
            </a:pPr>
            <a:r>
              <a:rPr lang="zh-CN" altLang="en-US" dirty="0"/>
              <a:t>用户输入了非法数据。</a:t>
            </a:r>
          </a:p>
          <a:p>
            <a:pPr>
              <a:lnSpc>
                <a:spcPct val="110000"/>
              </a:lnSpc>
            </a:pPr>
            <a:r>
              <a:rPr lang="zh-CN" altLang="en-US" dirty="0"/>
              <a:t>要打开的文件不存在。</a:t>
            </a:r>
          </a:p>
          <a:p>
            <a:pPr>
              <a:lnSpc>
                <a:spcPct val="110000"/>
              </a:lnSpc>
            </a:pPr>
            <a:r>
              <a:rPr lang="zh-CN" altLang="en-US" dirty="0"/>
              <a:t>网络通信时连接中断，或者</a:t>
            </a:r>
            <a:r>
              <a:rPr lang="en-US" altLang="zh-CN" dirty="0"/>
              <a:t>JVM</a:t>
            </a:r>
            <a:r>
              <a:rPr lang="zh-CN" altLang="en-US" dirty="0"/>
              <a:t>内存溢出等。</a:t>
            </a:r>
            <a:endParaRPr lang="en-US" altLang="zh-CN" dirty="0"/>
          </a:p>
          <a:p>
            <a:pPr marL="0" indent="0">
              <a:lnSpc>
                <a:spcPct val="110000"/>
              </a:lnSpc>
              <a:buNone/>
            </a:pPr>
            <a:r>
              <a:rPr lang="en-US" altLang="zh-CN" b="1" dirty="0"/>
              <a:t>3</a:t>
            </a:r>
            <a:r>
              <a:rPr lang="zh-CN" altLang="en-US" b="1" dirty="0"/>
              <a:t>、异常的分类</a:t>
            </a:r>
            <a:endParaRPr lang="en-US" altLang="zh-CN" b="1" dirty="0"/>
          </a:p>
          <a:p>
            <a:pPr marL="457200" indent="-457200">
              <a:lnSpc>
                <a:spcPct val="110000"/>
              </a:lnSpc>
              <a:buFont typeface="+mj-lt"/>
              <a:buAutoNum type="arabicPeriod"/>
            </a:pPr>
            <a:r>
              <a:rPr lang="zh-CN" altLang="en-US" dirty="0"/>
              <a:t>检查性异常：最具代表的检查性异常是用户错误或问题引起的异常，这是程序员无法预见的。例如要打开一个不存在文件时，一个异常就发生了，</a:t>
            </a:r>
            <a:r>
              <a:rPr lang="zh-CN" altLang="en-US" b="1" dirty="0"/>
              <a:t>这些异常在编译时不能被简单地忽略。</a:t>
            </a:r>
            <a:endParaRPr lang="en-US" altLang="zh-CN" b="1" dirty="0"/>
          </a:p>
          <a:p>
            <a:pPr marL="457200" indent="-457200">
              <a:lnSpc>
                <a:spcPct val="110000"/>
              </a:lnSpc>
              <a:buFont typeface="+mj-lt"/>
              <a:buAutoNum type="arabicPeriod"/>
            </a:pPr>
            <a:r>
              <a:rPr lang="zh-CN" altLang="en-US" dirty="0"/>
              <a:t>运行时异常： 运行时异常是可能被程序员避免的异常。与检查性异常相反，运行时异常可以在编译时被忽略。</a:t>
            </a:r>
            <a:endParaRPr lang="en-US" altLang="zh-CN" dirty="0"/>
          </a:p>
          <a:p>
            <a:pPr marL="457200" indent="-457200">
              <a:lnSpc>
                <a:spcPct val="110000"/>
              </a:lnSpc>
              <a:buFont typeface="+mj-lt"/>
              <a:buAutoNum type="arabicPeriod"/>
            </a:pPr>
            <a:r>
              <a:rPr lang="zh-CN" altLang="en-US" dirty="0"/>
              <a:t>错误： 错误不是异常，而是脱离程序员控制的问题。错误在代码中通常被忽略。例如，当栈溢出时，一个错误就发生了，它们在编译也检查不到的。</a:t>
            </a:r>
          </a:p>
        </p:txBody>
      </p:sp>
    </p:spTree>
    <p:extLst>
      <p:ext uri="{BB962C8B-B14F-4D97-AF65-F5344CB8AC3E}">
        <p14:creationId xmlns:p14="http://schemas.microsoft.com/office/powerpoint/2010/main" val="1524376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6AFAF6-A7D2-4014-85CF-2988CCFFC2BE}"/>
              </a:ext>
            </a:extLst>
          </p:cNvPr>
          <p:cNvSpPr>
            <a:spLocks noGrp="1"/>
          </p:cNvSpPr>
          <p:nvPr>
            <p:ph type="title"/>
          </p:nvPr>
        </p:nvSpPr>
        <p:spPr/>
        <p:txBody>
          <a:bodyPr/>
          <a:lstStyle/>
          <a:p>
            <a:r>
              <a:rPr lang="zh-CN" altLang="en-US" dirty="0"/>
              <a:t>异常处理</a:t>
            </a:r>
          </a:p>
        </p:txBody>
      </p:sp>
      <p:sp>
        <p:nvSpPr>
          <p:cNvPr id="3" name="内容占位符 2">
            <a:extLst>
              <a:ext uri="{FF2B5EF4-FFF2-40B4-BE49-F238E27FC236}">
                <a16:creationId xmlns:a16="http://schemas.microsoft.com/office/drawing/2014/main" id="{24F67203-1218-4D20-AEDA-87DA3A94A3BF}"/>
              </a:ext>
            </a:extLst>
          </p:cNvPr>
          <p:cNvSpPr>
            <a:spLocks noGrp="1"/>
          </p:cNvSpPr>
          <p:nvPr>
            <p:ph idx="1"/>
          </p:nvPr>
        </p:nvSpPr>
        <p:spPr>
          <a:xfrm>
            <a:off x="115614" y="1368425"/>
            <a:ext cx="1813770" cy="528574"/>
          </a:xfrm>
        </p:spPr>
        <p:txBody>
          <a:bodyPr/>
          <a:lstStyle/>
          <a:p>
            <a:r>
              <a:rPr lang="zh-CN" altLang="en-US" dirty="0"/>
              <a:t>异常体系</a:t>
            </a:r>
          </a:p>
        </p:txBody>
      </p:sp>
      <p:pic>
        <p:nvPicPr>
          <p:cNvPr id="5" name="图片 4">
            <a:extLst>
              <a:ext uri="{FF2B5EF4-FFF2-40B4-BE49-F238E27FC236}">
                <a16:creationId xmlns:a16="http://schemas.microsoft.com/office/drawing/2014/main" id="{07C7E0C8-DA9C-4192-88D1-950A5872B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14" y="1814703"/>
            <a:ext cx="6838950" cy="4362450"/>
          </a:xfrm>
          <a:prstGeom prst="rect">
            <a:avLst/>
          </a:prstGeom>
        </p:spPr>
      </p:pic>
      <p:sp>
        <p:nvSpPr>
          <p:cNvPr id="7" name="文本框 6">
            <a:extLst>
              <a:ext uri="{FF2B5EF4-FFF2-40B4-BE49-F238E27FC236}">
                <a16:creationId xmlns:a16="http://schemas.microsoft.com/office/drawing/2014/main" id="{E875AE18-49F6-48EB-83D0-57E9E3D9C446}"/>
              </a:ext>
            </a:extLst>
          </p:cNvPr>
          <p:cNvSpPr txBox="1"/>
          <p:nvPr/>
        </p:nvSpPr>
        <p:spPr>
          <a:xfrm>
            <a:off x="7115766" y="1991392"/>
            <a:ext cx="4960620" cy="4185761"/>
          </a:xfrm>
          <a:prstGeom prst="rect">
            <a:avLst/>
          </a:prstGeom>
          <a:noFill/>
        </p:spPr>
        <p:txBody>
          <a:bodyPr wrap="square">
            <a:spAutoFit/>
          </a:bodyPr>
          <a:lstStyle/>
          <a:p>
            <a:pPr marL="285750" indent="-285750">
              <a:buFont typeface="Arial" panose="020B0604020202020204" pitchFamily="34" charset="0"/>
              <a:buChar char="•"/>
            </a:pPr>
            <a:r>
              <a:rPr lang="zh-CN" altLang="en-US" sz="1400" b="1" dirty="0">
                <a:latin typeface="黑体" panose="02010609060101010101" pitchFamily="49" charset="-122"/>
                <a:ea typeface="黑体" panose="02010609060101010101" pitchFamily="49" charset="-122"/>
              </a:rPr>
              <a:t>非检查异常：</a:t>
            </a:r>
          </a:p>
          <a:p>
            <a:pPr marL="0" indent="0">
              <a:buNone/>
            </a:pPr>
            <a:r>
              <a:rPr lang="en-US" altLang="zh-CN" sz="1400" dirty="0">
                <a:latin typeface="黑体" panose="02010609060101010101" pitchFamily="49" charset="-122"/>
                <a:ea typeface="黑体" panose="02010609060101010101" pitchFamily="49" charset="-122"/>
              </a:rPr>
              <a:t>Error </a:t>
            </a:r>
            <a:r>
              <a:rPr lang="zh-CN" altLang="en-US" sz="1400" dirty="0">
                <a:latin typeface="黑体" panose="02010609060101010101" pitchFamily="49" charset="-122"/>
                <a:ea typeface="黑体" panose="02010609060101010101" pitchFamily="49" charset="-122"/>
              </a:rPr>
              <a:t>和 </a:t>
            </a:r>
            <a:r>
              <a:rPr lang="en-US" altLang="zh-CN" sz="1400" dirty="0" err="1">
                <a:latin typeface="黑体" panose="02010609060101010101" pitchFamily="49" charset="-122"/>
                <a:ea typeface="黑体" panose="02010609060101010101" pitchFamily="49" charset="-122"/>
              </a:rPr>
              <a:t>RuntimeException</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以及他们的子类。</a:t>
            </a:r>
            <a:r>
              <a:rPr lang="en-US" altLang="zh-CN" sz="1400" dirty="0">
                <a:latin typeface="黑体" panose="02010609060101010101" pitchFamily="49" charset="-122"/>
                <a:ea typeface="黑体" panose="02010609060101010101" pitchFamily="49" charset="-122"/>
              </a:rPr>
              <a:t>JVM</a:t>
            </a:r>
            <a:r>
              <a:rPr lang="zh-CN" altLang="en-US" sz="1400" dirty="0">
                <a:latin typeface="黑体" panose="02010609060101010101" pitchFamily="49" charset="-122"/>
                <a:ea typeface="黑体" panose="02010609060101010101" pitchFamily="49" charset="-122"/>
              </a:rPr>
              <a:t>在编译时，不会提示和发现这样的异常，不要求在程序处理这些异常。所以如果愿意，我们可以编写代码处理（使用</a:t>
            </a:r>
            <a:r>
              <a:rPr lang="en-US" altLang="zh-CN" sz="1400" dirty="0">
                <a:latin typeface="黑体" panose="02010609060101010101" pitchFamily="49" charset="-122"/>
                <a:ea typeface="黑体" panose="02010609060101010101" pitchFamily="49" charset="-122"/>
              </a:rPr>
              <a:t>try…catch…finally</a:t>
            </a:r>
            <a:r>
              <a:rPr lang="zh-CN" altLang="en-US" sz="1400" dirty="0">
                <a:latin typeface="黑体" panose="02010609060101010101" pitchFamily="49" charset="-122"/>
                <a:ea typeface="黑体" panose="02010609060101010101" pitchFamily="49" charset="-122"/>
              </a:rPr>
              <a:t>）这样的异常，也可以不处理。对于这些异常，我们应该修正代码，这样的异常发生的原因多半是代码写的有问题，如除</a:t>
            </a:r>
            <a:r>
              <a:rPr lang="en-US" altLang="zh-CN" sz="1400" dirty="0">
                <a:latin typeface="黑体" panose="02010609060101010101" pitchFamily="49" charset="-122"/>
                <a:ea typeface="黑体" panose="02010609060101010101" pitchFamily="49" charset="-122"/>
              </a:rPr>
              <a:t>0</a:t>
            </a:r>
            <a:r>
              <a:rPr lang="zh-CN" altLang="en-US" sz="1400" dirty="0">
                <a:latin typeface="黑体" panose="02010609060101010101" pitchFamily="49" charset="-122"/>
                <a:ea typeface="黑体" panose="02010609060101010101" pitchFamily="49" charset="-122"/>
              </a:rPr>
              <a:t>错误</a:t>
            </a:r>
            <a:r>
              <a:rPr lang="en-US" altLang="zh-CN" sz="1400" dirty="0" err="1">
                <a:latin typeface="黑体" panose="02010609060101010101" pitchFamily="49" charset="-122"/>
                <a:ea typeface="黑体" panose="02010609060101010101" pitchFamily="49" charset="-122"/>
              </a:rPr>
              <a:t>ArithmeticException</a:t>
            </a:r>
            <a:r>
              <a:rPr lang="zh-CN" altLang="en-US" sz="1400" dirty="0">
                <a:latin typeface="黑体" panose="02010609060101010101" pitchFamily="49" charset="-122"/>
                <a:ea typeface="黑体" panose="02010609060101010101" pitchFamily="49" charset="-122"/>
              </a:rPr>
              <a:t>，数组索引越界</a:t>
            </a:r>
            <a:r>
              <a:rPr lang="en-US" altLang="zh-CN" sz="1400" dirty="0" err="1">
                <a:latin typeface="黑体" panose="02010609060101010101" pitchFamily="49" charset="-122"/>
                <a:ea typeface="黑体" panose="02010609060101010101" pitchFamily="49" charset="-122"/>
              </a:rPr>
              <a:t>ArrayIndexOutOfBoundsException</a:t>
            </a:r>
            <a:r>
              <a:rPr lang="zh-CN" altLang="en-US" sz="1400" dirty="0">
                <a:latin typeface="黑体" panose="02010609060101010101" pitchFamily="49" charset="-122"/>
                <a:ea typeface="黑体" panose="02010609060101010101" pitchFamily="49" charset="-122"/>
              </a:rPr>
              <a:t>，使用了空对象</a:t>
            </a:r>
            <a:r>
              <a:rPr lang="en-US" altLang="zh-CN" sz="1400" dirty="0" err="1">
                <a:latin typeface="黑体" panose="02010609060101010101" pitchFamily="49" charset="-122"/>
                <a:ea typeface="黑体" panose="02010609060101010101" pitchFamily="49" charset="-122"/>
              </a:rPr>
              <a:t>NullPointerException</a:t>
            </a:r>
            <a:r>
              <a:rPr lang="zh-CN" altLang="en-US" sz="1400" dirty="0">
                <a:latin typeface="黑体" panose="02010609060101010101" pitchFamily="49" charset="-122"/>
                <a:ea typeface="黑体" panose="02010609060101010101" pitchFamily="49" charset="-122"/>
              </a:rPr>
              <a:t>等等。</a:t>
            </a:r>
            <a:endParaRPr lang="en-US" altLang="zh-CN" sz="1400"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zh-CN" altLang="en-US" sz="1400" b="1" dirty="0">
                <a:latin typeface="黑体" panose="02010609060101010101" pitchFamily="49" charset="-122"/>
                <a:ea typeface="黑体" panose="02010609060101010101" pitchFamily="49" charset="-122"/>
              </a:rPr>
              <a:t>检查异常：</a:t>
            </a:r>
          </a:p>
          <a:p>
            <a:pPr marL="0" indent="0">
              <a:buNone/>
            </a:pPr>
            <a:r>
              <a:rPr lang="zh-CN" altLang="en-US" sz="1400" dirty="0">
                <a:latin typeface="黑体" panose="02010609060101010101" pitchFamily="49" charset="-122"/>
                <a:ea typeface="黑体" panose="02010609060101010101" pitchFamily="49" charset="-122"/>
              </a:rPr>
              <a:t>除了</a:t>
            </a:r>
            <a:r>
              <a:rPr lang="en-US" altLang="zh-CN" sz="1400" dirty="0">
                <a:latin typeface="黑体" panose="02010609060101010101" pitchFamily="49" charset="-122"/>
                <a:ea typeface="黑体" panose="02010609060101010101" pitchFamily="49" charset="-122"/>
              </a:rPr>
              <a:t>Error </a:t>
            </a:r>
            <a:r>
              <a:rPr lang="zh-CN" altLang="en-US" sz="1400" dirty="0">
                <a:latin typeface="黑体" panose="02010609060101010101" pitchFamily="49" charset="-122"/>
                <a:ea typeface="黑体" panose="02010609060101010101" pitchFamily="49" charset="-122"/>
              </a:rPr>
              <a:t>和 </a:t>
            </a:r>
            <a:r>
              <a:rPr lang="en-US" altLang="zh-CN" sz="1400" dirty="0" err="1">
                <a:latin typeface="黑体" panose="02010609060101010101" pitchFamily="49" charset="-122"/>
                <a:ea typeface="黑体" panose="02010609060101010101" pitchFamily="49" charset="-122"/>
              </a:rPr>
              <a:t>RuntimeException</a:t>
            </a:r>
            <a:r>
              <a:rPr lang="zh-CN" altLang="en-US" sz="1400" dirty="0">
                <a:latin typeface="黑体" panose="02010609060101010101" pitchFamily="49" charset="-122"/>
                <a:ea typeface="黑体" panose="02010609060101010101" pitchFamily="49" charset="-122"/>
              </a:rPr>
              <a:t>的其它异常。</a:t>
            </a:r>
            <a:r>
              <a:rPr lang="en-US" altLang="zh-CN" sz="1400" dirty="0">
                <a:latin typeface="黑体" panose="02010609060101010101" pitchFamily="49" charset="-122"/>
                <a:ea typeface="黑体" panose="02010609060101010101" pitchFamily="49" charset="-122"/>
              </a:rPr>
              <a:t>JVM</a:t>
            </a:r>
            <a:r>
              <a:rPr lang="zh-CN" altLang="en-US" sz="1400" dirty="0">
                <a:latin typeface="黑体" panose="02010609060101010101" pitchFamily="49" charset="-122"/>
                <a:ea typeface="黑体" panose="02010609060101010101" pitchFamily="49" charset="-122"/>
              </a:rPr>
              <a:t>强制要求程序员为这样的异常做预备处理工作（使用</a:t>
            </a:r>
            <a:r>
              <a:rPr lang="en-US" altLang="zh-CN" sz="1400" dirty="0">
                <a:latin typeface="黑体" panose="02010609060101010101" pitchFamily="49" charset="-122"/>
                <a:ea typeface="黑体" panose="02010609060101010101" pitchFamily="49" charset="-122"/>
              </a:rPr>
              <a:t>try…catch…finally</a:t>
            </a:r>
            <a:r>
              <a:rPr lang="zh-CN" altLang="en-US" sz="1400" dirty="0">
                <a:latin typeface="黑体" panose="02010609060101010101" pitchFamily="49" charset="-122"/>
                <a:ea typeface="黑体" panose="02010609060101010101" pitchFamily="49" charset="-122"/>
              </a:rPr>
              <a:t>或者</a:t>
            </a:r>
            <a:r>
              <a:rPr lang="en-US" altLang="zh-CN" sz="1400" dirty="0">
                <a:latin typeface="黑体" panose="02010609060101010101" pitchFamily="49" charset="-122"/>
                <a:ea typeface="黑体" panose="02010609060101010101" pitchFamily="49" charset="-122"/>
              </a:rPr>
              <a:t>throws</a:t>
            </a:r>
            <a:r>
              <a:rPr lang="zh-CN" altLang="en-US" sz="1400" dirty="0">
                <a:latin typeface="黑体" panose="02010609060101010101" pitchFamily="49" charset="-122"/>
                <a:ea typeface="黑体" panose="02010609060101010101" pitchFamily="49" charset="-122"/>
              </a:rPr>
              <a:t>）。在方法中要么用</a:t>
            </a:r>
            <a:r>
              <a:rPr lang="en-US" altLang="zh-CN" sz="1400" dirty="0">
                <a:latin typeface="黑体" panose="02010609060101010101" pitchFamily="49" charset="-122"/>
                <a:ea typeface="黑体" panose="02010609060101010101" pitchFamily="49" charset="-122"/>
              </a:rPr>
              <a:t>try-catch</a:t>
            </a:r>
            <a:r>
              <a:rPr lang="zh-CN" altLang="en-US" sz="1400" dirty="0">
                <a:latin typeface="黑体" panose="02010609060101010101" pitchFamily="49" charset="-122"/>
                <a:ea typeface="黑体" panose="02010609060101010101" pitchFamily="49" charset="-122"/>
              </a:rPr>
              <a:t>语句捕获它并处理，要么用</a:t>
            </a:r>
            <a:r>
              <a:rPr lang="en-US" altLang="zh-CN" sz="1400" dirty="0">
                <a:latin typeface="黑体" panose="02010609060101010101" pitchFamily="49" charset="-122"/>
                <a:ea typeface="黑体" panose="02010609060101010101" pitchFamily="49" charset="-122"/>
              </a:rPr>
              <a:t>throws</a:t>
            </a:r>
            <a:r>
              <a:rPr lang="zh-CN" altLang="en-US" sz="1400" dirty="0">
                <a:latin typeface="黑体" panose="02010609060101010101" pitchFamily="49" charset="-122"/>
                <a:ea typeface="黑体" panose="02010609060101010101" pitchFamily="49" charset="-122"/>
              </a:rPr>
              <a:t>子句声明抛出它，否则编译不会通过。这样的异常一般是由程序的运行环境导致的。因为程序可能被运行在各种未知的环境下，而程序员无法干预用户如何使用他编写的程序，于是程序员就应该为这样的异常时刻准备着。如</a:t>
            </a:r>
            <a:r>
              <a:rPr lang="en-US" altLang="zh-CN" sz="1400" dirty="0" err="1">
                <a:latin typeface="黑体" panose="02010609060101010101" pitchFamily="49" charset="-122"/>
                <a:ea typeface="黑体" panose="02010609060101010101" pitchFamily="49" charset="-122"/>
              </a:rPr>
              <a:t>SQLException</a:t>
            </a:r>
            <a:r>
              <a:rPr lang="en-US" altLang="zh-CN" sz="1400" dirty="0">
                <a:latin typeface="黑体" panose="02010609060101010101" pitchFamily="49" charset="-122"/>
                <a:ea typeface="黑体" panose="02010609060101010101" pitchFamily="49" charset="-122"/>
              </a:rPr>
              <a:t> , </a:t>
            </a:r>
            <a:r>
              <a:rPr lang="en-US" altLang="zh-CN" sz="1400" dirty="0" err="1">
                <a:latin typeface="黑体" panose="02010609060101010101" pitchFamily="49" charset="-122"/>
                <a:ea typeface="黑体" panose="02010609060101010101" pitchFamily="49" charset="-122"/>
              </a:rPr>
              <a:t>IOException,ClassNotFoundException</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等。</a:t>
            </a:r>
          </a:p>
        </p:txBody>
      </p:sp>
    </p:spTree>
    <p:extLst>
      <p:ext uri="{BB962C8B-B14F-4D97-AF65-F5344CB8AC3E}">
        <p14:creationId xmlns:p14="http://schemas.microsoft.com/office/powerpoint/2010/main" val="3282848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CD212-9BBF-45C8-A9ED-E8C7C3DE2D36}"/>
              </a:ext>
            </a:extLst>
          </p:cNvPr>
          <p:cNvSpPr>
            <a:spLocks noGrp="1"/>
          </p:cNvSpPr>
          <p:nvPr>
            <p:ph type="title"/>
          </p:nvPr>
        </p:nvSpPr>
        <p:spPr/>
        <p:txBody>
          <a:bodyPr/>
          <a:lstStyle/>
          <a:p>
            <a:r>
              <a:rPr lang="zh-CN" altLang="en-US" dirty="0"/>
              <a:t>异常处理</a:t>
            </a:r>
          </a:p>
        </p:txBody>
      </p:sp>
      <p:sp>
        <p:nvSpPr>
          <p:cNvPr id="3" name="内容占位符 2">
            <a:extLst>
              <a:ext uri="{FF2B5EF4-FFF2-40B4-BE49-F238E27FC236}">
                <a16:creationId xmlns:a16="http://schemas.microsoft.com/office/drawing/2014/main" id="{6B3E5195-0961-4BB6-84C2-91AA4EBE79DB}"/>
              </a:ext>
            </a:extLst>
          </p:cNvPr>
          <p:cNvSpPr>
            <a:spLocks noGrp="1"/>
          </p:cNvSpPr>
          <p:nvPr>
            <p:ph idx="1"/>
          </p:nvPr>
        </p:nvSpPr>
        <p:spPr>
          <a:xfrm>
            <a:off x="838200" y="1359280"/>
            <a:ext cx="10515600" cy="5343271"/>
          </a:xfrm>
        </p:spPr>
        <p:txBody>
          <a:bodyPr>
            <a:normAutofit fontScale="47500" lnSpcReduction="20000"/>
          </a:bodyPr>
          <a:lstStyle/>
          <a:p>
            <a:r>
              <a:rPr lang="zh-CN" altLang="en-US" sz="2900" b="1" dirty="0"/>
              <a:t>异常处理的基本语法 </a:t>
            </a:r>
          </a:p>
          <a:p>
            <a:pPr marL="0" indent="0">
              <a:lnSpc>
                <a:spcPct val="120000"/>
              </a:lnSpc>
              <a:buNone/>
            </a:pPr>
            <a:r>
              <a:rPr lang="zh-CN" altLang="en-US" sz="2900" dirty="0"/>
              <a:t>在编写代码处理异常时，对于检查异常，有</a:t>
            </a:r>
            <a:r>
              <a:rPr lang="en-US" altLang="zh-CN" sz="2900" dirty="0"/>
              <a:t>2</a:t>
            </a:r>
            <a:r>
              <a:rPr lang="zh-CN" altLang="en-US" sz="2900" dirty="0"/>
              <a:t>种不同的处理方式：使用</a:t>
            </a:r>
            <a:r>
              <a:rPr lang="en-US" altLang="zh-CN" sz="2900" dirty="0"/>
              <a:t>try…catch…finally</a:t>
            </a:r>
            <a:r>
              <a:rPr lang="zh-CN" altLang="en-US" sz="2900" dirty="0"/>
              <a:t>语句块处理它。或者，在函数签名中使用</a:t>
            </a:r>
            <a:r>
              <a:rPr lang="en-US" altLang="zh-CN" sz="2900" dirty="0"/>
              <a:t>throws </a:t>
            </a:r>
            <a:r>
              <a:rPr lang="zh-CN" altLang="en-US" sz="2900" dirty="0"/>
              <a:t>声明交给函数调用者</a:t>
            </a:r>
            <a:r>
              <a:rPr lang="en-US" altLang="zh-CN" sz="2900" dirty="0"/>
              <a:t>caller</a:t>
            </a:r>
            <a:r>
              <a:rPr lang="zh-CN" altLang="en-US" sz="2900" dirty="0"/>
              <a:t>去解决。</a:t>
            </a:r>
            <a:endParaRPr lang="en-US" altLang="zh-CN" sz="2900" dirty="0"/>
          </a:p>
          <a:p>
            <a:pPr marL="0" indent="0">
              <a:buNone/>
            </a:pPr>
            <a:endParaRPr lang="en-US" altLang="zh-CN" dirty="0"/>
          </a:p>
          <a:p>
            <a:pPr marL="0" indent="0">
              <a:buNone/>
            </a:pPr>
            <a:r>
              <a:rPr lang="en-US" altLang="zh-CN" dirty="0"/>
              <a:t>try {</a:t>
            </a:r>
          </a:p>
          <a:p>
            <a:pPr marL="0" indent="0">
              <a:buNone/>
            </a:pPr>
            <a:r>
              <a:rPr lang="en-US" altLang="zh-CN" dirty="0"/>
              <a:t>     //</a:t>
            </a:r>
            <a:r>
              <a:rPr lang="en-US" altLang="zh-CN" b="1" dirty="0"/>
              <a:t>try</a:t>
            </a:r>
            <a:r>
              <a:rPr lang="zh-CN" altLang="en-US" b="1" dirty="0"/>
              <a:t>块中放可能发生异常的代码。</a:t>
            </a:r>
          </a:p>
          <a:p>
            <a:pPr marL="0" indent="0">
              <a:buNone/>
            </a:pPr>
            <a:r>
              <a:rPr lang="zh-CN" altLang="en-US" dirty="0"/>
              <a:t>     </a:t>
            </a:r>
            <a:r>
              <a:rPr lang="en-US" altLang="zh-CN" dirty="0"/>
              <a:t>//</a:t>
            </a:r>
            <a:r>
              <a:rPr lang="zh-CN" altLang="en-US" dirty="0"/>
              <a:t>如果执行完</a:t>
            </a:r>
            <a:r>
              <a:rPr lang="en-US" altLang="zh-CN" dirty="0"/>
              <a:t>try</a:t>
            </a:r>
            <a:r>
              <a:rPr lang="zh-CN" altLang="en-US" dirty="0"/>
              <a:t>且不发生异常，则接着去执行</a:t>
            </a:r>
            <a:r>
              <a:rPr lang="en-US" altLang="zh-CN" dirty="0"/>
              <a:t>finally</a:t>
            </a:r>
            <a:r>
              <a:rPr lang="zh-CN" altLang="en-US" dirty="0"/>
              <a:t>块和</a:t>
            </a:r>
            <a:r>
              <a:rPr lang="en-US" altLang="zh-CN" dirty="0"/>
              <a:t>finally</a:t>
            </a:r>
            <a:r>
              <a:rPr lang="zh-CN" altLang="en-US" dirty="0"/>
              <a:t>后面的代码（如果有的话）。</a:t>
            </a:r>
          </a:p>
          <a:p>
            <a:pPr marL="0" indent="0">
              <a:buNone/>
            </a:pPr>
            <a:r>
              <a:rPr lang="zh-CN" altLang="en-US" dirty="0"/>
              <a:t>     </a:t>
            </a:r>
            <a:r>
              <a:rPr lang="en-US" altLang="zh-CN" dirty="0"/>
              <a:t>//</a:t>
            </a:r>
            <a:r>
              <a:rPr lang="zh-CN" altLang="en-US" dirty="0"/>
              <a:t>如果发生异常，则尝试去匹配</a:t>
            </a:r>
            <a:r>
              <a:rPr lang="en-US" altLang="zh-CN" dirty="0"/>
              <a:t>catch</a:t>
            </a:r>
            <a:r>
              <a:rPr lang="zh-CN" altLang="en-US" dirty="0"/>
              <a:t>块。</a:t>
            </a:r>
          </a:p>
          <a:p>
            <a:pPr marL="0" indent="0">
              <a:buNone/>
            </a:pPr>
            <a:r>
              <a:rPr lang="en-US" altLang="zh-CN" dirty="0"/>
              <a:t>} catch(</a:t>
            </a:r>
            <a:r>
              <a:rPr lang="en-US" altLang="zh-CN" dirty="0" err="1"/>
              <a:t>SQLException</a:t>
            </a:r>
            <a:r>
              <a:rPr lang="en-US" altLang="zh-CN" dirty="0"/>
              <a:t> </a:t>
            </a:r>
            <a:r>
              <a:rPr lang="en-US" altLang="zh-CN" dirty="0" err="1"/>
              <a:t>SQLexception</a:t>
            </a:r>
            <a:r>
              <a:rPr lang="en-US" altLang="zh-CN" dirty="0"/>
              <a:t>) {</a:t>
            </a:r>
          </a:p>
          <a:p>
            <a:pPr marL="0" indent="0">
              <a:buNone/>
            </a:pPr>
            <a:r>
              <a:rPr lang="en-US" altLang="zh-CN" dirty="0"/>
              <a:t>    //</a:t>
            </a:r>
            <a:r>
              <a:rPr lang="zh-CN" altLang="en-US" b="1" dirty="0"/>
              <a:t>每一个</a:t>
            </a:r>
            <a:r>
              <a:rPr lang="en-US" altLang="zh-CN" b="1" dirty="0"/>
              <a:t>catch</a:t>
            </a:r>
            <a:r>
              <a:rPr lang="zh-CN" altLang="en-US" b="1" dirty="0"/>
              <a:t>块用于捕获并处理一个特定的异常</a:t>
            </a:r>
            <a:r>
              <a:rPr lang="zh-CN" altLang="en-US" dirty="0"/>
              <a:t>，或者这异常类型的子类。</a:t>
            </a:r>
            <a:r>
              <a:rPr lang="en-US" altLang="zh-CN" dirty="0"/>
              <a:t>Java7</a:t>
            </a:r>
            <a:r>
              <a:rPr lang="zh-CN" altLang="en-US" dirty="0"/>
              <a:t>中可以将多个异常声明在一个</a:t>
            </a:r>
            <a:r>
              <a:rPr lang="en-US" altLang="zh-CN" dirty="0"/>
              <a:t>catch</a:t>
            </a:r>
            <a:r>
              <a:rPr lang="zh-CN" altLang="en-US" dirty="0"/>
              <a:t>中。</a:t>
            </a:r>
          </a:p>
          <a:p>
            <a:pPr marL="0" indent="0">
              <a:buNone/>
            </a:pPr>
            <a:r>
              <a:rPr lang="zh-CN" altLang="en-US" dirty="0"/>
              <a:t>    </a:t>
            </a:r>
            <a:r>
              <a:rPr lang="en-US" altLang="zh-CN" dirty="0"/>
              <a:t>//catch</a:t>
            </a:r>
            <a:r>
              <a:rPr lang="zh-CN" altLang="en-US" dirty="0"/>
              <a:t>后面的括号定义了异常类型和异常参数。如果异常与之匹配且是最先匹配到的，则虚拟机将使用这个</a:t>
            </a:r>
            <a:r>
              <a:rPr lang="en-US" altLang="zh-CN" dirty="0"/>
              <a:t>catch</a:t>
            </a:r>
            <a:r>
              <a:rPr lang="zh-CN" altLang="en-US" dirty="0"/>
              <a:t>块来处理异常。</a:t>
            </a:r>
          </a:p>
          <a:p>
            <a:pPr marL="0" indent="0">
              <a:buNone/>
            </a:pPr>
            <a:r>
              <a:rPr lang="zh-CN" altLang="en-US" dirty="0"/>
              <a:t>    </a:t>
            </a:r>
            <a:r>
              <a:rPr lang="en-US" altLang="zh-CN" dirty="0"/>
              <a:t>//</a:t>
            </a:r>
            <a:r>
              <a:rPr lang="zh-CN" altLang="en-US" dirty="0"/>
              <a:t>在</a:t>
            </a:r>
            <a:r>
              <a:rPr lang="en-US" altLang="zh-CN" dirty="0"/>
              <a:t>catch</a:t>
            </a:r>
            <a:r>
              <a:rPr lang="zh-CN" altLang="en-US" dirty="0"/>
              <a:t>块中可以使用这个块的异常参数来获取异常的相关信息。异常参数是这个</a:t>
            </a:r>
            <a:r>
              <a:rPr lang="en-US" altLang="zh-CN" dirty="0"/>
              <a:t>catch</a:t>
            </a:r>
            <a:r>
              <a:rPr lang="zh-CN" altLang="en-US" dirty="0"/>
              <a:t>块中的局部变量，其它块不能访问。</a:t>
            </a:r>
          </a:p>
          <a:p>
            <a:pPr marL="0" indent="0">
              <a:buNone/>
            </a:pPr>
            <a:r>
              <a:rPr lang="zh-CN" altLang="en-US" dirty="0"/>
              <a:t>    </a:t>
            </a:r>
            <a:r>
              <a:rPr lang="en-US" altLang="zh-CN" dirty="0"/>
              <a:t>//</a:t>
            </a:r>
            <a:r>
              <a:rPr lang="zh-CN" altLang="en-US" dirty="0"/>
              <a:t>如果当前</a:t>
            </a:r>
            <a:r>
              <a:rPr lang="en-US" altLang="zh-CN" dirty="0"/>
              <a:t>try</a:t>
            </a:r>
            <a:r>
              <a:rPr lang="zh-CN" altLang="en-US" dirty="0"/>
              <a:t>块中发生的异常在后续的所有</a:t>
            </a:r>
            <a:r>
              <a:rPr lang="en-US" altLang="zh-CN" dirty="0"/>
              <a:t>catch</a:t>
            </a:r>
            <a:r>
              <a:rPr lang="zh-CN" altLang="en-US" dirty="0"/>
              <a:t>中都没捕获到，则先去执行</a:t>
            </a:r>
            <a:r>
              <a:rPr lang="en-US" altLang="zh-CN" dirty="0"/>
              <a:t>finally</a:t>
            </a:r>
            <a:r>
              <a:rPr lang="zh-CN" altLang="en-US" dirty="0"/>
              <a:t>，然后到这个函数的外部</a:t>
            </a:r>
            <a:r>
              <a:rPr lang="en-US" altLang="zh-CN" dirty="0"/>
              <a:t>caller</a:t>
            </a:r>
            <a:r>
              <a:rPr lang="zh-CN" altLang="en-US" dirty="0"/>
              <a:t>中去匹配异常处理器。</a:t>
            </a:r>
          </a:p>
          <a:p>
            <a:pPr marL="0" indent="0">
              <a:buNone/>
            </a:pPr>
            <a:r>
              <a:rPr lang="zh-CN" altLang="en-US" dirty="0"/>
              <a:t>    </a:t>
            </a:r>
            <a:r>
              <a:rPr lang="en-US" altLang="zh-CN" dirty="0"/>
              <a:t>//</a:t>
            </a:r>
            <a:r>
              <a:rPr lang="zh-CN" altLang="en-US" dirty="0"/>
              <a:t>如果</a:t>
            </a:r>
            <a:r>
              <a:rPr lang="en-US" altLang="zh-CN" dirty="0"/>
              <a:t>try</a:t>
            </a:r>
            <a:r>
              <a:rPr lang="zh-CN" altLang="en-US" dirty="0"/>
              <a:t>中没有发生异常，则所有的</a:t>
            </a:r>
            <a:r>
              <a:rPr lang="en-US" altLang="zh-CN" dirty="0"/>
              <a:t>catch</a:t>
            </a:r>
            <a:r>
              <a:rPr lang="zh-CN" altLang="en-US" dirty="0"/>
              <a:t>块将被忽略。</a:t>
            </a:r>
          </a:p>
          <a:p>
            <a:pPr marL="0" indent="0">
              <a:buNone/>
            </a:pPr>
            <a:r>
              <a:rPr lang="en-US" altLang="zh-CN" dirty="0"/>
              <a:t>} catch(Exception exception) {</a:t>
            </a:r>
          </a:p>
          <a:p>
            <a:pPr marL="0" indent="0">
              <a:buNone/>
            </a:pPr>
            <a:r>
              <a:rPr lang="en-US" altLang="zh-CN" dirty="0"/>
              <a:t>    //...</a:t>
            </a:r>
          </a:p>
          <a:p>
            <a:pPr marL="0" indent="0">
              <a:buNone/>
            </a:pPr>
            <a:r>
              <a:rPr lang="en-US" altLang="zh-CN" dirty="0"/>
              <a:t>} finally {</a:t>
            </a:r>
          </a:p>
          <a:p>
            <a:pPr marL="0" indent="0">
              <a:buNone/>
            </a:pPr>
            <a:r>
              <a:rPr lang="en-US" altLang="zh-CN" dirty="0"/>
              <a:t>    //finally</a:t>
            </a:r>
            <a:r>
              <a:rPr lang="zh-CN" altLang="en-US" dirty="0"/>
              <a:t>块通常是可选的。</a:t>
            </a:r>
          </a:p>
          <a:p>
            <a:pPr marL="0" indent="0">
              <a:buNone/>
            </a:pPr>
            <a:r>
              <a:rPr lang="zh-CN" altLang="en-US" dirty="0"/>
              <a:t>   </a:t>
            </a:r>
            <a:r>
              <a:rPr lang="en-US" altLang="zh-CN" dirty="0"/>
              <a:t>//</a:t>
            </a:r>
            <a:r>
              <a:rPr lang="zh-CN" altLang="en-US" dirty="0"/>
              <a:t>无论异常是否发生，异常是否匹配被处理，</a:t>
            </a:r>
            <a:r>
              <a:rPr lang="en-US" altLang="zh-CN" dirty="0"/>
              <a:t>finally</a:t>
            </a:r>
            <a:r>
              <a:rPr lang="zh-CN" altLang="en-US" dirty="0"/>
              <a:t>都会执行。</a:t>
            </a:r>
          </a:p>
          <a:p>
            <a:pPr marL="0" indent="0">
              <a:buNone/>
            </a:pPr>
            <a:r>
              <a:rPr lang="zh-CN" altLang="en-US" dirty="0"/>
              <a:t>   </a:t>
            </a:r>
            <a:r>
              <a:rPr lang="en-US" altLang="zh-CN" dirty="0"/>
              <a:t>//</a:t>
            </a:r>
            <a:r>
              <a:rPr lang="zh-CN" altLang="en-US" dirty="0"/>
              <a:t>一个</a:t>
            </a:r>
            <a:r>
              <a:rPr lang="en-US" altLang="zh-CN" dirty="0"/>
              <a:t>try</a:t>
            </a:r>
            <a:r>
              <a:rPr lang="zh-CN" altLang="en-US" dirty="0"/>
              <a:t>至少要有一个</a:t>
            </a:r>
            <a:r>
              <a:rPr lang="en-US" altLang="zh-CN" dirty="0"/>
              <a:t>catch</a:t>
            </a:r>
            <a:r>
              <a:rPr lang="zh-CN" altLang="en-US" dirty="0"/>
              <a:t>块，否则， 至少要有</a:t>
            </a:r>
            <a:r>
              <a:rPr lang="en-US" altLang="zh-CN" dirty="0"/>
              <a:t>1</a:t>
            </a:r>
            <a:r>
              <a:rPr lang="zh-CN" altLang="en-US" dirty="0"/>
              <a:t>个</a:t>
            </a:r>
            <a:r>
              <a:rPr lang="en-US" altLang="zh-CN" dirty="0"/>
              <a:t>finally</a:t>
            </a:r>
            <a:r>
              <a:rPr lang="zh-CN" altLang="en-US" dirty="0"/>
              <a:t>块。但是</a:t>
            </a:r>
            <a:r>
              <a:rPr lang="en-US" altLang="zh-CN" dirty="0"/>
              <a:t>finally</a:t>
            </a:r>
            <a:r>
              <a:rPr lang="zh-CN" altLang="en-US" dirty="0"/>
              <a:t>不是用来处理异常的，</a:t>
            </a:r>
            <a:r>
              <a:rPr lang="en-US" altLang="zh-CN" dirty="0"/>
              <a:t>finally</a:t>
            </a:r>
            <a:r>
              <a:rPr lang="zh-CN" altLang="en-US" dirty="0"/>
              <a:t>不会捕获异常。</a:t>
            </a:r>
          </a:p>
          <a:p>
            <a:pPr marL="0" indent="0">
              <a:buNone/>
            </a:pPr>
            <a:r>
              <a:rPr lang="zh-CN" altLang="en-US" dirty="0"/>
              <a:t>  </a:t>
            </a:r>
            <a:r>
              <a:rPr lang="en-US" altLang="zh-CN" dirty="0"/>
              <a:t>//finally</a:t>
            </a:r>
            <a:r>
              <a:rPr lang="zh-CN" altLang="en-US" dirty="0"/>
              <a:t>主要做一些清理工作，如流的关闭，数据库连接的关闭等。 </a:t>
            </a:r>
          </a:p>
          <a:p>
            <a:pPr marL="0" indent="0">
              <a:buNone/>
            </a:pPr>
            <a:r>
              <a:rPr lang="en-US" altLang="zh-CN" dirty="0"/>
              <a:t>}</a:t>
            </a:r>
            <a:endParaRPr lang="zh-CN" altLang="en-US" dirty="0"/>
          </a:p>
        </p:txBody>
      </p:sp>
    </p:spTree>
    <p:extLst>
      <p:ext uri="{BB962C8B-B14F-4D97-AF65-F5344CB8AC3E}">
        <p14:creationId xmlns:p14="http://schemas.microsoft.com/office/powerpoint/2010/main" val="1583108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E140B-249E-4236-B180-40DAB7152708}"/>
              </a:ext>
            </a:extLst>
          </p:cNvPr>
          <p:cNvSpPr>
            <a:spLocks noGrp="1"/>
          </p:cNvSpPr>
          <p:nvPr>
            <p:ph type="title"/>
          </p:nvPr>
        </p:nvSpPr>
        <p:spPr/>
        <p:txBody>
          <a:bodyPr/>
          <a:lstStyle/>
          <a:p>
            <a:r>
              <a:rPr lang="zh-CN" altLang="en-US" dirty="0"/>
              <a:t>异常处理</a:t>
            </a:r>
          </a:p>
        </p:txBody>
      </p:sp>
      <p:sp>
        <p:nvSpPr>
          <p:cNvPr id="3" name="内容占位符 2">
            <a:extLst>
              <a:ext uri="{FF2B5EF4-FFF2-40B4-BE49-F238E27FC236}">
                <a16:creationId xmlns:a16="http://schemas.microsoft.com/office/drawing/2014/main" id="{8862D1E9-0FEC-4884-A049-3191212DE25B}"/>
              </a:ext>
            </a:extLst>
          </p:cNvPr>
          <p:cNvSpPr>
            <a:spLocks noGrp="1"/>
          </p:cNvSpPr>
          <p:nvPr>
            <p:ph idx="1"/>
          </p:nvPr>
        </p:nvSpPr>
        <p:spPr>
          <a:xfrm>
            <a:off x="838200" y="1624457"/>
            <a:ext cx="10515600" cy="4351338"/>
          </a:xfrm>
        </p:spPr>
        <p:txBody>
          <a:bodyPr/>
          <a:lstStyle/>
          <a:p>
            <a:r>
              <a:rPr lang="zh-CN" altLang="en-US" dirty="0"/>
              <a:t>需要注意的地方</a:t>
            </a:r>
          </a:p>
          <a:p>
            <a:pPr marL="0" indent="0">
              <a:buNone/>
            </a:pPr>
            <a:r>
              <a:rPr lang="en-US" altLang="zh-CN" dirty="0"/>
              <a:t>1</a:t>
            </a:r>
            <a:r>
              <a:rPr lang="zh-CN" altLang="en-US" dirty="0"/>
              <a:t>、</a:t>
            </a:r>
            <a:r>
              <a:rPr lang="en-US" altLang="zh-CN" dirty="0"/>
              <a:t>try</a:t>
            </a:r>
            <a:r>
              <a:rPr lang="zh-CN" altLang="en-US" dirty="0"/>
              <a:t>块中的局部变量和</a:t>
            </a:r>
            <a:r>
              <a:rPr lang="en-US" altLang="zh-CN" dirty="0"/>
              <a:t>catch</a:t>
            </a:r>
            <a:r>
              <a:rPr lang="zh-CN" altLang="en-US" dirty="0"/>
              <a:t>块中的局部变量（包括异常变量），以及</a:t>
            </a:r>
            <a:r>
              <a:rPr lang="en-US" altLang="zh-CN" dirty="0"/>
              <a:t>finally</a:t>
            </a:r>
            <a:r>
              <a:rPr lang="zh-CN" altLang="en-US" dirty="0"/>
              <a:t>中的局部变量，</a:t>
            </a:r>
            <a:r>
              <a:rPr lang="zh-CN" altLang="en-US" b="1" dirty="0"/>
              <a:t>他们之间不可共享使用</a:t>
            </a:r>
            <a:r>
              <a:rPr lang="zh-CN" altLang="en-US" dirty="0"/>
              <a:t>。</a:t>
            </a:r>
          </a:p>
          <a:p>
            <a:pPr marL="0" indent="0">
              <a:buNone/>
            </a:pPr>
            <a:endParaRPr lang="zh-CN" altLang="en-US" dirty="0"/>
          </a:p>
          <a:p>
            <a:pPr marL="0" indent="0">
              <a:buNone/>
            </a:pPr>
            <a:r>
              <a:rPr lang="en-US" altLang="zh-CN" dirty="0"/>
              <a:t>2</a:t>
            </a:r>
            <a:r>
              <a:rPr lang="zh-CN" altLang="en-US" dirty="0"/>
              <a:t>、</a:t>
            </a:r>
            <a:r>
              <a:rPr lang="zh-CN" altLang="en-US" b="1" dirty="0"/>
              <a:t>每一个</a:t>
            </a:r>
            <a:r>
              <a:rPr lang="en-US" altLang="zh-CN" b="1" dirty="0"/>
              <a:t>catch</a:t>
            </a:r>
            <a:r>
              <a:rPr lang="zh-CN" altLang="en-US" b="1" dirty="0"/>
              <a:t>块用于处理一个异常</a:t>
            </a:r>
            <a:r>
              <a:rPr lang="zh-CN" altLang="en-US" dirty="0"/>
              <a:t>。异常匹配是按照</a:t>
            </a:r>
            <a:r>
              <a:rPr lang="en-US" altLang="zh-CN" dirty="0"/>
              <a:t>catch</a:t>
            </a:r>
            <a:r>
              <a:rPr lang="zh-CN" altLang="en-US" dirty="0"/>
              <a:t>块的顺序</a:t>
            </a:r>
            <a:r>
              <a:rPr lang="zh-CN" altLang="en-US" b="1" dirty="0"/>
              <a:t>从上往下寻找</a:t>
            </a:r>
            <a:r>
              <a:rPr lang="zh-CN" altLang="en-US" dirty="0"/>
              <a:t>的，</a:t>
            </a:r>
            <a:r>
              <a:rPr lang="zh-CN" altLang="en-US" b="1" dirty="0"/>
              <a:t>只有第一个匹配的</a:t>
            </a:r>
            <a:r>
              <a:rPr lang="en-US" altLang="zh-CN" b="1" dirty="0"/>
              <a:t>catch</a:t>
            </a:r>
            <a:r>
              <a:rPr lang="zh-CN" altLang="en-US" b="1" dirty="0"/>
              <a:t>会得到执行</a:t>
            </a:r>
            <a:r>
              <a:rPr lang="zh-CN" altLang="en-US" dirty="0"/>
              <a:t>。匹配时，不仅运行精确匹配，也支持父类匹配，因此，如果同一个</a:t>
            </a:r>
            <a:r>
              <a:rPr lang="en-US" altLang="zh-CN" dirty="0"/>
              <a:t>try</a:t>
            </a:r>
            <a:r>
              <a:rPr lang="zh-CN" altLang="en-US" dirty="0"/>
              <a:t>块下的多个</a:t>
            </a:r>
            <a:r>
              <a:rPr lang="en-US" altLang="zh-CN" dirty="0"/>
              <a:t>catch</a:t>
            </a:r>
            <a:r>
              <a:rPr lang="zh-CN" altLang="en-US" dirty="0"/>
              <a:t>异常类型有父子关系，应该将子类异常放在前面，父类异常放在后面，这样保证每个</a:t>
            </a:r>
            <a:r>
              <a:rPr lang="en-US" altLang="zh-CN" dirty="0"/>
              <a:t>catch</a:t>
            </a:r>
            <a:r>
              <a:rPr lang="zh-CN" altLang="en-US" dirty="0"/>
              <a:t>块都有存在的意义。</a:t>
            </a:r>
          </a:p>
          <a:p>
            <a:pPr marL="0" indent="0">
              <a:buNone/>
            </a:pPr>
            <a:endParaRPr lang="zh-CN" altLang="en-US" dirty="0"/>
          </a:p>
          <a:p>
            <a:pPr marL="0" indent="0">
              <a:buNone/>
            </a:pPr>
            <a:r>
              <a:rPr lang="en-US" altLang="zh-CN" dirty="0"/>
              <a:t>3</a:t>
            </a:r>
            <a:r>
              <a:rPr lang="zh-CN" altLang="en-US" dirty="0"/>
              <a:t>、</a:t>
            </a:r>
            <a:r>
              <a:rPr lang="en-US" altLang="zh-CN" dirty="0"/>
              <a:t>java</a:t>
            </a:r>
            <a:r>
              <a:rPr lang="zh-CN" altLang="en-US" dirty="0"/>
              <a:t>中，异常处理的任务就是将执行控制流从异常发生的地方转移到能够处理这种异常的地方去。也就是说：</a:t>
            </a:r>
            <a:r>
              <a:rPr lang="zh-CN" altLang="en-US" b="1" dirty="0"/>
              <a:t>当一个函数的某条语句发生异常时，这条语句的后面的语句不会再执行</a:t>
            </a:r>
            <a:r>
              <a:rPr lang="zh-CN" altLang="en-US" dirty="0"/>
              <a:t>，它失去了焦点。执行流跳转到最近的匹配的异常处理</a:t>
            </a:r>
            <a:r>
              <a:rPr lang="en-US" altLang="zh-CN" dirty="0"/>
              <a:t>catch</a:t>
            </a:r>
            <a:r>
              <a:rPr lang="zh-CN" altLang="en-US" dirty="0"/>
              <a:t>代码块去执行，</a:t>
            </a:r>
            <a:r>
              <a:rPr lang="zh-CN" altLang="en-US" b="1" dirty="0"/>
              <a:t>异常被处理完后，执行流会接着在“处理了这个异常的</a:t>
            </a:r>
            <a:r>
              <a:rPr lang="en-US" altLang="zh-CN" b="1" dirty="0"/>
              <a:t>catch</a:t>
            </a:r>
            <a:r>
              <a:rPr lang="zh-CN" altLang="en-US" b="1" dirty="0"/>
              <a:t>代码块”后面接着执行。</a:t>
            </a:r>
          </a:p>
        </p:txBody>
      </p:sp>
    </p:spTree>
    <p:extLst>
      <p:ext uri="{BB962C8B-B14F-4D97-AF65-F5344CB8AC3E}">
        <p14:creationId xmlns:p14="http://schemas.microsoft.com/office/powerpoint/2010/main" val="1164720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849A6-5FEF-41E0-8F5C-1F65CED82644}"/>
              </a:ext>
            </a:extLst>
          </p:cNvPr>
          <p:cNvSpPr>
            <a:spLocks noGrp="1"/>
          </p:cNvSpPr>
          <p:nvPr>
            <p:ph type="title"/>
          </p:nvPr>
        </p:nvSpPr>
        <p:spPr/>
        <p:txBody>
          <a:bodyPr/>
          <a:lstStyle/>
          <a:p>
            <a:r>
              <a:rPr lang="zh-CN" altLang="en-US" dirty="0"/>
              <a:t>异常处理</a:t>
            </a:r>
          </a:p>
        </p:txBody>
      </p:sp>
      <p:sp>
        <p:nvSpPr>
          <p:cNvPr id="3" name="内容占位符 2">
            <a:extLst>
              <a:ext uri="{FF2B5EF4-FFF2-40B4-BE49-F238E27FC236}">
                <a16:creationId xmlns:a16="http://schemas.microsoft.com/office/drawing/2014/main" id="{6CB8605B-7875-4DE3-B124-71EB5B135671}"/>
              </a:ext>
            </a:extLst>
          </p:cNvPr>
          <p:cNvSpPr>
            <a:spLocks noGrp="1"/>
          </p:cNvSpPr>
          <p:nvPr>
            <p:ph idx="1"/>
          </p:nvPr>
        </p:nvSpPr>
        <p:spPr>
          <a:xfrm>
            <a:off x="838200" y="1569593"/>
            <a:ext cx="10515600" cy="4351338"/>
          </a:xfrm>
        </p:spPr>
        <p:txBody>
          <a:bodyPr>
            <a:normAutofit fontScale="92500" lnSpcReduction="10000"/>
          </a:bodyPr>
          <a:lstStyle/>
          <a:p>
            <a:r>
              <a:rPr lang="en-US" altLang="zh-CN" b="1" dirty="0"/>
              <a:t>throws </a:t>
            </a:r>
            <a:r>
              <a:rPr lang="zh-CN" altLang="en-US" b="1" dirty="0"/>
              <a:t>函数声明</a:t>
            </a:r>
            <a:endParaRPr lang="en-US" altLang="zh-CN" b="1" dirty="0"/>
          </a:p>
          <a:p>
            <a:pPr marL="457200" indent="-457200">
              <a:buFont typeface="+mj-lt"/>
              <a:buAutoNum type="arabicPeriod"/>
            </a:pPr>
            <a:r>
              <a:rPr lang="en-US" altLang="zh-CN" dirty="0"/>
              <a:t>throws</a:t>
            </a:r>
            <a:r>
              <a:rPr lang="zh-CN" altLang="en-US" dirty="0"/>
              <a:t>声明：如果一个方法内部的代码会抛出检查异常（</a:t>
            </a:r>
            <a:r>
              <a:rPr lang="en-US" altLang="zh-CN" dirty="0"/>
              <a:t>checked exception</a:t>
            </a:r>
            <a:r>
              <a:rPr lang="zh-CN" altLang="en-US" dirty="0"/>
              <a:t>），而方法自己又没有完全处理掉，则</a:t>
            </a:r>
            <a:r>
              <a:rPr lang="en-US" altLang="zh-CN" dirty="0" err="1"/>
              <a:t>javac</a:t>
            </a:r>
            <a:r>
              <a:rPr lang="zh-CN" altLang="en-US" dirty="0"/>
              <a:t>保证你必须在方法的签名上使用</a:t>
            </a:r>
            <a:r>
              <a:rPr lang="en-US" altLang="zh-CN" dirty="0"/>
              <a:t>throws</a:t>
            </a:r>
            <a:r>
              <a:rPr lang="zh-CN" altLang="en-US" dirty="0"/>
              <a:t>关键字声明这些可能抛出的异常，否则编译不通过。</a:t>
            </a:r>
          </a:p>
          <a:p>
            <a:pPr marL="457200" indent="-457200">
              <a:buFont typeface="+mj-lt"/>
              <a:buAutoNum type="arabicPeriod"/>
            </a:pPr>
            <a:r>
              <a:rPr lang="en-US" altLang="zh-CN" dirty="0"/>
              <a:t>throws</a:t>
            </a:r>
            <a:r>
              <a:rPr lang="zh-CN" altLang="en-US" dirty="0"/>
              <a:t>是另一种处理异常的方式，它不同于</a:t>
            </a:r>
            <a:r>
              <a:rPr lang="en-US" altLang="zh-CN" dirty="0"/>
              <a:t>try…catch…finally</a:t>
            </a:r>
            <a:r>
              <a:rPr lang="zh-CN" altLang="en-US" dirty="0"/>
              <a:t>，</a:t>
            </a:r>
            <a:r>
              <a:rPr lang="en-US" altLang="zh-CN" dirty="0"/>
              <a:t>throws</a:t>
            </a:r>
            <a:r>
              <a:rPr lang="zh-CN" altLang="en-US" dirty="0"/>
              <a:t>仅仅是将函数中可能出现的异常向调用者声明，而自己则不具体处理。</a:t>
            </a:r>
          </a:p>
          <a:p>
            <a:pPr marL="457200" indent="-457200">
              <a:buFont typeface="+mj-lt"/>
              <a:buAutoNum type="arabicPeriod"/>
            </a:pPr>
            <a:r>
              <a:rPr lang="zh-CN" altLang="en-US" dirty="0"/>
              <a:t>采取这种异常处理的原因可能是：方法本身不知道如何处理这样的异常，或者说让调用者处理更好，调用者需要为可能发生的异常负责。</a:t>
            </a:r>
            <a:endParaRPr lang="en-US" altLang="zh-CN" dirty="0"/>
          </a:p>
          <a:p>
            <a:pPr marL="457200" indent="-457200">
              <a:buFont typeface="+mj-lt"/>
              <a:buAutoNum type="arabicPeriod"/>
            </a:pPr>
            <a:endParaRPr lang="en-US" altLang="zh-CN" dirty="0"/>
          </a:p>
          <a:p>
            <a:pPr marL="0" indent="0">
              <a:buNone/>
            </a:pPr>
            <a:r>
              <a:rPr lang="en-US" altLang="zh-CN" dirty="0"/>
              <a:t>public void foo() throws ExceptionType1, ExceptionType2, </a:t>
            </a:r>
            <a:r>
              <a:rPr lang="en-US" altLang="zh-CN" dirty="0" err="1"/>
              <a:t>ExceptionTypeN</a:t>
            </a:r>
            <a:endParaRPr lang="en-US" altLang="zh-CN" dirty="0"/>
          </a:p>
          <a:p>
            <a:pPr marL="0" indent="0">
              <a:buNone/>
            </a:pPr>
            <a:r>
              <a:rPr lang="en-US" altLang="zh-CN" dirty="0"/>
              <a:t>{ </a:t>
            </a:r>
          </a:p>
          <a:p>
            <a:pPr marL="0" indent="0">
              <a:buNone/>
            </a:pPr>
            <a:r>
              <a:rPr lang="en-US" altLang="zh-CN" dirty="0"/>
              <a:t>     //foo</a:t>
            </a:r>
            <a:r>
              <a:rPr lang="zh-CN" altLang="en-US" dirty="0"/>
              <a:t>内部可以抛出 </a:t>
            </a:r>
            <a:r>
              <a:rPr lang="en-US" altLang="zh-CN" dirty="0"/>
              <a:t>ExceptionType1, ExceptionType2, </a:t>
            </a:r>
            <a:r>
              <a:rPr lang="en-US" altLang="zh-CN" dirty="0" err="1"/>
              <a:t>ExceptionTypeN</a:t>
            </a:r>
            <a:r>
              <a:rPr lang="en-US" altLang="zh-CN" dirty="0"/>
              <a:t> </a:t>
            </a:r>
            <a:r>
              <a:rPr lang="zh-CN" altLang="en-US" dirty="0"/>
              <a:t>类的异常，或者他</a:t>
            </a:r>
            <a:r>
              <a:rPr lang="en-US" altLang="zh-CN" dirty="0"/>
              <a:t>	</a:t>
            </a:r>
            <a:r>
              <a:rPr lang="zh-CN" altLang="en-US" dirty="0"/>
              <a:t>们的子类的异常对象。</a:t>
            </a:r>
          </a:p>
          <a:p>
            <a:pPr marL="0" indent="0">
              <a:buNone/>
            </a:pPr>
            <a:r>
              <a:rPr lang="en-US" altLang="zh-CN" dirty="0"/>
              <a:t>}</a:t>
            </a:r>
            <a:endParaRPr lang="zh-CN" altLang="en-US" dirty="0"/>
          </a:p>
        </p:txBody>
      </p:sp>
    </p:spTree>
    <p:extLst>
      <p:ext uri="{BB962C8B-B14F-4D97-AF65-F5344CB8AC3E}">
        <p14:creationId xmlns:p14="http://schemas.microsoft.com/office/powerpoint/2010/main" val="1214821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79CFE-4E88-4CA5-A885-C33767C1E157}"/>
              </a:ext>
            </a:extLst>
          </p:cNvPr>
          <p:cNvSpPr>
            <a:spLocks noGrp="1"/>
          </p:cNvSpPr>
          <p:nvPr>
            <p:ph type="title"/>
          </p:nvPr>
        </p:nvSpPr>
        <p:spPr/>
        <p:txBody>
          <a:bodyPr/>
          <a:lstStyle/>
          <a:p>
            <a:r>
              <a:rPr lang="zh-CN" altLang="en-US" dirty="0"/>
              <a:t>异常处理常用方法</a:t>
            </a:r>
          </a:p>
        </p:txBody>
      </p:sp>
      <p:pic>
        <p:nvPicPr>
          <p:cNvPr id="5" name="内容占位符 4">
            <a:extLst>
              <a:ext uri="{FF2B5EF4-FFF2-40B4-BE49-F238E27FC236}">
                <a16:creationId xmlns:a16="http://schemas.microsoft.com/office/drawing/2014/main" id="{D2A54FED-7462-44BF-82BD-8D20C3014277}"/>
              </a:ext>
            </a:extLst>
          </p:cNvPr>
          <p:cNvPicPr>
            <a:picLocks noGrp="1" noChangeAspect="1"/>
          </p:cNvPicPr>
          <p:nvPr>
            <p:ph idx="1"/>
          </p:nvPr>
        </p:nvPicPr>
        <p:blipFill>
          <a:blip r:embed="rId2"/>
          <a:stretch>
            <a:fillRect/>
          </a:stretch>
        </p:blipFill>
        <p:spPr>
          <a:xfrm>
            <a:off x="2668575" y="1290145"/>
            <a:ext cx="6854850" cy="4942598"/>
          </a:xfrm>
        </p:spPr>
      </p:pic>
      <p:sp>
        <p:nvSpPr>
          <p:cNvPr id="6" name="文本框 5">
            <a:extLst>
              <a:ext uri="{FF2B5EF4-FFF2-40B4-BE49-F238E27FC236}">
                <a16:creationId xmlns:a16="http://schemas.microsoft.com/office/drawing/2014/main" id="{2CE8D95E-F7FB-4D52-AEBD-3B7E2DF8F62B}"/>
              </a:ext>
            </a:extLst>
          </p:cNvPr>
          <p:cNvSpPr txBox="1"/>
          <p:nvPr/>
        </p:nvSpPr>
        <p:spPr>
          <a:xfrm>
            <a:off x="1226820" y="6395762"/>
            <a:ext cx="9738360" cy="369332"/>
          </a:xfrm>
          <a:prstGeom prst="rect">
            <a:avLst/>
          </a:prstGeom>
          <a:noFill/>
        </p:spPr>
        <p:txBody>
          <a:bodyPr wrap="square" rtlCol="0">
            <a:spAutoFit/>
          </a:bodyPr>
          <a:lstStyle/>
          <a:p>
            <a:pPr algn="ctr"/>
            <a:r>
              <a:rPr lang="zh-CN" altLang="en-US" dirty="0"/>
              <a:t>异常处理的详解请看：</a:t>
            </a:r>
            <a:r>
              <a:rPr lang="en-US" altLang="zh-CN" dirty="0"/>
              <a:t>https://juejin.im/post/6844903887871148045</a:t>
            </a:r>
            <a:endParaRPr lang="zh-CN" altLang="en-US" dirty="0"/>
          </a:p>
        </p:txBody>
      </p:sp>
    </p:spTree>
    <p:extLst>
      <p:ext uri="{BB962C8B-B14F-4D97-AF65-F5344CB8AC3E}">
        <p14:creationId xmlns:p14="http://schemas.microsoft.com/office/powerpoint/2010/main" val="130711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CB472-C318-420F-8819-F6FB7231ADCF}"/>
              </a:ext>
            </a:extLst>
          </p:cNvPr>
          <p:cNvSpPr>
            <a:spLocks noGrp="1"/>
          </p:cNvSpPr>
          <p:nvPr>
            <p:ph type="title"/>
          </p:nvPr>
        </p:nvSpPr>
        <p:spPr/>
        <p:txBody>
          <a:bodyPr/>
          <a:lstStyle/>
          <a:p>
            <a:r>
              <a:rPr lang="en-US" altLang="zh-CN" dirty="0"/>
              <a:t>Collections</a:t>
            </a:r>
            <a:r>
              <a:rPr lang="zh-CN" altLang="en-US" dirty="0"/>
              <a:t>家族</a:t>
            </a:r>
          </a:p>
        </p:txBody>
      </p:sp>
      <p:pic>
        <p:nvPicPr>
          <p:cNvPr id="5" name="内容占位符 4">
            <a:extLst>
              <a:ext uri="{FF2B5EF4-FFF2-40B4-BE49-F238E27FC236}">
                <a16:creationId xmlns:a16="http://schemas.microsoft.com/office/drawing/2014/main" id="{E916052E-6718-4A75-A897-FB9A48B0B4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213" y="1331848"/>
            <a:ext cx="7229573" cy="5444617"/>
          </a:xfrm>
        </p:spPr>
      </p:pic>
    </p:spTree>
    <p:extLst>
      <p:ext uri="{BB962C8B-B14F-4D97-AF65-F5344CB8AC3E}">
        <p14:creationId xmlns:p14="http://schemas.microsoft.com/office/powerpoint/2010/main" val="325288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2233B-041B-4DCF-A2D9-75CD4E16AD6A}"/>
              </a:ext>
            </a:extLst>
          </p:cNvPr>
          <p:cNvSpPr>
            <a:spLocks noGrp="1"/>
          </p:cNvSpPr>
          <p:nvPr>
            <p:ph type="title"/>
          </p:nvPr>
        </p:nvSpPr>
        <p:spPr/>
        <p:txBody>
          <a:bodyPr/>
          <a:lstStyle/>
          <a:p>
            <a:r>
              <a:rPr lang="en-US" altLang="zh-CN" dirty="0"/>
              <a:t>Collections</a:t>
            </a:r>
            <a:r>
              <a:rPr lang="zh-CN" altLang="en-US" dirty="0"/>
              <a:t>方法</a:t>
            </a:r>
          </a:p>
        </p:txBody>
      </p:sp>
      <p:pic>
        <p:nvPicPr>
          <p:cNvPr id="5" name="内容占位符 4">
            <a:extLst>
              <a:ext uri="{FF2B5EF4-FFF2-40B4-BE49-F238E27FC236}">
                <a16:creationId xmlns:a16="http://schemas.microsoft.com/office/drawing/2014/main" id="{5B52A588-793F-4A9A-9B8D-E9765E65E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1942" y="1252728"/>
            <a:ext cx="6828115" cy="5522976"/>
          </a:xfrm>
        </p:spPr>
      </p:pic>
    </p:spTree>
    <p:extLst>
      <p:ext uri="{BB962C8B-B14F-4D97-AF65-F5344CB8AC3E}">
        <p14:creationId xmlns:p14="http://schemas.microsoft.com/office/powerpoint/2010/main" val="1171900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5238F-A8D0-491B-AE34-9D8303232821}"/>
              </a:ext>
            </a:extLst>
          </p:cNvPr>
          <p:cNvSpPr>
            <a:spLocks noGrp="1"/>
          </p:cNvSpPr>
          <p:nvPr>
            <p:ph type="title"/>
          </p:nvPr>
        </p:nvSpPr>
        <p:spPr/>
        <p:txBody>
          <a:bodyPr/>
          <a:lstStyle/>
          <a:p>
            <a:r>
              <a:rPr lang="zh-CN" altLang="en-US" dirty="0"/>
              <a:t>示例代码</a:t>
            </a:r>
          </a:p>
        </p:txBody>
      </p:sp>
      <p:sp>
        <p:nvSpPr>
          <p:cNvPr id="3" name="内容占位符 2">
            <a:extLst>
              <a:ext uri="{FF2B5EF4-FFF2-40B4-BE49-F238E27FC236}">
                <a16:creationId xmlns:a16="http://schemas.microsoft.com/office/drawing/2014/main" id="{6C8A7A74-548B-49F1-A7C8-9B0D950910DE}"/>
              </a:ext>
            </a:extLst>
          </p:cNvPr>
          <p:cNvSpPr>
            <a:spLocks noGrp="1"/>
          </p:cNvSpPr>
          <p:nvPr>
            <p:ph idx="1"/>
          </p:nvPr>
        </p:nvSpPr>
        <p:spPr/>
        <p:txBody>
          <a:bodyPr/>
          <a:lstStyle/>
          <a:p>
            <a:pPr marL="0" indent="0">
              <a:buNone/>
            </a:pPr>
            <a:r>
              <a:rPr lang="en-US" altLang="zh-CN" dirty="0"/>
              <a:t>public class Demo {</a:t>
            </a:r>
          </a:p>
          <a:p>
            <a:pPr marL="0" indent="0">
              <a:buNone/>
            </a:pPr>
            <a:r>
              <a:rPr lang="en-US" altLang="zh-CN" dirty="0"/>
              <a:t>    public static void main(String[] </a:t>
            </a:r>
            <a:r>
              <a:rPr lang="en-US" altLang="zh-CN" dirty="0" err="1"/>
              <a:t>args</a:t>
            </a:r>
            <a:r>
              <a:rPr lang="en-US" altLang="zh-CN" dirty="0"/>
              <a:t>) {</a:t>
            </a:r>
          </a:p>
          <a:p>
            <a:pPr marL="0" indent="0">
              <a:buNone/>
            </a:pPr>
            <a:r>
              <a:rPr lang="en-US" altLang="zh-CN" dirty="0"/>
              <a:t>        Collection&lt;String&gt; c = new </a:t>
            </a:r>
            <a:r>
              <a:rPr lang="en-US" altLang="zh-CN" b="1" dirty="0" err="1"/>
              <a:t>ArrayList</a:t>
            </a:r>
            <a:r>
              <a:rPr lang="en-US" altLang="zh-CN" dirty="0"/>
              <a:t>&lt;String&gt;();</a:t>
            </a:r>
          </a:p>
          <a:p>
            <a:pPr marL="0" indent="0">
              <a:buNone/>
            </a:pPr>
            <a:r>
              <a:rPr lang="en-US" altLang="zh-CN" dirty="0"/>
              <a:t>        </a:t>
            </a:r>
            <a:r>
              <a:rPr lang="en-US" altLang="zh-CN" dirty="0" err="1"/>
              <a:t>c.add</a:t>
            </a:r>
            <a:r>
              <a:rPr lang="en-US" altLang="zh-CN" dirty="0"/>
              <a:t>("A");</a:t>
            </a:r>
          </a:p>
          <a:p>
            <a:pPr marL="0" indent="0">
              <a:buNone/>
            </a:pPr>
            <a:r>
              <a:rPr lang="en-US" altLang="zh-CN" dirty="0"/>
              <a:t>        </a:t>
            </a:r>
            <a:r>
              <a:rPr lang="en-US" altLang="zh-CN" dirty="0" err="1"/>
              <a:t>c.add</a:t>
            </a:r>
            <a:r>
              <a:rPr lang="en-US" altLang="zh-CN" dirty="0"/>
              <a:t>("A");</a:t>
            </a:r>
          </a:p>
          <a:p>
            <a:pPr marL="0" indent="0">
              <a:buNone/>
            </a:pPr>
            <a:r>
              <a:rPr lang="en-US" altLang="zh-CN" dirty="0"/>
              <a:t>        </a:t>
            </a:r>
            <a:r>
              <a:rPr lang="en-US" altLang="zh-CN" dirty="0" err="1"/>
              <a:t>c.add</a:t>
            </a:r>
            <a:r>
              <a:rPr lang="en-US" altLang="zh-CN" dirty="0"/>
              <a:t>("A");</a:t>
            </a:r>
          </a:p>
          <a:p>
            <a:pPr marL="0" indent="0">
              <a:buNone/>
            </a:pPr>
            <a:r>
              <a:rPr lang="en-US" altLang="zh-CN" dirty="0"/>
              <a:t>        </a:t>
            </a:r>
            <a:r>
              <a:rPr lang="en-US" altLang="zh-CN" dirty="0" err="1"/>
              <a:t>c.add</a:t>
            </a:r>
            <a:r>
              <a:rPr lang="en-US" altLang="zh-CN" dirty="0"/>
              <a:t>("A");</a:t>
            </a:r>
          </a:p>
          <a:p>
            <a:pPr marL="0" indent="0">
              <a:buNone/>
            </a:pPr>
            <a:r>
              <a:rPr lang="en-US" altLang="zh-CN" dirty="0"/>
              <a:t>        </a:t>
            </a:r>
            <a:r>
              <a:rPr lang="en-US" altLang="zh-CN" dirty="0" err="1"/>
              <a:t>System.out.println</a:t>
            </a:r>
            <a:r>
              <a:rPr lang="en-US" altLang="zh-CN" dirty="0"/>
              <a:t>(c);</a:t>
            </a:r>
          </a:p>
          <a:p>
            <a:pPr marL="0" indent="0">
              <a:buNone/>
            </a:pPr>
            <a:r>
              <a:rPr lang="en-US" altLang="zh-CN" dirty="0"/>
              <a:t>    }</a:t>
            </a:r>
          </a:p>
          <a:p>
            <a:pPr marL="0" indent="0">
              <a:buNone/>
            </a:pPr>
            <a:r>
              <a:rPr lang="en-US" altLang="zh-CN" dirty="0"/>
              <a:t>}</a:t>
            </a:r>
            <a:endParaRPr lang="zh-CN" altLang="en-US" dirty="0"/>
          </a:p>
        </p:txBody>
      </p:sp>
    </p:spTree>
    <p:extLst>
      <p:ext uri="{BB962C8B-B14F-4D97-AF65-F5344CB8AC3E}">
        <p14:creationId xmlns:p14="http://schemas.microsoft.com/office/powerpoint/2010/main" val="980119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4AF12-F1E1-4808-9E2A-37F77A0F8678}"/>
              </a:ext>
            </a:extLst>
          </p:cNvPr>
          <p:cNvSpPr>
            <a:spLocks noGrp="1"/>
          </p:cNvSpPr>
          <p:nvPr>
            <p:ph type="title"/>
          </p:nvPr>
        </p:nvSpPr>
        <p:spPr/>
        <p:txBody>
          <a:bodyPr/>
          <a:lstStyle/>
          <a:p>
            <a:r>
              <a:rPr lang="en-US" altLang="zh-CN" dirty="0"/>
              <a:t>Sort</a:t>
            </a:r>
            <a:r>
              <a:rPr lang="zh-CN" altLang="en-US" dirty="0"/>
              <a:t>方法</a:t>
            </a:r>
          </a:p>
        </p:txBody>
      </p:sp>
      <p:pic>
        <p:nvPicPr>
          <p:cNvPr id="5" name="内容占位符 4">
            <a:extLst>
              <a:ext uri="{FF2B5EF4-FFF2-40B4-BE49-F238E27FC236}">
                <a16:creationId xmlns:a16="http://schemas.microsoft.com/office/drawing/2014/main" id="{B5E2DE9F-BB52-4237-BBC8-746C0C4766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316" y="3032185"/>
            <a:ext cx="10195368" cy="2335068"/>
          </a:xfrm>
        </p:spPr>
      </p:pic>
      <p:sp>
        <p:nvSpPr>
          <p:cNvPr id="6" name="文本框 5">
            <a:extLst>
              <a:ext uri="{FF2B5EF4-FFF2-40B4-BE49-F238E27FC236}">
                <a16:creationId xmlns:a16="http://schemas.microsoft.com/office/drawing/2014/main" id="{E20184F7-A703-412D-835F-DEC56D1DA0D3}"/>
              </a:ext>
            </a:extLst>
          </p:cNvPr>
          <p:cNvSpPr txBox="1"/>
          <p:nvPr/>
        </p:nvSpPr>
        <p:spPr>
          <a:xfrm>
            <a:off x="998316" y="2020012"/>
            <a:ext cx="9819036" cy="369332"/>
          </a:xfrm>
          <a:prstGeom prst="rect">
            <a:avLst/>
          </a:prstGeom>
          <a:noFill/>
        </p:spPr>
        <p:txBody>
          <a:bodyPr wrap="square" rtlCol="0">
            <a:spAutoFit/>
          </a:bodyPr>
          <a:lstStyle/>
          <a:p>
            <a:r>
              <a:rPr lang="zh-CN" altLang="en-US" dirty="0"/>
              <a:t>由于</a:t>
            </a:r>
            <a:r>
              <a:rPr lang="en-US" altLang="zh-CN" dirty="0"/>
              <a:t>sort</a:t>
            </a:r>
            <a:r>
              <a:rPr lang="zh-CN" altLang="en-US" dirty="0"/>
              <a:t>方法必须使用</a:t>
            </a:r>
            <a:r>
              <a:rPr lang="en-US" altLang="zh-CN" dirty="0"/>
              <a:t>lambda</a:t>
            </a:r>
            <a:r>
              <a:rPr lang="zh-CN" altLang="en-US" dirty="0"/>
              <a:t>表达式，所以补讲</a:t>
            </a:r>
            <a:r>
              <a:rPr lang="en-US" altLang="zh-CN" dirty="0"/>
              <a:t>lambda</a:t>
            </a:r>
            <a:r>
              <a:rPr lang="zh-CN" altLang="en-US" dirty="0"/>
              <a:t>表达式。</a:t>
            </a:r>
          </a:p>
        </p:txBody>
      </p:sp>
    </p:spTree>
    <p:extLst>
      <p:ext uri="{BB962C8B-B14F-4D97-AF65-F5344CB8AC3E}">
        <p14:creationId xmlns:p14="http://schemas.microsoft.com/office/powerpoint/2010/main" val="4201000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CB74B-1593-407D-AE84-34E4387391EF}"/>
              </a:ext>
            </a:extLst>
          </p:cNvPr>
          <p:cNvSpPr>
            <a:spLocks noGrp="1"/>
          </p:cNvSpPr>
          <p:nvPr>
            <p:ph type="title"/>
          </p:nvPr>
        </p:nvSpPr>
        <p:spPr/>
        <p:txBody>
          <a:bodyPr/>
          <a:lstStyle/>
          <a:p>
            <a:r>
              <a:rPr lang="en-US" altLang="zh-CN" dirty="0"/>
              <a:t>Java 8 Lambda </a:t>
            </a:r>
            <a:r>
              <a:rPr lang="zh-CN" altLang="en-US" dirty="0"/>
              <a:t>表达式</a:t>
            </a:r>
          </a:p>
        </p:txBody>
      </p:sp>
      <p:sp>
        <p:nvSpPr>
          <p:cNvPr id="3" name="内容占位符 2">
            <a:extLst>
              <a:ext uri="{FF2B5EF4-FFF2-40B4-BE49-F238E27FC236}">
                <a16:creationId xmlns:a16="http://schemas.microsoft.com/office/drawing/2014/main" id="{8ADEBD30-2A95-4214-9156-E27E2BDA4F9A}"/>
              </a:ext>
            </a:extLst>
          </p:cNvPr>
          <p:cNvSpPr>
            <a:spLocks noGrp="1"/>
          </p:cNvSpPr>
          <p:nvPr>
            <p:ph idx="1"/>
          </p:nvPr>
        </p:nvSpPr>
        <p:spPr/>
        <p:txBody>
          <a:bodyPr/>
          <a:lstStyle/>
          <a:p>
            <a:r>
              <a:rPr lang="en-US" altLang="zh-CN" b="0" i="0" dirty="0">
                <a:solidFill>
                  <a:srgbClr val="333333"/>
                </a:solidFill>
                <a:effectLst/>
                <a:latin typeface="Helvetica Neue"/>
              </a:rPr>
              <a:t>Lambda </a:t>
            </a:r>
            <a:r>
              <a:rPr lang="zh-CN" altLang="en-US" b="0" i="0" dirty="0">
                <a:solidFill>
                  <a:srgbClr val="333333"/>
                </a:solidFill>
                <a:effectLst/>
                <a:latin typeface="Helvetica Neue"/>
              </a:rPr>
              <a:t>表达式，也可称为闭包，它是推动 </a:t>
            </a:r>
            <a:r>
              <a:rPr lang="en-US" altLang="zh-CN" b="0" i="0" dirty="0">
                <a:solidFill>
                  <a:srgbClr val="333333"/>
                </a:solidFill>
                <a:effectLst/>
                <a:latin typeface="Helvetica Neue"/>
              </a:rPr>
              <a:t>Java 8 </a:t>
            </a:r>
            <a:r>
              <a:rPr lang="zh-CN" altLang="en-US" b="0" i="0" dirty="0">
                <a:solidFill>
                  <a:srgbClr val="333333"/>
                </a:solidFill>
                <a:effectLst/>
                <a:latin typeface="Helvetica Neue"/>
              </a:rPr>
              <a:t>发布的最重要新特性。</a:t>
            </a:r>
            <a:endParaRPr lang="en-US" altLang="zh-CN" b="0" i="0" dirty="0">
              <a:solidFill>
                <a:srgbClr val="333333"/>
              </a:solidFill>
              <a:effectLst/>
              <a:latin typeface="Helvetica Neue"/>
            </a:endParaRPr>
          </a:p>
          <a:p>
            <a:pPr algn="l" latinLnBrk="1"/>
            <a:r>
              <a:rPr lang="en-US" altLang="zh-CN" b="0" i="0" dirty="0">
                <a:solidFill>
                  <a:srgbClr val="333333"/>
                </a:solidFill>
                <a:effectLst/>
                <a:latin typeface="Helvetica Neue"/>
              </a:rPr>
              <a:t>Lambda </a:t>
            </a:r>
            <a:r>
              <a:rPr lang="zh-CN" altLang="en-US" b="0" i="0" dirty="0">
                <a:solidFill>
                  <a:srgbClr val="333333"/>
                </a:solidFill>
                <a:effectLst/>
                <a:latin typeface="Helvetica Neue"/>
              </a:rPr>
              <a:t>允许把函数作为一个方法的参数（函数作为参数传递进方法中）。</a:t>
            </a:r>
          </a:p>
          <a:p>
            <a:pPr algn="l" latinLnBrk="1"/>
            <a:r>
              <a:rPr lang="zh-CN" altLang="en-US" b="0" i="0" dirty="0">
                <a:solidFill>
                  <a:srgbClr val="333333"/>
                </a:solidFill>
                <a:effectLst/>
                <a:latin typeface="Helvetica Neue"/>
              </a:rPr>
              <a:t>使用 </a:t>
            </a:r>
            <a:r>
              <a:rPr lang="en-US" altLang="zh-CN" b="0" i="0" dirty="0">
                <a:solidFill>
                  <a:srgbClr val="333333"/>
                </a:solidFill>
                <a:effectLst/>
                <a:latin typeface="Helvetica Neue"/>
              </a:rPr>
              <a:t>Lambda </a:t>
            </a:r>
            <a:r>
              <a:rPr lang="zh-CN" altLang="en-US" b="0" i="0" dirty="0">
                <a:solidFill>
                  <a:srgbClr val="333333"/>
                </a:solidFill>
                <a:effectLst/>
                <a:latin typeface="Helvetica Neue"/>
              </a:rPr>
              <a:t>表达式可以使代码变的更加简洁紧凑。</a:t>
            </a:r>
          </a:p>
          <a:p>
            <a:pPr algn="l" latinLnBrk="1"/>
            <a:r>
              <a:rPr lang="en-US" altLang="zh-CN" b="0" i="0" dirty="0">
                <a:solidFill>
                  <a:srgbClr val="333333"/>
                </a:solidFill>
                <a:effectLst/>
                <a:latin typeface="Helvetica Neue"/>
              </a:rPr>
              <a:t>lambda </a:t>
            </a:r>
            <a:r>
              <a:rPr lang="zh-CN" altLang="en-US" b="0" i="0" dirty="0">
                <a:solidFill>
                  <a:srgbClr val="333333"/>
                </a:solidFill>
                <a:effectLst/>
                <a:latin typeface="Helvetica Neue"/>
              </a:rPr>
              <a:t>表达式的语法格式如下：</a:t>
            </a:r>
          </a:p>
          <a:p>
            <a:pPr marL="0" indent="0" algn="l" latinLnBrk="1">
              <a:buNone/>
            </a:pPr>
            <a:r>
              <a:rPr lang="en-US" altLang="zh-CN" b="0" i="0" dirty="0">
                <a:solidFill>
                  <a:srgbClr val="808000"/>
                </a:solidFill>
                <a:effectLst/>
                <a:latin typeface="Menlo"/>
              </a:rPr>
              <a:t>	(</a:t>
            </a:r>
            <a:r>
              <a:rPr lang="en-US" altLang="zh-CN" b="0" i="0" dirty="0">
                <a:solidFill>
                  <a:srgbClr val="0055AA"/>
                </a:solidFill>
                <a:effectLst/>
                <a:latin typeface="Menlo"/>
              </a:rPr>
              <a:t>parameters</a:t>
            </a:r>
            <a:r>
              <a:rPr lang="en-US" altLang="zh-CN" b="0" i="0" dirty="0">
                <a:solidFill>
                  <a:srgbClr val="808000"/>
                </a:solidFill>
                <a:effectLst/>
                <a:latin typeface="Menlo"/>
              </a:rPr>
              <a:t>)</a:t>
            </a:r>
            <a:r>
              <a:rPr lang="en-US" altLang="zh-CN" b="0" i="0" dirty="0">
                <a:solidFill>
                  <a:srgbClr val="808080"/>
                </a:solidFill>
                <a:effectLst/>
                <a:latin typeface="Menlo"/>
              </a:rPr>
              <a:t> -&gt; </a:t>
            </a:r>
            <a:r>
              <a:rPr lang="en-US" altLang="zh-CN" b="0" i="0" dirty="0">
                <a:solidFill>
                  <a:srgbClr val="0055AA"/>
                </a:solidFill>
                <a:effectLst/>
                <a:latin typeface="Menlo"/>
              </a:rPr>
              <a:t>expression</a:t>
            </a:r>
            <a:r>
              <a:rPr lang="en-US" altLang="zh-CN" b="0" i="0" dirty="0">
                <a:solidFill>
                  <a:srgbClr val="808080"/>
                </a:solidFill>
                <a:effectLst/>
                <a:latin typeface="Menlo"/>
              </a:rPr>
              <a:t> </a:t>
            </a:r>
            <a:r>
              <a:rPr lang="zh-CN" altLang="en-US" b="0" i="0" dirty="0">
                <a:solidFill>
                  <a:srgbClr val="808080"/>
                </a:solidFill>
                <a:effectLst/>
                <a:latin typeface="Menlo"/>
              </a:rPr>
              <a:t>或 </a:t>
            </a:r>
            <a:r>
              <a:rPr lang="en-US" altLang="zh-CN" b="0" i="0" dirty="0">
                <a:solidFill>
                  <a:srgbClr val="808000"/>
                </a:solidFill>
                <a:effectLst/>
                <a:latin typeface="Menlo"/>
              </a:rPr>
              <a:t>(</a:t>
            </a:r>
            <a:r>
              <a:rPr lang="en-US" altLang="zh-CN" b="0" i="0" dirty="0">
                <a:solidFill>
                  <a:srgbClr val="0055AA"/>
                </a:solidFill>
                <a:effectLst/>
                <a:latin typeface="Menlo"/>
              </a:rPr>
              <a:t>parameters</a:t>
            </a:r>
            <a:r>
              <a:rPr lang="en-US" altLang="zh-CN" b="0" i="0" dirty="0">
                <a:solidFill>
                  <a:srgbClr val="808000"/>
                </a:solidFill>
                <a:effectLst/>
                <a:latin typeface="Menlo"/>
              </a:rPr>
              <a:t>)</a:t>
            </a:r>
            <a:r>
              <a:rPr lang="en-US" altLang="zh-CN" b="0" i="0" dirty="0">
                <a:solidFill>
                  <a:srgbClr val="808080"/>
                </a:solidFill>
                <a:effectLst/>
                <a:latin typeface="Menlo"/>
              </a:rPr>
              <a:t> -&gt;</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0055AA"/>
                </a:solidFill>
                <a:effectLst/>
                <a:latin typeface="Menlo"/>
              </a:rPr>
              <a:t>statements</a:t>
            </a:r>
            <a:r>
              <a:rPr lang="en-US" altLang="zh-CN" b="0" i="0" dirty="0">
                <a:solidFill>
                  <a:srgbClr val="808080"/>
                </a:solidFill>
                <a:effectLst/>
                <a:latin typeface="Menlo"/>
              </a:rPr>
              <a:t>; </a:t>
            </a:r>
            <a:r>
              <a:rPr lang="en-US" altLang="zh-CN" b="0" i="0" dirty="0">
                <a:solidFill>
                  <a:srgbClr val="808000"/>
                </a:solidFill>
                <a:effectLst/>
                <a:latin typeface="Menlo"/>
              </a:rPr>
              <a:t>}</a:t>
            </a:r>
            <a:endParaRPr lang="en-US" altLang="zh-CN" b="0" i="0" dirty="0">
              <a:solidFill>
                <a:srgbClr val="000000"/>
              </a:solidFill>
              <a:effectLst/>
              <a:latin typeface="Menlo"/>
            </a:endParaRPr>
          </a:p>
          <a:p>
            <a:pPr algn="l" latinLnBrk="1"/>
            <a:r>
              <a:rPr lang="zh-CN" altLang="en-US" b="0" i="0" dirty="0">
                <a:solidFill>
                  <a:srgbClr val="333333"/>
                </a:solidFill>
                <a:effectLst/>
                <a:latin typeface="Helvetica Neue"/>
              </a:rPr>
              <a:t>以下是</a:t>
            </a:r>
            <a:r>
              <a:rPr lang="en-US" altLang="zh-CN" b="0" i="0" dirty="0">
                <a:solidFill>
                  <a:srgbClr val="333333"/>
                </a:solidFill>
                <a:effectLst/>
                <a:latin typeface="Helvetica Neue"/>
              </a:rPr>
              <a:t>lambda</a:t>
            </a:r>
            <a:r>
              <a:rPr lang="zh-CN" altLang="en-US" b="0" i="0" dirty="0">
                <a:solidFill>
                  <a:srgbClr val="333333"/>
                </a:solidFill>
                <a:effectLst/>
                <a:latin typeface="Helvetica Neue"/>
              </a:rPr>
              <a:t>表达式的重要特征</a:t>
            </a:r>
            <a:r>
              <a:rPr lang="en-US" altLang="zh-CN" b="0" i="0" dirty="0">
                <a:solidFill>
                  <a:srgbClr val="333333"/>
                </a:solidFill>
                <a:effectLst/>
                <a:latin typeface="Helvetica Neue"/>
              </a:rPr>
              <a:t>:</a:t>
            </a:r>
          </a:p>
          <a:p>
            <a:pPr marL="457200" indent="-457200" algn="l" latinLnBrk="1">
              <a:buFont typeface="+mj-lt"/>
              <a:buAutoNum type="arabicPeriod"/>
            </a:pPr>
            <a:r>
              <a:rPr lang="zh-CN" altLang="en-US" b="1" i="0" dirty="0">
                <a:solidFill>
                  <a:srgbClr val="333333"/>
                </a:solidFill>
                <a:effectLst/>
                <a:latin typeface="Helvetica Neue"/>
              </a:rPr>
              <a:t>可选类型声明：</a:t>
            </a:r>
            <a:r>
              <a:rPr lang="zh-CN" altLang="en-US" b="0" i="0" dirty="0">
                <a:solidFill>
                  <a:srgbClr val="333333"/>
                </a:solidFill>
                <a:effectLst/>
                <a:latin typeface="Helvetica Neue"/>
              </a:rPr>
              <a:t>不需要声明参数类型，编译器可以统一识别参数值。</a:t>
            </a:r>
          </a:p>
          <a:p>
            <a:pPr marL="457200" indent="-457200" algn="l" latinLnBrk="1">
              <a:buFont typeface="+mj-lt"/>
              <a:buAutoNum type="arabicPeriod"/>
            </a:pPr>
            <a:r>
              <a:rPr lang="zh-CN" altLang="en-US" b="1" i="0" dirty="0">
                <a:solidFill>
                  <a:srgbClr val="333333"/>
                </a:solidFill>
                <a:effectLst/>
                <a:latin typeface="Helvetica Neue"/>
              </a:rPr>
              <a:t>可选的参数圆括号：</a:t>
            </a:r>
            <a:r>
              <a:rPr lang="zh-CN" altLang="en-US" b="0" i="0" dirty="0">
                <a:solidFill>
                  <a:srgbClr val="333333"/>
                </a:solidFill>
                <a:effectLst/>
                <a:latin typeface="Helvetica Neue"/>
              </a:rPr>
              <a:t>一个参数无需定义圆括号，但多个参数需要定义圆括号。</a:t>
            </a:r>
          </a:p>
          <a:p>
            <a:pPr marL="457200" indent="-457200" algn="l" latinLnBrk="1">
              <a:buFont typeface="+mj-lt"/>
              <a:buAutoNum type="arabicPeriod"/>
            </a:pPr>
            <a:r>
              <a:rPr lang="zh-CN" altLang="en-US" b="1" i="0" dirty="0">
                <a:solidFill>
                  <a:srgbClr val="333333"/>
                </a:solidFill>
                <a:effectLst/>
                <a:latin typeface="Helvetica Neue"/>
              </a:rPr>
              <a:t>可选的大括号：</a:t>
            </a:r>
            <a:r>
              <a:rPr lang="zh-CN" altLang="en-US" b="0" i="0" dirty="0">
                <a:solidFill>
                  <a:srgbClr val="333333"/>
                </a:solidFill>
                <a:effectLst/>
                <a:latin typeface="Helvetica Neue"/>
              </a:rPr>
              <a:t>如果主体包含了一个语句，就不需要使用大括号。</a:t>
            </a:r>
          </a:p>
          <a:p>
            <a:pPr marL="457200" indent="-457200" algn="l" latinLnBrk="1">
              <a:buFont typeface="+mj-lt"/>
              <a:buAutoNum type="arabicPeriod"/>
            </a:pPr>
            <a:r>
              <a:rPr lang="zh-CN" altLang="en-US" b="1" i="0" dirty="0">
                <a:solidFill>
                  <a:srgbClr val="333333"/>
                </a:solidFill>
                <a:effectLst/>
                <a:latin typeface="Helvetica Neue"/>
              </a:rPr>
              <a:t>可选的返回关键字：</a:t>
            </a:r>
            <a:r>
              <a:rPr lang="zh-CN" altLang="en-US" b="0" i="0" dirty="0">
                <a:solidFill>
                  <a:srgbClr val="333333"/>
                </a:solidFill>
                <a:effectLst/>
                <a:latin typeface="Helvetica Neue"/>
              </a:rPr>
              <a:t>如果主体只有一个表达式返回值则编译器会自动返回值，大括号需要指定明表达式返回了一个数值。</a:t>
            </a:r>
          </a:p>
          <a:p>
            <a:endParaRPr lang="zh-CN" altLang="en-US" dirty="0"/>
          </a:p>
        </p:txBody>
      </p:sp>
    </p:spTree>
    <p:extLst>
      <p:ext uri="{BB962C8B-B14F-4D97-AF65-F5344CB8AC3E}">
        <p14:creationId xmlns:p14="http://schemas.microsoft.com/office/powerpoint/2010/main" val="1081846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C4B8B-1B39-4AE5-9FA8-21D3327E34B5}"/>
              </a:ext>
            </a:extLst>
          </p:cNvPr>
          <p:cNvSpPr>
            <a:spLocks noGrp="1"/>
          </p:cNvSpPr>
          <p:nvPr>
            <p:ph type="title"/>
          </p:nvPr>
        </p:nvSpPr>
        <p:spPr/>
        <p:txBody>
          <a:bodyPr/>
          <a:lstStyle/>
          <a:p>
            <a:r>
              <a:rPr lang="en-US" altLang="zh-CN" dirty="0"/>
              <a:t>Java 8 Lambda </a:t>
            </a:r>
            <a:r>
              <a:rPr lang="zh-CN" altLang="en-US" dirty="0"/>
              <a:t>表达式</a:t>
            </a:r>
          </a:p>
        </p:txBody>
      </p:sp>
      <p:sp>
        <p:nvSpPr>
          <p:cNvPr id="3" name="内容占位符 2">
            <a:extLst>
              <a:ext uri="{FF2B5EF4-FFF2-40B4-BE49-F238E27FC236}">
                <a16:creationId xmlns:a16="http://schemas.microsoft.com/office/drawing/2014/main" id="{186755D2-55F0-4622-B65D-F27872A0B391}"/>
              </a:ext>
            </a:extLst>
          </p:cNvPr>
          <p:cNvSpPr>
            <a:spLocks noGrp="1"/>
          </p:cNvSpPr>
          <p:nvPr>
            <p:ph idx="1"/>
          </p:nvPr>
        </p:nvSpPr>
        <p:spPr>
          <a:xfrm>
            <a:off x="838200" y="1417320"/>
            <a:ext cx="10515600" cy="5276087"/>
          </a:xfrm>
        </p:spPr>
        <p:txBody>
          <a:bodyPr>
            <a:normAutofit fontScale="85000" lnSpcReduction="20000"/>
          </a:bodyPr>
          <a:lstStyle/>
          <a:p>
            <a:r>
              <a:rPr lang="en-US" altLang="zh-CN" b="0" i="0" dirty="0">
                <a:solidFill>
                  <a:srgbClr val="333333"/>
                </a:solidFill>
                <a:effectLst/>
                <a:latin typeface="Helvetica Neue"/>
              </a:rPr>
              <a:t>Lambda </a:t>
            </a:r>
            <a:r>
              <a:rPr lang="zh-CN" altLang="en-US" b="0" i="0" dirty="0">
                <a:solidFill>
                  <a:srgbClr val="333333"/>
                </a:solidFill>
                <a:effectLst/>
                <a:latin typeface="Helvetica Neue"/>
              </a:rPr>
              <a:t>表达式的简单例子</a:t>
            </a:r>
            <a:r>
              <a:rPr lang="en-US" altLang="zh-CN" b="0" i="0" dirty="0">
                <a:solidFill>
                  <a:srgbClr val="333333"/>
                </a:solidFill>
                <a:effectLst/>
                <a:latin typeface="Helvetica Neue"/>
              </a:rPr>
              <a:t>:</a:t>
            </a:r>
          </a:p>
          <a:p>
            <a:pPr marL="0" indent="0">
              <a:buNone/>
            </a:pPr>
            <a:r>
              <a:rPr lang="en-US" altLang="zh-CN" dirty="0"/>
              <a:t>// 1. </a:t>
            </a:r>
            <a:r>
              <a:rPr lang="zh-CN" altLang="en-US" dirty="0"/>
              <a:t>不需要参数</a:t>
            </a:r>
            <a:r>
              <a:rPr lang="en-US" altLang="zh-CN" dirty="0"/>
              <a:t>,</a:t>
            </a:r>
            <a:r>
              <a:rPr lang="zh-CN" altLang="en-US" dirty="0"/>
              <a:t>返回值为 </a:t>
            </a:r>
            <a:r>
              <a:rPr lang="en-US" altLang="zh-CN" dirty="0"/>
              <a:t>5  </a:t>
            </a:r>
          </a:p>
          <a:p>
            <a:pPr marL="0" indent="0">
              <a:buNone/>
            </a:pPr>
            <a:r>
              <a:rPr lang="en-US" altLang="zh-CN" dirty="0"/>
              <a:t>() -&gt; 5  </a:t>
            </a:r>
          </a:p>
          <a:p>
            <a:pPr marL="0" indent="0">
              <a:buNone/>
            </a:pPr>
            <a:r>
              <a:rPr lang="en-US" altLang="zh-CN" dirty="0"/>
              <a:t>  </a:t>
            </a:r>
          </a:p>
          <a:p>
            <a:pPr marL="0" indent="0">
              <a:buNone/>
            </a:pPr>
            <a:r>
              <a:rPr lang="en-US" altLang="zh-CN" dirty="0"/>
              <a:t>// 2. </a:t>
            </a:r>
            <a:r>
              <a:rPr lang="zh-CN" altLang="en-US" dirty="0"/>
              <a:t>接收一个参数</a:t>
            </a:r>
            <a:r>
              <a:rPr lang="en-US" altLang="zh-CN" dirty="0"/>
              <a:t>(</a:t>
            </a:r>
            <a:r>
              <a:rPr lang="zh-CN" altLang="en-US" dirty="0"/>
              <a:t>数字类型</a:t>
            </a:r>
            <a:r>
              <a:rPr lang="en-US" altLang="zh-CN" dirty="0"/>
              <a:t>),</a:t>
            </a:r>
            <a:r>
              <a:rPr lang="zh-CN" altLang="en-US" dirty="0"/>
              <a:t>返回其</a:t>
            </a:r>
            <a:r>
              <a:rPr lang="en-US" altLang="zh-CN" dirty="0"/>
              <a:t>2</a:t>
            </a:r>
            <a:r>
              <a:rPr lang="zh-CN" altLang="en-US" dirty="0"/>
              <a:t>倍的值  </a:t>
            </a:r>
          </a:p>
          <a:p>
            <a:pPr marL="0" indent="0">
              <a:buNone/>
            </a:pPr>
            <a:r>
              <a:rPr lang="en-US" altLang="zh-CN" dirty="0"/>
              <a:t>x -&gt; 2 * x  </a:t>
            </a:r>
          </a:p>
          <a:p>
            <a:pPr marL="0" indent="0">
              <a:buNone/>
            </a:pPr>
            <a:r>
              <a:rPr lang="en-US" altLang="zh-CN" dirty="0"/>
              <a:t>  </a:t>
            </a:r>
          </a:p>
          <a:p>
            <a:pPr marL="0" indent="0">
              <a:buNone/>
            </a:pPr>
            <a:r>
              <a:rPr lang="en-US" altLang="zh-CN" dirty="0"/>
              <a:t>// 3. </a:t>
            </a:r>
            <a:r>
              <a:rPr lang="zh-CN" altLang="en-US" dirty="0"/>
              <a:t>接受</a:t>
            </a:r>
            <a:r>
              <a:rPr lang="en-US" altLang="zh-CN" dirty="0"/>
              <a:t>2</a:t>
            </a:r>
            <a:r>
              <a:rPr lang="zh-CN" altLang="en-US" dirty="0"/>
              <a:t>个参数</a:t>
            </a:r>
            <a:r>
              <a:rPr lang="en-US" altLang="zh-CN" dirty="0"/>
              <a:t>(</a:t>
            </a:r>
            <a:r>
              <a:rPr lang="zh-CN" altLang="en-US" dirty="0"/>
              <a:t>数字</a:t>
            </a:r>
            <a:r>
              <a:rPr lang="en-US" altLang="zh-CN" dirty="0"/>
              <a:t>),</a:t>
            </a:r>
            <a:r>
              <a:rPr lang="zh-CN" altLang="en-US" dirty="0"/>
              <a:t>并返回他们的差值  </a:t>
            </a:r>
          </a:p>
          <a:p>
            <a:pPr marL="0" indent="0">
              <a:buNone/>
            </a:pPr>
            <a:r>
              <a:rPr lang="en-US" altLang="zh-CN" dirty="0"/>
              <a:t>(x, y) -&gt; x – y  </a:t>
            </a:r>
          </a:p>
          <a:p>
            <a:pPr marL="0" indent="0">
              <a:buNone/>
            </a:pPr>
            <a:r>
              <a:rPr lang="en-US" altLang="zh-CN" dirty="0"/>
              <a:t>  </a:t>
            </a:r>
          </a:p>
          <a:p>
            <a:pPr marL="0" indent="0">
              <a:buNone/>
            </a:pPr>
            <a:r>
              <a:rPr lang="en-US" altLang="zh-CN" dirty="0"/>
              <a:t>// 4. </a:t>
            </a:r>
            <a:r>
              <a:rPr lang="zh-CN" altLang="en-US" dirty="0"/>
              <a:t>接收</a:t>
            </a:r>
            <a:r>
              <a:rPr lang="en-US" altLang="zh-CN" dirty="0"/>
              <a:t>2</a:t>
            </a:r>
            <a:r>
              <a:rPr lang="zh-CN" altLang="en-US" dirty="0"/>
              <a:t>个</a:t>
            </a:r>
            <a:r>
              <a:rPr lang="en-US" altLang="zh-CN" dirty="0"/>
              <a:t>int</a:t>
            </a:r>
            <a:r>
              <a:rPr lang="zh-CN" altLang="en-US" dirty="0"/>
              <a:t>型整数</a:t>
            </a:r>
            <a:r>
              <a:rPr lang="en-US" altLang="zh-CN" dirty="0"/>
              <a:t>,</a:t>
            </a:r>
            <a:r>
              <a:rPr lang="zh-CN" altLang="en-US" dirty="0"/>
              <a:t>返回他们的和  </a:t>
            </a:r>
          </a:p>
          <a:p>
            <a:pPr marL="0" indent="0">
              <a:buNone/>
            </a:pPr>
            <a:r>
              <a:rPr lang="en-US" altLang="zh-CN" dirty="0"/>
              <a:t>(int x, int y) -&gt; x + y  </a:t>
            </a:r>
          </a:p>
          <a:p>
            <a:pPr marL="0" indent="0">
              <a:buNone/>
            </a:pPr>
            <a:r>
              <a:rPr lang="en-US" altLang="zh-CN" dirty="0"/>
              <a:t>  </a:t>
            </a:r>
          </a:p>
          <a:p>
            <a:pPr marL="0" indent="0">
              <a:buNone/>
            </a:pPr>
            <a:r>
              <a:rPr lang="en-US" altLang="zh-CN" dirty="0"/>
              <a:t>// 5. </a:t>
            </a:r>
            <a:r>
              <a:rPr lang="zh-CN" altLang="en-US" dirty="0"/>
              <a:t>接受一个 </a:t>
            </a:r>
            <a:r>
              <a:rPr lang="en-US" altLang="zh-CN" dirty="0"/>
              <a:t>string </a:t>
            </a:r>
            <a:r>
              <a:rPr lang="zh-CN" altLang="en-US" dirty="0"/>
              <a:t>对象</a:t>
            </a:r>
            <a:r>
              <a:rPr lang="en-US" altLang="zh-CN" dirty="0"/>
              <a:t>,</a:t>
            </a:r>
            <a:r>
              <a:rPr lang="zh-CN" altLang="en-US" dirty="0"/>
              <a:t>并在控制台打印</a:t>
            </a:r>
            <a:r>
              <a:rPr lang="en-US" altLang="zh-CN" dirty="0"/>
              <a:t>,</a:t>
            </a:r>
            <a:r>
              <a:rPr lang="zh-CN" altLang="en-US" dirty="0"/>
              <a:t>不返回任何值</a:t>
            </a:r>
            <a:r>
              <a:rPr lang="en-US" altLang="zh-CN" dirty="0"/>
              <a:t>(</a:t>
            </a:r>
            <a:r>
              <a:rPr lang="zh-CN" altLang="en-US" dirty="0"/>
              <a:t>看起来像是返回</a:t>
            </a:r>
            <a:r>
              <a:rPr lang="en-US" altLang="zh-CN" dirty="0"/>
              <a:t>void)  </a:t>
            </a:r>
          </a:p>
          <a:p>
            <a:pPr marL="0" indent="0">
              <a:buNone/>
            </a:pPr>
            <a:r>
              <a:rPr lang="en-US" altLang="zh-CN" dirty="0"/>
              <a:t>(String s) -&gt; </a:t>
            </a:r>
            <a:r>
              <a:rPr lang="en-US" altLang="zh-CN" dirty="0" err="1"/>
              <a:t>System.out.print</a:t>
            </a:r>
            <a:r>
              <a:rPr lang="en-US" altLang="zh-CN" dirty="0"/>
              <a:t>(s)</a:t>
            </a:r>
          </a:p>
          <a:p>
            <a:pPr marL="0" indent="0">
              <a:buNone/>
            </a:pPr>
            <a:endParaRPr lang="en-US" altLang="zh-CN" dirty="0"/>
          </a:p>
          <a:p>
            <a:pPr marL="0" indent="0">
              <a:buNone/>
            </a:pPr>
            <a:r>
              <a:rPr lang="zh-CN" altLang="en-US" dirty="0"/>
              <a:t>具体详见代码</a:t>
            </a:r>
          </a:p>
        </p:txBody>
      </p:sp>
    </p:spTree>
    <p:extLst>
      <p:ext uri="{BB962C8B-B14F-4D97-AF65-F5344CB8AC3E}">
        <p14:creationId xmlns:p14="http://schemas.microsoft.com/office/powerpoint/2010/main" val="2820773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4AF12-F1E1-4808-9E2A-37F77A0F8678}"/>
              </a:ext>
            </a:extLst>
          </p:cNvPr>
          <p:cNvSpPr>
            <a:spLocks noGrp="1"/>
          </p:cNvSpPr>
          <p:nvPr>
            <p:ph type="title"/>
          </p:nvPr>
        </p:nvSpPr>
        <p:spPr/>
        <p:txBody>
          <a:bodyPr/>
          <a:lstStyle/>
          <a:p>
            <a:r>
              <a:rPr lang="en-US" altLang="zh-CN" dirty="0"/>
              <a:t>Sort</a:t>
            </a:r>
            <a:r>
              <a:rPr lang="zh-CN" altLang="en-US" dirty="0"/>
              <a:t>方法</a:t>
            </a:r>
          </a:p>
        </p:txBody>
      </p:sp>
      <p:pic>
        <p:nvPicPr>
          <p:cNvPr id="5" name="内容占位符 4">
            <a:extLst>
              <a:ext uri="{FF2B5EF4-FFF2-40B4-BE49-F238E27FC236}">
                <a16:creationId xmlns:a16="http://schemas.microsoft.com/office/drawing/2014/main" id="{B5E2DE9F-BB52-4237-BBC8-746C0C4766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316" y="1346601"/>
            <a:ext cx="10195368" cy="2335068"/>
          </a:xfrm>
        </p:spPr>
      </p:pic>
      <p:sp>
        <p:nvSpPr>
          <p:cNvPr id="3" name="文本框 2">
            <a:extLst>
              <a:ext uri="{FF2B5EF4-FFF2-40B4-BE49-F238E27FC236}">
                <a16:creationId xmlns:a16="http://schemas.microsoft.com/office/drawing/2014/main" id="{C4A8E97A-B523-4F2C-A10C-988E5281A7E2}"/>
              </a:ext>
            </a:extLst>
          </p:cNvPr>
          <p:cNvSpPr txBox="1"/>
          <p:nvPr/>
        </p:nvSpPr>
        <p:spPr>
          <a:xfrm>
            <a:off x="1085088" y="3718679"/>
            <a:ext cx="10021824" cy="3139321"/>
          </a:xfrm>
          <a:prstGeom prst="rect">
            <a:avLst/>
          </a:prstGeom>
          <a:noFill/>
        </p:spPr>
        <p:txBody>
          <a:bodyPr wrap="square" rtlCol="0">
            <a:spAutoFit/>
          </a:bodyPr>
          <a:lstStyle/>
          <a:p>
            <a:pPr algn="l" latinLnBrk="1"/>
            <a:r>
              <a:rPr lang="en-US" altLang="zh-CN" b="0" i="0" dirty="0" err="1">
                <a:solidFill>
                  <a:srgbClr val="333333"/>
                </a:solidFill>
                <a:effectLst/>
                <a:latin typeface="Helvetica Neue"/>
              </a:rPr>
              <a:t>compareTo</a:t>
            </a:r>
            <a:r>
              <a:rPr lang="en-US" altLang="zh-CN" b="0" i="0" dirty="0">
                <a:solidFill>
                  <a:srgbClr val="333333"/>
                </a:solidFill>
                <a:effectLst/>
                <a:latin typeface="Helvetica Neue"/>
              </a:rPr>
              <a:t>() </a:t>
            </a:r>
            <a:r>
              <a:rPr lang="zh-CN" altLang="en-US" b="0" i="0" dirty="0">
                <a:solidFill>
                  <a:srgbClr val="333333"/>
                </a:solidFill>
                <a:effectLst/>
                <a:latin typeface="Helvetica Neue"/>
              </a:rPr>
              <a:t>方法用于两种方式的比较：</a:t>
            </a:r>
          </a:p>
          <a:p>
            <a:pPr marL="342900" indent="-342900" algn="l" latinLnBrk="1">
              <a:buFont typeface="+mj-lt"/>
              <a:buAutoNum type="arabicPeriod"/>
            </a:pPr>
            <a:r>
              <a:rPr lang="zh-CN" altLang="en-US" b="0" i="0" dirty="0">
                <a:solidFill>
                  <a:srgbClr val="333333"/>
                </a:solidFill>
                <a:effectLst/>
                <a:latin typeface="Helvetica Neue"/>
              </a:rPr>
              <a:t>字符串与对象进行比较。</a:t>
            </a:r>
          </a:p>
          <a:p>
            <a:pPr marL="342900" indent="-342900" algn="l" latinLnBrk="1">
              <a:buFont typeface="+mj-lt"/>
              <a:buAutoNum type="arabicPeriod"/>
            </a:pPr>
            <a:r>
              <a:rPr lang="zh-CN" altLang="en-US" b="0" i="0" dirty="0">
                <a:solidFill>
                  <a:srgbClr val="333333"/>
                </a:solidFill>
                <a:effectLst/>
                <a:latin typeface="Helvetica Neue"/>
              </a:rPr>
              <a:t>按字典顺序比较两个字符串。</a:t>
            </a:r>
          </a:p>
          <a:p>
            <a:endParaRPr lang="en-US" altLang="zh-CN" dirty="0"/>
          </a:p>
          <a:p>
            <a:pPr algn="l" latinLnBrk="1"/>
            <a:r>
              <a:rPr lang="zh-CN" altLang="en-US" b="0" i="0" dirty="0">
                <a:solidFill>
                  <a:srgbClr val="333333"/>
                </a:solidFill>
                <a:effectLst/>
                <a:latin typeface="Helvetica Neue"/>
              </a:rPr>
              <a:t>返回值是整型，它是先比较对应字符的大小</a:t>
            </a:r>
            <a:r>
              <a:rPr lang="en-US" altLang="zh-CN" b="0" i="0" dirty="0">
                <a:solidFill>
                  <a:srgbClr val="333333"/>
                </a:solidFill>
                <a:effectLst/>
                <a:latin typeface="Helvetica Neue"/>
              </a:rPr>
              <a:t>(ASCII</a:t>
            </a:r>
            <a:r>
              <a:rPr lang="zh-CN" altLang="en-US" b="0" i="0" dirty="0">
                <a:solidFill>
                  <a:srgbClr val="333333"/>
                </a:solidFill>
                <a:effectLst/>
                <a:latin typeface="Helvetica Neue"/>
              </a:rPr>
              <a:t>码顺序</a:t>
            </a:r>
            <a:r>
              <a:rPr lang="en-US" altLang="zh-CN" b="0" i="0" dirty="0">
                <a:solidFill>
                  <a:srgbClr val="333333"/>
                </a:solidFill>
                <a:effectLst/>
                <a:latin typeface="Helvetica Neue"/>
              </a:rPr>
              <a:t>)</a:t>
            </a:r>
            <a:r>
              <a:rPr lang="zh-CN" altLang="en-US" b="0" i="0" dirty="0">
                <a:solidFill>
                  <a:srgbClr val="333333"/>
                </a:solidFill>
                <a:effectLst/>
                <a:latin typeface="Helvetica Neue"/>
              </a:rPr>
              <a:t>，如果第一个字符和参数的第一个字符不等，结束比较，返回他们之间的</a:t>
            </a:r>
            <a:r>
              <a:rPr lang="zh-CN" altLang="en-US" b="1" i="0" dirty="0">
                <a:solidFill>
                  <a:srgbClr val="333333"/>
                </a:solidFill>
                <a:effectLst/>
                <a:latin typeface="Helvetica Neue"/>
              </a:rPr>
              <a:t>差值</a:t>
            </a:r>
            <a:r>
              <a:rPr lang="zh-CN" altLang="en-US" dirty="0">
                <a:solidFill>
                  <a:srgbClr val="333333"/>
                </a:solidFill>
                <a:latin typeface="Helvetica Neue"/>
              </a:rPr>
              <a:t>；</a:t>
            </a:r>
            <a:r>
              <a:rPr lang="zh-CN" altLang="en-US" b="0" i="0" dirty="0">
                <a:solidFill>
                  <a:srgbClr val="333333"/>
                </a:solidFill>
                <a:effectLst/>
                <a:latin typeface="Helvetica Neue"/>
              </a:rPr>
              <a:t>如果第一个字符和参数的第一个字符相等，则以第二个字符和参数的第二个字符做比较，以此类推</a:t>
            </a:r>
            <a:r>
              <a:rPr lang="zh-CN" altLang="en-US" dirty="0">
                <a:solidFill>
                  <a:srgbClr val="333333"/>
                </a:solidFill>
                <a:latin typeface="Helvetica Neue"/>
              </a:rPr>
              <a:t>，</a:t>
            </a:r>
            <a:r>
              <a:rPr lang="zh-CN" altLang="en-US" b="0" i="0" dirty="0">
                <a:solidFill>
                  <a:srgbClr val="333333"/>
                </a:solidFill>
                <a:effectLst/>
                <a:latin typeface="Helvetica Neue"/>
              </a:rPr>
              <a:t>直至比较的字符或被比较的字符有一方结束。</a:t>
            </a:r>
          </a:p>
          <a:p>
            <a:pPr marL="285750" indent="-285750" algn="l" latinLnBrk="1">
              <a:buFont typeface="Arial" panose="020B0604020202020204" pitchFamily="34" charset="0"/>
              <a:buChar char="•"/>
            </a:pPr>
            <a:r>
              <a:rPr lang="zh-CN" altLang="en-US" b="0" i="0" dirty="0">
                <a:solidFill>
                  <a:srgbClr val="333333"/>
                </a:solidFill>
                <a:effectLst/>
                <a:latin typeface="Helvetica Neue"/>
              </a:rPr>
              <a:t>如果参数字符串等于此字符串，则返回值 </a:t>
            </a:r>
            <a:r>
              <a:rPr lang="en-US" altLang="zh-CN" b="0" i="0" dirty="0">
                <a:solidFill>
                  <a:srgbClr val="333333"/>
                </a:solidFill>
                <a:effectLst/>
                <a:latin typeface="Helvetica Neue"/>
              </a:rPr>
              <a:t>0</a:t>
            </a:r>
            <a:r>
              <a:rPr lang="zh-CN" altLang="en-US" b="0" i="0" dirty="0">
                <a:solidFill>
                  <a:srgbClr val="333333"/>
                </a:solidFill>
                <a:effectLst/>
                <a:latin typeface="Helvetica Neue"/>
              </a:rPr>
              <a:t>；</a:t>
            </a:r>
          </a:p>
          <a:p>
            <a:pPr marL="285750" indent="-285750" algn="l" latinLnBrk="1">
              <a:buFont typeface="Arial" panose="020B0604020202020204" pitchFamily="34" charset="0"/>
              <a:buChar char="•"/>
            </a:pPr>
            <a:r>
              <a:rPr lang="zh-CN" altLang="en-US" b="0" i="0" dirty="0">
                <a:solidFill>
                  <a:srgbClr val="333333"/>
                </a:solidFill>
                <a:effectLst/>
                <a:latin typeface="Helvetica Neue"/>
              </a:rPr>
              <a:t>如果此字符串小于字符串参数，则返回一个小于 </a:t>
            </a:r>
            <a:r>
              <a:rPr lang="en-US" altLang="zh-CN" b="0" i="0" dirty="0">
                <a:solidFill>
                  <a:srgbClr val="333333"/>
                </a:solidFill>
                <a:effectLst/>
                <a:latin typeface="Helvetica Neue"/>
              </a:rPr>
              <a:t>0 </a:t>
            </a:r>
            <a:r>
              <a:rPr lang="zh-CN" altLang="en-US" b="0" i="0" dirty="0">
                <a:solidFill>
                  <a:srgbClr val="333333"/>
                </a:solidFill>
                <a:effectLst/>
                <a:latin typeface="Helvetica Neue"/>
              </a:rPr>
              <a:t>的值；</a:t>
            </a:r>
          </a:p>
          <a:p>
            <a:pPr marL="285750" indent="-285750" algn="l" latinLnBrk="1">
              <a:buFont typeface="Arial" panose="020B0604020202020204" pitchFamily="34" charset="0"/>
              <a:buChar char="•"/>
            </a:pPr>
            <a:r>
              <a:rPr lang="zh-CN" altLang="en-US" b="0" i="0" dirty="0">
                <a:solidFill>
                  <a:srgbClr val="333333"/>
                </a:solidFill>
                <a:effectLst/>
                <a:latin typeface="Helvetica Neue"/>
              </a:rPr>
              <a:t>如果此字符串大于字符串参数，则返回一个大于 </a:t>
            </a:r>
            <a:r>
              <a:rPr lang="en-US" altLang="zh-CN" b="0" i="0" dirty="0">
                <a:solidFill>
                  <a:srgbClr val="333333"/>
                </a:solidFill>
                <a:effectLst/>
                <a:latin typeface="Helvetica Neue"/>
              </a:rPr>
              <a:t>0 </a:t>
            </a:r>
            <a:r>
              <a:rPr lang="zh-CN" altLang="en-US" b="0" i="0" dirty="0">
                <a:solidFill>
                  <a:srgbClr val="333333"/>
                </a:solidFill>
                <a:effectLst/>
                <a:latin typeface="Helvetica Neue"/>
              </a:rPr>
              <a:t>的值。</a:t>
            </a:r>
          </a:p>
          <a:p>
            <a:endParaRPr lang="zh-CN" altLang="en-US" dirty="0"/>
          </a:p>
        </p:txBody>
      </p:sp>
    </p:spTree>
    <p:extLst>
      <p:ext uri="{BB962C8B-B14F-4D97-AF65-F5344CB8AC3E}">
        <p14:creationId xmlns:p14="http://schemas.microsoft.com/office/powerpoint/2010/main" val="14377322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C00000"/>
          </a:solidFill>
        </a:ln>
      </a:spPr>
      <a:bodyPr rtlCol="0" anchor="ctr"/>
      <a:lstStyle>
        <a:defPPr algn="ctr">
          <a:defRPr lang="zh-CN" altLang="en-US"/>
        </a:defPPr>
      </a:lstStyle>
      <a:style>
        <a:lnRef idx="2">
          <a:schemeClr val="accent2"/>
        </a:lnRef>
        <a:fillRef idx="1">
          <a:schemeClr val="lt1"/>
        </a:fillRef>
        <a:effectRef idx="0">
          <a:schemeClr val="accent2"/>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1120</TotalTime>
  <Words>2788</Words>
  <Application>Microsoft Office PowerPoint</Application>
  <PresentationFormat>宽屏</PresentationFormat>
  <Paragraphs>187</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26</vt:i4>
      </vt:variant>
    </vt:vector>
  </HeadingPairs>
  <TitlesOfParts>
    <vt:vector size="39" baseType="lpstr">
      <vt:lpstr>-apple-system</vt:lpstr>
      <vt:lpstr>Helvetica Neue</vt:lpstr>
      <vt:lpstr>Hiragino Sans GB</vt:lpstr>
      <vt:lpstr>Menlo</vt:lpstr>
      <vt:lpstr>DengXian</vt:lpstr>
      <vt:lpstr>SimHei</vt:lpstr>
      <vt:lpstr>Microsoft YaHei</vt:lpstr>
      <vt:lpstr>Arial</vt:lpstr>
      <vt:lpstr>Calibri</vt:lpstr>
      <vt:lpstr>Calibri Light</vt:lpstr>
      <vt:lpstr>Office 主题</vt:lpstr>
      <vt:lpstr>主题3</vt:lpstr>
      <vt:lpstr>Custom Design</vt:lpstr>
      <vt:lpstr>COMP1110/6710</vt:lpstr>
      <vt:lpstr>Collections</vt:lpstr>
      <vt:lpstr>Collections家族</vt:lpstr>
      <vt:lpstr>Collections方法</vt:lpstr>
      <vt:lpstr>示例代码</vt:lpstr>
      <vt:lpstr>Sort方法</vt:lpstr>
      <vt:lpstr>Java 8 Lambda 表达式</vt:lpstr>
      <vt:lpstr>Java 8 Lambda 表达式</vt:lpstr>
      <vt:lpstr>Sort方法</vt:lpstr>
      <vt:lpstr>Sort方法</vt:lpstr>
      <vt:lpstr>Iterator接口</vt:lpstr>
      <vt:lpstr>集合遍历输出方式</vt:lpstr>
      <vt:lpstr>Set接口</vt:lpstr>
      <vt:lpstr>List接口</vt:lpstr>
      <vt:lpstr>ListIterator</vt:lpstr>
      <vt:lpstr>Queue 接口</vt:lpstr>
      <vt:lpstr>Queue类</vt:lpstr>
      <vt:lpstr>Stack 类</vt:lpstr>
      <vt:lpstr>Stack 类</vt:lpstr>
      <vt:lpstr>Stack 类</vt:lpstr>
      <vt:lpstr>异常处理</vt:lpstr>
      <vt:lpstr>异常处理</vt:lpstr>
      <vt:lpstr>异常处理</vt:lpstr>
      <vt:lpstr>异常处理</vt:lpstr>
      <vt:lpstr>异常处理</vt:lpstr>
      <vt:lpstr>异常处理常用方法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FINM 2002/7041</dc:title>
  <dc:creator>hu</dc:creator>
  <cp:lastModifiedBy>Yi Liu</cp:lastModifiedBy>
  <cp:revision>81</cp:revision>
  <dcterms:created xsi:type="dcterms:W3CDTF">2018-09-19T05:04:08Z</dcterms:created>
  <dcterms:modified xsi:type="dcterms:W3CDTF">2020-09-04T16:13:37Z</dcterms:modified>
</cp:coreProperties>
</file>