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17"/>
  </p:notesMasterIdLst>
  <p:sldIdLst>
    <p:sldId id="257" r:id="rId4"/>
    <p:sldId id="574" r:id="rId5"/>
    <p:sldId id="575" r:id="rId6"/>
    <p:sldId id="576" r:id="rId7"/>
    <p:sldId id="577" r:id="rId8"/>
    <p:sldId id="578" r:id="rId9"/>
    <p:sldId id="579" r:id="rId10"/>
    <p:sldId id="580" r:id="rId11"/>
    <p:sldId id="581" r:id="rId12"/>
    <p:sldId id="582" r:id="rId13"/>
    <p:sldId id="583" r:id="rId14"/>
    <p:sldId id="584" r:id="rId15"/>
    <p:sldId id="58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2040" autoAdjust="0"/>
  </p:normalViewPr>
  <p:slideViewPr>
    <p:cSldViewPr snapToGrid="0">
      <p:cViewPr varScale="1">
        <p:scale>
          <a:sx n="105" d="100"/>
          <a:sy n="105"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1DBDE-5A59-47F9-9983-E9E0816F3133}" type="datetimeFigureOut">
              <a:rPr lang="zh-CN" altLang="en-US" smtClean="0"/>
              <a:t>2020/11/1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BC22-4938-4648-8564-1822EFD8064D}" type="slidenum">
              <a:rPr lang="zh-CN" altLang="en-US" smtClean="0"/>
              <a:t>‹#›</a:t>
            </a:fld>
            <a:endParaRPr lang="zh-CN" altLang="en-US"/>
          </a:p>
        </p:txBody>
      </p:sp>
    </p:spTree>
    <p:extLst>
      <p:ext uri="{BB962C8B-B14F-4D97-AF65-F5344CB8AC3E}">
        <p14:creationId xmlns:p14="http://schemas.microsoft.com/office/powerpoint/2010/main" val="331521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l">
              <a:buNone/>
              <a:defRPr sz="2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7429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82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33129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436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2402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8770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6966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167F5-0E9B-4608-AB00-C7C62A2051FD}" type="datetimeFigureOut">
              <a:rPr lang="zh-CN" altLang="en-US" smtClean="0"/>
              <a:t>2020/11/1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835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8301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27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43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2965AF0-BB28-584F-B08B-A9587409150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11/1/2020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305AEB-D839-5140-8A21-21FE50DB913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3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183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302749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614" y="459718"/>
            <a:ext cx="8418786" cy="664889"/>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a:defRPr sz="2000">
                <a:solidFill>
                  <a:schemeClr val="accent1">
                    <a:lumMod val="50000"/>
                  </a:schemeClr>
                </a:solidFill>
                <a:latin typeface="微软雅黑" panose="020B0503020204020204" pitchFamily="34" charset="-122"/>
                <a:ea typeface="微软雅黑" panose="020B0503020204020204" pitchFamily="34" charset="-122"/>
              </a:defRPr>
            </a:lvl1pPr>
            <a:lvl2pPr>
              <a:defRPr sz="2000">
                <a:solidFill>
                  <a:schemeClr val="accent1">
                    <a:lumMod val="50000"/>
                  </a:schemeClr>
                </a:solidFill>
                <a:latin typeface="微软雅黑" panose="020B0503020204020204" pitchFamily="34" charset="-122"/>
                <a:ea typeface="微软雅黑" panose="020B0503020204020204" pitchFamily="34" charset="-122"/>
              </a:defRPr>
            </a:lvl2pPr>
            <a:lvl3pPr>
              <a:defRPr sz="2000">
                <a:solidFill>
                  <a:schemeClr val="accent1">
                    <a:lumMod val="50000"/>
                  </a:schemeClr>
                </a:solidFill>
                <a:latin typeface="微软雅黑" panose="020B0503020204020204" pitchFamily="34" charset="-122"/>
                <a:ea typeface="微软雅黑" panose="020B0503020204020204" pitchFamily="34" charset="-122"/>
              </a:defRPr>
            </a:lvl3pPr>
            <a:lvl4pPr>
              <a:defRPr sz="2000">
                <a:solidFill>
                  <a:schemeClr val="accent1">
                    <a:lumMod val="50000"/>
                  </a:schemeClr>
                </a:solidFill>
                <a:latin typeface="微软雅黑" panose="020B0503020204020204" pitchFamily="34" charset="-122"/>
                <a:ea typeface="微软雅黑" panose="020B0503020204020204" pitchFamily="34" charset="-122"/>
              </a:defRPr>
            </a:lvl4pPr>
            <a:lvl5pPr>
              <a:defRPr sz="2000">
                <a:solidFill>
                  <a:schemeClr val="accent1">
                    <a:lumMod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2965AF0-BB28-584F-B08B-A9587409150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83054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2965AF0-BB28-584F-B08B-A9587409150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540903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22965AF0-BB28-584F-B08B-A95874091508}"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70026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2965AF0-BB28-584F-B08B-A95874091508}" type="datetimeFigureOut">
              <a:rPr lang="en-US" smtClean="0"/>
              <a:t>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41851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2965AF0-BB28-584F-B08B-A95874091508}" type="datetimeFigureOut">
              <a:rPr lang="en-US" smtClean="0"/>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4174942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65AF0-BB28-584F-B08B-A95874091508}" type="datetimeFigureOut">
              <a:rPr lang="en-US" smtClean="0"/>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159667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51292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89427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515449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68110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Pictur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10599" y="228600"/>
            <a:ext cx="3260417" cy="896824"/>
          </a:xfrm>
          <a:prstGeom prst="rect">
            <a:avLst/>
          </a:prstGeom>
        </p:spPr>
      </p:pic>
    </p:spTree>
    <p:extLst>
      <p:ext uri="{BB962C8B-B14F-4D97-AF65-F5344CB8AC3E}">
        <p14:creationId xmlns:p14="http://schemas.microsoft.com/office/powerpoint/2010/main" val="3678777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12191999" cy="685800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accent4">
                  <a:lumMod val="20000"/>
                  <a:lumOff val="80000"/>
                </a:schemeClr>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65AF0-BB28-584F-B08B-A95874091508}" type="datetimeFigureOut">
              <a:rPr lang="en-US" smtClean="0"/>
              <a:t>11/1/2020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5AEB-D839-5140-8A21-21FE50DB913F}" type="slidenum">
              <a:rPr lang="en-US" smtClean="0"/>
              <a:t>‹#›</a:t>
            </a:fld>
            <a:endParaRPr lang="en-US"/>
          </a:p>
        </p:txBody>
      </p:sp>
      <p:pic>
        <p:nvPicPr>
          <p:cNvPr id="7" name="Picture 6"/>
          <p:cNvPicPr>
            <a:picLocks noChangeAspect="1"/>
          </p:cNvPicPr>
          <p:nvPr/>
        </p:nvPicPr>
        <p:blipFill>
          <a:blip r:embed="rId13"/>
          <a:stretch>
            <a:fillRect/>
          </a:stretch>
        </p:blipFill>
        <p:spPr>
          <a:xfrm>
            <a:off x="0" y="365125"/>
            <a:ext cx="8610600" cy="863600"/>
          </a:xfrm>
          <a:prstGeom prst="rect">
            <a:avLst/>
          </a:prstGeom>
          <a:gradFill>
            <a:gsLst>
              <a:gs pos="0">
                <a:schemeClr val="accent1">
                  <a:lumMod val="5000"/>
                  <a:lumOff val="95000"/>
                  <a:alpha val="7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gradFill>
          <a:effectLst>
            <a:glow rad="177800">
              <a:schemeClr val="accent1">
                <a:alpha val="22000"/>
              </a:schemeClr>
            </a:glow>
            <a:outerShdw blurRad="50800" dist="38100" dir="5400000" algn="t" rotWithShape="0">
              <a:prstClr val="black">
                <a:alpha val="40000"/>
              </a:prstClr>
            </a:outerShdw>
            <a:reflection blurRad="812800" stA="52000" endA="300" endPos="35000" dir="5400000" sy="-100000" algn="bl" rotWithShape="0"/>
            <a:softEdge rad="0"/>
          </a:effectLst>
          <a:scene3d>
            <a:camera prst="orthographicFront"/>
            <a:lightRig rig="threePt" dir="t"/>
          </a:scene3d>
          <a:sp3d>
            <a:bevelB w="165100" prst="coolSlant"/>
          </a:sp3d>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27167" y="435146"/>
            <a:ext cx="3260417" cy="896824"/>
          </a:xfrm>
          <a:prstGeom prst="rect">
            <a:avLst/>
          </a:prstGeom>
        </p:spPr>
      </p:pic>
    </p:spTree>
    <p:extLst>
      <p:ext uri="{BB962C8B-B14F-4D97-AF65-F5344CB8AC3E}">
        <p14:creationId xmlns:p14="http://schemas.microsoft.com/office/powerpoint/2010/main" val="10267637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524000" y="1214438"/>
            <a:ext cx="9144000" cy="2387600"/>
          </a:xfrm>
        </p:spPr>
        <p:txBody>
          <a:bodyPr>
            <a:normAutofit/>
          </a:bodyPr>
          <a:lstStyle/>
          <a:p>
            <a:pPr algn="l"/>
            <a:r>
              <a:rPr lang="en-US" altLang="zh-CN" sz="5400" dirty="0"/>
              <a:t>COMP1110/6710</a:t>
            </a:r>
            <a:endParaRPr lang="zh-CN" altLang="en-US" sz="5400" dirty="0"/>
          </a:p>
        </p:txBody>
      </p:sp>
      <p:sp>
        <p:nvSpPr>
          <p:cNvPr id="6" name="副标题 5"/>
          <p:cNvSpPr>
            <a:spLocks noGrp="1"/>
          </p:cNvSpPr>
          <p:nvPr>
            <p:ph type="subTitle" idx="1"/>
          </p:nvPr>
        </p:nvSpPr>
        <p:spPr/>
        <p:txBody>
          <a:bodyPr/>
          <a:lstStyle/>
          <a:p>
            <a:pPr algn="l"/>
            <a:r>
              <a:rPr lang="en-US" altLang="zh-CN" dirty="0"/>
              <a:t>By </a:t>
            </a:r>
            <a:r>
              <a:rPr lang="zh-CN" altLang="en-US" dirty="0"/>
              <a:t>刘易</a:t>
            </a:r>
            <a:endParaRPr lang="en-US" altLang="zh-CN" dirty="0"/>
          </a:p>
          <a:p>
            <a:pPr algn="l"/>
            <a:r>
              <a:rPr lang="en-US" altLang="zh-CN"/>
              <a:t>01/11/2020</a:t>
            </a:r>
            <a:endParaRPr lang="zh-CN" altLang="en-US" dirty="0"/>
          </a:p>
        </p:txBody>
      </p:sp>
    </p:spTree>
    <p:extLst>
      <p:ext uri="{BB962C8B-B14F-4D97-AF65-F5344CB8AC3E}">
        <p14:creationId xmlns:p14="http://schemas.microsoft.com/office/powerpoint/2010/main" val="36840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F08BD-DBD1-40C5-882F-EDDA7E9D64BA}"/>
              </a:ext>
            </a:extLst>
          </p:cNvPr>
          <p:cNvSpPr>
            <a:spLocks noGrp="1"/>
          </p:cNvSpPr>
          <p:nvPr>
            <p:ph type="title"/>
          </p:nvPr>
        </p:nvSpPr>
        <p:spPr/>
        <p:txBody>
          <a:bodyPr/>
          <a:lstStyle/>
          <a:p>
            <a:r>
              <a:rPr lang="zh-CN" altLang="en-US" dirty="0"/>
              <a:t>二叉查找树</a:t>
            </a:r>
            <a:r>
              <a:rPr lang="en-US" altLang="zh-CN" dirty="0"/>
              <a:t>Binary Search Tree</a:t>
            </a:r>
            <a:endParaRPr lang="zh-CN" altLang="en-US" dirty="0"/>
          </a:p>
        </p:txBody>
      </p:sp>
      <p:sp>
        <p:nvSpPr>
          <p:cNvPr id="3" name="内容占位符 2">
            <a:extLst>
              <a:ext uri="{FF2B5EF4-FFF2-40B4-BE49-F238E27FC236}">
                <a16:creationId xmlns:a16="http://schemas.microsoft.com/office/drawing/2014/main" id="{A3799ACD-3F57-47CE-B857-426B4F8E9D81}"/>
              </a:ext>
            </a:extLst>
          </p:cNvPr>
          <p:cNvSpPr>
            <a:spLocks noGrp="1"/>
          </p:cNvSpPr>
          <p:nvPr>
            <p:ph idx="1"/>
          </p:nvPr>
        </p:nvSpPr>
        <p:spPr>
          <a:xfrm>
            <a:off x="838200" y="1459864"/>
            <a:ext cx="10515600" cy="4938418"/>
          </a:xfrm>
        </p:spPr>
        <p:txBody>
          <a:bodyPr>
            <a:normAutofit/>
          </a:bodyPr>
          <a:lstStyle/>
          <a:p>
            <a:pPr>
              <a:lnSpc>
                <a:spcPct val="100000"/>
              </a:lnSpc>
            </a:pPr>
            <a:r>
              <a:rPr lang="zh-CN" altLang="en-US" dirty="0">
                <a:solidFill>
                  <a:schemeClr val="tx1"/>
                </a:solidFill>
              </a:rPr>
              <a:t>二叉搜索树允许快速查找、添加或者删除某一个节点，并且它是动态的集合。</a:t>
            </a:r>
            <a:endParaRPr lang="en-US" altLang="zh-CN" dirty="0">
              <a:solidFill>
                <a:schemeClr val="tx1"/>
              </a:solidFill>
            </a:endParaRPr>
          </a:p>
          <a:p>
            <a:pPr>
              <a:lnSpc>
                <a:spcPct val="100000"/>
              </a:lnSpc>
            </a:pPr>
            <a:endParaRPr lang="zh-CN" altLang="en-US" dirty="0">
              <a:solidFill>
                <a:schemeClr val="tx1"/>
              </a:solidFill>
            </a:endParaRPr>
          </a:p>
          <a:p>
            <a:pPr>
              <a:lnSpc>
                <a:spcPct val="100000"/>
              </a:lnSpc>
            </a:pPr>
            <a:r>
              <a:rPr lang="zh-CN" altLang="en-US" dirty="0">
                <a:solidFill>
                  <a:schemeClr val="tx1"/>
                </a:solidFill>
              </a:rPr>
              <a:t>二叉搜索树按照关键字顺序地保存节点，因此查找和其他操作可以使用二叉搜索原理：当在树（或者寻找插入新节点的地方）中查找节点时，它从根节点遍历到叶节点，与每个节点的关键字进行比较，然后基于比较结果，决定继续在左子树或者右子树中进行搜索。平均而言，每次比较将跳过树的大约一半的元素，这使得每次查找，插入或删除一个节点所花费的时间与树的节点个数的对数成（树的高度）正比，比线性表的性能要好很多。</a:t>
            </a:r>
            <a:endParaRPr lang="en-US" altLang="zh-CN" dirty="0">
              <a:solidFill>
                <a:schemeClr val="tx1"/>
              </a:solidFill>
            </a:endParaRPr>
          </a:p>
          <a:p>
            <a:pPr>
              <a:lnSpc>
                <a:spcPct val="100000"/>
              </a:lnSpc>
            </a:pPr>
            <a:endParaRPr lang="en-US" altLang="zh-CN" dirty="0">
              <a:solidFill>
                <a:schemeClr val="tx1"/>
              </a:solidFill>
            </a:endParaRPr>
          </a:p>
          <a:p>
            <a:pPr>
              <a:lnSpc>
                <a:spcPct val="100000"/>
              </a:lnSpc>
            </a:pPr>
            <a:r>
              <a:rPr lang="zh-CN" altLang="en-US" dirty="0">
                <a:solidFill>
                  <a:schemeClr val="tx1"/>
                </a:solidFill>
              </a:rPr>
              <a:t>二叉搜索树具有以下性质：</a:t>
            </a:r>
          </a:p>
          <a:p>
            <a:pPr marL="457200" indent="-457200">
              <a:lnSpc>
                <a:spcPct val="100000"/>
              </a:lnSpc>
              <a:buFont typeface="+mj-lt"/>
              <a:buAutoNum type="arabicPeriod"/>
            </a:pPr>
            <a:r>
              <a:rPr lang="zh-CN" altLang="en-US" dirty="0">
                <a:solidFill>
                  <a:schemeClr val="tx1"/>
                </a:solidFill>
              </a:rPr>
              <a:t>如果节点的左子树不空，则左子树上所有结点的值均小于等于它的根结点的值；</a:t>
            </a:r>
          </a:p>
          <a:p>
            <a:pPr marL="457200" indent="-457200">
              <a:lnSpc>
                <a:spcPct val="100000"/>
              </a:lnSpc>
              <a:buFont typeface="+mj-lt"/>
              <a:buAutoNum type="arabicPeriod"/>
            </a:pPr>
            <a:r>
              <a:rPr lang="zh-CN" altLang="en-US" dirty="0">
                <a:solidFill>
                  <a:schemeClr val="tx1"/>
                </a:solidFill>
              </a:rPr>
              <a:t>如果节点的右子树不空，则右子树上所有结点的值均大于等于它的根结点的值；</a:t>
            </a:r>
          </a:p>
          <a:p>
            <a:pPr marL="457200" indent="-457200">
              <a:lnSpc>
                <a:spcPct val="100000"/>
              </a:lnSpc>
              <a:buFont typeface="+mj-lt"/>
              <a:buAutoNum type="arabicPeriod"/>
            </a:pPr>
            <a:r>
              <a:rPr lang="zh-CN" altLang="en-US" dirty="0">
                <a:solidFill>
                  <a:schemeClr val="tx1"/>
                </a:solidFill>
              </a:rPr>
              <a:t>任意节点的左、右子树也分别为二叉查找树；</a:t>
            </a:r>
          </a:p>
          <a:p>
            <a:pPr>
              <a:lnSpc>
                <a:spcPct val="100000"/>
              </a:lnSpc>
            </a:pPr>
            <a:endParaRPr lang="zh-CN" altLang="en-US" dirty="0">
              <a:solidFill>
                <a:schemeClr val="tx1"/>
              </a:solidFill>
            </a:endParaRPr>
          </a:p>
        </p:txBody>
      </p:sp>
    </p:spTree>
    <p:extLst>
      <p:ext uri="{BB962C8B-B14F-4D97-AF65-F5344CB8AC3E}">
        <p14:creationId xmlns:p14="http://schemas.microsoft.com/office/powerpoint/2010/main" val="264302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32E36-5DEA-45F6-94D6-1B2F7825F26C}"/>
              </a:ext>
            </a:extLst>
          </p:cNvPr>
          <p:cNvSpPr>
            <a:spLocks noGrp="1"/>
          </p:cNvSpPr>
          <p:nvPr>
            <p:ph type="title"/>
          </p:nvPr>
        </p:nvSpPr>
        <p:spPr/>
        <p:txBody>
          <a:bodyPr/>
          <a:lstStyle/>
          <a:p>
            <a:r>
              <a:rPr lang="zh-CN" altLang="en-US" dirty="0"/>
              <a:t>二叉查找树</a:t>
            </a:r>
            <a:r>
              <a:rPr lang="en-US" altLang="zh-CN" dirty="0"/>
              <a:t>Binary Search Tree</a:t>
            </a:r>
            <a:endParaRPr lang="zh-CN" altLang="en-US" dirty="0"/>
          </a:p>
        </p:txBody>
      </p:sp>
      <p:pic>
        <p:nvPicPr>
          <p:cNvPr id="5" name="内容占位符 4">
            <a:extLst>
              <a:ext uri="{FF2B5EF4-FFF2-40B4-BE49-F238E27FC236}">
                <a16:creationId xmlns:a16="http://schemas.microsoft.com/office/drawing/2014/main" id="{B0B38B34-F368-439C-8EB4-1A7A91225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2092171"/>
            <a:ext cx="9505950" cy="3790950"/>
          </a:xfrm>
        </p:spPr>
      </p:pic>
    </p:spTree>
    <p:extLst>
      <p:ext uri="{BB962C8B-B14F-4D97-AF65-F5344CB8AC3E}">
        <p14:creationId xmlns:p14="http://schemas.microsoft.com/office/powerpoint/2010/main" val="183854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0B713-FBF3-4912-ABCF-1898518B7AEB}"/>
              </a:ext>
            </a:extLst>
          </p:cNvPr>
          <p:cNvSpPr>
            <a:spLocks noGrp="1"/>
          </p:cNvSpPr>
          <p:nvPr>
            <p:ph type="title"/>
          </p:nvPr>
        </p:nvSpPr>
        <p:spPr/>
        <p:txBody>
          <a:bodyPr/>
          <a:lstStyle/>
          <a:p>
            <a:r>
              <a:rPr lang="zh-CN" altLang="en-US" dirty="0"/>
              <a:t>二叉查找树搜索</a:t>
            </a:r>
            <a:r>
              <a:rPr lang="en-US" altLang="zh-CN" dirty="0"/>
              <a:t>5</a:t>
            </a:r>
            <a:endParaRPr lang="zh-CN" altLang="en-US" dirty="0"/>
          </a:p>
        </p:txBody>
      </p:sp>
      <p:pic>
        <p:nvPicPr>
          <p:cNvPr id="5" name="内容占位符 4">
            <a:extLst>
              <a:ext uri="{FF2B5EF4-FFF2-40B4-BE49-F238E27FC236}">
                <a16:creationId xmlns:a16="http://schemas.microsoft.com/office/drawing/2014/main" id="{C3E7C4FA-66EE-4DCB-937D-AE2C53AFE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2620169"/>
            <a:ext cx="8867775" cy="2762250"/>
          </a:xfrm>
        </p:spPr>
      </p:pic>
    </p:spTree>
    <p:extLst>
      <p:ext uri="{BB962C8B-B14F-4D97-AF65-F5344CB8AC3E}">
        <p14:creationId xmlns:p14="http://schemas.microsoft.com/office/powerpoint/2010/main" val="412174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EAB0E-B630-43A1-8BCD-3AA1C3014BC5}"/>
              </a:ext>
            </a:extLst>
          </p:cNvPr>
          <p:cNvSpPr>
            <a:spLocks noGrp="1"/>
          </p:cNvSpPr>
          <p:nvPr>
            <p:ph type="title"/>
          </p:nvPr>
        </p:nvSpPr>
        <p:spPr/>
        <p:txBody>
          <a:bodyPr/>
          <a:lstStyle/>
          <a:p>
            <a:r>
              <a:rPr lang="zh-CN" altLang="en-US" dirty="0"/>
              <a:t>二叉查找树插入</a:t>
            </a:r>
            <a:r>
              <a:rPr lang="en-US" altLang="zh-CN" dirty="0"/>
              <a:t>46</a:t>
            </a:r>
            <a:endParaRPr lang="zh-CN" altLang="en-US" dirty="0"/>
          </a:p>
        </p:txBody>
      </p:sp>
      <p:pic>
        <p:nvPicPr>
          <p:cNvPr id="5" name="内容占位符 4">
            <a:extLst>
              <a:ext uri="{FF2B5EF4-FFF2-40B4-BE49-F238E27FC236}">
                <a16:creationId xmlns:a16="http://schemas.microsoft.com/office/drawing/2014/main" id="{F9B661BE-0778-40F3-8C90-DCE1B374E9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087" y="2424906"/>
            <a:ext cx="9267825" cy="3152775"/>
          </a:xfrm>
        </p:spPr>
      </p:pic>
    </p:spTree>
    <p:extLst>
      <p:ext uri="{BB962C8B-B14F-4D97-AF65-F5344CB8AC3E}">
        <p14:creationId xmlns:p14="http://schemas.microsoft.com/office/powerpoint/2010/main" val="351681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E9760-D1FE-4DFD-8879-33DCB0C5BC2D}"/>
              </a:ext>
            </a:extLst>
          </p:cNvPr>
          <p:cNvSpPr>
            <a:spLocks noGrp="1"/>
          </p:cNvSpPr>
          <p:nvPr>
            <p:ph type="title"/>
          </p:nvPr>
        </p:nvSpPr>
        <p:spPr/>
        <p:txBody>
          <a:bodyPr/>
          <a:lstStyle/>
          <a:p>
            <a:r>
              <a:rPr lang="zh-CN" altLang="en-US" dirty="0"/>
              <a:t>形式语言理论</a:t>
            </a:r>
            <a:r>
              <a:rPr lang="en-US" altLang="zh-CN" dirty="0"/>
              <a:t>Formal Grammars</a:t>
            </a:r>
            <a:endParaRPr lang="zh-CN" altLang="en-US" dirty="0"/>
          </a:p>
        </p:txBody>
      </p:sp>
      <p:sp>
        <p:nvSpPr>
          <p:cNvPr id="3" name="内容占位符 2">
            <a:extLst>
              <a:ext uri="{FF2B5EF4-FFF2-40B4-BE49-F238E27FC236}">
                <a16:creationId xmlns:a16="http://schemas.microsoft.com/office/drawing/2014/main" id="{E726E686-CDFE-4723-869F-D9B447045B48}"/>
              </a:ext>
            </a:extLst>
          </p:cNvPr>
          <p:cNvSpPr>
            <a:spLocks noGrp="1"/>
          </p:cNvSpPr>
          <p:nvPr>
            <p:ph idx="1"/>
          </p:nvPr>
        </p:nvSpPr>
        <p:spPr>
          <a:xfrm>
            <a:off x="838200" y="2506662"/>
            <a:ext cx="10515600" cy="2513394"/>
          </a:xfrm>
        </p:spPr>
        <p:txBody>
          <a:bodyPr/>
          <a:lstStyle/>
          <a:p>
            <a:pPr marL="0" indent="0">
              <a:lnSpc>
                <a:spcPct val="100000"/>
              </a:lnSpc>
              <a:buNone/>
            </a:pPr>
            <a:r>
              <a:rPr lang="zh-CN" altLang="en-US" b="1" dirty="0">
                <a:solidFill>
                  <a:schemeClr val="tx1"/>
                </a:solidFill>
              </a:rPr>
              <a:t>形式语言理论</a:t>
            </a:r>
            <a:r>
              <a:rPr lang="zh-CN" altLang="en-US" dirty="0">
                <a:solidFill>
                  <a:schemeClr val="tx1"/>
                </a:solidFill>
              </a:rPr>
              <a:t>是用数学方法研究自然语言和人工语言如程序设计语言的语法的理论。</a:t>
            </a:r>
            <a:r>
              <a:rPr lang="zh-CN" altLang="en-US" b="1" u="sng" dirty="0">
                <a:solidFill>
                  <a:schemeClr val="tx1"/>
                </a:solidFill>
              </a:rPr>
              <a:t>它只研究语言的组成规则</a:t>
            </a:r>
            <a:r>
              <a:rPr lang="en-US" altLang="zh-CN" b="1" u="sng" dirty="0">
                <a:solidFill>
                  <a:schemeClr val="tx1"/>
                </a:solidFill>
              </a:rPr>
              <a:t>(syntax)</a:t>
            </a:r>
            <a:r>
              <a:rPr lang="zh-CN" altLang="en-US" b="1" u="sng" dirty="0">
                <a:solidFill>
                  <a:schemeClr val="tx1"/>
                </a:solidFill>
              </a:rPr>
              <a:t>，不研究语言的含义</a:t>
            </a:r>
            <a:r>
              <a:rPr lang="en-US" altLang="zh-CN" b="1" u="sng" dirty="0">
                <a:solidFill>
                  <a:schemeClr val="tx1"/>
                </a:solidFill>
              </a:rPr>
              <a:t>(semantics)!</a:t>
            </a:r>
            <a:r>
              <a:rPr lang="zh-CN" altLang="en-US" b="1" u="sng" dirty="0">
                <a:solidFill>
                  <a:schemeClr val="tx1"/>
                </a:solidFill>
              </a:rPr>
              <a:t> </a:t>
            </a:r>
            <a:endParaRPr lang="en-US" altLang="zh-CN" b="1" u="sng" dirty="0">
              <a:solidFill>
                <a:schemeClr val="tx1"/>
              </a:solidFill>
            </a:endParaRPr>
          </a:p>
          <a:p>
            <a:pPr marL="0" indent="0">
              <a:lnSpc>
                <a:spcPct val="100000"/>
              </a:lnSpc>
              <a:buNone/>
            </a:pPr>
            <a:endParaRPr lang="en-US" altLang="zh-CN" b="1" u="sng" dirty="0">
              <a:solidFill>
                <a:schemeClr val="tx1"/>
              </a:solidFill>
            </a:endParaRPr>
          </a:p>
          <a:p>
            <a:pPr marL="0" indent="0">
              <a:lnSpc>
                <a:spcPct val="100000"/>
              </a:lnSpc>
              <a:buNone/>
            </a:pPr>
            <a:r>
              <a:rPr lang="zh-CN" altLang="en-US" dirty="0">
                <a:solidFill>
                  <a:schemeClr val="tx1"/>
                </a:solidFill>
              </a:rPr>
              <a:t>形式语言理论在自然语言的理解和翻译、计算机语言的描述和编译、社会和自然现象的模拟、语法制导的模式识别等方面有广泛的应用。</a:t>
            </a:r>
          </a:p>
        </p:txBody>
      </p:sp>
    </p:spTree>
    <p:extLst>
      <p:ext uri="{BB962C8B-B14F-4D97-AF65-F5344CB8AC3E}">
        <p14:creationId xmlns:p14="http://schemas.microsoft.com/office/powerpoint/2010/main" val="344255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CF7FE-713D-4EC8-98C1-4EB164CAE103}"/>
              </a:ext>
            </a:extLst>
          </p:cNvPr>
          <p:cNvSpPr>
            <a:spLocks noGrp="1"/>
          </p:cNvSpPr>
          <p:nvPr>
            <p:ph type="title"/>
          </p:nvPr>
        </p:nvSpPr>
        <p:spPr/>
        <p:txBody>
          <a:bodyPr>
            <a:normAutofit/>
          </a:bodyPr>
          <a:lstStyle/>
          <a:p>
            <a:r>
              <a:rPr lang="zh-CN" altLang="en-US" dirty="0"/>
              <a:t>形式语言的形式文法</a:t>
            </a:r>
          </a:p>
        </p:txBody>
      </p:sp>
      <p:sp>
        <p:nvSpPr>
          <p:cNvPr id="3" name="内容占位符 2">
            <a:extLst>
              <a:ext uri="{FF2B5EF4-FFF2-40B4-BE49-F238E27FC236}">
                <a16:creationId xmlns:a16="http://schemas.microsoft.com/office/drawing/2014/main" id="{B3436666-E423-4FE2-B438-26EE8DFC4A2E}"/>
              </a:ext>
            </a:extLst>
          </p:cNvPr>
          <p:cNvSpPr>
            <a:spLocks noGrp="1"/>
          </p:cNvSpPr>
          <p:nvPr>
            <p:ph idx="1"/>
          </p:nvPr>
        </p:nvSpPr>
        <p:spPr>
          <a:xfrm>
            <a:off x="838200" y="1390490"/>
            <a:ext cx="10515600" cy="5357782"/>
          </a:xfrm>
        </p:spPr>
        <p:txBody>
          <a:bodyPr>
            <a:normAutofit fontScale="92500" lnSpcReduction="10000"/>
          </a:bodyPr>
          <a:lstStyle/>
          <a:p>
            <a:pPr marL="0" indent="0">
              <a:buNone/>
            </a:pPr>
            <a:r>
              <a:rPr lang="zh-CN" altLang="en-US" dirty="0">
                <a:solidFill>
                  <a:schemeClr val="tx1"/>
                </a:solidFill>
              </a:rPr>
              <a:t>形式文法被严格地定义为四元组</a:t>
            </a:r>
            <a:r>
              <a:rPr lang="en-US" altLang="zh-CN" dirty="0">
                <a:solidFill>
                  <a:schemeClr val="tx1"/>
                </a:solidFill>
              </a:rPr>
              <a:t>G=</a:t>
            </a:r>
            <a:r>
              <a:rPr lang="zh-CN" altLang="en-US" dirty="0">
                <a:solidFill>
                  <a:schemeClr val="tx1"/>
                </a:solidFill>
              </a:rPr>
              <a:t>（</a:t>
            </a:r>
            <a:r>
              <a:rPr lang="en-US" altLang="zh-CN" dirty="0">
                <a:solidFill>
                  <a:schemeClr val="tx1"/>
                </a:solidFill>
              </a:rPr>
              <a:t>N</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P</a:t>
            </a:r>
            <a:r>
              <a:rPr lang="zh-CN" altLang="en-US" dirty="0">
                <a:solidFill>
                  <a:schemeClr val="tx1"/>
                </a:solidFill>
              </a:rPr>
              <a:t>，</a:t>
            </a:r>
            <a:r>
              <a:rPr lang="en-US" altLang="zh-CN" dirty="0">
                <a:solidFill>
                  <a:schemeClr val="tx1"/>
                </a:solidFill>
              </a:rPr>
              <a:t>S</a:t>
            </a:r>
            <a:r>
              <a:rPr lang="zh-CN" altLang="en-US" dirty="0">
                <a:solidFill>
                  <a:schemeClr val="tx1"/>
                </a:solidFill>
              </a:rPr>
              <a:t>）</a:t>
            </a:r>
          </a:p>
          <a:p>
            <a:pPr>
              <a:buFont typeface="Arial" panose="020B0604020202020204" pitchFamily="34" charset="0"/>
              <a:buChar char="•"/>
            </a:pPr>
            <a:r>
              <a:rPr lang="en-US" altLang="zh-CN" dirty="0">
                <a:solidFill>
                  <a:schemeClr val="tx1"/>
                </a:solidFill>
              </a:rPr>
              <a:t>S</a:t>
            </a:r>
            <a:r>
              <a:rPr lang="zh-CN" altLang="en-US" dirty="0">
                <a:solidFill>
                  <a:schemeClr val="tx1"/>
                </a:solidFill>
              </a:rPr>
              <a:t>：</a:t>
            </a:r>
            <a:r>
              <a:rPr lang="en-US" altLang="zh-CN" dirty="0">
                <a:solidFill>
                  <a:schemeClr val="tx1"/>
                </a:solidFill>
              </a:rPr>
              <a:t>start </a:t>
            </a:r>
            <a:r>
              <a:rPr lang="zh-CN" altLang="en-US" dirty="0">
                <a:solidFill>
                  <a:schemeClr val="tx1"/>
                </a:solidFill>
              </a:rPr>
              <a:t>开始符号</a:t>
            </a:r>
          </a:p>
          <a:p>
            <a:pPr>
              <a:buFont typeface="Arial" panose="020B0604020202020204" pitchFamily="34" charset="0"/>
              <a:buChar char="•"/>
            </a:pPr>
            <a:r>
              <a:rPr lang="en-US" altLang="zh-CN" dirty="0">
                <a:solidFill>
                  <a:schemeClr val="tx1"/>
                </a:solidFill>
              </a:rPr>
              <a:t>P</a:t>
            </a:r>
            <a:r>
              <a:rPr lang="zh-CN" altLang="en-US" dirty="0">
                <a:solidFill>
                  <a:schemeClr val="tx1"/>
                </a:solidFill>
              </a:rPr>
              <a:t>：</a:t>
            </a:r>
            <a:r>
              <a:rPr lang="en-US" altLang="zh-CN" dirty="0">
                <a:solidFill>
                  <a:schemeClr val="tx1"/>
                </a:solidFill>
              </a:rPr>
              <a:t>productions </a:t>
            </a:r>
            <a:r>
              <a:rPr lang="zh-CN" altLang="en-US" dirty="0">
                <a:solidFill>
                  <a:schemeClr val="tx1"/>
                </a:solidFill>
              </a:rPr>
              <a:t>生成式集合</a:t>
            </a:r>
          </a:p>
          <a:p>
            <a:pPr>
              <a:buFont typeface="Arial" panose="020B0604020202020204" pitchFamily="34" charset="0"/>
              <a:buChar char="•"/>
            </a:pPr>
            <a:r>
              <a:rPr lang="en-US" altLang="zh-CN" dirty="0">
                <a:solidFill>
                  <a:schemeClr val="tx1"/>
                </a:solidFill>
              </a:rPr>
              <a:t>T</a:t>
            </a:r>
            <a:r>
              <a:rPr lang="zh-CN" altLang="en-US" dirty="0">
                <a:solidFill>
                  <a:schemeClr val="tx1"/>
                </a:solidFill>
              </a:rPr>
              <a:t>：</a:t>
            </a:r>
            <a:r>
              <a:rPr lang="en-US" altLang="zh-CN" dirty="0">
                <a:solidFill>
                  <a:schemeClr val="tx1"/>
                </a:solidFill>
              </a:rPr>
              <a:t>terminal </a:t>
            </a:r>
            <a:r>
              <a:rPr lang="zh-CN" altLang="en-US" dirty="0">
                <a:solidFill>
                  <a:schemeClr val="tx1"/>
                </a:solidFill>
              </a:rPr>
              <a:t>终结符集合</a:t>
            </a:r>
          </a:p>
          <a:p>
            <a:pPr>
              <a:buFont typeface="Arial" panose="020B0604020202020204" pitchFamily="34" charset="0"/>
              <a:buChar char="•"/>
            </a:pPr>
            <a:r>
              <a:rPr lang="en-US" altLang="zh-CN" dirty="0">
                <a:solidFill>
                  <a:schemeClr val="tx1"/>
                </a:solidFill>
              </a:rPr>
              <a:t>N</a:t>
            </a:r>
            <a:r>
              <a:rPr lang="zh-CN" altLang="en-US" dirty="0">
                <a:solidFill>
                  <a:schemeClr val="tx1"/>
                </a:solidFill>
              </a:rPr>
              <a:t>：</a:t>
            </a:r>
            <a:r>
              <a:rPr lang="en-US" altLang="zh-CN" dirty="0">
                <a:solidFill>
                  <a:schemeClr val="tx1"/>
                </a:solidFill>
              </a:rPr>
              <a:t>Nonterminal </a:t>
            </a:r>
            <a:r>
              <a:rPr lang="zh-CN" altLang="en-US" dirty="0">
                <a:solidFill>
                  <a:schemeClr val="tx1"/>
                </a:solidFill>
              </a:rPr>
              <a:t>非终结符集合</a:t>
            </a:r>
            <a:endParaRPr lang="en-US" altLang="zh-CN" dirty="0">
              <a:solidFill>
                <a:schemeClr val="tx1"/>
              </a:solidFill>
            </a:endParaRPr>
          </a:p>
          <a:p>
            <a:pPr>
              <a:buFont typeface="Arial" panose="020B0604020202020204" pitchFamily="34" charset="0"/>
              <a:buChar char="•"/>
            </a:pPr>
            <a:endParaRPr lang="en-US" altLang="zh-CN" dirty="0">
              <a:solidFill>
                <a:schemeClr val="tx1"/>
              </a:solidFill>
            </a:endParaRPr>
          </a:p>
          <a:p>
            <a:pPr marL="0" indent="0">
              <a:buNone/>
            </a:pPr>
            <a:r>
              <a:rPr lang="en-US" altLang="zh-CN" dirty="0">
                <a:solidFill>
                  <a:schemeClr val="tx1"/>
                </a:solidFill>
              </a:rPr>
              <a:t>Very basic syntax of EBNF production rules:</a:t>
            </a:r>
          </a:p>
          <a:p>
            <a:pPr marL="0" indent="0">
              <a:buNone/>
            </a:pPr>
            <a:r>
              <a:rPr lang="en-US" altLang="zh-CN" dirty="0">
                <a:solidFill>
                  <a:schemeClr val="tx1"/>
                </a:solidFill>
              </a:rPr>
              <a:t>• ‘=’ defines a production rule</a:t>
            </a:r>
          </a:p>
          <a:p>
            <a:pPr marL="0" indent="0">
              <a:buNone/>
            </a:pPr>
            <a:r>
              <a:rPr lang="en-US" altLang="zh-CN" dirty="0">
                <a:solidFill>
                  <a:schemeClr val="tx1"/>
                </a:solidFill>
              </a:rPr>
              <a:t>• ‘|’ identifies alternates (e.g. ‘1’ | ‘2’ | ‘3’ )</a:t>
            </a:r>
          </a:p>
          <a:p>
            <a:pPr marL="0" indent="0">
              <a:buNone/>
            </a:pPr>
            <a:r>
              <a:rPr lang="en-US" altLang="zh-CN" dirty="0">
                <a:solidFill>
                  <a:schemeClr val="tx1"/>
                </a:solidFill>
              </a:rPr>
              <a:t>• ‘{’, ‘}’ identify expressions that may occur zero or more times (e.g. ‘1’, { ‘0’ } )</a:t>
            </a:r>
          </a:p>
          <a:p>
            <a:pPr marL="0" indent="0">
              <a:buNone/>
            </a:pPr>
            <a:r>
              <a:rPr lang="en-US" altLang="zh-CN" dirty="0">
                <a:solidFill>
                  <a:schemeClr val="tx1"/>
                </a:solidFill>
              </a:rPr>
              <a:t>• ‘[’, ‘]’ identify expressions that may occur zero or one time (e.g. ‘1’, [ ‘0’ ])</a:t>
            </a:r>
          </a:p>
          <a:p>
            <a:pPr marL="0" indent="0">
              <a:buNone/>
            </a:pPr>
            <a:r>
              <a:rPr lang="en-US" altLang="zh-CN" dirty="0">
                <a:solidFill>
                  <a:schemeClr val="tx1"/>
                </a:solidFill>
              </a:rPr>
              <a:t>• ‘,’ identifies concatenation</a:t>
            </a:r>
          </a:p>
          <a:p>
            <a:pPr marL="0" indent="0">
              <a:buNone/>
            </a:pPr>
            <a:r>
              <a:rPr lang="en-US" altLang="zh-CN" dirty="0">
                <a:solidFill>
                  <a:schemeClr val="tx1"/>
                </a:solidFill>
              </a:rPr>
              <a:t>• ‘-’ identifies exceptions</a:t>
            </a:r>
          </a:p>
          <a:p>
            <a:pPr marL="0" indent="0">
              <a:buNone/>
            </a:pPr>
            <a:r>
              <a:rPr lang="en-US" altLang="zh-CN" dirty="0">
                <a:solidFill>
                  <a:schemeClr val="tx1"/>
                </a:solidFill>
              </a:rPr>
              <a:t>• ‘(’, ‘)’ identify groups</a:t>
            </a:r>
          </a:p>
          <a:p>
            <a:pPr marL="0" indent="0">
              <a:buNone/>
            </a:pPr>
            <a:r>
              <a:rPr lang="en-US" altLang="zh-CN" dirty="0">
                <a:solidFill>
                  <a:schemeClr val="tx1"/>
                </a:solidFill>
              </a:rPr>
              <a:t>• ‘;’ terminates a production rule</a:t>
            </a:r>
            <a:endParaRPr lang="zh-CN" altLang="en-US" dirty="0">
              <a:solidFill>
                <a:schemeClr val="tx1"/>
              </a:solidFill>
            </a:endParaRPr>
          </a:p>
          <a:p>
            <a:pPr marL="0" indent="0">
              <a:buNone/>
            </a:pPr>
            <a:endParaRPr lang="zh-CN" altLang="en-US" dirty="0"/>
          </a:p>
        </p:txBody>
      </p:sp>
    </p:spTree>
    <p:extLst>
      <p:ext uri="{BB962C8B-B14F-4D97-AF65-F5344CB8AC3E}">
        <p14:creationId xmlns:p14="http://schemas.microsoft.com/office/powerpoint/2010/main" val="227688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13AA6-2C62-4ACA-A952-7EDF8F3646E8}"/>
              </a:ext>
            </a:extLst>
          </p:cNvPr>
          <p:cNvSpPr>
            <a:spLocks noGrp="1"/>
          </p:cNvSpPr>
          <p:nvPr>
            <p:ph type="title"/>
          </p:nvPr>
        </p:nvSpPr>
        <p:spPr/>
        <p:txBody>
          <a:bodyPr/>
          <a:lstStyle/>
          <a:p>
            <a:r>
              <a:rPr lang="zh-CN" altLang="en-US" dirty="0"/>
              <a:t>形式语言例题</a:t>
            </a:r>
            <a:r>
              <a:rPr lang="en-US" altLang="zh-CN" dirty="0"/>
              <a:t>1</a:t>
            </a:r>
            <a:endParaRPr lang="zh-CN" altLang="en-US" dirty="0"/>
          </a:p>
        </p:txBody>
      </p:sp>
      <p:sp>
        <p:nvSpPr>
          <p:cNvPr id="3" name="内容占位符 2">
            <a:extLst>
              <a:ext uri="{FF2B5EF4-FFF2-40B4-BE49-F238E27FC236}">
                <a16:creationId xmlns:a16="http://schemas.microsoft.com/office/drawing/2014/main" id="{4DE90347-E014-458B-9A17-A4F70EF5192E}"/>
              </a:ext>
            </a:extLst>
          </p:cNvPr>
          <p:cNvSpPr>
            <a:spLocks noGrp="1"/>
          </p:cNvSpPr>
          <p:nvPr>
            <p:ph idx="1"/>
          </p:nvPr>
        </p:nvSpPr>
        <p:spPr>
          <a:xfrm>
            <a:off x="252984" y="1307592"/>
            <a:ext cx="5452872" cy="5614416"/>
          </a:xfrm>
        </p:spPr>
        <p:txBody>
          <a:bodyPr>
            <a:normAutofit fontScale="77500" lnSpcReduction="20000"/>
          </a:bodyPr>
          <a:lstStyle/>
          <a:p>
            <a:pPr marL="0" indent="0">
              <a:lnSpc>
                <a:spcPct val="120000"/>
              </a:lnSpc>
              <a:buNone/>
            </a:pPr>
            <a:r>
              <a:rPr lang="en-US" altLang="zh-CN" dirty="0">
                <a:solidFill>
                  <a:schemeClr val="tx1"/>
                </a:solidFill>
              </a:rPr>
              <a:t>Q4.4 [5 Marks] Grammars</a:t>
            </a:r>
          </a:p>
          <a:p>
            <a:pPr marL="0" indent="0">
              <a:lnSpc>
                <a:spcPct val="120000"/>
              </a:lnSpc>
              <a:buNone/>
            </a:pPr>
            <a:r>
              <a:rPr lang="en-US" altLang="zh-CN" dirty="0">
                <a:solidFill>
                  <a:schemeClr val="tx1"/>
                </a:solidFill>
              </a:rPr>
              <a:t>Given the following EBNF expressions, identify the one that best defines a grammar for accepting four-digit binary numbers (e.g. 1010, 1111, 0001, 1000, etc.).</a:t>
            </a:r>
          </a:p>
          <a:p>
            <a:pPr marL="0" indent="0">
              <a:lnSpc>
                <a:spcPct val="120000"/>
              </a:lnSpc>
              <a:buNone/>
            </a:pPr>
            <a:endParaRPr lang="en-US" altLang="zh-CN" dirty="0">
              <a:solidFill>
                <a:schemeClr val="tx1"/>
              </a:solidFill>
            </a:endParaRPr>
          </a:p>
          <a:p>
            <a:pPr marL="0" indent="0">
              <a:lnSpc>
                <a:spcPct val="120000"/>
              </a:lnSpc>
              <a:buNone/>
            </a:pPr>
            <a:r>
              <a:rPr lang="en-US" altLang="zh-CN" dirty="0">
                <a:solidFill>
                  <a:schemeClr val="tx1"/>
                </a:solidFill>
              </a:rPr>
              <a:t>For reference, some symbols of EBNF are as follows:</a:t>
            </a:r>
          </a:p>
          <a:p>
            <a:pPr marL="0" indent="0">
              <a:lnSpc>
                <a:spcPct val="120000"/>
              </a:lnSpc>
              <a:buNone/>
            </a:pPr>
            <a:r>
              <a:rPr lang="en-US" altLang="zh-CN" dirty="0">
                <a:solidFill>
                  <a:schemeClr val="tx1"/>
                </a:solidFill>
              </a:rPr>
              <a:t>= defines a production rule</a:t>
            </a:r>
          </a:p>
          <a:p>
            <a:pPr marL="0" indent="0">
              <a:lnSpc>
                <a:spcPct val="120000"/>
              </a:lnSpc>
              <a:buNone/>
            </a:pPr>
            <a:r>
              <a:rPr lang="en-US" altLang="zh-CN" dirty="0">
                <a:solidFill>
                  <a:schemeClr val="tx1"/>
                </a:solidFill>
              </a:rPr>
              <a:t>, concatenation</a:t>
            </a:r>
          </a:p>
          <a:p>
            <a:pPr marL="0" indent="0">
              <a:lnSpc>
                <a:spcPct val="120000"/>
              </a:lnSpc>
              <a:buNone/>
            </a:pPr>
            <a:r>
              <a:rPr lang="en-US" altLang="zh-CN" dirty="0">
                <a:solidFill>
                  <a:schemeClr val="tx1"/>
                </a:solidFill>
              </a:rPr>
              <a:t>| alternation / choice</a:t>
            </a:r>
          </a:p>
          <a:p>
            <a:pPr marL="0" indent="0">
              <a:lnSpc>
                <a:spcPct val="120000"/>
              </a:lnSpc>
              <a:buNone/>
            </a:pPr>
            <a:r>
              <a:rPr lang="en-US" altLang="zh-CN" dirty="0">
                <a:solidFill>
                  <a:schemeClr val="tx1"/>
                </a:solidFill>
              </a:rPr>
              <a:t>[...] optional - zero or one</a:t>
            </a:r>
          </a:p>
          <a:p>
            <a:pPr marL="0" indent="0">
              <a:lnSpc>
                <a:spcPct val="120000"/>
              </a:lnSpc>
              <a:buNone/>
            </a:pPr>
            <a:r>
              <a:rPr lang="en-US" altLang="zh-CN" dirty="0">
                <a:solidFill>
                  <a:schemeClr val="tx1"/>
                </a:solidFill>
              </a:rPr>
              <a:t>{...} optional - zero or more</a:t>
            </a:r>
          </a:p>
          <a:p>
            <a:pPr marL="0" indent="0">
              <a:lnSpc>
                <a:spcPct val="120000"/>
              </a:lnSpc>
              <a:buNone/>
            </a:pPr>
            <a:r>
              <a:rPr lang="en-US" altLang="zh-CN" dirty="0">
                <a:solidFill>
                  <a:schemeClr val="tx1"/>
                </a:solidFill>
              </a:rPr>
              <a:t>(...) grouping</a:t>
            </a:r>
          </a:p>
          <a:p>
            <a:pPr marL="0" indent="0">
              <a:lnSpc>
                <a:spcPct val="120000"/>
              </a:lnSpc>
              <a:buNone/>
            </a:pPr>
            <a:r>
              <a:rPr lang="en-US" altLang="zh-CN" dirty="0">
                <a:solidFill>
                  <a:schemeClr val="tx1"/>
                </a:solidFill>
              </a:rPr>
              <a:t>- exception</a:t>
            </a:r>
          </a:p>
          <a:p>
            <a:pPr marL="0" indent="0">
              <a:lnSpc>
                <a:spcPct val="120000"/>
              </a:lnSpc>
              <a:buNone/>
            </a:pPr>
            <a:r>
              <a:rPr lang="en-US" altLang="zh-CN" dirty="0">
                <a:solidFill>
                  <a:schemeClr val="tx1"/>
                </a:solidFill>
              </a:rPr>
              <a:t>; terminates a production rule.</a:t>
            </a:r>
          </a:p>
        </p:txBody>
      </p:sp>
      <p:sp>
        <p:nvSpPr>
          <p:cNvPr id="4" name="文本框 3">
            <a:extLst>
              <a:ext uri="{FF2B5EF4-FFF2-40B4-BE49-F238E27FC236}">
                <a16:creationId xmlns:a16="http://schemas.microsoft.com/office/drawing/2014/main" id="{2CCC3D24-5ABF-4068-B4EA-F92A1E461BF1}"/>
              </a:ext>
            </a:extLst>
          </p:cNvPr>
          <p:cNvSpPr txBox="1"/>
          <p:nvPr/>
        </p:nvSpPr>
        <p:spPr>
          <a:xfrm>
            <a:off x="6891528" y="1873967"/>
            <a:ext cx="4693920" cy="4524315"/>
          </a:xfrm>
          <a:prstGeom prst="rect">
            <a:avLst/>
          </a:prstGeom>
          <a:noFill/>
        </p:spPr>
        <p:txBody>
          <a:bodyPr wrap="square" rtlCol="0">
            <a:spAutoFit/>
          </a:bodyPr>
          <a:lstStyle/>
          <a:p>
            <a:pPr marL="0" indent="0">
              <a:buNone/>
            </a:pPr>
            <a:r>
              <a:rPr lang="en-US" altLang="zh-CN" dirty="0">
                <a:solidFill>
                  <a:schemeClr val="tx1"/>
                </a:solidFill>
              </a:rPr>
              <a:t>a)</a:t>
            </a:r>
          </a:p>
          <a:p>
            <a:pPr marL="0" indent="0">
              <a:buNone/>
            </a:pPr>
            <a:r>
              <a:rPr lang="en-US" altLang="zh-CN" dirty="0">
                <a:solidFill>
                  <a:schemeClr val="tx1"/>
                </a:solidFill>
              </a:rPr>
              <a:t>binary = digit, digit, digit, digit</a:t>
            </a:r>
          </a:p>
          <a:p>
            <a:pPr marL="0" indent="0">
              <a:buNone/>
            </a:pPr>
            <a:r>
              <a:rPr lang="en-US" altLang="zh-CN" dirty="0">
                <a:solidFill>
                  <a:schemeClr val="tx1"/>
                </a:solidFill>
              </a:rPr>
              <a:t>digit = [ '0' | '1’ ]</a:t>
            </a:r>
          </a:p>
          <a:p>
            <a:pPr marL="0" indent="0">
              <a:buNone/>
            </a:pPr>
            <a:endParaRPr lang="en-US" altLang="zh-CN" dirty="0">
              <a:solidFill>
                <a:schemeClr val="tx1"/>
              </a:solidFill>
            </a:endParaRPr>
          </a:p>
          <a:p>
            <a:pPr marL="0" indent="0">
              <a:buNone/>
            </a:pPr>
            <a:r>
              <a:rPr lang="en-US" altLang="zh-CN" dirty="0">
                <a:solidFill>
                  <a:schemeClr val="tx1"/>
                </a:solidFill>
              </a:rPr>
              <a:t>b)</a:t>
            </a:r>
          </a:p>
          <a:p>
            <a:pPr marL="0" indent="0">
              <a:buNone/>
            </a:pPr>
            <a:r>
              <a:rPr lang="en-US" altLang="zh-CN" dirty="0">
                <a:solidFill>
                  <a:schemeClr val="tx1"/>
                </a:solidFill>
              </a:rPr>
              <a:t>binary = [ digit ]</a:t>
            </a:r>
          </a:p>
          <a:p>
            <a:pPr marL="0" indent="0">
              <a:buNone/>
            </a:pPr>
            <a:r>
              <a:rPr lang="en-US" altLang="zh-CN" dirty="0">
                <a:solidFill>
                  <a:schemeClr val="tx1"/>
                </a:solidFill>
              </a:rPr>
              <a:t>digit = { '0' , '1’ }</a:t>
            </a:r>
          </a:p>
          <a:p>
            <a:pPr marL="0" indent="0">
              <a:buNone/>
            </a:pPr>
            <a:endParaRPr lang="en-US" altLang="zh-CN" dirty="0">
              <a:solidFill>
                <a:schemeClr val="tx1"/>
              </a:solidFill>
            </a:endParaRPr>
          </a:p>
          <a:p>
            <a:pPr marL="0" indent="0">
              <a:buNone/>
            </a:pPr>
            <a:r>
              <a:rPr lang="en-US" altLang="zh-CN" dirty="0">
                <a:solidFill>
                  <a:schemeClr val="tx1"/>
                </a:solidFill>
              </a:rPr>
              <a:t>c)</a:t>
            </a:r>
          </a:p>
          <a:p>
            <a:pPr marL="0" indent="0">
              <a:buNone/>
            </a:pPr>
            <a:r>
              <a:rPr lang="en-US" altLang="zh-CN" dirty="0">
                <a:solidFill>
                  <a:schemeClr val="tx1"/>
                </a:solidFill>
              </a:rPr>
              <a:t>binary = digit, digit, digit, digit</a:t>
            </a:r>
          </a:p>
          <a:p>
            <a:pPr marL="0" indent="0">
              <a:buNone/>
            </a:pPr>
            <a:r>
              <a:rPr lang="en-US" altLang="zh-CN" dirty="0">
                <a:solidFill>
                  <a:schemeClr val="tx1"/>
                </a:solidFill>
              </a:rPr>
              <a:t>digit = '0' | '1’</a:t>
            </a:r>
          </a:p>
          <a:p>
            <a:pPr marL="0" indent="0">
              <a:buNone/>
            </a:pPr>
            <a:endParaRPr lang="en-US" altLang="zh-CN" dirty="0">
              <a:solidFill>
                <a:schemeClr val="tx1"/>
              </a:solidFill>
            </a:endParaRPr>
          </a:p>
          <a:p>
            <a:pPr marL="0" indent="0">
              <a:buNone/>
            </a:pPr>
            <a:r>
              <a:rPr lang="en-US" altLang="zh-CN" dirty="0">
                <a:solidFill>
                  <a:schemeClr val="tx1"/>
                </a:solidFill>
              </a:rPr>
              <a:t>d)</a:t>
            </a:r>
          </a:p>
          <a:p>
            <a:pPr marL="0" indent="0">
              <a:buNone/>
            </a:pPr>
            <a:r>
              <a:rPr lang="en-US" altLang="zh-CN" dirty="0">
                <a:solidFill>
                  <a:schemeClr val="tx1"/>
                </a:solidFill>
              </a:rPr>
              <a:t>binary = [ digit ]</a:t>
            </a:r>
          </a:p>
          <a:p>
            <a:pPr marL="0" indent="0">
              <a:buNone/>
            </a:pPr>
            <a:r>
              <a:rPr lang="en-US" altLang="zh-CN" dirty="0">
                <a:solidFill>
                  <a:schemeClr val="tx1"/>
                </a:solidFill>
              </a:rPr>
              <a:t>digit = [ '0' | '1' ]</a:t>
            </a:r>
            <a:endParaRPr lang="zh-CN" altLang="en-US" dirty="0">
              <a:solidFill>
                <a:schemeClr val="tx1"/>
              </a:solidFill>
            </a:endParaRPr>
          </a:p>
          <a:p>
            <a:endParaRPr lang="zh-CN" altLang="en-US" dirty="0"/>
          </a:p>
        </p:txBody>
      </p:sp>
    </p:spTree>
    <p:extLst>
      <p:ext uri="{BB962C8B-B14F-4D97-AF65-F5344CB8AC3E}">
        <p14:creationId xmlns:p14="http://schemas.microsoft.com/office/powerpoint/2010/main" val="73651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AF4A6-DA28-4A3E-A2C8-2384E7D4F5FA}"/>
              </a:ext>
            </a:extLst>
          </p:cNvPr>
          <p:cNvSpPr>
            <a:spLocks noGrp="1"/>
          </p:cNvSpPr>
          <p:nvPr>
            <p:ph type="title"/>
          </p:nvPr>
        </p:nvSpPr>
        <p:spPr/>
        <p:txBody>
          <a:bodyPr/>
          <a:lstStyle/>
          <a:p>
            <a:r>
              <a:rPr lang="zh-CN" altLang="en-US" dirty="0"/>
              <a:t>形式语言例题</a:t>
            </a:r>
            <a:r>
              <a:rPr lang="en-US" altLang="zh-CN" dirty="0"/>
              <a:t>2</a:t>
            </a:r>
            <a:endParaRPr lang="zh-CN" altLang="en-US" dirty="0"/>
          </a:p>
        </p:txBody>
      </p:sp>
      <p:sp>
        <p:nvSpPr>
          <p:cNvPr id="3" name="内容占位符 2">
            <a:extLst>
              <a:ext uri="{FF2B5EF4-FFF2-40B4-BE49-F238E27FC236}">
                <a16:creationId xmlns:a16="http://schemas.microsoft.com/office/drawing/2014/main" id="{E9934C4B-1252-4B0B-81E1-FBDE800CAE38}"/>
              </a:ext>
            </a:extLst>
          </p:cNvPr>
          <p:cNvSpPr>
            <a:spLocks noGrp="1"/>
          </p:cNvSpPr>
          <p:nvPr>
            <p:ph idx="1"/>
          </p:nvPr>
        </p:nvSpPr>
        <p:spPr>
          <a:xfrm>
            <a:off x="182880" y="1571075"/>
            <a:ext cx="3483864" cy="4744477"/>
          </a:xfrm>
        </p:spPr>
        <p:txBody>
          <a:bodyPr>
            <a:normAutofit fontScale="92500" lnSpcReduction="10000"/>
          </a:bodyPr>
          <a:lstStyle/>
          <a:p>
            <a:pPr marL="0" indent="0">
              <a:lnSpc>
                <a:spcPct val="120000"/>
              </a:lnSpc>
              <a:buNone/>
            </a:pPr>
            <a:r>
              <a:rPr lang="en-US" altLang="zh-CN" sz="1600" dirty="0">
                <a:solidFill>
                  <a:schemeClr val="tx1"/>
                </a:solidFill>
              </a:rPr>
              <a:t>Q6.4 [5 Marks] Grammars</a:t>
            </a:r>
          </a:p>
          <a:p>
            <a:pPr marL="0" indent="0">
              <a:lnSpc>
                <a:spcPct val="120000"/>
              </a:lnSpc>
              <a:buNone/>
            </a:pPr>
            <a:r>
              <a:rPr lang="en-US" altLang="zh-CN" sz="1600" dirty="0">
                <a:solidFill>
                  <a:schemeClr val="tx1"/>
                </a:solidFill>
              </a:rPr>
              <a:t>This question relates to sentences in a language defined by a simple EBNF grammar. For reference, some symbols of EBNF are as follows:</a:t>
            </a:r>
          </a:p>
          <a:p>
            <a:pPr marL="0" indent="0">
              <a:lnSpc>
                <a:spcPct val="120000"/>
              </a:lnSpc>
              <a:buNone/>
            </a:pPr>
            <a:r>
              <a:rPr lang="en-US" altLang="zh-CN" sz="1600" dirty="0">
                <a:solidFill>
                  <a:schemeClr val="tx1"/>
                </a:solidFill>
              </a:rPr>
              <a:t>= defines a production rule</a:t>
            </a:r>
          </a:p>
          <a:p>
            <a:pPr marL="0" indent="0">
              <a:lnSpc>
                <a:spcPct val="120000"/>
              </a:lnSpc>
              <a:buNone/>
            </a:pPr>
            <a:r>
              <a:rPr lang="en-US" altLang="zh-CN" sz="1600" dirty="0">
                <a:solidFill>
                  <a:schemeClr val="tx1"/>
                </a:solidFill>
              </a:rPr>
              <a:t>, concatenation</a:t>
            </a:r>
          </a:p>
          <a:p>
            <a:pPr marL="0" indent="0">
              <a:lnSpc>
                <a:spcPct val="120000"/>
              </a:lnSpc>
              <a:buNone/>
            </a:pPr>
            <a:r>
              <a:rPr lang="en-US" altLang="zh-CN" sz="1600" dirty="0">
                <a:solidFill>
                  <a:schemeClr val="tx1"/>
                </a:solidFill>
              </a:rPr>
              <a:t>| alternation / choice</a:t>
            </a:r>
          </a:p>
          <a:p>
            <a:pPr marL="0" indent="0">
              <a:lnSpc>
                <a:spcPct val="120000"/>
              </a:lnSpc>
              <a:buNone/>
            </a:pPr>
            <a:r>
              <a:rPr lang="en-US" altLang="zh-CN" sz="1600" dirty="0">
                <a:solidFill>
                  <a:schemeClr val="tx1"/>
                </a:solidFill>
              </a:rPr>
              <a:t>[...] optional - zero or one</a:t>
            </a:r>
          </a:p>
          <a:p>
            <a:pPr marL="0" indent="0">
              <a:lnSpc>
                <a:spcPct val="120000"/>
              </a:lnSpc>
              <a:buNone/>
            </a:pPr>
            <a:r>
              <a:rPr lang="en-US" altLang="zh-CN" sz="1600" dirty="0">
                <a:solidFill>
                  <a:schemeClr val="tx1"/>
                </a:solidFill>
              </a:rPr>
              <a:t>{...} optional - zero or more</a:t>
            </a:r>
          </a:p>
          <a:p>
            <a:pPr marL="0" indent="0">
              <a:lnSpc>
                <a:spcPct val="120000"/>
              </a:lnSpc>
              <a:buNone/>
            </a:pPr>
            <a:r>
              <a:rPr lang="en-US" altLang="zh-CN" sz="1600" dirty="0">
                <a:solidFill>
                  <a:schemeClr val="tx1"/>
                </a:solidFill>
              </a:rPr>
              <a:t>(...) grouping</a:t>
            </a:r>
          </a:p>
          <a:p>
            <a:pPr marL="0" indent="0">
              <a:lnSpc>
                <a:spcPct val="120000"/>
              </a:lnSpc>
              <a:buNone/>
            </a:pPr>
            <a:r>
              <a:rPr lang="en-US" altLang="zh-CN" sz="1600" dirty="0">
                <a:solidFill>
                  <a:schemeClr val="tx1"/>
                </a:solidFill>
              </a:rPr>
              <a:t>- exception</a:t>
            </a:r>
          </a:p>
          <a:p>
            <a:pPr marL="0" indent="0">
              <a:lnSpc>
                <a:spcPct val="120000"/>
              </a:lnSpc>
              <a:buNone/>
            </a:pPr>
            <a:r>
              <a:rPr lang="en-US" altLang="zh-CN" sz="1600" dirty="0">
                <a:solidFill>
                  <a:schemeClr val="tx1"/>
                </a:solidFill>
              </a:rPr>
              <a:t>; terminates a production rule.</a:t>
            </a:r>
          </a:p>
          <a:p>
            <a:pPr marL="0" indent="0">
              <a:lnSpc>
                <a:spcPct val="120000"/>
              </a:lnSpc>
              <a:buNone/>
            </a:pPr>
            <a:endParaRPr lang="en-US" altLang="zh-CN" sz="1600" dirty="0">
              <a:solidFill>
                <a:schemeClr val="tx1"/>
              </a:solidFill>
            </a:endParaRPr>
          </a:p>
          <a:p>
            <a:pPr marL="0" indent="0">
              <a:lnSpc>
                <a:spcPct val="120000"/>
              </a:lnSpc>
              <a:buNone/>
            </a:pPr>
            <a:endParaRPr lang="en-US" altLang="zh-CN" sz="1200" dirty="0">
              <a:solidFill>
                <a:schemeClr val="tx1"/>
              </a:solidFill>
            </a:endParaRPr>
          </a:p>
        </p:txBody>
      </p:sp>
      <p:sp>
        <p:nvSpPr>
          <p:cNvPr id="4" name="文本框 3">
            <a:extLst>
              <a:ext uri="{FF2B5EF4-FFF2-40B4-BE49-F238E27FC236}">
                <a16:creationId xmlns:a16="http://schemas.microsoft.com/office/drawing/2014/main" id="{1B771C17-B99B-4F2D-B0C5-F4F45D62F038}"/>
              </a:ext>
            </a:extLst>
          </p:cNvPr>
          <p:cNvSpPr txBox="1"/>
          <p:nvPr/>
        </p:nvSpPr>
        <p:spPr>
          <a:xfrm>
            <a:off x="8639609" y="1681154"/>
            <a:ext cx="3081528" cy="4524315"/>
          </a:xfrm>
          <a:prstGeom prst="rect">
            <a:avLst/>
          </a:prstGeom>
          <a:noFill/>
        </p:spPr>
        <p:txBody>
          <a:bodyPr wrap="square" rtlCol="0">
            <a:spAutoFit/>
          </a:bodyPr>
          <a:lstStyle/>
          <a:p>
            <a:r>
              <a:rPr lang="en-US" altLang="zh-CN" sz="1800" dirty="0">
                <a:solidFill>
                  <a:schemeClr val="tx1"/>
                </a:solidFill>
              </a:rPr>
              <a:t>Identify which of the following strings cannot be produced by the grammar.</a:t>
            </a:r>
          </a:p>
          <a:p>
            <a:pPr marL="0" indent="0">
              <a:buNone/>
            </a:pPr>
            <a:endParaRPr lang="en-US" altLang="zh-CN" dirty="0">
              <a:solidFill>
                <a:schemeClr val="tx1"/>
              </a:solidFill>
            </a:endParaRPr>
          </a:p>
          <a:p>
            <a:pPr marL="0" indent="0">
              <a:buNone/>
            </a:pPr>
            <a:r>
              <a:rPr lang="en-US" altLang="zh-CN" dirty="0">
                <a:solidFill>
                  <a:schemeClr val="tx1"/>
                </a:solidFill>
              </a:rPr>
              <a:t>a)</a:t>
            </a:r>
          </a:p>
          <a:p>
            <a:r>
              <a:rPr lang="en-US" altLang="zh-CN" dirty="0">
                <a:solidFill>
                  <a:schemeClr val="tx1"/>
                </a:solidFill>
              </a:rPr>
              <a:t>1. e4 e5 2. Nf3 Nc6 3. Bb5</a:t>
            </a:r>
          </a:p>
          <a:p>
            <a:pPr marL="342900" indent="-342900">
              <a:buAutoNum type="arabicPeriod"/>
            </a:pPr>
            <a:endParaRPr lang="en-US" altLang="zh-CN" dirty="0">
              <a:solidFill>
                <a:schemeClr val="tx1"/>
              </a:solidFill>
            </a:endParaRPr>
          </a:p>
          <a:p>
            <a:pPr marL="0" indent="0">
              <a:buNone/>
            </a:pPr>
            <a:r>
              <a:rPr lang="en-US" altLang="zh-CN" dirty="0">
                <a:solidFill>
                  <a:schemeClr val="tx1"/>
                </a:solidFill>
              </a:rPr>
              <a:t>b)</a:t>
            </a:r>
          </a:p>
          <a:p>
            <a:pPr marL="0" indent="0">
              <a:buNone/>
            </a:pPr>
            <a:r>
              <a:rPr lang="en-US" altLang="zh-CN" dirty="0">
                <a:solidFill>
                  <a:schemeClr val="tx1"/>
                </a:solidFill>
              </a:rPr>
              <a:t>2. e4 d5 1. Nf3 dxe4</a:t>
            </a:r>
          </a:p>
          <a:p>
            <a:pPr marL="0" indent="0">
              <a:buNone/>
            </a:pPr>
            <a:endParaRPr lang="en-US" altLang="zh-CN" dirty="0">
              <a:solidFill>
                <a:schemeClr val="tx1"/>
              </a:solidFill>
            </a:endParaRPr>
          </a:p>
          <a:p>
            <a:pPr marL="0" indent="0">
              <a:buNone/>
            </a:pPr>
            <a:r>
              <a:rPr lang="en-US" altLang="zh-CN" dirty="0">
                <a:solidFill>
                  <a:schemeClr val="tx1"/>
                </a:solidFill>
              </a:rPr>
              <a:t>c)</a:t>
            </a:r>
          </a:p>
          <a:p>
            <a:pPr marL="0" indent="0">
              <a:buNone/>
            </a:pPr>
            <a:r>
              <a:rPr lang="en-US" altLang="zh-CN" dirty="0">
                <a:solidFill>
                  <a:schemeClr val="tx1"/>
                </a:solidFill>
              </a:rPr>
              <a:t>3. Bb5 a6 4. Bxc6 dxc6</a:t>
            </a:r>
          </a:p>
          <a:p>
            <a:pPr marL="0" indent="0">
              <a:buNone/>
            </a:pPr>
            <a:endParaRPr lang="en-US" altLang="zh-CN" dirty="0">
              <a:solidFill>
                <a:schemeClr val="tx1"/>
              </a:solidFill>
            </a:endParaRPr>
          </a:p>
          <a:p>
            <a:pPr marL="0" indent="0">
              <a:buNone/>
            </a:pPr>
            <a:r>
              <a:rPr lang="en-US" altLang="zh-CN" dirty="0">
                <a:solidFill>
                  <a:schemeClr val="tx1"/>
                </a:solidFill>
              </a:rPr>
              <a:t>d)</a:t>
            </a:r>
          </a:p>
          <a:p>
            <a:pPr marL="0" indent="0">
              <a:buNone/>
            </a:pPr>
            <a:r>
              <a:rPr lang="en-US" altLang="zh-CN" dirty="0">
                <a:solidFill>
                  <a:schemeClr val="tx1"/>
                </a:solidFill>
              </a:rPr>
              <a:t>6. Nf6 d5xe 7. Nc3</a:t>
            </a:r>
            <a:endParaRPr lang="zh-CN" altLang="en-US" dirty="0">
              <a:solidFill>
                <a:schemeClr val="tx1"/>
              </a:solidFill>
            </a:endParaRPr>
          </a:p>
          <a:p>
            <a:endParaRPr lang="zh-CN" altLang="en-US" dirty="0"/>
          </a:p>
        </p:txBody>
      </p:sp>
      <p:sp>
        <p:nvSpPr>
          <p:cNvPr id="5" name="文本框 4">
            <a:extLst>
              <a:ext uri="{FF2B5EF4-FFF2-40B4-BE49-F238E27FC236}">
                <a16:creationId xmlns:a16="http://schemas.microsoft.com/office/drawing/2014/main" id="{310143C9-4E8A-406D-9DB9-EA8E47AA78B1}"/>
              </a:ext>
            </a:extLst>
          </p:cNvPr>
          <p:cNvSpPr txBox="1"/>
          <p:nvPr/>
        </p:nvSpPr>
        <p:spPr>
          <a:xfrm>
            <a:off x="3666744" y="1425636"/>
            <a:ext cx="4972865" cy="5035353"/>
          </a:xfrm>
          <a:prstGeom prst="rect">
            <a:avLst/>
          </a:prstGeom>
          <a:noFill/>
        </p:spPr>
        <p:txBody>
          <a:bodyPr wrap="square" rtlCol="0">
            <a:spAutoFit/>
          </a:bodyPr>
          <a:lstStyle/>
          <a:p>
            <a:pPr marL="0" indent="0">
              <a:lnSpc>
                <a:spcPct val="150000"/>
              </a:lnSpc>
              <a:buNone/>
            </a:pPr>
            <a:r>
              <a:rPr lang="en-US" altLang="zh-CN" sz="1800" dirty="0">
                <a:solidFill>
                  <a:schemeClr val="tx1"/>
                </a:solidFill>
              </a:rPr>
              <a:t>Given the following EBNF grammar:</a:t>
            </a:r>
          </a:p>
          <a:p>
            <a:pPr marL="0" indent="0">
              <a:lnSpc>
                <a:spcPct val="150000"/>
              </a:lnSpc>
              <a:buNone/>
            </a:pPr>
            <a:r>
              <a:rPr lang="en-US" altLang="zh-CN" sz="1800" dirty="0">
                <a:solidFill>
                  <a:schemeClr val="tx1"/>
                </a:solidFill>
              </a:rPr>
              <a:t>game=(</a:t>
            </a:r>
            <a:r>
              <a:rPr lang="en-US" altLang="zh-CN" sz="1800" dirty="0" err="1">
                <a:solidFill>
                  <a:schemeClr val="tx1"/>
                </a:solidFill>
              </a:rPr>
              <a:t>complete|partial</a:t>
            </a:r>
            <a:r>
              <a:rPr lang="en-US" altLang="zh-CN" sz="1800" dirty="0">
                <a:solidFill>
                  <a:schemeClr val="tx1"/>
                </a:solidFill>
              </a:rPr>
              <a:t>),{' ',complete},[' ',partial];</a:t>
            </a:r>
          </a:p>
          <a:p>
            <a:pPr marL="0" indent="0">
              <a:lnSpc>
                <a:spcPct val="150000"/>
              </a:lnSpc>
              <a:buNone/>
            </a:pPr>
            <a:r>
              <a:rPr lang="en-US" altLang="zh-CN" sz="1800" dirty="0">
                <a:solidFill>
                  <a:schemeClr val="tx1"/>
                </a:solidFill>
              </a:rPr>
              <a:t>partial=number,' ',move;</a:t>
            </a:r>
          </a:p>
          <a:p>
            <a:pPr marL="0" indent="0">
              <a:lnSpc>
                <a:spcPct val="150000"/>
              </a:lnSpc>
              <a:buNone/>
            </a:pPr>
            <a:r>
              <a:rPr lang="en-US" altLang="zh-CN" sz="1800" dirty="0">
                <a:solidFill>
                  <a:schemeClr val="tx1"/>
                </a:solidFill>
              </a:rPr>
              <a:t>complete=partial,' ',move;</a:t>
            </a:r>
          </a:p>
          <a:p>
            <a:pPr marL="0" indent="0">
              <a:lnSpc>
                <a:spcPct val="150000"/>
              </a:lnSpc>
              <a:buNone/>
            </a:pPr>
            <a:r>
              <a:rPr lang="en-US" altLang="zh-CN" sz="1800" dirty="0">
                <a:solidFill>
                  <a:schemeClr val="tx1"/>
                </a:solidFill>
              </a:rPr>
              <a:t>number=</a:t>
            </a:r>
            <a:r>
              <a:rPr lang="en-US" altLang="zh-CN" sz="1800" dirty="0" err="1">
                <a:solidFill>
                  <a:schemeClr val="tx1"/>
                </a:solidFill>
              </a:rPr>
              <a:t>nzdigit</a:t>
            </a:r>
            <a:r>
              <a:rPr lang="en-US" altLang="zh-CN" sz="1800" dirty="0">
                <a:solidFill>
                  <a:schemeClr val="tx1"/>
                </a:solidFill>
              </a:rPr>
              <a:t>,{digit},'.';</a:t>
            </a:r>
          </a:p>
          <a:p>
            <a:pPr marL="0" indent="0">
              <a:lnSpc>
                <a:spcPct val="150000"/>
              </a:lnSpc>
              <a:buNone/>
            </a:pPr>
            <a:r>
              <a:rPr lang="en-US" altLang="zh-CN" sz="1800" dirty="0" err="1">
                <a:solidFill>
                  <a:schemeClr val="tx1"/>
                </a:solidFill>
              </a:rPr>
              <a:t>nzdigit</a:t>
            </a:r>
            <a:r>
              <a:rPr lang="en-US" altLang="zh-CN" sz="1800" dirty="0">
                <a:solidFill>
                  <a:schemeClr val="tx1"/>
                </a:solidFill>
              </a:rPr>
              <a:t>='1'|'2'|'3'|'4'|'5'|'6'|'7'|'8'|'9';</a:t>
            </a:r>
          </a:p>
          <a:p>
            <a:pPr marL="0" indent="0">
              <a:lnSpc>
                <a:spcPct val="150000"/>
              </a:lnSpc>
              <a:buNone/>
            </a:pPr>
            <a:r>
              <a:rPr lang="en-US" altLang="zh-CN" sz="1800" dirty="0">
                <a:solidFill>
                  <a:schemeClr val="tx1"/>
                </a:solidFill>
              </a:rPr>
              <a:t>digit=nzdigit|'0';</a:t>
            </a:r>
          </a:p>
          <a:p>
            <a:pPr marL="0" indent="0">
              <a:lnSpc>
                <a:spcPct val="150000"/>
              </a:lnSpc>
              <a:buNone/>
            </a:pPr>
            <a:r>
              <a:rPr lang="en-US" altLang="zh-CN" sz="1800" dirty="0">
                <a:solidFill>
                  <a:schemeClr val="tx1"/>
                </a:solidFill>
              </a:rPr>
              <a:t>move=[piece],[rank],[file],['x'],</a:t>
            </a:r>
            <a:r>
              <a:rPr lang="en-US" altLang="zh-CN" sz="1800" dirty="0" err="1">
                <a:solidFill>
                  <a:schemeClr val="tx1"/>
                </a:solidFill>
              </a:rPr>
              <a:t>rank,file</a:t>
            </a:r>
            <a:r>
              <a:rPr lang="en-US" altLang="zh-CN" sz="1800" dirty="0">
                <a:solidFill>
                  <a:schemeClr val="tx1"/>
                </a:solidFill>
              </a:rPr>
              <a:t>;</a:t>
            </a:r>
          </a:p>
          <a:p>
            <a:pPr marL="0" indent="0">
              <a:lnSpc>
                <a:spcPct val="150000"/>
              </a:lnSpc>
              <a:buNone/>
            </a:pPr>
            <a:r>
              <a:rPr lang="en-US" altLang="zh-CN" sz="1800" dirty="0">
                <a:solidFill>
                  <a:schemeClr val="tx1"/>
                </a:solidFill>
              </a:rPr>
              <a:t>piece='K'|'Q'|'R'|'B'|'N';</a:t>
            </a:r>
          </a:p>
          <a:p>
            <a:pPr marL="0" indent="0">
              <a:lnSpc>
                <a:spcPct val="150000"/>
              </a:lnSpc>
              <a:buNone/>
            </a:pPr>
            <a:r>
              <a:rPr lang="en-US" altLang="zh-CN" sz="1800" dirty="0">
                <a:solidFill>
                  <a:schemeClr val="tx1"/>
                </a:solidFill>
              </a:rPr>
              <a:t>rank='</a:t>
            </a:r>
            <a:r>
              <a:rPr lang="en-US" altLang="zh-CN" sz="1800" dirty="0" err="1">
                <a:solidFill>
                  <a:schemeClr val="tx1"/>
                </a:solidFill>
              </a:rPr>
              <a:t>a'|'b'|'c'|'d'|'e'|'f'|'g'|'h</a:t>
            </a:r>
            <a:r>
              <a:rPr lang="en-US" altLang="zh-CN" sz="1800" dirty="0">
                <a:solidFill>
                  <a:schemeClr val="tx1"/>
                </a:solidFill>
              </a:rPr>
              <a:t>';</a:t>
            </a:r>
          </a:p>
          <a:p>
            <a:pPr marL="0" indent="0">
              <a:lnSpc>
                <a:spcPct val="150000"/>
              </a:lnSpc>
              <a:buNone/>
            </a:pPr>
            <a:r>
              <a:rPr lang="en-US" altLang="zh-CN" sz="1800" dirty="0">
                <a:solidFill>
                  <a:schemeClr val="tx1"/>
                </a:solidFill>
              </a:rPr>
              <a:t>file='1'|'2'|'3'|'4'|'5'|'6'|'7'|'8';</a:t>
            </a:r>
          </a:p>
          <a:p>
            <a:pPr>
              <a:lnSpc>
                <a:spcPct val="150000"/>
              </a:lnSpc>
            </a:pPr>
            <a:endParaRPr lang="zh-CN" altLang="en-US" dirty="0"/>
          </a:p>
        </p:txBody>
      </p:sp>
    </p:spTree>
    <p:extLst>
      <p:ext uri="{BB962C8B-B14F-4D97-AF65-F5344CB8AC3E}">
        <p14:creationId xmlns:p14="http://schemas.microsoft.com/office/powerpoint/2010/main" val="311640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78590-11D3-43C0-A068-6F4F61B5D56D}"/>
              </a:ext>
            </a:extLst>
          </p:cNvPr>
          <p:cNvSpPr>
            <a:spLocks noGrp="1"/>
          </p:cNvSpPr>
          <p:nvPr>
            <p:ph type="title"/>
          </p:nvPr>
        </p:nvSpPr>
        <p:spPr/>
        <p:txBody>
          <a:bodyPr/>
          <a:lstStyle/>
          <a:p>
            <a:r>
              <a:rPr lang="zh-CN" altLang="en-US" dirty="0"/>
              <a:t>形式语言例题</a:t>
            </a:r>
            <a:r>
              <a:rPr lang="en-US" altLang="zh-CN" dirty="0"/>
              <a:t>2</a:t>
            </a:r>
            <a:endParaRPr lang="zh-CN" altLang="en-US" dirty="0"/>
          </a:p>
        </p:txBody>
      </p:sp>
      <p:pic>
        <p:nvPicPr>
          <p:cNvPr id="5" name="内容占位符 4">
            <a:extLst>
              <a:ext uri="{FF2B5EF4-FFF2-40B4-BE49-F238E27FC236}">
                <a16:creationId xmlns:a16="http://schemas.microsoft.com/office/drawing/2014/main" id="{73EE02C2-737C-4209-90AF-BAAD284CA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0708"/>
            <a:ext cx="12205748" cy="5408420"/>
          </a:xfrm>
        </p:spPr>
      </p:pic>
    </p:spTree>
    <p:extLst>
      <p:ext uri="{BB962C8B-B14F-4D97-AF65-F5344CB8AC3E}">
        <p14:creationId xmlns:p14="http://schemas.microsoft.com/office/powerpoint/2010/main" val="31506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97489-AE69-4DCC-99F8-B5D01AC058EB}"/>
              </a:ext>
            </a:extLst>
          </p:cNvPr>
          <p:cNvSpPr>
            <a:spLocks noGrp="1"/>
          </p:cNvSpPr>
          <p:nvPr>
            <p:ph type="title"/>
          </p:nvPr>
        </p:nvSpPr>
        <p:spPr/>
        <p:txBody>
          <a:bodyPr/>
          <a:lstStyle/>
          <a:p>
            <a:r>
              <a:rPr lang="zh-CN" altLang="en-US" dirty="0"/>
              <a:t>多线程</a:t>
            </a:r>
          </a:p>
        </p:txBody>
      </p:sp>
      <p:sp>
        <p:nvSpPr>
          <p:cNvPr id="3" name="内容占位符 2">
            <a:extLst>
              <a:ext uri="{FF2B5EF4-FFF2-40B4-BE49-F238E27FC236}">
                <a16:creationId xmlns:a16="http://schemas.microsoft.com/office/drawing/2014/main" id="{3899898A-772E-450F-A9B1-ED6D55807016}"/>
              </a:ext>
            </a:extLst>
          </p:cNvPr>
          <p:cNvSpPr>
            <a:spLocks noGrp="1"/>
          </p:cNvSpPr>
          <p:nvPr>
            <p:ph idx="1"/>
          </p:nvPr>
        </p:nvSpPr>
        <p:spPr>
          <a:xfrm>
            <a:off x="685800" y="1907921"/>
            <a:ext cx="10820400" cy="4351338"/>
          </a:xfrm>
        </p:spPr>
        <p:txBody>
          <a:bodyPr/>
          <a:lstStyle/>
          <a:p>
            <a:r>
              <a:rPr lang="en-US" altLang="zh-CN" dirty="0">
                <a:solidFill>
                  <a:schemeClr val="tx1"/>
                </a:solidFill>
              </a:rPr>
              <a:t>synchronized</a:t>
            </a:r>
            <a:r>
              <a:rPr lang="zh-CN" altLang="en-US" dirty="0">
                <a:solidFill>
                  <a:schemeClr val="tx1"/>
                </a:solidFill>
              </a:rPr>
              <a:t>关键字</a:t>
            </a:r>
            <a:endParaRPr lang="en-US" altLang="zh-CN" dirty="0">
              <a:solidFill>
                <a:schemeClr val="tx1"/>
              </a:solidFill>
            </a:endParaRPr>
          </a:p>
          <a:p>
            <a:pPr marL="0" indent="0">
              <a:lnSpc>
                <a:spcPct val="100000"/>
              </a:lnSpc>
              <a:buNone/>
            </a:pPr>
            <a:r>
              <a:rPr lang="en-US" altLang="zh-CN" dirty="0">
                <a:solidFill>
                  <a:schemeClr val="tx1"/>
                </a:solidFill>
              </a:rPr>
              <a:t>   synchronized </a:t>
            </a:r>
            <a:r>
              <a:rPr lang="zh-CN" altLang="en-US" dirty="0">
                <a:solidFill>
                  <a:schemeClr val="tx1"/>
                </a:solidFill>
              </a:rPr>
              <a:t>是 </a:t>
            </a:r>
            <a:r>
              <a:rPr lang="en-US" altLang="zh-CN" dirty="0">
                <a:solidFill>
                  <a:schemeClr val="tx1"/>
                </a:solidFill>
              </a:rPr>
              <a:t>Java </a:t>
            </a:r>
            <a:r>
              <a:rPr lang="zh-CN" altLang="en-US" dirty="0">
                <a:solidFill>
                  <a:schemeClr val="tx1"/>
                </a:solidFill>
              </a:rPr>
              <a:t>中的关键字，是利用锁的机制来实现同步的。锁机制有如下两种特性：</a:t>
            </a:r>
            <a:endParaRPr lang="en-US" altLang="zh-CN" dirty="0">
              <a:solidFill>
                <a:schemeClr val="tx1"/>
              </a:solidFill>
            </a:endParaRPr>
          </a:p>
          <a:p>
            <a:pPr marL="457200" indent="-457200">
              <a:lnSpc>
                <a:spcPct val="100000"/>
              </a:lnSpc>
              <a:buFont typeface="+mj-lt"/>
              <a:buAutoNum type="arabicPeriod"/>
            </a:pPr>
            <a:r>
              <a:rPr lang="zh-CN" altLang="en-US" dirty="0">
                <a:solidFill>
                  <a:schemeClr val="tx1"/>
                </a:solidFill>
              </a:rPr>
              <a:t>互斥性：即在同一时间只允许一个线程持有某个对象锁，通过这种特性来实现多线程中的协调机制，这样在</a:t>
            </a:r>
            <a:r>
              <a:rPr lang="zh-CN" altLang="en-US" b="1" dirty="0">
                <a:solidFill>
                  <a:schemeClr val="tx1"/>
                </a:solidFill>
              </a:rPr>
              <a:t>同一时间只有一个线程对需同步的代码块</a:t>
            </a:r>
            <a:r>
              <a:rPr lang="en-US" altLang="zh-CN" b="1" dirty="0">
                <a:solidFill>
                  <a:schemeClr val="tx1"/>
                </a:solidFill>
              </a:rPr>
              <a:t>(</a:t>
            </a:r>
            <a:r>
              <a:rPr lang="zh-CN" altLang="en-US" b="1" dirty="0">
                <a:solidFill>
                  <a:schemeClr val="tx1"/>
                </a:solidFill>
              </a:rPr>
              <a:t>复合操作</a:t>
            </a:r>
            <a:r>
              <a:rPr lang="en-US" altLang="zh-CN" b="1" dirty="0">
                <a:solidFill>
                  <a:schemeClr val="tx1"/>
                </a:solidFill>
              </a:rPr>
              <a:t>)</a:t>
            </a:r>
            <a:r>
              <a:rPr lang="zh-CN" altLang="en-US" b="1" dirty="0">
                <a:solidFill>
                  <a:schemeClr val="tx1"/>
                </a:solidFill>
              </a:rPr>
              <a:t>进行访问</a:t>
            </a:r>
            <a:r>
              <a:rPr lang="zh-CN" altLang="en-US" dirty="0">
                <a:solidFill>
                  <a:schemeClr val="tx1"/>
                </a:solidFill>
              </a:rPr>
              <a:t>。互斥性我们也往往称为操作的原子性。</a:t>
            </a:r>
            <a:endParaRPr lang="en-US" altLang="zh-CN" dirty="0">
              <a:solidFill>
                <a:schemeClr val="tx1"/>
              </a:solidFill>
            </a:endParaRPr>
          </a:p>
          <a:p>
            <a:pPr marL="457200" indent="-457200">
              <a:lnSpc>
                <a:spcPct val="100000"/>
              </a:lnSpc>
              <a:buFont typeface="+mj-lt"/>
              <a:buAutoNum type="arabicPeriod"/>
            </a:pPr>
            <a:r>
              <a:rPr lang="zh-CN" altLang="en-US" dirty="0">
                <a:solidFill>
                  <a:schemeClr val="tx1"/>
                </a:solidFill>
              </a:rPr>
              <a:t>可见性：</a:t>
            </a:r>
            <a:r>
              <a:rPr lang="zh-CN" altLang="en-US" b="1" dirty="0">
                <a:solidFill>
                  <a:schemeClr val="tx1"/>
                </a:solidFill>
              </a:rPr>
              <a:t>必须确保在锁被释放之前，对共享变量所做的修改，对于随后获得该锁的另一个线程是可见的</a:t>
            </a:r>
            <a:r>
              <a:rPr lang="zh-CN" altLang="en-US" dirty="0">
                <a:solidFill>
                  <a:schemeClr val="tx1"/>
                </a:solidFill>
              </a:rPr>
              <a:t>（即在获得锁时应获得最新共享变量的值），否则另一个线程可能是在本地缓存的某个副本上继续操作从而引起不一致。</a:t>
            </a:r>
            <a:endParaRPr lang="en-US" altLang="zh-CN" dirty="0">
              <a:solidFill>
                <a:schemeClr val="tx1"/>
              </a:solidFill>
            </a:endParaRPr>
          </a:p>
          <a:p>
            <a:pPr marL="0" indent="0">
              <a:lnSpc>
                <a:spcPct val="100000"/>
              </a:lnSpc>
              <a:buNone/>
            </a:pPr>
            <a:endParaRPr lang="en-US" altLang="zh-CN" dirty="0">
              <a:solidFill>
                <a:schemeClr val="tx1"/>
              </a:solidFill>
            </a:endParaRPr>
          </a:p>
          <a:p>
            <a:pPr marL="0" indent="0">
              <a:lnSpc>
                <a:spcPct val="100000"/>
              </a:lnSpc>
              <a:buNone/>
            </a:pPr>
            <a:r>
              <a:rPr lang="zh-CN" altLang="en-US" dirty="0">
                <a:solidFill>
                  <a:schemeClr val="tx1"/>
                </a:solidFill>
              </a:rPr>
              <a:t>考点看代码</a:t>
            </a:r>
          </a:p>
        </p:txBody>
      </p:sp>
    </p:spTree>
    <p:extLst>
      <p:ext uri="{BB962C8B-B14F-4D97-AF65-F5344CB8AC3E}">
        <p14:creationId xmlns:p14="http://schemas.microsoft.com/office/powerpoint/2010/main" val="189007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9953A-2EF4-4642-97DE-D6D7727161EA}"/>
              </a:ext>
            </a:extLst>
          </p:cNvPr>
          <p:cNvSpPr>
            <a:spLocks noGrp="1"/>
          </p:cNvSpPr>
          <p:nvPr>
            <p:ph type="title"/>
          </p:nvPr>
        </p:nvSpPr>
        <p:spPr/>
        <p:txBody>
          <a:bodyPr/>
          <a:lstStyle/>
          <a:p>
            <a:r>
              <a:rPr lang="zh-CN" altLang="en-US" dirty="0"/>
              <a:t>多线程例题</a:t>
            </a:r>
            <a:r>
              <a:rPr lang="en-US" altLang="zh-CN" dirty="0"/>
              <a:t>1</a:t>
            </a:r>
            <a:endParaRPr lang="zh-CN" altLang="en-US" dirty="0"/>
          </a:p>
        </p:txBody>
      </p:sp>
      <p:sp>
        <p:nvSpPr>
          <p:cNvPr id="7" name="文本框 6">
            <a:extLst>
              <a:ext uri="{FF2B5EF4-FFF2-40B4-BE49-F238E27FC236}">
                <a16:creationId xmlns:a16="http://schemas.microsoft.com/office/drawing/2014/main" id="{BB36FFED-4BF1-45FD-94ED-9DDB807D8946}"/>
              </a:ext>
            </a:extLst>
          </p:cNvPr>
          <p:cNvSpPr txBox="1"/>
          <p:nvPr/>
        </p:nvSpPr>
        <p:spPr>
          <a:xfrm>
            <a:off x="5763768" y="1787100"/>
            <a:ext cx="6515100"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Arial" panose="020B0604020202020204" pitchFamily="34" charset="0"/>
                <a:ea typeface="Helvetica" panose="020B0604020202020204" pitchFamily="34" charset="0"/>
              </a:rPr>
              <a:t>c)</a:t>
            </a:r>
            <a:endParaRPr kumimoji="0" lang="zh-CN"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3333"/>
                </a:solidFill>
                <a:effectLst/>
                <a:latin typeface="Consolas" panose="020B0609020204030204" pitchFamily="49" charset="0"/>
              </a:rPr>
              <a:t>synchronized</a:t>
            </a:r>
            <a:r>
              <a:rPr kumimoji="0" lang="zh-CN" altLang="zh-CN" sz="1400" b="0" i="0" u="none" strike="noStrike" cap="none" normalizeH="0" baseline="0" dirty="0">
                <a:ln>
                  <a:noFill/>
                </a:ln>
                <a:solidFill>
                  <a:srgbClr val="333333"/>
                </a:solidFill>
                <a:effectLst/>
                <a:latin typeface="Consolas" panose="020B0609020204030204" pitchFamily="49" charset="0"/>
              </a:rPr>
              <a:t> private void work(int jobnum)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try { Thread.sleep(1);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catch (InterruptedException e) { e.printStackTrace();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private int incJobNum() { return jobnumber++;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@Override public void run()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int jobnum;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while ((jobnum = incJobNum()) &lt; WORK_ITEMS) { work(jobnum);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Arial" panose="020B0604020202020204" pitchFamily="34" charset="0"/>
                <a:ea typeface="Helvetica" panose="020B0604020202020204" pitchFamily="34" charset="0"/>
              </a:rPr>
              <a:t>d)</a:t>
            </a:r>
            <a:endParaRPr kumimoji="0" lang="zh-CN"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private void work(int jobnum) { Thread.sleep(1);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private int incJobNum() { return jobnumber++;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@Override public void run() {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int jobnum;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while ((jobnum = incJobNum()) &lt; WORK_ITEMS) { </a:t>
            </a:r>
            <a:r>
              <a:rPr kumimoji="0" lang="en-US"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work(jobnum);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Consolas" panose="020B0609020204030204" pitchFamily="49" charset="0"/>
              </a:rPr>
              <a:t>	</a:t>
            </a:r>
            <a:r>
              <a:rPr kumimoji="0" lang="zh-CN" altLang="zh-CN" sz="1400" b="0" i="0" u="none" strike="noStrike" cap="none" normalizeH="0" baseline="0" dirty="0">
                <a:ln>
                  <a:noFill/>
                </a:ln>
                <a:solidFill>
                  <a:srgbClr val="333333"/>
                </a:solidFill>
                <a:effectLst/>
                <a:latin typeface="Consolas" panose="020B0609020204030204" pitchFamily="49" charset="0"/>
              </a:rPr>
              <a:t>} </a:t>
            </a:r>
            <a:endParaRPr kumimoji="0" lang="en-US" altLang="zh-CN" sz="1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a:t>
            </a:r>
            <a:r>
              <a:rPr kumimoji="0" lang="zh-CN" altLang="zh-CN" sz="6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BF210052-B64C-4CAD-B477-1846AE6585AB}"/>
              </a:ext>
            </a:extLst>
          </p:cNvPr>
          <p:cNvSpPr txBox="1"/>
          <p:nvPr/>
        </p:nvSpPr>
        <p:spPr>
          <a:xfrm>
            <a:off x="0" y="1525490"/>
            <a:ext cx="5763768"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Helvetica" panose="020B0604020202020204" pitchFamily="34" charset="0"/>
              </a:rPr>
              <a:t>Given the following four Java code fragments, identify the one least likely to contain a race condition.</a:t>
            </a:r>
            <a:endParaRPr kumimoji="0" lang="zh-CN" altLang="zh-CN"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Helvetica" panose="020B0604020202020204" pitchFamily="34" charset="0"/>
              </a:rPr>
              <a:t>a)</a:t>
            </a:r>
            <a:endParaRPr kumimoji="0" lang="zh-CN"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private void work(int jobnum)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try { Thread.sleep(1);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catch (InterruptedException e) { e.printStackTrace();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private int incJobNum() { return jobnumber++;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@Override public void run()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int jobnum;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while ((jobnum = incJobNum()) &lt; WORK_ITEMS)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work(jobnum);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Helvetica" panose="020B0604020202020204" pitchFamily="34" charset="0"/>
              </a:rPr>
              <a:t>b)</a:t>
            </a:r>
            <a:endParaRPr kumimoji="0" lang="zh-CN"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private void work(int jobnum)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try { Thread.sleep(1);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catch (InterruptedException e) { e.printStackTrace();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333333"/>
                </a:solidFill>
                <a:effectLst/>
                <a:latin typeface="Consolas" panose="020B0609020204030204" pitchFamily="49" charset="0"/>
              </a:rPr>
              <a:t>synchronized</a:t>
            </a:r>
            <a:r>
              <a:rPr kumimoji="0" lang="zh-CN" altLang="zh-CN" sz="1200" b="0" i="0" u="none" strike="noStrike" cap="none" normalizeH="0" baseline="0" dirty="0">
                <a:ln>
                  <a:noFill/>
                </a:ln>
                <a:solidFill>
                  <a:srgbClr val="333333"/>
                </a:solidFill>
                <a:effectLst/>
                <a:latin typeface="Consolas" panose="020B0609020204030204" pitchFamily="49" charset="0"/>
              </a:rPr>
              <a:t> private int incJobNum() { return jobnumber++;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@Override public void run()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int jobnum;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while ((jobnum = incJobNum()) &lt; WORK_ITEMS) {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work(jobnum); </a:t>
            </a:r>
            <a:endParaRPr kumimoji="0" lang="en-US" altLang="zh-CN" sz="12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333333"/>
                </a:solidFill>
                <a:latin typeface="Consolas" panose="020B0609020204030204" pitchFamily="49" charset="0"/>
              </a:rPr>
              <a:t>	</a:t>
            </a: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en-US" altLang="zh-CN" sz="1200"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202021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946BB-67ED-42EA-A702-889EC23684AC}"/>
              </a:ext>
            </a:extLst>
          </p:cNvPr>
          <p:cNvSpPr>
            <a:spLocks noGrp="1"/>
          </p:cNvSpPr>
          <p:nvPr>
            <p:ph type="title"/>
          </p:nvPr>
        </p:nvSpPr>
        <p:spPr/>
        <p:txBody>
          <a:bodyPr/>
          <a:lstStyle/>
          <a:p>
            <a:r>
              <a:rPr lang="zh-CN" altLang="en-US" dirty="0"/>
              <a:t>多线程例题</a:t>
            </a:r>
            <a:r>
              <a:rPr lang="en-US" altLang="zh-CN" dirty="0"/>
              <a:t>2</a:t>
            </a:r>
            <a:endParaRPr lang="zh-CN" altLang="en-US" dirty="0"/>
          </a:p>
        </p:txBody>
      </p:sp>
      <p:sp>
        <p:nvSpPr>
          <p:cNvPr id="3" name="内容占位符 2">
            <a:extLst>
              <a:ext uri="{FF2B5EF4-FFF2-40B4-BE49-F238E27FC236}">
                <a16:creationId xmlns:a16="http://schemas.microsoft.com/office/drawing/2014/main" id="{7BBDA160-CC64-442D-B30A-D19005E7AEC8}"/>
              </a:ext>
            </a:extLst>
          </p:cNvPr>
          <p:cNvSpPr>
            <a:spLocks noGrp="1"/>
          </p:cNvSpPr>
          <p:nvPr>
            <p:ph idx="1"/>
          </p:nvPr>
        </p:nvSpPr>
        <p:spPr>
          <a:xfrm>
            <a:off x="411480" y="1316736"/>
            <a:ext cx="11572494" cy="809889"/>
          </a:xfrm>
        </p:spPr>
        <p:txBody>
          <a:bodyPr>
            <a:normAutofit/>
          </a:bodyPr>
          <a:lstStyle/>
          <a:p>
            <a:pPr marL="0" indent="0">
              <a:buNone/>
            </a:pPr>
            <a:r>
              <a:rPr lang="en-US" altLang="zh-CN" dirty="0">
                <a:solidFill>
                  <a:schemeClr val="tx1"/>
                </a:solidFill>
              </a:rPr>
              <a:t>Given the following four Java code fragments, identify the one least likely to contain a race condition.</a:t>
            </a:r>
          </a:p>
        </p:txBody>
      </p:sp>
      <p:sp>
        <p:nvSpPr>
          <p:cNvPr id="5" name="文本框 4">
            <a:extLst>
              <a:ext uri="{FF2B5EF4-FFF2-40B4-BE49-F238E27FC236}">
                <a16:creationId xmlns:a16="http://schemas.microsoft.com/office/drawing/2014/main" id="{437560C9-A893-42A7-9F4D-CB1225F362F1}"/>
              </a:ext>
            </a:extLst>
          </p:cNvPr>
          <p:cNvSpPr txBox="1"/>
          <p:nvPr/>
        </p:nvSpPr>
        <p:spPr>
          <a:xfrm>
            <a:off x="115614" y="2499493"/>
            <a:ext cx="3342132" cy="3477875"/>
          </a:xfrm>
          <a:prstGeom prst="rect">
            <a:avLst/>
          </a:prstGeom>
          <a:noFill/>
        </p:spPr>
        <p:txBody>
          <a:bodyPr wrap="square">
            <a:spAutoFit/>
          </a:bodyPr>
          <a:lstStyle/>
          <a:p>
            <a:pPr marL="0" indent="0">
              <a:buNone/>
            </a:pPr>
            <a:r>
              <a:rPr lang="en-US" altLang="zh-CN" dirty="0">
                <a:solidFill>
                  <a:schemeClr val="tx1"/>
                </a:solidFill>
              </a:rPr>
              <a:t>a)</a:t>
            </a:r>
          </a:p>
          <a:p>
            <a:pPr marL="0" indent="0">
              <a:buNone/>
            </a:pPr>
            <a:r>
              <a:rPr lang="en-US" altLang="zh-CN" sz="1200" dirty="0">
                <a:solidFill>
                  <a:schemeClr val="tx1"/>
                </a:solidFill>
              </a:rPr>
              <a:t>private void work(int </a:t>
            </a:r>
            <a:r>
              <a:rPr lang="en-US" altLang="zh-CN" sz="1200" dirty="0" err="1">
                <a:solidFill>
                  <a:schemeClr val="tx1"/>
                </a:solidFill>
              </a:rPr>
              <a:t>jobnum</a:t>
            </a:r>
            <a:r>
              <a:rPr lang="en-US" altLang="zh-CN" sz="1200" dirty="0">
                <a:solidFill>
                  <a:schemeClr val="tx1"/>
                </a:solidFill>
              </a:rPr>
              <a:t>) {</a:t>
            </a:r>
          </a:p>
          <a:p>
            <a:pPr marL="0" indent="0">
              <a:buNone/>
            </a:pPr>
            <a:r>
              <a:rPr lang="en-US" altLang="zh-CN" sz="1200" dirty="0">
                <a:solidFill>
                  <a:schemeClr val="tx1"/>
                </a:solidFill>
              </a:rPr>
              <a:t>    try {</a:t>
            </a:r>
          </a:p>
          <a:p>
            <a:pPr marL="0" indent="0">
              <a:buNone/>
            </a:pPr>
            <a:r>
              <a:rPr lang="en-US" altLang="zh-CN" sz="1200" dirty="0">
                <a:solidFill>
                  <a:schemeClr val="tx1"/>
                </a:solidFill>
              </a:rPr>
              <a:t>	</a:t>
            </a:r>
            <a:r>
              <a:rPr lang="en-US" altLang="zh-CN" sz="1200" dirty="0" err="1">
                <a:solidFill>
                  <a:schemeClr val="tx1"/>
                </a:solidFill>
              </a:rPr>
              <a:t>Thread.sleep</a:t>
            </a:r>
            <a:r>
              <a:rPr lang="en-US" altLang="zh-CN" sz="1200" dirty="0">
                <a:solidFill>
                  <a:schemeClr val="tx1"/>
                </a:solidFill>
              </a:rPr>
              <a:t>(1);</a:t>
            </a:r>
          </a:p>
          <a:p>
            <a:pPr marL="0" indent="0">
              <a:buNone/>
            </a:pPr>
            <a:r>
              <a:rPr lang="en-US" altLang="zh-CN" sz="1200" dirty="0">
                <a:solidFill>
                  <a:schemeClr val="tx1"/>
                </a:solidFill>
              </a:rPr>
              <a:t>    } catch (</a:t>
            </a:r>
            <a:r>
              <a:rPr lang="en-US" altLang="zh-CN" sz="1200" dirty="0" err="1">
                <a:solidFill>
                  <a:schemeClr val="tx1"/>
                </a:solidFill>
              </a:rPr>
              <a:t>InterruptedException</a:t>
            </a:r>
            <a:r>
              <a:rPr lang="en-US" altLang="zh-CN" sz="1200" dirty="0">
                <a:solidFill>
                  <a:schemeClr val="tx1"/>
                </a:solidFill>
              </a:rPr>
              <a:t> e) {</a:t>
            </a:r>
          </a:p>
          <a:p>
            <a:pPr marL="0" indent="0">
              <a:buNone/>
            </a:pPr>
            <a:r>
              <a:rPr lang="en-US" altLang="zh-CN" sz="1200" dirty="0">
                <a:solidFill>
                  <a:schemeClr val="tx1"/>
                </a:solidFill>
              </a:rPr>
              <a:t>	</a:t>
            </a:r>
            <a:r>
              <a:rPr lang="en-US" altLang="zh-CN" sz="1200" dirty="0" err="1">
                <a:solidFill>
                  <a:schemeClr val="tx1"/>
                </a:solidFill>
              </a:rPr>
              <a:t>e.printStackTrace</a:t>
            </a:r>
            <a:r>
              <a:rPr lang="en-US" altLang="zh-CN" sz="1200" dirty="0">
                <a:solidFill>
                  <a:schemeClr val="tx1"/>
                </a:solidFill>
              </a:rPr>
              <a:t>();</a:t>
            </a:r>
          </a:p>
          <a:p>
            <a:pPr marL="0" indent="0">
              <a:buNone/>
            </a:pPr>
            <a:r>
              <a:rPr lang="en-US" altLang="zh-CN" sz="1200" dirty="0">
                <a:solidFill>
                  <a:schemeClr val="tx1"/>
                </a:solidFill>
              </a:rPr>
              <a:t>    }</a:t>
            </a:r>
          </a:p>
          <a:p>
            <a:pPr marL="0" indent="0">
              <a:buNone/>
            </a:pPr>
            <a:r>
              <a:rPr lang="en-US" altLang="zh-CN" sz="1200" dirty="0">
                <a:solidFill>
                  <a:schemeClr val="tx1"/>
                </a:solidFill>
              </a:rPr>
              <a:t>}</a:t>
            </a:r>
          </a:p>
          <a:p>
            <a:pPr marL="0" indent="0">
              <a:buNone/>
            </a:pPr>
            <a:r>
              <a:rPr lang="en-US" altLang="zh-CN" sz="1200" dirty="0">
                <a:solidFill>
                  <a:schemeClr val="tx1"/>
                </a:solidFill>
              </a:rPr>
              <a:t>private int </a:t>
            </a:r>
            <a:r>
              <a:rPr lang="en-US" altLang="zh-CN" sz="1200" dirty="0" err="1">
                <a:solidFill>
                  <a:schemeClr val="tx1"/>
                </a:solidFill>
              </a:rPr>
              <a:t>incJobNum</a:t>
            </a:r>
            <a:r>
              <a:rPr lang="en-US" altLang="zh-CN" sz="1200" dirty="0">
                <a:solidFill>
                  <a:schemeClr val="tx1"/>
                </a:solidFill>
              </a:rPr>
              <a:t>() {</a:t>
            </a:r>
          </a:p>
          <a:p>
            <a:pPr marL="0" indent="0">
              <a:buNone/>
            </a:pPr>
            <a:r>
              <a:rPr lang="en-US" altLang="zh-CN" sz="1200" dirty="0">
                <a:solidFill>
                  <a:schemeClr val="tx1"/>
                </a:solidFill>
              </a:rPr>
              <a:t>    return </a:t>
            </a:r>
            <a:r>
              <a:rPr lang="en-US" altLang="zh-CN" sz="1200" dirty="0" err="1">
                <a:solidFill>
                  <a:schemeClr val="tx1"/>
                </a:solidFill>
              </a:rPr>
              <a:t>jobnumber</a:t>
            </a:r>
            <a:r>
              <a:rPr lang="en-US" altLang="zh-CN" sz="1200" dirty="0">
                <a:solidFill>
                  <a:schemeClr val="tx1"/>
                </a:solidFill>
              </a:rPr>
              <a:t>++;</a:t>
            </a:r>
          </a:p>
          <a:p>
            <a:pPr marL="0" indent="0">
              <a:buNone/>
            </a:pPr>
            <a:r>
              <a:rPr lang="en-US" altLang="zh-CN" sz="1200" dirty="0">
                <a:solidFill>
                  <a:schemeClr val="tx1"/>
                </a:solidFill>
              </a:rPr>
              <a:t>}</a:t>
            </a:r>
          </a:p>
          <a:p>
            <a:pPr marL="0" indent="0">
              <a:buNone/>
            </a:pPr>
            <a:r>
              <a:rPr lang="en-US" altLang="zh-CN" sz="1200" dirty="0">
                <a:solidFill>
                  <a:schemeClr val="tx1"/>
                </a:solidFill>
              </a:rPr>
              <a:t>@Override</a:t>
            </a:r>
          </a:p>
          <a:p>
            <a:pPr marL="0" indent="0">
              <a:buNone/>
            </a:pPr>
            <a:r>
              <a:rPr lang="en-US" altLang="zh-CN" sz="1200" dirty="0">
                <a:solidFill>
                  <a:schemeClr val="tx1"/>
                </a:solidFill>
              </a:rPr>
              <a:t>public void run() {</a:t>
            </a:r>
          </a:p>
          <a:p>
            <a:pPr marL="0" indent="0">
              <a:buNone/>
            </a:pPr>
            <a:r>
              <a:rPr lang="en-US" altLang="zh-CN" sz="1200" dirty="0">
                <a:solidFill>
                  <a:schemeClr val="tx1"/>
                </a:solidFill>
              </a:rPr>
              <a:t>   int </a:t>
            </a:r>
            <a:r>
              <a:rPr lang="en-US" altLang="zh-CN" sz="1200" dirty="0" err="1">
                <a:solidFill>
                  <a:schemeClr val="tx1"/>
                </a:solidFill>
              </a:rPr>
              <a:t>jobnum</a:t>
            </a:r>
            <a:r>
              <a:rPr lang="en-US" altLang="zh-CN" sz="1200" dirty="0">
                <a:solidFill>
                  <a:schemeClr val="tx1"/>
                </a:solidFill>
              </a:rPr>
              <a:t>;</a:t>
            </a:r>
          </a:p>
          <a:p>
            <a:pPr marL="0" indent="0">
              <a:buNone/>
            </a:pPr>
            <a:r>
              <a:rPr lang="en-US" altLang="zh-CN" sz="1200" dirty="0">
                <a:solidFill>
                  <a:schemeClr val="tx1"/>
                </a:solidFill>
              </a:rPr>
              <a:t>   while ((</a:t>
            </a:r>
            <a:r>
              <a:rPr lang="en-US" altLang="zh-CN" sz="1200" dirty="0" err="1">
                <a:solidFill>
                  <a:schemeClr val="tx1"/>
                </a:solidFill>
              </a:rPr>
              <a:t>jobnum</a:t>
            </a:r>
            <a:r>
              <a:rPr lang="en-US" altLang="zh-CN" sz="1200" dirty="0">
                <a:solidFill>
                  <a:schemeClr val="tx1"/>
                </a:solidFill>
              </a:rPr>
              <a:t> = </a:t>
            </a:r>
            <a:r>
              <a:rPr lang="en-US" altLang="zh-CN" sz="1200" dirty="0" err="1">
                <a:solidFill>
                  <a:schemeClr val="tx1"/>
                </a:solidFill>
              </a:rPr>
              <a:t>incJobNum</a:t>
            </a:r>
            <a:r>
              <a:rPr lang="en-US" altLang="zh-CN" sz="1200" dirty="0">
                <a:solidFill>
                  <a:schemeClr val="tx1"/>
                </a:solidFill>
              </a:rPr>
              <a:t>()) &lt; WORK_ITEMS) {</a:t>
            </a:r>
          </a:p>
          <a:p>
            <a:pPr marL="0" indent="0">
              <a:buNone/>
            </a:pPr>
            <a:r>
              <a:rPr lang="en-US" altLang="zh-CN" sz="1200" dirty="0">
                <a:solidFill>
                  <a:schemeClr val="tx1"/>
                </a:solidFill>
              </a:rPr>
              <a:t>       work(</a:t>
            </a:r>
            <a:r>
              <a:rPr lang="en-US" altLang="zh-CN" sz="1200" dirty="0" err="1">
                <a:solidFill>
                  <a:schemeClr val="tx1"/>
                </a:solidFill>
              </a:rPr>
              <a:t>jobnum</a:t>
            </a:r>
            <a:r>
              <a:rPr lang="en-US" altLang="zh-CN" sz="1200" dirty="0">
                <a:solidFill>
                  <a:schemeClr val="tx1"/>
                </a:solidFill>
              </a:rPr>
              <a:t>);</a:t>
            </a:r>
          </a:p>
          <a:p>
            <a:pPr marL="0" indent="0">
              <a:buNone/>
            </a:pPr>
            <a:r>
              <a:rPr lang="en-US" altLang="zh-CN" sz="1200" dirty="0">
                <a:solidFill>
                  <a:schemeClr val="tx1"/>
                </a:solidFill>
              </a:rPr>
              <a:t>   }</a:t>
            </a:r>
          </a:p>
          <a:p>
            <a:pPr marL="0" indent="0">
              <a:buNone/>
            </a:pPr>
            <a:r>
              <a:rPr lang="en-US" altLang="zh-CN" sz="1200" dirty="0">
                <a:solidFill>
                  <a:schemeClr val="tx1"/>
                </a:solidFill>
              </a:rPr>
              <a:t>}</a:t>
            </a:r>
          </a:p>
        </p:txBody>
      </p:sp>
      <p:sp>
        <p:nvSpPr>
          <p:cNvPr id="7" name="文本框 6">
            <a:extLst>
              <a:ext uri="{FF2B5EF4-FFF2-40B4-BE49-F238E27FC236}">
                <a16:creationId xmlns:a16="http://schemas.microsoft.com/office/drawing/2014/main" id="{41B22D10-99BB-4E35-A47C-277000990E74}"/>
              </a:ext>
            </a:extLst>
          </p:cNvPr>
          <p:cNvSpPr txBox="1"/>
          <p:nvPr/>
        </p:nvSpPr>
        <p:spPr>
          <a:xfrm>
            <a:off x="3457746" y="2456863"/>
            <a:ext cx="3342132" cy="3754874"/>
          </a:xfrm>
          <a:prstGeom prst="rect">
            <a:avLst/>
          </a:prstGeom>
          <a:noFill/>
        </p:spPr>
        <p:txBody>
          <a:bodyPr wrap="square">
            <a:spAutoFit/>
          </a:bodyPr>
          <a:lstStyle/>
          <a:p>
            <a:pPr marL="0" indent="0">
              <a:buNone/>
            </a:pPr>
            <a:r>
              <a:rPr lang="en-US" altLang="zh-CN" dirty="0">
                <a:solidFill>
                  <a:schemeClr val="tx1"/>
                </a:solidFill>
              </a:rPr>
              <a:t>b)</a:t>
            </a:r>
          </a:p>
          <a:p>
            <a:pPr marL="0" indent="0">
              <a:buNone/>
            </a:pPr>
            <a:r>
              <a:rPr lang="en-US" altLang="zh-CN" sz="1100" dirty="0">
                <a:solidFill>
                  <a:schemeClr val="tx1"/>
                </a:solidFill>
              </a:rPr>
              <a:t> private void work(int </a:t>
            </a:r>
            <a:r>
              <a:rPr lang="en-US" altLang="zh-CN" sz="1100" dirty="0" err="1">
                <a:solidFill>
                  <a:schemeClr val="tx1"/>
                </a:solidFill>
              </a:rPr>
              <a:t>jobnum</a:t>
            </a:r>
            <a:r>
              <a:rPr lang="en-US" altLang="zh-CN" sz="1100" dirty="0">
                <a:solidFill>
                  <a:schemeClr val="tx1"/>
                </a:solidFill>
              </a:rPr>
              <a:t>) {</a:t>
            </a:r>
          </a:p>
          <a:p>
            <a:pPr marL="0" indent="0">
              <a:buNone/>
            </a:pPr>
            <a:r>
              <a:rPr lang="en-US" altLang="zh-CN" sz="1100" dirty="0">
                <a:solidFill>
                  <a:schemeClr val="tx1"/>
                </a:solidFill>
              </a:rPr>
              <a:t>     try {</a:t>
            </a:r>
          </a:p>
          <a:p>
            <a:pPr marL="0" indent="0">
              <a:buNone/>
            </a:pPr>
            <a:r>
              <a:rPr lang="en-US" altLang="zh-CN" sz="1100" dirty="0">
                <a:solidFill>
                  <a:schemeClr val="tx1"/>
                </a:solidFill>
              </a:rPr>
              <a:t> 	</a:t>
            </a:r>
            <a:r>
              <a:rPr lang="en-US" altLang="zh-CN" sz="1100" dirty="0" err="1">
                <a:solidFill>
                  <a:schemeClr val="tx1"/>
                </a:solidFill>
              </a:rPr>
              <a:t>Thread.sleep</a:t>
            </a:r>
            <a:r>
              <a:rPr lang="en-US" altLang="zh-CN" sz="1100" dirty="0">
                <a:solidFill>
                  <a:schemeClr val="tx1"/>
                </a:solidFill>
              </a:rPr>
              <a:t>(1);</a:t>
            </a:r>
          </a:p>
          <a:p>
            <a:pPr marL="0" indent="0">
              <a:buNone/>
            </a:pPr>
            <a:r>
              <a:rPr lang="en-US" altLang="zh-CN" sz="1100" dirty="0">
                <a:solidFill>
                  <a:schemeClr val="tx1"/>
                </a:solidFill>
              </a:rPr>
              <a:t>     } catch (</a:t>
            </a:r>
            <a:r>
              <a:rPr lang="en-US" altLang="zh-CN" sz="1100" dirty="0" err="1">
                <a:solidFill>
                  <a:schemeClr val="tx1"/>
                </a:solidFill>
              </a:rPr>
              <a:t>InterruptedException</a:t>
            </a:r>
            <a:r>
              <a:rPr lang="en-US" altLang="zh-CN" sz="1100" dirty="0">
                <a:solidFill>
                  <a:schemeClr val="tx1"/>
                </a:solidFill>
              </a:rPr>
              <a:t> e) {</a:t>
            </a:r>
          </a:p>
          <a:p>
            <a:pPr marL="0" indent="0">
              <a:buNone/>
            </a:pPr>
            <a:r>
              <a:rPr lang="en-US" altLang="zh-CN" sz="1100" dirty="0">
                <a:solidFill>
                  <a:schemeClr val="tx1"/>
                </a:solidFill>
              </a:rPr>
              <a:t> 	</a:t>
            </a:r>
            <a:r>
              <a:rPr lang="en-US" altLang="zh-CN" sz="1100" dirty="0" err="1">
                <a:solidFill>
                  <a:schemeClr val="tx1"/>
                </a:solidFill>
              </a:rPr>
              <a:t>e.printStackTrace</a:t>
            </a:r>
            <a:r>
              <a:rPr lang="en-US" altLang="zh-CN" sz="1100" dirty="0">
                <a:solidFill>
                  <a:schemeClr val="tx1"/>
                </a:solidFill>
              </a:rPr>
              <a:t>();</a:t>
            </a:r>
          </a:p>
          <a:p>
            <a:pPr marL="0" indent="0">
              <a:buNone/>
            </a:pPr>
            <a:r>
              <a:rPr lang="en-US" altLang="zh-CN" sz="1100" dirty="0">
                <a:solidFill>
                  <a:schemeClr val="tx1"/>
                </a:solidFill>
              </a:rPr>
              <a:t>     }</a:t>
            </a:r>
          </a:p>
          <a:p>
            <a:pPr marL="0" indent="0">
              <a:buNone/>
            </a:pPr>
            <a:r>
              <a:rPr lang="en-US" altLang="zh-CN" sz="1100" dirty="0">
                <a:solidFill>
                  <a:schemeClr val="tx1"/>
                </a:solidFill>
              </a:rPr>
              <a:t> }</a:t>
            </a:r>
          </a:p>
          <a:p>
            <a:pPr marL="0" indent="0">
              <a:buNone/>
            </a:pPr>
            <a:endParaRPr lang="en-US" altLang="zh-CN" sz="1100" dirty="0">
              <a:solidFill>
                <a:schemeClr val="tx1"/>
              </a:solidFill>
            </a:endParaRPr>
          </a:p>
          <a:p>
            <a:pPr marL="0" indent="0">
              <a:buNone/>
            </a:pPr>
            <a:r>
              <a:rPr lang="en-US" altLang="zh-CN" sz="1100" dirty="0">
                <a:solidFill>
                  <a:schemeClr val="tx1"/>
                </a:solidFill>
              </a:rPr>
              <a:t> </a:t>
            </a:r>
            <a:r>
              <a:rPr lang="en-US" altLang="zh-CN" sz="1100" b="1" dirty="0">
                <a:solidFill>
                  <a:schemeClr val="tx1"/>
                </a:solidFill>
              </a:rPr>
              <a:t>synchronized</a:t>
            </a:r>
          </a:p>
          <a:p>
            <a:pPr marL="0" indent="0">
              <a:buNone/>
            </a:pPr>
            <a:r>
              <a:rPr lang="en-US" altLang="zh-CN" sz="1100" dirty="0">
                <a:solidFill>
                  <a:schemeClr val="tx1"/>
                </a:solidFill>
              </a:rPr>
              <a:t> private int </a:t>
            </a:r>
            <a:r>
              <a:rPr lang="en-US" altLang="zh-CN" sz="1100" dirty="0" err="1">
                <a:solidFill>
                  <a:schemeClr val="tx1"/>
                </a:solidFill>
              </a:rPr>
              <a:t>incJobNum</a:t>
            </a:r>
            <a:r>
              <a:rPr lang="en-US" altLang="zh-CN" sz="1100" dirty="0">
                <a:solidFill>
                  <a:schemeClr val="tx1"/>
                </a:solidFill>
              </a:rPr>
              <a:t>() {</a:t>
            </a:r>
          </a:p>
          <a:p>
            <a:pPr marL="0" indent="0">
              <a:buNone/>
            </a:pPr>
            <a:r>
              <a:rPr lang="en-US" altLang="zh-CN" sz="1100" dirty="0">
                <a:solidFill>
                  <a:schemeClr val="tx1"/>
                </a:solidFill>
              </a:rPr>
              <a:t>     return </a:t>
            </a:r>
            <a:r>
              <a:rPr lang="en-US" altLang="zh-CN" sz="1100" dirty="0" err="1">
                <a:solidFill>
                  <a:schemeClr val="tx1"/>
                </a:solidFill>
              </a:rPr>
              <a:t>jobnumber</a:t>
            </a:r>
            <a:r>
              <a:rPr lang="en-US" altLang="zh-CN" sz="1100" dirty="0">
                <a:solidFill>
                  <a:schemeClr val="tx1"/>
                </a:solidFill>
              </a:rPr>
              <a:t>++;</a:t>
            </a:r>
          </a:p>
          <a:p>
            <a:pPr marL="0" indent="0">
              <a:buNone/>
            </a:pPr>
            <a:r>
              <a:rPr lang="en-US" altLang="zh-CN" sz="1100" dirty="0">
                <a:solidFill>
                  <a:schemeClr val="tx1"/>
                </a:solidFill>
              </a:rPr>
              <a:t> }</a:t>
            </a:r>
          </a:p>
          <a:p>
            <a:pPr marL="0" indent="0">
              <a:buNone/>
            </a:pPr>
            <a:endParaRPr lang="en-US" altLang="zh-CN" sz="1100" dirty="0">
              <a:solidFill>
                <a:schemeClr val="tx1"/>
              </a:solidFill>
            </a:endParaRPr>
          </a:p>
          <a:p>
            <a:pPr marL="0" indent="0">
              <a:buNone/>
            </a:pPr>
            <a:r>
              <a:rPr lang="en-US" altLang="zh-CN" sz="1100" dirty="0">
                <a:solidFill>
                  <a:schemeClr val="tx1"/>
                </a:solidFill>
              </a:rPr>
              <a:t> @Override</a:t>
            </a:r>
          </a:p>
          <a:p>
            <a:pPr marL="0" indent="0">
              <a:buNone/>
            </a:pPr>
            <a:r>
              <a:rPr lang="en-US" altLang="zh-CN" sz="1100" dirty="0">
                <a:solidFill>
                  <a:schemeClr val="tx1"/>
                </a:solidFill>
              </a:rPr>
              <a:t> public void run() {</a:t>
            </a:r>
          </a:p>
          <a:p>
            <a:pPr marL="0" indent="0">
              <a:buNone/>
            </a:pPr>
            <a:r>
              <a:rPr lang="en-US" altLang="zh-CN" sz="1100" dirty="0">
                <a:solidFill>
                  <a:schemeClr val="tx1"/>
                </a:solidFill>
              </a:rPr>
              <a:t>    int </a:t>
            </a:r>
            <a:r>
              <a:rPr lang="en-US" altLang="zh-CN" sz="1100" dirty="0" err="1">
                <a:solidFill>
                  <a:schemeClr val="tx1"/>
                </a:solidFill>
              </a:rPr>
              <a:t>jobnum</a:t>
            </a:r>
            <a:r>
              <a:rPr lang="en-US" altLang="zh-CN" sz="1100" dirty="0">
                <a:solidFill>
                  <a:schemeClr val="tx1"/>
                </a:solidFill>
              </a:rPr>
              <a:t>;</a:t>
            </a:r>
          </a:p>
          <a:p>
            <a:pPr marL="0" indent="0">
              <a:buNone/>
            </a:pPr>
            <a:r>
              <a:rPr lang="en-US" altLang="zh-CN" sz="1100" dirty="0">
                <a:solidFill>
                  <a:schemeClr val="tx1"/>
                </a:solidFill>
              </a:rPr>
              <a:t>    while ((</a:t>
            </a:r>
            <a:r>
              <a:rPr lang="en-US" altLang="zh-CN" sz="1100" dirty="0" err="1">
                <a:solidFill>
                  <a:schemeClr val="tx1"/>
                </a:solidFill>
              </a:rPr>
              <a:t>jobnum</a:t>
            </a:r>
            <a:r>
              <a:rPr lang="en-US" altLang="zh-CN" sz="1100" dirty="0">
                <a:solidFill>
                  <a:schemeClr val="tx1"/>
                </a:solidFill>
              </a:rPr>
              <a:t> = </a:t>
            </a:r>
            <a:r>
              <a:rPr lang="en-US" altLang="zh-CN" sz="1100" dirty="0" err="1">
                <a:solidFill>
                  <a:schemeClr val="tx1"/>
                </a:solidFill>
              </a:rPr>
              <a:t>incJobNum</a:t>
            </a:r>
            <a:r>
              <a:rPr lang="en-US" altLang="zh-CN" sz="1100" dirty="0">
                <a:solidFill>
                  <a:schemeClr val="tx1"/>
                </a:solidFill>
              </a:rPr>
              <a:t>()) &lt; WORK_ITEMS) {</a:t>
            </a:r>
          </a:p>
          <a:p>
            <a:pPr marL="0" indent="0">
              <a:buNone/>
            </a:pPr>
            <a:r>
              <a:rPr lang="en-US" altLang="zh-CN" sz="1100" dirty="0">
                <a:solidFill>
                  <a:schemeClr val="tx1"/>
                </a:solidFill>
              </a:rPr>
              <a:t>        work(</a:t>
            </a:r>
            <a:r>
              <a:rPr lang="en-US" altLang="zh-CN" sz="1100" dirty="0" err="1">
                <a:solidFill>
                  <a:schemeClr val="tx1"/>
                </a:solidFill>
              </a:rPr>
              <a:t>jobnum</a:t>
            </a:r>
            <a:r>
              <a:rPr lang="en-US" altLang="zh-CN" sz="1100" dirty="0">
                <a:solidFill>
                  <a:schemeClr val="tx1"/>
                </a:solidFill>
              </a:rPr>
              <a:t>);</a:t>
            </a:r>
          </a:p>
          <a:p>
            <a:pPr marL="0" indent="0">
              <a:buNone/>
            </a:pPr>
            <a:r>
              <a:rPr lang="en-US" altLang="zh-CN" sz="1100" dirty="0">
                <a:solidFill>
                  <a:schemeClr val="tx1"/>
                </a:solidFill>
              </a:rPr>
              <a:t>    }</a:t>
            </a:r>
          </a:p>
          <a:p>
            <a:pPr marL="0" indent="0">
              <a:buNone/>
            </a:pPr>
            <a:r>
              <a:rPr lang="en-US" altLang="zh-CN" sz="1100" dirty="0">
                <a:solidFill>
                  <a:schemeClr val="tx1"/>
                </a:solidFill>
              </a:rPr>
              <a:t> }</a:t>
            </a:r>
            <a:endParaRPr lang="zh-CN" altLang="en-US" sz="1100" dirty="0">
              <a:solidFill>
                <a:schemeClr val="tx1"/>
              </a:solidFill>
            </a:endParaRPr>
          </a:p>
        </p:txBody>
      </p:sp>
      <p:sp>
        <p:nvSpPr>
          <p:cNvPr id="15" name="文本框 14">
            <a:extLst>
              <a:ext uri="{FF2B5EF4-FFF2-40B4-BE49-F238E27FC236}">
                <a16:creationId xmlns:a16="http://schemas.microsoft.com/office/drawing/2014/main" id="{18FE73ED-0463-492C-8097-2622D672ADA9}"/>
              </a:ext>
            </a:extLst>
          </p:cNvPr>
          <p:cNvSpPr txBox="1"/>
          <p:nvPr/>
        </p:nvSpPr>
        <p:spPr>
          <a:xfrm>
            <a:off x="6633972" y="2444846"/>
            <a:ext cx="3022092" cy="3908762"/>
          </a:xfrm>
          <a:prstGeom prst="rect">
            <a:avLst/>
          </a:prstGeom>
          <a:noFill/>
        </p:spPr>
        <p:txBody>
          <a:bodyPr wrap="square">
            <a:spAutoFit/>
          </a:bodyPr>
          <a:lstStyle/>
          <a:p>
            <a:r>
              <a:rPr lang="en-US" altLang="zh-CN" dirty="0"/>
              <a:t>c)</a:t>
            </a:r>
          </a:p>
          <a:p>
            <a:r>
              <a:rPr lang="en-US" altLang="zh-CN" sz="1200" b="1" dirty="0"/>
              <a:t> synchronized</a:t>
            </a:r>
          </a:p>
          <a:p>
            <a:r>
              <a:rPr lang="en-US" altLang="zh-CN" sz="1200" dirty="0"/>
              <a:t> private void work(int </a:t>
            </a:r>
            <a:r>
              <a:rPr lang="en-US" altLang="zh-CN" sz="1200" dirty="0" err="1"/>
              <a:t>jobnum</a:t>
            </a:r>
            <a:r>
              <a:rPr lang="en-US" altLang="zh-CN" sz="1200" dirty="0"/>
              <a:t>) {</a:t>
            </a:r>
          </a:p>
          <a:p>
            <a:r>
              <a:rPr lang="en-US" altLang="zh-CN" sz="1200" dirty="0"/>
              <a:t>     try {</a:t>
            </a:r>
          </a:p>
          <a:p>
            <a:r>
              <a:rPr lang="en-US" altLang="zh-CN" sz="1200" dirty="0"/>
              <a:t> 	</a:t>
            </a:r>
            <a:r>
              <a:rPr lang="en-US" altLang="zh-CN" sz="1200" dirty="0" err="1"/>
              <a:t>Thread.sleep</a:t>
            </a:r>
            <a:r>
              <a:rPr lang="en-US" altLang="zh-CN" sz="1200" dirty="0"/>
              <a:t>(1);</a:t>
            </a:r>
          </a:p>
          <a:p>
            <a:r>
              <a:rPr lang="en-US" altLang="zh-CN" sz="1200" dirty="0"/>
              <a:t>     } catch (</a:t>
            </a:r>
            <a:r>
              <a:rPr lang="en-US" altLang="zh-CN" sz="1200" dirty="0" err="1"/>
              <a:t>InterruptedException</a:t>
            </a:r>
            <a:r>
              <a:rPr lang="en-US" altLang="zh-CN" sz="1200" dirty="0"/>
              <a:t> e) {</a:t>
            </a:r>
          </a:p>
          <a:p>
            <a:r>
              <a:rPr lang="en-US" altLang="zh-CN" sz="1200" dirty="0"/>
              <a:t> 	</a:t>
            </a:r>
            <a:r>
              <a:rPr lang="en-US" altLang="zh-CN" sz="1200" dirty="0" err="1"/>
              <a:t>e.printStackTrace</a:t>
            </a:r>
            <a:r>
              <a:rPr lang="en-US" altLang="zh-CN" sz="1200" dirty="0"/>
              <a:t>();</a:t>
            </a:r>
          </a:p>
          <a:p>
            <a:r>
              <a:rPr lang="en-US" altLang="zh-CN" sz="1200" dirty="0"/>
              <a:t>     }</a:t>
            </a:r>
          </a:p>
          <a:p>
            <a:r>
              <a:rPr lang="en-US" altLang="zh-CN" sz="1200" dirty="0"/>
              <a:t> }</a:t>
            </a:r>
          </a:p>
          <a:p>
            <a:r>
              <a:rPr lang="en-US" altLang="zh-CN" sz="1200" dirty="0"/>
              <a:t> private int </a:t>
            </a:r>
            <a:r>
              <a:rPr lang="en-US" altLang="zh-CN" sz="1200" dirty="0" err="1"/>
              <a:t>incJobNum</a:t>
            </a:r>
            <a:r>
              <a:rPr lang="en-US" altLang="zh-CN" sz="1200" dirty="0"/>
              <a:t>() {</a:t>
            </a:r>
          </a:p>
          <a:p>
            <a:r>
              <a:rPr lang="en-US" altLang="zh-CN" sz="1200" dirty="0"/>
              <a:t>     return </a:t>
            </a:r>
            <a:r>
              <a:rPr lang="en-US" altLang="zh-CN" sz="1200" dirty="0" err="1"/>
              <a:t>jobnumber</a:t>
            </a:r>
            <a:r>
              <a:rPr lang="en-US" altLang="zh-CN" sz="1200" dirty="0"/>
              <a:t>++;</a:t>
            </a:r>
          </a:p>
          <a:p>
            <a:r>
              <a:rPr lang="en-US" altLang="zh-CN" sz="1200" dirty="0"/>
              <a:t> }</a:t>
            </a:r>
          </a:p>
          <a:p>
            <a:r>
              <a:rPr lang="en-US" altLang="zh-CN" sz="1200" dirty="0"/>
              <a:t> @Override</a:t>
            </a:r>
          </a:p>
          <a:p>
            <a:r>
              <a:rPr lang="en-US" altLang="zh-CN" sz="1200" dirty="0"/>
              <a:t> public void run() {</a:t>
            </a:r>
          </a:p>
          <a:p>
            <a:r>
              <a:rPr lang="en-US" altLang="zh-CN" sz="1200" dirty="0"/>
              <a:t>    int </a:t>
            </a:r>
            <a:r>
              <a:rPr lang="en-US" altLang="zh-CN" sz="1200" dirty="0" err="1"/>
              <a:t>jobnum</a:t>
            </a:r>
            <a:r>
              <a:rPr lang="en-US" altLang="zh-CN" sz="1200" dirty="0"/>
              <a:t>;</a:t>
            </a:r>
          </a:p>
          <a:p>
            <a:r>
              <a:rPr lang="en-US" altLang="zh-CN" sz="1200" dirty="0"/>
              <a:t>    while ((</a:t>
            </a:r>
            <a:r>
              <a:rPr lang="en-US" altLang="zh-CN" sz="1200" dirty="0" err="1"/>
              <a:t>jobnum</a:t>
            </a:r>
            <a:r>
              <a:rPr lang="en-US" altLang="zh-CN" sz="1200" dirty="0"/>
              <a:t> = </a:t>
            </a:r>
            <a:r>
              <a:rPr lang="en-US" altLang="zh-CN" sz="1200" dirty="0" err="1"/>
              <a:t>incJobNum</a:t>
            </a:r>
            <a:r>
              <a:rPr lang="en-US" altLang="zh-CN" sz="1200" dirty="0"/>
              <a:t>()) &lt; WORK_ITEMS) {</a:t>
            </a:r>
          </a:p>
          <a:p>
            <a:r>
              <a:rPr lang="en-US" altLang="zh-CN" sz="1200" dirty="0"/>
              <a:t>        work(</a:t>
            </a:r>
            <a:r>
              <a:rPr lang="en-US" altLang="zh-CN" sz="1200" dirty="0" err="1"/>
              <a:t>jobnum</a:t>
            </a:r>
            <a:r>
              <a:rPr lang="en-US" altLang="zh-CN" sz="1200" dirty="0"/>
              <a:t>);</a:t>
            </a:r>
          </a:p>
          <a:p>
            <a:r>
              <a:rPr lang="en-US" altLang="zh-CN" sz="1200" dirty="0"/>
              <a:t>    }</a:t>
            </a:r>
          </a:p>
          <a:p>
            <a:r>
              <a:rPr lang="en-US" altLang="zh-CN" sz="1200" dirty="0"/>
              <a:t> }</a:t>
            </a:r>
            <a:endParaRPr lang="zh-CN" altLang="en-US" sz="1200" dirty="0"/>
          </a:p>
        </p:txBody>
      </p:sp>
      <p:sp>
        <p:nvSpPr>
          <p:cNvPr id="17" name="文本框 16">
            <a:extLst>
              <a:ext uri="{FF2B5EF4-FFF2-40B4-BE49-F238E27FC236}">
                <a16:creationId xmlns:a16="http://schemas.microsoft.com/office/drawing/2014/main" id="{0B04C191-8D64-40F6-9F97-61C657221EE8}"/>
              </a:ext>
            </a:extLst>
          </p:cNvPr>
          <p:cNvSpPr txBox="1"/>
          <p:nvPr/>
        </p:nvSpPr>
        <p:spPr>
          <a:xfrm>
            <a:off x="9553350" y="2499493"/>
            <a:ext cx="2430624" cy="2954655"/>
          </a:xfrm>
          <a:prstGeom prst="rect">
            <a:avLst/>
          </a:prstGeom>
          <a:noFill/>
        </p:spPr>
        <p:txBody>
          <a:bodyPr wrap="square">
            <a:spAutoFit/>
          </a:bodyPr>
          <a:lstStyle/>
          <a:p>
            <a:r>
              <a:rPr lang="en-US" altLang="zh-CN" dirty="0"/>
              <a:t>d)</a:t>
            </a:r>
          </a:p>
          <a:p>
            <a:r>
              <a:rPr lang="en-US" altLang="zh-CN" sz="1200" dirty="0"/>
              <a:t> private void work(int </a:t>
            </a:r>
            <a:r>
              <a:rPr lang="en-US" altLang="zh-CN" sz="1200" dirty="0" err="1"/>
              <a:t>jobnum</a:t>
            </a:r>
            <a:r>
              <a:rPr lang="en-US" altLang="zh-CN" sz="1200" dirty="0"/>
              <a:t>) {</a:t>
            </a:r>
          </a:p>
          <a:p>
            <a:r>
              <a:rPr lang="en-US" altLang="zh-CN" sz="1200" dirty="0"/>
              <a:t>     </a:t>
            </a:r>
            <a:r>
              <a:rPr lang="en-US" altLang="zh-CN" sz="1200" dirty="0" err="1"/>
              <a:t>Thread.sleep</a:t>
            </a:r>
            <a:r>
              <a:rPr lang="en-US" altLang="zh-CN" sz="1200" dirty="0"/>
              <a:t>(1);</a:t>
            </a:r>
          </a:p>
          <a:p>
            <a:r>
              <a:rPr lang="en-US" altLang="zh-CN" sz="1200" dirty="0"/>
              <a:t> }</a:t>
            </a:r>
          </a:p>
          <a:p>
            <a:r>
              <a:rPr lang="en-US" altLang="zh-CN" sz="1200" dirty="0"/>
              <a:t> private int </a:t>
            </a:r>
            <a:r>
              <a:rPr lang="en-US" altLang="zh-CN" sz="1200" dirty="0" err="1"/>
              <a:t>incJobNum</a:t>
            </a:r>
            <a:r>
              <a:rPr lang="en-US" altLang="zh-CN" sz="1200" dirty="0"/>
              <a:t>() {</a:t>
            </a:r>
          </a:p>
          <a:p>
            <a:r>
              <a:rPr lang="en-US" altLang="zh-CN" sz="1200" dirty="0"/>
              <a:t>     return </a:t>
            </a:r>
            <a:r>
              <a:rPr lang="en-US" altLang="zh-CN" sz="1200" dirty="0" err="1"/>
              <a:t>jobnumber</a:t>
            </a:r>
            <a:r>
              <a:rPr lang="en-US" altLang="zh-CN" sz="1200" dirty="0"/>
              <a:t>++;</a:t>
            </a:r>
          </a:p>
          <a:p>
            <a:r>
              <a:rPr lang="en-US" altLang="zh-CN" sz="1200" dirty="0"/>
              <a:t> }</a:t>
            </a:r>
          </a:p>
          <a:p>
            <a:r>
              <a:rPr lang="en-US" altLang="zh-CN" sz="1200" dirty="0"/>
              <a:t> @Override</a:t>
            </a:r>
          </a:p>
          <a:p>
            <a:r>
              <a:rPr lang="en-US" altLang="zh-CN" sz="1200" dirty="0"/>
              <a:t> public void run() {</a:t>
            </a:r>
          </a:p>
          <a:p>
            <a:r>
              <a:rPr lang="en-US" altLang="zh-CN" sz="1200" dirty="0"/>
              <a:t>    int </a:t>
            </a:r>
            <a:r>
              <a:rPr lang="en-US" altLang="zh-CN" sz="1200" dirty="0" err="1"/>
              <a:t>jobnum</a:t>
            </a:r>
            <a:r>
              <a:rPr lang="en-US" altLang="zh-CN" sz="1200" dirty="0"/>
              <a:t>;</a:t>
            </a:r>
          </a:p>
          <a:p>
            <a:r>
              <a:rPr lang="en-US" altLang="zh-CN" sz="1200" dirty="0"/>
              <a:t>    while ((</a:t>
            </a:r>
            <a:r>
              <a:rPr lang="en-US" altLang="zh-CN" sz="1200" dirty="0" err="1"/>
              <a:t>jobnum</a:t>
            </a:r>
            <a:r>
              <a:rPr lang="en-US" altLang="zh-CN" sz="1200" dirty="0"/>
              <a:t> = </a:t>
            </a:r>
            <a:r>
              <a:rPr lang="en-US" altLang="zh-CN" sz="1200" dirty="0" err="1"/>
              <a:t>incJobNum</a:t>
            </a:r>
            <a:r>
              <a:rPr lang="en-US" altLang="zh-CN" sz="1200" dirty="0"/>
              <a:t>()) &lt; WORK_ITEMS) {</a:t>
            </a:r>
          </a:p>
          <a:p>
            <a:r>
              <a:rPr lang="en-US" altLang="zh-CN" sz="1200" dirty="0"/>
              <a:t>        work(</a:t>
            </a:r>
            <a:r>
              <a:rPr lang="en-US" altLang="zh-CN" sz="1200" dirty="0" err="1"/>
              <a:t>jobnum</a:t>
            </a:r>
            <a:r>
              <a:rPr lang="en-US" altLang="zh-CN" sz="1200" dirty="0"/>
              <a:t>);</a:t>
            </a:r>
          </a:p>
          <a:p>
            <a:r>
              <a:rPr lang="en-US" altLang="zh-CN" sz="1200" dirty="0"/>
              <a:t>    }</a:t>
            </a:r>
          </a:p>
          <a:p>
            <a:r>
              <a:rPr lang="en-US" altLang="zh-CN" sz="1200" dirty="0"/>
              <a:t> }</a:t>
            </a:r>
            <a:endParaRPr lang="zh-CN" altLang="en-US" sz="1200" dirty="0"/>
          </a:p>
        </p:txBody>
      </p:sp>
    </p:spTree>
    <p:extLst>
      <p:ext uri="{BB962C8B-B14F-4D97-AF65-F5344CB8AC3E}">
        <p14:creationId xmlns:p14="http://schemas.microsoft.com/office/powerpoint/2010/main" val="8899693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lang="zh-CN" altLang="en-US"/>
        </a:defPPr>
      </a:lstStyle>
      <a:style>
        <a:lnRef idx="2">
          <a:schemeClr val="accent2"/>
        </a:lnRef>
        <a:fillRef idx="1">
          <a:schemeClr val="lt1"/>
        </a:fillRef>
        <a:effectRef idx="0">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1706</Words>
  <Application>Microsoft Office PowerPoint</Application>
  <PresentationFormat>宽屏</PresentationFormat>
  <Paragraphs>223</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13</vt:i4>
      </vt:variant>
    </vt:vector>
  </HeadingPairs>
  <TitlesOfParts>
    <vt:vector size="22" baseType="lpstr">
      <vt:lpstr>等线</vt:lpstr>
      <vt:lpstr>微软雅黑</vt:lpstr>
      <vt:lpstr>Arial</vt:lpstr>
      <vt:lpstr>Calibri</vt:lpstr>
      <vt:lpstr>Calibri Light</vt:lpstr>
      <vt:lpstr>Consolas</vt:lpstr>
      <vt:lpstr>Office 主题</vt:lpstr>
      <vt:lpstr>主题3</vt:lpstr>
      <vt:lpstr>Custom Design</vt:lpstr>
      <vt:lpstr>COMP1110/6710</vt:lpstr>
      <vt:lpstr>形式语言理论Formal Grammars</vt:lpstr>
      <vt:lpstr>形式语言的形式文法</vt:lpstr>
      <vt:lpstr>形式语言例题1</vt:lpstr>
      <vt:lpstr>形式语言例题2</vt:lpstr>
      <vt:lpstr>形式语言例题2</vt:lpstr>
      <vt:lpstr>多线程</vt:lpstr>
      <vt:lpstr>多线程例题1</vt:lpstr>
      <vt:lpstr>多线程例题2</vt:lpstr>
      <vt:lpstr>二叉查找树Binary Search Tree</vt:lpstr>
      <vt:lpstr>二叉查找树Binary Search Tree</vt:lpstr>
      <vt:lpstr>二叉查找树搜索5</vt:lpstr>
      <vt:lpstr>二叉查找树插入46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FINM 2002/7041</dc:title>
  <dc:creator>hu</dc:creator>
  <cp:lastModifiedBy>Yi Liu</cp:lastModifiedBy>
  <cp:revision>82</cp:revision>
  <dcterms:created xsi:type="dcterms:W3CDTF">2018-09-19T05:04:08Z</dcterms:created>
  <dcterms:modified xsi:type="dcterms:W3CDTF">2020-11-01T03:10:05Z</dcterms:modified>
</cp:coreProperties>
</file>