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30"/>
  </p:notesMasterIdLst>
  <p:sldIdLst>
    <p:sldId id="257" r:id="rId4"/>
    <p:sldId id="574" r:id="rId5"/>
    <p:sldId id="580" r:id="rId6"/>
    <p:sldId id="581" r:id="rId7"/>
    <p:sldId id="575" r:id="rId8"/>
    <p:sldId id="594" r:id="rId9"/>
    <p:sldId id="576" r:id="rId10"/>
    <p:sldId id="591" r:id="rId11"/>
    <p:sldId id="592" r:id="rId12"/>
    <p:sldId id="593" r:id="rId13"/>
    <p:sldId id="595" r:id="rId14"/>
    <p:sldId id="596" r:id="rId15"/>
    <p:sldId id="584" r:id="rId16"/>
    <p:sldId id="585" r:id="rId17"/>
    <p:sldId id="586" r:id="rId18"/>
    <p:sldId id="587" r:id="rId19"/>
    <p:sldId id="588" r:id="rId20"/>
    <p:sldId id="582" r:id="rId21"/>
    <p:sldId id="577" r:id="rId22"/>
    <p:sldId id="583" r:id="rId23"/>
    <p:sldId id="589" r:id="rId24"/>
    <p:sldId id="590" r:id="rId25"/>
    <p:sldId id="597" r:id="rId26"/>
    <p:sldId id="598" r:id="rId27"/>
    <p:sldId id="599" r:id="rId28"/>
    <p:sldId id="60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2040" autoAdjust="0"/>
  </p:normalViewPr>
  <p:slideViewPr>
    <p:cSldViewPr snapToGrid="0">
      <p:cViewPr varScale="1">
        <p:scale>
          <a:sx n="105" d="100"/>
          <a:sy n="105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1DBDE-5A59-47F9-9983-E9E0816F3133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BC22-4938-4648-8564-1822EFD80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1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2965AF0-BB28-584F-B08B-A9587409150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10/19/2020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305AEB-D839-5140-8A21-21FE50DB91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3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9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4" y="459718"/>
            <a:ext cx="8418786" cy="664889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1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3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8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2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7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2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7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94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228600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5AF0-BB28-584F-B08B-A95874091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65125"/>
            <a:ext cx="8610600" cy="863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7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</a:gradFill>
          <a:effectLst>
            <a:glow rad="177800">
              <a:schemeClr val="accent1">
                <a:alpha val="2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812800" stA="52000" endA="300" endPos="3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7" y="435146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COMP1110/6710  </a:t>
            </a:r>
            <a:r>
              <a:rPr lang="zh-CN" altLang="en-US" sz="5400" dirty="0"/>
              <a:t>期末班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By </a:t>
            </a:r>
            <a:r>
              <a:rPr lang="zh-CN" altLang="en-US" dirty="0"/>
              <a:t>刘易</a:t>
            </a:r>
            <a:endParaRPr lang="en-US" altLang="zh-CN" dirty="0"/>
          </a:p>
          <a:p>
            <a:pPr algn="l"/>
            <a:r>
              <a:rPr lang="en-US" altLang="zh-CN"/>
              <a:t>20/10/2020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4C5A6-589D-46C9-822A-53F8258E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BEE83-729B-4DE8-8B50-64CCB254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61" y="1926209"/>
            <a:ext cx="1144087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静态变量：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static </a:t>
            </a:r>
            <a:r>
              <a:rPr lang="zh-CN" altLang="en-US" dirty="0">
                <a:solidFill>
                  <a:schemeClr val="tx1"/>
                </a:solidFill>
              </a:rPr>
              <a:t>关键字用来声明独立于对象的静态变量，无论一个类实例化多少对象，它的静态变量只有一份拷贝。静态变量也被称为类变量。局部变量不能被声明为</a:t>
            </a:r>
            <a:r>
              <a:rPr lang="en-US" altLang="zh-CN" dirty="0">
                <a:solidFill>
                  <a:schemeClr val="tx1"/>
                </a:solidFill>
              </a:rPr>
              <a:t>static</a:t>
            </a:r>
            <a:r>
              <a:rPr lang="zh-CN" altLang="en-US" dirty="0">
                <a:solidFill>
                  <a:schemeClr val="tx1"/>
                </a:solidFill>
              </a:rPr>
              <a:t>变量。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静态方法：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static </a:t>
            </a:r>
            <a:r>
              <a:rPr lang="zh-CN" altLang="en-US" dirty="0">
                <a:solidFill>
                  <a:schemeClr val="tx1"/>
                </a:solidFill>
              </a:rPr>
              <a:t>关键字用来声明独立于对象的静态方法。静态方法不能使用类的非静态变量。静态方法从参数列表得到数据，然后计算这些数据。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对类变量和方法的访问可以直接使用 ​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classname</a:t>
            </a:r>
            <a:r>
              <a:rPr lang="en-US" altLang="zh-CN" dirty="0">
                <a:solidFill>
                  <a:schemeClr val="tx1"/>
                </a:solidFill>
              </a:rPr>
              <a:t>].[</a:t>
            </a:r>
            <a:r>
              <a:rPr lang="en-US" altLang="zh-CN" dirty="0" err="1">
                <a:solidFill>
                  <a:schemeClr val="tx1"/>
                </a:solidFill>
              </a:rPr>
              <a:t>variablename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​</a:t>
            </a:r>
            <a:r>
              <a:rPr lang="en-US" altLang="zh-CN" dirty="0" err="1">
                <a:solidFill>
                  <a:schemeClr val="tx1"/>
                </a:solidFill>
              </a:rPr>
              <a:t>classname</a:t>
            </a:r>
            <a:r>
              <a:rPr lang="en-US" altLang="zh-CN" dirty="0">
                <a:solidFill>
                  <a:schemeClr val="tx1"/>
                </a:solidFill>
              </a:rPr>
              <a:t>].[</a:t>
            </a:r>
            <a:r>
              <a:rPr lang="en-US" altLang="zh-CN" dirty="0" err="1">
                <a:solidFill>
                  <a:schemeClr val="tx1"/>
                </a:solidFill>
              </a:rPr>
              <a:t>methodname</a:t>
            </a:r>
            <a:r>
              <a:rPr lang="en-US" altLang="zh-CN" dirty="0">
                <a:solidFill>
                  <a:schemeClr val="tx1"/>
                </a:solidFill>
              </a:rPr>
              <a:t>]​ </a:t>
            </a:r>
            <a:r>
              <a:rPr lang="zh-CN" altLang="en-US" dirty="0">
                <a:solidFill>
                  <a:schemeClr val="tx1"/>
                </a:solidFill>
              </a:rPr>
              <a:t>的方式访问。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例子见代码</a:t>
            </a:r>
          </a:p>
        </p:txBody>
      </p:sp>
    </p:spTree>
    <p:extLst>
      <p:ext uri="{BB962C8B-B14F-4D97-AF65-F5344CB8AC3E}">
        <p14:creationId xmlns:p14="http://schemas.microsoft.com/office/powerpoint/2010/main" val="235039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A7AFF-1112-40D3-860B-8D78B227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循环结构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85C59-B364-4EAB-A52E-6C173780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417320"/>
            <a:ext cx="11119104" cy="508154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</a:rPr>
              <a:t>中有三种主要的循环结构：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while</a:t>
            </a:r>
            <a:r>
              <a:rPr lang="zh-CN" altLang="en-US" sz="1800" dirty="0">
                <a:solidFill>
                  <a:schemeClr val="tx1"/>
                </a:solidFill>
              </a:rPr>
              <a:t>循环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do…while</a:t>
            </a:r>
            <a:r>
              <a:rPr lang="zh-CN" altLang="en-US" sz="1800" dirty="0">
                <a:solidFill>
                  <a:schemeClr val="tx1"/>
                </a:solidFill>
              </a:rPr>
              <a:t>循环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for</a:t>
            </a:r>
            <a:r>
              <a:rPr lang="zh-CN" altLang="en-US" sz="1800" dirty="0">
                <a:solidFill>
                  <a:schemeClr val="tx1"/>
                </a:solidFill>
              </a:rPr>
              <a:t>循环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</a:rPr>
              <a:t>Java5</a:t>
            </a:r>
            <a:r>
              <a:rPr lang="zh-CN" altLang="en-US" sz="1800" dirty="0">
                <a:solidFill>
                  <a:schemeClr val="tx1"/>
                </a:solidFill>
              </a:rPr>
              <a:t>中引入了一种主要用于数组的增强型</a:t>
            </a:r>
            <a:r>
              <a:rPr lang="en-US" altLang="zh-CN" sz="1800" dirty="0">
                <a:solidFill>
                  <a:schemeClr val="tx1"/>
                </a:solidFill>
              </a:rPr>
              <a:t>for</a:t>
            </a:r>
            <a:r>
              <a:rPr lang="zh-CN" altLang="en-US" sz="1800" dirty="0">
                <a:solidFill>
                  <a:schemeClr val="tx1"/>
                </a:solidFill>
              </a:rPr>
              <a:t>循环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break</a:t>
            </a:r>
            <a:r>
              <a:rPr lang="zh-CN" altLang="en-US" sz="1800" dirty="0">
                <a:solidFill>
                  <a:schemeClr val="tx1"/>
                </a:solidFill>
              </a:rPr>
              <a:t>关键字：</a:t>
            </a:r>
            <a:r>
              <a:rPr lang="en-US" altLang="zh-CN" sz="1800" dirty="0">
                <a:solidFill>
                  <a:schemeClr val="tx1"/>
                </a:solidFill>
              </a:rPr>
              <a:t>break</a:t>
            </a:r>
            <a:r>
              <a:rPr lang="zh-CN" altLang="en-US" sz="1800" dirty="0">
                <a:solidFill>
                  <a:schemeClr val="tx1"/>
                </a:solidFill>
              </a:rPr>
              <a:t>主要用在循环语句或者</a:t>
            </a:r>
            <a:r>
              <a:rPr lang="en-US" altLang="zh-CN" sz="1800" dirty="0">
                <a:solidFill>
                  <a:schemeClr val="tx1"/>
                </a:solidFill>
              </a:rPr>
              <a:t>switch</a:t>
            </a:r>
            <a:r>
              <a:rPr lang="zh-CN" altLang="en-US" sz="1800" dirty="0">
                <a:solidFill>
                  <a:schemeClr val="tx1"/>
                </a:solidFill>
              </a:rPr>
              <a:t>语句中，用来跳出整个语句块。</a:t>
            </a:r>
            <a:r>
              <a:rPr lang="en-US" altLang="zh-CN" sz="1800" dirty="0">
                <a:solidFill>
                  <a:schemeClr val="tx1"/>
                </a:solidFill>
              </a:rPr>
              <a:t>break</a:t>
            </a:r>
            <a:r>
              <a:rPr lang="zh-CN" altLang="en-US" sz="1800" dirty="0">
                <a:solidFill>
                  <a:schemeClr val="tx1"/>
                </a:solidFill>
              </a:rPr>
              <a:t>跳出最里层的循环，并且继续执行该循环下面的语句。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Continue</a:t>
            </a:r>
            <a:r>
              <a:rPr lang="zh-CN" altLang="en-US" sz="1800" dirty="0">
                <a:solidFill>
                  <a:schemeClr val="tx1"/>
                </a:solidFill>
              </a:rPr>
              <a:t>关键字：</a:t>
            </a:r>
            <a:r>
              <a:rPr lang="en-US" altLang="zh-CN" sz="1800" dirty="0">
                <a:solidFill>
                  <a:schemeClr val="tx1"/>
                </a:solidFill>
              </a:rPr>
              <a:t>continue</a:t>
            </a:r>
            <a:r>
              <a:rPr lang="zh-CN" altLang="en-US" sz="1800" dirty="0">
                <a:solidFill>
                  <a:schemeClr val="tx1"/>
                </a:solidFill>
              </a:rPr>
              <a:t>适用于任何循环控制结构中。作用是让程序立刻跳转到下一次循环的迭代。在</a:t>
            </a:r>
            <a:r>
              <a:rPr lang="en-US" altLang="zh-CN" sz="1800" dirty="0">
                <a:solidFill>
                  <a:schemeClr val="tx1"/>
                </a:solidFill>
              </a:rPr>
              <a:t>for</a:t>
            </a:r>
            <a:r>
              <a:rPr lang="zh-CN" altLang="en-US" sz="1800" dirty="0">
                <a:solidFill>
                  <a:schemeClr val="tx1"/>
                </a:solidFill>
              </a:rPr>
              <a:t>循环中，</a:t>
            </a:r>
            <a:r>
              <a:rPr lang="en-US" altLang="zh-CN" sz="1800" dirty="0">
                <a:solidFill>
                  <a:schemeClr val="tx1"/>
                </a:solidFill>
              </a:rPr>
              <a:t>continue</a:t>
            </a:r>
            <a:r>
              <a:rPr lang="zh-CN" altLang="en-US" sz="1800" dirty="0">
                <a:solidFill>
                  <a:schemeClr val="tx1"/>
                </a:solidFill>
              </a:rPr>
              <a:t>语句使程序立即跳转到更新语句。在</a:t>
            </a:r>
            <a:r>
              <a:rPr lang="en-US" altLang="zh-CN" sz="1800" dirty="0">
                <a:solidFill>
                  <a:schemeClr val="tx1"/>
                </a:solidFill>
              </a:rPr>
              <a:t>while</a:t>
            </a:r>
            <a:r>
              <a:rPr lang="zh-CN" altLang="en-US" sz="1800" dirty="0">
                <a:solidFill>
                  <a:schemeClr val="tx1"/>
                </a:solidFill>
              </a:rPr>
              <a:t>或者</a:t>
            </a:r>
            <a:r>
              <a:rPr lang="en-US" altLang="zh-CN" sz="1800" dirty="0">
                <a:solidFill>
                  <a:schemeClr val="tx1"/>
                </a:solidFill>
              </a:rPr>
              <a:t>do…while</a:t>
            </a:r>
            <a:r>
              <a:rPr lang="zh-CN" altLang="en-US" sz="1800" dirty="0">
                <a:solidFill>
                  <a:schemeClr val="tx1"/>
                </a:solidFill>
              </a:rPr>
              <a:t>循环中，程序立即跳转到布尔表达式的判断语句。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例子见代码</a:t>
            </a:r>
          </a:p>
        </p:txBody>
      </p:sp>
    </p:spTree>
    <p:extLst>
      <p:ext uri="{BB962C8B-B14F-4D97-AF65-F5344CB8AC3E}">
        <p14:creationId xmlns:p14="http://schemas.microsoft.com/office/powerpoint/2010/main" val="63953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F40E-D3C6-41F6-88DD-D3920A15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分支结构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0F412-2274-4115-A504-D71642AD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27" y="1454478"/>
            <a:ext cx="4799181" cy="5029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顺序结构只能顺序执行，不能进行判断和选择，因此需要分支结构。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Java</a:t>
            </a:r>
            <a:r>
              <a:rPr lang="zh-CN" altLang="en-US" sz="1600" dirty="0">
                <a:solidFill>
                  <a:schemeClr val="tx1"/>
                </a:solidFill>
              </a:rPr>
              <a:t>有两种分支结构：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if</a:t>
            </a:r>
            <a:r>
              <a:rPr lang="zh-CN" altLang="en-US" sz="1600" dirty="0">
                <a:solidFill>
                  <a:schemeClr val="tx1"/>
                </a:solidFill>
              </a:rPr>
              <a:t>语句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switch</a:t>
            </a:r>
            <a:r>
              <a:rPr lang="zh-CN" altLang="en-US" sz="1600" dirty="0">
                <a:solidFill>
                  <a:schemeClr val="tx1"/>
                </a:solidFill>
              </a:rPr>
              <a:t>语句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if...else </a:t>
            </a:r>
            <a:r>
              <a:rPr lang="zh-CN" altLang="en-US" sz="1600" dirty="0">
                <a:solidFill>
                  <a:schemeClr val="tx1"/>
                </a:solidFill>
              </a:rPr>
              <a:t>语法格式如下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if(</a:t>
            </a:r>
            <a:r>
              <a:rPr lang="zh-CN" altLang="en-US" sz="1600" dirty="0">
                <a:solidFill>
                  <a:schemeClr val="tx1"/>
                </a:solidFill>
              </a:rPr>
              <a:t>布尔表达式 </a:t>
            </a:r>
            <a:r>
              <a:rPr lang="en-US" altLang="zh-CN" sz="1600" dirty="0">
                <a:solidFill>
                  <a:schemeClr val="tx1"/>
                </a:solidFill>
              </a:rPr>
              <a:t>1)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//</a:t>
            </a:r>
            <a:r>
              <a:rPr lang="zh-CN" altLang="en-US" sz="1600" dirty="0">
                <a:solidFill>
                  <a:schemeClr val="tx1"/>
                </a:solidFill>
              </a:rPr>
              <a:t>如果布尔表达式 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的值为</a:t>
            </a:r>
            <a:r>
              <a:rPr lang="en-US" altLang="zh-CN" sz="1600" dirty="0">
                <a:solidFill>
                  <a:schemeClr val="tx1"/>
                </a:solidFill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</a:rPr>
              <a:t>执行代码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} else if(</a:t>
            </a:r>
            <a:r>
              <a:rPr lang="zh-CN" altLang="en-US" sz="1600" dirty="0">
                <a:solidFill>
                  <a:schemeClr val="tx1"/>
                </a:solidFill>
              </a:rPr>
              <a:t>布尔表达式 </a:t>
            </a:r>
            <a:r>
              <a:rPr lang="en-US" altLang="zh-CN" sz="1600" dirty="0">
                <a:solidFill>
                  <a:schemeClr val="tx1"/>
                </a:solidFill>
              </a:rPr>
              <a:t>2)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//</a:t>
            </a:r>
            <a:r>
              <a:rPr lang="zh-CN" altLang="en-US" sz="1600" dirty="0">
                <a:solidFill>
                  <a:schemeClr val="tx1"/>
                </a:solidFill>
              </a:rPr>
              <a:t>如果布尔表达式 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的值为</a:t>
            </a:r>
            <a:r>
              <a:rPr lang="en-US" altLang="zh-CN" sz="1600" dirty="0">
                <a:solidFill>
                  <a:schemeClr val="tx1"/>
                </a:solidFill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</a:rPr>
              <a:t>执行代码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} else if(</a:t>
            </a:r>
            <a:r>
              <a:rPr lang="zh-CN" altLang="en-US" sz="1600" dirty="0">
                <a:solidFill>
                  <a:schemeClr val="tx1"/>
                </a:solidFill>
              </a:rPr>
              <a:t>布尔表达式 </a:t>
            </a:r>
            <a:r>
              <a:rPr lang="en-US" altLang="zh-CN" sz="1600" dirty="0">
                <a:solidFill>
                  <a:schemeClr val="tx1"/>
                </a:solidFill>
              </a:rPr>
              <a:t>3)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//</a:t>
            </a:r>
            <a:r>
              <a:rPr lang="zh-CN" altLang="en-US" sz="1600" dirty="0">
                <a:solidFill>
                  <a:schemeClr val="tx1"/>
                </a:solidFill>
              </a:rPr>
              <a:t>如果布尔表达式 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的值为</a:t>
            </a:r>
            <a:r>
              <a:rPr lang="en-US" altLang="zh-CN" sz="1600" dirty="0">
                <a:solidFill>
                  <a:schemeClr val="tx1"/>
                </a:solidFill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</a:rPr>
              <a:t>执行代码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//</a:t>
            </a:r>
            <a:r>
              <a:rPr lang="zh-CN" altLang="en-US" sz="1600" dirty="0">
                <a:solidFill>
                  <a:schemeClr val="tx1"/>
                </a:solidFill>
              </a:rPr>
              <a:t>如果以上布尔表达式都不为</a:t>
            </a:r>
            <a:r>
              <a:rPr lang="en-US" altLang="zh-CN" sz="1600" dirty="0">
                <a:solidFill>
                  <a:schemeClr val="tx1"/>
                </a:solidFill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</a:rPr>
              <a:t>执行代码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05A6A8-12D4-4D92-AFE2-D49A6AF8CAD0}"/>
              </a:ext>
            </a:extLst>
          </p:cNvPr>
          <p:cNvSpPr txBox="1"/>
          <p:nvPr/>
        </p:nvSpPr>
        <p:spPr>
          <a:xfrm>
            <a:off x="5006394" y="1260906"/>
            <a:ext cx="383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switch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语句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591552-1922-4457-B98F-5648E9369683}"/>
              </a:ext>
            </a:extLst>
          </p:cNvPr>
          <p:cNvSpPr txBox="1"/>
          <p:nvPr/>
        </p:nvSpPr>
        <p:spPr>
          <a:xfrm>
            <a:off x="5006394" y="1584071"/>
            <a:ext cx="465129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switch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语句有如下规则：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switch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语句中的变量类型只能为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byte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short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int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或者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char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。从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Java SE 7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开始，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switch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支持字符串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String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类型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了，同时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case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标签必须为字符串常量或字面量。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switch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语句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可以拥有多个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case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。每个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case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后面跟一个要比较的值和冒号。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case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语句中的值的数据类型必须与变量的数据类型相同，而且只能是常量或者字面常量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当变量的值与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case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语句的值相等时，那么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case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语句之后的语句开始执行，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直到</a:t>
            </a:r>
            <a:r>
              <a:rPr lang="en-US" altLang="zh-CN" sz="1600" b="1" i="0" dirty="0">
                <a:solidFill>
                  <a:srgbClr val="FF0000"/>
                </a:solidFill>
                <a:effectLst/>
                <a:latin typeface="-apple-system"/>
              </a:rPr>
              <a:t>break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语句出现才会跳出 </a:t>
            </a:r>
            <a:r>
              <a:rPr lang="en-US" altLang="zh-CN" sz="1600" b="1" i="0" dirty="0">
                <a:solidFill>
                  <a:srgbClr val="FF0000"/>
                </a:solidFill>
                <a:effectLst/>
                <a:latin typeface="-apple-system"/>
              </a:rPr>
              <a:t>switch 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-apple-system"/>
              </a:rPr>
              <a:t>语句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当遇到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break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语句时，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switch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语句终止。程序跳转到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switch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语句后面的语句执行。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case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语句不必须要包含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break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语句。如果没有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break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语句出现，程序会继续执行下一条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case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语句，直到出现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break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语句。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switch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语句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可以包含一个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default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分支，该分支必须是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switch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语句的最后一个分支。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default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在没有 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-apple-system"/>
              </a:rPr>
              <a:t>case 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-apple-system"/>
              </a:rPr>
              <a:t>语句的值和变量值相等的时候执行。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default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分支不需要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break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语句。</a:t>
            </a:r>
          </a:p>
          <a:p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201AFB-3D81-4F6C-9915-8CB2122C7ACA}"/>
              </a:ext>
            </a:extLst>
          </p:cNvPr>
          <p:cNvSpPr txBox="1"/>
          <p:nvPr/>
        </p:nvSpPr>
        <p:spPr>
          <a:xfrm>
            <a:off x="9770469" y="1907237"/>
            <a:ext cx="24215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switch </a:t>
            </a:r>
            <a:r>
              <a:rPr lang="zh-CN" altLang="en-US" dirty="0"/>
              <a:t>语法格式如下：</a:t>
            </a:r>
          </a:p>
          <a:p>
            <a:endParaRPr lang="zh-CN" altLang="en-US" dirty="0"/>
          </a:p>
          <a:p>
            <a:r>
              <a:rPr lang="en-US" altLang="zh-CN" dirty="0"/>
              <a:t>switch(</a:t>
            </a:r>
            <a:r>
              <a:rPr lang="en-US" altLang="zh-CN" b="1" dirty="0"/>
              <a:t>expression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case</a:t>
            </a:r>
            <a:r>
              <a:rPr lang="en-US" altLang="zh-CN" dirty="0"/>
              <a:t> value :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break; //</a:t>
            </a:r>
            <a:r>
              <a:rPr lang="zh-CN" altLang="en-US" dirty="0"/>
              <a:t>可选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case value :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       </a:t>
            </a:r>
            <a:r>
              <a:rPr lang="en-US" altLang="zh-CN" b="1" dirty="0"/>
              <a:t>break;</a:t>
            </a:r>
            <a:r>
              <a:rPr lang="en-US" altLang="zh-CN" dirty="0"/>
              <a:t> //</a:t>
            </a:r>
            <a:r>
              <a:rPr lang="zh-CN" altLang="en-US" dirty="0"/>
              <a:t>可选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你可以有任意数量的</a:t>
            </a:r>
            <a:r>
              <a:rPr lang="en-US" altLang="zh-CN" dirty="0"/>
              <a:t>case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    </a:t>
            </a:r>
            <a:r>
              <a:rPr lang="en-US" altLang="zh-CN" b="1" dirty="0"/>
              <a:t>default</a:t>
            </a:r>
            <a:r>
              <a:rPr lang="en-US" altLang="zh-CN" dirty="0"/>
              <a:t> : //</a:t>
            </a:r>
            <a:r>
              <a:rPr lang="zh-CN" altLang="en-US" dirty="0"/>
              <a:t>可选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//</a:t>
            </a:r>
            <a:r>
              <a:rPr lang="zh-CN" altLang="en-US" dirty="0"/>
              <a:t>语句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06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CA4F6-27A5-4A80-B402-912FE534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9FC71-2E61-4528-B94A-EAAF5887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数组对于每一门编程语言来说都是重要的数据结构之一，当然不同语言对数组的实现及处理也不尽相同。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Java </a:t>
            </a:r>
            <a:r>
              <a:rPr lang="zh-CN" altLang="en-US" dirty="0">
                <a:solidFill>
                  <a:schemeClr val="tx1"/>
                </a:solidFill>
              </a:rPr>
              <a:t>语言中提供的数组是用来存储</a:t>
            </a:r>
            <a:r>
              <a:rPr lang="zh-CN" altLang="en-US" b="1" dirty="0">
                <a:solidFill>
                  <a:schemeClr val="tx1"/>
                </a:solidFill>
              </a:rPr>
              <a:t>固定大小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chemeClr val="tx1"/>
                </a:solidFill>
              </a:rPr>
              <a:t>同类型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你可以声明一个数组变量，如 </a:t>
            </a:r>
            <a:r>
              <a:rPr lang="en-US" altLang="zh-CN" dirty="0">
                <a:solidFill>
                  <a:schemeClr val="tx1"/>
                </a:solidFill>
              </a:rPr>
              <a:t>numbers[100] </a:t>
            </a:r>
            <a:r>
              <a:rPr lang="zh-CN" altLang="en-US" dirty="0">
                <a:solidFill>
                  <a:schemeClr val="tx1"/>
                </a:solidFill>
              </a:rPr>
              <a:t>来代替直接声明 </a:t>
            </a:r>
            <a:r>
              <a:rPr lang="en-US" altLang="zh-CN" dirty="0">
                <a:solidFill>
                  <a:schemeClr val="tx1"/>
                </a:solidFill>
              </a:rPr>
              <a:t>100 </a:t>
            </a:r>
            <a:r>
              <a:rPr lang="zh-CN" altLang="en-US" dirty="0">
                <a:solidFill>
                  <a:schemeClr val="tx1"/>
                </a:solidFill>
              </a:rPr>
              <a:t>个独立变量 </a:t>
            </a:r>
            <a:r>
              <a:rPr lang="en-US" altLang="zh-CN" dirty="0">
                <a:solidFill>
                  <a:schemeClr val="tx1"/>
                </a:solidFill>
              </a:rPr>
              <a:t>number0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number1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....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number99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声明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double[] 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        // 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首选的方法 </a:t>
            </a:r>
            <a:endParaRPr lang="en-US" altLang="zh-C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或 </a:t>
            </a:r>
            <a:endParaRPr lang="en-US" altLang="zh-C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double 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[];         //  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效果相同，但不是首选方法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97DE1-A49E-4C74-BE88-A94390AC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F5F7F-A322-4196-886C-54803897D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53858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Java </a:t>
            </a:r>
            <a:r>
              <a:rPr lang="zh-CN" altLang="en-US" dirty="0">
                <a:solidFill>
                  <a:schemeClr val="tx1"/>
                </a:solidFill>
              </a:rPr>
              <a:t>语言使用 </a:t>
            </a:r>
            <a:r>
              <a:rPr lang="en-US" altLang="zh-CN" dirty="0">
                <a:solidFill>
                  <a:schemeClr val="tx1"/>
                </a:solidFill>
              </a:rPr>
              <a:t>new</a:t>
            </a:r>
            <a:r>
              <a:rPr lang="zh-CN" altLang="en-US" dirty="0">
                <a:solidFill>
                  <a:schemeClr val="tx1"/>
                </a:solidFill>
              </a:rPr>
              <a:t>操作符来</a:t>
            </a:r>
            <a:r>
              <a:rPr lang="zh-CN" altLang="en-US" b="1" dirty="0">
                <a:solidFill>
                  <a:schemeClr val="tx1"/>
                </a:solidFill>
              </a:rPr>
              <a:t>创建</a:t>
            </a:r>
            <a:r>
              <a:rPr lang="zh-CN" altLang="en-US" dirty="0">
                <a:solidFill>
                  <a:schemeClr val="tx1"/>
                </a:solidFill>
              </a:rPr>
              <a:t>数组，语法如下：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array = </a:t>
            </a:r>
            <a:r>
              <a:rPr lang="en-US" altLang="zh-CN" b="1" dirty="0">
                <a:solidFill>
                  <a:schemeClr val="tx1"/>
                </a:solidFill>
              </a:rPr>
              <a:t>new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dataType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arraySize</a:t>
            </a:r>
            <a:r>
              <a:rPr lang="en-US" altLang="zh-CN" dirty="0">
                <a:solidFill>
                  <a:schemeClr val="tx1"/>
                </a:solidFill>
              </a:rPr>
              <a:t>];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上面的语法语句做了两件事：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一、使用 </a:t>
            </a:r>
            <a:r>
              <a:rPr lang="en-US" altLang="zh-CN" b="1" dirty="0" err="1">
                <a:solidFill>
                  <a:schemeClr val="tx1"/>
                </a:solidFill>
              </a:rPr>
              <a:t>dataType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en-US" altLang="zh-CN" b="1" dirty="0" err="1">
                <a:solidFill>
                  <a:schemeClr val="tx1"/>
                </a:solidFill>
              </a:rPr>
              <a:t>arraySize</a:t>
            </a:r>
            <a:r>
              <a:rPr lang="en-US" altLang="zh-CN" b="1" dirty="0">
                <a:solidFill>
                  <a:schemeClr val="tx1"/>
                </a:solidFill>
              </a:rPr>
              <a:t>] </a:t>
            </a:r>
            <a:r>
              <a:rPr lang="zh-CN" altLang="en-US" b="1" dirty="0">
                <a:solidFill>
                  <a:schemeClr val="tx1"/>
                </a:solidFill>
              </a:rPr>
              <a:t>创建了一个数组。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二、把新创建的数组的引用赋值给变量 </a:t>
            </a:r>
            <a:r>
              <a:rPr lang="en-US" altLang="zh-CN" b="1" dirty="0">
                <a:solidFill>
                  <a:schemeClr val="tx1"/>
                </a:solidFill>
              </a:rPr>
              <a:t>array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数组变量的声明，和创建数组可以用一条语句完成</a:t>
            </a:r>
            <a:r>
              <a:rPr lang="zh-CN" altLang="en-US" dirty="0">
                <a:solidFill>
                  <a:schemeClr val="tx1"/>
                </a:solidFill>
              </a:rPr>
              <a:t>，如下所示：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dataType</a:t>
            </a:r>
            <a:r>
              <a:rPr lang="en-US" altLang="zh-CN" dirty="0">
                <a:solidFill>
                  <a:schemeClr val="tx1"/>
                </a:solidFill>
              </a:rPr>
              <a:t>[] array = new </a:t>
            </a:r>
            <a:r>
              <a:rPr lang="en-US" altLang="zh-CN" dirty="0" err="1">
                <a:solidFill>
                  <a:schemeClr val="tx1"/>
                </a:solidFill>
              </a:rPr>
              <a:t>dataType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arraySize</a:t>
            </a:r>
            <a:r>
              <a:rPr lang="en-US" altLang="zh-CN" dirty="0">
                <a:solidFill>
                  <a:schemeClr val="tx1"/>
                </a:solidFill>
              </a:rPr>
              <a:t>];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另外，你还可以使用如下的方式创建数组。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dataType</a:t>
            </a:r>
            <a:r>
              <a:rPr lang="en-US" altLang="zh-CN" dirty="0">
                <a:solidFill>
                  <a:schemeClr val="tx1"/>
                </a:solidFill>
              </a:rPr>
              <a:t>[] array = {value0, value1, ..., </a:t>
            </a:r>
            <a:r>
              <a:rPr lang="en-US" altLang="zh-CN" dirty="0" err="1">
                <a:solidFill>
                  <a:schemeClr val="tx1"/>
                </a:solidFill>
              </a:rPr>
              <a:t>valuek</a:t>
            </a:r>
            <a:r>
              <a:rPr lang="en-US" altLang="zh-CN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数组的元素是通过索引访问的。数组索引从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开始，所以索引值从 </a:t>
            </a:r>
            <a:r>
              <a:rPr lang="en-US" altLang="zh-CN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到 </a:t>
            </a:r>
            <a:r>
              <a:rPr lang="en-US" altLang="zh-CN" dirty="0">
                <a:solidFill>
                  <a:schemeClr val="tx1"/>
                </a:solidFill>
              </a:rPr>
              <a:t>array.length</a:t>
            </a:r>
            <a:r>
              <a:rPr lang="en-US" altLang="zh-CN" b="1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856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58CE3-5BF6-4F30-9CF7-9A6B9D47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100D7-3AEF-499F-9C56-BB0C163B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2" y="1606169"/>
            <a:ext cx="5324856" cy="490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示例： 定义一个</a:t>
            </a:r>
            <a:r>
              <a:rPr lang="en-US" altLang="zh-CN" sz="1600" b="1" dirty="0">
                <a:solidFill>
                  <a:schemeClr val="tx1"/>
                </a:solidFill>
              </a:rPr>
              <a:t>int</a:t>
            </a:r>
            <a:r>
              <a:rPr lang="zh-CN" altLang="en-US" sz="1600" b="1" dirty="0">
                <a:solidFill>
                  <a:schemeClr val="tx1"/>
                </a:solidFill>
              </a:rPr>
              <a:t>型数组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public class </a:t>
            </a:r>
            <a:r>
              <a:rPr lang="en-US" altLang="zh-CN" sz="1600" dirty="0" err="1">
                <a:solidFill>
                  <a:schemeClr val="tx1"/>
                </a:solidFill>
              </a:rPr>
              <a:t>ArrayDemo</a:t>
            </a:r>
            <a:r>
              <a:rPr lang="en-US" altLang="zh-CN" sz="1600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public static void main(String </a:t>
            </a:r>
            <a:r>
              <a:rPr lang="en-US" altLang="zh-CN" sz="1600" dirty="0" err="1">
                <a:solidFill>
                  <a:schemeClr val="tx1"/>
                </a:solidFill>
              </a:rPr>
              <a:t>args</a:t>
            </a:r>
            <a:r>
              <a:rPr lang="en-US" altLang="zh-CN" sz="1600" dirty="0">
                <a:solidFill>
                  <a:schemeClr val="tx1"/>
                </a:solidFill>
              </a:rPr>
              <a:t>[])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int data[] = new int[3]; /*</a:t>
            </a:r>
            <a:r>
              <a:rPr lang="zh-CN" altLang="en-US" sz="1600" dirty="0">
                <a:solidFill>
                  <a:schemeClr val="tx1"/>
                </a:solidFill>
              </a:rPr>
              <a:t>开辟了一个长度为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的数组*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data[0] = 10; // </a:t>
            </a:r>
            <a:r>
              <a:rPr lang="zh-CN" altLang="en-US" sz="1600" dirty="0">
                <a:solidFill>
                  <a:schemeClr val="tx1"/>
                </a:solidFill>
              </a:rPr>
              <a:t>第一个元素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data[1] = 20; // </a:t>
            </a:r>
            <a:r>
              <a:rPr lang="zh-CN" altLang="en-US" sz="1600" dirty="0">
                <a:solidFill>
                  <a:schemeClr val="tx1"/>
                </a:solidFill>
              </a:rPr>
              <a:t>第二个元素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data[2] = 30; // </a:t>
            </a:r>
            <a:r>
              <a:rPr lang="zh-CN" altLang="en-US" sz="1600" dirty="0">
                <a:solidFill>
                  <a:schemeClr val="tx1"/>
                </a:solidFill>
              </a:rPr>
              <a:t>第三个元素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for(int x = 0; x &lt; </a:t>
            </a:r>
            <a:r>
              <a:rPr lang="en-US" altLang="zh-CN" sz="1600" dirty="0" err="1">
                <a:solidFill>
                  <a:schemeClr val="tx1"/>
                </a:solidFill>
              </a:rPr>
              <a:t>data.length</a:t>
            </a:r>
            <a:r>
              <a:rPr lang="en-US" altLang="zh-CN" sz="1600" dirty="0">
                <a:solidFill>
                  <a:schemeClr val="tx1"/>
                </a:solidFill>
              </a:rPr>
              <a:t>; x++)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</a:rPr>
              <a:t>(data[x]); //</a:t>
            </a:r>
            <a:r>
              <a:rPr lang="zh-CN" altLang="en-US" sz="1600" dirty="0">
                <a:solidFill>
                  <a:schemeClr val="tx1"/>
                </a:solidFill>
              </a:rPr>
              <a:t>通过循环控制索引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3A700D-5425-4EF5-A735-B36C9EAFA1FD}"/>
              </a:ext>
            </a:extLst>
          </p:cNvPr>
          <p:cNvSpPr txBox="1"/>
          <p:nvPr/>
        </p:nvSpPr>
        <p:spPr>
          <a:xfrm>
            <a:off x="6096000" y="2335066"/>
            <a:ext cx="5669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但是千万要记住，数组属于引用数据类型，所以在数组使用之前一定要开辟控件（实例化），如果使用了没有开辟空间的数组，则一定会出现 </a:t>
            </a:r>
            <a:r>
              <a:rPr lang="en-US" altLang="zh-CN" sz="1800" dirty="0" err="1">
                <a:solidFill>
                  <a:schemeClr val="tx1"/>
                </a:solidFill>
              </a:rPr>
              <a:t>NullPointerException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异常信息：</a:t>
            </a:r>
          </a:p>
          <a:p>
            <a:pPr marL="0" indent="0">
              <a:buNone/>
            </a:pPr>
            <a:endParaRPr lang="zh-CN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</a:rPr>
              <a:t>ArrayDemo</a:t>
            </a:r>
            <a:r>
              <a:rPr lang="en-US" altLang="zh-CN" sz="1800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public static void main(String </a:t>
            </a:r>
            <a:r>
              <a:rPr lang="en-US" altLang="zh-CN" sz="1800" dirty="0" err="1">
                <a:solidFill>
                  <a:schemeClr val="tx1"/>
                </a:solidFill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</a:rPr>
              <a:t>[])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sz="1800" dirty="0">
                <a:solidFill>
                  <a:schemeClr val="tx1"/>
                </a:solidFill>
              </a:rPr>
              <a:t>int data[] = null;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sz="18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</a:rPr>
              <a:t>(data[x]);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5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00469-E053-4DA4-ABB5-3049DDC8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创建、初始化和操纵数组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D3F40-6459-44B2-A460-6F76A546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399032"/>
            <a:ext cx="5193792" cy="5239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double[] </a:t>
            </a:r>
            <a:r>
              <a:rPr lang="en-US" altLang="zh-CN" sz="1800" dirty="0" err="1">
                <a:solidFill>
                  <a:schemeClr val="tx1"/>
                </a:solidFill>
              </a:rPr>
              <a:t>myList</a:t>
            </a:r>
            <a:r>
              <a:rPr lang="en-US" altLang="zh-CN" sz="1800" dirty="0">
                <a:solidFill>
                  <a:schemeClr val="tx1"/>
                </a:solidFill>
              </a:rPr>
              <a:t> = {1.9, 2.9, 3.4, 3.5};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// </a:t>
            </a:r>
            <a:r>
              <a:rPr lang="zh-CN" altLang="en-US" sz="1800" dirty="0">
                <a:solidFill>
                  <a:schemeClr val="tx1"/>
                </a:solidFill>
              </a:rPr>
              <a:t>打印所有数组元素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for (int 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 = 0; 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 &lt; </a:t>
            </a:r>
            <a:r>
              <a:rPr lang="en-US" altLang="zh-CN" sz="1800" dirty="0" err="1">
                <a:solidFill>
                  <a:schemeClr val="tx1"/>
                </a:solidFill>
              </a:rPr>
              <a:t>myList.length</a:t>
            </a:r>
            <a:r>
              <a:rPr lang="en-US" altLang="zh-CN" sz="1800" dirty="0">
                <a:solidFill>
                  <a:schemeClr val="tx1"/>
                </a:solidFill>
              </a:rPr>
              <a:t>; 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</a:t>
            </a:r>
            <a:r>
              <a:rPr lang="en-US" altLang="zh-CN" sz="18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myList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] + " ");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// </a:t>
            </a:r>
            <a:r>
              <a:rPr lang="zh-CN" altLang="en-US" sz="1800" dirty="0">
                <a:solidFill>
                  <a:schemeClr val="tx1"/>
                </a:solidFill>
              </a:rPr>
              <a:t>计算所有元素的总和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double total = 0;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for (int 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 = 0; 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 &lt; </a:t>
            </a:r>
            <a:r>
              <a:rPr lang="en-US" altLang="zh-CN" sz="1800" dirty="0" err="1">
                <a:solidFill>
                  <a:schemeClr val="tx1"/>
                </a:solidFill>
              </a:rPr>
              <a:t>myList.length</a:t>
            </a:r>
            <a:r>
              <a:rPr lang="en-US" altLang="zh-CN" sz="1800" dirty="0">
                <a:solidFill>
                  <a:schemeClr val="tx1"/>
                </a:solidFill>
              </a:rPr>
              <a:t>; 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total += </a:t>
            </a:r>
            <a:r>
              <a:rPr lang="en-US" altLang="zh-CN" sz="1800" dirty="0" err="1">
                <a:solidFill>
                  <a:schemeClr val="tx1"/>
                </a:solidFill>
              </a:rPr>
              <a:t>myList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</a:rPr>
              <a:t>i</a:t>
            </a:r>
            <a:r>
              <a:rPr lang="en-US" altLang="zh-CN" sz="1800" dirty="0">
                <a:solidFill>
                  <a:schemeClr val="tx1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</a:rPr>
              <a:t>("Total is " + total);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A4C8FB-9C2D-4AD9-87E8-1A72BBCE0A6F}"/>
              </a:ext>
            </a:extLst>
          </p:cNvPr>
          <p:cNvSpPr txBox="1"/>
          <p:nvPr/>
        </p:nvSpPr>
        <p:spPr>
          <a:xfrm>
            <a:off x="6096000" y="1325308"/>
            <a:ext cx="547116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查找最大元素</a:t>
            </a:r>
          </a:p>
          <a:p>
            <a:pPr marL="0" indent="0">
              <a:buNone/>
            </a:pPr>
            <a:r>
              <a:rPr lang="en-US" altLang="zh-CN" sz="2000" dirty="0"/>
              <a:t>double max =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[0];</a:t>
            </a:r>
          </a:p>
          <a:p>
            <a:pPr marL="0" indent="0">
              <a:buNone/>
            </a:pPr>
            <a:r>
              <a:rPr lang="en-US" altLang="zh-CN" sz="2000" dirty="0"/>
              <a:t>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myList.length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</a:p>
          <a:p>
            <a:pPr marL="0" indent="0">
              <a:buNone/>
            </a:pPr>
            <a:r>
              <a:rPr lang="en-US" altLang="zh-CN" sz="2000" dirty="0"/>
              <a:t>     if (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 max) </a:t>
            </a:r>
          </a:p>
          <a:p>
            <a:pPr marL="0" indent="0">
              <a:buNone/>
            </a:pPr>
            <a:r>
              <a:rPr lang="en-US" altLang="zh-CN" sz="2000" dirty="0"/>
              <a:t>          max =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 err="1"/>
              <a:t>System.out.println</a:t>
            </a:r>
            <a:r>
              <a:rPr lang="en-US" altLang="zh-CN" sz="2000" dirty="0"/>
              <a:t>("Max is " + max);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// foreach </a:t>
            </a:r>
            <a:r>
              <a:rPr lang="zh-CN" altLang="en-US" sz="2000" dirty="0"/>
              <a:t>循环</a:t>
            </a:r>
          </a:p>
          <a:p>
            <a:pPr marL="0" indent="0">
              <a:buNone/>
            </a:pPr>
            <a:r>
              <a:rPr lang="en-US" altLang="zh-CN" sz="2000" dirty="0"/>
              <a:t>JDK 1.5 </a:t>
            </a:r>
            <a:r>
              <a:rPr lang="zh-CN" altLang="en-US" sz="2000" dirty="0"/>
              <a:t>引进了一种新的循环类型，被称为 </a:t>
            </a:r>
            <a:r>
              <a:rPr lang="en-US" altLang="zh-CN" sz="2000" dirty="0"/>
              <a:t>foreach </a:t>
            </a:r>
            <a:r>
              <a:rPr lang="zh-CN" altLang="en-US" sz="2000" dirty="0"/>
              <a:t>循环或者加强型循环，它能在不使用下标的情况下遍历数组。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for(type element: array)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(element);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7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8E10-6B22-4A5F-9D31-75C86D46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Arrays 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12200-A184-41CE-B155-99006051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java.util.Arrays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类能方便地操作数组，它提供的所有方法都是静态的。具有以下功能：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给数组赋值：通过 </a:t>
            </a:r>
            <a:r>
              <a:rPr lang="en-US" altLang="zh-CN" dirty="0">
                <a:solidFill>
                  <a:schemeClr val="tx1"/>
                </a:solidFill>
              </a:rPr>
              <a:t>fill </a:t>
            </a:r>
            <a:r>
              <a:rPr lang="zh-CN" altLang="en-US" dirty="0">
                <a:solidFill>
                  <a:schemeClr val="tx1"/>
                </a:solidFill>
              </a:rPr>
              <a:t>方法。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对数组排序：通过 </a:t>
            </a:r>
            <a:r>
              <a:rPr lang="en-US" altLang="zh-CN" b="1" dirty="0">
                <a:solidFill>
                  <a:schemeClr val="tx1"/>
                </a:solidFill>
              </a:rPr>
              <a:t>sort </a:t>
            </a:r>
            <a:r>
              <a:rPr lang="zh-CN" altLang="en-US" b="1" dirty="0">
                <a:solidFill>
                  <a:schemeClr val="tx1"/>
                </a:solidFill>
              </a:rPr>
              <a:t>方法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按升序。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比较数组：通过 </a:t>
            </a:r>
            <a:r>
              <a:rPr lang="en-US" altLang="zh-CN" dirty="0">
                <a:solidFill>
                  <a:schemeClr val="tx1"/>
                </a:solidFill>
              </a:rPr>
              <a:t>equals </a:t>
            </a:r>
            <a:r>
              <a:rPr lang="zh-CN" altLang="en-US" dirty="0">
                <a:solidFill>
                  <a:schemeClr val="tx1"/>
                </a:solidFill>
              </a:rPr>
              <a:t>方法比较数组中元素值是否相等。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查找数组元素：通过 </a:t>
            </a:r>
            <a:r>
              <a:rPr lang="en-US" altLang="zh-CN" dirty="0" err="1">
                <a:solidFill>
                  <a:schemeClr val="tx1"/>
                </a:solidFill>
              </a:rPr>
              <a:t>binarySearch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方法能对排序好的数组进行二分查找法操作。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详见代码</a:t>
            </a:r>
          </a:p>
        </p:txBody>
      </p:sp>
    </p:spTree>
    <p:extLst>
      <p:ext uri="{BB962C8B-B14F-4D97-AF65-F5344CB8AC3E}">
        <p14:creationId xmlns:p14="http://schemas.microsoft.com/office/powerpoint/2010/main" val="347520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59CE7-71DC-4B7B-AF99-605E2E33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0086A-4352-4711-ACA7-BDBE6688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1734842"/>
            <a:ext cx="5480304" cy="437997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常量就是一个固定值。它们不需要计算，直接代表相应的值。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中用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标志，声明方式和变量类似：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final double PI = 3.1415927;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虽然常量名也可以用小写，但为了便于识别，通常使用大写字母表示常量。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字面量可以赋给任何内置类型的变量。例如：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byte a = 68;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char a = 'A'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byte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long</a:t>
            </a:r>
            <a:r>
              <a:rPr lang="zh-CN" altLang="en-US" dirty="0">
                <a:solidFill>
                  <a:schemeClr val="tx1"/>
                </a:solidFill>
              </a:rPr>
              <a:t>、和</a:t>
            </a:r>
            <a:r>
              <a:rPr lang="en-US" altLang="zh-CN" dirty="0">
                <a:solidFill>
                  <a:schemeClr val="tx1"/>
                </a:solidFill>
              </a:rPr>
              <a:t>short</a:t>
            </a:r>
            <a:r>
              <a:rPr lang="zh-CN" altLang="en-US" dirty="0">
                <a:solidFill>
                  <a:schemeClr val="tx1"/>
                </a:solidFill>
              </a:rPr>
              <a:t>都可以用十进制、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进制以及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进制的方式来表示。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4B6A53-C90F-4431-8A42-47AD29A8255C}"/>
              </a:ext>
            </a:extLst>
          </p:cNvPr>
          <p:cNvSpPr txBox="1"/>
          <p:nvPr/>
        </p:nvSpPr>
        <p:spPr>
          <a:xfrm>
            <a:off x="6269736" y="1734842"/>
            <a:ext cx="5602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/>
              <a:t>当使用常量的时候，前缀</a:t>
            </a:r>
            <a:r>
              <a:rPr lang="en-US" altLang="zh-CN" dirty="0"/>
              <a:t>0</a:t>
            </a:r>
            <a:r>
              <a:rPr lang="zh-CN" altLang="en-US" dirty="0"/>
              <a:t>表明是</a:t>
            </a:r>
            <a:r>
              <a:rPr lang="en-US" altLang="zh-CN" dirty="0"/>
              <a:t>8</a:t>
            </a:r>
            <a:r>
              <a:rPr lang="zh-CN" altLang="en-US" dirty="0"/>
              <a:t>进制，而前缀</a:t>
            </a:r>
            <a:r>
              <a:rPr lang="en-US" altLang="zh-CN" dirty="0"/>
              <a:t>0x</a:t>
            </a:r>
            <a:r>
              <a:rPr lang="zh-CN" altLang="en-US" dirty="0"/>
              <a:t>代表</a:t>
            </a:r>
            <a:r>
              <a:rPr lang="en-US" altLang="zh-CN" dirty="0"/>
              <a:t>16</a:t>
            </a:r>
            <a:r>
              <a:rPr lang="zh-CN" altLang="en-US" dirty="0"/>
              <a:t>进制。例如：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int decimal = 100;</a:t>
            </a:r>
          </a:p>
          <a:p>
            <a:pPr marL="0" indent="0">
              <a:buNone/>
            </a:pPr>
            <a:r>
              <a:rPr lang="en-US" altLang="zh-CN" dirty="0"/>
              <a:t>int octal = 0144;</a:t>
            </a:r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hexa</a:t>
            </a:r>
            <a:r>
              <a:rPr lang="en-US" altLang="zh-CN" dirty="0"/>
              <a:t> =  0x64;</a:t>
            </a:r>
          </a:p>
          <a:p>
            <a:pPr marL="0" indent="0">
              <a:buNone/>
            </a:pPr>
            <a:r>
              <a:rPr lang="zh-CN" altLang="en-US" dirty="0"/>
              <a:t>和其他语言一样，</a:t>
            </a:r>
            <a:r>
              <a:rPr lang="en-US" altLang="zh-CN" dirty="0"/>
              <a:t>Java</a:t>
            </a:r>
            <a:r>
              <a:rPr lang="zh-CN" altLang="en-US" dirty="0"/>
              <a:t>的字符串常量也是包含在两个引号之间的字符序列。下面是字符串型字面量的例子：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"Hello World"</a:t>
            </a:r>
          </a:p>
          <a:p>
            <a:pPr marL="0" indent="0">
              <a:buNone/>
            </a:pPr>
            <a:r>
              <a:rPr lang="en-US" altLang="zh-CN" dirty="0"/>
              <a:t>"two</a:t>
            </a:r>
            <a:r>
              <a:rPr lang="en-US" altLang="zh-CN" b="1" dirty="0"/>
              <a:t>\</a:t>
            </a:r>
            <a:r>
              <a:rPr lang="en-US" altLang="zh-CN" b="1" dirty="0" err="1"/>
              <a:t>n</a:t>
            </a:r>
            <a:r>
              <a:rPr lang="en-US" altLang="zh-CN" dirty="0" err="1"/>
              <a:t>lines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"</a:t>
            </a:r>
            <a:r>
              <a:rPr lang="en-US" altLang="zh-CN" b="1" dirty="0"/>
              <a:t>\"</a:t>
            </a:r>
            <a:r>
              <a:rPr lang="en-US" altLang="zh-CN" dirty="0"/>
              <a:t>This is in quotes</a:t>
            </a:r>
            <a:r>
              <a:rPr lang="en-US" altLang="zh-CN" b="1" dirty="0"/>
              <a:t>\"</a:t>
            </a:r>
            <a:r>
              <a:rPr lang="en-US" altLang="zh-CN" dirty="0"/>
              <a:t>“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\n</a:t>
            </a:r>
            <a:r>
              <a:rPr lang="zh-CN" altLang="en-US" b="1" dirty="0"/>
              <a:t>和</a:t>
            </a:r>
            <a:r>
              <a:rPr lang="en-US" altLang="zh-CN" b="1" dirty="0"/>
              <a:t>\“</a:t>
            </a:r>
            <a:r>
              <a:rPr lang="zh-CN" altLang="en-US" b="1" dirty="0"/>
              <a:t>属于转义字符，</a:t>
            </a:r>
            <a:r>
              <a:rPr lang="en-US" altLang="zh-CN" b="1" dirty="0"/>
              <a:t>\n</a:t>
            </a:r>
            <a:r>
              <a:rPr lang="zh-CN" altLang="en-US" b="1" dirty="0"/>
              <a:t>表换行 </a:t>
            </a:r>
            <a:r>
              <a:rPr lang="en-US" altLang="zh-CN" b="1" dirty="0"/>
              <a:t>(0x0a)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59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A180B-55C1-4E58-B4E0-E3EFFE2F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F9432-8542-4237-B799-30153231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中主要有如下几种类型的变量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局部变量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类变量（静态变量，用</a:t>
            </a:r>
            <a:r>
              <a:rPr lang="en-US" altLang="zh-CN" dirty="0">
                <a:solidFill>
                  <a:schemeClr val="tx1"/>
                </a:solidFill>
              </a:rPr>
              <a:t>static</a:t>
            </a:r>
            <a:r>
              <a:rPr lang="zh-CN" altLang="en-US" dirty="0">
                <a:solidFill>
                  <a:schemeClr val="tx1"/>
                </a:solidFill>
              </a:rPr>
              <a:t>修饰，属于类）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成员变量（非静态变量，无</a:t>
            </a:r>
            <a:r>
              <a:rPr lang="en-US" altLang="zh-CN" dirty="0">
                <a:solidFill>
                  <a:schemeClr val="tx1"/>
                </a:solidFill>
              </a:rPr>
              <a:t>static</a:t>
            </a:r>
            <a:r>
              <a:rPr lang="zh-CN" altLang="en-US" dirty="0">
                <a:solidFill>
                  <a:schemeClr val="tx1"/>
                </a:solidFill>
              </a:rPr>
              <a:t>，属于对象）</a:t>
            </a:r>
          </a:p>
        </p:txBody>
      </p:sp>
    </p:spTree>
    <p:extLst>
      <p:ext uri="{BB962C8B-B14F-4D97-AF65-F5344CB8AC3E}">
        <p14:creationId xmlns:p14="http://schemas.microsoft.com/office/powerpoint/2010/main" val="207657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E9760-D1FE-4DFD-8879-33DCB0C5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6E686-CDFE-4723-869F-D9B44704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程序可以认为是一系列对象的集合，而这些对象通过调用彼此的方法来协同工作。下面简要介绍下类、对象、方法和实例变量的概念。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对象</a:t>
            </a:r>
            <a:r>
              <a:rPr lang="zh-CN" altLang="en-US" dirty="0">
                <a:solidFill>
                  <a:schemeClr val="tx1"/>
                </a:solidFill>
              </a:rPr>
              <a:t>：对象是类的一个实例，有状态和行为。例如，一条狗是一个对象，它的状态有：颜色、名字、品种；行为有：摇尾巴、叫、吃等。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类</a:t>
            </a:r>
            <a:r>
              <a:rPr lang="zh-CN" altLang="en-US" dirty="0">
                <a:solidFill>
                  <a:schemeClr val="tx1"/>
                </a:solidFill>
              </a:rPr>
              <a:t>：类是一个模板，它描述一类对象的行为和状态。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：方法就是行为，一个类可以有很多方法。逻辑运算、数据修改以及所有动作都是在方法中完成的。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实例变量</a:t>
            </a:r>
            <a:r>
              <a:rPr lang="zh-CN" altLang="en-US" dirty="0">
                <a:solidFill>
                  <a:schemeClr val="tx1"/>
                </a:solidFill>
              </a:rPr>
              <a:t>：每个对象都有独特的实例变量，对象的状态由这些实例变量的值决定。</a:t>
            </a:r>
          </a:p>
        </p:txBody>
      </p:sp>
    </p:spTree>
    <p:extLst>
      <p:ext uri="{BB962C8B-B14F-4D97-AF65-F5344CB8AC3E}">
        <p14:creationId xmlns:p14="http://schemas.microsoft.com/office/powerpoint/2010/main" val="344255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C326D-41D4-461B-B0FD-A19DE3B6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局部变量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00496-2011-46F8-BE88-C947FD3F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局部变量声明在方法、构造方法或者语句块中；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局部变量在方法、构造方法、或者语句块被执行的时候创建，当它们执行完成后，变量将会被销毁；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访问修饰符不能用于局部变量；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局部变量只在声明它的方法、构造方法或者语句块中可见；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局部变量是在栈上分配的。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局部变量没有默认值，所以局部变量被声明后，必须经过初始化，才可以使用。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详见代码</a:t>
            </a:r>
          </a:p>
        </p:txBody>
      </p:sp>
    </p:spTree>
    <p:extLst>
      <p:ext uri="{BB962C8B-B14F-4D97-AF65-F5344CB8AC3E}">
        <p14:creationId xmlns:p14="http://schemas.microsoft.com/office/powerpoint/2010/main" val="16978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19D2C-AEB1-440F-8C24-D1A9053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59A9D-88D9-4901-828C-80DEB7EB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3" y="1467504"/>
            <a:ext cx="3852672" cy="52213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class Employee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accent1"/>
                </a:solidFill>
              </a:rPr>
              <a:t>// </a:t>
            </a:r>
            <a:r>
              <a:rPr lang="zh-CN" altLang="en-US" dirty="0">
                <a:solidFill>
                  <a:schemeClr val="accent1"/>
                </a:solidFill>
              </a:rPr>
              <a:t>这个成员变量</a:t>
            </a:r>
            <a:r>
              <a:rPr lang="zh-CN" altLang="en-US" b="1" dirty="0">
                <a:solidFill>
                  <a:schemeClr val="accent1"/>
                </a:solidFill>
              </a:rPr>
              <a:t>对子类可见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b="1" dirty="0">
                <a:solidFill>
                  <a:schemeClr val="tx1"/>
                </a:solidFill>
              </a:rPr>
              <a:t>public</a:t>
            </a:r>
            <a:r>
              <a:rPr lang="en-US" altLang="zh-CN" dirty="0">
                <a:solidFill>
                  <a:schemeClr val="tx1"/>
                </a:solidFill>
              </a:rPr>
              <a:t> String name;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accent1"/>
                </a:solidFill>
              </a:rPr>
              <a:t>// </a:t>
            </a:r>
            <a:r>
              <a:rPr lang="zh-CN" altLang="en-US" b="1" dirty="0">
                <a:solidFill>
                  <a:schemeClr val="accent1"/>
                </a:solidFill>
              </a:rPr>
              <a:t>私有变量，仅在该类可见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private </a:t>
            </a:r>
            <a:r>
              <a:rPr lang="en-US" altLang="zh-CN" dirty="0">
                <a:solidFill>
                  <a:schemeClr val="tx1"/>
                </a:solidFill>
              </a:rPr>
              <a:t>double salary;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   //</a:t>
            </a:r>
            <a:r>
              <a:rPr lang="zh-CN" altLang="en-US" dirty="0">
                <a:solidFill>
                  <a:schemeClr val="accent1"/>
                </a:solidFill>
              </a:rPr>
              <a:t>在构造器中对</a:t>
            </a:r>
            <a:r>
              <a:rPr lang="en-US" altLang="zh-CN" dirty="0">
                <a:solidFill>
                  <a:schemeClr val="accent1"/>
                </a:solidFill>
              </a:rPr>
              <a:t>name</a:t>
            </a:r>
            <a:r>
              <a:rPr lang="zh-CN" altLang="en-US" dirty="0">
                <a:solidFill>
                  <a:schemeClr val="accent1"/>
                </a:solidFill>
              </a:rPr>
              <a:t>赋值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public Employee (String </a:t>
            </a:r>
            <a:r>
              <a:rPr lang="en-US" altLang="zh-CN" dirty="0" err="1">
                <a:solidFill>
                  <a:schemeClr val="tx1"/>
                </a:solidFill>
              </a:rPr>
              <a:t>empName</a:t>
            </a:r>
            <a:r>
              <a:rPr lang="en-US" altLang="zh-CN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name = </a:t>
            </a:r>
            <a:r>
              <a:rPr lang="en-US" altLang="zh-CN" dirty="0" err="1">
                <a:solidFill>
                  <a:schemeClr val="tx1"/>
                </a:solidFill>
              </a:rPr>
              <a:t>empName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设定</a:t>
            </a:r>
            <a:r>
              <a:rPr lang="en-US" altLang="zh-CN" dirty="0">
                <a:solidFill>
                  <a:schemeClr val="accent1"/>
                </a:solidFill>
              </a:rPr>
              <a:t>salary</a:t>
            </a:r>
            <a:r>
              <a:rPr lang="zh-CN" altLang="en-US" dirty="0">
                <a:solidFill>
                  <a:schemeClr val="accent1"/>
                </a:solidFill>
              </a:rPr>
              <a:t>的值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public void </a:t>
            </a:r>
            <a:r>
              <a:rPr lang="en-US" altLang="zh-CN" dirty="0" err="1">
                <a:solidFill>
                  <a:schemeClr val="tx1"/>
                </a:solidFill>
              </a:rPr>
              <a:t>setSalary</a:t>
            </a:r>
            <a:r>
              <a:rPr lang="en-US" altLang="zh-CN" dirty="0">
                <a:solidFill>
                  <a:schemeClr val="tx1"/>
                </a:solidFill>
              </a:rPr>
              <a:t>(double </a:t>
            </a:r>
            <a:r>
              <a:rPr lang="en-US" altLang="zh-CN" dirty="0" err="1">
                <a:solidFill>
                  <a:schemeClr val="tx1"/>
                </a:solidFill>
              </a:rPr>
              <a:t>empSal</a:t>
            </a:r>
            <a:r>
              <a:rPr lang="en-US" altLang="zh-CN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salary = </a:t>
            </a:r>
            <a:r>
              <a:rPr lang="en-US" altLang="zh-CN" dirty="0" err="1">
                <a:solidFill>
                  <a:schemeClr val="tx1"/>
                </a:solidFill>
              </a:rPr>
              <a:t>empSal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}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accent1"/>
                </a:solidFill>
              </a:rPr>
              <a:t>// </a:t>
            </a:r>
            <a:r>
              <a:rPr lang="zh-CN" altLang="en-US" dirty="0">
                <a:solidFill>
                  <a:schemeClr val="accent1"/>
                </a:solidFill>
              </a:rPr>
              <a:t>打印信息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public void </a:t>
            </a:r>
            <a:r>
              <a:rPr lang="en-US" altLang="zh-CN" dirty="0" err="1">
                <a:solidFill>
                  <a:schemeClr val="tx1"/>
                </a:solidFill>
              </a:rPr>
              <a:t>printEmp</a:t>
            </a:r>
            <a:r>
              <a:rPr lang="en-US" altLang="zh-CN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("name  : " + name 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("salary :" + salary);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}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953E61-1699-4F6F-A0D9-CB02E6CFC2F4}"/>
              </a:ext>
            </a:extLst>
          </p:cNvPr>
          <p:cNvSpPr txBox="1"/>
          <p:nvPr/>
        </p:nvSpPr>
        <p:spPr>
          <a:xfrm>
            <a:off x="6784848" y="2370009"/>
            <a:ext cx="5010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public static void main(String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[]){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Employee </a:t>
            </a:r>
            <a:r>
              <a:rPr lang="en-US" altLang="zh-CN" dirty="0" err="1">
                <a:solidFill>
                  <a:schemeClr val="tx1"/>
                </a:solidFill>
              </a:rPr>
              <a:t>empOne</a:t>
            </a:r>
            <a:r>
              <a:rPr lang="en-US" altLang="zh-CN" dirty="0">
                <a:solidFill>
                  <a:schemeClr val="tx1"/>
                </a:solidFill>
              </a:rPr>
              <a:t> = new Employee("</a:t>
            </a:r>
            <a:r>
              <a:rPr lang="en-US" altLang="zh-CN" dirty="0" err="1">
                <a:solidFill>
                  <a:schemeClr val="tx1"/>
                </a:solidFill>
              </a:rPr>
              <a:t>Ransika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empOne.setSalary</a:t>
            </a:r>
            <a:r>
              <a:rPr lang="en-US" altLang="zh-CN" dirty="0">
                <a:solidFill>
                  <a:schemeClr val="tx1"/>
                </a:solidFill>
              </a:rPr>
              <a:t>(1000);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empOne.printEmp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}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以上实例编译运行结果如下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name : </a:t>
            </a:r>
            <a:r>
              <a:rPr lang="en-US" altLang="zh-CN" dirty="0" err="1">
                <a:solidFill>
                  <a:schemeClr val="tx1"/>
                </a:solidFill>
              </a:rPr>
              <a:t>Ransika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salary :1000.0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5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FC4A5-F914-4270-9E69-83E5A557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类变量（静态变量）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704D6-E156-48F1-A16B-1F23E0A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410" y="1325880"/>
            <a:ext cx="8622792" cy="53949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实例：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import java.io.*;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public class Employee{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   //salary</a:t>
            </a:r>
            <a:r>
              <a:rPr lang="zh-CN" altLang="en-US" sz="1400" b="1" dirty="0">
                <a:solidFill>
                  <a:schemeClr val="tx1"/>
                </a:solidFill>
              </a:rPr>
              <a:t>是静态的私有变量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>
                <a:solidFill>
                  <a:schemeClr val="tx1"/>
                </a:solidFill>
              </a:rPr>
              <a:t>private </a:t>
            </a:r>
            <a:r>
              <a:rPr lang="en-US" altLang="zh-CN" sz="1400" b="1" dirty="0">
                <a:solidFill>
                  <a:schemeClr val="tx1"/>
                </a:solidFill>
              </a:rPr>
              <a:t>static </a:t>
            </a:r>
            <a:r>
              <a:rPr lang="en-US" altLang="zh-CN" sz="1400" dirty="0">
                <a:solidFill>
                  <a:schemeClr val="tx1"/>
                </a:solidFill>
              </a:rPr>
              <a:t>double salary;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   // DEPARTMENT</a:t>
            </a:r>
            <a:r>
              <a:rPr lang="zh-CN" altLang="en-US" sz="1400" b="1" dirty="0">
                <a:solidFill>
                  <a:schemeClr val="tx1"/>
                </a:solidFill>
              </a:rPr>
              <a:t>是一个常量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>
                <a:solidFill>
                  <a:schemeClr val="tx1"/>
                </a:solidFill>
              </a:rPr>
              <a:t>public static </a:t>
            </a:r>
            <a:r>
              <a:rPr lang="en-US" altLang="zh-CN" sz="1400" b="1" dirty="0">
                <a:solidFill>
                  <a:schemeClr val="tx1"/>
                </a:solidFill>
              </a:rPr>
              <a:t>final </a:t>
            </a:r>
            <a:r>
              <a:rPr lang="en-US" altLang="zh-CN" sz="1400" dirty="0">
                <a:solidFill>
                  <a:schemeClr val="tx1"/>
                </a:solidFill>
              </a:rPr>
              <a:t>String DEPARTMENT = "Development 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public </a:t>
            </a:r>
            <a:r>
              <a:rPr lang="en-US" altLang="zh-CN" sz="1400" b="1" dirty="0">
                <a:solidFill>
                  <a:schemeClr val="tx1"/>
                </a:solidFill>
              </a:rPr>
              <a:t>static</a:t>
            </a:r>
            <a:r>
              <a:rPr lang="en-US" altLang="zh-CN" sz="1400" dirty="0">
                <a:solidFill>
                  <a:schemeClr val="tx1"/>
                </a:solidFill>
              </a:rPr>
              <a:t> void main(String </a:t>
            </a:r>
            <a:r>
              <a:rPr lang="en-US" altLang="zh-CN" sz="1400" dirty="0" err="1">
                <a:solidFill>
                  <a:schemeClr val="tx1"/>
                </a:solidFill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</a:rPr>
              <a:t>[]){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   salary = 1000;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   </a:t>
            </a:r>
            <a:r>
              <a:rPr lang="en-US" altLang="zh-CN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DEPARTMENT+"average</a:t>
            </a:r>
            <a:r>
              <a:rPr lang="en-US" altLang="zh-CN" sz="1400" dirty="0">
                <a:solidFill>
                  <a:schemeClr val="tx1"/>
                </a:solidFill>
              </a:rPr>
              <a:t> salary:"+salary);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以上实例编译运行结果如下</a:t>
            </a:r>
            <a:r>
              <a:rPr lang="en-US" altLang="zh-CN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Development average salary:1000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注意：</a:t>
            </a:r>
            <a:r>
              <a:rPr lang="zh-CN" altLang="en-US" sz="1400" b="1" dirty="0">
                <a:solidFill>
                  <a:schemeClr val="tx1"/>
                </a:solidFill>
              </a:rPr>
              <a:t>如果其他类想要访问该变量，可以这样访问：</a:t>
            </a:r>
            <a:r>
              <a:rPr lang="en-US" altLang="zh-CN" sz="1400" b="1" dirty="0" err="1">
                <a:solidFill>
                  <a:schemeClr val="tx1"/>
                </a:solidFill>
              </a:rPr>
              <a:t>Employee.DEPARTMENT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F8859-C9C1-4609-8C7C-F1E398B98017}"/>
              </a:ext>
            </a:extLst>
          </p:cNvPr>
          <p:cNvSpPr txBox="1"/>
          <p:nvPr/>
        </p:nvSpPr>
        <p:spPr>
          <a:xfrm>
            <a:off x="8449056" y="3081528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知识点见代码</a:t>
            </a:r>
          </a:p>
        </p:txBody>
      </p:sp>
    </p:spTree>
    <p:extLst>
      <p:ext uri="{BB962C8B-B14F-4D97-AF65-F5344CB8AC3E}">
        <p14:creationId xmlns:p14="http://schemas.microsoft.com/office/powerpoint/2010/main" val="168434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6FB3-A52D-4A10-BD30-33F193FA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Number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29A37-609D-4629-805C-FE66C1CB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一般情况下我们会使用数据的基本数据类型：</a:t>
            </a:r>
            <a:r>
              <a:rPr lang="en-US" altLang="zh-CN" dirty="0">
                <a:solidFill>
                  <a:schemeClr val="tx1"/>
                </a:solidFill>
              </a:rPr>
              <a:t>byte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short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long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double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float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char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对应的包装类型也有八种：</a:t>
            </a:r>
            <a:r>
              <a:rPr lang="en-US" altLang="zh-CN" dirty="0">
                <a:solidFill>
                  <a:schemeClr val="tx1"/>
                </a:solidFill>
              </a:rPr>
              <a:t>Byte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Integer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Short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Long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Double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Float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Character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Boolean;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包装类型都是用 </a:t>
            </a:r>
            <a:r>
              <a:rPr lang="en-US" altLang="zh-CN" dirty="0">
                <a:solidFill>
                  <a:schemeClr val="tx1"/>
                </a:solidFill>
              </a:rPr>
              <a:t>final </a:t>
            </a:r>
            <a:r>
              <a:rPr lang="zh-CN" altLang="en-US" dirty="0">
                <a:solidFill>
                  <a:schemeClr val="tx1"/>
                </a:solidFill>
              </a:rPr>
              <a:t>声明了，</a:t>
            </a:r>
            <a:r>
              <a:rPr lang="zh-CN" altLang="en-US" b="1" dirty="0">
                <a:solidFill>
                  <a:schemeClr val="tx1"/>
                </a:solidFill>
              </a:rPr>
              <a:t>不可以被继承重写</a:t>
            </a:r>
            <a:r>
              <a:rPr lang="zh-CN" altLang="en-US" dirty="0">
                <a:solidFill>
                  <a:schemeClr val="tx1"/>
                </a:solidFill>
              </a:rPr>
              <a:t>；在实际情况中编译器会</a:t>
            </a:r>
            <a:r>
              <a:rPr lang="zh-CN" altLang="en-US" b="1" dirty="0">
                <a:solidFill>
                  <a:schemeClr val="tx1"/>
                </a:solidFill>
              </a:rPr>
              <a:t>自动的将基本数据类型装箱成对象类型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chemeClr val="tx1"/>
                </a:solidFill>
              </a:rPr>
              <a:t>或者将对象类型拆箱成基本数据类型</a:t>
            </a:r>
            <a:r>
              <a:rPr lang="zh-CN" altLang="en-US" dirty="0">
                <a:solidFill>
                  <a:schemeClr val="tx1"/>
                </a:solidFill>
              </a:rPr>
              <a:t>；如下：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	int num1 =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	//</a:t>
            </a:r>
            <a:r>
              <a:rPr lang="zh-CN" altLang="en-US" dirty="0">
                <a:solidFill>
                  <a:schemeClr val="tx1"/>
                </a:solidFill>
              </a:rPr>
              <a:t>将基本数据类型装箱成对象包装类型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Integer num2 = num1;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	Integer num3 = 3;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	//</a:t>
            </a:r>
            <a:r>
              <a:rPr lang="zh-CN" altLang="en-US" dirty="0">
                <a:solidFill>
                  <a:schemeClr val="tx1"/>
                </a:solidFill>
              </a:rPr>
              <a:t>将对象数据类拆箱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int num4 = num3;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0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C6654-F648-44BF-A2F0-0E371DF4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String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D61BA-F084-4C8B-9B19-7038E522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511149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400" b="1" dirty="0">
                <a:solidFill>
                  <a:schemeClr val="tx1"/>
                </a:solidFill>
              </a:rPr>
              <a:t>创建字符串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创建字符串最简单的方式如下</a:t>
            </a:r>
            <a:r>
              <a:rPr lang="en-US" altLang="zh-CN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String greeting = "Hello world!";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String </a:t>
            </a:r>
            <a:r>
              <a:rPr lang="zh-CN" altLang="en-US" sz="1400" dirty="0">
                <a:solidFill>
                  <a:schemeClr val="tx1"/>
                </a:solidFill>
              </a:rPr>
              <a:t>类有 </a:t>
            </a:r>
            <a:r>
              <a:rPr lang="en-US" altLang="zh-CN" sz="1400" dirty="0">
                <a:solidFill>
                  <a:schemeClr val="tx1"/>
                </a:solidFill>
              </a:rPr>
              <a:t>11 </a:t>
            </a:r>
            <a:r>
              <a:rPr lang="zh-CN" altLang="en-US" sz="1400" dirty="0">
                <a:solidFill>
                  <a:schemeClr val="tx1"/>
                </a:solidFill>
              </a:rPr>
              <a:t>种构造方法，这些方法提供不同的参数来初始化字符串，比如提供一个字符数组参数</a:t>
            </a:r>
            <a:r>
              <a:rPr lang="en-US" altLang="zh-CN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public class </a:t>
            </a:r>
            <a:r>
              <a:rPr lang="en-US" altLang="zh-CN" sz="1400" dirty="0" err="1">
                <a:solidFill>
                  <a:schemeClr val="tx1"/>
                </a:solidFill>
              </a:rPr>
              <a:t>StringDemo</a:t>
            </a:r>
            <a:r>
              <a:rPr lang="en-US" altLang="zh-CN" sz="14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public static void main(String </a:t>
            </a:r>
            <a:r>
              <a:rPr lang="en-US" altLang="zh-CN" sz="1400" dirty="0" err="1">
                <a:solidFill>
                  <a:schemeClr val="tx1"/>
                </a:solidFill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</a:rPr>
              <a:t>[]){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   char[] </a:t>
            </a:r>
            <a:r>
              <a:rPr lang="en-US" altLang="zh-CN" sz="1400" dirty="0" err="1">
                <a:solidFill>
                  <a:schemeClr val="tx1"/>
                </a:solidFill>
              </a:rPr>
              <a:t>helloArray</a:t>
            </a:r>
            <a:r>
              <a:rPr lang="en-US" altLang="zh-CN" sz="1400" dirty="0">
                <a:solidFill>
                  <a:schemeClr val="tx1"/>
                </a:solidFill>
              </a:rPr>
              <a:t> = { 'h', 'e', 'l', 'l', 'o', '.'};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   String </a:t>
            </a:r>
            <a:r>
              <a:rPr lang="en-US" altLang="zh-CN" sz="1400" dirty="0" err="1">
                <a:solidFill>
                  <a:schemeClr val="tx1"/>
                </a:solidFill>
              </a:rPr>
              <a:t>helloString</a:t>
            </a:r>
            <a:r>
              <a:rPr lang="en-US" altLang="zh-CN" sz="1400" dirty="0">
                <a:solidFill>
                  <a:schemeClr val="tx1"/>
                </a:solidFill>
              </a:rPr>
              <a:t> = new String(</a:t>
            </a:r>
            <a:r>
              <a:rPr lang="en-US" altLang="zh-CN" sz="1400" dirty="0" err="1">
                <a:solidFill>
                  <a:schemeClr val="tx1"/>
                </a:solidFill>
              </a:rPr>
              <a:t>helloArray</a:t>
            </a:r>
            <a:r>
              <a:rPr lang="en-US" altLang="zh-CN" sz="1400" dirty="0">
                <a:solidFill>
                  <a:schemeClr val="tx1"/>
                </a:solidFill>
              </a:rPr>
              <a:t>);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   </a:t>
            </a:r>
            <a:r>
              <a:rPr lang="en-US" altLang="zh-CN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</a:rPr>
              <a:t>( </a:t>
            </a:r>
            <a:r>
              <a:rPr lang="en-US" altLang="zh-CN" sz="1400" dirty="0" err="1">
                <a:solidFill>
                  <a:schemeClr val="tx1"/>
                </a:solidFill>
              </a:rPr>
              <a:t>helloString</a:t>
            </a:r>
            <a:r>
              <a:rPr lang="en-US" altLang="zh-CN" sz="1400" dirty="0">
                <a:solidFill>
                  <a:schemeClr val="tx1"/>
                </a:solidFill>
              </a:rPr>
              <a:t> 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注意</a:t>
            </a:r>
            <a:r>
              <a:rPr lang="en-US" altLang="zh-CN" sz="1400" dirty="0">
                <a:solidFill>
                  <a:schemeClr val="tx1"/>
                </a:solidFill>
              </a:rPr>
              <a:t>:String </a:t>
            </a:r>
            <a:r>
              <a:rPr lang="zh-CN" altLang="en-US" sz="1400" dirty="0">
                <a:solidFill>
                  <a:schemeClr val="tx1"/>
                </a:solidFill>
              </a:rPr>
              <a:t>类是不可改变的，所以你一旦创建了 </a:t>
            </a:r>
            <a:r>
              <a:rPr lang="en-US" altLang="zh-CN" sz="1400" dirty="0">
                <a:solidFill>
                  <a:schemeClr val="tx1"/>
                </a:solidFill>
              </a:rPr>
              <a:t>String </a:t>
            </a:r>
            <a:r>
              <a:rPr lang="zh-CN" altLang="en-US" sz="1400" dirty="0">
                <a:solidFill>
                  <a:schemeClr val="tx1"/>
                </a:solidFill>
              </a:rPr>
              <a:t>对象，那它的值就无法改变了。 如果需要对字符串做很多修改，那么应该选择使用 </a:t>
            </a:r>
            <a:r>
              <a:rPr lang="en-US" altLang="zh-CN" sz="1400" dirty="0" err="1">
                <a:solidFill>
                  <a:schemeClr val="tx1"/>
                </a:solidFill>
              </a:rPr>
              <a:t>StringBuffer</a:t>
            </a:r>
            <a:r>
              <a:rPr lang="en-US" altLang="zh-CN" sz="1400" dirty="0">
                <a:solidFill>
                  <a:schemeClr val="tx1"/>
                </a:solidFill>
              </a:rPr>
              <a:t> &amp; StringBuilder </a:t>
            </a:r>
            <a:r>
              <a:rPr lang="zh-CN" altLang="en-US" sz="1400" dirty="0">
                <a:solidFill>
                  <a:schemeClr val="tx1"/>
                </a:solidFill>
              </a:rPr>
              <a:t>类。</a:t>
            </a:r>
          </a:p>
        </p:txBody>
      </p:sp>
    </p:spTree>
    <p:extLst>
      <p:ext uri="{BB962C8B-B14F-4D97-AF65-F5344CB8AC3E}">
        <p14:creationId xmlns:p14="http://schemas.microsoft.com/office/powerpoint/2010/main" val="3677177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DF792-DE2C-4E9D-B210-80454387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A5C50-89A2-449F-A58E-C4F573A4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362457"/>
            <a:ext cx="5059680" cy="53035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SN(</a:t>
            </a:r>
            <a:r>
              <a:rPr lang="zh-CN" altLang="en-US" dirty="0">
                <a:solidFill>
                  <a:schemeClr val="tx1"/>
                </a:solidFill>
              </a:rPr>
              <a:t>序号</a:t>
            </a:r>
            <a:r>
              <a:rPr lang="en-US" altLang="zh-CN" dirty="0">
                <a:solidFill>
                  <a:schemeClr val="tx1"/>
                </a:solidFill>
              </a:rPr>
              <a:t>)	         </a:t>
            </a:r>
            <a:r>
              <a:rPr lang="zh-CN" altLang="en-US" dirty="0">
                <a:solidFill>
                  <a:schemeClr val="tx1"/>
                </a:solidFill>
              </a:rPr>
              <a:t>方法描述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	char </a:t>
            </a:r>
            <a:r>
              <a:rPr lang="en-US" altLang="zh-CN" dirty="0" err="1">
                <a:solidFill>
                  <a:schemeClr val="tx1"/>
                </a:solidFill>
              </a:rPr>
              <a:t>charAt</a:t>
            </a:r>
            <a:r>
              <a:rPr lang="en-US" altLang="zh-CN" dirty="0">
                <a:solidFill>
                  <a:schemeClr val="tx1"/>
                </a:solidFill>
              </a:rPr>
              <a:t>(int index)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返回指定索引处的 </a:t>
            </a:r>
            <a:r>
              <a:rPr lang="en-US" altLang="zh-CN" dirty="0">
                <a:solidFill>
                  <a:schemeClr val="tx1"/>
                </a:solidFill>
              </a:rPr>
              <a:t>char </a:t>
            </a:r>
            <a:r>
              <a:rPr lang="zh-CN" altLang="en-US" dirty="0">
                <a:solidFill>
                  <a:schemeClr val="tx1"/>
                </a:solidFill>
              </a:rPr>
              <a:t>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	int </a:t>
            </a:r>
            <a:r>
              <a:rPr lang="en-US" altLang="zh-CN" dirty="0" err="1">
                <a:solidFill>
                  <a:schemeClr val="tx1"/>
                </a:solidFill>
              </a:rPr>
              <a:t>compareTo</a:t>
            </a:r>
            <a:r>
              <a:rPr lang="en-US" altLang="zh-CN" dirty="0">
                <a:solidFill>
                  <a:schemeClr val="tx1"/>
                </a:solidFill>
              </a:rPr>
              <a:t>(Object o)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把这个字符串和另一个对象比较。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	int </a:t>
            </a:r>
            <a:r>
              <a:rPr lang="en-US" altLang="zh-CN" dirty="0" err="1">
                <a:solidFill>
                  <a:schemeClr val="tx1"/>
                </a:solidFill>
              </a:rPr>
              <a:t>compareTo</a:t>
            </a:r>
            <a:r>
              <a:rPr lang="en-US" altLang="zh-CN" dirty="0">
                <a:solidFill>
                  <a:schemeClr val="tx1"/>
                </a:solidFill>
              </a:rPr>
              <a:t>(String </a:t>
            </a:r>
            <a:r>
              <a:rPr lang="en-US" altLang="zh-CN" dirty="0" err="1">
                <a:solidFill>
                  <a:schemeClr val="tx1"/>
                </a:solidFill>
              </a:rPr>
              <a:t>anotherString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按字典顺序比较两个字符串。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	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endsWith</a:t>
            </a:r>
            <a:r>
              <a:rPr lang="en-US" altLang="zh-CN" dirty="0">
                <a:solidFill>
                  <a:schemeClr val="tx1"/>
                </a:solidFill>
              </a:rPr>
              <a:t>(String suffix)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测试此字符串是否以指定的后缀结束。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5	int </a:t>
            </a:r>
            <a:r>
              <a:rPr lang="en-US" altLang="zh-CN" dirty="0" err="1">
                <a:solidFill>
                  <a:schemeClr val="tx1"/>
                </a:solidFill>
              </a:rPr>
              <a:t>indexOf</a:t>
            </a:r>
            <a:r>
              <a:rPr lang="en-US" altLang="zh-CN" dirty="0">
                <a:solidFill>
                  <a:schemeClr val="tx1"/>
                </a:solidFill>
              </a:rPr>
              <a:t>(int </a:t>
            </a:r>
            <a:r>
              <a:rPr lang="en-US" altLang="zh-CN" dirty="0" err="1">
                <a:solidFill>
                  <a:schemeClr val="tx1"/>
                </a:solidFill>
              </a:rPr>
              <a:t>ch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返回指定字符在此字符串中第一次出现处的索引。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6	int </a:t>
            </a:r>
            <a:r>
              <a:rPr lang="en-US" altLang="zh-CN" dirty="0" err="1">
                <a:solidFill>
                  <a:schemeClr val="tx1"/>
                </a:solidFill>
              </a:rPr>
              <a:t>indexOf</a:t>
            </a:r>
            <a:r>
              <a:rPr lang="en-US" altLang="zh-CN" dirty="0">
                <a:solidFill>
                  <a:schemeClr val="tx1"/>
                </a:solidFill>
              </a:rPr>
              <a:t>(String str)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返回指定子字符串在此字符串中第一次出现处的索引。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916941-1415-4975-B593-D379AEC241FF}"/>
              </a:ext>
            </a:extLst>
          </p:cNvPr>
          <p:cNvSpPr txBox="1"/>
          <p:nvPr/>
        </p:nvSpPr>
        <p:spPr>
          <a:xfrm>
            <a:off x="5797296" y="1362457"/>
            <a:ext cx="60533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25	int length()</a:t>
            </a:r>
          </a:p>
          <a:p>
            <a:pPr marL="0" indent="0">
              <a:buNone/>
            </a:pPr>
            <a:r>
              <a:rPr lang="zh-CN" altLang="en-US" dirty="0"/>
              <a:t>返回此字符串的长度。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29	String replace(char </a:t>
            </a:r>
            <a:r>
              <a:rPr lang="en-US" altLang="zh-CN" dirty="0" err="1"/>
              <a:t>oldChar</a:t>
            </a:r>
            <a:r>
              <a:rPr lang="en-US" altLang="zh-CN" dirty="0"/>
              <a:t>, char </a:t>
            </a:r>
            <a:r>
              <a:rPr lang="en-US" altLang="zh-CN" dirty="0" err="1"/>
              <a:t>newChar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返回一个新的字符串，它是通过用 </a:t>
            </a:r>
            <a:r>
              <a:rPr lang="en-US" altLang="zh-CN" dirty="0" err="1"/>
              <a:t>newChar</a:t>
            </a:r>
            <a:r>
              <a:rPr lang="en-US" altLang="zh-CN" dirty="0"/>
              <a:t> </a:t>
            </a:r>
            <a:r>
              <a:rPr lang="zh-CN" altLang="en-US" dirty="0"/>
              <a:t>替换此字符串中出现的所有 </a:t>
            </a:r>
            <a:r>
              <a:rPr lang="en-US" altLang="zh-CN" dirty="0" err="1"/>
              <a:t>oldChar</a:t>
            </a:r>
            <a:r>
              <a:rPr lang="en-US" altLang="zh-CN" dirty="0"/>
              <a:t> </a:t>
            </a:r>
            <a:r>
              <a:rPr lang="zh-CN" altLang="en-US" dirty="0"/>
              <a:t>得到的。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34	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startsWith</a:t>
            </a:r>
            <a:r>
              <a:rPr lang="en-US" altLang="zh-CN" dirty="0"/>
              <a:t>(String prefix)</a:t>
            </a:r>
          </a:p>
          <a:p>
            <a:pPr marL="0" indent="0">
              <a:buNone/>
            </a:pPr>
            <a:r>
              <a:rPr lang="zh-CN" altLang="en-US" dirty="0"/>
              <a:t>测试此字符串是否以指定的前缀开始。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37	String substring(int </a:t>
            </a:r>
            <a:r>
              <a:rPr lang="en-US" altLang="zh-CN" dirty="0" err="1"/>
              <a:t>beginIndex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返回一个新的字符串，它是此字符串的一个子字符串。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39	char[] </a:t>
            </a:r>
            <a:r>
              <a:rPr lang="en-US" altLang="zh-CN" dirty="0" err="1"/>
              <a:t>toCharArray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将此字符串转换为一个新的字符数组。</a:t>
            </a:r>
          </a:p>
          <a:p>
            <a:pPr marL="0" indent="0">
              <a:buNone/>
            </a:pPr>
            <a:r>
              <a:rPr lang="en-US" altLang="zh-CN" dirty="0"/>
              <a:t>40	String </a:t>
            </a:r>
            <a:r>
              <a:rPr lang="en-US" altLang="zh-CN" dirty="0" err="1"/>
              <a:t>toLowerCase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使用默认语言环境的规则将此 </a:t>
            </a:r>
            <a:r>
              <a:rPr lang="en-US" altLang="zh-CN" dirty="0"/>
              <a:t>String </a:t>
            </a:r>
            <a:r>
              <a:rPr lang="zh-CN" altLang="en-US" dirty="0"/>
              <a:t>中的所有字符都转换为小写。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43	String </a:t>
            </a:r>
            <a:r>
              <a:rPr lang="en-US" altLang="zh-CN" dirty="0" err="1"/>
              <a:t>toUpperCase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使用默认语言环境的规则将此 </a:t>
            </a:r>
            <a:r>
              <a:rPr lang="en-US" altLang="zh-CN" dirty="0"/>
              <a:t>String </a:t>
            </a:r>
            <a:r>
              <a:rPr lang="zh-CN" altLang="en-US" dirty="0"/>
              <a:t>中的所有字符都转换为大写。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45	String trim()</a:t>
            </a:r>
          </a:p>
          <a:p>
            <a:pPr marL="0" indent="0">
              <a:buNone/>
            </a:pPr>
            <a:r>
              <a:rPr lang="zh-CN" altLang="en-US" dirty="0"/>
              <a:t>返回字符串的副本，忽略前导空白和尾部空白。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6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DEF13-4A2E-4D9F-BA33-3F559067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StringBuilder 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659A4-0E92-40DB-961C-1EF1F863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519379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当对字符串进行修改的时候，需要使用 </a:t>
            </a:r>
            <a:r>
              <a:rPr lang="en-US" altLang="zh-CN" dirty="0" err="1">
                <a:solidFill>
                  <a:schemeClr val="tx1"/>
                </a:solidFill>
              </a:rPr>
              <a:t>StringBuffer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StringBuilder </a:t>
            </a:r>
            <a:r>
              <a:rPr lang="zh-CN" altLang="en-US" dirty="0">
                <a:solidFill>
                  <a:schemeClr val="tx1"/>
                </a:solidFill>
              </a:rPr>
              <a:t>类。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类不同的是，</a:t>
            </a:r>
            <a:r>
              <a:rPr lang="en-US" altLang="zh-CN" dirty="0" err="1">
                <a:solidFill>
                  <a:schemeClr val="tx1"/>
                </a:solidFill>
              </a:rPr>
              <a:t>StringBuffer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StringBuilder </a:t>
            </a:r>
            <a:r>
              <a:rPr lang="zh-CN" altLang="en-US" dirty="0">
                <a:solidFill>
                  <a:schemeClr val="tx1"/>
                </a:solidFill>
              </a:rPr>
              <a:t>类的对象能够被多次的修改，并且不产生新的未使用对象。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以下是 </a:t>
            </a:r>
            <a:r>
              <a:rPr lang="en-US" altLang="zh-CN" dirty="0" err="1">
                <a:solidFill>
                  <a:schemeClr val="tx1"/>
                </a:solidFill>
              </a:rPr>
              <a:t>StringBuffer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类支持的主要方法：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序号	方法描述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1	public </a:t>
            </a:r>
            <a:r>
              <a:rPr lang="en-US" altLang="zh-CN" dirty="0" err="1">
                <a:solidFill>
                  <a:schemeClr val="tx1"/>
                </a:solidFill>
              </a:rPr>
              <a:t>StringBuffer</a:t>
            </a:r>
            <a:r>
              <a:rPr lang="en-US" altLang="zh-CN" dirty="0">
                <a:solidFill>
                  <a:schemeClr val="tx1"/>
                </a:solidFill>
              </a:rPr>
              <a:t> append(String 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将指定的字符串追加到此字符序列。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	public </a:t>
            </a:r>
            <a:r>
              <a:rPr lang="en-US" altLang="zh-CN" dirty="0" err="1">
                <a:solidFill>
                  <a:schemeClr val="tx1"/>
                </a:solidFill>
              </a:rPr>
              <a:t>StringBuffer</a:t>
            </a:r>
            <a:r>
              <a:rPr lang="en-US" altLang="zh-CN" dirty="0">
                <a:solidFill>
                  <a:schemeClr val="tx1"/>
                </a:solidFill>
              </a:rPr>
              <a:t> reverse()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将此字符序列用其反转形式取代。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	public delete(int start, int end)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移除此序列的子字符串中的字符。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	public insert(int offset, 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将 </a:t>
            </a:r>
            <a:r>
              <a:rPr lang="en-US" altLang="zh-CN" dirty="0">
                <a:solidFill>
                  <a:schemeClr val="tx1"/>
                </a:solidFill>
              </a:rPr>
              <a:t>int </a:t>
            </a:r>
            <a:r>
              <a:rPr lang="zh-CN" altLang="en-US" dirty="0">
                <a:solidFill>
                  <a:schemeClr val="tx1"/>
                </a:solidFill>
              </a:rPr>
              <a:t>参数的字符串表示形式插入此序列中。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5	replace(int start, int end, String str)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使用给定 </a:t>
            </a:r>
            <a:r>
              <a:rPr lang="en-US" altLang="zh-CN" dirty="0">
                <a:solidFill>
                  <a:schemeClr val="tx1"/>
                </a:solidFill>
              </a:rPr>
              <a:t>String </a:t>
            </a:r>
            <a:r>
              <a:rPr lang="zh-CN" altLang="en-US" dirty="0">
                <a:solidFill>
                  <a:schemeClr val="tx1"/>
                </a:solidFill>
              </a:rPr>
              <a:t>中的字符替换此序列的子字符串中的字符。</a:t>
            </a:r>
          </a:p>
        </p:txBody>
      </p:sp>
    </p:spTree>
    <p:extLst>
      <p:ext uri="{BB962C8B-B14F-4D97-AF65-F5344CB8AC3E}">
        <p14:creationId xmlns:p14="http://schemas.microsoft.com/office/powerpoint/2010/main" val="23954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933A8-B4EF-46C7-B040-1C507029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基本数据类型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9072C-FDB6-4DBB-90AF-7FA4F9EC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889633"/>
            <a:ext cx="2581656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的两大数据类型：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内置数据类型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引用数据类型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内置数据类型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语言提供了八种基本类型。六种数字类型（四个整数型，两个浮点型），一种字符类型，还有一种布尔型。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81A518-7D7F-457D-AEEC-A063F04573D0}"/>
              </a:ext>
            </a:extLst>
          </p:cNvPr>
          <p:cNvSpPr txBox="1"/>
          <p:nvPr/>
        </p:nvSpPr>
        <p:spPr>
          <a:xfrm>
            <a:off x="4069080" y="1541534"/>
            <a:ext cx="86776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b="1" dirty="0">
                <a:solidFill>
                  <a:schemeClr val="tx1"/>
                </a:solidFill>
              </a:rPr>
              <a:t>byte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byte</a:t>
            </a:r>
            <a:r>
              <a:rPr lang="zh-CN" altLang="en-US" sz="1400" dirty="0">
                <a:solidFill>
                  <a:schemeClr val="tx1"/>
                </a:solidFill>
              </a:rPr>
              <a:t>数据类型是</a:t>
            </a:r>
            <a:r>
              <a:rPr lang="en-US" altLang="zh-CN" sz="1400" dirty="0">
                <a:solidFill>
                  <a:schemeClr val="tx1"/>
                </a:solidFill>
              </a:rPr>
              <a:t>8</a:t>
            </a:r>
            <a:r>
              <a:rPr lang="zh-CN" altLang="en-US" sz="1400" dirty="0">
                <a:solidFill>
                  <a:schemeClr val="tx1"/>
                </a:solidFill>
              </a:rPr>
              <a:t>位、有符号的，以二进制补码表示的整数；默认值是</a:t>
            </a:r>
            <a:r>
              <a:rPr lang="en-US" altLang="zh-CN" sz="1400" dirty="0">
                <a:solidFill>
                  <a:schemeClr val="tx1"/>
                </a:solidFill>
              </a:rPr>
              <a:t>0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byte</a:t>
            </a:r>
            <a:r>
              <a:rPr lang="zh-CN" altLang="en-US" sz="1400" dirty="0">
                <a:solidFill>
                  <a:schemeClr val="tx1"/>
                </a:solidFill>
              </a:rPr>
              <a:t>类型用在大型数组中节约空间，主要代替整数，因为</a:t>
            </a:r>
            <a:r>
              <a:rPr lang="en-US" altLang="zh-CN" sz="1400" dirty="0">
                <a:solidFill>
                  <a:schemeClr val="tx1"/>
                </a:solidFill>
              </a:rPr>
              <a:t>byte</a:t>
            </a:r>
            <a:r>
              <a:rPr lang="zh-CN" altLang="en-US" sz="1400" dirty="0">
                <a:solidFill>
                  <a:schemeClr val="tx1"/>
                </a:solidFill>
              </a:rPr>
              <a:t>变量占用的空间只有</a:t>
            </a:r>
            <a:r>
              <a:rPr lang="en-US" altLang="zh-CN" sz="1400" dirty="0">
                <a:solidFill>
                  <a:schemeClr val="tx1"/>
                </a:solidFill>
              </a:rPr>
              <a:t>int</a:t>
            </a:r>
            <a:r>
              <a:rPr lang="zh-CN" altLang="en-US" sz="1400" dirty="0">
                <a:solidFill>
                  <a:schemeClr val="tx1"/>
                </a:solidFill>
              </a:rPr>
              <a:t>类型的四分之一；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例子：</a:t>
            </a:r>
            <a:r>
              <a:rPr lang="en-US" altLang="zh-CN" sz="1400" dirty="0">
                <a:solidFill>
                  <a:schemeClr val="tx1"/>
                </a:solidFill>
              </a:rPr>
              <a:t>byte a = 100</a:t>
            </a:r>
            <a:endParaRPr lang="zh-CN" altLang="en-US" sz="14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2.   short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short</a:t>
            </a:r>
            <a:r>
              <a:rPr lang="zh-CN" altLang="en-US" sz="1400" dirty="0">
                <a:solidFill>
                  <a:schemeClr val="tx1"/>
                </a:solidFill>
              </a:rPr>
              <a:t>数据类型是</a:t>
            </a:r>
            <a:r>
              <a:rPr lang="en-US" altLang="zh-CN" sz="1400" dirty="0">
                <a:solidFill>
                  <a:schemeClr val="tx1"/>
                </a:solidFill>
              </a:rPr>
              <a:t>16</a:t>
            </a:r>
            <a:r>
              <a:rPr lang="zh-CN" altLang="en-US" sz="1400" dirty="0">
                <a:solidFill>
                  <a:schemeClr val="tx1"/>
                </a:solidFill>
              </a:rPr>
              <a:t>位、有符号的以二进制补码表示的整数</a:t>
            </a:r>
            <a:r>
              <a:rPr lang="zh-CN" altLang="en-US" sz="1400" dirty="0"/>
              <a:t>；</a:t>
            </a:r>
            <a:r>
              <a:rPr lang="zh-CN" altLang="en-US" sz="1400" dirty="0">
                <a:solidFill>
                  <a:schemeClr val="tx1"/>
                </a:solidFill>
              </a:rPr>
              <a:t>默认值是</a:t>
            </a:r>
            <a:r>
              <a:rPr lang="en-US" altLang="zh-CN" sz="1400" dirty="0">
                <a:solidFill>
                  <a:schemeClr val="tx1"/>
                </a:solidFill>
              </a:rPr>
              <a:t>0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3.   int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int</a:t>
            </a:r>
            <a:r>
              <a:rPr lang="zh-CN" altLang="en-US" sz="1400" dirty="0">
                <a:solidFill>
                  <a:schemeClr val="tx1"/>
                </a:solidFill>
              </a:rPr>
              <a:t>数据类型是</a:t>
            </a:r>
            <a:r>
              <a:rPr lang="en-US" altLang="zh-CN" sz="1400" dirty="0">
                <a:solidFill>
                  <a:schemeClr val="tx1"/>
                </a:solidFill>
              </a:rPr>
              <a:t>32</a:t>
            </a:r>
            <a:r>
              <a:rPr lang="zh-CN" altLang="en-US" sz="1400" dirty="0">
                <a:solidFill>
                  <a:schemeClr val="tx1"/>
                </a:solidFill>
              </a:rPr>
              <a:t>位、有符号的以二进制补码表示的整数；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最小值是</a:t>
            </a:r>
            <a:r>
              <a:rPr lang="en-US" altLang="zh-CN" sz="1400" dirty="0">
                <a:solidFill>
                  <a:schemeClr val="tx1"/>
                </a:solidFill>
              </a:rPr>
              <a:t>-2,147,483,648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-2^31</a:t>
            </a:r>
            <a:r>
              <a:rPr lang="zh-CN" altLang="en-US" sz="1400" dirty="0">
                <a:solidFill>
                  <a:schemeClr val="tx1"/>
                </a:solidFill>
              </a:rPr>
              <a:t>）；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最大值是</a:t>
            </a:r>
            <a:r>
              <a:rPr lang="en-US" altLang="zh-CN" sz="1400" dirty="0">
                <a:solidFill>
                  <a:schemeClr val="tx1"/>
                </a:solidFill>
              </a:rPr>
              <a:t>2,147,483,647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2^31 - 1</a:t>
            </a:r>
            <a:r>
              <a:rPr lang="zh-CN" altLang="en-US" sz="1400" dirty="0">
                <a:solidFill>
                  <a:schemeClr val="tx1"/>
                </a:solidFill>
              </a:rPr>
              <a:t>）；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默认值是</a:t>
            </a:r>
            <a:r>
              <a:rPr lang="en-US" altLang="zh-CN" sz="1400" dirty="0">
                <a:solidFill>
                  <a:schemeClr val="tx1"/>
                </a:solidFill>
              </a:rPr>
              <a:t>0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4.   long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long</a:t>
            </a:r>
            <a:r>
              <a:rPr lang="zh-CN" altLang="en-US" sz="1400" dirty="0">
                <a:solidFill>
                  <a:schemeClr val="tx1"/>
                </a:solidFill>
              </a:rPr>
              <a:t>数据类型是</a:t>
            </a:r>
            <a:r>
              <a:rPr lang="en-US" altLang="zh-CN" sz="1400" dirty="0">
                <a:solidFill>
                  <a:schemeClr val="tx1"/>
                </a:solidFill>
              </a:rPr>
              <a:t>64</a:t>
            </a:r>
            <a:r>
              <a:rPr lang="zh-CN" altLang="en-US" sz="1400" dirty="0">
                <a:solidFill>
                  <a:schemeClr val="tx1"/>
                </a:solidFill>
              </a:rPr>
              <a:t>位、有符号的以二进制补码表示的整数；默认值是</a:t>
            </a:r>
            <a:r>
              <a:rPr lang="en-US" altLang="zh-CN" sz="1400" dirty="0">
                <a:solidFill>
                  <a:schemeClr val="tx1"/>
                </a:solidFill>
              </a:rPr>
              <a:t>0L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5.   float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float</a:t>
            </a:r>
            <a:r>
              <a:rPr lang="zh-CN" altLang="en-US" sz="1400" dirty="0">
                <a:solidFill>
                  <a:schemeClr val="tx1"/>
                </a:solidFill>
              </a:rPr>
              <a:t>数据类型是单精度、</a:t>
            </a:r>
            <a:r>
              <a:rPr lang="en-US" altLang="zh-CN" sz="1400" dirty="0">
                <a:solidFill>
                  <a:schemeClr val="tx1"/>
                </a:solidFill>
              </a:rPr>
              <a:t>32</a:t>
            </a:r>
            <a:r>
              <a:rPr lang="zh-CN" altLang="en-US" sz="1400" dirty="0">
                <a:solidFill>
                  <a:schemeClr val="tx1"/>
                </a:solidFill>
              </a:rPr>
              <a:t>位、符合</a:t>
            </a:r>
            <a:r>
              <a:rPr lang="en-US" altLang="zh-CN" sz="1400" dirty="0">
                <a:solidFill>
                  <a:schemeClr val="tx1"/>
                </a:solidFill>
              </a:rPr>
              <a:t>IEEE 754</a:t>
            </a:r>
            <a:r>
              <a:rPr lang="zh-CN" altLang="en-US" sz="1400" dirty="0">
                <a:solidFill>
                  <a:schemeClr val="tx1"/>
                </a:solidFill>
              </a:rPr>
              <a:t>标准的浮点数；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float</a:t>
            </a:r>
            <a:r>
              <a:rPr lang="zh-CN" altLang="en-US" sz="1400" dirty="0">
                <a:solidFill>
                  <a:schemeClr val="tx1"/>
                </a:solidFill>
              </a:rPr>
              <a:t>在储存大型浮点数组的时候可节省内存空间；默认值是</a:t>
            </a:r>
            <a:r>
              <a:rPr lang="en-US" altLang="zh-CN" sz="1400" dirty="0">
                <a:solidFill>
                  <a:schemeClr val="tx1"/>
                </a:solidFill>
              </a:rPr>
              <a:t>0.0f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6.   double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double</a:t>
            </a:r>
            <a:r>
              <a:rPr lang="zh-CN" altLang="en-US" sz="1400" dirty="0">
                <a:solidFill>
                  <a:schemeClr val="tx1"/>
                </a:solidFill>
              </a:rPr>
              <a:t>数据类型是双精度、</a:t>
            </a:r>
            <a:r>
              <a:rPr lang="en-US" altLang="zh-CN" sz="1400" dirty="0">
                <a:solidFill>
                  <a:schemeClr val="tx1"/>
                </a:solidFill>
              </a:rPr>
              <a:t>64</a:t>
            </a:r>
            <a:r>
              <a:rPr lang="zh-CN" altLang="en-US" sz="1400" dirty="0">
                <a:solidFill>
                  <a:schemeClr val="tx1"/>
                </a:solidFill>
              </a:rPr>
              <a:t>位、符合</a:t>
            </a:r>
            <a:r>
              <a:rPr lang="en-US" altLang="zh-CN" sz="1400" dirty="0">
                <a:solidFill>
                  <a:schemeClr val="tx1"/>
                </a:solidFill>
              </a:rPr>
              <a:t>IEEE 754</a:t>
            </a:r>
            <a:r>
              <a:rPr lang="zh-CN" altLang="en-US" sz="1400" dirty="0">
                <a:solidFill>
                  <a:schemeClr val="tx1"/>
                </a:solidFill>
              </a:rPr>
              <a:t>标准的浮点数；默认值是</a:t>
            </a:r>
            <a:r>
              <a:rPr lang="en-US" altLang="zh-CN" sz="1400" dirty="0">
                <a:solidFill>
                  <a:schemeClr val="tx1"/>
                </a:solidFill>
              </a:rPr>
              <a:t>0.0d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7.   </a:t>
            </a:r>
            <a:r>
              <a:rPr lang="en-US" altLang="zh-CN" sz="1400" b="1" dirty="0" err="1">
                <a:solidFill>
                  <a:schemeClr val="tx1"/>
                </a:solidFill>
              </a:rPr>
              <a:t>boolean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</a:rPr>
              <a:t>boolean</a:t>
            </a:r>
            <a:r>
              <a:rPr lang="zh-CN" altLang="en-US" sz="1400" dirty="0">
                <a:solidFill>
                  <a:schemeClr val="tx1"/>
                </a:solidFill>
              </a:rPr>
              <a:t>数据类型表示一位的信息；只有两个取值：</a:t>
            </a:r>
            <a:r>
              <a:rPr lang="en-US" altLang="zh-CN" sz="1400" dirty="0">
                <a:solidFill>
                  <a:schemeClr val="tx1"/>
                </a:solidFill>
              </a:rPr>
              <a:t>true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false</a:t>
            </a:r>
            <a:r>
              <a:rPr lang="zh-CN" altLang="en-US" sz="1400" dirty="0">
                <a:solidFill>
                  <a:schemeClr val="tx1"/>
                </a:solidFill>
              </a:rPr>
              <a:t>；默认值是</a:t>
            </a:r>
            <a:r>
              <a:rPr lang="en-US" altLang="zh-CN" sz="1400" dirty="0">
                <a:solidFill>
                  <a:schemeClr val="tx1"/>
                </a:solidFill>
              </a:rPr>
              <a:t>false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tx1"/>
                </a:solidFill>
              </a:rPr>
              <a:t>8.   char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char</a:t>
            </a:r>
            <a:r>
              <a:rPr lang="zh-CN" altLang="en-US" sz="1400" dirty="0">
                <a:solidFill>
                  <a:schemeClr val="tx1"/>
                </a:solidFill>
              </a:rPr>
              <a:t>类型是一个单一的</a:t>
            </a:r>
            <a:r>
              <a:rPr lang="en-US" altLang="zh-CN" sz="1400" dirty="0">
                <a:solidFill>
                  <a:schemeClr val="tx1"/>
                </a:solidFill>
              </a:rPr>
              <a:t>16</a:t>
            </a:r>
            <a:r>
              <a:rPr lang="zh-CN" altLang="en-US" sz="1400" dirty="0">
                <a:solidFill>
                  <a:schemeClr val="tx1"/>
                </a:solidFill>
              </a:rPr>
              <a:t>位</a:t>
            </a:r>
            <a:r>
              <a:rPr lang="en-US" altLang="zh-CN" sz="1400" dirty="0">
                <a:solidFill>
                  <a:schemeClr val="tx1"/>
                </a:solidFill>
              </a:rPr>
              <a:t>Unicode</a:t>
            </a:r>
            <a:r>
              <a:rPr lang="zh-CN" altLang="en-US" sz="1400" dirty="0">
                <a:solidFill>
                  <a:schemeClr val="tx1"/>
                </a:solidFill>
              </a:rPr>
              <a:t>字符；</a:t>
            </a:r>
            <a:r>
              <a:rPr lang="en-US" altLang="zh-CN" sz="1400" dirty="0">
                <a:solidFill>
                  <a:schemeClr val="tx1"/>
                </a:solidFill>
              </a:rPr>
              <a:t>char</a:t>
            </a:r>
            <a:r>
              <a:rPr lang="zh-CN" altLang="en-US" sz="1400" dirty="0">
                <a:solidFill>
                  <a:schemeClr val="tx1"/>
                </a:solidFill>
              </a:rPr>
              <a:t>数据类型可以储存任何字符；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例子：</a:t>
            </a:r>
            <a:r>
              <a:rPr lang="en-US" altLang="zh-CN" sz="1400" dirty="0">
                <a:solidFill>
                  <a:schemeClr val="tx1"/>
                </a:solidFill>
              </a:rPr>
              <a:t>char letter = ‘A’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947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6CFF-B6ED-4DBE-B4B3-D8A5B96E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基本数据类型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EE679-D1BA-4EB7-BB21-139E72E9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60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引用类型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引用类型变量由类的构造函数创建，可以使用它们访问所引用的对象。这些变量在声明时被指定为一个特定的类型，比如</a:t>
            </a:r>
            <a:r>
              <a:rPr lang="en-US" altLang="zh-CN" dirty="0">
                <a:solidFill>
                  <a:schemeClr val="tx1"/>
                </a:solidFill>
              </a:rPr>
              <a:t>Employee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Pubby</a:t>
            </a:r>
            <a:r>
              <a:rPr lang="zh-CN" altLang="en-US" dirty="0">
                <a:solidFill>
                  <a:schemeClr val="tx1"/>
                </a:solidFill>
              </a:rPr>
              <a:t>等。变量一旦声明后，类型就不能被改变了。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对象、数组都是引用数据类型。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所有引用类型的默认值都是</a:t>
            </a:r>
            <a:r>
              <a:rPr lang="en-US" altLang="zh-CN" dirty="0">
                <a:solidFill>
                  <a:schemeClr val="tx1"/>
                </a:solidFill>
              </a:rPr>
              <a:t>null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一个引用变量可以用来引用与任何与之兼容的类型。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例子：</a:t>
            </a:r>
            <a:r>
              <a:rPr lang="en-US" altLang="zh-CN" dirty="0">
                <a:solidFill>
                  <a:schemeClr val="tx1"/>
                </a:solidFill>
              </a:rPr>
              <a:t>Animal </a:t>
            </a:r>
            <a:r>
              <a:rPr lang="en-US" altLang="zh-CN" dirty="0" err="1">
                <a:solidFill>
                  <a:schemeClr val="tx1"/>
                </a:solidFill>
              </a:rPr>
              <a:t>animal</a:t>
            </a:r>
            <a:r>
              <a:rPr lang="en-US" altLang="zh-CN" dirty="0">
                <a:solidFill>
                  <a:schemeClr val="tx1"/>
                </a:solidFill>
              </a:rPr>
              <a:t> = new Animal(“giraffe”)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强制类型转换</a:t>
            </a:r>
            <a:r>
              <a:rPr lang="zh-CN" altLang="en-US" dirty="0"/>
              <a:t>：见代码</a:t>
            </a:r>
          </a:p>
        </p:txBody>
      </p:sp>
    </p:spTree>
    <p:extLst>
      <p:ext uri="{BB962C8B-B14F-4D97-AF65-F5344CB8AC3E}">
        <p14:creationId xmlns:p14="http://schemas.microsoft.com/office/powerpoint/2010/main" val="65191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41E97-A570-4EA4-9C90-E5D334A7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标识符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DB718-4581-4676-BFCB-6E8E32AD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所有的组成部分都需要名字。类名、变量名以及方法名都被称为</a:t>
            </a:r>
            <a:r>
              <a:rPr lang="zh-CN" altLang="en-US" b="1" dirty="0">
                <a:solidFill>
                  <a:schemeClr val="tx1"/>
                </a:solidFill>
              </a:rPr>
              <a:t>标识符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关于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标识符，有以下几点需要注意：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所有的标识符都应该以字母（</a:t>
            </a:r>
            <a:r>
              <a:rPr lang="en-US" altLang="zh-CN" dirty="0">
                <a:solidFill>
                  <a:schemeClr val="tx1"/>
                </a:solidFill>
              </a:rPr>
              <a:t>A-Z</a:t>
            </a:r>
            <a:r>
              <a:rPr lang="zh-CN" altLang="en-US" dirty="0">
                <a:solidFill>
                  <a:schemeClr val="tx1"/>
                </a:solidFill>
              </a:rPr>
              <a:t>或者</a:t>
            </a:r>
            <a:r>
              <a:rPr lang="en-US" altLang="zh-CN" dirty="0">
                <a:solidFill>
                  <a:schemeClr val="tx1"/>
                </a:solidFill>
              </a:rPr>
              <a:t>a-z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美元符（</a:t>
            </a:r>
            <a:r>
              <a:rPr lang="en-US" altLang="zh-CN" dirty="0">
                <a:solidFill>
                  <a:schemeClr val="tx1"/>
                </a:solidFill>
              </a:rPr>
              <a:t>$</a:t>
            </a:r>
            <a:r>
              <a:rPr lang="zh-CN" altLang="en-US" dirty="0">
                <a:solidFill>
                  <a:schemeClr val="tx1"/>
                </a:solidFill>
              </a:rPr>
              <a:t>）、或者下划线（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）开始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首字符之后可以是任何字符的组合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关键字不能用作标识符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标识符是大小写敏感的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合法标识符举例：</a:t>
            </a:r>
            <a:r>
              <a:rPr lang="en-US" altLang="zh-CN" dirty="0">
                <a:solidFill>
                  <a:schemeClr val="tx1"/>
                </a:solidFill>
              </a:rPr>
              <a:t>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$salary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_value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__1_value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非法标识符举例：</a:t>
            </a:r>
            <a:r>
              <a:rPr lang="en-US" altLang="zh-CN" dirty="0">
                <a:solidFill>
                  <a:schemeClr val="tx1"/>
                </a:solidFill>
              </a:rPr>
              <a:t>123abc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-salary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53FBD-C10E-480C-A45F-C95242BF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7A4A1-320F-4391-8D9D-E86BB912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9152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计算机的最基本用途之一就是执行数学运算，作为一门计算机语言，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也提供了一套丰富的运算符来操纵变量。我们可以把运算符分成以下几组：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算术运算符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关系运算符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位运算符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逻辑运算符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赋值运算符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关于各类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运算符</a:t>
            </a:r>
            <a:r>
              <a:rPr lang="zh-CN" altLang="en-US" b="1" i="0" dirty="0">
                <a:solidFill>
                  <a:schemeClr val="tx1"/>
                </a:solidFill>
                <a:effectLst/>
                <a:latin typeface="-apple-system"/>
              </a:rPr>
              <a:t>，见代码</a:t>
            </a:r>
            <a:endParaRPr lang="zh-CN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333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C90DC-3773-43DA-8CBD-B5010EB5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163CD-EFC9-421C-BF67-2E0C95EA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4"/>
            <a:ext cx="10515600" cy="51603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像其他语言一样，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可以使用修饰符来修饰类中方法和属性。主要有两类修饰符：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访问控制修饰符 </a:t>
            </a:r>
            <a:r>
              <a:rPr lang="en-US" altLang="zh-CN" dirty="0">
                <a:solidFill>
                  <a:schemeClr val="tx1"/>
                </a:solidFill>
              </a:rPr>
              <a:t>: default,</a:t>
            </a:r>
            <a:r>
              <a:rPr lang="en-US" altLang="zh-CN" b="1" dirty="0">
                <a:solidFill>
                  <a:schemeClr val="tx1"/>
                </a:solidFill>
              </a:rPr>
              <a:t> public , protected, private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非访问控制修饰符 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b="1" dirty="0">
                <a:solidFill>
                  <a:schemeClr val="tx1"/>
                </a:solidFill>
              </a:rPr>
              <a:t>final, abstract, static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synchronized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volatile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 algn="l" latinLnBrk="1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7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6A1BD-FD71-49A5-A4D5-66D3EA1B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访问控制修饰符和继承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6B3E4-8B96-45BC-9254-73761F0C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534009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访问控制修饰符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默认的，也称为 </a:t>
            </a:r>
            <a:r>
              <a:rPr lang="en-US" altLang="zh-CN" dirty="0">
                <a:solidFill>
                  <a:schemeClr val="tx1"/>
                </a:solidFill>
              </a:rPr>
              <a:t>default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Java 8 </a:t>
            </a:r>
            <a:r>
              <a:rPr lang="zh-CN" altLang="en-US" dirty="0">
                <a:solidFill>
                  <a:schemeClr val="tx1"/>
                </a:solidFill>
              </a:rPr>
              <a:t>新增了接口的默认方法。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简单说，默认方法就是接口可以有实现方法，而且不需要实现类去实现其方法。我们只需在方法名前面加个 </a:t>
            </a:r>
            <a:r>
              <a:rPr lang="en-US" altLang="zh-CN" dirty="0">
                <a:solidFill>
                  <a:schemeClr val="tx1"/>
                </a:solidFill>
              </a:rPr>
              <a:t>default </a:t>
            </a:r>
            <a:r>
              <a:rPr lang="zh-CN" altLang="en-US" dirty="0">
                <a:solidFill>
                  <a:schemeClr val="tx1"/>
                </a:solidFill>
              </a:rPr>
              <a:t>关键字即可实现默认方法。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感兴趣的同学可以查看：</a:t>
            </a:r>
            <a:r>
              <a:rPr lang="en-US" altLang="zh-CN" dirty="0">
                <a:solidFill>
                  <a:schemeClr val="tx1"/>
                </a:solidFill>
              </a:rPr>
              <a:t>https://zhuanlan.zhihu.com/p/24250527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2.    </a:t>
            </a:r>
            <a:r>
              <a:rPr lang="zh-CN" altLang="en-US" dirty="0">
                <a:solidFill>
                  <a:schemeClr val="tx1"/>
                </a:solidFill>
              </a:rPr>
              <a:t>私有的，以 </a:t>
            </a:r>
            <a:r>
              <a:rPr lang="en-US" altLang="zh-CN" dirty="0">
                <a:solidFill>
                  <a:schemeClr val="tx1"/>
                </a:solidFill>
              </a:rPr>
              <a:t>private </a:t>
            </a:r>
            <a:r>
              <a:rPr lang="zh-CN" altLang="en-US" dirty="0">
                <a:solidFill>
                  <a:schemeClr val="tx1"/>
                </a:solidFill>
              </a:rPr>
              <a:t>修饰符指定，在同一类内可见。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3.    </a:t>
            </a:r>
            <a:r>
              <a:rPr lang="zh-CN" altLang="en-US" dirty="0">
                <a:solidFill>
                  <a:schemeClr val="tx1"/>
                </a:solidFill>
              </a:rPr>
              <a:t>共有的，以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修饰符指定，对所有类可见。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4.    </a:t>
            </a:r>
            <a:r>
              <a:rPr lang="zh-CN" altLang="en-US" dirty="0">
                <a:solidFill>
                  <a:schemeClr val="tx1"/>
                </a:solidFill>
              </a:rPr>
              <a:t>受保护的，以 </a:t>
            </a:r>
            <a:r>
              <a:rPr lang="en-US" altLang="zh-CN" dirty="0">
                <a:solidFill>
                  <a:schemeClr val="tx1"/>
                </a:solidFill>
              </a:rPr>
              <a:t>protected </a:t>
            </a:r>
            <a:r>
              <a:rPr lang="zh-CN" altLang="en-US" dirty="0">
                <a:solidFill>
                  <a:schemeClr val="tx1"/>
                </a:solidFill>
              </a:rPr>
              <a:t>修饰符指定，在同一个包（</a:t>
            </a:r>
            <a:r>
              <a:rPr lang="en-US" altLang="zh-CN" dirty="0">
                <a:solidFill>
                  <a:schemeClr val="tx1"/>
                </a:solidFill>
              </a:rPr>
              <a:t>package</a:t>
            </a:r>
            <a:r>
              <a:rPr lang="zh-CN" altLang="en-US" dirty="0">
                <a:solidFill>
                  <a:schemeClr val="tx1"/>
                </a:solidFill>
              </a:rPr>
              <a:t>）中， 普通类或者子类都可以访问父类的 </a:t>
            </a:r>
            <a:r>
              <a:rPr lang="en-US" altLang="zh-CN" dirty="0">
                <a:solidFill>
                  <a:schemeClr val="tx1"/>
                </a:solidFill>
              </a:rPr>
              <a:t>protected </a:t>
            </a:r>
            <a:r>
              <a:rPr lang="zh-CN" altLang="en-US" dirty="0">
                <a:solidFill>
                  <a:schemeClr val="tx1"/>
                </a:solidFill>
              </a:rPr>
              <a:t>方法。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请注意以下方法继承的规则：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父类中声明为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的方法在子类中也必须为 </a:t>
            </a:r>
            <a:r>
              <a:rPr lang="en-US" altLang="zh-CN" dirty="0">
                <a:solidFill>
                  <a:schemeClr val="tx1"/>
                </a:solidFill>
              </a:rPr>
              <a:t>public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父类中声明为 </a:t>
            </a:r>
            <a:r>
              <a:rPr lang="en-US" altLang="zh-CN" dirty="0">
                <a:solidFill>
                  <a:schemeClr val="tx1"/>
                </a:solidFill>
              </a:rPr>
              <a:t>protected </a:t>
            </a:r>
            <a:r>
              <a:rPr lang="zh-CN" altLang="en-US" dirty="0">
                <a:solidFill>
                  <a:schemeClr val="tx1"/>
                </a:solidFill>
              </a:rPr>
              <a:t>的方法在子类中要么声明为 </a:t>
            </a:r>
            <a:r>
              <a:rPr lang="en-US" altLang="zh-CN" dirty="0">
                <a:solidFill>
                  <a:schemeClr val="tx1"/>
                </a:solidFill>
              </a:rPr>
              <a:t>protected</a:t>
            </a:r>
            <a:r>
              <a:rPr lang="zh-CN" altLang="en-US" dirty="0">
                <a:solidFill>
                  <a:schemeClr val="tx1"/>
                </a:solidFill>
              </a:rPr>
              <a:t>，要么声明为 </a:t>
            </a:r>
            <a:r>
              <a:rPr lang="en-US" altLang="zh-CN" dirty="0">
                <a:solidFill>
                  <a:schemeClr val="tx1"/>
                </a:solidFill>
              </a:rPr>
              <a:t>public</a:t>
            </a:r>
            <a:r>
              <a:rPr lang="zh-CN" altLang="en-US" dirty="0">
                <a:solidFill>
                  <a:schemeClr val="tx1"/>
                </a:solidFill>
              </a:rPr>
              <a:t>。不能声明为 </a:t>
            </a:r>
            <a:r>
              <a:rPr lang="en-US" altLang="zh-CN" dirty="0">
                <a:solidFill>
                  <a:schemeClr val="tx1"/>
                </a:solidFill>
              </a:rPr>
              <a:t>private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父类中声明为 </a:t>
            </a:r>
            <a:r>
              <a:rPr lang="en-US" altLang="zh-CN" dirty="0">
                <a:solidFill>
                  <a:schemeClr val="tx1"/>
                </a:solidFill>
              </a:rPr>
              <a:t>private </a:t>
            </a:r>
            <a:r>
              <a:rPr lang="zh-CN" altLang="en-US" dirty="0">
                <a:solidFill>
                  <a:schemeClr val="tx1"/>
                </a:solidFill>
              </a:rPr>
              <a:t>的方法，不能够被继承。</a:t>
            </a:r>
          </a:p>
        </p:txBody>
      </p:sp>
    </p:spTree>
    <p:extLst>
      <p:ext uri="{BB962C8B-B14F-4D97-AF65-F5344CB8AC3E}">
        <p14:creationId xmlns:p14="http://schemas.microsoft.com/office/powerpoint/2010/main" val="386832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433E-1024-482E-9258-D4E49D10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非访问修饰符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6552-12DC-4E02-A413-5F4071D7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为了实现一些其他的功能，</a:t>
            </a:r>
            <a:r>
              <a:rPr lang="en-US" altLang="zh-CN" dirty="0">
                <a:solidFill>
                  <a:schemeClr val="tx1"/>
                </a:solidFill>
              </a:rPr>
              <a:t>Java </a:t>
            </a:r>
            <a:r>
              <a:rPr lang="zh-CN" altLang="en-US" dirty="0">
                <a:solidFill>
                  <a:schemeClr val="tx1"/>
                </a:solidFill>
              </a:rPr>
              <a:t>也提供了许多非访问修饰符。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static </a:t>
            </a:r>
            <a:r>
              <a:rPr lang="zh-CN" altLang="en-US" dirty="0">
                <a:solidFill>
                  <a:schemeClr val="tx1"/>
                </a:solidFill>
              </a:rPr>
              <a:t>修饰符，用来</a:t>
            </a:r>
            <a:r>
              <a:rPr lang="zh-CN" altLang="en-US" b="1" dirty="0">
                <a:solidFill>
                  <a:schemeClr val="tx1"/>
                </a:solidFill>
              </a:rPr>
              <a:t>创建类方法和类变量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final </a:t>
            </a:r>
            <a:r>
              <a:rPr lang="zh-CN" altLang="en-US" dirty="0">
                <a:solidFill>
                  <a:schemeClr val="tx1"/>
                </a:solidFill>
              </a:rPr>
              <a:t>修饰符，用来修饰类、方法和变量，</a:t>
            </a:r>
            <a:r>
              <a:rPr lang="en-US" altLang="zh-CN" b="1" dirty="0">
                <a:solidFill>
                  <a:schemeClr val="tx1"/>
                </a:solidFill>
              </a:rPr>
              <a:t>final </a:t>
            </a:r>
            <a:r>
              <a:rPr lang="zh-CN" altLang="en-US" b="1" dirty="0">
                <a:solidFill>
                  <a:schemeClr val="tx1"/>
                </a:solidFill>
              </a:rPr>
              <a:t>修饰的类不能够被继承，修饰的方法不能被继承类重新定义，修饰的变量为常量</a:t>
            </a:r>
            <a:r>
              <a:rPr lang="zh-CN" altLang="en-US" dirty="0">
                <a:solidFill>
                  <a:schemeClr val="tx1"/>
                </a:solidFill>
              </a:rPr>
              <a:t>，是不可修改的。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abstract </a:t>
            </a:r>
            <a:r>
              <a:rPr lang="zh-CN" altLang="en-US" dirty="0">
                <a:solidFill>
                  <a:schemeClr val="tx1"/>
                </a:solidFill>
              </a:rPr>
              <a:t>修饰符，用来</a:t>
            </a:r>
            <a:r>
              <a:rPr lang="zh-CN" altLang="en-US" b="1" dirty="0">
                <a:solidFill>
                  <a:schemeClr val="tx1"/>
                </a:solidFill>
              </a:rPr>
              <a:t>创建抽象类和抽象方法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synchronized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volatile </a:t>
            </a:r>
            <a:r>
              <a:rPr lang="zh-CN" altLang="en-US" dirty="0">
                <a:solidFill>
                  <a:schemeClr val="tx1"/>
                </a:solidFill>
              </a:rPr>
              <a:t>修饰符，主要用于线程的编程。</a:t>
            </a:r>
          </a:p>
        </p:txBody>
      </p:sp>
    </p:spTree>
    <p:extLst>
      <p:ext uri="{BB962C8B-B14F-4D97-AF65-F5344CB8AC3E}">
        <p14:creationId xmlns:p14="http://schemas.microsoft.com/office/powerpoint/2010/main" val="291660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3796</Words>
  <Application>Microsoft Office PowerPoint</Application>
  <PresentationFormat>宽屏</PresentationFormat>
  <Paragraphs>401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-apple-system</vt:lpstr>
      <vt:lpstr>Helvetica Neue</vt:lpstr>
      <vt:lpstr>DengXian</vt:lpstr>
      <vt:lpstr>Microsoft YaHei</vt:lpstr>
      <vt:lpstr>Arial</vt:lpstr>
      <vt:lpstr>Calibri</vt:lpstr>
      <vt:lpstr>Calibri Light</vt:lpstr>
      <vt:lpstr>Consolas</vt:lpstr>
      <vt:lpstr>Office 主题</vt:lpstr>
      <vt:lpstr>主题3</vt:lpstr>
      <vt:lpstr>Custom Design</vt:lpstr>
      <vt:lpstr>COMP1110/6710  期末班</vt:lpstr>
      <vt:lpstr>Java 基础语法</vt:lpstr>
      <vt:lpstr>Java 基本数据类型</vt:lpstr>
      <vt:lpstr>Java 基本数据类型</vt:lpstr>
      <vt:lpstr>Java 标识符</vt:lpstr>
      <vt:lpstr>Java 运算符</vt:lpstr>
      <vt:lpstr>Java 修饰符</vt:lpstr>
      <vt:lpstr>访问控制修饰符和继承</vt:lpstr>
      <vt:lpstr>非访问修饰符</vt:lpstr>
      <vt:lpstr>static修饰符</vt:lpstr>
      <vt:lpstr>Java 循环结构</vt:lpstr>
      <vt:lpstr>Java 分支结构</vt:lpstr>
      <vt:lpstr>Java 数组</vt:lpstr>
      <vt:lpstr>创建数组</vt:lpstr>
      <vt:lpstr>Java 数组</vt:lpstr>
      <vt:lpstr>创建、初始化和操纵数组</vt:lpstr>
      <vt:lpstr>Arrays 类</vt:lpstr>
      <vt:lpstr>Java 常量</vt:lpstr>
      <vt:lpstr>Java 变量</vt:lpstr>
      <vt:lpstr>Java局部变量</vt:lpstr>
      <vt:lpstr>实例变量</vt:lpstr>
      <vt:lpstr>类变量（静态变量）</vt:lpstr>
      <vt:lpstr>Java Number类</vt:lpstr>
      <vt:lpstr>Java String类</vt:lpstr>
      <vt:lpstr>String类方法</vt:lpstr>
      <vt:lpstr>StringBuilder 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FINM 2002/7041</dc:title>
  <dc:creator>hu</dc:creator>
  <cp:lastModifiedBy>Yi Liu</cp:lastModifiedBy>
  <cp:revision>91</cp:revision>
  <dcterms:created xsi:type="dcterms:W3CDTF">2018-09-19T05:04:08Z</dcterms:created>
  <dcterms:modified xsi:type="dcterms:W3CDTF">2020-10-20T02:11:54Z</dcterms:modified>
</cp:coreProperties>
</file>