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4"/>
  </p:notesMasterIdLst>
  <p:sldIdLst>
    <p:sldId id="257" r:id="rId4"/>
    <p:sldId id="566" r:id="rId5"/>
    <p:sldId id="567" r:id="rId6"/>
    <p:sldId id="568" r:id="rId7"/>
    <p:sldId id="569" r:id="rId8"/>
    <p:sldId id="570" r:id="rId9"/>
    <p:sldId id="571" r:id="rId10"/>
    <p:sldId id="564" r:id="rId11"/>
    <p:sldId id="565" r:id="rId12"/>
    <p:sldId id="5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040" autoAdjust="0"/>
  </p:normalViewPr>
  <p:slideViewPr>
    <p:cSldViewPr snapToGrid="0">
      <p:cViewPr>
        <p:scale>
          <a:sx n="100" d="100"/>
          <a:sy n="100" d="100"/>
        </p:scale>
        <p:origin x="10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8/21/2020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shenliang123/archive/2011/10/27/2226903.html" TargetMode="Externa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</a:t>
            </a:r>
            <a:endParaRPr lang="zh-CN" altLang="en-US" sz="5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US" altLang="zh-CN" dirty="0"/>
          </a:p>
          <a:p>
            <a:pPr algn="l"/>
            <a:r>
              <a:rPr lang="en-US" altLang="zh-CN" dirty="0"/>
              <a:t>22/08/2020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DCBC0-E79B-47A1-8725-CCA7ED1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CA11D-D0BB-4941-A20F-7D23F885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泛型有三种使用方式，分别为：泛型类、泛型接口、泛型方法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泛型类的最基本写法（这么看可能会有点晕，会在下面的例子中详解）：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class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Source Code Pro"/>
              </a:rPr>
              <a:t>类名称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&lt;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Source Code Pro"/>
              </a:rPr>
              <a:t>泛型标识：可以随便写任意标识号，标识指定的泛型的类型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&gt;{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Source Code Pro"/>
                <a:ea typeface="Microsoft YaHei" panose="020B0503020204020204" pitchFamily="34" charset="-122"/>
              </a:rPr>
              <a:t>  </a:t>
            </a:r>
            <a:r>
              <a:rPr lang="en-US" altLang="zh-CN" b="0" i="0" dirty="0">
                <a:solidFill>
                  <a:srgbClr val="00008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Source Code Pro"/>
              </a:rPr>
              <a:t> 泛型标识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/*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Source Code Pro"/>
              </a:rPr>
              <a:t>（成员变量类型）*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/ var;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Source Code Pro"/>
              </a:rPr>
              <a:t> 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.....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Source Code Pro"/>
              </a:rPr>
              <a:t> 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}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}</a:t>
            </a:r>
          </a:p>
          <a:p>
            <a:endParaRPr lang="en-US" altLang="zh-CN" dirty="0">
              <a:solidFill>
                <a:srgbClr val="4F4F4F"/>
              </a:solidFill>
              <a:latin typeface="Source Code Pro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Source Code Pro"/>
              </a:rPr>
              <a:t>泛型接口同理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CCB23-9C65-4384-BC52-B3098545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A0468E-0BA8-4DC6-8698-588F53BA6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23" y="1719072"/>
            <a:ext cx="8658596" cy="4457891"/>
          </a:xfrm>
        </p:spPr>
      </p:pic>
    </p:spTree>
    <p:extLst>
      <p:ext uri="{BB962C8B-B14F-4D97-AF65-F5344CB8AC3E}">
        <p14:creationId xmlns:p14="http://schemas.microsoft.com/office/powerpoint/2010/main" val="66528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3F6A5-393B-4AAA-ADB3-B84AB538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9734E-F556-447C-B3F2-8C214861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" y="1296955"/>
            <a:ext cx="11939537" cy="5467740"/>
          </a:xfrm>
        </p:spPr>
        <p:txBody>
          <a:bodyPr>
            <a:normAutofit/>
          </a:bodyPr>
          <a:lstStyle/>
          <a:p>
            <a:r>
              <a:rPr lang="zh-CN" altLang="en-US" dirty="0"/>
              <a:t>自动装箱的例子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因为 </a:t>
            </a:r>
            <a:r>
              <a:rPr lang="en-US" altLang="zh-CN" dirty="0"/>
              <a:t>list </a:t>
            </a:r>
            <a:r>
              <a:rPr lang="zh-CN" altLang="en-US" dirty="0"/>
              <a:t>是一个 </a:t>
            </a:r>
            <a:r>
              <a:rPr lang="en-US" altLang="zh-CN" dirty="0"/>
              <a:t>Integer </a:t>
            </a:r>
            <a:r>
              <a:rPr lang="zh-CN" altLang="en-US" dirty="0"/>
              <a:t>对象的集合，理论上 </a:t>
            </a:r>
            <a:r>
              <a:rPr lang="en-US" altLang="zh-CN" dirty="0"/>
              <a:t>add </a:t>
            </a:r>
            <a:r>
              <a:rPr lang="zh-CN" altLang="en-US" dirty="0"/>
              <a:t>方法传进去的都应该是 </a:t>
            </a:r>
            <a:r>
              <a:rPr lang="en-US" altLang="zh-CN" dirty="0"/>
              <a:t>Integer </a:t>
            </a:r>
            <a:r>
              <a:rPr lang="zh-CN" altLang="en-US" dirty="0"/>
              <a:t>对象，但是这里可以传递一个 </a:t>
            </a:r>
            <a:r>
              <a:rPr lang="en-US" altLang="zh-CN" dirty="0"/>
              <a:t>int</a:t>
            </a:r>
            <a:r>
              <a:rPr lang="zh-CN" altLang="en-US" dirty="0"/>
              <a:t>（数值</a:t>
            </a:r>
            <a:r>
              <a:rPr lang="en-US" altLang="zh-CN" dirty="0"/>
              <a:t>2</a:t>
            </a:r>
            <a:r>
              <a:rPr lang="zh-CN" altLang="en-US" dirty="0"/>
              <a:t>），就是因为编译器把 </a:t>
            </a:r>
            <a:r>
              <a:rPr lang="en-US" altLang="zh-CN" dirty="0"/>
              <a:t>int </a:t>
            </a:r>
            <a:r>
              <a:rPr lang="zh-CN" altLang="en-US" dirty="0"/>
              <a:t>转换为 </a:t>
            </a:r>
            <a:r>
              <a:rPr lang="en-US" altLang="zh-CN" dirty="0"/>
              <a:t>Integer </a:t>
            </a:r>
            <a:r>
              <a:rPr lang="zh-CN" altLang="en-US" dirty="0"/>
              <a:t>了。实际上编译器会把上面的代码转变为：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拆箱的例子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与自动装箱相反的，在这段代码中，编译器自动把 </a:t>
            </a:r>
            <a:r>
              <a:rPr lang="en-US" altLang="zh-CN" dirty="0"/>
              <a:t>Integer </a:t>
            </a:r>
            <a:r>
              <a:rPr lang="zh-CN" altLang="en-US" dirty="0"/>
              <a:t>对象转换为 </a:t>
            </a:r>
            <a:r>
              <a:rPr lang="en-US" altLang="zh-CN" dirty="0"/>
              <a:t>int </a:t>
            </a:r>
            <a:r>
              <a:rPr lang="zh-CN" altLang="en-US" dirty="0"/>
              <a:t>基本数据类型。</a:t>
            </a:r>
          </a:p>
          <a:p>
            <a:endParaRPr lang="zh-CN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4EE672-78D0-436C-A52D-F5CEE651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745964"/>
            <a:ext cx="5248275" cy="5847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list.add(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D9BCBE-D90B-4C87-8E83-B61269141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4" y="3507604"/>
            <a:ext cx="5581651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List&lt;Integer&gt; list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ArrayList&lt;&gt;();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list.add(Integer.valueOf(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A25137D-4B06-4B6B-9E09-2B40BB5F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4" y="4660302"/>
            <a:ext cx="7515226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getFirstNumber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(List&lt;Integer&gt; list)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firstNumber = list.get(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firstNumber;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3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3E9D-0796-41FE-BC80-01801E1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2EB4F-AF63-4365-8C5E-FF08AB4B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590675"/>
            <a:ext cx="10696575" cy="4586288"/>
          </a:xfrm>
        </p:spPr>
        <p:txBody>
          <a:bodyPr/>
          <a:lstStyle/>
          <a:p>
            <a:r>
              <a:rPr lang="zh-CN" altLang="en-US" dirty="0"/>
              <a:t>如果没有自动装箱和拆箱，上面的代码将编译不通过。上面的代码得这样写才行：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可见 </a:t>
            </a:r>
            <a:r>
              <a:rPr lang="en-US" altLang="zh-CN" dirty="0"/>
              <a:t>Java </a:t>
            </a:r>
            <a:r>
              <a:rPr lang="zh-CN" altLang="en-US" dirty="0"/>
              <a:t>编译器帮我们做的事情还是带来一些便利的。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9D25B-2946-4D5E-A640-621608A3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087970"/>
            <a:ext cx="673417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List&lt;Integer&gt; list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ArrayList&lt;&gt;();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list.add(Integer.valueOf(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162BB1-371F-493B-A54E-8E49CB09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875002"/>
            <a:ext cx="8686800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getFirstNumber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(List&lt;Integer&gt; list)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firstNumber = list.get(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).intValue();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firstNumber;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5ABA0-12A2-44EB-B8E2-3E5182A6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9743D-3255-4160-ADEA-F246818B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005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600" b="1" i="0" dirty="0">
                <a:solidFill>
                  <a:srgbClr val="555555"/>
                </a:solidFill>
                <a:effectLst/>
                <a:latin typeface="Lato"/>
              </a:rPr>
              <a:t>可能带来的问题</a:t>
            </a:r>
            <a:endParaRPr lang="en-US" altLang="zh-CN" sz="2600" b="0" i="0" dirty="0">
              <a:solidFill>
                <a:srgbClr val="555555"/>
              </a:solidFill>
              <a:effectLst/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对象比较的结果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考虑以下代码：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输出结果是：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number1 == number2: false</a:t>
            </a:r>
          </a:p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注意这里是用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==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比较两个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Integer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对象的内存指针，不是比较他们代表的值。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number1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和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number2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是两个不同的对象，比较结果自然是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false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。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0DC00-3E68-4B81-81B4-C3F6172A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459504"/>
            <a:ext cx="8915400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TestJava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8959A8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(String[] args)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Integer number1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Integer number2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"number1 == number2: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+ (number1 == number2));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CE410-ECBB-4067-93AD-54ACB405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DB665-331F-4C77-B341-9C38029F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339850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继续看以下代码：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r>
              <a:rPr lang="zh-CN" altLang="en-US" dirty="0"/>
              <a:t>输出结果是：</a:t>
            </a:r>
            <a:r>
              <a:rPr lang="en-US" altLang="zh-CN" dirty="0"/>
              <a:t>number3 == number4: true</a:t>
            </a:r>
          </a:p>
          <a:p>
            <a:r>
              <a:rPr lang="zh-CN" altLang="en-US" dirty="0"/>
              <a:t>几乎一样的代码，出来的结果却不一样！其实是因为 </a:t>
            </a:r>
            <a:r>
              <a:rPr lang="en-US" altLang="zh-CN" dirty="0"/>
              <a:t>Java </a:t>
            </a:r>
            <a:r>
              <a:rPr lang="zh-CN" altLang="en-US" dirty="0"/>
              <a:t>虚拟机对 </a:t>
            </a:r>
            <a:r>
              <a:rPr lang="en-US" altLang="zh-CN" dirty="0"/>
              <a:t>-128</a:t>
            </a:r>
            <a:r>
              <a:rPr lang="zh-CN" altLang="en-US" dirty="0"/>
              <a:t>到</a:t>
            </a:r>
            <a:r>
              <a:rPr lang="en-US" altLang="zh-CN" dirty="0"/>
              <a:t>127 </a:t>
            </a:r>
            <a:r>
              <a:rPr lang="zh-CN" altLang="en-US" dirty="0"/>
              <a:t>的 </a:t>
            </a:r>
            <a:r>
              <a:rPr lang="en-US" altLang="zh-CN" dirty="0"/>
              <a:t>Integer </a:t>
            </a:r>
            <a:r>
              <a:rPr lang="zh-CN" altLang="en-US" dirty="0"/>
              <a:t>对象做了缓存，所以 </a:t>
            </a:r>
            <a:r>
              <a:rPr lang="en-US" altLang="zh-CN" dirty="0"/>
              <a:t>number3 </a:t>
            </a:r>
            <a:r>
              <a:rPr lang="zh-CN" altLang="en-US" dirty="0"/>
              <a:t>和 </a:t>
            </a:r>
            <a:r>
              <a:rPr lang="en-US" altLang="zh-CN" dirty="0"/>
              <a:t>number4 </a:t>
            </a:r>
            <a:r>
              <a:rPr lang="zh-CN" altLang="en-US" dirty="0"/>
              <a:t>实际上是同一个对象，比较结果自然也就返回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A6D34-8787-4FD3-BB3F-0FF5E845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8" y="1868954"/>
            <a:ext cx="9519581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TestJava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(String[] args)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Integer number3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Integer number4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System.out.println(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"number3 == number4: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+ (number3 == number4));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E1002-8E47-472A-A2A6-6696D64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自动装箱与自动拆箱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7A357-F3DB-4717-A59A-CCEDCBD4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65932"/>
            <a:ext cx="10515600" cy="483235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zh-CN" altLang="en-US" dirty="0"/>
              <a:t>对象的过多创建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考虑以下代码：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US" altLang="zh-CN" dirty="0">
              <a:solidFill>
                <a:srgbClr val="555555"/>
              </a:solidFill>
              <a:latin typeface="Lato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上面的代码中，由于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sum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是一个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Integer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对象，不能直接进行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+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操作，所以会先执行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Lato"/>
              </a:rPr>
              <a:t>sum.intValue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()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拆箱，得到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类型进行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+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操作。然后再执行 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Lato"/>
              </a:rPr>
              <a:t>Integer.valueOf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(sum)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进行装箱操作，得到一个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Integer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对象赋值给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sum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。虽然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Java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虚拟机对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-128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到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127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的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Integer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对象做了缓存，但是从第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128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到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1000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次循环中总共还要创建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873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个对象。这将导致程序的性能降低甚至触发垃圾回收。而简单地把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sum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的类型改为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Lato"/>
              </a:rPr>
              <a:t>int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/>
              </a:rPr>
              <a:t>就可解决问题。</a:t>
            </a:r>
            <a:endParaRPr lang="en-US" altLang="zh-CN" b="0" i="0" dirty="0">
              <a:solidFill>
                <a:srgbClr val="555555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altLang="zh-CN" dirty="0"/>
              <a:t>3.   int</a:t>
            </a:r>
            <a:r>
              <a:rPr lang="zh-CN" altLang="en-US" dirty="0"/>
              <a:t>与</a:t>
            </a:r>
            <a:r>
              <a:rPr lang="en-US" altLang="zh-CN" dirty="0"/>
              <a:t>Integer</a:t>
            </a:r>
            <a:r>
              <a:rPr lang="zh-CN" altLang="en-US" dirty="0"/>
              <a:t>的区别：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int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是基本类型，直接存数值，而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integer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是对象，用一个引用指向这个对象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https://www.cnblogs.com/shenliang123/archive/2011/10/27/2226903.html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0D5DD0-C018-464D-9498-504853DF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44115"/>
            <a:ext cx="6553200" cy="9848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Integer sum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sum = sum +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4B4-A1E7-4587-B0AD-A9E89C6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573F-FF26-46FB-AA9B-2EFD2726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0" y="1750006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链表是一种物理存储单元上非连续、非顺序的存储结构。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链表是由那几个部分组成的呢？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个节点组成的，每一个节点就是一个对象：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每一个节点分为两部分：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数据域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指针域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为什么我们需要链表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?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D620A-2D02-40FD-850F-C7D4F01E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23" y="4264384"/>
            <a:ext cx="628737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C53E-93BE-4EB8-B258-53D93F68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3BDAB-38C3-490E-B4BF-19AA98AC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09700"/>
            <a:ext cx="11363325" cy="54483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泛型，即“参数化类型”。一提到参数，最熟悉的就是定义方法时有形参，然后调用此方法时传递实参。那么参数化类型怎么理解呢？顾名思义，就是将类型由原来的具体的类型参数化，类似于方法中的变量参数，此时类型也定义成参数形式（可以称之为类型形参），然后在使用</a:t>
            </a:r>
            <a:r>
              <a:rPr lang="en-US" altLang="zh-CN" dirty="0"/>
              <a:t>/</a:t>
            </a:r>
            <a:r>
              <a:rPr lang="zh-CN" altLang="en-US" dirty="0"/>
              <a:t>调用时传入具体的类型（类型实参）。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泛型的本质是为了参数化类型（在不创建新的类型的情况下，通过泛型指定的不同类型来控制形参具体限制的类型）。也就是说在泛型使用过程中，操作的数据类型被指定为一个参数，这种参数类型可以用在类、接口和方法中，分别被称为泛型类、泛型接口、泛型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一个被举了无数次的例子：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List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= </a:t>
            </a:r>
            <a:r>
              <a:rPr lang="en-US" altLang="zh-CN" b="0" i="0" dirty="0">
                <a:solidFill>
                  <a:srgbClr val="00008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arrayList.add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</a:t>
            </a:r>
            <a:r>
              <a:rPr lang="en-US" altLang="zh-CN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b="0" i="0" dirty="0" err="1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aaaa</a:t>
            </a:r>
            <a:r>
              <a:rPr lang="en-US" altLang="zh-CN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arrayList.add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</a:t>
            </a:r>
            <a:r>
              <a:rPr lang="en-US" altLang="zh-CN" b="0" i="0" dirty="0">
                <a:solidFill>
                  <a:srgbClr val="00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00008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</a:t>
            </a:r>
            <a:r>
              <a:rPr lang="en-US" altLang="zh-CN" b="0" i="0" dirty="0">
                <a:solidFill>
                  <a:srgbClr val="00008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= </a:t>
            </a:r>
            <a:r>
              <a:rPr lang="en-US" altLang="zh-CN" b="0" i="0" dirty="0">
                <a:solidFill>
                  <a:srgbClr val="00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;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&lt;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arrayList.size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();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++){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4F4F4F"/>
                </a:solidFill>
                <a:latin typeface="Source Code Pro"/>
              </a:rPr>
              <a:t> 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String item = (String)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arrayList.get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i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Log.d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(</a:t>
            </a:r>
            <a:r>
              <a:rPr lang="en-US" altLang="zh-CN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泛型测试</a:t>
            </a:r>
            <a:r>
              <a:rPr lang="en-US" altLang="zh-CN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,</a:t>
            </a:r>
            <a:r>
              <a:rPr lang="en-US" altLang="zh-CN" b="0" i="0" dirty="0">
                <a:solidFill>
                  <a:srgbClr val="0099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"item = "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+ item);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}</a:t>
            </a:r>
            <a:endParaRPr lang="en-US" altLang="zh-CN" dirty="0">
              <a:solidFill>
                <a:srgbClr val="4F4F4F"/>
              </a:solidFill>
              <a:latin typeface="Source Code Pro"/>
            </a:endParaRPr>
          </a:p>
          <a:p>
            <a:pPr>
              <a:lnSpc>
                <a:spcPct val="120000"/>
              </a:lnSpc>
            </a:pP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毫无疑问，程序的运行结果会以崩溃结束。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可以存放任意类型，例子中添加了一个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类型，添加了一个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类型，再使用时都以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的方式使用，因此程序崩溃了。为了解决类似这样的问题（在编译阶段就可以解决），泛型应运而生。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0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1171</Words>
  <Application>Microsoft Office PowerPoint</Application>
  <PresentationFormat>宽屏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-apple-system</vt:lpstr>
      <vt:lpstr>Lato</vt:lpstr>
      <vt:lpstr>Source Code Pro</vt:lpstr>
      <vt:lpstr>DengXian</vt:lpstr>
      <vt:lpstr>Microsoft YaHei</vt:lpstr>
      <vt:lpstr>Microsoft YaHei</vt:lpstr>
      <vt:lpstr>Arial</vt:lpstr>
      <vt:lpstr>Calibri</vt:lpstr>
      <vt:lpstr>Calibri Light</vt:lpstr>
      <vt:lpstr>Consolas</vt:lpstr>
      <vt:lpstr>Verdana</vt:lpstr>
      <vt:lpstr>Office 主题</vt:lpstr>
      <vt:lpstr>主题3</vt:lpstr>
      <vt:lpstr>Custom Design</vt:lpstr>
      <vt:lpstr>COMP1110/6710</vt:lpstr>
      <vt:lpstr>自动装箱与自动拆箱</vt:lpstr>
      <vt:lpstr>自动装箱与自动拆箱</vt:lpstr>
      <vt:lpstr>自动装箱与自动拆箱</vt:lpstr>
      <vt:lpstr>自动装箱与自动拆箱</vt:lpstr>
      <vt:lpstr>自动装箱与自动拆箱</vt:lpstr>
      <vt:lpstr>自动装箱与自动拆箱</vt:lpstr>
      <vt:lpstr>链表</vt:lpstr>
      <vt:lpstr>泛型</vt:lpstr>
      <vt:lpstr>泛型的使用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65</cp:revision>
  <dcterms:created xsi:type="dcterms:W3CDTF">2018-09-19T05:04:08Z</dcterms:created>
  <dcterms:modified xsi:type="dcterms:W3CDTF">2020-08-21T17:31:21Z</dcterms:modified>
</cp:coreProperties>
</file>