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9"/>
  </p:notesMasterIdLst>
  <p:sldIdLst>
    <p:sldId id="257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2040" autoAdjust="0"/>
  </p:normalViewPr>
  <p:slideViewPr>
    <p:cSldViewPr snapToGrid="0">
      <p:cViewPr varScale="1">
        <p:scale>
          <a:sx n="105" d="100"/>
          <a:sy n="105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1DBDE-5A59-47F9-9983-E9E0816F3133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BC22-4938-4648-8564-1822EFD80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965AF0-BB28-584F-B08B-A9587409150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305AEB-D839-5140-8A21-21FE50DB91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9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459718"/>
            <a:ext cx="8418786" cy="664889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1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3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7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2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7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9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228600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AF0-BB28-584F-B08B-A9587409150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65125"/>
            <a:ext cx="8610600" cy="863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</a:gradFill>
          <a:effectLst>
            <a:glow rad="177800">
              <a:schemeClr val="accent1">
                <a:alpha val="2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812800" stA="52000" endA="300" endPos="3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7" y="435146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%E6%9C%80%E5%A3%9E%E6%83%85%E6%B3%81%E8%A4%87%E9%9B%9C%E5%BA%A6&amp;action=edit&amp;redlink=1" TargetMode="External"/><Relationship Id="rId3" Type="http://schemas.openxmlformats.org/officeDocument/2006/relationships/hyperlink" Target="https://zh.wikipedia.org/wiki/%E7%AE%97%E6%B3%95" TargetMode="External"/><Relationship Id="rId7" Type="http://schemas.openxmlformats.org/officeDocument/2006/relationships/hyperlink" Target="https://zh.wikipedia.org/wiki/%E6%B8%90%E8%BF%91%E5%88%86%E6%9E%90" TargetMode="External"/><Relationship Id="rId2" Type="http://schemas.openxmlformats.org/officeDocument/2006/relationships/hyperlink" Target="https://zh.wikipedia.org/wiki/%E8%AE%A1%E7%AE%97%E6%9C%BA%E7%A7%91%E5%AD%A6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zh.wikipedia.org/wiki/%E5%A4%A7O%E7%AC%A6%E5%8F%B7" TargetMode="External"/><Relationship Id="rId5" Type="http://schemas.openxmlformats.org/officeDocument/2006/relationships/hyperlink" Target="https://zh.wikipedia.org/wiki/%E5%AD%97%E7%AC%A6%E4%B8%B2" TargetMode="External"/><Relationship Id="rId4" Type="http://schemas.openxmlformats.org/officeDocument/2006/relationships/hyperlink" Target="https://zh.wikipedia.org/wiki/%E5%87%BD%E6%95%B0" TargetMode="External"/><Relationship Id="rId9" Type="http://schemas.openxmlformats.org/officeDocument/2006/relationships/hyperlink" Target="https://zh.wikipedia.org/w/index.php?title=%E5%B9%B3%E5%9D%87%E6%83%85%E6%B3%81%E8%A4%87%E9%9B%9C%E5%BA%A6&amp;action=edit&amp;redlink=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COMP1110/6710</a:t>
            </a:r>
            <a:endParaRPr lang="zh-CN" altLang="en-US" sz="5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By </a:t>
            </a:r>
            <a:r>
              <a:rPr lang="zh-CN" altLang="en-US" dirty="0"/>
              <a:t>刘易</a:t>
            </a:r>
            <a:endParaRPr lang="en-US" altLang="zh-CN" dirty="0"/>
          </a:p>
          <a:p>
            <a:pPr algn="l"/>
            <a:r>
              <a:rPr lang="en-US" altLang="zh-CN" dirty="0"/>
              <a:t>26/09/2020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A6855-6BB8-4455-9AF9-80B77FAB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复杂度曲线图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04946C-DAD9-4730-848B-2CEE8729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48" y="1825625"/>
            <a:ext cx="7164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73D84-7C2B-4F5F-A918-7368E85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2D205-CCAE-443D-81DB-3B2D740D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805355"/>
            <a:ext cx="6028944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继承于</a:t>
            </a:r>
            <a:r>
              <a:rPr lang="en-US" altLang="zh-CN" dirty="0"/>
              <a:t>Collection</a:t>
            </a:r>
            <a:r>
              <a:rPr lang="zh-CN" altLang="en-US" dirty="0"/>
              <a:t>接口，是一个不允许出现重复元素，并且无序的集合，主要有</a:t>
            </a:r>
            <a:r>
              <a:rPr lang="en-US" altLang="zh-CN" dirty="0"/>
              <a:t>HashSet</a:t>
            </a:r>
            <a:r>
              <a:rPr lang="zh-CN" altLang="en-US" dirty="0"/>
              <a:t>和</a:t>
            </a:r>
            <a:r>
              <a:rPr lang="en-US" altLang="zh-CN" dirty="0" err="1"/>
              <a:t>TreeSet</a:t>
            </a:r>
            <a:r>
              <a:rPr lang="zh-CN" altLang="en-US" dirty="0"/>
              <a:t>两大实现类。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在判断重复元素的时候，</a:t>
            </a:r>
            <a:r>
              <a:rPr lang="en-US" altLang="zh-CN" dirty="0"/>
              <a:t>Set</a:t>
            </a:r>
            <a:r>
              <a:rPr lang="zh-CN" altLang="en-US" dirty="0"/>
              <a:t>集合会调用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equal()</a:t>
            </a:r>
            <a:r>
              <a:rPr lang="zh-CN" altLang="en-US" dirty="0"/>
              <a:t>方法来实现。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HashSet</a:t>
            </a:r>
            <a:r>
              <a:rPr lang="zh-CN" altLang="en-US" dirty="0"/>
              <a:t>是</a:t>
            </a:r>
            <a:r>
              <a:rPr lang="zh-CN" altLang="en-US" b="1" dirty="0"/>
              <a:t>哈希表结构（下周）</a:t>
            </a:r>
            <a:r>
              <a:rPr lang="zh-CN" altLang="en-US" dirty="0"/>
              <a:t>，主要利用</a:t>
            </a:r>
            <a:r>
              <a:rPr lang="en-US" altLang="zh-CN" dirty="0"/>
              <a:t>HashMap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来存储元素，计算插入元素的</a:t>
            </a:r>
            <a:r>
              <a:rPr lang="en-US" altLang="zh-CN" dirty="0" err="1"/>
              <a:t>hashCode</a:t>
            </a:r>
            <a:r>
              <a:rPr lang="zh-CN" altLang="en-US" dirty="0"/>
              <a:t>来获取元素在集合中的位置。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TreeSet</a:t>
            </a:r>
            <a:r>
              <a:rPr lang="zh-CN" altLang="en-US" dirty="0"/>
              <a:t>是</a:t>
            </a:r>
            <a:r>
              <a:rPr lang="zh-CN" altLang="en-US" b="1" dirty="0"/>
              <a:t>红黑树结构（下下周）</a:t>
            </a:r>
            <a:r>
              <a:rPr lang="zh-CN" altLang="en-US" dirty="0"/>
              <a:t>，每一个元素都是树中的一个节点，插入的元素都会进行排序。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7DD267-EB8C-422D-95FD-48871BC4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14" y="1563767"/>
            <a:ext cx="4485414" cy="48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A9AC-680E-4455-B520-AC2D5511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常用方法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060042-9BB4-4CFC-A276-C75441CED7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7959" y="1422894"/>
            <a:ext cx="6596082" cy="511418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添加功能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c);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删除功能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removeAll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c);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长度功能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判断功能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containsAll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c);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retainAll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c);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获取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集合的迭代器：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把集合转换成数组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a);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//判断元素是否重复，为子类提高重写方法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6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09D8E-4AB0-44E3-B1EC-964A898F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CAE99-DDAB-4008-BECC-36733284F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371600"/>
            <a:ext cx="11521440" cy="5596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HashSet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en-US" altLang="zh-CN" dirty="0">
                <a:solidFill>
                  <a:schemeClr val="tx1"/>
                </a:solidFill>
              </a:rPr>
              <a:t>Set</a:t>
            </a:r>
            <a:r>
              <a:rPr lang="zh-CN" altLang="en-US" dirty="0">
                <a:solidFill>
                  <a:schemeClr val="tx1"/>
                </a:solidFill>
              </a:rPr>
              <a:t>接口，底层由</a:t>
            </a:r>
            <a:r>
              <a:rPr lang="en-US" altLang="zh-CN" dirty="0">
                <a:solidFill>
                  <a:schemeClr val="tx1"/>
                </a:solidFill>
              </a:rPr>
              <a:t>HashMap(</a:t>
            </a:r>
            <a:r>
              <a:rPr lang="zh-CN" altLang="en-US" dirty="0">
                <a:solidFill>
                  <a:schemeClr val="tx1"/>
                </a:solidFill>
              </a:rPr>
              <a:t>后面讲解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来实现，为哈希表结构，新增元素相当于</a:t>
            </a:r>
            <a:r>
              <a:rPr lang="en-US" altLang="zh-CN" dirty="0">
                <a:solidFill>
                  <a:schemeClr val="tx1"/>
                </a:solidFill>
              </a:rPr>
              <a:t>HashMap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key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默认为一个固定的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。在我看来，</a:t>
            </a:r>
            <a:r>
              <a:rPr lang="en-US" altLang="zh-CN" dirty="0">
                <a:solidFill>
                  <a:schemeClr val="tx1"/>
                </a:solidFill>
              </a:rPr>
              <a:t>HashSet</a:t>
            </a:r>
            <a:r>
              <a:rPr lang="zh-CN" altLang="en-US" dirty="0">
                <a:solidFill>
                  <a:schemeClr val="tx1"/>
                </a:solidFill>
              </a:rPr>
              <a:t>相当于一个阉割版的</a:t>
            </a:r>
            <a:r>
              <a:rPr lang="en-US" altLang="zh-CN" dirty="0">
                <a:solidFill>
                  <a:schemeClr val="tx1"/>
                </a:solidFill>
              </a:rPr>
              <a:t>HashMap;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当有元素插入的时候，会计算元素的</a:t>
            </a:r>
            <a:r>
              <a:rPr lang="en-US" altLang="zh-CN" dirty="0" err="1">
                <a:solidFill>
                  <a:schemeClr val="tx1"/>
                </a:solidFill>
              </a:rPr>
              <a:t>hashCode</a:t>
            </a:r>
            <a:r>
              <a:rPr lang="zh-CN" altLang="en-US" dirty="0">
                <a:solidFill>
                  <a:schemeClr val="tx1"/>
                </a:solidFill>
              </a:rPr>
              <a:t>值，将元素插入到哈希表对应的位置中来；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它继承于</a:t>
            </a:r>
            <a:r>
              <a:rPr lang="en-US" altLang="zh-CN" dirty="0" err="1">
                <a:solidFill>
                  <a:schemeClr val="tx1"/>
                </a:solidFill>
              </a:rPr>
              <a:t>AbstractSet</a:t>
            </a:r>
            <a:r>
              <a:rPr lang="zh-CN" altLang="en-US" dirty="0">
                <a:solidFill>
                  <a:schemeClr val="tx1"/>
                </a:solidFill>
              </a:rPr>
              <a:t>，实现了</a:t>
            </a:r>
            <a:r>
              <a:rPr lang="en-US" altLang="zh-CN" dirty="0">
                <a:solidFill>
                  <a:schemeClr val="tx1"/>
                </a:solidFill>
              </a:rPr>
              <a:t>Set, Cloneable, Serializable</a:t>
            </a:r>
            <a:r>
              <a:rPr lang="zh-CN" altLang="en-US" dirty="0">
                <a:solidFill>
                  <a:schemeClr val="tx1"/>
                </a:solidFill>
              </a:rPr>
              <a:t>接口。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(1)HashSet</a:t>
            </a:r>
            <a:r>
              <a:rPr lang="zh-CN" altLang="en-US" dirty="0">
                <a:solidFill>
                  <a:schemeClr val="tx1"/>
                </a:solidFill>
              </a:rPr>
              <a:t>继承</a:t>
            </a:r>
            <a:r>
              <a:rPr lang="en-US" altLang="zh-CN" dirty="0" err="1">
                <a:solidFill>
                  <a:schemeClr val="tx1"/>
                </a:solidFill>
              </a:rPr>
              <a:t>AbstractSet</a:t>
            </a:r>
            <a:r>
              <a:rPr lang="zh-CN" altLang="en-US" dirty="0">
                <a:solidFill>
                  <a:schemeClr val="tx1"/>
                </a:solidFill>
              </a:rPr>
              <a:t>类，获得了</a:t>
            </a:r>
            <a:r>
              <a:rPr lang="en-US" altLang="zh-CN" dirty="0">
                <a:solidFill>
                  <a:schemeClr val="tx1"/>
                </a:solidFill>
              </a:rPr>
              <a:t>Set</a:t>
            </a:r>
            <a:r>
              <a:rPr lang="zh-CN" altLang="en-US" dirty="0">
                <a:solidFill>
                  <a:schemeClr val="tx1"/>
                </a:solidFill>
              </a:rPr>
              <a:t>接口大部分的实现，减少了实现此接口所需的工作，实际上是又继承了</a:t>
            </a:r>
            <a:r>
              <a:rPr lang="en-US" altLang="zh-CN" dirty="0" err="1">
                <a:solidFill>
                  <a:schemeClr val="tx1"/>
                </a:solidFill>
              </a:rPr>
              <a:t>AbstractCollection</a:t>
            </a:r>
            <a:r>
              <a:rPr lang="zh-CN" altLang="en-US" dirty="0">
                <a:solidFill>
                  <a:schemeClr val="tx1"/>
                </a:solidFill>
              </a:rPr>
              <a:t>类；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(2)HashSet</a:t>
            </a:r>
            <a:r>
              <a:rPr lang="zh-CN" altLang="en-US" dirty="0">
                <a:solidFill>
                  <a:schemeClr val="tx1"/>
                </a:solidFill>
              </a:rPr>
              <a:t>实现了</a:t>
            </a:r>
            <a:r>
              <a:rPr lang="en-US" altLang="zh-CN" dirty="0">
                <a:solidFill>
                  <a:schemeClr val="tx1"/>
                </a:solidFill>
              </a:rPr>
              <a:t>Set</a:t>
            </a:r>
            <a:r>
              <a:rPr lang="zh-CN" altLang="en-US" dirty="0">
                <a:solidFill>
                  <a:schemeClr val="tx1"/>
                </a:solidFill>
              </a:rPr>
              <a:t>接口，获取</a:t>
            </a:r>
            <a:r>
              <a:rPr lang="en-US" altLang="zh-CN" dirty="0">
                <a:solidFill>
                  <a:schemeClr val="tx1"/>
                </a:solidFill>
              </a:rPr>
              <a:t>Set</a:t>
            </a:r>
            <a:r>
              <a:rPr lang="zh-CN" altLang="en-US" dirty="0">
                <a:solidFill>
                  <a:schemeClr val="tx1"/>
                </a:solidFill>
              </a:rPr>
              <a:t>接口的方法，可以自定义具体实现，也可以继承</a:t>
            </a:r>
            <a:r>
              <a:rPr lang="en-US" altLang="zh-CN" dirty="0" err="1">
                <a:solidFill>
                  <a:schemeClr val="tx1"/>
                </a:solidFill>
              </a:rPr>
              <a:t>AbstractSet</a:t>
            </a:r>
            <a:r>
              <a:rPr lang="zh-CN" altLang="en-US" dirty="0">
                <a:solidFill>
                  <a:schemeClr val="tx1"/>
                </a:solidFill>
              </a:rPr>
              <a:t>类中的实现；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(3)HashSet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en-US" altLang="zh-CN" dirty="0">
                <a:solidFill>
                  <a:schemeClr val="tx1"/>
                </a:solidFill>
              </a:rPr>
              <a:t>Cloneable</a:t>
            </a:r>
            <a:r>
              <a:rPr lang="zh-CN" altLang="en-US" dirty="0">
                <a:solidFill>
                  <a:schemeClr val="tx1"/>
                </a:solidFill>
              </a:rPr>
              <a:t>，得到了</a:t>
            </a:r>
            <a:r>
              <a:rPr lang="en-US" altLang="zh-CN" dirty="0">
                <a:solidFill>
                  <a:schemeClr val="tx1"/>
                </a:solidFill>
              </a:rPr>
              <a:t>clone()</a:t>
            </a:r>
            <a:r>
              <a:rPr lang="zh-CN" altLang="en-US" dirty="0">
                <a:solidFill>
                  <a:schemeClr val="tx1"/>
                </a:solidFill>
              </a:rPr>
              <a:t>方法，可以实现克隆功能；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(4)HashSet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en-US" altLang="zh-CN" dirty="0">
                <a:solidFill>
                  <a:schemeClr val="tx1"/>
                </a:solidFill>
              </a:rPr>
              <a:t>Serializable</a:t>
            </a:r>
            <a:r>
              <a:rPr lang="zh-CN" altLang="en-US" dirty="0">
                <a:solidFill>
                  <a:schemeClr val="tx1"/>
                </a:solidFill>
              </a:rPr>
              <a:t>，表示可以被序列化，通过序列化去传输，典型的应用就是</a:t>
            </a:r>
            <a:r>
              <a:rPr lang="en-US" altLang="zh-CN" dirty="0">
                <a:solidFill>
                  <a:schemeClr val="tx1"/>
                </a:solidFill>
              </a:rPr>
              <a:t>hessian</a:t>
            </a:r>
            <a:r>
              <a:rPr lang="zh-CN" altLang="en-US" dirty="0">
                <a:solidFill>
                  <a:schemeClr val="tx1"/>
                </a:solidFill>
              </a:rPr>
              <a:t>协议。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具有如下特点：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不允许出现重复因素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允许插入</a:t>
            </a:r>
            <a:r>
              <a:rPr lang="en-US" altLang="zh-CN" dirty="0">
                <a:solidFill>
                  <a:schemeClr val="tx1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值；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元素无序</a:t>
            </a:r>
            <a:r>
              <a:rPr lang="zh-CN" altLang="en-US" dirty="0">
                <a:solidFill>
                  <a:schemeClr val="tx1"/>
                </a:solidFill>
              </a:rPr>
              <a:t>（添加顺序和遍历顺序不一致）；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线程不安全，若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个线程同时操作</a:t>
            </a:r>
            <a:r>
              <a:rPr lang="en-US" altLang="zh-CN" dirty="0">
                <a:solidFill>
                  <a:schemeClr val="tx1"/>
                </a:solidFill>
              </a:rPr>
              <a:t>HashSet</a:t>
            </a:r>
            <a:r>
              <a:rPr lang="zh-CN" altLang="en-US" dirty="0">
                <a:solidFill>
                  <a:schemeClr val="tx1"/>
                </a:solidFill>
              </a:rPr>
              <a:t>，必须通过代码实现同步；</a:t>
            </a:r>
          </a:p>
        </p:txBody>
      </p:sp>
    </p:spTree>
    <p:extLst>
      <p:ext uri="{BB962C8B-B14F-4D97-AF65-F5344CB8AC3E}">
        <p14:creationId xmlns:p14="http://schemas.microsoft.com/office/powerpoint/2010/main" val="330710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9CFF7-1DCF-482E-9FB8-5620E0DD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HashSet</a:t>
            </a:r>
            <a:r>
              <a:rPr lang="zh-CN" altLang="en-US" dirty="0"/>
              <a:t>基本操作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0022533-920C-474A-A8BD-DC6BD0123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2" y="1554374"/>
            <a:ext cx="5425180" cy="476412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EDC6AD-CA38-440E-AD22-C0543C856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66" y="1554374"/>
            <a:ext cx="5658814" cy="45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8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CD2B4-C1DC-4F56-8E07-FCD776F1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2AE77-6420-4479-88D4-9744E49B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作为一个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Developer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Java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集合类是我们在工作中运用最多的、最频繁的类。相比于数组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(Array)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来说，集合类的长度可变，更加适合于现代开发需求；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Collection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主要有三个子接口，分别为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List(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列表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Set(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Queue(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队列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。其中，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List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Queue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中的元素有序可重复，而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Set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中的元素无序不可重复；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765688-ECC8-4502-8EA5-7B6098050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87" y="3048384"/>
            <a:ext cx="9119826" cy="35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5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7DFE-AEAA-48E5-BEA4-A89C9B34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D1A6C-7707-4147-8523-F3A254C6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Collection</a:t>
            </a:r>
            <a:r>
              <a:rPr lang="zh-CN" altLang="en-US" dirty="0"/>
              <a:t>中，</a:t>
            </a:r>
            <a:r>
              <a:rPr lang="en-US" altLang="zh-CN" dirty="0"/>
              <a:t>List</a:t>
            </a:r>
            <a:r>
              <a:rPr lang="zh-CN" altLang="en-US" dirty="0"/>
              <a:t>集合是有序的，</a:t>
            </a:r>
            <a:r>
              <a:rPr lang="en-US" altLang="zh-CN" dirty="0"/>
              <a:t>Developer</a:t>
            </a:r>
            <a:r>
              <a:rPr lang="zh-CN" altLang="en-US" dirty="0"/>
              <a:t>可对其中每个元素的插入位置进行精确地控制，可以通过索引来访问元素，遍历元素。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List</a:t>
            </a:r>
            <a:r>
              <a:rPr lang="zh-CN" altLang="en-US" dirty="0"/>
              <a:t>集合中，我们常用到</a:t>
            </a:r>
            <a:r>
              <a:rPr lang="en-US" altLang="zh-CN" b="1" dirty="0" err="1"/>
              <a:t>ArrayList</a:t>
            </a:r>
            <a:r>
              <a:rPr lang="zh-CN" altLang="en-US" dirty="0"/>
              <a:t>和</a:t>
            </a:r>
            <a:r>
              <a:rPr lang="en-US" altLang="zh-CN" b="1" dirty="0"/>
              <a:t>LinkedList</a:t>
            </a:r>
            <a:r>
              <a:rPr lang="zh-CN" altLang="en-US" dirty="0"/>
              <a:t>这两个类。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ArrayList</a:t>
            </a:r>
            <a:r>
              <a:rPr lang="zh-CN" altLang="en-US" dirty="0"/>
              <a:t>底层通过数组实现，随着元素的增加而动态扩容。而</a:t>
            </a:r>
            <a:r>
              <a:rPr lang="en-US" altLang="zh-CN" dirty="0"/>
              <a:t>LinkedList</a:t>
            </a:r>
            <a:r>
              <a:rPr lang="zh-CN" altLang="en-US" dirty="0"/>
              <a:t>底层通过链表来实现，随着元素的增加不断向链表的后端增加节点。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1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FEC7A-5EDA-4E45-84DB-D0A27171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常用方法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A388E0-3675-470A-B4B4-AF88D14A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54" y="1262474"/>
            <a:ext cx="5657891" cy="5382929"/>
          </a:xfrm>
        </p:spPr>
      </p:pic>
    </p:spTree>
    <p:extLst>
      <p:ext uri="{BB962C8B-B14F-4D97-AF65-F5344CB8AC3E}">
        <p14:creationId xmlns:p14="http://schemas.microsoft.com/office/powerpoint/2010/main" val="338524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99082-968D-4B70-8789-8112B3E7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/>
              <a:t>LinkedList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87B1C-6513-4709-AF3F-A844AC061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845" y="1886353"/>
            <a:ext cx="363321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）元素新增性能比较：查看了网上很多的例子，很多都说，在新增操作时，</a:t>
            </a:r>
            <a:r>
              <a:rPr lang="en-US" altLang="zh-CN" dirty="0" err="1">
                <a:solidFill>
                  <a:schemeClr val="tx1"/>
                </a:solidFill>
              </a:rPr>
              <a:t>ArrayList</a:t>
            </a:r>
            <a:r>
              <a:rPr lang="zh-CN" altLang="en-US" dirty="0">
                <a:solidFill>
                  <a:schemeClr val="tx1"/>
                </a:solidFill>
              </a:rPr>
              <a:t>效率不如</a:t>
            </a:r>
            <a:r>
              <a:rPr lang="en-US" altLang="zh-CN" dirty="0">
                <a:solidFill>
                  <a:schemeClr val="tx1"/>
                </a:solidFill>
              </a:rPr>
              <a:t>LinkedList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chemeClr val="tx1"/>
                </a:solidFill>
              </a:rPr>
              <a:t>因为</a:t>
            </a:r>
            <a:r>
              <a:rPr lang="en-US" altLang="zh-CN" b="1" dirty="0" err="1">
                <a:solidFill>
                  <a:schemeClr val="tx1"/>
                </a:solidFill>
              </a:rPr>
              <a:t>ArrayList</a:t>
            </a:r>
            <a:r>
              <a:rPr lang="zh-CN" altLang="en-US" b="1" dirty="0">
                <a:solidFill>
                  <a:schemeClr val="tx1"/>
                </a:solidFill>
              </a:rPr>
              <a:t>底层是数组实现，在动态扩容时，性能有所损耗，而</a:t>
            </a:r>
            <a:r>
              <a:rPr lang="en-US" altLang="zh-CN" b="1" dirty="0">
                <a:solidFill>
                  <a:schemeClr val="tx1"/>
                </a:solidFill>
              </a:rPr>
              <a:t>LinkedList</a:t>
            </a:r>
            <a:r>
              <a:rPr lang="zh-CN" altLang="en-US" b="1" dirty="0">
                <a:solidFill>
                  <a:schemeClr val="tx1"/>
                </a:solidFill>
              </a:rPr>
              <a:t>不存在数组扩容机制，所以</a:t>
            </a:r>
            <a:r>
              <a:rPr lang="en-US" altLang="zh-CN" b="1" dirty="0">
                <a:solidFill>
                  <a:schemeClr val="tx1"/>
                </a:solidFill>
              </a:rPr>
              <a:t>LinkedList</a:t>
            </a:r>
            <a:r>
              <a:rPr lang="zh-CN" altLang="en-US" b="1" dirty="0">
                <a:solidFill>
                  <a:schemeClr val="tx1"/>
                </a:solidFill>
              </a:rPr>
              <a:t>效率更高。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那么结果究竟怎样，来看下面的数据！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B22DE-6F20-433D-88BF-ABBA11276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49" y="1266045"/>
            <a:ext cx="434400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1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1953-0236-4EBD-A205-F86085EA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/>
              <a:t>LinkedList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AE16B-127D-444C-A017-568FED7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结果与预想的有些不太一样，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ArrayList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的新增性能并不低。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究其原因，可能是经过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JDK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近几年的更新发展，对于数组复制的实现进行了优化，以至于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ArrayList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的性能也得到了提高。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66200F-38C3-4D43-AEE3-605F109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4" y="3881056"/>
            <a:ext cx="11769031" cy="12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9760-D1FE-4DFD-8879-33DCB0C5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6E686-CDFE-4723-869F-D9B4470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计算机科学"/>
              </a:rPr>
              <a:t>计算机科学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中，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算法"/>
              </a:rPr>
              <a:t>算法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时间复杂度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Time complexity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）是一个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函数"/>
              </a:rPr>
              <a:t>函数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，它定性描述该算法的运行时间。这是一个代表算法输入值的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字符串"/>
              </a:rPr>
              <a:t>字符串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的长度的函数。时间复杂度常用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大O符号"/>
              </a:rPr>
              <a:t>大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大O符号"/>
              </a:rPr>
              <a:t>O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大O符号"/>
              </a:rPr>
              <a:t>符号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表述，不包括这个函数的低阶项和首项系数。使用这种方式时，时间复杂度可被称为是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渐近分析"/>
              </a:rPr>
              <a:t>渐近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的，亦即考察输入值大小趋近无穷时的情况。例如，如果一个算法对于任何大小为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（必须比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大）的输入，它至多需要 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+ 3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的时间运行完毕，那么它的渐近时间复杂度是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相同大小的不同输入值仍可能造成算法的执行时间不同，因此我们通常使用算法的</a:t>
            </a:r>
            <a:r>
              <a:rPr lang="zh-CN" altLang="en-US" b="0" i="0" u="none" strike="noStrike" dirty="0">
                <a:solidFill>
                  <a:srgbClr val="00AF89"/>
                </a:solidFill>
                <a:effectLst/>
                <a:latin typeface="Arial" panose="020B0604020202020204" pitchFamily="34" charset="0"/>
                <a:hlinkClick r:id="rId8"/>
              </a:rPr>
              <a:t>最坏情况复杂度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，记为 </a:t>
            </a:r>
            <a:r>
              <a:rPr lang="en-US" altLang="zh-CN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，定义为任何大小的输入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所需的最大执行时间。另一种较少使用的方法是</a:t>
            </a:r>
            <a:r>
              <a:rPr lang="zh-CN" altLang="en-US" b="0" i="0" u="none" strike="noStrike" dirty="0">
                <a:solidFill>
                  <a:srgbClr val="00AF89"/>
                </a:solidFill>
                <a:effectLst/>
                <a:latin typeface="Arial" panose="020B0604020202020204" pitchFamily="34" charset="0"/>
                <a:hlinkClick r:id="rId9"/>
              </a:rPr>
              <a:t>平均情况复杂度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，通常有特别指定才会使用。时间复杂度可以用函数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的自然特性加以分类，举例来说，有著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=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的算法被称作“线性时间算法”；而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=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altLang="zh-CN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altLang="zh-CN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 O(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))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，其中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≥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&gt; 1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的算法被称作“指数时间算法”。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5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DCDDF-EA66-4745-8B35-84BC2D0A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/>
              <a:t>LinkedList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E967A-8C57-4E34-92FD-DDBC5CF2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192" y="2118233"/>
            <a:ext cx="2828544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）元素获取比较：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由于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LinkedList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是链表结构，没有角标的概念，没有实现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RandomAccess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接口，不具备随机元素访问功能，所以在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get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方面表现的差强人意，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ArrayList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再一次完胜。</a:t>
            </a:r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CA7D8-FDC0-4CE1-8495-CFF0C07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009" y="1313103"/>
            <a:ext cx="4796185" cy="551429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ListTest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//迭代次数，集合大小：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ITERATION_NUM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(String[] agrs) {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getPerformanceCompare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//获取性能比较：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getPerformanceCompare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Thread.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//填充ArrayList集合：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arrayList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ITERATION_NUM;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arrayList.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(x); }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//填充LinkedList集合：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linkedList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ITERATION_NUM;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linkedList.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(x); }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//创建随机数对象：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random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"LinkedList获取测试开始"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nanoTime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ITERATION_NUM;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random.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linkedList.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(j);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nanoTime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start);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"ArrayList获取测试开始"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nanoTime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ITERATION_NUM;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random.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arrayList.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(j);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nanoTime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start); } }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3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CE72-AF4A-43F5-B50A-94863E01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和</a:t>
            </a:r>
            <a:r>
              <a:rPr lang="en-US" altLang="zh-CN" dirty="0"/>
              <a:t>LinkedList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447A5-B77A-406A-8156-6978FBA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5703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从结果中可以看到，</a:t>
            </a:r>
            <a:r>
              <a:rPr lang="en-US" altLang="zh-CN" dirty="0" err="1">
                <a:solidFill>
                  <a:schemeClr val="tx1"/>
                </a:solidFill>
              </a:rPr>
              <a:t>ArrayList</a:t>
            </a:r>
            <a:r>
              <a:rPr lang="zh-CN" altLang="en-US" dirty="0">
                <a:solidFill>
                  <a:schemeClr val="tx1"/>
                </a:solidFill>
              </a:rPr>
              <a:t>在随机访问方面表现的十分优秀，比</a:t>
            </a:r>
            <a:r>
              <a:rPr lang="en-US" altLang="zh-CN" dirty="0">
                <a:solidFill>
                  <a:schemeClr val="tx1"/>
                </a:solidFill>
              </a:rPr>
              <a:t>LinkedList</a:t>
            </a:r>
            <a:r>
              <a:rPr lang="zh-CN" altLang="en-US" dirty="0">
                <a:solidFill>
                  <a:schemeClr val="tx1"/>
                </a:solidFill>
              </a:rPr>
              <a:t>强了很多，基本上保持在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多倍以上。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LinkedList</a:t>
            </a:r>
            <a:r>
              <a:rPr lang="zh-CN" altLang="en-US" dirty="0">
                <a:solidFill>
                  <a:schemeClr val="tx1"/>
                </a:solidFill>
              </a:rPr>
              <a:t>为什么这么慢呢？这主要是</a:t>
            </a:r>
            <a:r>
              <a:rPr lang="en-US" altLang="zh-CN" dirty="0">
                <a:solidFill>
                  <a:schemeClr val="tx1"/>
                </a:solidFill>
              </a:rPr>
              <a:t>LinkedList</a:t>
            </a:r>
            <a:r>
              <a:rPr lang="zh-CN" altLang="en-US" dirty="0">
                <a:solidFill>
                  <a:schemeClr val="tx1"/>
                </a:solidFill>
              </a:rPr>
              <a:t>的代码实现所致，每一次获取都是从头开始遍历，一个个节点去查找，每查找一次就遍历一次，所以性能自然得不到提升。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E13A5-1AEA-41E7-95F9-8A194E0C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7" y="4121372"/>
            <a:ext cx="11316425" cy="12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24E42-D31B-41C2-930C-B2044D3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面试官问：</a:t>
            </a:r>
            <a:r>
              <a:rPr lang="en-US" altLang="zh-CN" dirty="0"/>
              <a:t>List</a:t>
            </a:r>
            <a:r>
              <a:rPr lang="zh-CN" altLang="en-US" dirty="0"/>
              <a:t>如何一边遍历，一边删除？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0B6D35-745D-47AE-8ECF-C29AEA353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435814"/>
            <a:ext cx="666843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F2A89-2ACF-42BE-9329-3D20AA4A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03B91-B31B-47BF-BBCF-DD5CE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88" y="2934429"/>
            <a:ext cx="3752088" cy="213372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主要有以下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种方法：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Iterator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remove()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方法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for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循环正序遍历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for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循环倒序遍历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AD318A-68CE-41AE-BFCF-15763DF3A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46" y="2072212"/>
            <a:ext cx="678274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D412-8A09-460E-842E-A14691E5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8B7A1C-D73A-45CA-B066-0853C5C9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" y="1881084"/>
            <a:ext cx="6668431" cy="42296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90537C-87E4-4D0F-9D15-2B6417DAC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6" y="1881083"/>
            <a:ext cx="5404164" cy="42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152D2-974C-4848-8EEE-FE82EEF5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333047B-794B-4478-A4BD-44945970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" y="2333632"/>
            <a:ext cx="6339217" cy="296268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6902C5-64BF-4F15-B4A3-6CE58D16C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11" y="1973160"/>
            <a:ext cx="5737169" cy="39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7A05F-DAE6-4CD5-BE6D-50218574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常见时间复杂度列表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9D09E4-C59D-4E7A-BEA0-65D04D02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33" y="1273832"/>
            <a:ext cx="7611133" cy="55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CA30B-1020-4357-8446-B0C450A7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分析时间复杂度例题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E56659-7764-4DDA-BCC7-23ABC8B7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55" y="2096365"/>
            <a:ext cx="9372090" cy="34029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7FD80C-F318-4A04-AA05-A1B8EB7E3566}"/>
              </a:ext>
            </a:extLst>
          </p:cNvPr>
          <p:cNvSpPr txBox="1"/>
          <p:nvPr/>
        </p:nvSpPr>
        <p:spPr>
          <a:xfrm>
            <a:off x="4813040" y="1418447"/>
            <a:ext cx="256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0" dirty="0">
                <a:solidFill>
                  <a:srgbClr val="121212"/>
                </a:solidFill>
                <a:effectLst/>
                <a:latin typeface="-apple-system"/>
              </a:rPr>
              <a:t>区间最大和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C8E46E-B0BE-4CCF-B4C7-424477E2431D}"/>
              </a:ext>
            </a:extLst>
          </p:cNvPr>
          <p:cNvSpPr txBox="1"/>
          <p:nvPr/>
        </p:nvSpPr>
        <p:spPr>
          <a:xfrm>
            <a:off x="3907970" y="5530913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https://www.luogu.com.cn/problem/P5745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6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D9A7E-B798-4A6C-BA26-3289B335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O(n³)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E52D7B-9C43-4545-B1FB-E950DD95C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4" y="1225898"/>
            <a:ext cx="7032172" cy="5632102"/>
          </a:xfrm>
        </p:spPr>
      </p:pic>
    </p:spTree>
    <p:extLst>
      <p:ext uri="{BB962C8B-B14F-4D97-AF65-F5344CB8AC3E}">
        <p14:creationId xmlns:p14="http://schemas.microsoft.com/office/powerpoint/2010/main" val="33892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1F01-0696-4663-B78B-9A0CB052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O(n³)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29EFCE-B68D-4329-A1BB-CB3F53DB9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63" y="1255549"/>
            <a:ext cx="6766072" cy="46594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256DFF-D698-4169-906A-382F39B17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47" y="5833586"/>
            <a:ext cx="6091105" cy="10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922D9-E813-4166-8764-88F257F3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O(n²)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94BB6-1F65-4C41-9A97-4C889F85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2" y="1246992"/>
            <a:ext cx="631595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8872-98E5-4117-AAA1-B89F002C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FF8830-2515-4B37-96E1-EA65780E0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" y="1487109"/>
            <a:ext cx="6268325" cy="176237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0EF9CC-F30A-43FC-85FA-437FFC39C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70" y="339189"/>
            <a:ext cx="5881330" cy="6069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836C5D-4EB0-49A9-AC51-A0A377819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6" y="4456363"/>
            <a:ext cx="631595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2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4083-6A93-48F3-866B-45562843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O(n)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0FBECF-1D71-4D8D-A067-BD3F119A1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47" y="6188186"/>
            <a:ext cx="5838896" cy="66067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463E39-1F34-424B-A9E2-3136AEC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8" y="1229183"/>
            <a:ext cx="5816114" cy="4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1627</Words>
  <Application>Microsoft Office PowerPoint</Application>
  <PresentationFormat>宽屏</PresentationFormat>
  <Paragraphs>139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-apple-system</vt:lpstr>
      <vt:lpstr>Helvetica Neue</vt:lpstr>
      <vt:lpstr>DengXian</vt:lpstr>
      <vt:lpstr>Microsoft YaHei</vt:lpstr>
      <vt:lpstr>Arial</vt:lpstr>
      <vt:lpstr>Calibri</vt:lpstr>
      <vt:lpstr>Calibri Light</vt:lpstr>
      <vt:lpstr>Consolas</vt:lpstr>
      <vt:lpstr>Office 主题</vt:lpstr>
      <vt:lpstr>主题3</vt:lpstr>
      <vt:lpstr>Custom Design</vt:lpstr>
      <vt:lpstr>COMP1110/6710</vt:lpstr>
      <vt:lpstr>时间复杂度</vt:lpstr>
      <vt:lpstr>常见时间复杂度列表</vt:lpstr>
      <vt:lpstr>分析时间复杂度例题</vt:lpstr>
      <vt:lpstr>O(n³)</vt:lpstr>
      <vt:lpstr>O(n³)</vt:lpstr>
      <vt:lpstr>O(n²)</vt:lpstr>
      <vt:lpstr>O(nlogn)</vt:lpstr>
      <vt:lpstr> O(n)</vt:lpstr>
      <vt:lpstr>复杂度曲线图</vt:lpstr>
      <vt:lpstr>Set</vt:lpstr>
      <vt:lpstr>Set常用方法</vt:lpstr>
      <vt:lpstr>HashSet</vt:lpstr>
      <vt:lpstr>HashSet基本操作</vt:lpstr>
      <vt:lpstr>List</vt:lpstr>
      <vt:lpstr>List</vt:lpstr>
      <vt:lpstr>List常用方法</vt:lpstr>
      <vt:lpstr>ArrayList和LinkedList比较</vt:lpstr>
      <vt:lpstr>ArrayList和LinkedList比较</vt:lpstr>
      <vt:lpstr>ArrayList和LinkedList比较</vt:lpstr>
      <vt:lpstr>ArrayList和LinkedList比较</vt:lpstr>
      <vt:lpstr>面试官问：List如何一边遍历，一边删除？</vt:lpstr>
      <vt:lpstr>解决方法1</vt:lpstr>
      <vt:lpstr>解决方法2</vt:lpstr>
      <vt:lpstr>解决方法3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FINM 2002/7041</dc:title>
  <dc:creator>hu</dc:creator>
  <cp:lastModifiedBy>Yi Liu</cp:lastModifiedBy>
  <cp:revision>78</cp:revision>
  <dcterms:created xsi:type="dcterms:W3CDTF">2018-09-19T05:04:08Z</dcterms:created>
  <dcterms:modified xsi:type="dcterms:W3CDTF">2020-09-26T04:05:55Z</dcterms:modified>
</cp:coreProperties>
</file>