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199F5-EFBE-40F9-8AD7-AFD7D6313C6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4241-61E0-458E-B0BC-5CF473512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1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F542-E1B1-4F16-8EE9-E8073F10A70D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3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B975-68BC-4616-8E7B-BB9A06BD9270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9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546C-ED86-4F36-AE21-CD1001BFCD6A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1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47E-811F-40C1-8EE5-22427018806F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0CA1-F8FD-4ECB-80E1-03267AF32E21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817C-3765-45E8-AB27-0CECA6D79420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6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2550-9327-4A80-A1FB-25D459E6A6E0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8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E10A-F0C9-4CFD-979B-8BE0C65147C0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5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A556-8B74-427D-A5FC-20E012A0A049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5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CF64C-4A63-417F-9A88-88C16F91C624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9CDB-D408-4A06-914D-05E084CF1339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3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AF87-8594-47E8-B2FD-D1E9A2E49C84}" type="datetime1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BACB-9ED4-44B3-99E7-620EA60F3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1.png"/><Relationship Id="rId17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33311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Wei Liu</a:t>
            </a:r>
          </a:p>
          <a:p>
            <a:r>
              <a:rPr lang="en-US" altLang="zh-CN" dirty="0" smtClean="0"/>
              <a:t>2019/04/03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24000" y="1607127"/>
            <a:ext cx="9605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Chapter 11 </a:t>
            </a:r>
            <a:r>
              <a:rPr lang="en-US" altLang="zh-CN" sz="4000" dirty="0" smtClean="0"/>
              <a:t>Sandwiching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Chapter </a:t>
            </a:r>
            <a:r>
              <a:rPr lang="en-US" altLang="zh-CN" sz="4000" dirty="0"/>
              <a:t>12 </a:t>
            </a:r>
            <a:r>
              <a:rPr lang="en-US" altLang="zh-CN" sz="4000" dirty="0" err="1" smtClean="0"/>
              <a:t>Propp</a:t>
            </a:r>
            <a:r>
              <a:rPr lang="en-US" altLang="zh-CN" sz="4000" dirty="0" smtClean="0"/>
              <a:t>-Wilson </a:t>
            </a:r>
            <a:r>
              <a:rPr lang="en-US" altLang="zh-CN" sz="4000" dirty="0"/>
              <a:t>with </a:t>
            </a:r>
            <a:r>
              <a:rPr lang="en-US" altLang="zh-CN" sz="4000" dirty="0" smtClean="0"/>
              <a:t>read-once randomness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C</a:t>
            </a:r>
            <a:r>
              <a:rPr lang="en-US" altLang="zh-CN" sz="4000" dirty="0" smtClean="0"/>
              <a:t>hapter </a:t>
            </a:r>
            <a:r>
              <a:rPr lang="en-US" altLang="zh-CN" sz="4000" dirty="0"/>
              <a:t>13 Simulated annealing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988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1656291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12 </a:t>
            </a:r>
            <a:r>
              <a:rPr lang="en-US" altLang="zh-CN" sz="3600" dirty="0" err="1" smtClean="0"/>
              <a:t>Propp</a:t>
            </a:r>
            <a:r>
              <a:rPr lang="en-US" altLang="zh-CN" sz="3600" dirty="0"/>
              <a:t>-</a:t>
            </a:r>
            <a:r>
              <a:rPr lang="en-US" altLang="zh-CN" sz="3600" dirty="0" smtClean="0"/>
              <a:t>Wilson with read-once </a:t>
            </a:r>
            <a:r>
              <a:rPr lang="en-US" altLang="zh-CN" sz="3600" dirty="0"/>
              <a:t>randomness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81" y="1195443"/>
            <a:ext cx="244792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15820" y="2672903"/>
                <a:ext cx="10021456" cy="242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1</a:t>
                </a:r>
                <a:r>
                  <a:rPr lang="en-US" altLang="zh-CN" dirty="0" smtClean="0"/>
                  <a:t>.</a:t>
                </a:r>
                <a:r>
                  <a:rPr lang="en-US" altLang="zh-CN" dirty="0"/>
                  <a:t> Simulate a geometric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) </a:t>
                </a:r>
                <a:r>
                  <a:rPr lang="en-US" altLang="zh-CN" dirty="0"/>
                  <a:t>random variable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determine the number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failing restarts in the </a:t>
                </a:r>
                <a:r>
                  <a:rPr lang="en-US" altLang="zh-CN" dirty="0" err="1"/>
                  <a:t>Propp</a:t>
                </a:r>
                <a:r>
                  <a:rPr lang="en-US" altLang="zh-CN" dirty="0"/>
                  <a:t>-Wilson algorithm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en-US" altLang="zh-CN" b="1" dirty="0" smtClean="0"/>
                  <a:t>2</a:t>
                </a:r>
                <a:r>
                  <a:rPr lang="en-US" altLang="zh-CN" dirty="0" smtClean="0"/>
                  <a:t>. </a:t>
                </a:r>
                <a:r>
                  <a:rPr lang="en-US" altLang="zh-CN" dirty="0"/>
                  <a:t>Run the chains from time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to time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run </a:t>
                </a:r>
                <a:r>
                  <a:rPr lang="en-US" altLang="zh-CN" dirty="0"/>
                  <a:t>two independent copies of </a:t>
                </a:r>
                <a:r>
                  <a:rPr lang="en-US" altLang="zh-CN" dirty="0" smtClean="0"/>
                  <a:t>the coupling </a:t>
                </a:r>
                <a:r>
                  <a:rPr lang="en-US" altLang="zh-CN" dirty="0"/>
                  <a:t>into the </a:t>
                </a:r>
                <a:r>
                  <a:rPr lang="en-US" altLang="zh-CN" dirty="0" smtClean="0"/>
                  <a:t>future algorithm, </a:t>
                </a:r>
              </a:p>
              <a:p>
                <a:r>
                  <a:rPr lang="en-US" altLang="zh-CN" dirty="0" smtClean="0"/>
                  <a:t>    declare the copy </a:t>
                </a:r>
                <a:r>
                  <a:rPr lang="en-US" altLang="zh-CN" dirty="0"/>
                  <a:t>which coalesces first to be the </a:t>
                </a:r>
                <a:r>
                  <a:rPr lang="en-US" altLang="zh-CN" b="1" dirty="0"/>
                  <a:t>winner</a:t>
                </a:r>
                <a:r>
                  <a:rPr lang="en-US" altLang="zh-CN" dirty="0"/>
                  <a:t>, and the other to be the </a:t>
                </a:r>
                <a:r>
                  <a:rPr lang="en-US" altLang="zh-CN" b="1" dirty="0" smtClean="0"/>
                  <a:t>loser</a:t>
                </a:r>
                <a:r>
                  <a:rPr lang="en-US" altLang="zh-CN" dirty="0" smtClean="0"/>
                  <a:t>,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let </a:t>
                </a:r>
                <a:r>
                  <a:rPr lang="en-US" altLang="zh-CN" dirty="0"/>
                  <a:t>the chain evolve </a:t>
                </a:r>
                <a:r>
                  <a:rPr lang="en-US" altLang="zh-CN" dirty="0" smtClean="0"/>
                  <a:t>as in </a:t>
                </a:r>
                <a:r>
                  <a:rPr lang="en-US" altLang="zh-CN" dirty="0"/>
                  <a:t>the loser of this twin run, where the loser runs from time </a:t>
                </a:r>
                <a:r>
                  <a:rPr lang="en-US" altLang="zh-CN" dirty="0" smtClean="0"/>
                  <a:t>0 until </a:t>
                </a:r>
                <a:r>
                  <a:rPr lang="en-US" altLang="zh-CN" dirty="0"/>
                  <a:t>the time </a:t>
                </a:r>
                <a:r>
                  <a:rPr lang="en-US" altLang="zh-CN" dirty="0" smtClean="0"/>
                  <a:t>at which </a:t>
                </a:r>
                <a:r>
                  <a:rPr lang="en-US" altLang="zh-CN" dirty="0"/>
                  <a:t>the winner gets </a:t>
                </a:r>
                <a:r>
                  <a:rPr lang="en-US" altLang="zh-CN" dirty="0" smtClean="0"/>
                  <a:t>coalescence.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20" y="2672903"/>
                <a:ext cx="10021456" cy="2422458"/>
              </a:xfrm>
              <a:prstGeom prst="rect">
                <a:avLst/>
              </a:prstGeom>
              <a:blipFill>
                <a:blip r:embed="rId3"/>
                <a:stretch>
                  <a:fillRect l="-547" r="-304" b="-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648" y="5141914"/>
            <a:ext cx="4388606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015820" y="5177982"/>
                <a:ext cx="7256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3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repeat step 2, until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20" y="5177982"/>
                <a:ext cx="7256063" cy="369332"/>
              </a:xfrm>
              <a:prstGeom prst="rect">
                <a:avLst/>
              </a:prstGeom>
              <a:blipFill>
                <a:blip r:embed="rId5"/>
                <a:stretch>
                  <a:fillRect l="-75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10" y="365126"/>
            <a:ext cx="11388436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13 Simulated annealing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4110" y="1157099"/>
            <a:ext cx="1138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have a </a:t>
            </a:r>
            <a:r>
              <a:rPr lang="en-US" altLang="zh-CN" dirty="0" smtClean="0"/>
              <a:t>set                         and a </a:t>
            </a:r>
            <a:r>
              <a:rPr lang="en-US" altLang="zh-CN" dirty="0"/>
              <a:t>function </a:t>
            </a:r>
            <a:r>
              <a:rPr lang="en-US" altLang="zh-CN" dirty="0" smtClean="0"/>
              <a:t>                 . </a:t>
            </a:r>
            <a:r>
              <a:rPr lang="en-US" altLang="zh-CN" dirty="0"/>
              <a:t>The objective is to find an </a:t>
            </a:r>
            <a:r>
              <a:rPr lang="en-US" altLang="zh-CN" dirty="0" smtClean="0"/>
              <a:t>            which </a:t>
            </a:r>
            <a:r>
              <a:rPr lang="en-US" altLang="zh-CN" dirty="0"/>
              <a:t>minimizes </a:t>
            </a:r>
            <a:r>
              <a:rPr lang="en-US" altLang="zh-CN" dirty="0" smtClean="0"/>
              <a:t>(or, </a:t>
            </a:r>
            <a:r>
              <a:rPr lang="en-US" altLang="zh-CN" dirty="0"/>
              <a:t>sometimes, </a:t>
            </a:r>
            <a:r>
              <a:rPr lang="en-US" altLang="zh-CN" dirty="0" smtClean="0"/>
              <a:t>maximizes          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10" y="1242138"/>
            <a:ext cx="1383030" cy="28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05" y="1222681"/>
            <a:ext cx="1005840" cy="285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263" y="1222681"/>
            <a:ext cx="617220" cy="285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907" y="1470535"/>
            <a:ext cx="468630" cy="297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746" y="4527175"/>
            <a:ext cx="4729163" cy="111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34110" y="1888469"/>
                <a:ext cx="1138843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 smtClean="0"/>
                  <a:t>Suppose that we run a Markov </a:t>
                </a:r>
                <a:r>
                  <a:rPr lang="en-US" altLang="zh-CN" dirty="0"/>
                  <a:t>chain with state space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whose unique </a:t>
                </a:r>
                <a:r>
                  <a:rPr lang="en-US" altLang="zh-CN" dirty="0" smtClean="0"/>
                  <a:t>stationary </a:t>
                </a:r>
                <a:r>
                  <a:rPr lang="en-US" altLang="zh-CN" dirty="0"/>
                  <a:t>distribution </a:t>
                </a:r>
                <a:r>
                  <a:rPr lang="en-US" altLang="zh-CN" dirty="0" smtClean="0"/>
                  <a:t>places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most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its probability </a:t>
                </a:r>
                <a:r>
                  <a:rPr lang="en-US" altLang="zh-CN" dirty="0"/>
                  <a:t>on states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with </a:t>
                </a:r>
                <a:r>
                  <a:rPr lang="en-US" altLang="zh-CN" dirty="0"/>
                  <a:t>a small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If we run </a:t>
                </a:r>
                <a:r>
                  <a:rPr lang="en-US" altLang="zh-CN" dirty="0" smtClean="0"/>
                  <a:t>the chain </a:t>
                </a:r>
                <a:r>
                  <a:rPr lang="en-US" altLang="zh-CN" dirty="0"/>
                  <a:t>for a sufficiently long time, then we are likely to end up in such a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. Suppose </a:t>
                </a:r>
                <a:r>
                  <a:rPr lang="en-US" altLang="zh-CN" dirty="0"/>
                  <a:t>now that we switch to running another Markov chain whose </a:t>
                </a:r>
                <a:r>
                  <a:rPr lang="en-US" altLang="zh-CN" dirty="0" smtClean="0"/>
                  <a:t>unique stationary </a:t>
                </a:r>
                <a:r>
                  <a:rPr lang="en-US" altLang="zh-CN" dirty="0"/>
                  <a:t>distribution concentrates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even more</a:t>
                </a:r>
                <a:r>
                  <a:rPr lang="en-US" altLang="zh-CN" dirty="0"/>
                  <a:t> of its probability on states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 that </a:t>
                </a:r>
                <a:r>
                  <a:rPr lang="en-US" altLang="zh-CN" dirty="0"/>
                  <a:t>minimize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so that after a while we are even more likely to be in </a:t>
                </a:r>
                <a:r>
                  <a:rPr lang="en-US" altLang="zh-CN" dirty="0" smtClean="0"/>
                  <a:t>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-minimizing </a:t>
                </a:r>
                <a:r>
                  <a:rPr lang="en-US" altLang="zh-CN" dirty="0"/>
                  <a:t>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. Then switch to a Markov chain with an even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stronger</a:t>
                </a:r>
                <a:r>
                  <a:rPr lang="en-US" altLang="zh-CN" dirty="0" smtClean="0"/>
                  <a:t> preference </a:t>
                </a:r>
                <a:r>
                  <a:rPr lang="en-US" altLang="zh-CN" dirty="0"/>
                  <a:t>for states that minimize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and so on. It seems reasonable to </a:t>
                </a:r>
                <a:r>
                  <a:rPr lang="en-US" altLang="zh-CN" dirty="0" smtClean="0"/>
                  <a:t>hope that </a:t>
                </a:r>
                <a:r>
                  <a:rPr lang="en-US" altLang="zh-CN" dirty="0"/>
                  <a:t>if this scheme is constructed with some care, then the probability of </a:t>
                </a:r>
                <a:r>
                  <a:rPr lang="en-US" altLang="zh-CN" dirty="0" smtClean="0"/>
                  <a:t>being in </a:t>
                </a:r>
                <a:r>
                  <a:rPr lang="en-US" altLang="zh-CN" dirty="0"/>
                  <a:t>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-minimizing </a:t>
                </a:r>
                <a:r>
                  <a:rPr lang="en-US" altLang="zh-CN" dirty="0"/>
                  <a:t>state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tends to </a:t>
                </a:r>
                <a:r>
                  <a:rPr lang="en-US" altLang="zh-CN" dirty="0" smtClean="0"/>
                  <a:t>1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0" y="1888469"/>
                <a:ext cx="11388436" cy="2308324"/>
              </a:xfrm>
              <a:prstGeom prst="rect">
                <a:avLst/>
              </a:prstGeom>
              <a:blipFill>
                <a:blip r:embed="rId7"/>
                <a:stretch>
                  <a:fillRect l="-428" t="-1587" r="-482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10" y="365126"/>
            <a:ext cx="11388436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13 Simulated annealing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0" y="1468877"/>
            <a:ext cx="3214688" cy="2057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4110" y="1099545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Boltzmann distribution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871" y="1007123"/>
            <a:ext cx="7686675" cy="26860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462654" y="3971625"/>
            <a:ext cx="3590925" cy="2415329"/>
            <a:chOff x="5407235" y="4062975"/>
            <a:chExt cx="3590925" cy="24153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7235" y="4062975"/>
              <a:ext cx="647700" cy="23812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965" y="4072500"/>
              <a:ext cx="1400175" cy="228600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5407235" y="4356138"/>
              <a:ext cx="3590925" cy="2122166"/>
              <a:chOff x="2041454" y="4916271"/>
              <a:chExt cx="3590925" cy="212216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1454" y="4916271"/>
                <a:ext cx="3590925" cy="619125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9154" y="5447762"/>
                <a:ext cx="2657475" cy="1590675"/>
              </a:xfrm>
              <a:prstGeom prst="rect">
                <a:avLst/>
              </a:prstGeom>
            </p:spPr>
          </p:pic>
        </p:grp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10" y="365126"/>
            <a:ext cx="11388436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13 Simulated annealing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434110" y="1123704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Simulated </a:t>
            </a:r>
            <a:r>
              <a:rPr lang="en-US" altLang="zh-CN" b="1" dirty="0"/>
              <a:t>annealing algorithm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34110" y="1674630"/>
                <a:ext cx="113884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 smtClean="0"/>
                  <a:t>construct an MCMC </a:t>
                </a:r>
                <a:r>
                  <a:rPr lang="en-US" altLang="zh-CN" dirty="0"/>
                  <a:t>chain for simulating the </a:t>
                </a:r>
                <a:r>
                  <a:rPr lang="en-US" altLang="zh-CN" dirty="0" smtClean="0"/>
                  <a:t>Boltzmann </a:t>
                </a:r>
                <a:r>
                  <a:rPr lang="en-US" altLang="zh-CN" dirty="0"/>
                  <a:t>distribution 7r/,T </a:t>
                </a:r>
                <a:r>
                  <a:rPr lang="en-US" altLang="zh-CN" dirty="0" smtClean="0"/>
                  <a:t>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. with </a:t>
                </a:r>
                <a:r>
                  <a:rPr lang="en-US" altLang="zh-CN" dirty="0" smtClean="0"/>
                  <a:t>a general </a:t>
                </a:r>
                <a:r>
                  <a:rPr lang="en-US" altLang="zh-CN" dirty="0"/>
                  <a:t>choice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fix a </a:t>
                </a:r>
                <a:r>
                  <a:rPr lang="en-US" altLang="zh-CN" dirty="0" smtClean="0"/>
                  <a:t>decreasing sequence </a:t>
                </a:r>
                <a:r>
                  <a:rPr lang="en-US" altLang="zh-CN" dirty="0"/>
                  <a:t>of temperatures                                                                  , , and sequence </a:t>
                </a:r>
                <a:r>
                  <a:rPr lang="en-US" altLang="zh-CN" dirty="0" smtClean="0"/>
                  <a:t>of </a:t>
                </a:r>
                <a:r>
                  <a:rPr lang="en-US" altLang="zh-CN" dirty="0"/>
                  <a:t>positive </a:t>
                </a:r>
                <a:r>
                  <a:rPr lang="en-US" altLang="zh-CN" dirty="0" smtClean="0"/>
                  <a:t>integers 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 smtClean="0"/>
                  <a:t>Run the chain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units of time, then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units of </a:t>
                </a:r>
                <a:r>
                  <a:rPr lang="en-US" altLang="zh-CN" dirty="0" smtClean="0"/>
                  <a:t>time, and so 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0" y="1674630"/>
                <a:ext cx="11388436" cy="1200329"/>
              </a:xfrm>
              <a:prstGeom prst="rect">
                <a:avLst/>
              </a:prstGeom>
              <a:blipFill>
                <a:blip r:embed="rId2"/>
                <a:stretch>
                  <a:fillRect l="-268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906" y="1673559"/>
            <a:ext cx="542925" cy="371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33" y="2043962"/>
            <a:ext cx="4091940" cy="2971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013" y="2292501"/>
            <a:ext cx="1017270" cy="262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38283" y="3500171"/>
                <a:ext cx="1128426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The choice </a:t>
                </a:r>
                <a:r>
                  <a:rPr lang="en-US" altLang="zh-CN" dirty="0"/>
                  <a:t>of annealing schedule in practice is therefore a highly delicate balance</a:t>
                </a:r>
                <a:r>
                  <a:rPr lang="en-US" altLang="zh-CN" dirty="0" smtClean="0"/>
                  <a:t>: On </a:t>
                </a:r>
                <a:r>
                  <a:rPr lang="en-US" altLang="zh-CN" dirty="0"/>
                  <a:t>the one hand, we want it to b</a:t>
                </a:r>
                <a:r>
                  <a:rPr lang="en-US" altLang="zh-CN" dirty="0" smtClean="0"/>
                  <a:t>e fast </a:t>
                </a:r>
                <a:r>
                  <a:rPr lang="en-US" altLang="zh-CN" dirty="0"/>
                  <a:t>enough to get convergence in </a:t>
                </a:r>
                <a:r>
                  <a:rPr lang="en-US" altLang="zh-CN" dirty="0" smtClean="0"/>
                  <a:t>reasonable time</a:t>
                </a:r>
                <a:r>
                  <a:rPr lang="en-US" altLang="zh-CN" dirty="0"/>
                  <a:t>, and on the other hand, we want it to be slow enough to avoid </a:t>
                </a:r>
                <a:r>
                  <a:rPr lang="en-US" altLang="zh-CN" dirty="0" smtClean="0"/>
                  <a:t>converging to </a:t>
                </a:r>
                <a:r>
                  <a:rPr lang="en-US" altLang="zh-CN" dirty="0"/>
                  <a:t>an element which is not 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-minimizer</a:t>
                </a:r>
                <a:r>
                  <a:rPr lang="en-US" altLang="zh-CN" dirty="0"/>
                  <a:t>. This often requires quite a bit </a:t>
                </a:r>
                <a:r>
                  <a:rPr lang="en-US" altLang="zh-CN" dirty="0" smtClean="0"/>
                  <a:t>of experimentation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83" y="3500171"/>
                <a:ext cx="11284263" cy="923330"/>
              </a:xfrm>
              <a:prstGeom prst="rect">
                <a:avLst/>
              </a:prstGeom>
              <a:blipFill>
                <a:blip r:embed="rId6"/>
                <a:stretch>
                  <a:fillRect l="-432" t="-3289" r="-48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10" y="365126"/>
            <a:ext cx="11388436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13 Simulated annealing</a:t>
            </a:r>
            <a:endParaRPr lang="zh-CN" alt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55231" y="991754"/>
            <a:ext cx="7158038" cy="2657476"/>
            <a:chOff x="879237" y="1425811"/>
            <a:chExt cx="7158038" cy="26574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237" y="1425811"/>
              <a:ext cx="7158038" cy="78581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525" y="2211624"/>
              <a:ext cx="7143750" cy="187166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805187" y="5956300"/>
            <a:ext cx="7872413" cy="400050"/>
            <a:chOff x="636351" y="4257575"/>
            <a:chExt cx="7872413" cy="40005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351" y="4257575"/>
              <a:ext cx="5143500" cy="4000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9851" y="4311889"/>
              <a:ext cx="2728913" cy="328613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084" y="3740897"/>
            <a:ext cx="5162550" cy="23050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10" y="365126"/>
            <a:ext cx="11388436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13 Simulated annealing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815" y="1189369"/>
            <a:ext cx="5795010" cy="117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76709" y="1161302"/>
                <a:ext cx="54383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The Metropolis chain corresponding to a given choice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has transition matrix: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09" y="1161302"/>
                <a:ext cx="5438300" cy="646331"/>
              </a:xfrm>
              <a:prstGeom prst="rect">
                <a:avLst/>
              </a:prstGeom>
              <a:blipFill>
                <a:blip r:embed="rId3"/>
                <a:stretch>
                  <a:fillRect l="-100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490" y="2972526"/>
            <a:ext cx="5452110" cy="16687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030" y="5726459"/>
            <a:ext cx="5703570" cy="72009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76218" y="4794415"/>
            <a:ext cx="10677582" cy="657118"/>
            <a:chOff x="676218" y="3908586"/>
            <a:chExt cx="10677582" cy="657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676218" y="3908586"/>
                  <a:ext cx="1067758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smtClean="0"/>
                    <a:t>First pick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1,…,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zh-CN" dirty="0" smtClean="0"/>
                    <a:t> uniformly </a:t>
                  </a:r>
                  <a:r>
                    <a:rPr lang="en-US" altLang="zh-CN" dirty="0"/>
                    <a:t>from the set of all </a:t>
                  </a:r>
                  <a:r>
                    <a:rPr lang="en-US" altLang="zh-CN" dirty="0" smtClean="0"/>
                    <a:t>choices </a:t>
                  </a:r>
                  <a:r>
                    <a:rPr lang="en-US" altLang="zh-CN" dirty="0"/>
                    <a:t>such that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altLang="zh-CN" dirty="0"/>
                    <a:t>. </a:t>
                  </a:r>
                  <a:r>
                    <a:rPr lang="en-US" altLang="zh-CN" dirty="0" smtClean="0"/>
                    <a:t>Then </a:t>
                  </a:r>
                  <a:r>
                    <a:rPr lang="en-US" altLang="zh-CN" dirty="0"/>
                    <a:t>switch </a:t>
                  </a:r>
                  <a:r>
                    <a:rPr lang="en-US" altLang="zh-CN" dirty="0" smtClean="0"/>
                    <a:t>from </a:t>
                  </a:r>
                  <a:r>
                    <a:rPr lang="en-US" altLang="zh-CN" dirty="0"/>
                    <a:t>the</a:t>
                  </a:r>
                </a:p>
                <a:p>
                  <a:r>
                    <a:rPr lang="en-US" altLang="zh-CN" dirty="0"/>
                    <a:t>present permutation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a14:m>
                  <a:r>
                    <a:rPr lang="en-US" altLang="zh-CN" dirty="0" smtClean="0"/>
                    <a:t> to the permutation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altLang="zh-CN" dirty="0" smtClean="0"/>
                    <a:t> defined </a:t>
                  </a:r>
                  <a:r>
                    <a:rPr lang="en-US" altLang="zh-CN" dirty="0"/>
                    <a:t>with probability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18" y="3908586"/>
                  <a:ext cx="10677582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514" t="-4673" b="-130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8965" y="4213279"/>
              <a:ext cx="1695450" cy="352425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676218" y="2455129"/>
            <a:ext cx="577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Inserting the stationary distribution to (46), we can get: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3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10" y="365126"/>
            <a:ext cx="11388436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13 Simulated annealing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72" y="1940216"/>
            <a:ext cx="1323975" cy="10953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43132" y="2614391"/>
            <a:ext cx="1514221" cy="304800"/>
            <a:chOff x="595413" y="1224367"/>
            <a:chExt cx="1514221" cy="3048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413" y="1224367"/>
              <a:ext cx="495300" cy="3048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9509" y="1243214"/>
              <a:ext cx="1000125" cy="27622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66" y="1443399"/>
            <a:ext cx="1704975" cy="1752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3410" y="995560"/>
            <a:ext cx="6197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Example </a:t>
            </a:r>
            <a:r>
              <a:rPr lang="en-US" altLang="zh-CN" b="1" dirty="0"/>
              <a:t>13.4</a:t>
            </a:r>
            <a:r>
              <a:rPr lang="en-US" altLang="zh-CN" dirty="0"/>
              <a:t>: The hazard of using a </a:t>
            </a:r>
            <a:r>
              <a:rPr lang="en-US" altLang="zh-CN" dirty="0" smtClean="0"/>
              <a:t>fast annealing </a:t>
            </a:r>
            <a:r>
              <a:rPr lang="en-US" altLang="zh-CN" dirty="0"/>
              <a:t>schedule.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712" y="3138365"/>
            <a:ext cx="4248150" cy="1333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62" y="4439288"/>
            <a:ext cx="5419725" cy="2171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431" y="4813803"/>
            <a:ext cx="1704975" cy="400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1539" y="5652235"/>
            <a:ext cx="82867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205117" y="5636063"/>
                <a:ext cx="1534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altLang="zh-CN" dirty="0" smtClean="0"/>
                  <a:t>,fails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117" y="5636063"/>
                <a:ext cx="1534266" cy="369332"/>
              </a:xfrm>
              <a:prstGeom prst="rect">
                <a:avLst/>
              </a:prstGeom>
              <a:blipFill>
                <a:blip r:embed="rId10"/>
                <a:stretch>
                  <a:fillRect t="-10000" r="-277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0919691" cy="5769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Chapter 11 Sandwiching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4109" y="1025237"/>
            <a:ext cx="53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Recall the </a:t>
            </a:r>
            <a:r>
              <a:rPr lang="en-US" altLang="zh-CN" b="1" dirty="0" err="1" smtClean="0"/>
              <a:t>Propp</a:t>
            </a:r>
            <a:r>
              <a:rPr lang="en-US" altLang="zh-CN" b="1" dirty="0" smtClean="0"/>
              <a:t>-Wilson</a:t>
            </a:r>
            <a:r>
              <a:rPr lang="en-US" altLang="zh-CN" dirty="0" smtClean="0"/>
              <a:t> algorithm.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86" y="1394569"/>
            <a:ext cx="6210300" cy="262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86" y="3970136"/>
            <a:ext cx="6972300" cy="2400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575" y="1732396"/>
            <a:ext cx="3076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0919691" cy="5769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Chapter 11 Sandwiching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4108" y="1025237"/>
            <a:ext cx="1091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Sandwiching</a:t>
            </a:r>
            <a:r>
              <a:rPr lang="en-US" altLang="zh-CN" dirty="0" smtClean="0"/>
              <a:t> is an idea </a:t>
            </a:r>
            <a:r>
              <a:rPr lang="en-US" altLang="zh-CN" dirty="0"/>
              <a:t>for making the </a:t>
            </a:r>
            <a:r>
              <a:rPr lang="en-US" altLang="zh-CN" dirty="0" err="1" smtClean="0"/>
              <a:t>Propp</a:t>
            </a:r>
            <a:r>
              <a:rPr lang="en-US" altLang="zh-CN" dirty="0"/>
              <a:t>-</a:t>
            </a:r>
            <a:r>
              <a:rPr lang="en-US" altLang="zh-CN" dirty="0" smtClean="0"/>
              <a:t>Wilson </a:t>
            </a:r>
            <a:r>
              <a:rPr lang="en-US" altLang="zh-CN" dirty="0"/>
              <a:t>algorithm work on large state </a:t>
            </a:r>
            <a:r>
              <a:rPr lang="en-US" altLang="zh-CN" dirty="0" smtClean="0"/>
              <a:t>spaces</a:t>
            </a:r>
            <a:r>
              <a:rPr lang="en-US" altLang="zh-CN" dirty="0"/>
              <a:t>. </a:t>
            </a:r>
            <a:r>
              <a:rPr lang="en-US" altLang="zh-CN" dirty="0" smtClean="0"/>
              <a:t> This idea works  for Markov </a:t>
            </a:r>
            <a:r>
              <a:rPr lang="en-US" altLang="zh-CN" dirty="0"/>
              <a:t>chains obeying </a:t>
            </a:r>
            <a:r>
              <a:rPr lang="en-US" altLang="zh-CN" dirty="0" smtClean="0"/>
              <a:t>certain monotonicity properties with </a:t>
            </a:r>
            <a:r>
              <a:rPr lang="en-US" altLang="zh-CN" dirty="0"/>
              <a:t>respect </a:t>
            </a:r>
            <a:r>
              <a:rPr lang="en-US" altLang="zh-CN" dirty="0" smtClean="0"/>
              <a:t>to some ordering of </a:t>
            </a:r>
            <a:r>
              <a:rPr lang="en-US" altLang="zh-CN" dirty="0"/>
              <a:t>the </a:t>
            </a:r>
            <a:r>
              <a:rPr lang="en-US" altLang="zh-CN" dirty="0" smtClean="0"/>
              <a:t>state space.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29" y="1831797"/>
            <a:ext cx="4962525" cy="2457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951" y="4200951"/>
            <a:ext cx="5200650" cy="2543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642" y="1647926"/>
            <a:ext cx="1476375" cy="2390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269" y="1754722"/>
            <a:ext cx="1952625" cy="228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479" y="4230644"/>
            <a:ext cx="3009900" cy="2409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4056" y="1900550"/>
            <a:ext cx="153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Ladder walk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722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0919691" cy="5769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Chapter 11 Sandwiching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4109" y="1011104"/>
            <a:ext cx="153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Ising</a:t>
            </a:r>
            <a:r>
              <a:rPr lang="en-US" altLang="zh-CN" b="1" dirty="0"/>
              <a:t> model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58" y="1468338"/>
            <a:ext cx="1247775" cy="28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404" y="1435873"/>
            <a:ext cx="971550" cy="323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058" y="2132678"/>
            <a:ext cx="2809875" cy="295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058" y="2824314"/>
            <a:ext cx="1381125" cy="314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572" y="2771782"/>
            <a:ext cx="2895600" cy="6667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6473" y="3497714"/>
            <a:ext cx="10631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Low energy of a configuration corresponds to a large amount of agreement between neighboring vertices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73" y="4023942"/>
            <a:ext cx="7096125" cy="895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882" y="2883102"/>
            <a:ext cx="1371600" cy="342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4482" y="4266829"/>
            <a:ext cx="3733800" cy="4095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4194" y="5286822"/>
            <a:ext cx="857250" cy="32385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578802" y="5205267"/>
            <a:ext cx="661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every spin configuration                          has the same probability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0678" y="5232662"/>
            <a:ext cx="1419225" cy="3143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4194" y="5811514"/>
            <a:ext cx="771525" cy="3333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578802" y="5752899"/>
            <a:ext cx="4963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model favors configurations with low energy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0381" y="6356350"/>
            <a:ext cx="904875" cy="3048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578802" y="6300531"/>
            <a:ext cx="7578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“all plus” configuration and the “all minus” configuration.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5562" y="860399"/>
            <a:ext cx="2712720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0919691" cy="5769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Chapter 11 Sandwiching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942110"/>
            <a:ext cx="5410200" cy="533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11" y="3346611"/>
            <a:ext cx="752475" cy="30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448" y="3344430"/>
            <a:ext cx="895350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11" y="6327531"/>
            <a:ext cx="752475" cy="24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410" y="6332956"/>
            <a:ext cx="733425" cy="247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10505" y="942110"/>
            <a:ext cx="4568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Simulation algorithms </a:t>
            </a:r>
            <a:r>
              <a:rPr lang="en-US" altLang="zh-CN" b="1" dirty="0" smtClean="0"/>
              <a:t>for </a:t>
            </a:r>
            <a:r>
              <a:rPr lang="en-US" altLang="zh-CN" b="1" dirty="0"/>
              <a:t>the </a:t>
            </a:r>
            <a:r>
              <a:rPr lang="en-US" altLang="zh-CN" b="1" dirty="0" err="1"/>
              <a:t>Ising</a:t>
            </a:r>
            <a:r>
              <a:rPr lang="en-US" altLang="zh-CN" b="1" dirty="0"/>
              <a:t> model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536975" y="2408365"/>
            <a:ext cx="2385458" cy="314325"/>
            <a:chOff x="6510505" y="2340713"/>
            <a:chExt cx="2385458" cy="3143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0505" y="2340713"/>
              <a:ext cx="1123950" cy="31432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05338" y="2375639"/>
              <a:ext cx="1190625" cy="257175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0505" y="2903000"/>
            <a:ext cx="2619375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9880" y="2945430"/>
            <a:ext cx="1438275" cy="219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0505" y="3381874"/>
            <a:ext cx="4686300" cy="647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0505" y="4149720"/>
            <a:ext cx="4867275" cy="2476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5267" y="1532847"/>
            <a:ext cx="2428875" cy="2857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576773" y="1956353"/>
            <a:ext cx="3800475" cy="297354"/>
            <a:chOff x="6613719" y="1938743"/>
            <a:chExt cx="3800475" cy="29735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13719" y="1938743"/>
              <a:ext cx="2181225" cy="28575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94944" y="1959872"/>
              <a:ext cx="1619250" cy="276225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81917" y="5318732"/>
            <a:ext cx="5124450" cy="895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矩形 16"/>
          <p:cNvSpPr/>
          <p:nvPr/>
        </p:nvSpPr>
        <p:spPr>
          <a:xfrm>
            <a:off x="6381917" y="4945031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Gibbs </a:t>
            </a:r>
            <a:r>
              <a:rPr lang="en-US" altLang="zh-CN" dirty="0" smtClean="0"/>
              <a:t>sampler: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5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0919691" cy="5769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Chapter 11 Sandwiching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22758" y="1098550"/>
            <a:ext cx="6353176" cy="800100"/>
            <a:chOff x="822758" y="1098550"/>
            <a:chExt cx="6353176" cy="8001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758" y="1098550"/>
              <a:ext cx="6353175" cy="8001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5538" y="1712190"/>
              <a:ext cx="3510396" cy="186460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24" y="3100813"/>
            <a:ext cx="1400175" cy="2857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58" y="2373455"/>
            <a:ext cx="5724525" cy="2952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222" y="3110338"/>
            <a:ext cx="647700" cy="2667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1" y="4891394"/>
            <a:ext cx="2333625" cy="4953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659" y="3950860"/>
            <a:ext cx="4314825" cy="2952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422" y="5034269"/>
            <a:ext cx="1828800" cy="352425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>
            <a:off x="2880448" y="5034269"/>
            <a:ext cx="998827" cy="303926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893954" y="3277328"/>
            <a:ext cx="6019800" cy="1567739"/>
            <a:chOff x="6092248" y="3293481"/>
            <a:chExt cx="6019800" cy="1567739"/>
          </a:xfrm>
        </p:grpSpPr>
        <p:grpSp>
          <p:nvGrpSpPr>
            <p:cNvPr id="31" name="组合 30"/>
            <p:cNvGrpSpPr/>
            <p:nvPr/>
          </p:nvGrpSpPr>
          <p:grpSpPr>
            <a:xfrm>
              <a:off x="6092248" y="3293481"/>
              <a:ext cx="6019800" cy="922480"/>
              <a:chOff x="6092248" y="3386726"/>
              <a:chExt cx="6019800" cy="922480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2248" y="3386726"/>
                <a:ext cx="6019800" cy="485775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2248" y="3985356"/>
                <a:ext cx="5953125" cy="323850"/>
              </a:xfrm>
              <a:prstGeom prst="rect">
                <a:avLst/>
              </a:prstGeom>
            </p:spPr>
          </p:pic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2248" y="4213520"/>
              <a:ext cx="4686300" cy="647700"/>
            </a:xfrm>
            <a:prstGeom prst="rect">
              <a:avLst/>
            </a:prstGeom>
          </p:spPr>
        </p:pic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300" y="5908386"/>
            <a:ext cx="1295400" cy="3429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6812" y="5908386"/>
            <a:ext cx="1304925" cy="4000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28120" y="5838289"/>
            <a:ext cx="1838325" cy="44767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19937" y="5531570"/>
            <a:ext cx="2295525" cy="3333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95256" y="5911272"/>
            <a:ext cx="2695575" cy="3524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1656291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12 </a:t>
            </a:r>
            <a:r>
              <a:rPr lang="en-US" altLang="zh-CN" sz="3600" dirty="0" err="1" smtClean="0"/>
              <a:t>Propp</a:t>
            </a:r>
            <a:r>
              <a:rPr lang="en-US" altLang="zh-CN" sz="3600" dirty="0"/>
              <a:t>-</a:t>
            </a:r>
            <a:r>
              <a:rPr lang="en-US" altLang="zh-CN" sz="3600" dirty="0" smtClean="0"/>
              <a:t>Wilson with read-once </a:t>
            </a:r>
            <a:r>
              <a:rPr lang="en-US" altLang="zh-CN" sz="3600" dirty="0"/>
              <a:t>randomness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1224212"/>
            <a:ext cx="3626168" cy="4817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21805" y="1332689"/>
            <a:ext cx="754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Original </a:t>
            </a:r>
            <a:r>
              <a:rPr lang="en-US" altLang="zh-CN" b="1" dirty="0" err="1" smtClean="0"/>
              <a:t>Propp</a:t>
            </a:r>
            <a:r>
              <a:rPr lang="en-US" altLang="zh-CN" b="1" dirty="0" smtClean="0"/>
              <a:t>-Wilson algorithm: </a:t>
            </a:r>
            <a:r>
              <a:rPr lang="en-US" altLang="zh-CN" dirty="0"/>
              <a:t>n</a:t>
            </a:r>
            <a:r>
              <a:rPr lang="en-US" altLang="zh-CN" dirty="0" smtClean="0"/>
              <a:t>eed to read all the random numbers in the previous steps.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1805" y="2240986"/>
            <a:ext cx="7548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Modified </a:t>
            </a:r>
            <a:r>
              <a:rPr lang="en-US" altLang="zh-CN" b="1" dirty="0" err="1"/>
              <a:t>Propp</a:t>
            </a:r>
            <a:r>
              <a:rPr lang="en-US" altLang="zh-CN" b="1" dirty="0"/>
              <a:t>-Wilson algorithm: </a:t>
            </a:r>
            <a:r>
              <a:rPr lang="en-US" altLang="zh-CN" dirty="0" smtClean="0"/>
              <a:t>avoid storage </a:t>
            </a:r>
            <a:r>
              <a:rPr lang="en-US" altLang="zh-CN" dirty="0"/>
              <a:t>and reuse of random </a:t>
            </a:r>
            <a:r>
              <a:rPr lang="en-US" altLang="zh-CN" dirty="0" smtClean="0"/>
              <a:t>numbers.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07" y="3149283"/>
            <a:ext cx="2447925" cy="146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05" y="4842044"/>
            <a:ext cx="1152525" cy="2667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467104" y="4708694"/>
            <a:ext cx="6772275" cy="533400"/>
            <a:chOff x="4474724" y="4870076"/>
            <a:chExt cx="6772275" cy="5334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4724" y="4870076"/>
              <a:ext cx="6772275" cy="5334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279" y="4878098"/>
              <a:ext cx="848051" cy="230645"/>
            </a:xfrm>
            <a:prstGeom prst="rect">
              <a:avLst/>
            </a:prstGeom>
          </p:spPr>
        </p:pic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1656291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12 </a:t>
            </a:r>
            <a:r>
              <a:rPr lang="en-US" altLang="zh-CN" sz="3600" dirty="0" err="1" smtClean="0"/>
              <a:t>Propp</a:t>
            </a:r>
            <a:r>
              <a:rPr lang="en-US" altLang="zh-CN" sz="3600" dirty="0"/>
              <a:t>-</a:t>
            </a:r>
            <a:r>
              <a:rPr lang="en-US" altLang="zh-CN" sz="3600" dirty="0" smtClean="0"/>
              <a:t>Wilson with read-once </a:t>
            </a:r>
            <a:r>
              <a:rPr lang="en-US" altLang="zh-CN" sz="3600" dirty="0"/>
              <a:t>randomness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1" y="1201896"/>
            <a:ext cx="2447925" cy="146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805" y="4842044"/>
            <a:ext cx="1152525" cy="2667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001391" y="1360342"/>
            <a:ext cx="6772275" cy="533400"/>
            <a:chOff x="4474724" y="4870076"/>
            <a:chExt cx="6772275" cy="5334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4724" y="4870076"/>
              <a:ext cx="6772275" cy="5334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279" y="4878098"/>
              <a:ext cx="848051" cy="23064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210566" y="2983228"/>
            <a:ext cx="6819900" cy="533400"/>
            <a:chOff x="4419479" y="5508557"/>
            <a:chExt cx="6819900" cy="5334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9479" y="5508557"/>
              <a:ext cx="6819900" cy="5334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561" y="5779817"/>
              <a:ext cx="3085818" cy="230645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716" y="4157112"/>
            <a:ext cx="6705600" cy="1438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716" y="3695149"/>
            <a:ext cx="2733675" cy="390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0801" y="5866539"/>
            <a:ext cx="1714500" cy="381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01391" y="5866539"/>
            <a:ext cx="270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 unknown probability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09" y="365126"/>
            <a:ext cx="11656291" cy="576984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Chapter </a:t>
            </a:r>
            <a:r>
              <a:rPr lang="en-US" altLang="zh-CN" sz="3600" dirty="0"/>
              <a:t>12 </a:t>
            </a:r>
            <a:r>
              <a:rPr lang="en-US" altLang="zh-CN" sz="3600" dirty="0" err="1" smtClean="0"/>
              <a:t>Propp</a:t>
            </a:r>
            <a:r>
              <a:rPr lang="en-US" altLang="zh-CN" sz="3600" dirty="0"/>
              <a:t>-</a:t>
            </a:r>
            <a:r>
              <a:rPr lang="en-US" altLang="zh-CN" sz="3600" dirty="0" smtClean="0"/>
              <a:t>Wilson with read-once </a:t>
            </a:r>
            <a:r>
              <a:rPr lang="en-US" altLang="zh-CN" sz="3600" dirty="0"/>
              <a:t>randomness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8" y="1266646"/>
            <a:ext cx="2447925" cy="146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805" y="4842044"/>
            <a:ext cx="1152525" cy="2667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249163" y="1553853"/>
            <a:ext cx="6772275" cy="533400"/>
            <a:chOff x="4474724" y="4870076"/>
            <a:chExt cx="6772275" cy="5334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4724" y="4870076"/>
              <a:ext cx="6772275" cy="5334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279" y="4878098"/>
              <a:ext cx="848051" cy="23064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74038" y="2850993"/>
            <a:ext cx="6819900" cy="533400"/>
            <a:chOff x="4419479" y="5508557"/>
            <a:chExt cx="6819900" cy="5334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9479" y="5508557"/>
              <a:ext cx="6819900" cy="5334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3561" y="5779817"/>
              <a:ext cx="3085818" cy="23064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74038" y="3841218"/>
                <a:ext cx="10337381" cy="12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toss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heads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toss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tails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toss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heads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8" y="3841218"/>
                <a:ext cx="10337381" cy="1267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029" y="4681561"/>
            <a:ext cx="1181100" cy="30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038" y="5293276"/>
            <a:ext cx="2095500" cy="52387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BACB-9ED4-44B3-99E7-620EA60F30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597</Words>
  <Application>Microsoft Office PowerPoint</Application>
  <PresentationFormat>宽屏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Chapter 11 Sandwiching</vt:lpstr>
      <vt:lpstr>Chapter 11 Sandwiching</vt:lpstr>
      <vt:lpstr>Chapter 11 Sandwiching</vt:lpstr>
      <vt:lpstr>Chapter 11 Sandwiching</vt:lpstr>
      <vt:lpstr>Chapter 11 Sandwiching</vt:lpstr>
      <vt:lpstr>Chapter 12 Propp-Wilson with read-once randomness</vt:lpstr>
      <vt:lpstr>Chapter 12 Propp-Wilson with read-once randomness</vt:lpstr>
      <vt:lpstr>Chapter 12 Propp-Wilson with read-once randomness</vt:lpstr>
      <vt:lpstr>Chapter 12 Propp-Wilson with read-once randomness</vt:lpstr>
      <vt:lpstr>Chapter 13 Simulated annealing</vt:lpstr>
      <vt:lpstr>Chapter 13 Simulated annealing</vt:lpstr>
      <vt:lpstr>Chapter 13 Simulated annealing</vt:lpstr>
      <vt:lpstr>Chapter 13 Simulated annealing</vt:lpstr>
      <vt:lpstr>Chapter 13 Simulated annealing</vt:lpstr>
      <vt:lpstr>Chapter 13 Simulated annealing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Sandwiching Chapter 12 chapter 13</dc:title>
  <dc:creator>LIU WEI</dc:creator>
  <cp:lastModifiedBy>LIU WEI</cp:lastModifiedBy>
  <cp:revision>74</cp:revision>
  <dcterms:created xsi:type="dcterms:W3CDTF">2019-03-27T16:37:35Z</dcterms:created>
  <dcterms:modified xsi:type="dcterms:W3CDTF">2019-04-03T15:36:03Z</dcterms:modified>
</cp:coreProperties>
</file>