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83" r:id="rId10"/>
    <p:sldId id="264" r:id="rId11"/>
    <p:sldId id="268" r:id="rId12"/>
    <p:sldId id="269" r:id="rId13"/>
    <p:sldId id="270" r:id="rId14"/>
    <p:sldId id="265" r:id="rId15"/>
    <p:sldId id="271" r:id="rId16"/>
    <p:sldId id="272" r:id="rId17"/>
    <p:sldId id="273" r:id="rId18"/>
    <p:sldId id="266" r:id="rId19"/>
    <p:sldId id="274" r:id="rId20"/>
    <p:sldId id="275" r:id="rId21"/>
    <p:sldId id="276" r:id="rId22"/>
    <p:sldId id="278" r:id="rId23"/>
    <p:sldId id="279" r:id="rId24"/>
    <p:sldId id="267" r:id="rId25"/>
    <p:sldId id="280" r:id="rId26"/>
    <p:sldId id="281" r:id="rId27"/>
    <p:sldId id="28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1502" autoAdjust="0"/>
  </p:normalViewPr>
  <p:slideViewPr>
    <p:cSldViewPr snapToGrid="0">
      <p:cViewPr varScale="1">
        <p:scale>
          <a:sx n="87" d="100"/>
          <a:sy n="87" d="100"/>
        </p:scale>
        <p:origin x="51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715DC-79B4-4855-9955-EE1F1604ED8D}" type="datetimeFigureOut">
              <a:rPr lang="zh-CN" altLang="en-US" smtClean="0"/>
              <a:t>2018/12/5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2C0F2-B5D0-4A18-BFD3-9B38BF86BC5F}" type="slidenum">
              <a:rPr lang="zh-CN" altLang="en-US" smtClean="0"/>
              <a:t>‹#›</a:t>
            </a:fld>
            <a:endParaRPr lang="zh-CN" altLang="en-US"/>
          </a:p>
        </p:txBody>
      </p:sp>
    </p:spTree>
    <p:extLst>
      <p:ext uri="{BB962C8B-B14F-4D97-AF65-F5344CB8AC3E}">
        <p14:creationId xmlns:p14="http://schemas.microsoft.com/office/powerpoint/2010/main" val="709898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Common features of frequency responses are </a:t>
            </a:r>
            <a:r>
              <a:rPr lang="en-US" altLang="zh-CN" b="1" i="1" dirty="0" smtClean="0"/>
              <a:t>resonant peak</a:t>
            </a:r>
            <a:r>
              <a:rPr lang="en-US" altLang="zh-CN" dirty="0" smtClean="0"/>
              <a:t>, </a:t>
            </a:r>
            <a:r>
              <a:rPr lang="en-US" altLang="zh-CN" b="1" i="1" dirty="0" smtClean="0"/>
              <a:t>peak frequency</a:t>
            </a:r>
            <a:r>
              <a:rPr lang="en-US" altLang="zh-CN" dirty="0" smtClean="0"/>
              <a:t>, </a:t>
            </a:r>
            <a:r>
              <a:rPr lang="en-US" altLang="zh-CN" b="1" i="1" dirty="0" smtClean="0"/>
              <a:t>gain crossover frequency </a:t>
            </a:r>
            <a:r>
              <a:rPr lang="en-US" altLang="zh-CN" dirty="0" smtClean="0"/>
              <a:t>and </a:t>
            </a:r>
            <a:r>
              <a:rPr lang="en-US" altLang="zh-CN" b="1" i="1" dirty="0" smtClean="0"/>
              <a:t>bandwidth</a:t>
            </a:r>
            <a:r>
              <a:rPr lang="en-US" altLang="zh-CN" dirty="0" smtClean="0"/>
              <a:t>. </a:t>
            </a:r>
            <a:r>
              <a:rPr lang="en-US" altLang="zh-CN" sz="1200" b="0" i="0" u="none" strike="noStrike" kern="1200" baseline="0" dirty="0" smtClean="0">
                <a:solidFill>
                  <a:schemeClr val="tx1"/>
                </a:solidFill>
                <a:latin typeface="+mn-lt"/>
                <a:ea typeface="+mn-ea"/>
                <a:cs typeface="+mn-cs"/>
              </a:rPr>
              <a:t>There are interesting relations between specifications in the time and frequency domains. Roughly speaking, the behavior of time responses for short times is related to the behavior of frequency responses at high frequencies, and vice versa.</a:t>
            </a:r>
            <a:endParaRPr lang="en-US" altLang="zh-CN" dirty="0" smtClean="0"/>
          </a:p>
          <a:p>
            <a:endParaRPr lang="en-US" altLang="zh-CN" dirty="0" smtClean="0"/>
          </a:p>
          <a:p>
            <a:r>
              <a:rPr lang="en-US" altLang="zh-CN" dirty="0" smtClean="0"/>
              <a:t>Notice that it is useful to consider both the response of the output and that of the control signal. In particular, the control signal response allows us to judge the magnitude and rate of the control signal required to obtain the output response.</a:t>
            </a:r>
            <a:endParaRPr lang="zh-CN" altLang="en-US" dirty="0"/>
          </a:p>
        </p:txBody>
      </p:sp>
      <p:sp>
        <p:nvSpPr>
          <p:cNvPr id="4" name="灯片编号占位符 3"/>
          <p:cNvSpPr>
            <a:spLocks noGrp="1"/>
          </p:cNvSpPr>
          <p:nvPr>
            <p:ph type="sldNum" sz="quarter" idx="10"/>
          </p:nvPr>
        </p:nvSpPr>
        <p:spPr/>
        <p:txBody>
          <a:bodyPr/>
          <a:lstStyle/>
          <a:p>
            <a:fld id="{A152C0F2-B5D0-4A18-BFD3-9B38BF86BC5F}" type="slidenum">
              <a:rPr lang="zh-CN" altLang="en-US" smtClean="0"/>
              <a:t>10</a:t>
            </a:fld>
            <a:endParaRPr lang="zh-CN" altLang="en-US"/>
          </a:p>
        </p:txBody>
      </p:sp>
    </p:spTree>
    <p:extLst>
      <p:ext uri="{BB962C8B-B14F-4D97-AF65-F5344CB8AC3E}">
        <p14:creationId xmlns:p14="http://schemas.microsoft.com/office/powerpoint/2010/main" val="1841518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2C0F2-B5D0-4A18-BFD3-9B38BF86BC5F}" type="slidenum">
              <a:rPr lang="zh-CN" altLang="en-US" smtClean="0"/>
              <a:t>19</a:t>
            </a:fld>
            <a:endParaRPr lang="zh-CN" altLang="en-US"/>
          </a:p>
        </p:txBody>
      </p:sp>
    </p:spTree>
    <p:extLst>
      <p:ext uri="{BB962C8B-B14F-4D97-AF65-F5344CB8AC3E}">
        <p14:creationId xmlns:p14="http://schemas.microsoft.com/office/powerpoint/2010/main" val="3814146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2C0F2-B5D0-4A18-BFD3-9B38BF86BC5F}" type="slidenum">
              <a:rPr lang="zh-CN" altLang="en-US" smtClean="0"/>
              <a:t>20</a:t>
            </a:fld>
            <a:endParaRPr lang="zh-CN" altLang="en-US"/>
          </a:p>
        </p:txBody>
      </p:sp>
    </p:spTree>
    <p:extLst>
      <p:ext uri="{BB962C8B-B14F-4D97-AF65-F5344CB8AC3E}">
        <p14:creationId xmlns:p14="http://schemas.microsoft.com/office/powerpoint/2010/main" val="743386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2C0F2-B5D0-4A18-BFD3-9B38BF86BC5F}" type="slidenum">
              <a:rPr lang="zh-CN" altLang="en-US" smtClean="0"/>
              <a:t>21</a:t>
            </a:fld>
            <a:endParaRPr lang="zh-CN" altLang="en-US"/>
          </a:p>
        </p:txBody>
      </p:sp>
    </p:spTree>
    <p:extLst>
      <p:ext uri="{BB962C8B-B14F-4D97-AF65-F5344CB8AC3E}">
        <p14:creationId xmlns:p14="http://schemas.microsoft.com/office/powerpoint/2010/main" val="3442011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2C0F2-B5D0-4A18-BFD3-9B38BF86BC5F}" type="slidenum">
              <a:rPr lang="zh-CN" altLang="en-US" smtClean="0"/>
              <a:t>22</a:t>
            </a:fld>
            <a:endParaRPr lang="zh-CN" altLang="en-US"/>
          </a:p>
        </p:txBody>
      </p:sp>
    </p:spTree>
    <p:extLst>
      <p:ext uri="{BB962C8B-B14F-4D97-AF65-F5344CB8AC3E}">
        <p14:creationId xmlns:p14="http://schemas.microsoft.com/office/powerpoint/2010/main" val="4172405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2C0F2-B5D0-4A18-BFD3-9B38BF86BC5F}" type="slidenum">
              <a:rPr lang="zh-CN" altLang="en-US" smtClean="0"/>
              <a:t>23</a:t>
            </a:fld>
            <a:endParaRPr lang="zh-CN" altLang="en-US"/>
          </a:p>
        </p:txBody>
      </p:sp>
    </p:spTree>
    <p:extLst>
      <p:ext uri="{BB962C8B-B14F-4D97-AF65-F5344CB8AC3E}">
        <p14:creationId xmlns:p14="http://schemas.microsoft.com/office/powerpoint/2010/main" val="2897911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2C0F2-B5D0-4A18-BFD3-9B38BF86BC5F}" type="slidenum">
              <a:rPr lang="zh-CN" altLang="en-US" smtClean="0"/>
              <a:t>11</a:t>
            </a:fld>
            <a:endParaRPr lang="zh-CN" altLang="en-US"/>
          </a:p>
        </p:txBody>
      </p:sp>
    </p:spTree>
    <p:extLst>
      <p:ext uri="{BB962C8B-B14F-4D97-AF65-F5344CB8AC3E}">
        <p14:creationId xmlns:p14="http://schemas.microsoft.com/office/powerpoint/2010/main" val="4292044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2C0F2-B5D0-4A18-BFD3-9B38BF86BC5F}" type="slidenum">
              <a:rPr lang="zh-CN" altLang="en-US" smtClean="0"/>
              <a:t>12</a:t>
            </a:fld>
            <a:endParaRPr lang="zh-CN" altLang="en-US"/>
          </a:p>
        </p:txBody>
      </p:sp>
    </p:spTree>
    <p:extLst>
      <p:ext uri="{BB962C8B-B14F-4D97-AF65-F5344CB8AC3E}">
        <p14:creationId xmlns:p14="http://schemas.microsoft.com/office/powerpoint/2010/main" val="1357979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2C0F2-B5D0-4A18-BFD3-9B38BF86BC5F}" type="slidenum">
              <a:rPr lang="zh-CN" altLang="en-US" smtClean="0"/>
              <a:t>13</a:t>
            </a:fld>
            <a:endParaRPr lang="zh-CN" altLang="en-US"/>
          </a:p>
        </p:txBody>
      </p:sp>
    </p:spTree>
    <p:extLst>
      <p:ext uri="{BB962C8B-B14F-4D97-AF65-F5344CB8AC3E}">
        <p14:creationId xmlns:p14="http://schemas.microsoft.com/office/powerpoint/2010/main" val="3100328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2C0F2-B5D0-4A18-BFD3-9B38BF86BC5F}" type="slidenum">
              <a:rPr lang="zh-CN" altLang="en-US" smtClean="0"/>
              <a:t>14</a:t>
            </a:fld>
            <a:endParaRPr lang="zh-CN" altLang="en-US"/>
          </a:p>
        </p:txBody>
      </p:sp>
    </p:spTree>
    <p:extLst>
      <p:ext uri="{BB962C8B-B14F-4D97-AF65-F5344CB8AC3E}">
        <p14:creationId xmlns:p14="http://schemas.microsoft.com/office/powerpoint/2010/main" val="288931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2C0F2-B5D0-4A18-BFD3-9B38BF86BC5F}" type="slidenum">
              <a:rPr lang="zh-CN" altLang="en-US" smtClean="0"/>
              <a:t>15</a:t>
            </a:fld>
            <a:endParaRPr lang="zh-CN" altLang="en-US"/>
          </a:p>
        </p:txBody>
      </p:sp>
    </p:spTree>
    <p:extLst>
      <p:ext uri="{BB962C8B-B14F-4D97-AF65-F5344CB8AC3E}">
        <p14:creationId xmlns:p14="http://schemas.microsoft.com/office/powerpoint/2010/main" val="1122026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2C0F2-B5D0-4A18-BFD3-9B38BF86BC5F}" type="slidenum">
              <a:rPr lang="zh-CN" altLang="en-US" smtClean="0"/>
              <a:t>16</a:t>
            </a:fld>
            <a:endParaRPr lang="zh-CN" altLang="en-US"/>
          </a:p>
        </p:txBody>
      </p:sp>
    </p:spTree>
    <p:extLst>
      <p:ext uri="{BB962C8B-B14F-4D97-AF65-F5344CB8AC3E}">
        <p14:creationId xmlns:p14="http://schemas.microsoft.com/office/powerpoint/2010/main" val="3450794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2C0F2-B5D0-4A18-BFD3-9B38BF86BC5F}" type="slidenum">
              <a:rPr lang="zh-CN" altLang="en-US" smtClean="0"/>
              <a:t>17</a:t>
            </a:fld>
            <a:endParaRPr lang="zh-CN" altLang="en-US"/>
          </a:p>
        </p:txBody>
      </p:sp>
    </p:spTree>
    <p:extLst>
      <p:ext uri="{BB962C8B-B14F-4D97-AF65-F5344CB8AC3E}">
        <p14:creationId xmlns:p14="http://schemas.microsoft.com/office/powerpoint/2010/main" val="2188886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2C0F2-B5D0-4A18-BFD3-9B38BF86BC5F}" type="slidenum">
              <a:rPr lang="zh-CN" altLang="en-US" smtClean="0"/>
              <a:t>18</a:t>
            </a:fld>
            <a:endParaRPr lang="zh-CN" altLang="en-US"/>
          </a:p>
        </p:txBody>
      </p:sp>
    </p:spTree>
    <p:extLst>
      <p:ext uri="{BB962C8B-B14F-4D97-AF65-F5344CB8AC3E}">
        <p14:creationId xmlns:p14="http://schemas.microsoft.com/office/powerpoint/2010/main" val="388676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C0165B1-40E3-46C9-B022-D00C336D88F6}" type="datetime1">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6E839-1D2C-4307-88BA-6844ABA42125}" type="slidenum">
              <a:rPr lang="zh-CN" altLang="en-US" smtClean="0"/>
              <a:t>‹#›</a:t>
            </a:fld>
            <a:endParaRPr lang="zh-CN" altLang="en-US"/>
          </a:p>
        </p:txBody>
      </p:sp>
    </p:spTree>
    <p:extLst>
      <p:ext uri="{BB962C8B-B14F-4D97-AF65-F5344CB8AC3E}">
        <p14:creationId xmlns:p14="http://schemas.microsoft.com/office/powerpoint/2010/main" val="426783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DD24AB-EED3-4651-8D15-9B89AA3163A1}" type="datetime1">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6E839-1D2C-4307-88BA-6844ABA42125}" type="slidenum">
              <a:rPr lang="zh-CN" altLang="en-US" smtClean="0"/>
              <a:t>‹#›</a:t>
            </a:fld>
            <a:endParaRPr lang="zh-CN" altLang="en-US"/>
          </a:p>
        </p:txBody>
      </p:sp>
    </p:spTree>
    <p:extLst>
      <p:ext uri="{BB962C8B-B14F-4D97-AF65-F5344CB8AC3E}">
        <p14:creationId xmlns:p14="http://schemas.microsoft.com/office/powerpoint/2010/main" val="787958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A07D89-2D6E-455B-9295-5444D96412CE}" type="datetime1">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6E839-1D2C-4307-88BA-6844ABA42125}" type="slidenum">
              <a:rPr lang="zh-CN" altLang="en-US" smtClean="0"/>
              <a:t>‹#›</a:t>
            </a:fld>
            <a:endParaRPr lang="zh-CN" altLang="en-US"/>
          </a:p>
        </p:txBody>
      </p:sp>
    </p:spTree>
    <p:extLst>
      <p:ext uri="{BB962C8B-B14F-4D97-AF65-F5344CB8AC3E}">
        <p14:creationId xmlns:p14="http://schemas.microsoft.com/office/powerpoint/2010/main" val="361878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0474D37-D648-4ADB-A105-FECEE31BB025}" type="datetime1">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6E839-1D2C-4307-88BA-6844ABA42125}" type="slidenum">
              <a:rPr lang="zh-CN" altLang="en-US" smtClean="0"/>
              <a:t>‹#›</a:t>
            </a:fld>
            <a:endParaRPr lang="zh-CN" altLang="en-US"/>
          </a:p>
        </p:txBody>
      </p:sp>
    </p:spTree>
    <p:extLst>
      <p:ext uri="{BB962C8B-B14F-4D97-AF65-F5344CB8AC3E}">
        <p14:creationId xmlns:p14="http://schemas.microsoft.com/office/powerpoint/2010/main" val="2172187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C9C459D-B80D-4B3A-8F26-5B1EA21FCFF0}" type="datetime1">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6E839-1D2C-4307-88BA-6844ABA42125}" type="slidenum">
              <a:rPr lang="zh-CN" altLang="en-US" smtClean="0"/>
              <a:t>‹#›</a:t>
            </a:fld>
            <a:endParaRPr lang="zh-CN" altLang="en-US"/>
          </a:p>
        </p:txBody>
      </p:sp>
    </p:spTree>
    <p:extLst>
      <p:ext uri="{BB962C8B-B14F-4D97-AF65-F5344CB8AC3E}">
        <p14:creationId xmlns:p14="http://schemas.microsoft.com/office/powerpoint/2010/main" val="381280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9F03A90-601A-4DF7-9941-0EA44281339E}" type="datetime1">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6E839-1D2C-4307-88BA-6844ABA42125}" type="slidenum">
              <a:rPr lang="zh-CN" altLang="en-US" smtClean="0"/>
              <a:t>‹#›</a:t>
            </a:fld>
            <a:endParaRPr lang="zh-CN" altLang="en-US"/>
          </a:p>
        </p:txBody>
      </p:sp>
    </p:spTree>
    <p:extLst>
      <p:ext uri="{BB962C8B-B14F-4D97-AF65-F5344CB8AC3E}">
        <p14:creationId xmlns:p14="http://schemas.microsoft.com/office/powerpoint/2010/main" val="397915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522FE6C-A650-43BE-8638-83E513473EA4}" type="datetime1">
              <a:rPr lang="zh-CN" altLang="en-US" smtClean="0"/>
              <a:t>2018/12/5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C6E839-1D2C-4307-88BA-6844ABA42125}" type="slidenum">
              <a:rPr lang="zh-CN" altLang="en-US" smtClean="0"/>
              <a:t>‹#›</a:t>
            </a:fld>
            <a:endParaRPr lang="zh-CN" altLang="en-US"/>
          </a:p>
        </p:txBody>
      </p:sp>
    </p:spTree>
    <p:extLst>
      <p:ext uri="{BB962C8B-B14F-4D97-AF65-F5344CB8AC3E}">
        <p14:creationId xmlns:p14="http://schemas.microsoft.com/office/powerpoint/2010/main" val="400653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4FDCDF7-A4E2-4F52-BA23-66D84C261569}" type="datetime1">
              <a:rPr lang="zh-CN" altLang="en-US" smtClean="0"/>
              <a:t>2018/12/5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C6E839-1D2C-4307-88BA-6844ABA42125}" type="slidenum">
              <a:rPr lang="zh-CN" altLang="en-US" smtClean="0"/>
              <a:t>‹#›</a:t>
            </a:fld>
            <a:endParaRPr lang="zh-CN" altLang="en-US"/>
          </a:p>
        </p:txBody>
      </p:sp>
    </p:spTree>
    <p:extLst>
      <p:ext uri="{BB962C8B-B14F-4D97-AF65-F5344CB8AC3E}">
        <p14:creationId xmlns:p14="http://schemas.microsoft.com/office/powerpoint/2010/main" val="1348607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6DCB56-34B9-43A6-A10D-876307427881}" type="datetime1">
              <a:rPr lang="zh-CN" altLang="en-US" smtClean="0"/>
              <a:t>2018/12/5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C6E839-1D2C-4307-88BA-6844ABA42125}" type="slidenum">
              <a:rPr lang="zh-CN" altLang="en-US" smtClean="0"/>
              <a:t>‹#›</a:t>
            </a:fld>
            <a:endParaRPr lang="zh-CN" altLang="en-US"/>
          </a:p>
        </p:txBody>
      </p:sp>
    </p:spTree>
    <p:extLst>
      <p:ext uri="{BB962C8B-B14F-4D97-AF65-F5344CB8AC3E}">
        <p14:creationId xmlns:p14="http://schemas.microsoft.com/office/powerpoint/2010/main" val="1510725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1048A90-86B1-4D17-8774-64CAB10D0CE0}" type="datetime1">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6E839-1D2C-4307-88BA-6844ABA42125}" type="slidenum">
              <a:rPr lang="zh-CN" altLang="en-US" smtClean="0"/>
              <a:t>‹#›</a:t>
            </a:fld>
            <a:endParaRPr lang="zh-CN" altLang="en-US"/>
          </a:p>
        </p:txBody>
      </p:sp>
    </p:spTree>
    <p:extLst>
      <p:ext uri="{BB962C8B-B14F-4D97-AF65-F5344CB8AC3E}">
        <p14:creationId xmlns:p14="http://schemas.microsoft.com/office/powerpoint/2010/main" val="18461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3FF6C4D-4D4A-4A24-A45A-57338C08BE09}" type="datetime1">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6E839-1D2C-4307-88BA-6844ABA42125}" type="slidenum">
              <a:rPr lang="zh-CN" altLang="en-US" smtClean="0"/>
              <a:t>‹#›</a:t>
            </a:fld>
            <a:endParaRPr lang="zh-CN" altLang="en-US"/>
          </a:p>
        </p:txBody>
      </p:sp>
    </p:spTree>
    <p:extLst>
      <p:ext uri="{BB962C8B-B14F-4D97-AF65-F5344CB8AC3E}">
        <p14:creationId xmlns:p14="http://schemas.microsoft.com/office/powerpoint/2010/main" val="88550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52DCE7-2F93-467C-888F-129BED04ABFE}" type="datetime1">
              <a:rPr lang="zh-CN" altLang="en-US" smtClean="0"/>
              <a:t>2018/12/5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6E839-1D2C-4307-88BA-6844ABA42125}" type="slidenum">
              <a:rPr lang="zh-CN" altLang="en-US" smtClean="0"/>
              <a:t>‹#›</a:t>
            </a:fld>
            <a:endParaRPr lang="zh-CN" altLang="en-US"/>
          </a:p>
        </p:txBody>
      </p:sp>
    </p:spTree>
    <p:extLst>
      <p:ext uri="{BB962C8B-B14F-4D97-AF65-F5344CB8AC3E}">
        <p14:creationId xmlns:p14="http://schemas.microsoft.com/office/powerpoint/2010/main" val="1466605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10.png"/></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00.png"/><Relationship Id="rId5" Type="http://schemas.openxmlformats.org/officeDocument/2006/relationships/image" Target="../media/image44.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5.png"/><Relationship Id="rId7"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20.png"/><Relationship Id="rId4" Type="http://schemas.openxmlformats.org/officeDocument/2006/relationships/image" Target="../media/image510.png"/><Relationship Id="rId9" Type="http://schemas.openxmlformats.org/officeDocument/2006/relationships/image" Target="../media/image59.png"/></Relationships>
</file>

<file path=ppt/slides/_rels/slide1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1.png"/></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3" Type="http://schemas.openxmlformats.org/officeDocument/2006/relationships/image" Target="../media/image710.png"/><Relationship Id="rId7" Type="http://schemas.openxmlformats.org/officeDocument/2006/relationships/image" Target="../media/image7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xml"/><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2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56327" y="1766562"/>
            <a:ext cx="9079345" cy="1938992"/>
          </a:xfrm>
          <a:prstGeom prst="rect">
            <a:avLst/>
          </a:prstGeom>
        </p:spPr>
        <p:txBody>
          <a:bodyPr wrap="square">
            <a:spAutoFit/>
          </a:bodyPr>
          <a:lstStyle/>
          <a:p>
            <a:pPr algn="ctr"/>
            <a:r>
              <a:rPr lang="en-US" altLang="zh-CN" sz="6000" dirty="0" smtClean="0"/>
              <a:t>Chapter Eleven</a:t>
            </a:r>
          </a:p>
          <a:p>
            <a:pPr algn="ctr"/>
            <a:r>
              <a:rPr lang="en-US" altLang="zh-CN" sz="6000" dirty="0" smtClean="0"/>
              <a:t>Frequency Domain Design</a:t>
            </a:r>
            <a:endParaRPr lang="zh-CN" altLang="en-US" sz="6000" dirty="0"/>
          </a:p>
        </p:txBody>
      </p:sp>
      <p:sp>
        <p:nvSpPr>
          <p:cNvPr id="6" name="文本框 5"/>
          <p:cNvSpPr txBox="1"/>
          <p:nvPr/>
        </p:nvSpPr>
        <p:spPr>
          <a:xfrm>
            <a:off x="4664362" y="4396509"/>
            <a:ext cx="2863273" cy="400110"/>
          </a:xfrm>
          <a:prstGeom prst="rect">
            <a:avLst/>
          </a:prstGeom>
          <a:noFill/>
        </p:spPr>
        <p:txBody>
          <a:bodyPr wrap="square" rtlCol="0">
            <a:spAutoFit/>
          </a:bodyPr>
          <a:lstStyle/>
          <a:p>
            <a:pPr algn="ctr"/>
            <a:r>
              <a:rPr lang="en-US" altLang="zh-CN" sz="2000" dirty="0" smtClean="0"/>
              <a:t>Wei Liu</a:t>
            </a:r>
            <a:endParaRPr lang="zh-CN" altLang="en-US" sz="2000" dirty="0"/>
          </a:p>
        </p:txBody>
      </p:sp>
      <p:sp>
        <p:nvSpPr>
          <p:cNvPr id="7" name="灯片编号占位符 6"/>
          <p:cNvSpPr>
            <a:spLocks noGrp="1"/>
          </p:cNvSpPr>
          <p:nvPr>
            <p:ph type="sldNum" sz="quarter" idx="12"/>
          </p:nvPr>
        </p:nvSpPr>
        <p:spPr/>
        <p:txBody>
          <a:bodyPr/>
          <a:lstStyle/>
          <a:p>
            <a:fld id="{98C6E839-1D2C-4307-88BA-6844ABA42125}" type="slidenum">
              <a:rPr lang="zh-CN" altLang="en-US" smtClean="0"/>
              <a:t>1</a:t>
            </a:fld>
            <a:endParaRPr lang="zh-CN" altLang="en-US"/>
          </a:p>
        </p:txBody>
      </p:sp>
    </p:spTree>
    <p:extLst>
      <p:ext uri="{BB962C8B-B14F-4D97-AF65-F5344CB8AC3E}">
        <p14:creationId xmlns:p14="http://schemas.microsoft.com/office/powerpoint/2010/main" val="2985657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11.3 Performance Specifications</a:t>
            </a:r>
            <a:endParaRPr lang="en-US" altLang="zh-CN" sz="4000" dirty="0" smtClean="0">
              <a:latin typeface="+mn-lt"/>
            </a:endParaRPr>
          </a:p>
        </p:txBody>
      </p:sp>
      <p:sp>
        <p:nvSpPr>
          <p:cNvPr id="5" name="灯片编号占位符 4"/>
          <p:cNvSpPr>
            <a:spLocks noGrp="1"/>
          </p:cNvSpPr>
          <p:nvPr>
            <p:ph type="sldNum" sz="quarter" idx="12"/>
          </p:nvPr>
        </p:nvSpPr>
        <p:spPr/>
        <p:txBody>
          <a:bodyPr/>
          <a:lstStyle/>
          <a:p>
            <a:fld id="{98C6E839-1D2C-4307-88BA-6844ABA42125}" type="slidenum">
              <a:rPr lang="zh-CN" altLang="en-US" smtClean="0"/>
              <a:t>10</a:t>
            </a:fld>
            <a:endParaRPr lang="zh-CN" altLang="en-US"/>
          </a:p>
        </p:txBody>
      </p:sp>
      <p:pic>
        <p:nvPicPr>
          <p:cNvPr id="4" name="图片 3"/>
          <p:cNvPicPr>
            <a:picLocks noChangeAspect="1"/>
          </p:cNvPicPr>
          <p:nvPr/>
        </p:nvPicPr>
        <p:blipFill>
          <a:blip r:embed="rId3"/>
          <a:stretch>
            <a:fillRect/>
          </a:stretch>
        </p:blipFill>
        <p:spPr>
          <a:xfrm>
            <a:off x="1899621" y="2478820"/>
            <a:ext cx="8429625" cy="2962275"/>
          </a:xfrm>
          <a:prstGeom prst="rect">
            <a:avLst/>
          </a:prstGeom>
        </p:spPr>
      </p:pic>
      <p:sp>
        <p:nvSpPr>
          <p:cNvPr id="2" name="矩形 1"/>
          <p:cNvSpPr/>
          <p:nvPr/>
        </p:nvSpPr>
        <p:spPr>
          <a:xfrm>
            <a:off x="856634" y="2380306"/>
            <a:ext cx="3733714" cy="400110"/>
          </a:xfrm>
          <a:prstGeom prst="rect">
            <a:avLst/>
          </a:prstGeom>
        </p:spPr>
        <p:txBody>
          <a:bodyPr wrap="none">
            <a:spAutoFit/>
          </a:bodyPr>
          <a:lstStyle/>
          <a:p>
            <a:r>
              <a:rPr lang="en-US" altLang="zh-CN" sz="2000" b="1" dirty="0"/>
              <a:t>Response to Reference Signals</a:t>
            </a:r>
            <a:endParaRPr lang="zh-CN" altLang="en-US" sz="2000" b="1" dirty="0"/>
          </a:p>
        </p:txBody>
      </p:sp>
      <p:pic>
        <p:nvPicPr>
          <p:cNvPr id="3" name="图片 2"/>
          <p:cNvPicPr>
            <a:picLocks noChangeAspect="1"/>
          </p:cNvPicPr>
          <p:nvPr/>
        </p:nvPicPr>
        <p:blipFill>
          <a:blip r:embed="rId4"/>
          <a:stretch>
            <a:fillRect/>
          </a:stretch>
        </p:blipFill>
        <p:spPr>
          <a:xfrm>
            <a:off x="3841130" y="5684536"/>
            <a:ext cx="3009900" cy="400050"/>
          </a:xfrm>
          <a:prstGeom prst="rect">
            <a:avLst/>
          </a:prstGeom>
        </p:spPr>
      </p:pic>
      <p:grpSp>
        <p:nvGrpSpPr>
          <p:cNvPr id="8" name="组合 7"/>
          <p:cNvGrpSpPr/>
          <p:nvPr/>
        </p:nvGrpSpPr>
        <p:grpSpPr>
          <a:xfrm>
            <a:off x="3978377" y="6183100"/>
            <a:ext cx="2735406" cy="400050"/>
            <a:chOff x="2705057" y="5107417"/>
            <a:chExt cx="2735406" cy="400050"/>
          </a:xfrm>
        </p:grpSpPr>
        <p:pic>
          <p:nvPicPr>
            <p:cNvPr id="6" name="图片 5"/>
            <p:cNvPicPr>
              <a:picLocks noChangeAspect="1"/>
            </p:cNvPicPr>
            <p:nvPr/>
          </p:nvPicPr>
          <p:blipFill>
            <a:blip r:embed="rId5"/>
            <a:stretch>
              <a:fillRect/>
            </a:stretch>
          </p:blipFill>
          <p:spPr>
            <a:xfrm>
              <a:off x="2705057" y="5117231"/>
              <a:ext cx="2105025" cy="381000"/>
            </a:xfrm>
            <a:prstGeom prst="rect">
              <a:avLst/>
            </a:prstGeom>
          </p:spPr>
        </p:pic>
        <p:pic>
          <p:nvPicPr>
            <p:cNvPr id="7" name="图片 6"/>
            <p:cNvPicPr>
              <a:picLocks noChangeAspect="1"/>
            </p:cNvPicPr>
            <p:nvPr/>
          </p:nvPicPr>
          <p:blipFill>
            <a:blip r:embed="rId6"/>
            <a:stretch>
              <a:fillRect/>
            </a:stretch>
          </p:blipFill>
          <p:spPr>
            <a:xfrm>
              <a:off x="4754663" y="5107417"/>
              <a:ext cx="685800" cy="400050"/>
            </a:xfrm>
            <a:prstGeom prst="rect">
              <a:avLst/>
            </a:prstGeom>
          </p:spPr>
        </p:pic>
      </p:grpSp>
      <p:sp>
        <p:nvSpPr>
          <p:cNvPr id="9" name="矩形 8"/>
          <p:cNvSpPr/>
          <p:nvPr/>
        </p:nvSpPr>
        <p:spPr>
          <a:xfrm>
            <a:off x="856634" y="5728646"/>
            <a:ext cx="2768707" cy="400110"/>
          </a:xfrm>
          <a:prstGeom prst="rect">
            <a:avLst/>
          </a:prstGeom>
        </p:spPr>
        <p:txBody>
          <a:bodyPr wrap="none">
            <a:spAutoFit/>
          </a:bodyPr>
          <a:lstStyle/>
          <a:p>
            <a:r>
              <a:rPr lang="en-US" altLang="zh-CN" sz="2000" dirty="0"/>
              <a:t>R</a:t>
            </a:r>
            <a:r>
              <a:rPr lang="en-US" altLang="zh-CN" sz="2000" dirty="0" smtClean="0"/>
              <a:t>esponse </a:t>
            </a:r>
            <a:r>
              <a:rPr lang="en-US" altLang="zh-CN" sz="2000" dirty="0"/>
              <a:t>of the output</a:t>
            </a:r>
            <a:endParaRPr lang="zh-CN" altLang="en-US" sz="2000" dirty="0"/>
          </a:p>
        </p:txBody>
      </p:sp>
      <p:sp>
        <p:nvSpPr>
          <p:cNvPr id="11" name="矩形 10"/>
          <p:cNvSpPr/>
          <p:nvPr/>
        </p:nvSpPr>
        <p:spPr>
          <a:xfrm>
            <a:off x="838200" y="6183100"/>
            <a:ext cx="2805576" cy="400110"/>
          </a:xfrm>
          <a:prstGeom prst="rect">
            <a:avLst/>
          </a:prstGeom>
        </p:spPr>
        <p:txBody>
          <a:bodyPr wrap="none">
            <a:spAutoFit/>
          </a:bodyPr>
          <a:lstStyle/>
          <a:p>
            <a:r>
              <a:rPr lang="en-US" altLang="zh-CN" sz="2000" dirty="0"/>
              <a:t>R</a:t>
            </a:r>
            <a:r>
              <a:rPr lang="en-US" altLang="zh-CN" sz="2000" dirty="0" smtClean="0"/>
              <a:t>esponse </a:t>
            </a:r>
            <a:r>
              <a:rPr lang="en-US" altLang="zh-CN" sz="2000" dirty="0"/>
              <a:t>of the </a:t>
            </a:r>
            <a:r>
              <a:rPr lang="en-US" altLang="zh-CN" sz="2000" dirty="0" smtClean="0"/>
              <a:t>control</a:t>
            </a:r>
            <a:endParaRPr lang="zh-CN" altLang="en-US" sz="2000" dirty="0"/>
          </a:p>
        </p:txBody>
      </p:sp>
      <p:sp>
        <p:nvSpPr>
          <p:cNvPr id="12" name="矩形 11"/>
          <p:cNvSpPr/>
          <p:nvPr/>
        </p:nvSpPr>
        <p:spPr>
          <a:xfrm>
            <a:off x="838200" y="1035050"/>
            <a:ext cx="10515600" cy="1200329"/>
          </a:xfrm>
          <a:prstGeom prst="rect">
            <a:avLst/>
          </a:prstGeom>
        </p:spPr>
        <p:txBody>
          <a:bodyPr wrap="square">
            <a:spAutoFit/>
          </a:bodyPr>
          <a:lstStyle/>
          <a:p>
            <a:pPr algn="just"/>
            <a:r>
              <a:rPr lang="en-US" altLang="zh-CN" dirty="0" smtClean="0"/>
              <a:t>A </a:t>
            </a:r>
            <a:r>
              <a:rPr lang="en-US" altLang="zh-CN" b="1" dirty="0"/>
              <a:t>resonant peak </a:t>
            </a:r>
            <a:r>
              <a:rPr lang="en-US" altLang="zh-CN" dirty="0"/>
              <a:t>is a maximum of the gain, and the </a:t>
            </a:r>
            <a:r>
              <a:rPr lang="en-US" altLang="zh-CN" b="1" dirty="0"/>
              <a:t>peak </a:t>
            </a:r>
            <a:r>
              <a:rPr lang="en-US" altLang="zh-CN" b="1" dirty="0" smtClean="0"/>
              <a:t>frequency</a:t>
            </a:r>
            <a:r>
              <a:rPr lang="en-US" altLang="zh-CN" dirty="0" smtClean="0"/>
              <a:t> is </a:t>
            </a:r>
            <a:r>
              <a:rPr lang="en-US" altLang="zh-CN" dirty="0"/>
              <a:t>the corresponding frequency. </a:t>
            </a:r>
            <a:r>
              <a:rPr lang="en-US" altLang="zh-CN" dirty="0" smtClean="0"/>
              <a:t>The </a:t>
            </a:r>
            <a:r>
              <a:rPr lang="en-US" altLang="zh-CN" b="1" dirty="0"/>
              <a:t>gain crossover frequency </a:t>
            </a:r>
            <a:r>
              <a:rPr lang="en-US" altLang="zh-CN" dirty="0"/>
              <a:t>is the </a:t>
            </a:r>
            <a:r>
              <a:rPr lang="en-US" altLang="zh-CN" dirty="0" smtClean="0"/>
              <a:t>frequency where </a:t>
            </a:r>
            <a:r>
              <a:rPr lang="en-US" altLang="zh-CN" dirty="0"/>
              <a:t>the open loop gain is equal one. </a:t>
            </a:r>
            <a:r>
              <a:rPr lang="en-US" altLang="zh-CN" dirty="0" smtClean="0"/>
              <a:t>The </a:t>
            </a:r>
            <a:r>
              <a:rPr lang="en-US" altLang="zh-CN" b="1" dirty="0"/>
              <a:t>bandwidth</a:t>
            </a:r>
            <a:r>
              <a:rPr lang="en-US" altLang="zh-CN" dirty="0"/>
              <a:t> is defined as the </a:t>
            </a:r>
            <a:r>
              <a:rPr lang="en-US" altLang="zh-CN" dirty="0" smtClean="0"/>
              <a:t>frequency range </a:t>
            </a:r>
            <a:r>
              <a:rPr lang="en-US" altLang="zh-CN" dirty="0"/>
              <a:t>where the closed loop gain is </a:t>
            </a:r>
            <a:r>
              <a:rPr lang="en-US" altLang="zh-CN" dirty="0" smtClean="0"/>
              <a:t>1/√2 of </a:t>
            </a:r>
            <a:r>
              <a:rPr lang="en-US" altLang="zh-CN" dirty="0"/>
              <a:t>the low-frequency gain (low-pass</a:t>
            </a:r>
            <a:r>
              <a:rPr lang="en-US" altLang="zh-CN" dirty="0" smtClean="0"/>
              <a:t>), mid-frequency </a:t>
            </a:r>
            <a:r>
              <a:rPr lang="en-US" altLang="zh-CN" dirty="0"/>
              <a:t>gain (band-pass) or high-frequency gain (</a:t>
            </a:r>
            <a:r>
              <a:rPr lang="en-US" altLang="zh-CN" dirty="0" smtClean="0"/>
              <a:t>high-pass</a:t>
            </a:r>
            <a:r>
              <a:rPr lang="en-US" altLang="zh-CN" dirty="0"/>
              <a:t>).</a:t>
            </a:r>
            <a:endParaRPr lang="zh-CN" altLang="en-US" dirty="0"/>
          </a:p>
        </p:txBody>
      </p:sp>
    </p:spTree>
    <p:extLst>
      <p:ext uri="{BB962C8B-B14F-4D97-AF65-F5344CB8AC3E}">
        <p14:creationId xmlns:p14="http://schemas.microsoft.com/office/powerpoint/2010/main" val="4198491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11.3 Performance Specifications</a:t>
            </a:r>
            <a:endParaRPr lang="en-US" altLang="zh-CN" sz="4000" dirty="0" smtClean="0">
              <a:latin typeface="+mn-lt"/>
            </a:endParaRPr>
          </a:p>
        </p:txBody>
      </p:sp>
      <p:sp>
        <p:nvSpPr>
          <p:cNvPr id="5" name="灯片编号占位符 4"/>
          <p:cNvSpPr>
            <a:spLocks noGrp="1"/>
          </p:cNvSpPr>
          <p:nvPr>
            <p:ph type="sldNum" sz="quarter" idx="12"/>
          </p:nvPr>
        </p:nvSpPr>
        <p:spPr/>
        <p:txBody>
          <a:bodyPr/>
          <a:lstStyle/>
          <a:p>
            <a:fld id="{98C6E839-1D2C-4307-88BA-6844ABA42125}" type="slidenum">
              <a:rPr lang="zh-CN" altLang="en-US" smtClean="0"/>
              <a:t>11</a:t>
            </a:fld>
            <a:endParaRPr lang="zh-CN" altLang="en-US"/>
          </a:p>
        </p:txBody>
      </p:sp>
      <p:sp>
        <p:nvSpPr>
          <p:cNvPr id="2" name="矩形 1"/>
          <p:cNvSpPr/>
          <p:nvPr/>
        </p:nvSpPr>
        <p:spPr>
          <a:xfrm>
            <a:off x="838200" y="982849"/>
            <a:ext cx="4043094" cy="400110"/>
          </a:xfrm>
          <a:prstGeom prst="rect">
            <a:avLst/>
          </a:prstGeom>
        </p:spPr>
        <p:txBody>
          <a:bodyPr wrap="none">
            <a:spAutoFit/>
          </a:bodyPr>
          <a:lstStyle/>
          <a:p>
            <a:r>
              <a:rPr lang="en-US" altLang="zh-CN" sz="2000" b="1" dirty="0"/>
              <a:t>Example 11.3 Third-order system</a:t>
            </a:r>
            <a:endParaRPr lang="zh-CN" altLang="en-US" sz="2000" b="1" dirty="0"/>
          </a:p>
        </p:txBody>
      </p:sp>
      <p:pic>
        <p:nvPicPr>
          <p:cNvPr id="12" name="图片 11"/>
          <p:cNvPicPr>
            <a:picLocks noChangeAspect="1"/>
          </p:cNvPicPr>
          <p:nvPr/>
        </p:nvPicPr>
        <p:blipFill>
          <a:blip r:embed="rId3"/>
          <a:stretch>
            <a:fillRect/>
          </a:stretch>
        </p:blipFill>
        <p:spPr>
          <a:xfrm>
            <a:off x="838200" y="1442934"/>
            <a:ext cx="2266950" cy="400050"/>
          </a:xfrm>
          <a:prstGeom prst="rect">
            <a:avLst/>
          </a:prstGeom>
        </p:spPr>
      </p:pic>
      <mc:AlternateContent xmlns:mc="http://schemas.openxmlformats.org/markup-compatibility/2006" xmlns:a14="http://schemas.microsoft.com/office/drawing/2010/main">
        <mc:Choice Requires="a14">
          <p:sp>
            <p:nvSpPr>
              <p:cNvPr id="13" name="矩形 12"/>
              <p:cNvSpPr/>
              <p:nvPr/>
            </p:nvSpPr>
            <p:spPr>
              <a:xfrm>
                <a:off x="838200" y="1822028"/>
                <a:ext cx="10515600" cy="423770"/>
              </a:xfrm>
              <a:prstGeom prst="rect">
                <a:avLst/>
              </a:prstGeom>
            </p:spPr>
            <p:txBody>
              <a:bodyPr wrap="square">
                <a:spAutoFit/>
              </a:bodyPr>
              <a:lstStyle/>
              <a:p>
                <a:r>
                  <a:rPr lang="en-US" altLang="zh-CN" sz="2000" dirty="0" smtClean="0"/>
                  <a:t>a PI controller with </a:t>
                </a:r>
                <a:r>
                  <a:rPr lang="en-US" altLang="zh-CN" sz="2000" dirty="0"/>
                  <a:t>error feedback having the gains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𝑘</m:t>
                        </m:r>
                      </m:e>
                      <m:sub>
                        <m:r>
                          <a:rPr lang="en-US" altLang="zh-CN" sz="2000" i="1" dirty="0" smtClean="0">
                            <a:latin typeface="Cambria Math" panose="02040503050406030204" pitchFamily="18" charset="0"/>
                          </a:rPr>
                          <m:t>𝑝</m:t>
                        </m:r>
                      </m:sub>
                    </m:sSub>
                    <m:r>
                      <a:rPr lang="en-US" altLang="zh-CN" sz="2000" i="1" dirty="0">
                        <a:latin typeface="Cambria Math" panose="02040503050406030204" pitchFamily="18" charset="0"/>
                      </a:rPr>
                      <m:t>=0.6</m:t>
                    </m:r>
                  </m:oMath>
                </a14:m>
                <a:r>
                  <a:rPr lang="en-US" altLang="zh-CN" sz="2000" dirty="0" smtClean="0"/>
                  <a:t> </a:t>
                </a:r>
                <a:r>
                  <a:rPr lang="en-US" altLang="zh-CN" sz="2000" dirty="0"/>
                  <a:t>and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𝑘</m:t>
                        </m:r>
                      </m:e>
                      <m:sub>
                        <m:r>
                          <a:rPr lang="en-US" altLang="zh-CN" sz="2000" i="1" dirty="0" smtClean="0">
                            <a:latin typeface="Cambria Math" panose="02040503050406030204" pitchFamily="18" charset="0"/>
                          </a:rPr>
                          <m:t>𝑖</m:t>
                        </m:r>
                      </m:sub>
                    </m:sSub>
                    <m:r>
                      <a:rPr lang="en-US" altLang="zh-CN" sz="2000" i="1" dirty="0">
                        <a:latin typeface="Cambria Math" panose="02040503050406030204" pitchFamily="18" charset="0"/>
                      </a:rPr>
                      <m:t>=0.5</m:t>
                    </m:r>
                  </m:oMath>
                </a14:m>
                <a:r>
                  <a:rPr lang="en-US" altLang="zh-CN" sz="2000" dirty="0"/>
                  <a:t>.</a:t>
                </a:r>
                <a:endParaRPr lang="zh-CN" altLang="en-US" sz="2000" dirty="0"/>
              </a:p>
            </p:txBody>
          </p:sp>
        </mc:Choice>
        <mc:Fallback xmlns="">
          <p:sp>
            <p:nvSpPr>
              <p:cNvPr id="13" name="矩形 12"/>
              <p:cNvSpPr>
                <a:spLocks noRot="1" noChangeAspect="1" noMove="1" noResize="1" noEditPoints="1" noAdjustHandles="1" noChangeArrowheads="1" noChangeShapeType="1" noTextEdit="1"/>
              </p:cNvSpPr>
              <p:nvPr/>
            </p:nvSpPr>
            <p:spPr>
              <a:xfrm>
                <a:off x="838200" y="1822028"/>
                <a:ext cx="10515600" cy="423770"/>
              </a:xfrm>
              <a:prstGeom prst="rect">
                <a:avLst/>
              </a:prstGeom>
              <a:blipFill>
                <a:blip r:embed="rId4"/>
                <a:stretch>
                  <a:fillRect l="-638" t="-7246" b="-21739"/>
                </a:stretch>
              </a:blipFill>
            </p:spPr>
            <p:txBody>
              <a:bodyPr/>
              <a:lstStyle/>
              <a:p>
                <a:r>
                  <a:rPr lang="zh-CN" altLang="en-US">
                    <a:noFill/>
                  </a:rPr>
                  <a:t> </a:t>
                </a:r>
              </a:p>
            </p:txBody>
          </p:sp>
        </mc:Fallback>
      </mc:AlternateContent>
      <p:sp>
        <p:nvSpPr>
          <p:cNvPr id="15" name="矩形 14"/>
          <p:cNvSpPr/>
          <p:nvPr/>
        </p:nvSpPr>
        <p:spPr>
          <a:xfrm>
            <a:off x="838200" y="2172344"/>
            <a:ext cx="10515600" cy="400110"/>
          </a:xfrm>
          <a:prstGeom prst="rect">
            <a:avLst/>
          </a:prstGeom>
        </p:spPr>
        <p:txBody>
          <a:bodyPr wrap="square">
            <a:spAutoFit/>
          </a:bodyPr>
          <a:lstStyle/>
          <a:p>
            <a:r>
              <a:rPr lang="en-US" altLang="zh-CN" sz="2000" dirty="0"/>
              <a:t>a controller </a:t>
            </a:r>
            <a:r>
              <a:rPr lang="en-US" altLang="zh-CN" sz="2000" dirty="0" smtClean="0"/>
              <a:t>with feedforward </a:t>
            </a:r>
            <a:r>
              <a:rPr lang="en-US" altLang="zh-CN" sz="2000" dirty="0"/>
              <a:t>designed to give the transfer function</a:t>
            </a:r>
            <a:endParaRPr lang="zh-CN" altLang="en-US" sz="2000" dirty="0"/>
          </a:p>
        </p:txBody>
      </p:sp>
      <p:pic>
        <p:nvPicPr>
          <p:cNvPr id="16" name="图片 15"/>
          <p:cNvPicPr>
            <a:picLocks noChangeAspect="1"/>
          </p:cNvPicPr>
          <p:nvPr/>
        </p:nvPicPr>
        <p:blipFill>
          <a:blip r:embed="rId5"/>
          <a:stretch>
            <a:fillRect/>
          </a:stretch>
        </p:blipFill>
        <p:spPr>
          <a:xfrm>
            <a:off x="8386761" y="2193453"/>
            <a:ext cx="2581275" cy="409575"/>
          </a:xfrm>
          <a:prstGeom prst="rect">
            <a:avLst/>
          </a:prstGeom>
        </p:spPr>
      </p:pic>
      <p:pic>
        <p:nvPicPr>
          <p:cNvPr id="17" name="图片 16"/>
          <p:cNvPicPr>
            <a:picLocks noChangeAspect="1"/>
          </p:cNvPicPr>
          <p:nvPr/>
        </p:nvPicPr>
        <p:blipFill>
          <a:blip r:embed="rId6"/>
          <a:stretch>
            <a:fillRect/>
          </a:stretch>
        </p:blipFill>
        <p:spPr>
          <a:xfrm>
            <a:off x="2305050" y="2599057"/>
            <a:ext cx="7581900" cy="4198620"/>
          </a:xfrm>
          <a:prstGeom prst="rect">
            <a:avLst/>
          </a:prstGeom>
        </p:spPr>
      </p:pic>
    </p:spTree>
    <p:extLst>
      <p:ext uri="{BB962C8B-B14F-4D97-AF65-F5344CB8AC3E}">
        <p14:creationId xmlns:p14="http://schemas.microsoft.com/office/powerpoint/2010/main" val="1561142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11.3 Performance Specifications</a:t>
            </a:r>
            <a:endParaRPr lang="en-US" altLang="zh-CN" sz="4000" dirty="0" smtClean="0">
              <a:latin typeface="+mn-lt"/>
            </a:endParaRPr>
          </a:p>
        </p:txBody>
      </p:sp>
      <p:sp>
        <p:nvSpPr>
          <p:cNvPr id="5" name="灯片编号占位符 4"/>
          <p:cNvSpPr>
            <a:spLocks noGrp="1"/>
          </p:cNvSpPr>
          <p:nvPr>
            <p:ph type="sldNum" sz="quarter" idx="12"/>
          </p:nvPr>
        </p:nvSpPr>
        <p:spPr/>
        <p:txBody>
          <a:bodyPr/>
          <a:lstStyle/>
          <a:p>
            <a:fld id="{98C6E839-1D2C-4307-88BA-6844ABA42125}" type="slidenum">
              <a:rPr lang="zh-CN" altLang="en-US" smtClean="0"/>
              <a:t>12</a:t>
            </a:fld>
            <a:endParaRPr lang="zh-CN" altLang="en-US"/>
          </a:p>
        </p:txBody>
      </p:sp>
      <p:sp>
        <p:nvSpPr>
          <p:cNvPr id="2" name="矩形 1"/>
          <p:cNvSpPr/>
          <p:nvPr/>
        </p:nvSpPr>
        <p:spPr>
          <a:xfrm>
            <a:off x="838200" y="982849"/>
            <a:ext cx="6744154" cy="400110"/>
          </a:xfrm>
          <a:prstGeom prst="rect">
            <a:avLst/>
          </a:prstGeom>
        </p:spPr>
        <p:txBody>
          <a:bodyPr wrap="none">
            <a:spAutoFit/>
          </a:bodyPr>
          <a:lstStyle/>
          <a:p>
            <a:r>
              <a:rPr lang="en-US" altLang="zh-CN" sz="2000" b="1" dirty="0"/>
              <a:t>Response to Load Disturbances and Measurement Noise</a:t>
            </a:r>
            <a:endParaRPr lang="zh-CN" altLang="en-US" sz="2000" b="1" dirty="0"/>
          </a:p>
        </p:txBody>
      </p:sp>
      <p:pic>
        <p:nvPicPr>
          <p:cNvPr id="3" name="图片 2"/>
          <p:cNvPicPr>
            <a:picLocks noChangeAspect="1"/>
          </p:cNvPicPr>
          <p:nvPr/>
        </p:nvPicPr>
        <p:blipFill>
          <a:blip r:embed="rId3"/>
          <a:stretch>
            <a:fillRect/>
          </a:stretch>
        </p:blipFill>
        <p:spPr>
          <a:xfrm>
            <a:off x="2613660" y="1739800"/>
            <a:ext cx="6964680" cy="3230880"/>
          </a:xfrm>
          <a:prstGeom prst="rect">
            <a:avLst/>
          </a:prstGeom>
        </p:spPr>
      </p:pic>
      <p:sp>
        <p:nvSpPr>
          <p:cNvPr id="4" name="矩形 3"/>
          <p:cNvSpPr/>
          <p:nvPr/>
        </p:nvSpPr>
        <p:spPr>
          <a:xfrm>
            <a:off x="838200" y="4911203"/>
            <a:ext cx="10515600" cy="400110"/>
          </a:xfrm>
          <a:prstGeom prst="rect">
            <a:avLst/>
          </a:prstGeom>
        </p:spPr>
        <p:txBody>
          <a:bodyPr wrap="square">
            <a:spAutoFit/>
          </a:bodyPr>
          <a:lstStyle/>
          <a:p>
            <a:r>
              <a:rPr lang="en-US" altLang="zh-CN" sz="2000" dirty="0" smtClean="0"/>
              <a:t>Transfer </a:t>
            </a:r>
            <a:r>
              <a:rPr lang="en-US" altLang="zh-CN" sz="2000" dirty="0"/>
              <a:t>function </a:t>
            </a:r>
            <a:r>
              <a:rPr lang="en-US" altLang="zh-CN" sz="2000" dirty="0" smtClean="0"/>
              <a:t>from </a:t>
            </a:r>
            <a:r>
              <a:rPr lang="en-US" altLang="zh-CN" sz="2000" dirty="0"/>
              <a:t>load </a:t>
            </a:r>
            <a:r>
              <a:rPr lang="en-US" altLang="zh-CN" sz="2000" dirty="0" smtClean="0"/>
              <a:t>disturbance </a:t>
            </a:r>
            <a:r>
              <a:rPr lang="en-US" altLang="zh-CN" sz="2000" dirty="0"/>
              <a:t>to process </a:t>
            </a:r>
            <a:r>
              <a:rPr lang="en-US" altLang="zh-CN" sz="2000" dirty="0" smtClean="0"/>
              <a:t>output</a:t>
            </a:r>
            <a:endParaRPr lang="zh-CN" altLang="en-US" sz="2000" dirty="0"/>
          </a:p>
        </p:txBody>
      </p:sp>
      <p:pic>
        <p:nvPicPr>
          <p:cNvPr id="6" name="图片 5"/>
          <p:cNvPicPr>
            <a:picLocks noChangeAspect="1"/>
          </p:cNvPicPr>
          <p:nvPr/>
        </p:nvPicPr>
        <p:blipFill>
          <a:blip r:embed="rId4"/>
          <a:stretch>
            <a:fillRect/>
          </a:stretch>
        </p:blipFill>
        <p:spPr>
          <a:xfrm>
            <a:off x="4515249" y="5287662"/>
            <a:ext cx="3002280" cy="594360"/>
          </a:xfrm>
          <a:prstGeom prst="rect">
            <a:avLst/>
          </a:prstGeom>
        </p:spPr>
      </p:pic>
      <p:pic>
        <p:nvPicPr>
          <p:cNvPr id="7" name="图片 6"/>
          <p:cNvPicPr>
            <a:picLocks noChangeAspect="1"/>
          </p:cNvPicPr>
          <p:nvPr/>
        </p:nvPicPr>
        <p:blipFill>
          <a:blip r:embed="rId5"/>
          <a:stretch>
            <a:fillRect/>
          </a:stretch>
        </p:blipFill>
        <p:spPr>
          <a:xfrm>
            <a:off x="4288526" y="6190381"/>
            <a:ext cx="3131820" cy="632460"/>
          </a:xfrm>
          <a:prstGeom prst="rect">
            <a:avLst/>
          </a:prstGeom>
        </p:spPr>
      </p:pic>
      <p:sp>
        <p:nvSpPr>
          <p:cNvPr id="8" name="矩形 7"/>
          <p:cNvSpPr/>
          <p:nvPr/>
        </p:nvSpPr>
        <p:spPr>
          <a:xfrm>
            <a:off x="838200" y="5775975"/>
            <a:ext cx="7630886" cy="400110"/>
          </a:xfrm>
          <a:prstGeom prst="rect">
            <a:avLst/>
          </a:prstGeom>
        </p:spPr>
        <p:txBody>
          <a:bodyPr wrap="square">
            <a:spAutoFit/>
          </a:bodyPr>
          <a:lstStyle/>
          <a:p>
            <a:r>
              <a:rPr lang="en-US" altLang="zh-CN" sz="2000" dirty="0" smtClean="0"/>
              <a:t>Transfer </a:t>
            </a:r>
            <a:r>
              <a:rPr lang="en-US" altLang="zh-CN" sz="2000" dirty="0"/>
              <a:t>function from </a:t>
            </a:r>
            <a:r>
              <a:rPr lang="en-US" altLang="zh-CN" sz="2000" dirty="0" smtClean="0"/>
              <a:t>the measurement </a:t>
            </a:r>
            <a:r>
              <a:rPr lang="en-US" altLang="zh-CN" sz="2000" dirty="0"/>
              <a:t>noise to the control signal</a:t>
            </a:r>
            <a:endParaRPr lang="zh-CN" altLang="en-US" sz="2000" dirty="0"/>
          </a:p>
        </p:txBody>
      </p:sp>
      <p:sp>
        <p:nvSpPr>
          <p:cNvPr id="9" name="矩形 8"/>
          <p:cNvSpPr/>
          <p:nvPr/>
        </p:nvSpPr>
        <p:spPr>
          <a:xfrm>
            <a:off x="838200" y="1356172"/>
            <a:ext cx="10515600" cy="369332"/>
          </a:xfrm>
          <a:prstGeom prst="rect">
            <a:avLst/>
          </a:prstGeom>
        </p:spPr>
        <p:txBody>
          <a:bodyPr wrap="square">
            <a:spAutoFit/>
          </a:bodyPr>
          <a:lstStyle/>
          <a:p>
            <a:r>
              <a:rPr lang="en-US" altLang="zh-CN" dirty="0"/>
              <a:t>The sensitivity function tells how the variations in the output are influenced </a:t>
            </a:r>
            <a:r>
              <a:rPr lang="en-US" altLang="zh-CN" dirty="0" smtClean="0"/>
              <a:t>by feedback.</a:t>
            </a:r>
            <a:endParaRPr lang="zh-CN" altLang="en-US" dirty="0"/>
          </a:p>
        </p:txBody>
      </p:sp>
      <p:pic>
        <p:nvPicPr>
          <p:cNvPr id="11" name="图片 10"/>
          <p:cNvPicPr>
            <a:picLocks noChangeAspect="1"/>
          </p:cNvPicPr>
          <p:nvPr/>
        </p:nvPicPr>
        <p:blipFill>
          <a:blip r:embed="rId6"/>
          <a:stretch>
            <a:fillRect/>
          </a:stretch>
        </p:blipFill>
        <p:spPr>
          <a:xfrm>
            <a:off x="10184130" y="1493143"/>
            <a:ext cx="1371600" cy="571500"/>
          </a:xfrm>
          <a:prstGeom prst="rect">
            <a:avLst/>
          </a:prstGeom>
        </p:spPr>
      </p:pic>
      <p:pic>
        <p:nvPicPr>
          <p:cNvPr id="12" name="图片 11"/>
          <p:cNvPicPr>
            <a:picLocks noChangeAspect="1"/>
          </p:cNvPicPr>
          <p:nvPr/>
        </p:nvPicPr>
        <p:blipFill>
          <a:blip r:embed="rId7"/>
          <a:stretch>
            <a:fillRect/>
          </a:stretch>
        </p:blipFill>
        <p:spPr>
          <a:xfrm>
            <a:off x="10184130" y="2268197"/>
            <a:ext cx="1590675" cy="361950"/>
          </a:xfrm>
          <a:prstGeom prst="rect">
            <a:avLst/>
          </a:prstGeom>
        </p:spPr>
      </p:pic>
      <p:pic>
        <p:nvPicPr>
          <p:cNvPr id="13" name="图片 12"/>
          <p:cNvPicPr>
            <a:picLocks noChangeAspect="1"/>
          </p:cNvPicPr>
          <p:nvPr/>
        </p:nvPicPr>
        <p:blipFill>
          <a:blip r:embed="rId8"/>
          <a:stretch>
            <a:fillRect/>
          </a:stretch>
        </p:blipFill>
        <p:spPr>
          <a:xfrm>
            <a:off x="10184130" y="2965928"/>
            <a:ext cx="1400175" cy="352425"/>
          </a:xfrm>
          <a:prstGeom prst="rect">
            <a:avLst/>
          </a:prstGeom>
        </p:spPr>
      </p:pic>
    </p:spTree>
    <p:extLst>
      <p:ext uri="{BB962C8B-B14F-4D97-AF65-F5344CB8AC3E}">
        <p14:creationId xmlns:p14="http://schemas.microsoft.com/office/powerpoint/2010/main" val="3502109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11.3 Performance Specifications</a:t>
            </a:r>
            <a:endParaRPr lang="en-US" altLang="zh-CN" sz="4000" dirty="0" smtClean="0">
              <a:latin typeface="+mn-lt"/>
            </a:endParaRPr>
          </a:p>
        </p:txBody>
      </p:sp>
      <p:sp>
        <p:nvSpPr>
          <p:cNvPr id="5" name="灯片编号占位符 4"/>
          <p:cNvSpPr>
            <a:spLocks noGrp="1"/>
          </p:cNvSpPr>
          <p:nvPr>
            <p:ph type="sldNum" sz="quarter" idx="12"/>
          </p:nvPr>
        </p:nvSpPr>
        <p:spPr/>
        <p:txBody>
          <a:bodyPr/>
          <a:lstStyle/>
          <a:p>
            <a:fld id="{98C6E839-1D2C-4307-88BA-6844ABA42125}" type="slidenum">
              <a:rPr lang="zh-CN" altLang="en-US" smtClean="0"/>
              <a:t>13</a:t>
            </a:fld>
            <a:endParaRPr lang="zh-CN" altLang="en-US"/>
          </a:p>
        </p:txBody>
      </p:sp>
      <p:sp>
        <p:nvSpPr>
          <p:cNvPr id="9" name="矩形 8"/>
          <p:cNvSpPr/>
          <p:nvPr/>
        </p:nvSpPr>
        <p:spPr>
          <a:xfrm>
            <a:off x="838200" y="1025236"/>
            <a:ext cx="4043094" cy="400110"/>
          </a:xfrm>
          <a:prstGeom prst="rect">
            <a:avLst/>
          </a:prstGeom>
        </p:spPr>
        <p:txBody>
          <a:bodyPr wrap="none">
            <a:spAutoFit/>
          </a:bodyPr>
          <a:lstStyle/>
          <a:p>
            <a:r>
              <a:rPr lang="en-US" altLang="zh-CN" sz="2000" b="1" dirty="0"/>
              <a:t>Example 11.4 Third-order system</a:t>
            </a:r>
            <a:endParaRPr lang="zh-CN" altLang="en-US" sz="2000" b="1" dirty="0"/>
          </a:p>
        </p:txBody>
      </p:sp>
      <p:pic>
        <p:nvPicPr>
          <p:cNvPr id="11" name="图片 10"/>
          <p:cNvPicPr>
            <a:picLocks noChangeAspect="1"/>
          </p:cNvPicPr>
          <p:nvPr/>
        </p:nvPicPr>
        <p:blipFill>
          <a:blip r:embed="rId3"/>
          <a:stretch>
            <a:fillRect/>
          </a:stretch>
        </p:blipFill>
        <p:spPr>
          <a:xfrm>
            <a:off x="2285319" y="1550534"/>
            <a:ext cx="2200275" cy="447675"/>
          </a:xfrm>
          <a:prstGeom prst="rect">
            <a:avLst/>
          </a:prstGeom>
        </p:spPr>
      </p:pic>
      <p:pic>
        <p:nvPicPr>
          <p:cNvPr id="12" name="图片 11"/>
          <p:cNvPicPr>
            <a:picLocks noChangeAspect="1"/>
          </p:cNvPicPr>
          <p:nvPr/>
        </p:nvPicPr>
        <p:blipFill>
          <a:blip r:embed="rId4"/>
          <a:stretch>
            <a:fillRect/>
          </a:stretch>
        </p:blipFill>
        <p:spPr>
          <a:xfrm>
            <a:off x="5319712" y="1636259"/>
            <a:ext cx="4295775" cy="361950"/>
          </a:xfrm>
          <a:prstGeom prst="rect">
            <a:avLst/>
          </a:prstGeom>
        </p:spPr>
      </p:pic>
      <p:pic>
        <p:nvPicPr>
          <p:cNvPr id="13" name="图片 12"/>
          <p:cNvPicPr>
            <a:picLocks noChangeAspect="1"/>
          </p:cNvPicPr>
          <p:nvPr/>
        </p:nvPicPr>
        <p:blipFill>
          <a:blip r:embed="rId5"/>
          <a:stretch>
            <a:fillRect/>
          </a:stretch>
        </p:blipFill>
        <p:spPr>
          <a:xfrm>
            <a:off x="4108675" y="2458861"/>
            <a:ext cx="3762375" cy="981075"/>
          </a:xfrm>
          <a:prstGeom prst="rect">
            <a:avLst/>
          </a:prstGeom>
        </p:spPr>
      </p:pic>
      <mc:AlternateContent xmlns:mc="http://schemas.openxmlformats.org/markup-compatibility/2006" xmlns:a14="http://schemas.microsoft.com/office/drawing/2010/main">
        <mc:Choice Requires="a14">
          <p:sp>
            <p:nvSpPr>
              <p:cNvPr id="14" name="矩形 13"/>
              <p:cNvSpPr/>
              <p:nvPr/>
            </p:nvSpPr>
            <p:spPr>
              <a:xfrm>
                <a:off x="873578" y="2067089"/>
                <a:ext cx="9024257" cy="424732"/>
              </a:xfrm>
              <a:prstGeom prst="rect">
                <a:avLst/>
              </a:prstGeom>
            </p:spPr>
            <p:txBody>
              <a:bodyPr wrap="square">
                <a:spAutoFit/>
              </a:bodyPr>
              <a:lstStyle/>
              <a:p>
                <a:r>
                  <a:rPr lang="en-US" altLang="zh-CN" sz="2000" dirty="0" smtClean="0"/>
                  <a:t>augment the controller using a second-order noise filter with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𝑇</m:t>
                        </m:r>
                      </m:e>
                      <m:sub>
                        <m:r>
                          <a:rPr lang="en-US" altLang="zh-CN" sz="2000" i="1" dirty="0" smtClean="0">
                            <a:latin typeface="Cambria Math" panose="02040503050406030204" pitchFamily="18" charset="0"/>
                          </a:rPr>
                          <m:t>𝑓</m:t>
                        </m:r>
                      </m:sub>
                    </m:sSub>
                    <m:r>
                      <a:rPr lang="en-US" altLang="zh-CN" sz="2000" i="1" dirty="0">
                        <a:latin typeface="Cambria Math" panose="02040503050406030204" pitchFamily="18" charset="0"/>
                      </a:rPr>
                      <m:t>=0.1</m:t>
                    </m:r>
                  </m:oMath>
                </a14:m>
                <a:endParaRPr lang="zh-CN" altLang="en-US" sz="2000" dirty="0"/>
              </a:p>
            </p:txBody>
          </p:sp>
        </mc:Choice>
        <mc:Fallback xmlns="">
          <p:sp>
            <p:nvSpPr>
              <p:cNvPr id="14" name="矩形 13"/>
              <p:cNvSpPr>
                <a:spLocks noRot="1" noChangeAspect="1" noMove="1" noResize="1" noEditPoints="1" noAdjustHandles="1" noChangeArrowheads="1" noChangeShapeType="1" noTextEdit="1"/>
              </p:cNvSpPr>
              <p:nvPr/>
            </p:nvSpPr>
            <p:spPr>
              <a:xfrm>
                <a:off x="873578" y="2067089"/>
                <a:ext cx="9024257" cy="424732"/>
              </a:xfrm>
              <a:prstGeom prst="rect">
                <a:avLst/>
              </a:prstGeom>
              <a:blipFill>
                <a:blip r:embed="rId6"/>
                <a:stretch>
                  <a:fillRect l="-675" t="-5714" b="-20000"/>
                </a:stretch>
              </a:blipFill>
            </p:spPr>
            <p:txBody>
              <a:bodyPr/>
              <a:lstStyle/>
              <a:p>
                <a:r>
                  <a:rPr lang="zh-CN" altLang="en-US">
                    <a:noFill/>
                  </a:rPr>
                  <a:t> </a:t>
                </a:r>
              </a:p>
            </p:txBody>
          </p:sp>
        </mc:Fallback>
      </mc:AlternateContent>
      <p:pic>
        <p:nvPicPr>
          <p:cNvPr id="15" name="图片 14"/>
          <p:cNvPicPr>
            <a:picLocks noChangeAspect="1"/>
          </p:cNvPicPr>
          <p:nvPr/>
        </p:nvPicPr>
        <p:blipFill>
          <a:blip r:embed="rId7"/>
          <a:stretch>
            <a:fillRect/>
          </a:stretch>
        </p:blipFill>
        <p:spPr>
          <a:xfrm>
            <a:off x="3103788" y="3374339"/>
            <a:ext cx="5772150" cy="3183255"/>
          </a:xfrm>
          <a:prstGeom prst="rect">
            <a:avLst/>
          </a:prstGeom>
        </p:spPr>
      </p:pic>
    </p:spTree>
    <p:extLst>
      <p:ext uri="{BB962C8B-B14F-4D97-AF65-F5344CB8AC3E}">
        <p14:creationId xmlns:p14="http://schemas.microsoft.com/office/powerpoint/2010/main" val="1112461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11.4 Feedback Design via Loop Shaping</a:t>
            </a:r>
          </a:p>
        </p:txBody>
      </p:sp>
      <p:sp>
        <p:nvSpPr>
          <p:cNvPr id="5" name="灯片编号占位符 4"/>
          <p:cNvSpPr>
            <a:spLocks noGrp="1"/>
          </p:cNvSpPr>
          <p:nvPr>
            <p:ph type="sldNum" sz="quarter" idx="12"/>
          </p:nvPr>
        </p:nvSpPr>
        <p:spPr/>
        <p:txBody>
          <a:bodyPr/>
          <a:lstStyle/>
          <a:p>
            <a:fld id="{98C6E839-1D2C-4307-88BA-6844ABA42125}" type="slidenum">
              <a:rPr lang="zh-CN" altLang="en-US" smtClean="0"/>
              <a:t>14</a:t>
            </a:fld>
            <a:endParaRPr lang="zh-CN" altLang="en-US"/>
          </a:p>
        </p:txBody>
      </p:sp>
      <p:pic>
        <p:nvPicPr>
          <p:cNvPr id="2" name="图片 1"/>
          <p:cNvPicPr>
            <a:picLocks noChangeAspect="1"/>
          </p:cNvPicPr>
          <p:nvPr/>
        </p:nvPicPr>
        <p:blipFill>
          <a:blip r:embed="rId3"/>
          <a:stretch>
            <a:fillRect/>
          </a:stretch>
        </p:blipFill>
        <p:spPr>
          <a:xfrm>
            <a:off x="1071562" y="2322060"/>
            <a:ext cx="10048875" cy="3781425"/>
          </a:xfrm>
          <a:prstGeom prst="rect">
            <a:avLst/>
          </a:prstGeom>
        </p:spPr>
      </p:pic>
      <p:sp>
        <p:nvSpPr>
          <p:cNvPr id="3" name="矩形 2"/>
          <p:cNvSpPr/>
          <p:nvPr/>
        </p:nvSpPr>
        <p:spPr>
          <a:xfrm>
            <a:off x="838200" y="1149096"/>
            <a:ext cx="10515600" cy="707886"/>
          </a:xfrm>
          <a:prstGeom prst="rect">
            <a:avLst/>
          </a:prstGeom>
        </p:spPr>
        <p:txBody>
          <a:bodyPr wrap="square">
            <a:spAutoFit/>
          </a:bodyPr>
          <a:lstStyle/>
          <a:p>
            <a:pPr algn="just"/>
            <a:r>
              <a:rPr lang="en-US" altLang="zh-CN" sz="2000" dirty="0" smtClean="0"/>
              <a:t>Loop shaping </a:t>
            </a:r>
            <a:r>
              <a:rPr lang="en-US" altLang="zh-CN" sz="2000" dirty="0"/>
              <a:t>methods are based on choosing a compensator </a:t>
            </a:r>
            <a:r>
              <a:rPr lang="en-US" altLang="zh-CN" sz="2000" dirty="0" smtClean="0"/>
              <a:t>that gives </a:t>
            </a:r>
            <a:r>
              <a:rPr lang="en-US" altLang="zh-CN" sz="2000" dirty="0"/>
              <a:t>a loop transfer function with a desired </a:t>
            </a:r>
            <a:r>
              <a:rPr lang="en-US" altLang="zh-CN" sz="2000" dirty="0" smtClean="0"/>
              <a:t>shape</a:t>
            </a:r>
            <a:r>
              <a:rPr lang="en-US" altLang="zh-CN" sz="2000" dirty="0"/>
              <a:t>.</a:t>
            </a:r>
            <a:endParaRPr lang="zh-CN" altLang="en-US" sz="2000" dirty="0"/>
          </a:p>
        </p:txBody>
      </p:sp>
      <p:sp>
        <p:nvSpPr>
          <p:cNvPr id="4" name="矩形 3"/>
          <p:cNvSpPr/>
          <p:nvPr/>
        </p:nvSpPr>
        <p:spPr>
          <a:xfrm>
            <a:off x="838200" y="1884529"/>
            <a:ext cx="2789546" cy="400110"/>
          </a:xfrm>
          <a:prstGeom prst="rect">
            <a:avLst/>
          </a:prstGeom>
        </p:spPr>
        <p:txBody>
          <a:bodyPr wrap="none">
            <a:spAutoFit/>
          </a:bodyPr>
          <a:lstStyle/>
          <a:p>
            <a:r>
              <a:rPr lang="en-US" altLang="zh-CN" sz="2000" b="1" dirty="0"/>
              <a:t>Design Considerations</a:t>
            </a:r>
            <a:endParaRPr lang="zh-CN" altLang="en-US" sz="2000" b="1" dirty="0"/>
          </a:p>
        </p:txBody>
      </p:sp>
      <p:pic>
        <p:nvPicPr>
          <p:cNvPr id="6" name="图片 5"/>
          <p:cNvPicPr>
            <a:picLocks noChangeAspect="1"/>
          </p:cNvPicPr>
          <p:nvPr/>
        </p:nvPicPr>
        <p:blipFill>
          <a:blip r:embed="rId4"/>
          <a:stretch>
            <a:fillRect/>
          </a:stretch>
        </p:blipFill>
        <p:spPr>
          <a:xfrm>
            <a:off x="1923854" y="6048375"/>
            <a:ext cx="2895600" cy="809625"/>
          </a:xfrm>
          <a:prstGeom prst="rect">
            <a:avLst/>
          </a:prstGeom>
        </p:spPr>
      </p:pic>
    </p:spTree>
    <p:extLst>
      <p:ext uri="{BB962C8B-B14F-4D97-AF65-F5344CB8AC3E}">
        <p14:creationId xmlns:p14="http://schemas.microsoft.com/office/powerpoint/2010/main" val="2210938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11.4 Feedback Design via Loop Shaping</a:t>
            </a:r>
          </a:p>
        </p:txBody>
      </p:sp>
      <p:sp>
        <p:nvSpPr>
          <p:cNvPr id="5" name="灯片编号占位符 4"/>
          <p:cNvSpPr>
            <a:spLocks noGrp="1"/>
          </p:cNvSpPr>
          <p:nvPr>
            <p:ph type="sldNum" sz="quarter" idx="12"/>
          </p:nvPr>
        </p:nvSpPr>
        <p:spPr/>
        <p:txBody>
          <a:bodyPr/>
          <a:lstStyle/>
          <a:p>
            <a:fld id="{98C6E839-1D2C-4307-88BA-6844ABA42125}" type="slidenum">
              <a:rPr lang="zh-CN" altLang="en-US" smtClean="0"/>
              <a:t>15</a:t>
            </a:fld>
            <a:endParaRPr lang="zh-CN" altLang="en-US"/>
          </a:p>
        </p:txBody>
      </p:sp>
      <p:sp>
        <p:nvSpPr>
          <p:cNvPr id="4" name="矩形 3"/>
          <p:cNvSpPr/>
          <p:nvPr/>
        </p:nvSpPr>
        <p:spPr>
          <a:xfrm>
            <a:off x="838200" y="1025236"/>
            <a:ext cx="3485249" cy="400110"/>
          </a:xfrm>
          <a:prstGeom prst="rect">
            <a:avLst/>
          </a:prstGeom>
        </p:spPr>
        <p:txBody>
          <a:bodyPr wrap="none">
            <a:spAutoFit/>
          </a:bodyPr>
          <a:lstStyle/>
          <a:p>
            <a:r>
              <a:rPr lang="en-US" altLang="zh-CN" sz="2000" b="1" dirty="0"/>
              <a:t>Lead and Lag Compensation</a:t>
            </a:r>
            <a:endParaRPr lang="zh-CN" altLang="en-US" sz="2000" b="1" dirty="0"/>
          </a:p>
        </p:txBody>
      </p:sp>
      <p:sp>
        <p:nvSpPr>
          <p:cNvPr id="6" name="矩形 5"/>
          <p:cNvSpPr/>
          <p:nvPr/>
        </p:nvSpPr>
        <p:spPr>
          <a:xfrm>
            <a:off x="838200" y="1425346"/>
            <a:ext cx="10515600" cy="707886"/>
          </a:xfrm>
          <a:prstGeom prst="rect">
            <a:avLst/>
          </a:prstGeom>
        </p:spPr>
        <p:txBody>
          <a:bodyPr wrap="square">
            <a:spAutoFit/>
          </a:bodyPr>
          <a:lstStyle/>
          <a:p>
            <a:pPr algn="just"/>
            <a:r>
              <a:rPr lang="en-US" altLang="zh-CN" sz="2000" dirty="0"/>
              <a:t>A simple way to do loop shaping is to start with the transfer function of the </a:t>
            </a:r>
            <a:r>
              <a:rPr lang="en-US" altLang="zh-CN" sz="2000" dirty="0" smtClean="0"/>
              <a:t>process and </a:t>
            </a:r>
            <a:r>
              <a:rPr lang="en-US" altLang="zh-CN" sz="2000" dirty="0"/>
              <a:t>add simple compensators with the transfer function</a:t>
            </a:r>
            <a:endParaRPr lang="zh-CN" altLang="en-US" sz="2000" dirty="0"/>
          </a:p>
        </p:txBody>
      </p:sp>
      <p:pic>
        <p:nvPicPr>
          <p:cNvPr id="7" name="图片 6"/>
          <p:cNvPicPr>
            <a:picLocks noChangeAspect="1"/>
          </p:cNvPicPr>
          <p:nvPr/>
        </p:nvPicPr>
        <p:blipFill>
          <a:blip r:embed="rId3"/>
          <a:stretch>
            <a:fillRect/>
          </a:stretch>
        </p:blipFill>
        <p:spPr>
          <a:xfrm>
            <a:off x="2642936" y="2147162"/>
            <a:ext cx="2028825" cy="723900"/>
          </a:xfrm>
          <a:prstGeom prst="rect">
            <a:avLst/>
          </a:prstGeom>
        </p:spPr>
      </p:pic>
      <p:sp>
        <p:nvSpPr>
          <p:cNvPr id="8" name="矩形 7"/>
          <p:cNvSpPr/>
          <p:nvPr/>
        </p:nvSpPr>
        <p:spPr>
          <a:xfrm>
            <a:off x="5241221" y="2084837"/>
            <a:ext cx="5360763" cy="400110"/>
          </a:xfrm>
          <a:prstGeom prst="rect">
            <a:avLst/>
          </a:prstGeom>
        </p:spPr>
        <p:txBody>
          <a:bodyPr wrap="none">
            <a:spAutoFit/>
          </a:bodyPr>
          <a:lstStyle/>
          <a:p>
            <a:r>
              <a:rPr lang="en-US" altLang="zh-CN" sz="2000" dirty="0" smtClean="0"/>
              <a:t>Lead </a:t>
            </a:r>
            <a:r>
              <a:rPr lang="en-US" altLang="zh-CN" sz="2000" dirty="0"/>
              <a:t>compensator if a &lt; b, PD controller a = 0.</a:t>
            </a:r>
            <a:endParaRPr lang="zh-CN" altLang="en-US" sz="2000" dirty="0"/>
          </a:p>
        </p:txBody>
      </p:sp>
      <p:sp>
        <p:nvSpPr>
          <p:cNvPr id="9" name="矩形 8"/>
          <p:cNvSpPr/>
          <p:nvPr/>
        </p:nvSpPr>
        <p:spPr>
          <a:xfrm>
            <a:off x="5241221" y="2449333"/>
            <a:ext cx="5736772" cy="400110"/>
          </a:xfrm>
          <a:prstGeom prst="rect">
            <a:avLst/>
          </a:prstGeom>
        </p:spPr>
        <p:txBody>
          <a:bodyPr wrap="square">
            <a:spAutoFit/>
          </a:bodyPr>
          <a:lstStyle/>
          <a:p>
            <a:r>
              <a:rPr lang="en-US" altLang="zh-CN" sz="2000" dirty="0" smtClean="0"/>
              <a:t>Lag </a:t>
            </a:r>
            <a:r>
              <a:rPr lang="en-US" altLang="zh-CN" sz="2000" dirty="0"/>
              <a:t>compensator </a:t>
            </a:r>
            <a:r>
              <a:rPr lang="en-US" altLang="zh-CN" sz="2000" dirty="0" smtClean="0"/>
              <a:t>if a </a:t>
            </a:r>
            <a:r>
              <a:rPr lang="en-US" altLang="zh-CN" sz="2000" dirty="0"/>
              <a:t>&gt; </a:t>
            </a:r>
            <a:r>
              <a:rPr lang="en-US" altLang="zh-CN" sz="2000" dirty="0" smtClean="0"/>
              <a:t>b, </a:t>
            </a:r>
            <a:r>
              <a:rPr lang="en-US" altLang="zh-CN" sz="2000" dirty="0" err="1" smtClean="0"/>
              <a:t>eg</a:t>
            </a:r>
            <a:r>
              <a:rPr lang="en-US" altLang="zh-CN" sz="2000" dirty="0" smtClean="0"/>
              <a:t>.</a:t>
            </a:r>
            <a:r>
              <a:rPr lang="en-US" altLang="zh-CN" sz="2000" dirty="0"/>
              <a:t> PI </a:t>
            </a:r>
            <a:r>
              <a:rPr lang="en-US" altLang="zh-CN" sz="2000" dirty="0" smtClean="0"/>
              <a:t>controller: </a:t>
            </a:r>
            <a:r>
              <a:rPr lang="en-US" altLang="zh-CN" sz="2000" i="1" dirty="0"/>
              <a:t>b </a:t>
            </a:r>
            <a:r>
              <a:rPr lang="en-US" altLang="zh-CN" sz="2000" dirty="0"/>
              <a:t>= 0</a:t>
            </a:r>
            <a:endParaRPr lang="zh-CN" altLang="en-US" sz="2000" dirty="0"/>
          </a:p>
        </p:txBody>
      </p:sp>
      <p:pic>
        <p:nvPicPr>
          <p:cNvPr id="11" name="图片 10"/>
          <p:cNvPicPr>
            <a:picLocks noChangeAspect="1"/>
          </p:cNvPicPr>
          <p:nvPr/>
        </p:nvPicPr>
        <p:blipFill>
          <a:blip r:embed="rId4"/>
          <a:stretch>
            <a:fillRect/>
          </a:stretch>
        </p:blipFill>
        <p:spPr>
          <a:xfrm>
            <a:off x="2095497" y="2853640"/>
            <a:ext cx="7787640" cy="3649980"/>
          </a:xfrm>
          <a:prstGeom prst="rect">
            <a:avLst/>
          </a:prstGeom>
        </p:spPr>
      </p:pic>
      <p:sp>
        <p:nvSpPr>
          <p:cNvPr id="12" name="矩形 11"/>
          <p:cNvSpPr/>
          <p:nvPr/>
        </p:nvSpPr>
        <p:spPr>
          <a:xfrm>
            <a:off x="0" y="3187163"/>
            <a:ext cx="2095497" cy="369332"/>
          </a:xfrm>
          <a:prstGeom prst="rect">
            <a:avLst/>
          </a:prstGeom>
        </p:spPr>
        <p:txBody>
          <a:bodyPr wrap="square">
            <a:spAutoFit/>
          </a:bodyPr>
          <a:lstStyle/>
          <a:p>
            <a:endParaRPr lang="zh-CN" altLang="en-US" dirty="0"/>
          </a:p>
        </p:txBody>
      </p:sp>
    </p:spTree>
    <p:extLst>
      <p:ext uri="{BB962C8B-B14F-4D97-AF65-F5344CB8AC3E}">
        <p14:creationId xmlns:p14="http://schemas.microsoft.com/office/powerpoint/2010/main" val="296835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11.4 Feedback Design via Loop Shaping</a:t>
            </a:r>
          </a:p>
        </p:txBody>
      </p:sp>
      <p:sp>
        <p:nvSpPr>
          <p:cNvPr id="5" name="灯片编号占位符 4"/>
          <p:cNvSpPr>
            <a:spLocks noGrp="1"/>
          </p:cNvSpPr>
          <p:nvPr>
            <p:ph type="sldNum" sz="quarter" idx="12"/>
          </p:nvPr>
        </p:nvSpPr>
        <p:spPr/>
        <p:txBody>
          <a:bodyPr/>
          <a:lstStyle/>
          <a:p>
            <a:fld id="{98C6E839-1D2C-4307-88BA-6844ABA42125}" type="slidenum">
              <a:rPr lang="zh-CN" altLang="en-US" smtClean="0"/>
              <a:t>16</a:t>
            </a:fld>
            <a:endParaRPr lang="zh-CN" altLang="en-US"/>
          </a:p>
        </p:txBody>
      </p:sp>
      <p:sp>
        <p:nvSpPr>
          <p:cNvPr id="12" name="矩形 11"/>
          <p:cNvSpPr/>
          <p:nvPr/>
        </p:nvSpPr>
        <p:spPr>
          <a:xfrm>
            <a:off x="0" y="3187163"/>
            <a:ext cx="2095497" cy="369332"/>
          </a:xfrm>
          <a:prstGeom prst="rect">
            <a:avLst/>
          </a:prstGeom>
        </p:spPr>
        <p:txBody>
          <a:bodyPr wrap="square">
            <a:spAutoFit/>
          </a:bodyPr>
          <a:lstStyle/>
          <a:p>
            <a:endParaRPr lang="zh-CN" altLang="en-US" dirty="0"/>
          </a:p>
        </p:txBody>
      </p:sp>
      <p:sp>
        <p:nvSpPr>
          <p:cNvPr id="2" name="矩形 1"/>
          <p:cNvSpPr/>
          <p:nvPr/>
        </p:nvSpPr>
        <p:spPr>
          <a:xfrm>
            <a:off x="838200" y="1033770"/>
            <a:ext cx="6708888" cy="400110"/>
          </a:xfrm>
          <a:prstGeom prst="rect">
            <a:avLst/>
          </a:prstGeom>
        </p:spPr>
        <p:txBody>
          <a:bodyPr wrap="none">
            <a:spAutoFit/>
          </a:bodyPr>
          <a:lstStyle/>
          <a:p>
            <a:r>
              <a:rPr lang="en-US" altLang="zh-CN" sz="2000" b="1" dirty="0"/>
              <a:t>Example 11.5 Atomic force microscope in tapping mode</a:t>
            </a:r>
            <a:endParaRPr lang="zh-CN" altLang="en-US" sz="2000" b="1" dirty="0"/>
          </a:p>
        </p:txBody>
      </p:sp>
      <p:pic>
        <p:nvPicPr>
          <p:cNvPr id="3" name="图片 2"/>
          <p:cNvPicPr>
            <a:picLocks noChangeAspect="1"/>
          </p:cNvPicPr>
          <p:nvPr/>
        </p:nvPicPr>
        <p:blipFill>
          <a:blip r:embed="rId3"/>
          <a:stretch>
            <a:fillRect/>
          </a:stretch>
        </p:blipFill>
        <p:spPr>
          <a:xfrm>
            <a:off x="4338637" y="1433880"/>
            <a:ext cx="2600325" cy="876300"/>
          </a:xfrm>
          <a:prstGeom prst="rect">
            <a:avLst/>
          </a:prstGeom>
        </p:spPr>
      </p:pic>
      <p:pic>
        <p:nvPicPr>
          <p:cNvPr id="13" name="图片 12"/>
          <p:cNvPicPr>
            <a:picLocks noChangeAspect="1"/>
          </p:cNvPicPr>
          <p:nvPr/>
        </p:nvPicPr>
        <p:blipFill>
          <a:blip r:embed="rId4"/>
          <a:stretch>
            <a:fillRect/>
          </a:stretch>
        </p:blipFill>
        <p:spPr>
          <a:xfrm>
            <a:off x="2202180" y="2310180"/>
            <a:ext cx="7780020" cy="4244340"/>
          </a:xfrm>
          <a:prstGeom prst="rect">
            <a:avLst/>
          </a:prstGeom>
        </p:spPr>
      </p:pic>
    </p:spTree>
    <p:extLst>
      <p:ext uri="{BB962C8B-B14F-4D97-AF65-F5344CB8AC3E}">
        <p14:creationId xmlns:p14="http://schemas.microsoft.com/office/powerpoint/2010/main" val="3416738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11.4 Feedback Design via Loop Shaping</a:t>
            </a:r>
          </a:p>
        </p:txBody>
      </p:sp>
      <p:sp>
        <p:nvSpPr>
          <p:cNvPr id="5" name="灯片编号占位符 4"/>
          <p:cNvSpPr>
            <a:spLocks noGrp="1"/>
          </p:cNvSpPr>
          <p:nvPr>
            <p:ph type="sldNum" sz="quarter" idx="12"/>
          </p:nvPr>
        </p:nvSpPr>
        <p:spPr/>
        <p:txBody>
          <a:bodyPr/>
          <a:lstStyle/>
          <a:p>
            <a:fld id="{98C6E839-1D2C-4307-88BA-6844ABA42125}" type="slidenum">
              <a:rPr lang="zh-CN" altLang="en-US" smtClean="0"/>
              <a:t>17</a:t>
            </a:fld>
            <a:endParaRPr lang="zh-CN" altLang="en-US"/>
          </a:p>
        </p:txBody>
      </p:sp>
      <p:sp>
        <p:nvSpPr>
          <p:cNvPr id="2" name="矩形 1"/>
          <p:cNvSpPr/>
          <p:nvPr/>
        </p:nvSpPr>
        <p:spPr>
          <a:xfrm>
            <a:off x="838200" y="1033770"/>
            <a:ext cx="6708888" cy="400110"/>
          </a:xfrm>
          <a:prstGeom prst="rect">
            <a:avLst/>
          </a:prstGeom>
        </p:spPr>
        <p:txBody>
          <a:bodyPr wrap="none">
            <a:spAutoFit/>
          </a:bodyPr>
          <a:lstStyle/>
          <a:p>
            <a:r>
              <a:rPr lang="en-US" altLang="zh-CN" sz="2000" b="1" dirty="0"/>
              <a:t>Example 11.6 Roll control for a vectored thrust aircraft</a:t>
            </a:r>
            <a:endParaRPr lang="zh-CN" altLang="en-US" sz="2000" b="1" dirty="0"/>
          </a:p>
        </p:txBody>
      </p:sp>
      <p:pic>
        <p:nvPicPr>
          <p:cNvPr id="4" name="图片 3"/>
          <p:cNvPicPr>
            <a:picLocks noChangeAspect="1"/>
          </p:cNvPicPr>
          <p:nvPr/>
        </p:nvPicPr>
        <p:blipFill>
          <a:blip r:embed="rId3"/>
          <a:stretch>
            <a:fillRect/>
          </a:stretch>
        </p:blipFill>
        <p:spPr>
          <a:xfrm>
            <a:off x="8438626" y="905760"/>
            <a:ext cx="3208020" cy="3573780"/>
          </a:xfrm>
          <a:prstGeom prst="rect">
            <a:avLst/>
          </a:prstGeom>
        </p:spPr>
      </p:pic>
      <p:pic>
        <p:nvPicPr>
          <p:cNvPr id="6" name="图片 5"/>
          <p:cNvPicPr>
            <a:picLocks noChangeAspect="1"/>
          </p:cNvPicPr>
          <p:nvPr/>
        </p:nvPicPr>
        <p:blipFill>
          <a:blip r:embed="rId4"/>
          <a:stretch>
            <a:fillRect/>
          </a:stretch>
        </p:blipFill>
        <p:spPr>
          <a:xfrm>
            <a:off x="4192644" y="1442414"/>
            <a:ext cx="1562100" cy="723900"/>
          </a:xfrm>
          <a:prstGeom prst="rect">
            <a:avLst/>
          </a:prstGeom>
        </p:spPr>
      </p:pic>
      <p:sp>
        <p:nvSpPr>
          <p:cNvPr id="7" name="矩形 6"/>
          <p:cNvSpPr/>
          <p:nvPr/>
        </p:nvSpPr>
        <p:spPr>
          <a:xfrm>
            <a:off x="838201" y="2166314"/>
            <a:ext cx="6411686" cy="707886"/>
          </a:xfrm>
          <a:prstGeom prst="rect">
            <a:avLst/>
          </a:prstGeom>
        </p:spPr>
        <p:txBody>
          <a:bodyPr wrap="square">
            <a:spAutoFit/>
          </a:bodyPr>
          <a:lstStyle/>
          <a:p>
            <a:r>
              <a:rPr lang="en-US" altLang="zh-CN" sz="2000" b="1" dirty="0"/>
              <a:t>performance </a:t>
            </a:r>
            <a:r>
              <a:rPr lang="en-US" altLang="zh-CN" sz="2000" b="1" dirty="0" smtClean="0"/>
              <a:t>specification</a:t>
            </a:r>
            <a:r>
              <a:rPr lang="en-US" altLang="zh-CN" sz="2000" dirty="0"/>
              <a:t>: less than 1</a:t>
            </a:r>
            <a:r>
              <a:rPr lang="en-US" altLang="zh-CN" sz="2000" dirty="0" smtClean="0"/>
              <a:t>% error </a:t>
            </a:r>
            <a:r>
              <a:rPr lang="en-US" altLang="zh-CN" sz="2000" dirty="0"/>
              <a:t>in steady state and less than </a:t>
            </a:r>
            <a:r>
              <a:rPr lang="en-US" altLang="zh-CN" sz="2000" dirty="0" smtClean="0"/>
              <a:t>10% tracking error </a:t>
            </a:r>
            <a:r>
              <a:rPr lang="en-US" altLang="zh-CN" sz="2000" dirty="0"/>
              <a:t>up to 10 rad/s.</a:t>
            </a:r>
            <a:endParaRPr lang="zh-CN" altLang="en-US" sz="2000" dirty="0"/>
          </a:p>
        </p:txBody>
      </p:sp>
      <p:pic>
        <p:nvPicPr>
          <p:cNvPr id="8" name="图片 7"/>
          <p:cNvPicPr>
            <a:picLocks noChangeAspect="1"/>
          </p:cNvPicPr>
          <p:nvPr/>
        </p:nvPicPr>
        <p:blipFill>
          <a:blip r:embed="rId5"/>
          <a:stretch>
            <a:fillRect/>
          </a:stretch>
        </p:blipFill>
        <p:spPr>
          <a:xfrm>
            <a:off x="853440" y="3079750"/>
            <a:ext cx="7757160" cy="3276600"/>
          </a:xfrm>
          <a:prstGeom prst="rect">
            <a:avLst/>
          </a:prstGeom>
        </p:spPr>
      </p:pic>
    </p:spTree>
    <p:extLst>
      <p:ext uri="{BB962C8B-B14F-4D97-AF65-F5344CB8AC3E}">
        <p14:creationId xmlns:p14="http://schemas.microsoft.com/office/powerpoint/2010/main" val="40735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11.5 Fundamental Limitations</a:t>
            </a:r>
          </a:p>
        </p:txBody>
      </p:sp>
      <p:sp>
        <p:nvSpPr>
          <p:cNvPr id="5" name="灯片编号占位符 4"/>
          <p:cNvSpPr>
            <a:spLocks noGrp="1"/>
          </p:cNvSpPr>
          <p:nvPr>
            <p:ph type="sldNum" sz="quarter" idx="12"/>
          </p:nvPr>
        </p:nvSpPr>
        <p:spPr/>
        <p:txBody>
          <a:bodyPr/>
          <a:lstStyle/>
          <a:p>
            <a:fld id="{98C6E839-1D2C-4307-88BA-6844ABA42125}" type="slidenum">
              <a:rPr lang="zh-CN" altLang="en-US" smtClean="0"/>
              <a:t>18</a:t>
            </a:fld>
            <a:endParaRPr lang="zh-CN" altLang="en-US"/>
          </a:p>
        </p:txBody>
      </p:sp>
      <p:sp>
        <p:nvSpPr>
          <p:cNvPr id="2" name="矩形 1"/>
          <p:cNvSpPr/>
          <p:nvPr/>
        </p:nvSpPr>
        <p:spPr>
          <a:xfrm>
            <a:off x="838200" y="1025236"/>
            <a:ext cx="10515600" cy="1015663"/>
          </a:xfrm>
          <a:prstGeom prst="rect">
            <a:avLst/>
          </a:prstGeom>
        </p:spPr>
        <p:txBody>
          <a:bodyPr wrap="square">
            <a:spAutoFit/>
          </a:bodyPr>
          <a:lstStyle/>
          <a:p>
            <a:pPr algn="just"/>
            <a:r>
              <a:rPr lang="en-US" altLang="zh-CN" sz="2000" dirty="0"/>
              <a:t>Although loop shaping gives us a great deal of flexibility in designing the </a:t>
            </a:r>
            <a:r>
              <a:rPr lang="en-US" altLang="zh-CN" sz="2000" dirty="0" smtClean="0"/>
              <a:t>closed loop </a:t>
            </a:r>
            <a:r>
              <a:rPr lang="en-US" altLang="zh-CN" sz="2000" dirty="0"/>
              <a:t>response of a system, there are certain fundamental limits on what can </a:t>
            </a:r>
            <a:r>
              <a:rPr lang="en-US" altLang="zh-CN" sz="2000" dirty="0" smtClean="0"/>
              <a:t>be achieved. We </a:t>
            </a:r>
            <a:r>
              <a:rPr lang="en-US" altLang="zh-CN" sz="2000" dirty="0"/>
              <a:t>consider here some of the primary performance limitations that </a:t>
            </a:r>
            <a:r>
              <a:rPr lang="en-US" altLang="zh-CN" sz="2000" dirty="0" smtClean="0"/>
              <a:t>can occur </a:t>
            </a:r>
            <a:r>
              <a:rPr lang="en-US" altLang="zh-CN" sz="2000" dirty="0"/>
              <a:t>because of difficult </a:t>
            </a:r>
            <a:r>
              <a:rPr lang="en-US" altLang="zh-CN" sz="2000" dirty="0" smtClean="0"/>
              <a:t>dynamics.</a:t>
            </a:r>
            <a:endParaRPr lang="zh-CN" altLang="en-US" sz="2000" dirty="0"/>
          </a:p>
        </p:txBody>
      </p:sp>
      <p:sp>
        <p:nvSpPr>
          <p:cNvPr id="3" name="矩形 2"/>
          <p:cNvSpPr/>
          <p:nvPr/>
        </p:nvSpPr>
        <p:spPr>
          <a:xfrm>
            <a:off x="838200" y="2051793"/>
            <a:ext cx="6022803" cy="400110"/>
          </a:xfrm>
          <a:prstGeom prst="rect">
            <a:avLst/>
          </a:prstGeom>
        </p:spPr>
        <p:txBody>
          <a:bodyPr wrap="none">
            <a:spAutoFit/>
          </a:bodyPr>
          <a:lstStyle/>
          <a:p>
            <a:r>
              <a:rPr lang="en-US" altLang="zh-CN" sz="2000" b="1" dirty="0"/>
              <a:t>Right Half-Plane Poles and Zeros and Time Delays</a:t>
            </a:r>
            <a:endParaRPr lang="zh-CN" altLang="en-US" sz="2000" b="1" dirty="0"/>
          </a:p>
        </p:txBody>
      </p:sp>
      <p:pic>
        <p:nvPicPr>
          <p:cNvPr id="4" name="图片 3"/>
          <p:cNvPicPr>
            <a:picLocks noChangeAspect="1"/>
          </p:cNvPicPr>
          <p:nvPr/>
        </p:nvPicPr>
        <p:blipFill>
          <a:blip r:embed="rId3"/>
          <a:stretch>
            <a:fillRect/>
          </a:stretch>
        </p:blipFill>
        <p:spPr>
          <a:xfrm>
            <a:off x="4729162" y="2500984"/>
            <a:ext cx="2733675" cy="400050"/>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838200" y="2859796"/>
                <a:ext cx="10515600" cy="423770"/>
              </a:xfrm>
              <a:prstGeom prst="rect">
                <a:avLst/>
              </a:prstGeom>
            </p:spPr>
            <p:txBody>
              <a:bodyPr wrap="square">
                <a:spAutoFit/>
              </a:bodyPr>
              <a:lstStyle/>
              <a:p>
                <a:r>
                  <a:rPr lang="en-US" altLang="zh-CN" sz="2000" dirty="0" smtClean="0"/>
                  <a:t>where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𝑃</m:t>
                        </m:r>
                      </m:e>
                      <m:sub>
                        <m:r>
                          <a:rPr lang="en-US" altLang="zh-CN" sz="2000" i="1" dirty="0" smtClean="0">
                            <a:latin typeface="Cambria Math" panose="02040503050406030204" pitchFamily="18" charset="0"/>
                          </a:rPr>
                          <m:t>𝑚𝑝</m:t>
                        </m:r>
                      </m:sub>
                    </m:sSub>
                  </m:oMath>
                </a14:m>
                <a:r>
                  <a:rPr lang="en-US" altLang="zh-CN" sz="2000" dirty="0"/>
                  <a:t> is the minimum phase part and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𝑃</m:t>
                        </m:r>
                      </m:e>
                      <m:sub>
                        <m:r>
                          <a:rPr lang="en-US" altLang="zh-CN" sz="2000" i="1" dirty="0" smtClean="0">
                            <a:latin typeface="Cambria Math" panose="02040503050406030204" pitchFamily="18" charset="0"/>
                          </a:rPr>
                          <m:t>𝑎𝑝</m:t>
                        </m:r>
                      </m:sub>
                    </m:sSub>
                  </m:oMath>
                </a14:m>
                <a:r>
                  <a:rPr lang="en-US" altLang="zh-CN" sz="2000" dirty="0"/>
                  <a:t> is the </a:t>
                </a:r>
                <a:r>
                  <a:rPr lang="en-US" altLang="zh-CN" sz="2000" dirty="0" err="1"/>
                  <a:t>nonminimum</a:t>
                </a:r>
                <a:r>
                  <a:rPr lang="en-US" altLang="zh-CN" sz="2000" dirty="0"/>
                  <a:t> phase part.</a:t>
                </a:r>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838200" y="2859796"/>
                <a:ext cx="10515600" cy="423770"/>
              </a:xfrm>
              <a:prstGeom prst="rect">
                <a:avLst/>
              </a:prstGeom>
              <a:blipFill>
                <a:blip r:embed="rId4"/>
                <a:stretch>
                  <a:fillRect l="-638" t="-5714"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838200" y="3434297"/>
                <a:ext cx="4513415" cy="400110"/>
              </a:xfrm>
              <a:prstGeom prst="rect">
                <a:avLst/>
              </a:prstGeom>
            </p:spPr>
            <p:txBody>
              <a:bodyPr wrap="none">
                <a:spAutoFit/>
              </a:bodyPr>
              <a:lstStyle/>
              <a:p>
                <a:r>
                  <a:rPr lang="en-US" altLang="zh-CN" sz="2000" dirty="0" smtClean="0"/>
                  <a:t>Requiring that the phase margin be </a:t>
                </a:r>
                <a14:m>
                  <m:oMath xmlns:m="http://schemas.openxmlformats.org/officeDocument/2006/math">
                    <m:sSub>
                      <m:sSubPr>
                        <m:ctrlPr>
                          <a:rPr lang="en-US" altLang="zh-CN" sz="2000" b="0" i="1" smtClean="0">
                            <a:latin typeface="Cambria Math" panose="02040503050406030204" pitchFamily="18" charset="0"/>
                          </a:rPr>
                        </m:ctrlPr>
                      </m:sSubPr>
                      <m:e>
                        <m:r>
                          <a:rPr lang="zh-CN" altLang="en-US" sz="2000" i="1" smtClean="0">
                            <a:latin typeface="Cambria Math" panose="02040503050406030204" pitchFamily="18" charset="0"/>
                          </a:rPr>
                          <m:t>𝜑</m:t>
                        </m:r>
                      </m:e>
                      <m:sub>
                        <m:r>
                          <a:rPr lang="en-US" altLang="zh-CN" sz="2000" b="0" i="1" smtClean="0">
                            <a:latin typeface="Cambria Math" panose="02040503050406030204" pitchFamily="18" charset="0"/>
                          </a:rPr>
                          <m:t>𝑚</m:t>
                        </m:r>
                      </m:sub>
                    </m:sSub>
                  </m:oMath>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838200" y="3434297"/>
                <a:ext cx="4513415" cy="400110"/>
              </a:xfrm>
              <a:prstGeom prst="rect">
                <a:avLst/>
              </a:prstGeom>
              <a:blipFill>
                <a:blip r:embed="rId5"/>
                <a:stretch>
                  <a:fillRect l="-1486" t="-7576" b="-25758"/>
                </a:stretch>
              </a:blipFill>
            </p:spPr>
            <p:txBody>
              <a:bodyPr/>
              <a:lstStyle/>
              <a:p>
                <a:r>
                  <a:rPr lang="zh-CN" altLang="en-US">
                    <a:noFill/>
                  </a:rPr>
                  <a:t> </a:t>
                </a:r>
              </a:p>
            </p:txBody>
          </p:sp>
        </mc:Fallback>
      </mc:AlternateContent>
      <p:pic>
        <p:nvPicPr>
          <p:cNvPr id="8" name="图片 7"/>
          <p:cNvPicPr>
            <a:picLocks noChangeAspect="1"/>
          </p:cNvPicPr>
          <p:nvPr/>
        </p:nvPicPr>
        <p:blipFill>
          <a:blip r:embed="rId6"/>
          <a:stretch>
            <a:fillRect/>
          </a:stretch>
        </p:blipFill>
        <p:spPr>
          <a:xfrm>
            <a:off x="1320573" y="3913550"/>
            <a:ext cx="8810625" cy="523875"/>
          </a:xfrm>
          <a:prstGeom prst="rect">
            <a:avLst/>
          </a:prstGeom>
        </p:spPr>
      </p:pic>
      <p:pic>
        <p:nvPicPr>
          <p:cNvPr id="9" name="图片 8"/>
          <p:cNvPicPr>
            <a:picLocks noChangeAspect="1"/>
          </p:cNvPicPr>
          <p:nvPr/>
        </p:nvPicPr>
        <p:blipFill>
          <a:blip r:embed="rId7"/>
          <a:stretch>
            <a:fillRect/>
          </a:stretch>
        </p:blipFill>
        <p:spPr>
          <a:xfrm>
            <a:off x="2342469" y="4516568"/>
            <a:ext cx="7115175" cy="981075"/>
          </a:xfrm>
          <a:prstGeom prst="rect">
            <a:avLst/>
          </a:prstGeom>
        </p:spPr>
      </p:pic>
      <p:pic>
        <p:nvPicPr>
          <p:cNvPr id="11" name="图片 10"/>
          <p:cNvPicPr>
            <a:picLocks noChangeAspect="1"/>
          </p:cNvPicPr>
          <p:nvPr/>
        </p:nvPicPr>
        <p:blipFill>
          <a:blip r:embed="rId8"/>
          <a:stretch>
            <a:fillRect/>
          </a:stretch>
        </p:blipFill>
        <p:spPr>
          <a:xfrm>
            <a:off x="4940753" y="5497643"/>
            <a:ext cx="4257675" cy="781050"/>
          </a:xfrm>
          <a:prstGeom prst="rect">
            <a:avLst/>
          </a:prstGeom>
        </p:spPr>
      </p:pic>
      <p:sp>
        <p:nvSpPr>
          <p:cNvPr id="12" name="矩形 11"/>
          <p:cNvSpPr/>
          <p:nvPr/>
        </p:nvSpPr>
        <p:spPr>
          <a:xfrm>
            <a:off x="838200" y="5688113"/>
            <a:ext cx="4269117" cy="400110"/>
          </a:xfrm>
          <a:prstGeom prst="rect">
            <a:avLst/>
          </a:prstGeom>
        </p:spPr>
        <p:txBody>
          <a:bodyPr wrap="none">
            <a:spAutoFit/>
          </a:bodyPr>
          <a:lstStyle/>
          <a:p>
            <a:r>
              <a:rPr lang="en-US" altLang="zh-CN" sz="2000" dirty="0" smtClean="0"/>
              <a:t>From </a:t>
            </a:r>
            <a:r>
              <a:rPr lang="en-US" altLang="zh-CN" sz="2000" dirty="0" err="1"/>
              <a:t>Bode’s</a:t>
            </a:r>
            <a:r>
              <a:rPr lang="en-US" altLang="zh-CN" sz="2000" dirty="0"/>
              <a:t> relations, equation (9.8),</a:t>
            </a:r>
            <a:endParaRPr lang="zh-CN" altLang="en-US" sz="2000" dirty="0"/>
          </a:p>
        </p:txBody>
      </p:sp>
      <p:pic>
        <p:nvPicPr>
          <p:cNvPr id="13" name="图片 12"/>
          <p:cNvPicPr>
            <a:picLocks noChangeAspect="1"/>
          </p:cNvPicPr>
          <p:nvPr/>
        </p:nvPicPr>
        <p:blipFill>
          <a:blip r:embed="rId9"/>
          <a:stretch>
            <a:fillRect/>
          </a:stretch>
        </p:blipFill>
        <p:spPr>
          <a:xfrm>
            <a:off x="1320573" y="6129206"/>
            <a:ext cx="5133975" cy="619125"/>
          </a:xfrm>
          <a:prstGeom prst="rect">
            <a:avLst/>
          </a:prstGeom>
        </p:spPr>
      </p:pic>
      <p:sp>
        <p:nvSpPr>
          <p:cNvPr id="15" name="矩形 14"/>
          <p:cNvSpPr/>
          <p:nvPr/>
        </p:nvSpPr>
        <p:spPr>
          <a:xfrm>
            <a:off x="6706482" y="6238713"/>
            <a:ext cx="4068743" cy="400110"/>
          </a:xfrm>
          <a:prstGeom prst="rect">
            <a:avLst/>
          </a:prstGeom>
        </p:spPr>
        <p:txBody>
          <a:bodyPr wrap="none">
            <a:spAutoFit/>
          </a:bodyPr>
          <a:lstStyle/>
          <a:p>
            <a:r>
              <a:rPr lang="en-US" altLang="zh-CN" sz="2000" i="1" dirty="0"/>
              <a:t>gain crossover frequency inequality</a:t>
            </a:r>
            <a:endParaRPr lang="zh-CN" altLang="en-US" sz="2000" i="1" dirty="0"/>
          </a:p>
        </p:txBody>
      </p:sp>
    </p:spTree>
    <p:extLst>
      <p:ext uri="{BB962C8B-B14F-4D97-AF65-F5344CB8AC3E}">
        <p14:creationId xmlns:p14="http://schemas.microsoft.com/office/powerpoint/2010/main" val="3856043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11.5 Fundamental Limitations</a:t>
            </a:r>
          </a:p>
        </p:txBody>
      </p:sp>
      <p:sp>
        <p:nvSpPr>
          <p:cNvPr id="14" name="灯片编号占位符 13"/>
          <p:cNvSpPr>
            <a:spLocks noGrp="1"/>
          </p:cNvSpPr>
          <p:nvPr>
            <p:ph type="sldNum" sz="quarter" idx="12"/>
          </p:nvPr>
        </p:nvSpPr>
        <p:spPr/>
        <p:txBody>
          <a:bodyPr/>
          <a:lstStyle/>
          <a:p>
            <a:fld id="{98C6E839-1D2C-4307-88BA-6844ABA42125}" type="slidenum">
              <a:rPr lang="zh-CN" altLang="en-US" smtClean="0"/>
              <a:t>19</a:t>
            </a:fld>
            <a:endParaRPr lang="zh-CN" altLang="en-US"/>
          </a:p>
        </p:txBody>
      </p:sp>
      <p:sp>
        <p:nvSpPr>
          <p:cNvPr id="16" name="矩形 15"/>
          <p:cNvSpPr/>
          <p:nvPr/>
        </p:nvSpPr>
        <p:spPr>
          <a:xfrm>
            <a:off x="838200" y="1025236"/>
            <a:ext cx="4976042" cy="400110"/>
          </a:xfrm>
          <a:prstGeom prst="rect">
            <a:avLst/>
          </a:prstGeom>
        </p:spPr>
        <p:txBody>
          <a:bodyPr wrap="none">
            <a:spAutoFit/>
          </a:bodyPr>
          <a:lstStyle/>
          <a:p>
            <a:r>
              <a:rPr lang="en-US" altLang="zh-CN" sz="2000" b="1" dirty="0"/>
              <a:t>Example 11.7 Zero in the right half-plane</a:t>
            </a:r>
            <a:endParaRPr lang="zh-CN" altLang="en-US" sz="2000" b="1" dirty="0"/>
          </a:p>
        </p:txBody>
      </p:sp>
      <p:pic>
        <p:nvPicPr>
          <p:cNvPr id="17" name="图片 16"/>
          <p:cNvPicPr>
            <a:picLocks noChangeAspect="1"/>
          </p:cNvPicPr>
          <p:nvPr/>
        </p:nvPicPr>
        <p:blipFill>
          <a:blip r:embed="rId3"/>
          <a:stretch>
            <a:fillRect/>
          </a:stretch>
        </p:blipFill>
        <p:spPr>
          <a:xfrm>
            <a:off x="4906055" y="1425346"/>
            <a:ext cx="2009775" cy="733425"/>
          </a:xfrm>
          <a:prstGeom prst="rect">
            <a:avLst/>
          </a:prstGeom>
        </p:spPr>
      </p:pic>
      <p:pic>
        <p:nvPicPr>
          <p:cNvPr id="18" name="图片 17"/>
          <p:cNvPicPr>
            <a:picLocks noChangeAspect="1"/>
          </p:cNvPicPr>
          <p:nvPr/>
        </p:nvPicPr>
        <p:blipFill>
          <a:blip r:embed="rId4"/>
          <a:stretch>
            <a:fillRect/>
          </a:stretch>
        </p:blipFill>
        <p:spPr>
          <a:xfrm>
            <a:off x="7554687" y="1587270"/>
            <a:ext cx="762000" cy="409575"/>
          </a:xfrm>
          <a:prstGeom prst="rect">
            <a:avLst/>
          </a:prstGeom>
        </p:spPr>
      </p:pic>
      <p:sp>
        <p:nvSpPr>
          <p:cNvPr id="19" name="矩形 18"/>
          <p:cNvSpPr/>
          <p:nvPr/>
        </p:nvSpPr>
        <p:spPr>
          <a:xfrm>
            <a:off x="838200" y="2282566"/>
            <a:ext cx="1717137" cy="400110"/>
          </a:xfrm>
          <a:prstGeom prst="rect">
            <a:avLst/>
          </a:prstGeom>
        </p:spPr>
        <p:txBody>
          <a:bodyPr wrap="none">
            <a:spAutoFit/>
          </a:bodyPr>
          <a:lstStyle/>
          <a:p>
            <a:r>
              <a:rPr lang="en-US" altLang="zh-CN" sz="2000" dirty="0"/>
              <a:t>The phase lag</a:t>
            </a:r>
            <a:endParaRPr lang="zh-CN" altLang="en-US" sz="2000" dirty="0"/>
          </a:p>
        </p:txBody>
      </p:sp>
      <p:pic>
        <p:nvPicPr>
          <p:cNvPr id="20" name="图片 19"/>
          <p:cNvPicPr>
            <a:picLocks noChangeAspect="1"/>
          </p:cNvPicPr>
          <p:nvPr/>
        </p:nvPicPr>
        <p:blipFill>
          <a:blip r:embed="rId5"/>
          <a:stretch>
            <a:fillRect/>
          </a:stretch>
        </p:blipFill>
        <p:spPr>
          <a:xfrm>
            <a:off x="2638425" y="2235031"/>
            <a:ext cx="3457575" cy="647700"/>
          </a:xfrm>
          <a:prstGeom prst="rect">
            <a:avLst/>
          </a:prstGeom>
        </p:spPr>
      </p:pic>
      <p:pic>
        <p:nvPicPr>
          <p:cNvPr id="21" name="图片 20"/>
          <p:cNvPicPr>
            <a:picLocks noChangeAspect="1"/>
          </p:cNvPicPr>
          <p:nvPr/>
        </p:nvPicPr>
        <p:blipFill>
          <a:blip r:embed="rId6"/>
          <a:stretch>
            <a:fillRect/>
          </a:stretch>
        </p:blipFill>
        <p:spPr>
          <a:xfrm>
            <a:off x="6580476" y="3054564"/>
            <a:ext cx="2419350" cy="438150"/>
          </a:xfrm>
          <a:prstGeom prst="rect">
            <a:avLst/>
          </a:prstGeom>
        </p:spPr>
      </p:pic>
      <p:sp>
        <p:nvSpPr>
          <p:cNvPr id="22" name="矩形 21"/>
          <p:cNvSpPr/>
          <p:nvPr/>
        </p:nvSpPr>
        <p:spPr>
          <a:xfrm>
            <a:off x="894668" y="3071596"/>
            <a:ext cx="5561138" cy="400110"/>
          </a:xfrm>
          <a:prstGeom prst="rect">
            <a:avLst/>
          </a:prstGeom>
        </p:spPr>
        <p:txBody>
          <a:bodyPr wrap="none">
            <a:spAutoFit/>
          </a:bodyPr>
          <a:lstStyle/>
          <a:p>
            <a:r>
              <a:rPr lang="en-US" altLang="zh-CN" sz="2000" dirty="0" smtClean="0"/>
              <a:t>According to </a:t>
            </a:r>
            <a:r>
              <a:rPr lang="en-US" altLang="zh-CN" sz="2000" dirty="0"/>
              <a:t>gain crossover frequency inequality</a:t>
            </a:r>
          </a:p>
        </p:txBody>
      </p:sp>
      <p:sp>
        <p:nvSpPr>
          <p:cNvPr id="23" name="矩形 22"/>
          <p:cNvSpPr/>
          <p:nvPr/>
        </p:nvSpPr>
        <p:spPr>
          <a:xfrm>
            <a:off x="876299" y="3519091"/>
            <a:ext cx="10477501" cy="400110"/>
          </a:xfrm>
          <a:prstGeom prst="rect">
            <a:avLst/>
          </a:prstGeom>
        </p:spPr>
        <p:txBody>
          <a:bodyPr wrap="square">
            <a:spAutoFit/>
          </a:bodyPr>
          <a:lstStyle/>
          <a:p>
            <a:r>
              <a:rPr lang="en-US" altLang="zh-CN" sz="2000" dirty="0"/>
              <a:t>Time delays also impose limitations similar to those given by zeros in the </a:t>
            </a:r>
            <a:r>
              <a:rPr lang="en-US" altLang="zh-CN" sz="2000" dirty="0" smtClean="0"/>
              <a:t>right half-plane</a:t>
            </a:r>
            <a:r>
              <a:rPr lang="en-US" altLang="zh-CN" sz="2000" dirty="0"/>
              <a:t>.</a:t>
            </a:r>
            <a:endParaRPr lang="zh-CN" altLang="en-US" sz="2000" dirty="0"/>
          </a:p>
        </p:txBody>
      </p:sp>
      <p:pic>
        <p:nvPicPr>
          <p:cNvPr id="24" name="图片 23"/>
          <p:cNvPicPr>
            <a:picLocks noChangeAspect="1"/>
          </p:cNvPicPr>
          <p:nvPr/>
        </p:nvPicPr>
        <p:blipFill>
          <a:blip r:embed="rId7"/>
          <a:stretch>
            <a:fillRect/>
          </a:stretch>
        </p:blipFill>
        <p:spPr>
          <a:xfrm>
            <a:off x="4229100" y="3929265"/>
            <a:ext cx="3733800" cy="790575"/>
          </a:xfrm>
          <a:prstGeom prst="rect">
            <a:avLst/>
          </a:prstGeom>
        </p:spPr>
      </p:pic>
      <p:sp>
        <p:nvSpPr>
          <p:cNvPr id="25" name="矩形 24"/>
          <p:cNvSpPr/>
          <p:nvPr/>
        </p:nvSpPr>
        <p:spPr>
          <a:xfrm>
            <a:off x="894668" y="4814610"/>
            <a:ext cx="10459132" cy="400110"/>
          </a:xfrm>
          <a:prstGeom prst="rect">
            <a:avLst/>
          </a:prstGeom>
        </p:spPr>
        <p:txBody>
          <a:bodyPr wrap="square">
            <a:spAutoFit/>
          </a:bodyPr>
          <a:lstStyle/>
          <a:p>
            <a:r>
              <a:rPr lang="en-US" altLang="zh-CN" sz="2000" dirty="0"/>
              <a:t>A long time delay is thus equivalent to a slow right half-plane zero</a:t>
            </a:r>
            <a:endParaRPr lang="zh-CN" altLang="en-US" sz="2000" dirty="0"/>
          </a:p>
        </p:txBody>
      </p:sp>
      <p:pic>
        <p:nvPicPr>
          <p:cNvPr id="26" name="图片 25"/>
          <p:cNvPicPr>
            <a:picLocks noChangeAspect="1"/>
          </p:cNvPicPr>
          <p:nvPr/>
        </p:nvPicPr>
        <p:blipFill>
          <a:blip r:embed="rId8"/>
          <a:stretch>
            <a:fillRect/>
          </a:stretch>
        </p:blipFill>
        <p:spPr>
          <a:xfrm>
            <a:off x="8316687" y="4755616"/>
            <a:ext cx="1019175" cy="400050"/>
          </a:xfrm>
          <a:prstGeom prst="rect">
            <a:avLst/>
          </a:prstGeom>
        </p:spPr>
      </p:pic>
    </p:spTree>
    <p:extLst>
      <p:ext uri="{BB962C8B-B14F-4D97-AF65-F5344CB8AC3E}">
        <p14:creationId xmlns:p14="http://schemas.microsoft.com/office/powerpoint/2010/main" val="4170390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smtClean="0">
                <a:latin typeface="+mn-lt"/>
              </a:rPr>
              <a:t>Contents</a:t>
            </a:r>
            <a:endParaRPr lang="zh-CN" altLang="en-US" sz="4000" dirty="0">
              <a:latin typeface="+mn-lt"/>
            </a:endParaRPr>
          </a:p>
        </p:txBody>
      </p:sp>
      <p:sp>
        <p:nvSpPr>
          <p:cNvPr id="12" name="内容占位符 2"/>
          <p:cNvSpPr txBox="1">
            <a:spLocks/>
          </p:cNvSpPr>
          <p:nvPr/>
        </p:nvSpPr>
        <p:spPr>
          <a:xfrm>
            <a:off x="838200" y="1284288"/>
            <a:ext cx="10515600" cy="45530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sz="2800" dirty="0" smtClean="0"/>
              <a:t>11.1 Sensitivity Functions </a:t>
            </a:r>
          </a:p>
          <a:p>
            <a:pPr algn="l">
              <a:lnSpc>
                <a:spcPct val="150000"/>
              </a:lnSpc>
            </a:pPr>
            <a:r>
              <a:rPr lang="en-US" altLang="zh-CN" sz="2800" dirty="0" smtClean="0"/>
              <a:t>11.2 Feedforward Design</a:t>
            </a:r>
          </a:p>
          <a:p>
            <a:pPr algn="l">
              <a:lnSpc>
                <a:spcPct val="150000"/>
              </a:lnSpc>
            </a:pPr>
            <a:r>
              <a:rPr lang="en-US" altLang="zh-CN" sz="2800" dirty="0" smtClean="0"/>
              <a:t>11.3 Performance Specifications</a:t>
            </a:r>
          </a:p>
          <a:p>
            <a:pPr algn="l">
              <a:lnSpc>
                <a:spcPct val="150000"/>
              </a:lnSpc>
            </a:pPr>
            <a:r>
              <a:rPr lang="en-US" altLang="zh-CN" sz="2800" dirty="0" smtClean="0"/>
              <a:t>11.4 Feedback Design via Loop Shaping</a:t>
            </a:r>
          </a:p>
          <a:p>
            <a:pPr algn="l">
              <a:lnSpc>
                <a:spcPct val="150000"/>
              </a:lnSpc>
            </a:pPr>
            <a:r>
              <a:rPr lang="en-US" altLang="zh-CN" sz="2800" dirty="0" smtClean="0"/>
              <a:t>11.5 Fundamental Limitations</a:t>
            </a:r>
          </a:p>
          <a:p>
            <a:pPr algn="l">
              <a:lnSpc>
                <a:spcPct val="150000"/>
              </a:lnSpc>
            </a:pPr>
            <a:r>
              <a:rPr lang="en-US" altLang="zh-CN" sz="2800" dirty="0" smtClean="0"/>
              <a:t>11.6 Design Example</a:t>
            </a:r>
            <a:endParaRPr lang="en-US" altLang="zh-CN" sz="2800" dirty="0"/>
          </a:p>
        </p:txBody>
      </p:sp>
      <p:sp>
        <p:nvSpPr>
          <p:cNvPr id="3" name="灯片编号占位符 2"/>
          <p:cNvSpPr>
            <a:spLocks noGrp="1"/>
          </p:cNvSpPr>
          <p:nvPr>
            <p:ph type="sldNum" sz="quarter" idx="12"/>
          </p:nvPr>
        </p:nvSpPr>
        <p:spPr/>
        <p:txBody>
          <a:bodyPr/>
          <a:lstStyle/>
          <a:p>
            <a:fld id="{98C6E839-1D2C-4307-88BA-6844ABA42125}" type="slidenum">
              <a:rPr lang="zh-CN" altLang="en-US" smtClean="0"/>
              <a:t>2</a:t>
            </a:fld>
            <a:endParaRPr lang="zh-CN" altLang="en-US"/>
          </a:p>
        </p:txBody>
      </p:sp>
    </p:spTree>
    <p:extLst>
      <p:ext uri="{BB962C8B-B14F-4D97-AF65-F5344CB8AC3E}">
        <p14:creationId xmlns:p14="http://schemas.microsoft.com/office/powerpoint/2010/main" val="667337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11.5 Fundamental Limitations</a:t>
            </a:r>
          </a:p>
        </p:txBody>
      </p:sp>
      <p:sp>
        <p:nvSpPr>
          <p:cNvPr id="14" name="灯片编号占位符 13"/>
          <p:cNvSpPr>
            <a:spLocks noGrp="1"/>
          </p:cNvSpPr>
          <p:nvPr>
            <p:ph type="sldNum" sz="quarter" idx="12"/>
          </p:nvPr>
        </p:nvSpPr>
        <p:spPr/>
        <p:txBody>
          <a:bodyPr/>
          <a:lstStyle/>
          <a:p>
            <a:fld id="{98C6E839-1D2C-4307-88BA-6844ABA42125}" type="slidenum">
              <a:rPr lang="zh-CN" altLang="en-US" smtClean="0"/>
              <a:t>20</a:t>
            </a:fld>
            <a:endParaRPr lang="zh-CN" altLang="en-US"/>
          </a:p>
        </p:txBody>
      </p:sp>
      <p:sp>
        <p:nvSpPr>
          <p:cNvPr id="16" name="矩形 15"/>
          <p:cNvSpPr/>
          <p:nvPr/>
        </p:nvSpPr>
        <p:spPr>
          <a:xfrm>
            <a:off x="838200" y="1025236"/>
            <a:ext cx="4976042" cy="400110"/>
          </a:xfrm>
          <a:prstGeom prst="rect">
            <a:avLst/>
          </a:prstGeom>
        </p:spPr>
        <p:txBody>
          <a:bodyPr wrap="none">
            <a:spAutoFit/>
          </a:bodyPr>
          <a:lstStyle/>
          <a:p>
            <a:r>
              <a:rPr lang="en-US" altLang="zh-CN" sz="2000" b="1" dirty="0"/>
              <a:t>Example 11.8 Pole in the right half-plane</a:t>
            </a:r>
            <a:endParaRPr lang="zh-CN" altLang="en-US" sz="2000" b="1" dirty="0"/>
          </a:p>
        </p:txBody>
      </p:sp>
      <p:pic>
        <p:nvPicPr>
          <p:cNvPr id="2" name="图片 1"/>
          <p:cNvPicPr>
            <a:picLocks noChangeAspect="1"/>
          </p:cNvPicPr>
          <p:nvPr/>
        </p:nvPicPr>
        <p:blipFill>
          <a:blip r:embed="rId3"/>
          <a:stretch>
            <a:fillRect/>
          </a:stretch>
        </p:blipFill>
        <p:spPr>
          <a:xfrm>
            <a:off x="4204359" y="1367993"/>
            <a:ext cx="2095500" cy="752475"/>
          </a:xfrm>
          <a:prstGeom prst="rect">
            <a:avLst/>
          </a:prstGeom>
        </p:spPr>
      </p:pic>
      <p:sp>
        <p:nvSpPr>
          <p:cNvPr id="3" name="矩形 2"/>
          <p:cNvSpPr/>
          <p:nvPr/>
        </p:nvSpPr>
        <p:spPr>
          <a:xfrm>
            <a:off x="838200" y="2040780"/>
            <a:ext cx="5452134" cy="400110"/>
          </a:xfrm>
          <a:prstGeom prst="rect">
            <a:avLst/>
          </a:prstGeom>
        </p:spPr>
        <p:txBody>
          <a:bodyPr wrap="none">
            <a:spAutoFit/>
          </a:bodyPr>
          <a:lstStyle/>
          <a:p>
            <a:r>
              <a:rPr lang="en-US" altLang="zh-CN" sz="2000" dirty="0"/>
              <a:t>The phase lag of the </a:t>
            </a:r>
            <a:r>
              <a:rPr lang="en-US" altLang="zh-CN" sz="2000" dirty="0" err="1"/>
              <a:t>nonminimum</a:t>
            </a:r>
            <a:r>
              <a:rPr lang="en-US" altLang="zh-CN" sz="2000" dirty="0"/>
              <a:t> phase part is</a:t>
            </a:r>
            <a:endParaRPr lang="zh-CN" altLang="en-US" sz="2000" dirty="0"/>
          </a:p>
        </p:txBody>
      </p:sp>
      <p:pic>
        <p:nvPicPr>
          <p:cNvPr id="4" name="图片 3"/>
          <p:cNvPicPr>
            <a:picLocks noChangeAspect="1"/>
          </p:cNvPicPr>
          <p:nvPr/>
        </p:nvPicPr>
        <p:blipFill>
          <a:blip r:embed="rId4"/>
          <a:stretch>
            <a:fillRect/>
          </a:stretch>
        </p:blipFill>
        <p:spPr>
          <a:xfrm>
            <a:off x="6299859" y="1965738"/>
            <a:ext cx="3505200" cy="657225"/>
          </a:xfrm>
          <a:prstGeom prst="rect">
            <a:avLst/>
          </a:prstGeom>
        </p:spPr>
      </p:pic>
      <p:sp>
        <p:nvSpPr>
          <p:cNvPr id="5" name="矩形 4"/>
          <p:cNvSpPr/>
          <p:nvPr/>
        </p:nvSpPr>
        <p:spPr>
          <a:xfrm>
            <a:off x="838200" y="2828958"/>
            <a:ext cx="5440913" cy="400110"/>
          </a:xfrm>
          <a:prstGeom prst="rect">
            <a:avLst/>
          </a:prstGeom>
        </p:spPr>
        <p:txBody>
          <a:bodyPr wrap="none">
            <a:spAutoFit/>
          </a:bodyPr>
          <a:lstStyle/>
          <a:p>
            <a:r>
              <a:rPr lang="en-US" altLang="zh-CN" sz="2000" dirty="0" smtClean="0"/>
              <a:t>According to the </a:t>
            </a:r>
            <a:r>
              <a:rPr lang="en-US" altLang="zh-CN" sz="2000" dirty="0"/>
              <a:t>crossover frequency inequality</a:t>
            </a:r>
            <a:endParaRPr lang="zh-CN" altLang="en-US" sz="2000" dirty="0"/>
          </a:p>
        </p:txBody>
      </p:sp>
      <p:pic>
        <p:nvPicPr>
          <p:cNvPr id="6" name="图片 5"/>
          <p:cNvPicPr>
            <a:picLocks noChangeAspect="1"/>
          </p:cNvPicPr>
          <p:nvPr/>
        </p:nvPicPr>
        <p:blipFill>
          <a:blip r:embed="rId5"/>
          <a:stretch>
            <a:fillRect/>
          </a:stretch>
        </p:blipFill>
        <p:spPr>
          <a:xfrm>
            <a:off x="6448425" y="2694305"/>
            <a:ext cx="2162175" cy="704850"/>
          </a:xfrm>
          <a:prstGeom prst="rect">
            <a:avLst/>
          </a:prstGeom>
        </p:spPr>
      </p:pic>
      <p:pic>
        <p:nvPicPr>
          <p:cNvPr id="7" name="图片 6"/>
          <p:cNvPicPr>
            <a:picLocks noChangeAspect="1"/>
          </p:cNvPicPr>
          <p:nvPr/>
        </p:nvPicPr>
        <p:blipFill>
          <a:blip r:embed="rId6"/>
          <a:stretch>
            <a:fillRect/>
          </a:stretch>
        </p:blipFill>
        <p:spPr>
          <a:xfrm>
            <a:off x="2135505" y="3399155"/>
            <a:ext cx="7749540" cy="3322320"/>
          </a:xfrm>
          <a:prstGeom prst="rect">
            <a:avLst/>
          </a:prstGeom>
        </p:spPr>
      </p:pic>
    </p:spTree>
    <p:extLst>
      <p:ext uri="{BB962C8B-B14F-4D97-AF65-F5344CB8AC3E}">
        <p14:creationId xmlns:p14="http://schemas.microsoft.com/office/powerpoint/2010/main" val="29229283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11.5 Fundamental Limitations</a:t>
            </a:r>
          </a:p>
        </p:txBody>
      </p:sp>
      <p:sp>
        <p:nvSpPr>
          <p:cNvPr id="14" name="灯片编号占位符 13"/>
          <p:cNvSpPr>
            <a:spLocks noGrp="1"/>
          </p:cNvSpPr>
          <p:nvPr>
            <p:ph type="sldNum" sz="quarter" idx="12"/>
          </p:nvPr>
        </p:nvSpPr>
        <p:spPr/>
        <p:txBody>
          <a:bodyPr/>
          <a:lstStyle/>
          <a:p>
            <a:fld id="{98C6E839-1D2C-4307-88BA-6844ABA42125}" type="slidenum">
              <a:rPr lang="zh-CN" altLang="en-US" smtClean="0"/>
              <a:t>21</a:t>
            </a:fld>
            <a:endParaRPr lang="zh-CN" altLang="en-US"/>
          </a:p>
        </p:txBody>
      </p:sp>
      <p:sp>
        <p:nvSpPr>
          <p:cNvPr id="16" name="矩形 15"/>
          <p:cNvSpPr/>
          <p:nvPr/>
        </p:nvSpPr>
        <p:spPr>
          <a:xfrm>
            <a:off x="838200" y="1025236"/>
            <a:ext cx="2961067" cy="400110"/>
          </a:xfrm>
          <a:prstGeom prst="rect">
            <a:avLst/>
          </a:prstGeom>
        </p:spPr>
        <p:txBody>
          <a:bodyPr wrap="none">
            <a:spAutoFit/>
          </a:bodyPr>
          <a:lstStyle/>
          <a:p>
            <a:r>
              <a:rPr lang="en-US" altLang="zh-CN" sz="2000" b="1" dirty="0" err="1"/>
              <a:t>Bode’s</a:t>
            </a:r>
            <a:r>
              <a:rPr lang="en-US" altLang="zh-CN" sz="2000" b="1" dirty="0"/>
              <a:t> Integral Formula</a:t>
            </a:r>
            <a:endParaRPr lang="zh-CN" altLang="en-US" sz="2000" b="1" dirty="0"/>
          </a:p>
        </p:txBody>
      </p:sp>
      <mc:AlternateContent xmlns:mc="http://schemas.openxmlformats.org/markup-compatibility/2006" xmlns:a14="http://schemas.microsoft.com/office/drawing/2010/main">
        <mc:Choice Requires="a14">
          <p:sp>
            <p:nvSpPr>
              <p:cNvPr id="8" name="矩形 7"/>
              <p:cNvSpPr/>
              <p:nvPr/>
            </p:nvSpPr>
            <p:spPr>
              <a:xfrm>
                <a:off x="838200" y="1425346"/>
                <a:ext cx="10515600" cy="1015663"/>
              </a:xfrm>
              <a:prstGeom prst="rect">
                <a:avLst/>
              </a:prstGeom>
            </p:spPr>
            <p:txBody>
              <a:bodyPr wrap="square">
                <a:spAutoFit/>
              </a:bodyPr>
              <a:lstStyle/>
              <a:p>
                <a:pPr algn="just"/>
                <a:r>
                  <a:rPr lang="en-US" altLang="zh-CN" sz="2000" dirty="0" smtClean="0"/>
                  <a:t>We </a:t>
                </a:r>
                <a:r>
                  <a:rPr lang="en-US" altLang="zh-CN" sz="2000" dirty="0"/>
                  <a:t>usually want the sensitivity to be small over the range of frequencies where </a:t>
                </a:r>
                <a:r>
                  <a:rPr lang="en-US" altLang="zh-CN" sz="2000" dirty="0" smtClean="0"/>
                  <a:t>we want </a:t>
                </a:r>
                <a:r>
                  <a:rPr lang="en-US" altLang="zh-CN" sz="2000" dirty="0"/>
                  <a:t>small tracking error and good disturbance attenuation. A basic problem is </a:t>
                </a:r>
                <a:r>
                  <a:rPr lang="en-US" altLang="zh-CN" sz="2000" dirty="0" smtClean="0"/>
                  <a:t>to investigate </a:t>
                </a:r>
                <a:r>
                  <a:rPr lang="en-US" altLang="zh-CN" sz="2000" dirty="0"/>
                  <a:t>if </a:t>
                </a:r>
                <a14:m>
                  <m:oMath xmlns:m="http://schemas.openxmlformats.org/officeDocument/2006/math">
                    <m:r>
                      <a:rPr lang="en-US" altLang="zh-CN" sz="2000" i="1" dirty="0" smtClean="0">
                        <a:latin typeface="Cambria Math" panose="02040503050406030204" pitchFamily="18" charset="0"/>
                      </a:rPr>
                      <m:t>𝑆</m:t>
                    </m:r>
                  </m:oMath>
                </a14:m>
                <a:r>
                  <a:rPr lang="en-US" altLang="zh-CN" sz="2000" dirty="0"/>
                  <a:t> can be made small over a large frequency range.</a:t>
                </a:r>
                <a:endParaRPr lang="zh-CN" alt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838200" y="1425346"/>
                <a:ext cx="10515600" cy="1015663"/>
              </a:xfrm>
              <a:prstGeom prst="rect">
                <a:avLst/>
              </a:prstGeom>
              <a:blipFill>
                <a:blip r:embed="rId3"/>
                <a:stretch>
                  <a:fillRect l="-638" t="-3614" r="-580" b="-10241"/>
                </a:stretch>
              </a:blipFill>
            </p:spPr>
            <p:txBody>
              <a:bodyPr/>
              <a:lstStyle/>
              <a:p>
                <a:r>
                  <a:rPr lang="zh-CN" altLang="en-US">
                    <a:noFill/>
                  </a:rPr>
                  <a:t> </a:t>
                </a:r>
              </a:p>
            </p:txBody>
          </p:sp>
        </mc:Fallback>
      </mc:AlternateContent>
      <p:pic>
        <p:nvPicPr>
          <p:cNvPr id="9" name="图片 8"/>
          <p:cNvPicPr>
            <a:picLocks noChangeAspect="1"/>
          </p:cNvPicPr>
          <p:nvPr/>
        </p:nvPicPr>
        <p:blipFill>
          <a:blip r:embed="rId4"/>
          <a:stretch>
            <a:fillRect/>
          </a:stretch>
        </p:blipFill>
        <p:spPr>
          <a:xfrm>
            <a:off x="981075" y="2473602"/>
            <a:ext cx="10229850" cy="2466975"/>
          </a:xfrm>
          <a:prstGeom prst="rect">
            <a:avLst/>
          </a:prstGeom>
        </p:spPr>
      </p:pic>
      <p:sp>
        <p:nvSpPr>
          <p:cNvPr id="11" name="矩形 10"/>
          <p:cNvSpPr/>
          <p:nvPr/>
        </p:nvSpPr>
        <p:spPr>
          <a:xfrm>
            <a:off x="838199" y="5371685"/>
            <a:ext cx="10372725" cy="707886"/>
          </a:xfrm>
          <a:prstGeom prst="rect">
            <a:avLst/>
          </a:prstGeom>
        </p:spPr>
        <p:txBody>
          <a:bodyPr wrap="square">
            <a:spAutoFit/>
          </a:bodyPr>
          <a:lstStyle/>
          <a:p>
            <a:pPr algn="just"/>
            <a:r>
              <a:rPr lang="en-US" altLang="zh-CN" sz="2000" dirty="0"/>
              <a:t>This means that if disturbance attenuation is improved in one frequency range, </a:t>
            </a:r>
            <a:r>
              <a:rPr lang="en-US" altLang="zh-CN" sz="2000" dirty="0" smtClean="0"/>
              <a:t>it will </a:t>
            </a:r>
            <a:r>
              <a:rPr lang="en-US" altLang="zh-CN" sz="2000" dirty="0"/>
              <a:t>be worse </a:t>
            </a:r>
            <a:r>
              <a:rPr lang="en-US" altLang="zh-CN" sz="2000" dirty="0" smtClean="0"/>
              <a:t>in </a:t>
            </a:r>
            <a:r>
              <a:rPr lang="en-US" altLang="zh-CN" sz="2000" dirty="0"/>
              <a:t>another, a property sometime referred to as the waterbed effect.</a:t>
            </a:r>
            <a:endParaRPr lang="zh-CN" altLang="en-US" sz="2000" dirty="0"/>
          </a:p>
        </p:txBody>
      </p:sp>
    </p:spTree>
    <p:extLst>
      <p:ext uri="{BB962C8B-B14F-4D97-AF65-F5344CB8AC3E}">
        <p14:creationId xmlns:p14="http://schemas.microsoft.com/office/powerpoint/2010/main" val="2078381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11.5 Fundamental Limitations</a:t>
            </a:r>
          </a:p>
        </p:txBody>
      </p:sp>
      <p:sp>
        <p:nvSpPr>
          <p:cNvPr id="14" name="灯片编号占位符 13"/>
          <p:cNvSpPr>
            <a:spLocks noGrp="1"/>
          </p:cNvSpPr>
          <p:nvPr>
            <p:ph type="sldNum" sz="quarter" idx="12"/>
          </p:nvPr>
        </p:nvSpPr>
        <p:spPr/>
        <p:txBody>
          <a:bodyPr/>
          <a:lstStyle/>
          <a:p>
            <a:fld id="{98C6E839-1D2C-4307-88BA-6844ABA42125}" type="slidenum">
              <a:rPr lang="zh-CN" altLang="en-US" smtClean="0"/>
              <a:t>22</a:t>
            </a:fld>
            <a:endParaRPr lang="zh-CN" altLang="en-US"/>
          </a:p>
        </p:txBody>
      </p:sp>
      <p:sp>
        <p:nvSpPr>
          <p:cNvPr id="16" name="矩形 15"/>
          <p:cNvSpPr/>
          <p:nvPr/>
        </p:nvSpPr>
        <p:spPr>
          <a:xfrm>
            <a:off x="838200" y="1025236"/>
            <a:ext cx="2961067" cy="400110"/>
          </a:xfrm>
          <a:prstGeom prst="rect">
            <a:avLst/>
          </a:prstGeom>
        </p:spPr>
        <p:txBody>
          <a:bodyPr wrap="none">
            <a:spAutoFit/>
          </a:bodyPr>
          <a:lstStyle/>
          <a:p>
            <a:r>
              <a:rPr lang="en-US" altLang="zh-CN" sz="2000" b="1" dirty="0" err="1"/>
              <a:t>Bode’s</a:t>
            </a:r>
            <a:r>
              <a:rPr lang="en-US" altLang="zh-CN" sz="2000" b="1" dirty="0"/>
              <a:t> Integral Formula</a:t>
            </a:r>
            <a:endParaRPr lang="zh-CN" altLang="en-US" sz="2000" b="1" dirty="0"/>
          </a:p>
        </p:txBody>
      </p:sp>
      <p:sp>
        <p:nvSpPr>
          <p:cNvPr id="2" name="矩形 1"/>
          <p:cNvSpPr/>
          <p:nvPr/>
        </p:nvSpPr>
        <p:spPr>
          <a:xfrm>
            <a:off x="838200" y="1388097"/>
            <a:ext cx="10515600" cy="400110"/>
          </a:xfrm>
          <a:prstGeom prst="rect">
            <a:avLst/>
          </a:prstGeom>
        </p:spPr>
        <p:txBody>
          <a:bodyPr wrap="square">
            <a:spAutoFit/>
          </a:bodyPr>
          <a:lstStyle/>
          <a:p>
            <a:r>
              <a:rPr lang="en-US" altLang="zh-CN" sz="2000" dirty="0" smtClean="0"/>
              <a:t>If </a:t>
            </a:r>
            <a:r>
              <a:rPr lang="en-US" altLang="zh-CN" sz="2000" dirty="0"/>
              <a:t>the loop </a:t>
            </a:r>
            <a:r>
              <a:rPr lang="en-US" altLang="zh-CN" sz="2000" dirty="0" smtClean="0"/>
              <a:t>transfer function </a:t>
            </a:r>
            <a:r>
              <a:rPr lang="en-US" altLang="zh-CN" sz="2000" dirty="0"/>
              <a:t>has no poles in the right half-plane, the equation simplifies to</a:t>
            </a:r>
            <a:endParaRPr lang="zh-CN" altLang="en-US" sz="2000" dirty="0"/>
          </a:p>
        </p:txBody>
      </p:sp>
      <p:pic>
        <p:nvPicPr>
          <p:cNvPr id="3" name="图片 2"/>
          <p:cNvPicPr>
            <a:picLocks noChangeAspect="1"/>
          </p:cNvPicPr>
          <p:nvPr/>
        </p:nvPicPr>
        <p:blipFill>
          <a:blip r:embed="rId3"/>
          <a:stretch>
            <a:fillRect/>
          </a:stretch>
        </p:blipFill>
        <p:spPr>
          <a:xfrm>
            <a:off x="4591050" y="1769709"/>
            <a:ext cx="3009900" cy="809625"/>
          </a:xfrm>
          <a:prstGeom prst="rect">
            <a:avLst/>
          </a:prstGeom>
        </p:spPr>
      </p:pic>
      <p:pic>
        <p:nvPicPr>
          <p:cNvPr id="4" name="图片 3"/>
          <p:cNvPicPr>
            <a:picLocks noChangeAspect="1"/>
          </p:cNvPicPr>
          <p:nvPr/>
        </p:nvPicPr>
        <p:blipFill>
          <a:blip r:embed="rId4"/>
          <a:stretch>
            <a:fillRect/>
          </a:stretch>
        </p:blipFill>
        <p:spPr>
          <a:xfrm>
            <a:off x="2141220" y="2579334"/>
            <a:ext cx="7909560" cy="3154680"/>
          </a:xfrm>
          <a:prstGeom prst="rect">
            <a:avLst/>
          </a:prstGeom>
        </p:spPr>
      </p:pic>
      <p:pic>
        <p:nvPicPr>
          <p:cNvPr id="5" name="图片 4"/>
          <p:cNvPicPr>
            <a:picLocks noChangeAspect="1"/>
          </p:cNvPicPr>
          <p:nvPr/>
        </p:nvPicPr>
        <p:blipFill>
          <a:blip r:embed="rId5"/>
          <a:stretch>
            <a:fillRect/>
          </a:stretch>
        </p:blipFill>
        <p:spPr>
          <a:xfrm>
            <a:off x="3946752" y="5734014"/>
            <a:ext cx="3971925" cy="838200"/>
          </a:xfrm>
          <a:prstGeom prst="rect">
            <a:avLst/>
          </a:prstGeom>
        </p:spPr>
      </p:pic>
    </p:spTree>
    <p:extLst>
      <p:ext uri="{BB962C8B-B14F-4D97-AF65-F5344CB8AC3E}">
        <p14:creationId xmlns:p14="http://schemas.microsoft.com/office/powerpoint/2010/main" val="2001459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11.5 Fundamental Limitations</a:t>
            </a:r>
          </a:p>
        </p:txBody>
      </p:sp>
      <p:sp>
        <p:nvSpPr>
          <p:cNvPr id="14" name="灯片编号占位符 13"/>
          <p:cNvSpPr>
            <a:spLocks noGrp="1"/>
          </p:cNvSpPr>
          <p:nvPr>
            <p:ph type="sldNum" sz="quarter" idx="12"/>
          </p:nvPr>
        </p:nvSpPr>
        <p:spPr/>
        <p:txBody>
          <a:bodyPr/>
          <a:lstStyle/>
          <a:p>
            <a:fld id="{98C6E839-1D2C-4307-88BA-6844ABA42125}" type="slidenum">
              <a:rPr lang="zh-CN" altLang="en-US" smtClean="0"/>
              <a:t>23</a:t>
            </a:fld>
            <a:endParaRPr lang="zh-CN" altLang="en-US"/>
          </a:p>
        </p:txBody>
      </p:sp>
      <p:sp>
        <p:nvSpPr>
          <p:cNvPr id="6" name="矩形 5"/>
          <p:cNvSpPr/>
          <p:nvPr/>
        </p:nvSpPr>
        <p:spPr>
          <a:xfrm>
            <a:off x="838200" y="1025236"/>
            <a:ext cx="3409908" cy="400110"/>
          </a:xfrm>
          <a:prstGeom prst="rect">
            <a:avLst/>
          </a:prstGeom>
        </p:spPr>
        <p:txBody>
          <a:bodyPr wrap="none">
            <a:spAutoFit/>
          </a:bodyPr>
          <a:lstStyle/>
          <a:p>
            <a:r>
              <a:rPr lang="en-US" altLang="zh-CN" sz="2000" b="1" dirty="0"/>
              <a:t>Example 11.11 X-29 aircraft</a:t>
            </a:r>
            <a:endParaRPr lang="zh-CN" altLang="en-US" sz="2000" b="1" dirty="0"/>
          </a:p>
        </p:txBody>
      </p:sp>
      <mc:AlternateContent xmlns:mc="http://schemas.openxmlformats.org/markup-compatibility/2006" xmlns:a14="http://schemas.microsoft.com/office/drawing/2010/main">
        <mc:Choice Requires="a14">
          <p:sp>
            <p:nvSpPr>
              <p:cNvPr id="2" name="矩形 1"/>
              <p:cNvSpPr/>
              <p:nvPr/>
            </p:nvSpPr>
            <p:spPr>
              <a:xfrm>
                <a:off x="838199" y="1425346"/>
                <a:ext cx="10515600" cy="1015663"/>
              </a:xfrm>
              <a:prstGeom prst="rect">
                <a:avLst/>
              </a:prstGeom>
            </p:spPr>
            <p:txBody>
              <a:bodyPr wrap="square">
                <a:spAutoFit/>
              </a:bodyPr>
              <a:lstStyle/>
              <a:p>
                <a:pPr algn="just"/>
                <a:r>
                  <a:rPr lang="en-US" altLang="zh-CN" sz="2000" dirty="0" smtClean="0"/>
                  <a:t>The X-29 has longitudinal dynamics that have a pair of </a:t>
                </a:r>
                <a:r>
                  <a:rPr lang="en-US" altLang="zh-CN" sz="2000" dirty="0"/>
                  <a:t>poles at approximately </a:t>
                </a:r>
                <a14:m>
                  <m:oMath xmlns:m="http://schemas.openxmlformats.org/officeDocument/2006/math">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=±6</m:t>
                    </m:r>
                  </m:oMath>
                </a14:m>
                <a:r>
                  <a:rPr lang="en-US" altLang="zh-CN" sz="2000" dirty="0" smtClean="0"/>
                  <a:t> </a:t>
                </a:r>
                <a:r>
                  <a:rPr lang="en-US" altLang="zh-CN" sz="2000" dirty="0"/>
                  <a:t>and a zero at </a:t>
                </a:r>
                <a14:m>
                  <m:oMath xmlns:m="http://schemas.openxmlformats.org/officeDocument/2006/math">
                    <m:r>
                      <a:rPr lang="en-US" altLang="zh-CN" sz="2000" i="1" dirty="0" smtClean="0">
                        <a:latin typeface="Cambria Math" panose="02040503050406030204" pitchFamily="18" charset="0"/>
                      </a:rPr>
                      <m:t>𝑧</m:t>
                    </m:r>
                    <m:r>
                      <a:rPr lang="en-US" altLang="zh-CN" sz="2000" i="1" dirty="0" smtClean="0">
                        <a:latin typeface="Cambria Math" panose="02040503050406030204" pitchFamily="18" charset="0"/>
                      </a:rPr>
                      <m:t>=26</m:t>
                    </m:r>
                  </m:oMath>
                </a14:m>
                <a:r>
                  <a:rPr lang="en-US" altLang="zh-CN" sz="2000" dirty="0"/>
                  <a:t>. The actuators that </a:t>
                </a:r>
                <a:r>
                  <a:rPr lang="en-US" altLang="zh-CN" sz="2000" dirty="0" smtClean="0"/>
                  <a:t>stabilize the </a:t>
                </a:r>
                <a:r>
                  <a:rPr lang="en-US" altLang="zh-CN" sz="2000" dirty="0"/>
                  <a:t>pitch have a bandwidth of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𝜔</m:t>
                        </m:r>
                      </m:e>
                      <m:sub>
                        <m:r>
                          <a:rPr lang="en-US" altLang="zh-CN" sz="2000" i="1" dirty="0" smtClean="0">
                            <a:latin typeface="Cambria Math" panose="02040503050406030204" pitchFamily="18" charset="0"/>
                          </a:rPr>
                          <m:t>𝑎</m:t>
                        </m:r>
                      </m:sub>
                    </m:sSub>
                    <m:r>
                      <a:rPr lang="en-US" altLang="zh-CN" sz="2000" i="1" dirty="0">
                        <a:latin typeface="Cambria Math" panose="02040503050406030204" pitchFamily="18" charset="0"/>
                      </a:rPr>
                      <m:t>=40</m:t>
                    </m:r>
                  </m:oMath>
                </a14:m>
                <a:r>
                  <a:rPr lang="en-US" altLang="zh-CN" sz="2000" dirty="0" smtClean="0"/>
                  <a:t> </a:t>
                </a:r>
                <a:r>
                  <a:rPr lang="en-US" altLang="zh-CN" sz="2000" dirty="0"/>
                  <a:t>rad/s and the desired bandwidth of the </a:t>
                </a:r>
                <a:r>
                  <a:rPr lang="en-US" altLang="zh-CN" sz="2000" dirty="0" smtClean="0"/>
                  <a:t>pitch control </a:t>
                </a:r>
                <a:r>
                  <a:rPr lang="en-US" altLang="zh-CN" sz="2000" dirty="0"/>
                  <a:t>loop is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𝜔</m:t>
                        </m:r>
                      </m:e>
                      <m:sub>
                        <m:r>
                          <a:rPr lang="en-US" altLang="zh-CN" sz="2000" i="1" dirty="0" smtClean="0">
                            <a:latin typeface="Cambria Math" panose="02040503050406030204" pitchFamily="18" charset="0"/>
                          </a:rPr>
                          <m:t>1</m:t>
                        </m:r>
                      </m:sub>
                    </m:sSub>
                    <m:r>
                      <a:rPr lang="en-US" altLang="zh-CN" sz="2000" i="1" dirty="0" smtClean="0">
                        <a:latin typeface="Cambria Math" panose="02040503050406030204" pitchFamily="18" charset="0"/>
                      </a:rPr>
                      <m:t>=3</m:t>
                    </m:r>
                  </m:oMath>
                </a14:m>
                <a:r>
                  <a:rPr lang="en-US" altLang="zh-CN" sz="2000" dirty="0" smtClean="0"/>
                  <a:t> </a:t>
                </a:r>
                <a:r>
                  <a:rPr lang="en-US" altLang="zh-CN" sz="2000" dirty="0"/>
                  <a:t>rad/s.</a:t>
                </a:r>
                <a:endParaRPr lang="zh-CN" altLang="en-US" sz="2000" dirty="0"/>
              </a:p>
            </p:txBody>
          </p:sp>
        </mc:Choice>
        <mc:Fallback xmlns="">
          <p:sp>
            <p:nvSpPr>
              <p:cNvPr id="2" name="矩形 1"/>
              <p:cNvSpPr>
                <a:spLocks noRot="1" noChangeAspect="1" noMove="1" noResize="1" noEditPoints="1" noAdjustHandles="1" noChangeArrowheads="1" noChangeShapeType="1" noTextEdit="1"/>
              </p:cNvSpPr>
              <p:nvPr/>
            </p:nvSpPr>
            <p:spPr>
              <a:xfrm>
                <a:off x="838199" y="1425346"/>
                <a:ext cx="10515600" cy="1015663"/>
              </a:xfrm>
              <a:prstGeom prst="rect">
                <a:avLst/>
              </a:prstGeom>
              <a:blipFill>
                <a:blip r:embed="rId3"/>
                <a:stretch>
                  <a:fillRect l="-580" t="-3614" r="-638" b="-10241"/>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838198" y="2441009"/>
            <a:ext cx="6652260" cy="2476500"/>
          </a:xfrm>
          <a:prstGeom prst="rect">
            <a:avLst/>
          </a:prstGeom>
        </p:spPr>
      </p:pic>
      <p:pic>
        <p:nvPicPr>
          <p:cNvPr id="4" name="图片 3"/>
          <p:cNvPicPr>
            <a:picLocks noChangeAspect="1"/>
          </p:cNvPicPr>
          <p:nvPr/>
        </p:nvPicPr>
        <p:blipFill>
          <a:blip r:embed="rId5"/>
          <a:stretch>
            <a:fillRect/>
          </a:stretch>
        </p:blipFill>
        <p:spPr>
          <a:xfrm>
            <a:off x="7410449" y="3176443"/>
            <a:ext cx="3943350" cy="1028700"/>
          </a:xfrm>
          <a:prstGeom prst="rect">
            <a:avLst/>
          </a:prstGeom>
        </p:spPr>
      </p:pic>
      <p:pic>
        <p:nvPicPr>
          <p:cNvPr id="5" name="图片 4"/>
          <p:cNvPicPr>
            <a:picLocks noChangeAspect="1"/>
          </p:cNvPicPr>
          <p:nvPr/>
        </p:nvPicPr>
        <p:blipFill>
          <a:blip r:embed="rId6"/>
          <a:stretch>
            <a:fillRect/>
          </a:stretch>
        </p:blipFill>
        <p:spPr>
          <a:xfrm>
            <a:off x="838197" y="4917509"/>
            <a:ext cx="6682740" cy="1280160"/>
          </a:xfrm>
          <a:prstGeom prst="rect">
            <a:avLst/>
          </a:prstGeom>
        </p:spPr>
      </p:pic>
      <p:pic>
        <p:nvPicPr>
          <p:cNvPr id="7" name="图片 6"/>
          <p:cNvPicPr>
            <a:picLocks noChangeAspect="1"/>
          </p:cNvPicPr>
          <p:nvPr/>
        </p:nvPicPr>
        <p:blipFill>
          <a:blip r:embed="rId7"/>
          <a:stretch>
            <a:fillRect/>
          </a:stretch>
        </p:blipFill>
        <p:spPr>
          <a:xfrm>
            <a:off x="9058953" y="5674065"/>
            <a:ext cx="2133600" cy="447675"/>
          </a:xfrm>
          <a:prstGeom prst="rect">
            <a:avLst/>
          </a:prstGeom>
        </p:spPr>
      </p:pic>
      <p:sp>
        <p:nvSpPr>
          <p:cNvPr id="8" name="右箭头 7"/>
          <p:cNvSpPr/>
          <p:nvPr/>
        </p:nvSpPr>
        <p:spPr>
          <a:xfrm>
            <a:off x="7903029" y="5736771"/>
            <a:ext cx="914400" cy="3483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457974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11.6 Design Example</a:t>
            </a:r>
          </a:p>
        </p:txBody>
      </p:sp>
      <p:sp>
        <p:nvSpPr>
          <p:cNvPr id="5" name="灯片编号占位符 4"/>
          <p:cNvSpPr>
            <a:spLocks noGrp="1"/>
          </p:cNvSpPr>
          <p:nvPr>
            <p:ph type="sldNum" sz="quarter" idx="12"/>
          </p:nvPr>
        </p:nvSpPr>
        <p:spPr/>
        <p:txBody>
          <a:bodyPr/>
          <a:lstStyle/>
          <a:p>
            <a:fld id="{98C6E839-1D2C-4307-88BA-6844ABA42125}" type="slidenum">
              <a:rPr lang="zh-CN" altLang="en-US" smtClean="0"/>
              <a:t>24</a:t>
            </a:fld>
            <a:endParaRPr lang="zh-CN" altLang="en-US"/>
          </a:p>
        </p:txBody>
      </p:sp>
      <p:sp>
        <p:nvSpPr>
          <p:cNvPr id="2" name="矩形 1"/>
          <p:cNvSpPr/>
          <p:nvPr/>
        </p:nvSpPr>
        <p:spPr>
          <a:xfrm>
            <a:off x="838200" y="1025236"/>
            <a:ext cx="6891630" cy="400110"/>
          </a:xfrm>
          <a:prstGeom prst="rect">
            <a:avLst/>
          </a:prstGeom>
        </p:spPr>
        <p:txBody>
          <a:bodyPr wrap="none">
            <a:spAutoFit/>
          </a:bodyPr>
          <a:lstStyle/>
          <a:p>
            <a:r>
              <a:rPr lang="en-US" altLang="zh-CN" sz="2000" b="1" dirty="0"/>
              <a:t>Example 11.12 Lateral control of a vectored thrust aircraft</a:t>
            </a:r>
            <a:endParaRPr lang="zh-CN" altLang="en-US" sz="2000" b="1" dirty="0"/>
          </a:p>
        </p:txBody>
      </p:sp>
      <p:pic>
        <p:nvPicPr>
          <p:cNvPr id="3" name="图片 2"/>
          <p:cNvPicPr>
            <a:picLocks noChangeAspect="1"/>
          </p:cNvPicPr>
          <p:nvPr/>
        </p:nvPicPr>
        <p:blipFill>
          <a:blip r:embed="rId2"/>
          <a:stretch>
            <a:fillRect/>
          </a:stretch>
        </p:blipFill>
        <p:spPr>
          <a:xfrm>
            <a:off x="2080260" y="1425346"/>
            <a:ext cx="8031480" cy="2933700"/>
          </a:xfrm>
          <a:prstGeom prst="rect">
            <a:avLst/>
          </a:prstGeom>
        </p:spPr>
      </p:pic>
      <p:pic>
        <p:nvPicPr>
          <p:cNvPr id="4" name="图片 3"/>
          <p:cNvPicPr>
            <a:picLocks noChangeAspect="1"/>
          </p:cNvPicPr>
          <p:nvPr/>
        </p:nvPicPr>
        <p:blipFill>
          <a:blip r:embed="rId3"/>
          <a:stretch>
            <a:fillRect/>
          </a:stretch>
        </p:blipFill>
        <p:spPr>
          <a:xfrm>
            <a:off x="1064078" y="4470012"/>
            <a:ext cx="3028950" cy="714375"/>
          </a:xfrm>
          <a:prstGeom prst="rect">
            <a:avLst/>
          </a:prstGeom>
        </p:spPr>
      </p:pic>
      <p:pic>
        <p:nvPicPr>
          <p:cNvPr id="6" name="图片 5"/>
          <p:cNvPicPr>
            <a:picLocks noChangeAspect="1"/>
          </p:cNvPicPr>
          <p:nvPr/>
        </p:nvPicPr>
        <p:blipFill>
          <a:blip r:embed="rId4"/>
          <a:stretch>
            <a:fillRect/>
          </a:stretch>
        </p:blipFill>
        <p:spPr>
          <a:xfrm>
            <a:off x="2847100" y="5295353"/>
            <a:ext cx="5943600" cy="647700"/>
          </a:xfrm>
          <a:prstGeom prst="rect">
            <a:avLst/>
          </a:prstGeom>
        </p:spPr>
      </p:pic>
      <p:sp>
        <p:nvSpPr>
          <p:cNvPr id="7" name="矩形 6"/>
          <p:cNvSpPr/>
          <p:nvPr/>
        </p:nvSpPr>
        <p:spPr>
          <a:xfrm>
            <a:off x="4284015" y="4470012"/>
            <a:ext cx="7260772" cy="707886"/>
          </a:xfrm>
          <a:prstGeom prst="rect">
            <a:avLst/>
          </a:prstGeom>
        </p:spPr>
        <p:txBody>
          <a:bodyPr wrap="square">
            <a:spAutoFit/>
          </a:bodyPr>
          <a:lstStyle/>
          <a:p>
            <a:pPr algn="just"/>
            <a:r>
              <a:rPr lang="en-US" altLang="zh-CN" sz="2000" dirty="0"/>
              <a:t>desired bandwidth to be 10 rad/s (10 times that of the outer loop</a:t>
            </a:r>
            <a:r>
              <a:rPr lang="en-US" altLang="zh-CN" sz="2000" dirty="0" smtClean="0"/>
              <a:t>) and </a:t>
            </a:r>
            <a:r>
              <a:rPr lang="en-US" altLang="zh-CN" sz="2000" dirty="0"/>
              <a:t>the low-frequency error to be no more than 5%.</a:t>
            </a:r>
            <a:endParaRPr lang="zh-CN" altLang="en-US" sz="2000" dirty="0"/>
          </a:p>
        </p:txBody>
      </p:sp>
    </p:spTree>
    <p:extLst>
      <p:ext uri="{BB962C8B-B14F-4D97-AF65-F5344CB8AC3E}">
        <p14:creationId xmlns:p14="http://schemas.microsoft.com/office/powerpoint/2010/main" val="3453485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11.6 Design Example</a:t>
            </a:r>
          </a:p>
        </p:txBody>
      </p:sp>
      <p:sp>
        <p:nvSpPr>
          <p:cNvPr id="5" name="灯片编号占位符 4"/>
          <p:cNvSpPr>
            <a:spLocks noGrp="1"/>
          </p:cNvSpPr>
          <p:nvPr>
            <p:ph type="sldNum" sz="quarter" idx="12"/>
          </p:nvPr>
        </p:nvSpPr>
        <p:spPr/>
        <p:txBody>
          <a:bodyPr/>
          <a:lstStyle/>
          <a:p>
            <a:fld id="{98C6E839-1D2C-4307-88BA-6844ABA42125}" type="slidenum">
              <a:rPr lang="zh-CN" altLang="en-US" smtClean="0"/>
              <a:t>25</a:t>
            </a:fld>
            <a:endParaRPr lang="zh-CN" altLang="en-US"/>
          </a:p>
        </p:txBody>
      </p:sp>
      <p:sp>
        <p:nvSpPr>
          <p:cNvPr id="2" name="矩形 1"/>
          <p:cNvSpPr/>
          <p:nvPr/>
        </p:nvSpPr>
        <p:spPr>
          <a:xfrm>
            <a:off x="838200" y="1025236"/>
            <a:ext cx="6891630" cy="400110"/>
          </a:xfrm>
          <a:prstGeom prst="rect">
            <a:avLst/>
          </a:prstGeom>
        </p:spPr>
        <p:txBody>
          <a:bodyPr wrap="none">
            <a:spAutoFit/>
          </a:bodyPr>
          <a:lstStyle/>
          <a:p>
            <a:r>
              <a:rPr lang="en-US" altLang="zh-CN" sz="2000" b="1" dirty="0"/>
              <a:t>Example 11.12 Lateral control of a vectored thrust aircraft</a:t>
            </a:r>
            <a:endParaRPr lang="zh-CN" altLang="en-US" sz="2000" b="1" dirty="0"/>
          </a:p>
        </p:txBody>
      </p:sp>
      <p:pic>
        <p:nvPicPr>
          <p:cNvPr id="8" name="图片 7"/>
          <p:cNvPicPr>
            <a:picLocks noChangeAspect="1"/>
          </p:cNvPicPr>
          <p:nvPr/>
        </p:nvPicPr>
        <p:blipFill>
          <a:blip r:embed="rId2"/>
          <a:stretch>
            <a:fillRect/>
          </a:stretch>
        </p:blipFill>
        <p:spPr>
          <a:xfrm>
            <a:off x="3498123" y="1380318"/>
            <a:ext cx="4869180" cy="685800"/>
          </a:xfrm>
          <a:prstGeom prst="rect">
            <a:avLst/>
          </a:prstGeom>
        </p:spPr>
      </p:pic>
      <p:pic>
        <p:nvPicPr>
          <p:cNvPr id="9" name="图片 8"/>
          <p:cNvPicPr>
            <a:picLocks noChangeAspect="1"/>
          </p:cNvPicPr>
          <p:nvPr/>
        </p:nvPicPr>
        <p:blipFill>
          <a:blip r:embed="rId3"/>
          <a:stretch>
            <a:fillRect/>
          </a:stretch>
        </p:blipFill>
        <p:spPr>
          <a:xfrm>
            <a:off x="2007870" y="2066118"/>
            <a:ext cx="8176260" cy="3276600"/>
          </a:xfrm>
          <a:prstGeom prst="rect">
            <a:avLst/>
          </a:prstGeom>
        </p:spPr>
      </p:pic>
      <p:grpSp>
        <p:nvGrpSpPr>
          <p:cNvPr id="13" name="组合 12"/>
          <p:cNvGrpSpPr/>
          <p:nvPr/>
        </p:nvGrpSpPr>
        <p:grpSpPr>
          <a:xfrm>
            <a:off x="2369604" y="5342718"/>
            <a:ext cx="3302067" cy="838200"/>
            <a:chOff x="4427763" y="5545400"/>
            <a:chExt cx="3302067" cy="838200"/>
          </a:xfrm>
        </p:grpSpPr>
        <p:pic>
          <p:nvPicPr>
            <p:cNvPr id="11" name="图片 10"/>
            <p:cNvPicPr>
              <a:picLocks noChangeAspect="1"/>
            </p:cNvPicPr>
            <p:nvPr/>
          </p:nvPicPr>
          <p:blipFill>
            <a:blip r:embed="rId4"/>
            <a:stretch>
              <a:fillRect/>
            </a:stretch>
          </p:blipFill>
          <p:spPr>
            <a:xfrm>
              <a:off x="4427763" y="5674880"/>
              <a:ext cx="3009900" cy="617220"/>
            </a:xfrm>
            <a:prstGeom prst="rect">
              <a:avLst/>
            </a:prstGeom>
          </p:spPr>
        </p:pic>
        <p:pic>
          <p:nvPicPr>
            <p:cNvPr id="12" name="图片 11"/>
            <p:cNvPicPr>
              <a:picLocks noChangeAspect="1"/>
            </p:cNvPicPr>
            <p:nvPr/>
          </p:nvPicPr>
          <p:blipFill>
            <a:blip r:embed="rId5"/>
            <a:stretch>
              <a:fillRect/>
            </a:stretch>
          </p:blipFill>
          <p:spPr>
            <a:xfrm>
              <a:off x="6796380" y="5545400"/>
              <a:ext cx="933450" cy="838200"/>
            </a:xfrm>
            <a:prstGeom prst="rect">
              <a:avLst/>
            </a:prstGeom>
          </p:spPr>
        </p:pic>
      </p:grpSp>
      <p:pic>
        <p:nvPicPr>
          <p:cNvPr id="14" name="图片 13"/>
          <p:cNvPicPr>
            <a:picLocks noChangeAspect="1"/>
          </p:cNvPicPr>
          <p:nvPr/>
        </p:nvPicPr>
        <p:blipFill>
          <a:blip r:embed="rId6"/>
          <a:stretch>
            <a:fillRect/>
          </a:stretch>
        </p:blipFill>
        <p:spPr>
          <a:xfrm>
            <a:off x="6511101" y="5480372"/>
            <a:ext cx="2009775" cy="628650"/>
          </a:xfrm>
          <a:prstGeom prst="rect">
            <a:avLst/>
          </a:prstGeom>
        </p:spPr>
      </p:pic>
    </p:spTree>
    <p:extLst>
      <p:ext uri="{BB962C8B-B14F-4D97-AF65-F5344CB8AC3E}">
        <p14:creationId xmlns:p14="http://schemas.microsoft.com/office/powerpoint/2010/main" val="423924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11.6 Design Example</a:t>
            </a:r>
          </a:p>
        </p:txBody>
      </p:sp>
      <p:sp>
        <p:nvSpPr>
          <p:cNvPr id="5" name="灯片编号占位符 4"/>
          <p:cNvSpPr>
            <a:spLocks noGrp="1"/>
          </p:cNvSpPr>
          <p:nvPr>
            <p:ph type="sldNum" sz="quarter" idx="12"/>
          </p:nvPr>
        </p:nvSpPr>
        <p:spPr>
          <a:xfrm>
            <a:off x="8667750" y="6356350"/>
            <a:ext cx="2743200" cy="365125"/>
          </a:xfrm>
        </p:spPr>
        <p:txBody>
          <a:bodyPr/>
          <a:lstStyle/>
          <a:p>
            <a:fld id="{98C6E839-1D2C-4307-88BA-6844ABA42125}" type="slidenum">
              <a:rPr lang="zh-CN" altLang="en-US" smtClean="0"/>
              <a:t>26</a:t>
            </a:fld>
            <a:endParaRPr lang="zh-CN" altLang="en-US" dirty="0"/>
          </a:p>
        </p:txBody>
      </p:sp>
      <p:sp>
        <p:nvSpPr>
          <p:cNvPr id="2" name="矩形 1"/>
          <p:cNvSpPr/>
          <p:nvPr/>
        </p:nvSpPr>
        <p:spPr>
          <a:xfrm>
            <a:off x="838200" y="1025236"/>
            <a:ext cx="6891630" cy="400110"/>
          </a:xfrm>
          <a:prstGeom prst="rect">
            <a:avLst/>
          </a:prstGeom>
        </p:spPr>
        <p:txBody>
          <a:bodyPr wrap="none">
            <a:spAutoFit/>
          </a:bodyPr>
          <a:lstStyle/>
          <a:p>
            <a:r>
              <a:rPr lang="en-US" altLang="zh-CN" sz="2000" b="1" dirty="0"/>
              <a:t>Example 11.12 Lateral control of a vectored thrust aircraft</a:t>
            </a:r>
            <a:endParaRPr lang="zh-CN" altLang="en-US" sz="2000" b="1" dirty="0"/>
          </a:p>
        </p:txBody>
      </p:sp>
      <p:pic>
        <p:nvPicPr>
          <p:cNvPr id="6" name="图片 5"/>
          <p:cNvPicPr>
            <a:picLocks noChangeAspect="1"/>
          </p:cNvPicPr>
          <p:nvPr/>
        </p:nvPicPr>
        <p:blipFill>
          <a:blip r:embed="rId2"/>
          <a:stretch>
            <a:fillRect/>
          </a:stretch>
        </p:blipFill>
        <p:spPr>
          <a:xfrm>
            <a:off x="1019175" y="1425346"/>
            <a:ext cx="10153650" cy="5391150"/>
          </a:xfrm>
          <a:prstGeom prst="rect">
            <a:avLst/>
          </a:prstGeom>
        </p:spPr>
      </p:pic>
    </p:spTree>
    <p:extLst>
      <p:ext uri="{BB962C8B-B14F-4D97-AF65-F5344CB8AC3E}">
        <p14:creationId xmlns:p14="http://schemas.microsoft.com/office/powerpoint/2010/main" val="42734622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11.6 Design Example</a:t>
            </a:r>
          </a:p>
        </p:txBody>
      </p:sp>
      <p:sp>
        <p:nvSpPr>
          <p:cNvPr id="5" name="灯片编号占位符 4"/>
          <p:cNvSpPr>
            <a:spLocks noGrp="1"/>
          </p:cNvSpPr>
          <p:nvPr>
            <p:ph type="sldNum" sz="quarter" idx="12"/>
          </p:nvPr>
        </p:nvSpPr>
        <p:spPr/>
        <p:txBody>
          <a:bodyPr/>
          <a:lstStyle/>
          <a:p>
            <a:fld id="{98C6E839-1D2C-4307-88BA-6844ABA42125}" type="slidenum">
              <a:rPr lang="zh-CN" altLang="en-US" smtClean="0"/>
              <a:t>27</a:t>
            </a:fld>
            <a:endParaRPr lang="zh-CN" altLang="en-US"/>
          </a:p>
        </p:txBody>
      </p:sp>
      <p:sp>
        <p:nvSpPr>
          <p:cNvPr id="2" name="矩形 1"/>
          <p:cNvSpPr/>
          <p:nvPr/>
        </p:nvSpPr>
        <p:spPr>
          <a:xfrm>
            <a:off x="838200" y="1025236"/>
            <a:ext cx="6891630" cy="400110"/>
          </a:xfrm>
          <a:prstGeom prst="rect">
            <a:avLst/>
          </a:prstGeom>
        </p:spPr>
        <p:txBody>
          <a:bodyPr wrap="none">
            <a:spAutoFit/>
          </a:bodyPr>
          <a:lstStyle/>
          <a:p>
            <a:r>
              <a:rPr lang="en-US" altLang="zh-CN" sz="2000" b="1" dirty="0"/>
              <a:t>Example 11.12 Lateral control of a vectored thrust aircraft</a:t>
            </a:r>
            <a:endParaRPr lang="zh-CN" altLang="en-US" sz="2000" b="1" dirty="0"/>
          </a:p>
        </p:txBody>
      </p:sp>
      <p:pic>
        <p:nvPicPr>
          <p:cNvPr id="3" name="图片 2"/>
          <p:cNvPicPr>
            <a:picLocks noChangeAspect="1"/>
          </p:cNvPicPr>
          <p:nvPr/>
        </p:nvPicPr>
        <p:blipFill>
          <a:blip r:embed="rId2"/>
          <a:stretch>
            <a:fillRect/>
          </a:stretch>
        </p:blipFill>
        <p:spPr>
          <a:xfrm>
            <a:off x="1419225" y="1470025"/>
            <a:ext cx="9353550" cy="4886325"/>
          </a:xfrm>
          <a:prstGeom prst="rect">
            <a:avLst/>
          </a:prstGeom>
        </p:spPr>
      </p:pic>
    </p:spTree>
    <p:extLst>
      <p:ext uri="{BB962C8B-B14F-4D97-AF65-F5344CB8AC3E}">
        <p14:creationId xmlns:p14="http://schemas.microsoft.com/office/powerpoint/2010/main" val="2099790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smtClean="0">
                <a:latin typeface="+mn-lt"/>
              </a:rPr>
              <a:t>11.1 Sensitivity Functions </a:t>
            </a:r>
          </a:p>
        </p:txBody>
      </p:sp>
      <p:pic>
        <p:nvPicPr>
          <p:cNvPr id="2" name="图片 1"/>
          <p:cNvPicPr>
            <a:picLocks noChangeAspect="1"/>
          </p:cNvPicPr>
          <p:nvPr/>
        </p:nvPicPr>
        <p:blipFill>
          <a:blip r:embed="rId2"/>
          <a:stretch>
            <a:fillRect/>
          </a:stretch>
        </p:blipFill>
        <p:spPr>
          <a:xfrm>
            <a:off x="1881187" y="3046112"/>
            <a:ext cx="8429625" cy="2962275"/>
          </a:xfrm>
          <a:prstGeom prst="rect">
            <a:avLst/>
          </a:prstGeom>
        </p:spPr>
      </p:pic>
      <p:sp>
        <p:nvSpPr>
          <p:cNvPr id="5" name="灯片编号占位符 4"/>
          <p:cNvSpPr>
            <a:spLocks noGrp="1"/>
          </p:cNvSpPr>
          <p:nvPr>
            <p:ph type="sldNum" sz="quarter" idx="12"/>
          </p:nvPr>
        </p:nvSpPr>
        <p:spPr/>
        <p:txBody>
          <a:bodyPr/>
          <a:lstStyle/>
          <a:p>
            <a:fld id="{98C6E839-1D2C-4307-88BA-6844ABA42125}" type="slidenum">
              <a:rPr lang="zh-CN" altLang="en-US" smtClean="0"/>
              <a:t>3</a:t>
            </a:fld>
            <a:endParaRPr lang="zh-CN" altLang="en-US"/>
          </a:p>
        </p:txBody>
      </p:sp>
      <p:sp>
        <p:nvSpPr>
          <p:cNvPr id="3" name="矩形 2"/>
          <p:cNvSpPr/>
          <p:nvPr/>
        </p:nvSpPr>
        <p:spPr>
          <a:xfrm>
            <a:off x="838200" y="1025236"/>
            <a:ext cx="10515600" cy="707886"/>
          </a:xfrm>
          <a:prstGeom prst="rect">
            <a:avLst/>
          </a:prstGeom>
        </p:spPr>
        <p:txBody>
          <a:bodyPr wrap="square">
            <a:spAutoFit/>
          </a:bodyPr>
          <a:lstStyle/>
          <a:p>
            <a:pPr algn="just"/>
            <a:r>
              <a:rPr lang="en-US" altLang="zh-CN" sz="2000" dirty="0"/>
              <a:t>One of the key ideas in this chapter is that we can design the behavior of </a:t>
            </a:r>
            <a:r>
              <a:rPr lang="en-US" altLang="zh-CN" sz="2000" dirty="0" smtClean="0"/>
              <a:t>the closed </a:t>
            </a:r>
            <a:r>
              <a:rPr lang="en-US" altLang="zh-CN" sz="2000" dirty="0"/>
              <a:t>loop system by focusing on the open loop transfer function.</a:t>
            </a:r>
            <a:endParaRPr lang="zh-CN" altLang="en-US" sz="2000" dirty="0"/>
          </a:p>
        </p:txBody>
      </p:sp>
      <mc:AlternateContent xmlns:mc="http://schemas.openxmlformats.org/markup-compatibility/2006" xmlns:a14="http://schemas.microsoft.com/office/drawing/2010/main">
        <mc:Choice Requires="a14">
          <p:sp>
            <p:nvSpPr>
              <p:cNvPr id="4" name="矩形 3"/>
              <p:cNvSpPr/>
              <p:nvPr/>
            </p:nvSpPr>
            <p:spPr>
              <a:xfrm>
                <a:off x="838200" y="2013188"/>
                <a:ext cx="3775714" cy="400110"/>
              </a:xfrm>
              <a:prstGeom prst="rect">
                <a:avLst/>
              </a:prstGeom>
            </p:spPr>
            <p:txBody>
              <a:bodyPr wrap="none">
                <a:spAutoFit/>
              </a:bodyPr>
              <a:lstStyle/>
              <a:p>
                <a:r>
                  <a:rPr lang="en-US" altLang="zh-CN" sz="2000" dirty="0"/>
                  <a:t>loop transfer function is </a:t>
                </a:r>
                <a14:m>
                  <m:oMath xmlns:m="http://schemas.openxmlformats.org/officeDocument/2006/math">
                    <m:r>
                      <a:rPr lang="en-US" altLang="zh-CN" sz="2000" i="1" dirty="0" smtClean="0">
                        <a:latin typeface="Cambria Math" panose="02040503050406030204" pitchFamily="18" charset="0"/>
                      </a:rPr>
                      <m:t>𝐿</m:t>
                    </m:r>
                    <m:r>
                      <a:rPr lang="en-US" altLang="zh-CN" sz="2000" i="1" dirty="0" smtClean="0">
                        <a:latin typeface="Cambria Math" panose="02040503050406030204" pitchFamily="18" charset="0"/>
                      </a:rPr>
                      <m:t> = </m:t>
                    </m:r>
                    <m:r>
                      <a:rPr lang="en-US" altLang="zh-CN" sz="2000" i="1" dirty="0" smtClean="0">
                        <a:latin typeface="Cambria Math" panose="02040503050406030204" pitchFamily="18" charset="0"/>
                      </a:rPr>
                      <m:t>𝑃𝐶</m:t>
                    </m:r>
                  </m:oMath>
                </a14:m>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838200" y="2013188"/>
                <a:ext cx="3775714" cy="400110"/>
              </a:xfrm>
              <a:prstGeom prst="rect">
                <a:avLst/>
              </a:prstGeom>
              <a:blipFill>
                <a:blip r:embed="rId3"/>
                <a:stretch>
                  <a:fillRect l="-1777" t="-7576" b="-25758"/>
                </a:stretch>
              </a:blipFill>
            </p:spPr>
            <p:txBody>
              <a:bodyPr/>
              <a:lstStyle/>
              <a:p>
                <a:r>
                  <a:rPr lang="zh-CN" altLang="en-US">
                    <a:noFill/>
                  </a:rPr>
                  <a:t> </a:t>
                </a:r>
              </a:p>
            </p:txBody>
          </p:sp>
        </mc:Fallback>
      </mc:AlternateContent>
      <p:sp>
        <p:nvSpPr>
          <p:cNvPr id="6" name="矩形 5"/>
          <p:cNvSpPr/>
          <p:nvPr/>
        </p:nvSpPr>
        <p:spPr>
          <a:xfrm>
            <a:off x="838200" y="2545039"/>
            <a:ext cx="5444119" cy="400110"/>
          </a:xfrm>
          <a:prstGeom prst="rect">
            <a:avLst/>
          </a:prstGeom>
        </p:spPr>
        <p:txBody>
          <a:bodyPr wrap="none">
            <a:spAutoFit/>
          </a:bodyPr>
          <a:lstStyle/>
          <a:p>
            <a:r>
              <a:rPr lang="en-US" altLang="zh-CN" sz="2000" dirty="0"/>
              <a:t>the tracking response of the closed loop system</a:t>
            </a:r>
            <a:endParaRPr lang="zh-CN" altLang="en-US" sz="2000" dirty="0"/>
          </a:p>
        </p:txBody>
      </p:sp>
      <p:pic>
        <p:nvPicPr>
          <p:cNvPr id="8" name="图片 7"/>
          <p:cNvPicPr>
            <a:picLocks noChangeAspect="1"/>
          </p:cNvPicPr>
          <p:nvPr/>
        </p:nvPicPr>
        <p:blipFill>
          <a:blip r:embed="rId4"/>
          <a:stretch>
            <a:fillRect/>
          </a:stretch>
        </p:blipFill>
        <p:spPr>
          <a:xfrm>
            <a:off x="6282319" y="2573674"/>
            <a:ext cx="2762250" cy="371475"/>
          </a:xfrm>
          <a:prstGeom prst="rect">
            <a:avLst/>
          </a:prstGeom>
        </p:spPr>
      </p:pic>
    </p:spTree>
    <p:extLst>
      <p:ext uri="{BB962C8B-B14F-4D97-AF65-F5344CB8AC3E}">
        <p14:creationId xmlns:p14="http://schemas.microsoft.com/office/powerpoint/2010/main" val="3798883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smtClean="0">
                <a:latin typeface="+mn-lt"/>
              </a:rPr>
              <a:t>11.1 Sensitivity Functions </a:t>
            </a:r>
          </a:p>
        </p:txBody>
      </p:sp>
      <p:pic>
        <p:nvPicPr>
          <p:cNvPr id="4" name="图片 3"/>
          <p:cNvPicPr>
            <a:picLocks noChangeAspect="1"/>
          </p:cNvPicPr>
          <p:nvPr/>
        </p:nvPicPr>
        <p:blipFill>
          <a:blip r:embed="rId2"/>
          <a:stretch>
            <a:fillRect/>
          </a:stretch>
        </p:blipFill>
        <p:spPr>
          <a:xfrm>
            <a:off x="3348903" y="2124363"/>
            <a:ext cx="5438775" cy="3390900"/>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838200" y="1127034"/>
                <a:ext cx="10515600" cy="707886"/>
              </a:xfrm>
              <a:prstGeom prst="rect">
                <a:avLst/>
              </a:prstGeom>
            </p:spPr>
            <p:txBody>
              <a:bodyPr wrap="square">
                <a:spAutoFit/>
              </a:bodyPr>
              <a:lstStyle/>
              <a:p>
                <a:pPr algn="just"/>
                <a:r>
                  <a:rPr lang="en-US" altLang="zh-CN" sz="2000" dirty="0" smtClean="0"/>
                  <a:t>The feedback loop is influenced by three external signals, the reference </a:t>
                </a:r>
                <a14:m>
                  <m:oMath xmlns:m="http://schemas.openxmlformats.org/officeDocument/2006/math">
                    <m:r>
                      <a:rPr lang="en-US" altLang="zh-CN" sz="2000" i="1" dirty="0" smtClean="0">
                        <a:latin typeface="Cambria Math" panose="02040503050406030204" pitchFamily="18" charset="0"/>
                      </a:rPr>
                      <m:t>𝑟</m:t>
                    </m:r>
                  </m:oMath>
                </a14:m>
                <a:r>
                  <a:rPr lang="en-US" altLang="zh-CN" sz="2000" dirty="0" smtClean="0"/>
                  <a:t> , the load disturbance </a:t>
                </a:r>
                <a14:m>
                  <m:oMath xmlns:m="http://schemas.openxmlformats.org/officeDocument/2006/math">
                    <m:r>
                      <a:rPr lang="en-US" altLang="zh-CN" sz="2000" i="1" dirty="0" smtClean="0">
                        <a:latin typeface="Cambria Math" panose="02040503050406030204" pitchFamily="18" charset="0"/>
                      </a:rPr>
                      <m:t>𝑑</m:t>
                    </m:r>
                  </m:oMath>
                </a14:m>
                <a:r>
                  <a:rPr lang="en-US" altLang="zh-CN" sz="2000" dirty="0" smtClean="0"/>
                  <a:t> and the measurement noise </a:t>
                </a:r>
                <a14:m>
                  <m:oMath xmlns:m="http://schemas.openxmlformats.org/officeDocument/2006/math">
                    <m:r>
                      <a:rPr lang="en-US" altLang="zh-CN" sz="2000" i="1" dirty="0" smtClean="0">
                        <a:latin typeface="Cambria Math" panose="02040503050406030204" pitchFamily="18" charset="0"/>
                      </a:rPr>
                      <m:t>𝑛</m:t>
                    </m:r>
                  </m:oMath>
                </a14:m>
                <a:r>
                  <a:rPr lang="en-US" altLang="zh-CN" sz="2000" dirty="0" smtClean="0"/>
                  <a:t>.</a:t>
                </a:r>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838200" y="1127034"/>
                <a:ext cx="10515600" cy="707886"/>
              </a:xfrm>
              <a:prstGeom prst="rect">
                <a:avLst/>
              </a:prstGeom>
              <a:blipFill>
                <a:blip r:embed="rId3"/>
                <a:stretch>
                  <a:fillRect l="-638" t="-5172" r="-580" b="-14655"/>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98C6E839-1D2C-4307-88BA-6844ABA42125}" type="slidenum">
              <a:rPr lang="zh-CN" altLang="en-US" smtClean="0"/>
              <a:t>4</a:t>
            </a:fld>
            <a:endParaRPr lang="zh-CN" altLang="en-US"/>
          </a:p>
        </p:txBody>
      </p:sp>
    </p:spTree>
    <p:extLst>
      <p:ext uri="{BB962C8B-B14F-4D97-AF65-F5344CB8AC3E}">
        <p14:creationId xmlns:p14="http://schemas.microsoft.com/office/powerpoint/2010/main" val="2385585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smtClean="0">
                <a:latin typeface="+mn-lt"/>
              </a:rPr>
              <a:t>11.1 Sensitivity Functions </a:t>
            </a:r>
          </a:p>
        </p:txBody>
      </p:sp>
      <p:sp>
        <p:nvSpPr>
          <p:cNvPr id="2" name="矩形 1"/>
          <p:cNvSpPr/>
          <p:nvPr/>
        </p:nvSpPr>
        <p:spPr>
          <a:xfrm>
            <a:off x="838200" y="2175321"/>
            <a:ext cx="10448636" cy="707886"/>
          </a:xfrm>
          <a:prstGeom prst="rect">
            <a:avLst/>
          </a:prstGeom>
        </p:spPr>
        <p:txBody>
          <a:bodyPr wrap="square">
            <a:spAutoFit/>
          </a:bodyPr>
          <a:lstStyle/>
          <a:p>
            <a:pPr algn="just"/>
            <a:r>
              <a:rPr lang="en-US" altLang="zh-CN" sz="2000" dirty="0" smtClean="0"/>
              <a:t>we can observe that several transfer functions are the same and that the majority of the relations are given by the following set of six transfer functions, which we call </a:t>
            </a:r>
            <a:r>
              <a:rPr lang="en-US" altLang="zh-CN" sz="2000" i="1" dirty="0" smtClean="0"/>
              <a:t>the Gang of Six</a:t>
            </a:r>
            <a:r>
              <a:rPr lang="en-US" altLang="zh-CN" sz="2000" dirty="0" smtClean="0"/>
              <a:t>:</a:t>
            </a:r>
            <a:endParaRPr lang="zh-CN" altLang="en-US" sz="2000" dirty="0"/>
          </a:p>
        </p:txBody>
      </p:sp>
      <mc:AlternateContent xmlns:mc="http://schemas.openxmlformats.org/markup-compatibility/2006" xmlns:a14="http://schemas.microsoft.com/office/drawing/2010/main">
        <mc:Choice Requires="a14">
          <p:sp>
            <p:nvSpPr>
              <p:cNvPr id="5" name="矩形 4"/>
              <p:cNvSpPr/>
              <p:nvPr/>
            </p:nvSpPr>
            <p:spPr>
              <a:xfrm>
                <a:off x="838200" y="1064672"/>
                <a:ext cx="8555868" cy="400110"/>
              </a:xfrm>
              <a:prstGeom prst="rect">
                <a:avLst/>
              </a:prstGeom>
            </p:spPr>
            <p:txBody>
              <a:bodyPr wrap="none">
                <a:spAutoFit/>
              </a:bodyPr>
              <a:lstStyle/>
              <a:p>
                <a:r>
                  <a:rPr lang="en-US" altLang="zh-CN" sz="2000" dirty="0"/>
                  <a:t>T</a:t>
                </a:r>
                <a:r>
                  <a:rPr lang="en-US" altLang="zh-CN" sz="2000" dirty="0" smtClean="0"/>
                  <a:t>he transfer function for the error between the reference </a:t>
                </a:r>
                <a14:m>
                  <m:oMath xmlns:m="http://schemas.openxmlformats.org/officeDocument/2006/math">
                    <m:r>
                      <a:rPr lang="en-US" altLang="zh-CN" sz="2000" i="1" dirty="0" smtClean="0">
                        <a:latin typeface="Cambria Math" panose="02040503050406030204" pitchFamily="18" charset="0"/>
                      </a:rPr>
                      <m:t>𝑟</m:t>
                    </m:r>
                  </m:oMath>
                </a14:m>
                <a:r>
                  <a:rPr lang="en-US" altLang="zh-CN" sz="2000" i="1" dirty="0" smtClean="0"/>
                  <a:t> </a:t>
                </a:r>
                <a:r>
                  <a:rPr lang="en-US" altLang="zh-CN" sz="2000" dirty="0" smtClean="0"/>
                  <a:t>and the output </a:t>
                </a:r>
                <a14:m>
                  <m:oMath xmlns:m="http://schemas.openxmlformats.org/officeDocument/2006/math">
                    <m:r>
                      <a:rPr lang="el-GR" altLang="zh-CN" sz="2000" i="1" dirty="0" smtClean="0">
                        <a:latin typeface="Cambria Math" panose="02040503050406030204" pitchFamily="18" charset="0"/>
                      </a:rPr>
                      <m:t>𝜂</m:t>
                    </m:r>
                  </m:oMath>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838200" y="1064672"/>
                <a:ext cx="8555868" cy="400110"/>
              </a:xfrm>
              <a:prstGeom prst="rect">
                <a:avLst/>
              </a:prstGeom>
              <a:blipFill>
                <a:blip r:embed="rId2"/>
                <a:stretch>
                  <a:fillRect l="-784" t="-9231" b="-27692"/>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2764728" y="1464782"/>
            <a:ext cx="5646420" cy="624840"/>
          </a:xfrm>
          <a:prstGeom prst="rect">
            <a:avLst/>
          </a:prstGeom>
        </p:spPr>
      </p:pic>
      <p:pic>
        <p:nvPicPr>
          <p:cNvPr id="7" name="图片 6"/>
          <p:cNvPicPr>
            <a:picLocks noChangeAspect="1"/>
          </p:cNvPicPr>
          <p:nvPr/>
        </p:nvPicPr>
        <p:blipFill>
          <a:blip r:embed="rId4"/>
          <a:stretch>
            <a:fillRect/>
          </a:stretch>
        </p:blipFill>
        <p:spPr>
          <a:xfrm>
            <a:off x="2456118" y="2968810"/>
            <a:ext cx="6263640" cy="1348740"/>
          </a:xfrm>
          <a:prstGeom prst="rect">
            <a:avLst/>
          </a:prstGeom>
        </p:spPr>
      </p:pic>
      <p:sp>
        <p:nvSpPr>
          <p:cNvPr id="8" name="灯片编号占位符 7"/>
          <p:cNvSpPr>
            <a:spLocks noGrp="1"/>
          </p:cNvSpPr>
          <p:nvPr>
            <p:ph type="sldNum" sz="quarter" idx="12"/>
          </p:nvPr>
        </p:nvSpPr>
        <p:spPr/>
        <p:txBody>
          <a:bodyPr/>
          <a:lstStyle/>
          <a:p>
            <a:fld id="{98C6E839-1D2C-4307-88BA-6844ABA42125}" type="slidenum">
              <a:rPr lang="zh-CN" altLang="en-US" smtClean="0"/>
              <a:t>5</a:t>
            </a:fld>
            <a:endParaRPr lang="zh-CN" altLang="en-US"/>
          </a:p>
        </p:txBody>
      </p:sp>
      <mc:AlternateContent xmlns:mc="http://schemas.openxmlformats.org/markup-compatibility/2006" xmlns:a14="http://schemas.microsoft.com/office/drawing/2010/main">
        <mc:Choice Requires="a14">
          <p:sp>
            <p:nvSpPr>
              <p:cNvPr id="3" name="矩形 2"/>
              <p:cNvSpPr/>
              <p:nvPr/>
            </p:nvSpPr>
            <p:spPr>
              <a:xfrm>
                <a:off x="871682" y="4286836"/>
                <a:ext cx="10448636" cy="400110"/>
              </a:xfrm>
              <a:prstGeom prst="rect">
                <a:avLst/>
              </a:prstGeom>
            </p:spPr>
            <p:txBody>
              <a:bodyPr wrap="square">
                <a:spAutoFit/>
              </a:bodyPr>
              <a:lstStyle/>
              <a:p>
                <a:r>
                  <a:rPr lang="en-US" altLang="zh-CN" sz="2000" dirty="0"/>
                  <a:t>The special case when </a:t>
                </a:r>
                <a14:m>
                  <m:oMath xmlns:m="http://schemas.openxmlformats.org/officeDocument/2006/math">
                    <m:r>
                      <a:rPr lang="en-US" altLang="zh-CN" sz="2000" i="1" dirty="0" smtClean="0">
                        <a:latin typeface="Cambria Math" panose="02040503050406030204" pitchFamily="18" charset="0"/>
                      </a:rPr>
                      <m:t>𝐹</m:t>
                    </m:r>
                    <m:r>
                      <a:rPr lang="en-US" altLang="zh-CN" sz="2000" i="1" dirty="0" smtClean="0">
                        <a:latin typeface="Cambria Math" panose="02040503050406030204" pitchFamily="18" charset="0"/>
                      </a:rPr>
                      <m:t> = 1</m:t>
                    </m:r>
                  </m:oMath>
                </a14:m>
                <a:r>
                  <a:rPr lang="en-US" altLang="zh-CN" sz="2000" dirty="0" smtClean="0"/>
                  <a:t> </a:t>
                </a:r>
                <a:r>
                  <a:rPr lang="en-US" altLang="zh-CN" sz="2000" dirty="0"/>
                  <a:t>is called a system with (pure) error feedback.</a:t>
                </a:r>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871682" y="4286836"/>
                <a:ext cx="10448636" cy="400110"/>
              </a:xfrm>
              <a:prstGeom prst="rect">
                <a:avLst/>
              </a:prstGeom>
              <a:blipFill>
                <a:blip r:embed="rId5"/>
                <a:stretch>
                  <a:fillRect l="-642" t="-7576" b="-25758"/>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3368040" y="4641475"/>
            <a:ext cx="6614160" cy="1905000"/>
          </a:xfrm>
          <a:prstGeom prst="rect">
            <a:avLst/>
          </a:prstGeom>
        </p:spPr>
      </p:pic>
      <p:sp>
        <p:nvSpPr>
          <p:cNvPr id="9" name="矩形 8"/>
          <p:cNvSpPr/>
          <p:nvPr/>
        </p:nvSpPr>
        <p:spPr>
          <a:xfrm>
            <a:off x="1160999" y="4900718"/>
            <a:ext cx="1489510" cy="369332"/>
          </a:xfrm>
          <a:prstGeom prst="rect">
            <a:avLst/>
          </a:prstGeom>
        </p:spPr>
        <p:txBody>
          <a:bodyPr wrap="none">
            <a:spAutoFit/>
          </a:bodyPr>
          <a:lstStyle/>
          <a:p>
            <a:r>
              <a:rPr lang="en-US" altLang="zh-CN" i="1" dirty="0"/>
              <a:t>Gang of Four</a:t>
            </a:r>
            <a:endParaRPr lang="zh-CN" altLang="en-US" i="1" dirty="0"/>
          </a:p>
        </p:txBody>
      </p:sp>
    </p:spTree>
    <p:extLst>
      <p:ext uri="{BB962C8B-B14F-4D97-AF65-F5344CB8AC3E}">
        <p14:creationId xmlns:p14="http://schemas.microsoft.com/office/powerpoint/2010/main" val="3240917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smtClean="0">
                <a:latin typeface="+mn-lt"/>
              </a:rPr>
              <a:t>11.1 Sensitivity Functions </a:t>
            </a:r>
          </a:p>
        </p:txBody>
      </p:sp>
      <p:sp>
        <p:nvSpPr>
          <p:cNvPr id="9" name="矩形 8"/>
          <p:cNvSpPr/>
          <p:nvPr/>
        </p:nvSpPr>
        <p:spPr>
          <a:xfrm>
            <a:off x="838200" y="1025236"/>
            <a:ext cx="7906966" cy="400110"/>
          </a:xfrm>
          <a:prstGeom prst="rect">
            <a:avLst/>
          </a:prstGeom>
        </p:spPr>
        <p:txBody>
          <a:bodyPr wrap="square">
            <a:spAutoFit/>
          </a:bodyPr>
          <a:lstStyle/>
          <a:p>
            <a:r>
              <a:rPr lang="en-US" altLang="zh-CN" sz="2000" b="1" dirty="0"/>
              <a:t>Example 11.1 The loop transfer function gives only limited insight</a:t>
            </a:r>
            <a:endParaRPr lang="zh-CN" altLang="en-US" sz="2000" b="1" dirty="0"/>
          </a:p>
        </p:txBody>
      </p:sp>
      <mc:AlternateContent xmlns:mc="http://schemas.openxmlformats.org/markup-compatibility/2006" xmlns:a14="http://schemas.microsoft.com/office/drawing/2010/main">
        <mc:Choice Requires="a14">
          <p:sp>
            <p:nvSpPr>
              <p:cNvPr id="11" name="矩形 10"/>
              <p:cNvSpPr/>
              <p:nvPr/>
            </p:nvSpPr>
            <p:spPr>
              <a:xfrm>
                <a:off x="838200" y="1530433"/>
                <a:ext cx="10515600" cy="1015663"/>
              </a:xfrm>
              <a:prstGeom prst="rect">
                <a:avLst/>
              </a:prstGeom>
            </p:spPr>
            <p:txBody>
              <a:bodyPr wrap="square">
                <a:spAutoFit/>
              </a:bodyPr>
              <a:lstStyle/>
              <a:p>
                <a:pPr algn="just"/>
                <a:r>
                  <a:rPr lang="en-US" altLang="zh-CN" sz="2000" dirty="0"/>
                  <a:t>Consider a process with the transfer function </a:t>
                </a:r>
                <a14:m>
                  <m:oMath xmlns:m="http://schemas.openxmlformats.org/officeDocument/2006/math">
                    <m:r>
                      <a:rPr lang="en-US" altLang="zh-CN" sz="2000" i="1" dirty="0" smtClean="0">
                        <a:latin typeface="Cambria Math" panose="02040503050406030204" pitchFamily="18" charset="0"/>
                      </a:rPr>
                      <m:t>𝑃</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𝑠</m:t>
                    </m:r>
                    <m:r>
                      <a:rPr lang="en-US" altLang="zh-CN" sz="2000" i="1" dirty="0" smtClean="0">
                        <a:latin typeface="Cambria Math" panose="02040503050406030204" pitchFamily="18" charset="0"/>
                      </a:rPr>
                      <m:t>) = 1/(</m:t>
                    </m:r>
                    <m:r>
                      <a:rPr lang="en-US" altLang="zh-CN" sz="2000" i="1" dirty="0" smtClean="0">
                        <a:latin typeface="Cambria Math" panose="02040503050406030204" pitchFamily="18" charset="0"/>
                      </a:rPr>
                      <m:t>𝑠</m:t>
                    </m:r>
                    <m:r>
                      <a:rPr lang="en-US" altLang="zh-CN" sz="2000" i="1" dirty="0" smtClean="0">
                        <a:latin typeface="Cambria Math" panose="02040503050406030204" pitchFamily="18" charset="0"/>
                      </a:rPr>
                      <m:t> − </m:t>
                    </m:r>
                    <m:r>
                      <a:rPr lang="en-US" altLang="zh-CN" sz="2000" i="1" dirty="0" smtClean="0">
                        <a:latin typeface="Cambria Math" panose="02040503050406030204" pitchFamily="18" charset="0"/>
                      </a:rPr>
                      <m:t>𝑎</m:t>
                    </m:r>
                    <m:r>
                      <a:rPr lang="en-US" altLang="zh-CN" sz="2000" i="1" dirty="0" smtClean="0">
                        <a:latin typeface="Cambria Math" panose="02040503050406030204" pitchFamily="18" charset="0"/>
                      </a:rPr>
                      <m:t>) </m:t>
                    </m:r>
                  </m:oMath>
                </a14:m>
                <a:r>
                  <a:rPr lang="en-US" altLang="zh-CN" sz="2000" dirty="0"/>
                  <a:t>controlled by a </a:t>
                </a:r>
                <a:r>
                  <a:rPr lang="en-US" altLang="zh-CN" sz="2000" b="1" dirty="0" smtClean="0"/>
                  <a:t>PI</a:t>
                </a:r>
                <a:r>
                  <a:rPr lang="en-US" altLang="zh-CN" sz="2000" dirty="0" smtClean="0"/>
                  <a:t> controller </a:t>
                </a:r>
                <a:r>
                  <a:rPr lang="en-US" altLang="zh-CN" sz="2000" dirty="0"/>
                  <a:t>with error feedback having the transfer function </a:t>
                </a:r>
                <a14:m>
                  <m:oMath xmlns:m="http://schemas.openxmlformats.org/officeDocument/2006/math">
                    <m:r>
                      <a:rPr lang="en-US" altLang="zh-CN" sz="2000" i="1" dirty="0" smtClean="0">
                        <a:latin typeface="Cambria Math" panose="02040503050406030204" pitchFamily="18" charset="0"/>
                      </a:rPr>
                      <m:t>𝐶</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𝑠</m:t>
                    </m:r>
                    <m:r>
                      <a:rPr lang="en-US" altLang="zh-CN" sz="2000" i="1" dirty="0" smtClean="0">
                        <a:latin typeface="Cambria Math" panose="02040503050406030204" pitchFamily="18" charset="0"/>
                      </a:rPr>
                      <m:t>) = </m:t>
                    </m:r>
                    <m:r>
                      <a:rPr lang="en-US" altLang="zh-CN" sz="2000" i="1" dirty="0" smtClean="0">
                        <a:latin typeface="Cambria Math" panose="02040503050406030204" pitchFamily="18" charset="0"/>
                      </a:rPr>
                      <m:t>𝑘</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𝑠</m:t>
                    </m:r>
                    <m:r>
                      <a:rPr lang="en-US" altLang="zh-CN" sz="2000" i="1" dirty="0" smtClean="0">
                        <a:latin typeface="Cambria Math" panose="02040503050406030204" pitchFamily="18" charset="0"/>
                      </a:rPr>
                      <m:t> −</m:t>
                    </m:r>
                    <m:r>
                      <a:rPr lang="en-US" altLang="zh-CN" sz="2000" i="1" dirty="0" smtClean="0">
                        <a:latin typeface="Cambria Math" panose="02040503050406030204" pitchFamily="18" charset="0"/>
                      </a:rPr>
                      <m:t>𝑎</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𝑠</m:t>
                    </m:r>
                  </m:oMath>
                </a14:m>
                <a:r>
                  <a:rPr lang="en-US" altLang="zh-CN" sz="2000" dirty="0"/>
                  <a:t>. </a:t>
                </a:r>
                <a:r>
                  <a:rPr lang="en-US" altLang="zh-CN" sz="2000" dirty="0" smtClean="0"/>
                  <a:t>The loop </a:t>
                </a:r>
                <a:r>
                  <a:rPr lang="en-US" altLang="zh-CN" sz="2000" dirty="0"/>
                  <a:t>transfer function is </a:t>
                </a:r>
                <a14:m>
                  <m:oMath xmlns:m="http://schemas.openxmlformats.org/officeDocument/2006/math">
                    <m:r>
                      <a:rPr lang="en-US" altLang="zh-CN" sz="2000" i="1" dirty="0" smtClean="0">
                        <a:latin typeface="Cambria Math" panose="02040503050406030204" pitchFamily="18" charset="0"/>
                      </a:rPr>
                      <m:t>𝐿</m:t>
                    </m:r>
                    <m:r>
                      <a:rPr lang="en-US" altLang="zh-CN" sz="2000" i="1" dirty="0" smtClean="0">
                        <a:latin typeface="Cambria Math" panose="02040503050406030204" pitchFamily="18" charset="0"/>
                      </a:rPr>
                      <m:t> = </m:t>
                    </m:r>
                    <m:r>
                      <a:rPr lang="en-US" altLang="zh-CN" sz="2000" i="1" dirty="0" smtClean="0">
                        <a:latin typeface="Cambria Math" panose="02040503050406030204" pitchFamily="18" charset="0"/>
                      </a:rPr>
                      <m:t>𝑘</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𝑠</m:t>
                    </m:r>
                  </m:oMath>
                </a14:m>
                <a:r>
                  <a:rPr lang="en-US" altLang="zh-CN" sz="2000" dirty="0"/>
                  <a:t>, and the sensitivity functions are</a:t>
                </a:r>
                <a:endParaRPr lang="zh-CN" altLang="en-US" sz="2000" dirty="0"/>
              </a:p>
            </p:txBody>
          </p:sp>
        </mc:Choice>
        <mc:Fallback xmlns="">
          <p:sp>
            <p:nvSpPr>
              <p:cNvPr id="11" name="矩形 10"/>
              <p:cNvSpPr>
                <a:spLocks noRot="1" noChangeAspect="1" noMove="1" noResize="1" noEditPoints="1" noAdjustHandles="1" noChangeArrowheads="1" noChangeShapeType="1" noTextEdit="1"/>
              </p:cNvSpPr>
              <p:nvPr/>
            </p:nvSpPr>
            <p:spPr>
              <a:xfrm>
                <a:off x="838200" y="1530433"/>
                <a:ext cx="10515600" cy="1015663"/>
              </a:xfrm>
              <a:prstGeom prst="rect">
                <a:avLst/>
              </a:prstGeom>
              <a:blipFill>
                <a:blip r:embed="rId2"/>
                <a:stretch>
                  <a:fillRect l="-638" t="-2994" r="-580" b="-9581"/>
                </a:stretch>
              </a:blipFill>
            </p:spPr>
            <p:txBody>
              <a:bodyPr/>
              <a:lstStyle/>
              <a:p>
                <a:r>
                  <a:rPr lang="zh-CN" altLang="en-US">
                    <a:noFill/>
                  </a:rPr>
                  <a:t> </a:t>
                </a:r>
              </a:p>
            </p:txBody>
          </p:sp>
        </mc:Fallback>
      </mc:AlternateContent>
      <p:pic>
        <p:nvPicPr>
          <p:cNvPr id="12" name="图片 11"/>
          <p:cNvPicPr>
            <a:picLocks noChangeAspect="1"/>
          </p:cNvPicPr>
          <p:nvPr/>
        </p:nvPicPr>
        <p:blipFill>
          <a:blip r:embed="rId3"/>
          <a:stretch>
            <a:fillRect/>
          </a:stretch>
        </p:blipFill>
        <p:spPr>
          <a:xfrm>
            <a:off x="2047875" y="2925475"/>
            <a:ext cx="8096250" cy="1543050"/>
          </a:xfrm>
          <a:prstGeom prst="rect">
            <a:avLst/>
          </a:prstGeom>
        </p:spPr>
      </p:pic>
      <p:sp>
        <p:nvSpPr>
          <p:cNvPr id="13" name="矩形 12"/>
          <p:cNvSpPr/>
          <p:nvPr/>
        </p:nvSpPr>
        <p:spPr>
          <a:xfrm>
            <a:off x="8172216" y="3316640"/>
            <a:ext cx="933856" cy="3895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98C6E839-1D2C-4307-88BA-6844ABA42125}" type="slidenum">
              <a:rPr lang="zh-CN" altLang="en-US" smtClean="0"/>
              <a:t>6</a:t>
            </a:fld>
            <a:endParaRPr lang="zh-CN" altLang="en-US"/>
          </a:p>
        </p:txBody>
      </p:sp>
      <mc:AlternateContent xmlns:mc="http://schemas.openxmlformats.org/markup-compatibility/2006" xmlns:a14="http://schemas.microsoft.com/office/drawing/2010/main">
        <mc:Choice Requires="a14">
          <p:sp>
            <p:nvSpPr>
              <p:cNvPr id="3" name="矩形 2"/>
              <p:cNvSpPr/>
              <p:nvPr/>
            </p:nvSpPr>
            <p:spPr>
              <a:xfrm>
                <a:off x="838200" y="4766106"/>
                <a:ext cx="10515600" cy="369332"/>
              </a:xfrm>
              <a:prstGeom prst="rect">
                <a:avLst/>
              </a:prstGeom>
            </p:spPr>
            <p:txBody>
              <a:bodyPr wrap="square">
                <a:spAutoFit/>
              </a:bodyPr>
              <a:lstStyle/>
              <a:p>
                <a:r>
                  <a:rPr lang="en-US" altLang="zh-CN" dirty="0"/>
                  <a:t>Notice that the factor </a:t>
                </a:r>
                <a14:m>
                  <m:oMath xmlns:m="http://schemas.openxmlformats.org/officeDocument/2006/math">
                    <m:r>
                      <a:rPr lang="en-US" altLang="zh-CN" i="1" dirty="0" smtClean="0">
                        <a:latin typeface="Cambria Math" panose="02040503050406030204" pitchFamily="18" charset="0"/>
                      </a:rPr>
                      <m:t>𝑠</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𝑎</m:t>
                    </m:r>
                  </m:oMath>
                </a14:m>
                <a:r>
                  <a:rPr lang="en-US" altLang="zh-CN" dirty="0" smtClean="0"/>
                  <a:t> </a:t>
                </a:r>
                <a:r>
                  <a:rPr lang="en-US" altLang="zh-CN" dirty="0"/>
                  <a:t>is canceled when computing the loop transfer </a:t>
                </a:r>
                <a:r>
                  <a:rPr lang="en-US" altLang="zh-CN" dirty="0" smtClean="0"/>
                  <a:t>function.</a:t>
                </a:r>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838200" y="4766106"/>
                <a:ext cx="10515600" cy="369332"/>
              </a:xfrm>
              <a:prstGeom prst="rect">
                <a:avLst/>
              </a:prstGeom>
              <a:blipFill>
                <a:blip r:embed="rId4"/>
                <a:stretch>
                  <a:fillRect l="-522"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3000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11.2 Feedforward Design</a:t>
            </a:r>
            <a:endParaRPr lang="en-US" altLang="zh-CN" sz="4000" dirty="0" smtClean="0">
              <a:latin typeface="+mn-lt"/>
            </a:endParaRPr>
          </a:p>
        </p:txBody>
      </p:sp>
      <p:pic>
        <p:nvPicPr>
          <p:cNvPr id="2" name="图片 1"/>
          <p:cNvPicPr>
            <a:picLocks noChangeAspect="1"/>
          </p:cNvPicPr>
          <p:nvPr/>
        </p:nvPicPr>
        <p:blipFill>
          <a:blip r:embed="rId2"/>
          <a:stretch>
            <a:fillRect/>
          </a:stretch>
        </p:blipFill>
        <p:spPr>
          <a:xfrm>
            <a:off x="1219200" y="1025236"/>
            <a:ext cx="9753600" cy="3267075"/>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838200" y="4306090"/>
                <a:ext cx="10515600" cy="400110"/>
              </a:xfrm>
              <a:prstGeom prst="rect">
                <a:avLst/>
              </a:prstGeom>
            </p:spPr>
            <p:txBody>
              <a:bodyPr wrap="square">
                <a:spAutoFit/>
              </a:bodyPr>
              <a:lstStyle/>
              <a:p>
                <a:r>
                  <a:rPr lang="en-US" altLang="zh-CN" sz="2000" dirty="0" smtClean="0"/>
                  <a:t>The </a:t>
                </a:r>
                <a:r>
                  <a:rPr lang="en-US" altLang="zh-CN" sz="2000" dirty="0"/>
                  <a:t>transfer function from </a:t>
                </a:r>
                <a:r>
                  <a:rPr lang="en-US" altLang="zh-CN" sz="2000" dirty="0" smtClean="0"/>
                  <a:t>reference input </a:t>
                </a:r>
                <a:r>
                  <a:rPr lang="en-US" altLang="zh-CN" sz="2000" dirty="0"/>
                  <a:t>to process </a:t>
                </a:r>
                <a:r>
                  <a:rPr lang="en-US" altLang="zh-CN" sz="2000" dirty="0" smtClean="0"/>
                  <a:t>output (</a:t>
                </a:r>
                <a14:m>
                  <m:oMath xmlns:m="http://schemas.openxmlformats.org/officeDocument/2006/math">
                    <m:r>
                      <a:rPr lang="en-US" altLang="zh-CN" sz="2000" i="1" dirty="0" smtClean="0">
                        <a:latin typeface="Cambria Math" panose="02040503050406030204" pitchFamily="18" charset="0"/>
                      </a:rPr>
                      <m:t>𝑑</m:t>
                    </m:r>
                    <m:r>
                      <a:rPr lang="en-US" altLang="zh-CN" sz="2000" i="1" dirty="0" smtClean="0">
                        <a:latin typeface="Cambria Math" panose="02040503050406030204" pitchFamily="18" charset="0"/>
                      </a:rPr>
                      <m:t>=0</m:t>
                    </m:r>
                  </m:oMath>
                </a14:m>
                <a:r>
                  <a:rPr lang="en-US" altLang="zh-CN" sz="2000" dirty="0" smtClean="0"/>
                  <a:t>):</a:t>
                </a:r>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838200" y="4306090"/>
                <a:ext cx="10515600" cy="400110"/>
              </a:xfrm>
              <a:prstGeom prst="rect">
                <a:avLst/>
              </a:prstGeom>
              <a:blipFill>
                <a:blip r:embed="rId3"/>
                <a:stretch>
                  <a:fillRect l="-638" t="-7576" b="-25758"/>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3131496" y="4719979"/>
            <a:ext cx="5715000" cy="828675"/>
          </a:xfrm>
          <a:prstGeom prst="rect">
            <a:avLst/>
          </a:prstGeom>
        </p:spPr>
      </p:pic>
      <p:sp>
        <p:nvSpPr>
          <p:cNvPr id="5" name="矩形 4"/>
          <p:cNvSpPr/>
          <p:nvPr/>
        </p:nvSpPr>
        <p:spPr>
          <a:xfrm>
            <a:off x="838200" y="5776715"/>
            <a:ext cx="6681637" cy="400110"/>
          </a:xfrm>
          <a:prstGeom prst="rect">
            <a:avLst/>
          </a:prstGeom>
        </p:spPr>
        <p:txBody>
          <a:bodyPr wrap="none">
            <a:spAutoFit/>
          </a:bodyPr>
          <a:lstStyle/>
          <a:p>
            <a:r>
              <a:rPr lang="en-US" altLang="zh-CN" sz="2000" dirty="0"/>
              <a:t>Perfect feedforward compensation is obtained by choosing</a:t>
            </a:r>
            <a:endParaRPr lang="zh-CN" altLang="en-US" sz="2000" dirty="0"/>
          </a:p>
        </p:txBody>
      </p:sp>
      <p:pic>
        <p:nvPicPr>
          <p:cNvPr id="6" name="图片 5"/>
          <p:cNvPicPr>
            <a:picLocks noChangeAspect="1"/>
          </p:cNvPicPr>
          <p:nvPr/>
        </p:nvPicPr>
        <p:blipFill>
          <a:blip r:embed="rId5"/>
          <a:stretch>
            <a:fillRect/>
          </a:stretch>
        </p:blipFill>
        <p:spPr>
          <a:xfrm>
            <a:off x="7665396" y="5562433"/>
            <a:ext cx="1181100" cy="828675"/>
          </a:xfrm>
          <a:prstGeom prst="rect">
            <a:avLst/>
          </a:prstGeom>
        </p:spPr>
      </p:pic>
      <p:sp>
        <p:nvSpPr>
          <p:cNvPr id="7" name="灯片编号占位符 6"/>
          <p:cNvSpPr>
            <a:spLocks noGrp="1"/>
          </p:cNvSpPr>
          <p:nvPr>
            <p:ph type="sldNum" sz="quarter" idx="12"/>
          </p:nvPr>
        </p:nvSpPr>
        <p:spPr/>
        <p:txBody>
          <a:bodyPr/>
          <a:lstStyle/>
          <a:p>
            <a:fld id="{98C6E839-1D2C-4307-88BA-6844ABA42125}" type="slidenum">
              <a:rPr lang="zh-CN" altLang="en-US" smtClean="0"/>
              <a:t>7</a:t>
            </a:fld>
            <a:endParaRPr lang="zh-CN" altLang="en-US"/>
          </a:p>
        </p:txBody>
      </p:sp>
      <p:sp>
        <p:nvSpPr>
          <p:cNvPr id="8" name="矩形 7"/>
          <p:cNvSpPr/>
          <p:nvPr/>
        </p:nvSpPr>
        <p:spPr>
          <a:xfrm>
            <a:off x="9040305" y="2403834"/>
            <a:ext cx="292231" cy="292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11262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11.2 Feedforward Design</a:t>
            </a:r>
            <a:endParaRPr lang="en-US" altLang="zh-CN" sz="4000" dirty="0" smtClean="0">
              <a:latin typeface="+mn-lt"/>
            </a:endParaRPr>
          </a:p>
        </p:txBody>
      </p:sp>
      <mc:AlternateContent xmlns:mc="http://schemas.openxmlformats.org/markup-compatibility/2006" xmlns:a14="http://schemas.microsoft.com/office/drawing/2010/main">
        <mc:Choice Requires="a14">
          <p:sp>
            <p:nvSpPr>
              <p:cNvPr id="7" name="矩形 6"/>
              <p:cNvSpPr/>
              <p:nvPr/>
            </p:nvSpPr>
            <p:spPr>
              <a:xfrm>
                <a:off x="838200" y="1228396"/>
                <a:ext cx="10515600" cy="707886"/>
              </a:xfrm>
              <a:prstGeom prst="rect">
                <a:avLst/>
              </a:prstGeom>
            </p:spPr>
            <p:txBody>
              <a:bodyPr wrap="square">
                <a:spAutoFit/>
              </a:bodyPr>
              <a:lstStyle/>
              <a:p>
                <a:pPr algn="just"/>
                <a:r>
                  <a:rPr lang="en-US" altLang="zh-CN" sz="2000" dirty="0"/>
                  <a:t>Assuming </a:t>
                </a:r>
                <a:r>
                  <a:rPr lang="en-US" altLang="zh-CN" sz="2000" dirty="0" smtClean="0"/>
                  <a:t>that the </a:t>
                </a:r>
                <a:r>
                  <a:rPr lang="en-US" altLang="zh-CN" sz="2000" dirty="0"/>
                  <a:t>reference </a:t>
                </a:r>
                <a14:m>
                  <m:oMath xmlns:m="http://schemas.openxmlformats.org/officeDocument/2006/math">
                    <m:r>
                      <a:rPr lang="en-US" altLang="zh-CN" sz="2000" i="1" dirty="0" smtClean="0">
                        <a:latin typeface="Cambria Math" panose="02040503050406030204" pitchFamily="18" charset="0"/>
                      </a:rPr>
                      <m:t>𝑟</m:t>
                    </m:r>
                  </m:oMath>
                </a14:m>
                <a:r>
                  <a:rPr lang="en-US" altLang="zh-CN" sz="2000" dirty="0"/>
                  <a:t> is zero, </a:t>
                </a:r>
                <a:r>
                  <a:rPr lang="en-US" altLang="zh-CN" sz="2000" dirty="0" smtClean="0"/>
                  <a:t>the transfer function </a:t>
                </a:r>
                <a:r>
                  <a:rPr lang="en-US" altLang="zh-CN" sz="2000" dirty="0"/>
                  <a:t>from the disturbance to the process output is</a:t>
                </a:r>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838200" y="1228396"/>
                <a:ext cx="10515600" cy="707886"/>
              </a:xfrm>
              <a:prstGeom prst="rect">
                <a:avLst/>
              </a:prstGeom>
              <a:blipFill>
                <a:blip r:embed="rId2"/>
                <a:stretch>
                  <a:fillRect l="-638" t="-5172" r="-580" b="-14655"/>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4347859" y="1744154"/>
            <a:ext cx="2819400" cy="790575"/>
          </a:xfrm>
          <a:prstGeom prst="rect">
            <a:avLst/>
          </a:prstGeom>
        </p:spPr>
      </p:pic>
      <p:sp>
        <p:nvSpPr>
          <p:cNvPr id="9" name="矩形 8"/>
          <p:cNvSpPr/>
          <p:nvPr/>
        </p:nvSpPr>
        <p:spPr>
          <a:xfrm>
            <a:off x="843264" y="2580838"/>
            <a:ext cx="6096000" cy="400110"/>
          </a:xfrm>
          <a:prstGeom prst="rect">
            <a:avLst/>
          </a:prstGeom>
        </p:spPr>
        <p:txBody>
          <a:bodyPr>
            <a:spAutoFit/>
          </a:bodyPr>
          <a:lstStyle/>
          <a:p>
            <a:r>
              <a:rPr lang="en-US" altLang="zh-CN" sz="2000" dirty="0"/>
              <a:t>Perfect </a:t>
            </a:r>
            <a:r>
              <a:rPr lang="en-US" altLang="zh-CN" sz="2000" dirty="0" smtClean="0"/>
              <a:t>compensation is </a:t>
            </a:r>
            <a:r>
              <a:rPr lang="en-US" altLang="zh-CN" sz="2000" dirty="0"/>
              <a:t>obtained by choosing</a:t>
            </a:r>
            <a:endParaRPr lang="zh-CN" altLang="en-US" sz="2000" dirty="0"/>
          </a:p>
        </p:txBody>
      </p:sp>
      <p:pic>
        <p:nvPicPr>
          <p:cNvPr id="11" name="图片 10"/>
          <p:cNvPicPr>
            <a:picLocks noChangeAspect="1"/>
          </p:cNvPicPr>
          <p:nvPr/>
        </p:nvPicPr>
        <p:blipFill>
          <a:blip r:embed="rId4"/>
          <a:stretch>
            <a:fillRect/>
          </a:stretch>
        </p:blipFill>
        <p:spPr>
          <a:xfrm>
            <a:off x="6158214" y="2534325"/>
            <a:ext cx="1562100" cy="514350"/>
          </a:xfrm>
          <a:prstGeom prst="rect">
            <a:avLst/>
          </a:prstGeom>
        </p:spPr>
      </p:pic>
      <p:sp>
        <p:nvSpPr>
          <p:cNvPr id="2" name="矩形 1"/>
          <p:cNvSpPr/>
          <p:nvPr/>
        </p:nvSpPr>
        <p:spPr>
          <a:xfrm>
            <a:off x="838200" y="3027461"/>
            <a:ext cx="3650358" cy="400110"/>
          </a:xfrm>
          <a:prstGeom prst="rect">
            <a:avLst/>
          </a:prstGeom>
        </p:spPr>
        <p:txBody>
          <a:bodyPr wrap="none">
            <a:spAutoFit/>
          </a:bodyPr>
          <a:lstStyle/>
          <a:p>
            <a:r>
              <a:rPr lang="en-US" altLang="zh-CN" sz="2000" b="1" dirty="0"/>
              <a:t>Example 11.2 Vehicle steering</a:t>
            </a:r>
            <a:endParaRPr lang="zh-CN" altLang="en-US" sz="2000" b="1" dirty="0"/>
          </a:p>
        </p:txBody>
      </p:sp>
      <p:pic>
        <p:nvPicPr>
          <p:cNvPr id="3" name="图片 2"/>
          <p:cNvPicPr>
            <a:picLocks noChangeAspect="1"/>
          </p:cNvPicPr>
          <p:nvPr/>
        </p:nvPicPr>
        <p:blipFill>
          <a:blip r:embed="rId5"/>
          <a:stretch>
            <a:fillRect/>
          </a:stretch>
        </p:blipFill>
        <p:spPr>
          <a:xfrm>
            <a:off x="3538839" y="3410610"/>
            <a:ext cx="4181475" cy="1514475"/>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8408266" y="3433212"/>
                <a:ext cx="3147868" cy="923330"/>
              </a:xfrm>
              <a:prstGeom prst="rect">
                <a:avLst/>
              </a:prstGeom>
            </p:spPr>
            <p:txBody>
              <a:bodyPr wrap="square">
                <a:spAutoFit/>
              </a:bodyPr>
              <a:lstStyle/>
              <a:p>
                <a14:m>
                  <m:oMath xmlns:m="http://schemas.openxmlformats.org/officeDocument/2006/math">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𝑥</m:t>
                        </m:r>
                      </m:e>
                      <m:sub>
                        <m:r>
                          <a:rPr lang="en-US" altLang="zh-CN" i="1" dirty="0" smtClean="0">
                            <a:latin typeface="Cambria Math" panose="02040503050406030204" pitchFamily="18" charset="0"/>
                          </a:rPr>
                          <m:t>1</m:t>
                        </m:r>
                      </m:sub>
                    </m:sSub>
                  </m:oMath>
                </a14:m>
                <a:r>
                  <a:rPr lang="en-US" altLang="zh-CN" dirty="0" smtClean="0"/>
                  <a:t>: </a:t>
                </a:r>
                <a:r>
                  <a:rPr lang="en-US" altLang="zh-CN" dirty="0"/>
                  <a:t>the lateral path deviation</a:t>
                </a:r>
              </a:p>
              <a:p>
                <a14:m>
                  <m:oMath xmlns:m="http://schemas.openxmlformats.org/officeDocument/2006/math">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𝑥</m:t>
                        </m:r>
                      </m:e>
                      <m:sub>
                        <m:r>
                          <a:rPr lang="en-US" altLang="zh-CN" i="1" dirty="0">
                            <a:latin typeface="Cambria Math" panose="02040503050406030204" pitchFamily="18" charset="0"/>
                          </a:rPr>
                          <m:t>2</m:t>
                        </m:r>
                      </m:sub>
                    </m:sSub>
                  </m:oMath>
                </a14:m>
                <a:r>
                  <a:rPr lang="en-US" altLang="zh-CN" dirty="0"/>
                  <a:t>: the turning </a:t>
                </a:r>
                <a:r>
                  <a:rPr lang="en-US" altLang="zh-CN" dirty="0" smtClean="0"/>
                  <a:t>rate</a:t>
                </a:r>
              </a:p>
              <a:p>
                <a14:m>
                  <m:oMath xmlns:m="http://schemas.openxmlformats.org/officeDocument/2006/math">
                    <m:r>
                      <a:rPr lang="en-US" altLang="zh-CN" b="0" i="1" smtClean="0">
                        <a:latin typeface="Cambria Math" panose="02040503050406030204" pitchFamily="18" charset="0"/>
                      </a:rPr>
                      <m:t>𝑢</m:t>
                    </m:r>
                  </m:oMath>
                </a14:m>
                <a:r>
                  <a:rPr lang="en-US" altLang="zh-CN" dirty="0" smtClean="0"/>
                  <a:t>:  steering angle </a:t>
                </a:r>
                <a14:m>
                  <m:oMath xmlns:m="http://schemas.openxmlformats.org/officeDocument/2006/math">
                    <m:r>
                      <a:rPr lang="en-US" altLang="zh-CN" b="0" i="1" smtClean="0">
                        <a:latin typeface="Cambria Math" panose="02040503050406030204" pitchFamily="18" charset="0"/>
                      </a:rPr>
                      <m:t>𝛿</m:t>
                    </m:r>
                  </m:oMath>
                </a14:m>
                <a:endParaRPr lang="en-US" altLang="zh-CN" dirty="0"/>
              </a:p>
            </p:txBody>
          </p:sp>
        </mc:Choice>
        <mc:Fallback xmlns="">
          <p:sp>
            <p:nvSpPr>
              <p:cNvPr id="4" name="矩形 3"/>
              <p:cNvSpPr>
                <a:spLocks noRot="1" noChangeAspect="1" noMove="1" noResize="1" noEditPoints="1" noAdjustHandles="1" noChangeArrowheads="1" noChangeShapeType="1" noTextEdit="1"/>
              </p:cNvSpPr>
              <p:nvPr/>
            </p:nvSpPr>
            <p:spPr>
              <a:xfrm>
                <a:off x="8408266" y="3433212"/>
                <a:ext cx="3147868" cy="923330"/>
              </a:xfrm>
              <a:prstGeom prst="rect">
                <a:avLst/>
              </a:prstGeom>
              <a:blipFill>
                <a:blip r:embed="rId6"/>
                <a:stretch>
                  <a:fillRect t="-3289"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838200" y="4933558"/>
                <a:ext cx="7019319" cy="400110"/>
              </a:xfrm>
              <a:prstGeom prst="rect">
                <a:avLst/>
              </a:prstGeom>
            </p:spPr>
            <p:txBody>
              <a:bodyPr wrap="square">
                <a:spAutoFit/>
              </a:bodyPr>
              <a:lstStyle/>
              <a:p>
                <a:r>
                  <a:rPr lang="en-US" altLang="zh-CN" sz="2000" dirty="0"/>
                  <a:t>transfer function from steering angle </a:t>
                </a:r>
                <a14:m>
                  <m:oMath xmlns:m="http://schemas.openxmlformats.org/officeDocument/2006/math">
                    <m:r>
                      <a:rPr lang="en-US" altLang="zh-CN" sz="2000" i="1" dirty="0" smtClean="0">
                        <a:latin typeface="Cambria Math" panose="02040503050406030204" pitchFamily="18" charset="0"/>
                      </a:rPr>
                      <m:t>𝛿</m:t>
                    </m:r>
                  </m:oMath>
                </a14:m>
                <a:r>
                  <a:rPr lang="en-US" altLang="zh-CN" sz="2000" dirty="0"/>
                  <a:t> to lateral deviation </a:t>
                </a:r>
                <a14:m>
                  <m:oMath xmlns:m="http://schemas.openxmlformats.org/officeDocument/2006/math">
                    <m:r>
                      <a:rPr lang="en-US" altLang="zh-CN" sz="2000" i="1" dirty="0" smtClean="0">
                        <a:latin typeface="Cambria Math" panose="02040503050406030204" pitchFamily="18" charset="0"/>
                      </a:rPr>
                      <m:t>𝑦</m:t>
                    </m:r>
                  </m:oMath>
                </a14:m>
                <a:r>
                  <a:rPr lang="en-US" altLang="zh-CN" sz="2000" dirty="0"/>
                  <a:t> is</a:t>
                </a:r>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838200" y="4933558"/>
                <a:ext cx="7019319" cy="400110"/>
              </a:xfrm>
              <a:prstGeom prst="rect">
                <a:avLst/>
              </a:prstGeom>
              <a:blipFill>
                <a:blip r:embed="rId7"/>
                <a:stretch>
                  <a:fillRect l="-956" t="-7576" b="-25758"/>
                </a:stretch>
              </a:blipFill>
            </p:spPr>
            <p:txBody>
              <a:bodyPr/>
              <a:lstStyle/>
              <a:p>
                <a:r>
                  <a:rPr lang="zh-CN" altLang="en-US">
                    <a:noFill/>
                  </a:rPr>
                  <a:t> </a:t>
                </a:r>
              </a:p>
            </p:txBody>
          </p:sp>
        </mc:Fallback>
      </mc:AlternateContent>
      <p:pic>
        <p:nvPicPr>
          <p:cNvPr id="12" name="图片 11"/>
          <p:cNvPicPr>
            <a:picLocks noChangeAspect="1"/>
          </p:cNvPicPr>
          <p:nvPr/>
        </p:nvPicPr>
        <p:blipFill>
          <a:blip r:embed="rId8"/>
          <a:stretch>
            <a:fillRect/>
          </a:stretch>
        </p:blipFill>
        <p:spPr>
          <a:xfrm>
            <a:off x="8000394" y="4905043"/>
            <a:ext cx="2524125" cy="428625"/>
          </a:xfrm>
          <a:prstGeom prst="rect">
            <a:avLst/>
          </a:prstGeom>
        </p:spPr>
      </p:pic>
      <p:sp>
        <p:nvSpPr>
          <p:cNvPr id="13" name="矩形 12"/>
          <p:cNvSpPr/>
          <p:nvPr/>
        </p:nvSpPr>
        <p:spPr>
          <a:xfrm>
            <a:off x="838200" y="5333668"/>
            <a:ext cx="3640740" cy="400110"/>
          </a:xfrm>
          <a:prstGeom prst="rect">
            <a:avLst/>
          </a:prstGeom>
        </p:spPr>
        <p:txBody>
          <a:bodyPr wrap="none">
            <a:spAutoFit/>
          </a:bodyPr>
          <a:lstStyle/>
          <a:p>
            <a:r>
              <a:rPr lang="en-US" altLang="zh-CN" sz="2000" dirty="0"/>
              <a:t>choose the desired response as</a:t>
            </a:r>
            <a:endParaRPr lang="zh-CN" altLang="en-US" sz="2000" dirty="0"/>
          </a:p>
        </p:txBody>
      </p:sp>
      <p:pic>
        <p:nvPicPr>
          <p:cNvPr id="14" name="图片 13"/>
          <p:cNvPicPr>
            <a:picLocks noChangeAspect="1"/>
          </p:cNvPicPr>
          <p:nvPr/>
        </p:nvPicPr>
        <p:blipFill>
          <a:blip r:embed="rId9"/>
          <a:stretch>
            <a:fillRect/>
          </a:stretch>
        </p:blipFill>
        <p:spPr>
          <a:xfrm>
            <a:off x="4488558" y="5333668"/>
            <a:ext cx="2676525" cy="400050"/>
          </a:xfrm>
          <a:prstGeom prst="rect">
            <a:avLst/>
          </a:prstGeom>
        </p:spPr>
      </p:pic>
      <p:pic>
        <p:nvPicPr>
          <p:cNvPr id="15" name="图片 14"/>
          <p:cNvPicPr>
            <a:picLocks noChangeAspect="1"/>
          </p:cNvPicPr>
          <p:nvPr/>
        </p:nvPicPr>
        <p:blipFill>
          <a:blip r:embed="rId10"/>
          <a:stretch>
            <a:fillRect/>
          </a:stretch>
        </p:blipFill>
        <p:spPr>
          <a:xfrm>
            <a:off x="2448227" y="5880376"/>
            <a:ext cx="3800475" cy="847725"/>
          </a:xfrm>
          <a:prstGeom prst="rect">
            <a:avLst/>
          </a:prstGeom>
        </p:spPr>
      </p:pic>
      <mc:AlternateContent xmlns:mc="http://schemas.openxmlformats.org/markup-compatibility/2006" xmlns:a14="http://schemas.microsoft.com/office/drawing/2010/main">
        <mc:Choice Requires="a14">
          <p:sp>
            <p:nvSpPr>
              <p:cNvPr id="16" name="矩形 15"/>
              <p:cNvSpPr/>
              <p:nvPr/>
            </p:nvSpPr>
            <p:spPr>
              <a:xfrm>
                <a:off x="6609170" y="6231749"/>
                <a:ext cx="4544606" cy="369332"/>
              </a:xfrm>
              <a:prstGeom prst="rect">
                <a:avLst/>
              </a:prstGeom>
            </p:spPr>
            <p:txBody>
              <a:bodyPr wrap="square">
                <a:spAutoFit/>
              </a:bodyPr>
              <a:lstStyle/>
              <a:p>
                <a:r>
                  <a:rPr lang="en-US" altLang="zh-CN" dirty="0"/>
                  <a:t>is a stable transfer function as long as </a:t>
                </a:r>
                <a14:m>
                  <m:oMath xmlns:m="http://schemas.openxmlformats.org/officeDocument/2006/math">
                    <m:r>
                      <a:rPr lang="en-US" altLang="zh-CN" i="1" dirty="0" smtClean="0">
                        <a:latin typeface="Cambria Math" panose="02040503050406030204" pitchFamily="18" charset="0"/>
                      </a:rPr>
                      <m:t>𝛾</m:t>
                    </m:r>
                    <m:r>
                      <a:rPr lang="en-US" altLang="zh-CN" i="1" dirty="0" smtClean="0">
                        <a:latin typeface="Cambria Math" panose="02040503050406030204" pitchFamily="18" charset="0"/>
                      </a:rPr>
                      <m:t>&gt;0</m:t>
                    </m:r>
                  </m:oMath>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6609170" y="6231749"/>
                <a:ext cx="4544606" cy="369332"/>
              </a:xfrm>
              <a:prstGeom prst="rect">
                <a:avLst/>
              </a:prstGeom>
              <a:blipFill>
                <a:blip r:embed="rId11"/>
                <a:stretch>
                  <a:fillRect l="-1072" t="-8197" b="-24590"/>
                </a:stretch>
              </a:blipFill>
            </p:spPr>
            <p:txBody>
              <a:bodyPr/>
              <a:lstStyle/>
              <a:p>
                <a:r>
                  <a:rPr lang="zh-CN" altLang="en-US">
                    <a:noFill/>
                  </a:rPr>
                  <a:t> </a:t>
                </a:r>
              </a:p>
            </p:txBody>
          </p:sp>
        </mc:Fallback>
      </mc:AlternateContent>
      <p:sp>
        <p:nvSpPr>
          <p:cNvPr id="17" name="灯片编号占位符 16"/>
          <p:cNvSpPr>
            <a:spLocks noGrp="1"/>
          </p:cNvSpPr>
          <p:nvPr>
            <p:ph type="sldNum" sz="quarter" idx="12"/>
          </p:nvPr>
        </p:nvSpPr>
        <p:spPr/>
        <p:txBody>
          <a:bodyPr/>
          <a:lstStyle/>
          <a:p>
            <a:fld id="{98C6E839-1D2C-4307-88BA-6844ABA42125}" type="slidenum">
              <a:rPr lang="zh-CN" altLang="en-US" smtClean="0"/>
              <a:t>8</a:t>
            </a:fld>
            <a:endParaRPr lang="zh-CN" altLang="en-US"/>
          </a:p>
        </p:txBody>
      </p:sp>
    </p:spTree>
    <p:extLst>
      <p:ext uri="{BB962C8B-B14F-4D97-AF65-F5344CB8AC3E}">
        <p14:creationId xmlns:p14="http://schemas.microsoft.com/office/powerpoint/2010/main" val="3423460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38200" y="365126"/>
            <a:ext cx="10515600" cy="6601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mn-lt"/>
              </a:rPr>
              <a:t>11.2 Feedforward Design</a:t>
            </a:r>
            <a:endParaRPr lang="en-US" altLang="zh-CN" sz="4000" dirty="0" smtClean="0">
              <a:latin typeface="+mn-lt"/>
            </a:endParaRPr>
          </a:p>
        </p:txBody>
      </p:sp>
      <p:sp>
        <p:nvSpPr>
          <p:cNvPr id="17" name="灯片编号占位符 16"/>
          <p:cNvSpPr>
            <a:spLocks noGrp="1"/>
          </p:cNvSpPr>
          <p:nvPr>
            <p:ph type="sldNum" sz="quarter" idx="12"/>
          </p:nvPr>
        </p:nvSpPr>
        <p:spPr/>
        <p:txBody>
          <a:bodyPr/>
          <a:lstStyle/>
          <a:p>
            <a:fld id="{98C6E839-1D2C-4307-88BA-6844ABA42125}" type="slidenum">
              <a:rPr lang="zh-CN" altLang="en-US" smtClean="0"/>
              <a:t>9</a:t>
            </a:fld>
            <a:endParaRPr lang="zh-CN" altLang="en-US"/>
          </a:p>
        </p:txBody>
      </p:sp>
      <p:pic>
        <p:nvPicPr>
          <p:cNvPr id="5" name="图片 4"/>
          <p:cNvPicPr>
            <a:picLocks noChangeAspect="1"/>
          </p:cNvPicPr>
          <p:nvPr/>
        </p:nvPicPr>
        <p:blipFill>
          <a:blip r:embed="rId2"/>
          <a:stretch>
            <a:fillRect/>
          </a:stretch>
        </p:blipFill>
        <p:spPr>
          <a:xfrm>
            <a:off x="838200" y="2060152"/>
            <a:ext cx="9667875" cy="4057650"/>
          </a:xfrm>
          <a:prstGeom prst="rect">
            <a:avLst/>
          </a:prstGeom>
        </p:spPr>
      </p:pic>
      <mc:AlternateContent xmlns:mc="http://schemas.openxmlformats.org/markup-compatibility/2006" xmlns:a14="http://schemas.microsoft.com/office/drawing/2010/main">
        <mc:Choice Requires="a14">
          <p:sp>
            <p:nvSpPr>
              <p:cNvPr id="18" name="矩形 17"/>
              <p:cNvSpPr/>
              <p:nvPr/>
            </p:nvSpPr>
            <p:spPr>
              <a:xfrm>
                <a:off x="6811209" y="1452272"/>
                <a:ext cx="11376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 = 0.5.</m:t>
                      </m:r>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6811209" y="1452272"/>
                <a:ext cx="1137684" cy="369332"/>
              </a:xfrm>
              <a:prstGeom prst="rect">
                <a:avLst/>
              </a:prstGeom>
              <a:blipFill>
                <a:blip r:embed="rId3"/>
                <a:stretch>
                  <a:fillRect/>
                </a:stretch>
              </a:blipFill>
            </p:spPr>
            <p:txBody>
              <a:bodyPr/>
              <a:lstStyle/>
              <a:p>
                <a:r>
                  <a:rPr lang="zh-CN" altLang="en-US">
                    <a:noFill/>
                  </a:rPr>
                  <a:t> </a:t>
                </a:r>
              </a:p>
            </p:txBody>
          </p:sp>
        </mc:Fallback>
      </mc:AlternateContent>
      <p:sp>
        <p:nvSpPr>
          <p:cNvPr id="19" name="矩形 18"/>
          <p:cNvSpPr/>
          <p:nvPr/>
        </p:nvSpPr>
        <p:spPr>
          <a:xfrm>
            <a:off x="838200" y="1452272"/>
            <a:ext cx="3026791" cy="369332"/>
          </a:xfrm>
          <a:prstGeom prst="rect">
            <a:avLst/>
          </a:prstGeom>
        </p:spPr>
        <p:txBody>
          <a:bodyPr wrap="none">
            <a:spAutoFit/>
          </a:bodyPr>
          <a:lstStyle/>
          <a:p>
            <a:r>
              <a:rPr lang="en-US" altLang="zh-CN" dirty="0"/>
              <a:t>choose the desired </a:t>
            </a:r>
            <a:r>
              <a:rPr lang="en-US" altLang="zh-CN" dirty="0" smtClean="0"/>
              <a:t>response</a:t>
            </a:r>
            <a:endParaRPr lang="zh-CN" altLang="en-US" dirty="0"/>
          </a:p>
        </p:txBody>
      </p:sp>
      <p:pic>
        <p:nvPicPr>
          <p:cNvPr id="20" name="图片 19"/>
          <p:cNvPicPr>
            <a:picLocks noChangeAspect="1"/>
          </p:cNvPicPr>
          <p:nvPr/>
        </p:nvPicPr>
        <p:blipFill>
          <a:blip r:embed="rId4"/>
          <a:stretch>
            <a:fillRect/>
          </a:stretch>
        </p:blipFill>
        <p:spPr>
          <a:xfrm>
            <a:off x="3949859" y="1454963"/>
            <a:ext cx="2676525" cy="381000"/>
          </a:xfrm>
          <a:prstGeom prst="rect">
            <a:avLst/>
          </a:prstGeom>
        </p:spPr>
      </p:pic>
    </p:spTree>
    <p:extLst>
      <p:ext uri="{BB962C8B-B14F-4D97-AF65-F5344CB8AC3E}">
        <p14:creationId xmlns:p14="http://schemas.microsoft.com/office/powerpoint/2010/main" val="1392195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5321</TotalTime>
  <Words>1185</Words>
  <Application>Microsoft Office PowerPoint</Application>
  <PresentationFormat>宽屏</PresentationFormat>
  <Paragraphs>151</Paragraphs>
  <Slides>27</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WEI</dc:creator>
  <cp:lastModifiedBy>LIU WEI</cp:lastModifiedBy>
  <cp:revision>93</cp:revision>
  <dcterms:created xsi:type="dcterms:W3CDTF">2018-11-22T01:49:37Z</dcterms:created>
  <dcterms:modified xsi:type="dcterms:W3CDTF">2018-12-05T16:30:42Z</dcterms:modified>
</cp:coreProperties>
</file>