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8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4975" autoAdjust="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outlineViewPr>
    <p:cViewPr>
      <p:scale>
        <a:sx n="33" d="100"/>
        <a:sy n="33" d="100"/>
      </p:scale>
      <p:origin x="0" y="-281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00105-85A0-46FC-8822-2D6BD21BFF71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3CE9E-9207-4CFE-93BB-A56887D5F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4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27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22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22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84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23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76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813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51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357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52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6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13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97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96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41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9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63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66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48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4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0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6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2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7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47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CE9E-9207-4CFE-93BB-A56887D5FD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5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E74B-4B2B-471F-BDD8-7C9C1899014E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4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FA84-C2E5-42F1-AABE-160FE0CED674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6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D3B6-519A-412A-8500-674279D96D38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1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81A7-50A8-4ADE-A1D1-8BB9249F3603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2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F43D-265F-4BE6-AA81-92A727F933E4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9547-A45A-4311-BA35-398E4A124D17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57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8E7B-2C35-4BA9-A2BE-45059A000146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0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5AA1-93FC-4B80-8D24-A7D05F4284F6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0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CDE4-7964-43AB-8064-F0034295BEAE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E10-5608-47B6-A04A-43E9D241C021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9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32A6-7682-4351-B354-30FB73790A81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8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7C2C6-FBD3-40DC-888D-660C0297BE15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B374-2FE2-4549-8D3F-BC4D12B85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7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0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60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Chapter 7 </a:t>
            </a:r>
            <a:br>
              <a:rPr lang="en-US" altLang="zh-CN" b="1" dirty="0" smtClean="0"/>
            </a:br>
            <a:r>
              <a:rPr lang="en-US" altLang="zh-CN" b="1" dirty="0" smtClean="0"/>
              <a:t>Output Feedback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19418"/>
            <a:ext cx="9144000" cy="1138382"/>
          </a:xfrm>
        </p:spPr>
        <p:txBody>
          <a:bodyPr/>
          <a:lstStyle/>
          <a:p>
            <a:r>
              <a:rPr lang="en-US" altLang="zh-CN" dirty="0" smtClean="0"/>
              <a:t>Wei Liu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7.2 State Estimation </a:t>
            </a:r>
            <a:endParaRPr lang="zh-CN" altLang="en-US" sz="4000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050608"/>
            <a:ext cx="9448800" cy="50196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7.2 State Estimation </a:t>
            </a:r>
            <a:endParaRPr lang="zh-CN" altLang="en-US" sz="4000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200" y="1151374"/>
            <a:ext cx="4086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Example 7.2 Compartment model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20" y="1703070"/>
            <a:ext cx="7315200" cy="95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285" y="2727758"/>
            <a:ext cx="4400550" cy="9048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5106" y="2995529"/>
            <a:ext cx="2751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the observability matrix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50870" y="2995529"/>
                <a:ext cx="24493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/>
                  <a:t>observable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70" y="2995529"/>
                <a:ext cx="2449388" cy="400110"/>
              </a:xfrm>
              <a:prstGeom prst="rect">
                <a:avLst/>
              </a:prstGeom>
              <a:blipFill>
                <a:blip r:embed="rId5"/>
                <a:stretch>
                  <a:fillRect l="-2488" t="-7576" r="-174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345106" y="3807227"/>
            <a:ext cx="3775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</a:t>
            </a:r>
            <a:r>
              <a:rPr lang="en-US" altLang="zh-CN" sz="2000" dirty="0" smtClean="0"/>
              <a:t>he characteristic polynomial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9990" y="4204587"/>
            <a:ext cx="8267700" cy="8286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42720" y="5033262"/>
            <a:ext cx="9729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The desired </a:t>
            </a:r>
            <a:r>
              <a:rPr lang="en-US" altLang="zh-CN" sz="2000" dirty="0"/>
              <a:t>characteristic polynomial of the </a:t>
            </a:r>
            <a:r>
              <a:rPr lang="en-US" altLang="zh-CN" sz="2000" dirty="0" smtClean="0"/>
              <a:t>observer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3137" y="5033262"/>
            <a:ext cx="1914525" cy="4191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7.2 State Estimation </a:t>
            </a:r>
            <a:endParaRPr lang="zh-CN" altLang="en-US" sz="4000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200" y="1151374"/>
            <a:ext cx="4086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Example 7.2 Compartment model</a:t>
            </a:r>
            <a:endParaRPr lang="zh-CN" altLang="en-US" sz="20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1472"/>
            <a:ext cx="8658225" cy="1714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925" y="3064589"/>
            <a:ext cx="4638675" cy="352425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7.2 State Estimation </a:t>
            </a:r>
            <a:endParaRPr lang="zh-CN" altLang="en-US" sz="4000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200" y="1089887"/>
            <a:ext cx="7236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Computing the Observer Gain (Example 7.3 Vehicle </a:t>
            </a:r>
            <a:r>
              <a:rPr lang="en-US" altLang="zh-CN" sz="2000" b="1" dirty="0" smtClean="0"/>
              <a:t>steering)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52" y="1580832"/>
            <a:ext cx="6124575" cy="904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074565" y="1580832"/>
                <a:ext cx="296935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: the </a:t>
                </a:r>
                <a:r>
                  <a:rPr lang="en-US" altLang="zh-CN" dirty="0"/>
                  <a:t>lateral path </a:t>
                </a:r>
                <a:r>
                  <a:rPr lang="en-US" altLang="zh-CN" dirty="0" smtClean="0"/>
                  <a:t>deviation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: the </a:t>
                </a:r>
                <a:r>
                  <a:rPr lang="en-US" altLang="zh-CN" dirty="0"/>
                  <a:t>turning </a:t>
                </a:r>
                <a:r>
                  <a:rPr lang="en-US" altLang="zh-CN" dirty="0" smtClean="0"/>
                  <a:t>rate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lateral </a:t>
                </a:r>
                <a:r>
                  <a:rPr lang="en-US" altLang="zh-CN" dirty="0"/>
                  <a:t>path </a:t>
                </a:r>
                <a:r>
                  <a:rPr lang="en-US" altLang="zh-CN" dirty="0" smtClean="0"/>
                  <a:t>deviation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steering angle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65" y="1580832"/>
                <a:ext cx="2969356" cy="1200329"/>
              </a:xfrm>
              <a:prstGeom prst="rect">
                <a:avLst/>
              </a:prstGeom>
              <a:blipFill>
                <a:blip r:embed="rId4"/>
                <a:stretch>
                  <a:fillRect t="-2538" r="-1643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845" y="2387857"/>
            <a:ext cx="1981200" cy="876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502" y="3344603"/>
            <a:ext cx="2828925" cy="857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8887" y="4636291"/>
            <a:ext cx="7134225" cy="7810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65772" y="4234406"/>
            <a:ext cx="3384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The characteristic </a:t>
            </a:r>
            <a:r>
              <a:rPr lang="en-US" altLang="zh-CN" sz="2000" dirty="0"/>
              <a:t>polynomial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765772" y="5521249"/>
            <a:ext cx="10588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Assuming that we want to have an observer with the characteristic </a:t>
            </a:r>
            <a:r>
              <a:rPr lang="en-US" altLang="zh-CN" sz="2000" dirty="0"/>
              <a:t>polynomial</a:t>
            </a:r>
            <a:endParaRPr lang="zh-CN" altLang="en-US" sz="20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4120" y="5915595"/>
            <a:ext cx="4524375" cy="495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7.2 State Estimation </a:t>
            </a:r>
            <a:endParaRPr lang="zh-CN" altLang="en-US" sz="4000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475639"/>
            <a:ext cx="4578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/>
              <a:t>observer gains should be chosen as</a:t>
            </a:r>
            <a:endParaRPr lang="zh-CN" altLang="en-US" sz="2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1875749"/>
            <a:ext cx="4448175" cy="4857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837" y="2439338"/>
            <a:ext cx="7162800" cy="70104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38200" y="2106022"/>
            <a:ext cx="2414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The observer is then</a:t>
            </a:r>
            <a:endParaRPr lang="zh-CN" altLang="en-US" sz="20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990" y="3186665"/>
            <a:ext cx="6987540" cy="35137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38200" y="1089887"/>
            <a:ext cx="7236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Computing the Observer Gain (Example 7.3 Vehicle </a:t>
            </a:r>
            <a:r>
              <a:rPr lang="en-US" altLang="zh-CN" sz="2000" b="1" dirty="0" smtClean="0"/>
              <a:t>steering)</a:t>
            </a:r>
            <a:endParaRPr lang="zh-CN" altLang="en-US" sz="20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7.3 Control Using Estimated State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141214"/>
            <a:ext cx="4796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Consider </a:t>
            </a:r>
            <a:r>
              <a:rPr lang="en-US" altLang="zh-CN" sz="2000" dirty="0"/>
              <a:t>a state space system of the form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96" y="1510546"/>
            <a:ext cx="3667125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222" y="2387917"/>
            <a:ext cx="2200275" cy="5143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52803" y="2460426"/>
            <a:ext cx="2654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State feedback control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838200" y="2902267"/>
            <a:ext cx="3541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If all states are not measurable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222" y="2928699"/>
            <a:ext cx="2114550" cy="3429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38200" y="3526948"/>
            <a:ext cx="6563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Subtract the </a:t>
            </a:r>
            <a:r>
              <a:rPr lang="en-US" altLang="zh-CN" sz="2000" dirty="0"/>
              <a:t>observer </a:t>
            </a:r>
            <a:r>
              <a:rPr lang="en-US" altLang="zh-CN" sz="2000" dirty="0" smtClean="0"/>
              <a:t>equation from the </a:t>
            </a:r>
            <a:r>
              <a:rPr lang="en-US" altLang="zh-CN" sz="2000" dirty="0"/>
              <a:t>system equation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2803" y="3896280"/>
            <a:ext cx="7705725" cy="847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8449" y="4162979"/>
            <a:ext cx="1390650" cy="3143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4037" y="5214181"/>
            <a:ext cx="8543925" cy="115252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38200" y="4787429"/>
            <a:ext cx="64588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Introduce the state feedback control with estimated state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7.3 Control Using Estimated State</a:t>
            </a:r>
            <a:endParaRPr lang="zh-CN" altLang="en-US" sz="4000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200" y="1054736"/>
            <a:ext cx="4996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The closed loop system is thus governed by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1424068"/>
            <a:ext cx="6657975" cy="9239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38200" y="2568571"/>
            <a:ext cx="9240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The characteristic polynomial </a:t>
            </a:r>
            <a:r>
              <a:rPr lang="en-US" altLang="zh-CN" sz="2000" dirty="0"/>
              <a:t>of the closed loop system is</a:t>
            </a:r>
            <a:endParaRPr lang="zh-CN" altLang="en-US" sz="20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061" y="3165684"/>
            <a:ext cx="5857875" cy="457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198" y="3865956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/>
              <a:t>This polynomial is a product of two terms: the characteristic polynomial of </a:t>
            </a:r>
            <a:r>
              <a:rPr lang="en-US" altLang="zh-CN" sz="2000" dirty="0" smtClean="0"/>
              <a:t>the closed </a:t>
            </a:r>
            <a:r>
              <a:rPr lang="en-US" altLang="zh-CN" sz="2000" dirty="0"/>
              <a:t>loop system obtained with state feedback and the characteristic </a:t>
            </a:r>
            <a:r>
              <a:rPr lang="en-US" altLang="zh-CN" sz="2000" dirty="0" smtClean="0"/>
              <a:t>polynomial of </a:t>
            </a:r>
            <a:r>
              <a:rPr lang="en-US" altLang="zh-CN" sz="2000" dirty="0"/>
              <a:t>the observer error.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5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7.3 Control Using Estimated State</a:t>
            </a:r>
            <a:endParaRPr lang="zh-CN" altLang="en-US" sz="4000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43317"/>
            <a:ext cx="10153650" cy="5038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425" y="3076891"/>
            <a:ext cx="7315200" cy="1171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</a:rPr>
              <a:t>7.3 Control Using Estimated State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6048"/>
            <a:ext cx="7406640" cy="49987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44840" y="1914883"/>
                <a:ext cx="3683000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000" dirty="0"/>
                  <a:t>Figure 7.7: Block diagram of an observer-based control system. The observer uses the </a:t>
                </a:r>
                <a:r>
                  <a:rPr lang="en-US" altLang="zh-CN" sz="2000" dirty="0" smtClean="0"/>
                  <a:t>measured output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and the input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to construct an estimate of the state. This estimate is </a:t>
                </a:r>
                <a:r>
                  <a:rPr lang="en-US" altLang="zh-CN" sz="2000" dirty="0" smtClean="0"/>
                  <a:t>used by </a:t>
                </a:r>
                <a:r>
                  <a:rPr lang="en-US" altLang="zh-CN" sz="2000" dirty="0"/>
                  <a:t>a state feedback controller to generate the corrective input. The controller consists of </a:t>
                </a:r>
                <a:r>
                  <a:rPr lang="en-US" altLang="zh-CN" sz="2000" dirty="0" smtClean="0"/>
                  <a:t>the </a:t>
                </a:r>
                <a:r>
                  <a:rPr lang="en-US" altLang="zh-CN" sz="2000" b="1" dirty="0" smtClean="0"/>
                  <a:t>observer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and the </a:t>
                </a:r>
                <a:r>
                  <a:rPr lang="en-US" altLang="zh-CN" sz="2000" b="1" dirty="0"/>
                  <a:t>state </a:t>
                </a:r>
                <a:r>
                  <a:rPr lang="en-US" altLang="zh-CN" sz="2000" b="1" dirty="0" smtClean="0"/>
                  <a:t>feedback</a:t>
                </a:r>
                <a:r>
                  <a:rPr lang="en-US" altLang="zh-CN" sz="2000" dirty="0" smtClean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840" y="1914883"/>
                <a:ext cx="3683000" cy="3477875"/>
              </a:xfrm>
              <a:prstGeom prst="rect">
                <a:avLst/>
              </a:prstGeom>
              <a:blipFill>
                <a:blip r:embed="rId4"/>
                <a:stretch>
                  <a:fillRect l="-1821" t="-876" r="-1656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</a:rPr>
              <a:t>7.3 Control Using Estimated State</a:t>
            </a:r>
            <a:endParaRPr lang="zh-CN" altLang="en-US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058982"/>
            <a:ext cx="3507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Example 7.4 Vehicle steering</a:t>
            </a:r>
            <a:endParaRPr lang="zh-CN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838200" y="1436688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/>
              <a:t>Consider again the normalized linear model for vehicle steering. Combining the state </a:t>
            </a:r>
            <a:r>
              <a:rPr lang="en-US" altLang="zh-CN" sz="2000" dirty="0" smtClean="0"/>
              <a:t>feedback with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observer,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87" y="2183666"/>
            <a:ext cx="7743825" cy="1133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8200" y="3457694"/>
                <a:ext cx="38892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Elimination of the variable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gives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57694"/>
                <a:ext cx="3889206" cy="400110"/>
              </a:xfrm>
              <a:prstGeom prst="rect">
                <a:avLst/>
              </a:prstGeom>
              <a:blipFill>
                <a:blip r:embed="rId4"/>
                <a:stretch>
                  <a:fillRect l="-1727" t="-7576" r="-125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342" y="3857804"/>
            <a:ext cx="6010275" cy="1419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38200" y="5558135"/>
                <a:ext cx="105156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000" dirty="0"/>
                  <a:t>The controller is a dynamical system of second order, with two inputs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and one </a:t>
                </a:r>
                <a:r>
                  <a:rPr lang="en-US" altLang="zh-CN" sz="2000" dirty="0"/>
                  <a:t>output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58135"/>
                <a:ext cx="10515600" cy="707886"/>
              </a:xfrm>
              <a:prstGeom prst="rect">
                <a:avLst/>
              </a:prstGeom>
              <a:blipFill>
                <a:blip r:embed="rId6"/>
                <a:stretch>
                  <a:fillRect l="-638" t="-5172" r="-58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Contents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7.1 Observability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7.2 State Estimation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7.3 Control Using Estimated State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7.4 </a:t>
            </a:r>
            <a:r>
              <a:rPr lang="en-US" altLang="zh-CN" dirty="0" err="1" smtClean="0"/>
              <a:t>Kalman</a:t>
            </a:r>
            <a:r>
              <a:rPr lang="en-US" altLang="zh-CN" dirty="0" smtClean="0"/>
              <a:t> Filtering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7.5 A General Controller Structure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2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</a:rPr>
              <a:t>7.3 Control Using Estimated State</a:t>
            </a:r>
            <a:endParaRPr lang="zh-CN" altLang="en-US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1436688"/>
            <a:ext cx="9782175" cy="5276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1058982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Example 7.4 Vehicle steering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7.4 </a:t>
            </a:r>
            <a:r>
              <a:rPr lang="en-US" altLang="zh-CN" sz="4000" dirty="0" err="1">
                <a:latin typeface="+mn-lt"/>
              </a:rPr>
              <a:t>Kalman</a:t>
            </a:r>
            <a:r>
              <a:rPr lang="en-US" altLang="zh-CN" sz="4000" dirty="0">
                <a:latin typeface="+mn-lt"/>
              </a:rPr>
              <a:t> Filtering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050608"/>
            <a:ext cx="603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Consider </a:t>
            </a:r>
            <a:r>
              <a:rPr lang="en-US" altLang="zh-CN" sz="2000" dirty="0"/>
              <a:t>a discrete-time linear system with dynamics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838200" y="4022030"/>
            <a:ext cx="1051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/>
              <a:t>initial condition is </a:t>
            </a:r>
            <a:r>
              <a:rPr lang="en-US" altLang="zh-CN" sz="2000" dirty="0" smtClean="0"/>
              <a:t>also modeled </a:t>
            </a:r>
            <a:r>
              <a:rPr lang="en-US" altLang="zh-CN" sz="2000" dirty="0"/>
              <a:t>as a Gaussian random variable with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7246"/>
            <a:ext cx="10153650" cy="1666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197" y="1403251"/>
            <a:ext cx="9763125" cy="600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109" y="2107505"/>
            <a:ext cx="9639300" cy="1914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475" y="4400073"/>
            <a:ext cx="7572375" cy="523875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7.4 </a:t>
            </a:r>
            <a:r>
              <a:rPr lang="en-US" altLang="zh-CN" sz="4000" dirty="0" err="1">
                <a:latin typeface="+mn-lt"/>
              </a:rPr>
              <a:t>Kalman</a:t>
            </a:r>
            <a:r>
              <a:rPr lang="en-US" altLang="zh-CN" sz="4000" dirty="0">
                <a:latin typeface="+mn-lt"/>
              </a:rPr>
              <a:t> Filtering</a:t>
            </a:r>
            <a:endParaRPr lang="zh-CN" altLang="en-US" sz="40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4128"/>
            <a:ext cx="10210800" cy="340995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7.4 </a:t>
            </a:r>
            <a:r>
              <a:rPr lang="en-US" altLang="zh-CN" sz="4000" dirty="0" err="1">
                <a:latin typeface="+mn-lt"/>
              </a:rPr>
              <a:t>Kalman</a:t>
            </a:r>
            <a:r>
              <a:rPr lang="en-US" altLang="zh-CN" sz="4000" dirty="0">
                <a:latin typeface="+mn-lt"/>
              </a:rPr>
              <a:t> Filtering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050608"/>
            <a:ext cx="1051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The </a:t>
            </a:r>
            <a:r>
              <a:rPr lang="en-US" altLang="zh-CN" sz="2000" dirty="0" err="1"/>
              <a:t>Kalman</a:t>
            </a:r>
            <a:r>
              <a:rPr lang="en-US" altLang="zh-CN" sz="2000" dirty="0"/>
              <a:t> filter can also be applied to continuous-time stochastic processes.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60" y="1419940"/>
            <a:ext cx="7620000" cy="1247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94000"/>
            <a:ext cx="10239375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10" y="3682285"/>
            <a:ext cx="10325100" cy="28194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4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7.4 </a:t>
            </a:r>
            <a:r>
              <a:rPr lang="en-US" altLang="zh-CN" sz="4000" dirty="0" err="1">
                <a:latin typeface="+mn-lt"/>
              </a:rPr>
              <a:t>Kalman</a:t>
            </a:r>
            <a:r>
              <a:rPr lang="en-US" altLang="zh-CN" sz="4000" dirty="0">
                <a:latin typeface="+mn-lt"/>
              </a:rPr>
              <a:t> Filtering</a:t>
            </a:r>
            <a:endParaRPr lang="zh-CN" altLang="en-US" sz="4000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200" y="1085216"/>
            <a:ext cx="4365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Example 7.5 Vectored thrust aircraft</a:t>
            </a:r>
            <a:endParaRPr lang="zh-CN" altLang="en-US" sz="2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42" y="2956719"/>
            <a:ext cx="8753475" cy="1552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972" y="2044124"/>
            <a:ext cx="4676775" cy="885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736" y="1663063"/>
            <a:ext cx="1714500" cy="3429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791986" y="4662089"/>
            <a:ext cx="2886075" cy="342901"/>
            <a:chOff x="6416675" y="4118212"/>
            <a:chExt cx="2886075" cy="34290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6675" y="4118212"/>
              <a:ext cx="657225" cy="33337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73900" y="4118213"/>
              <a:ext cx="2228850" cy="342900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9975" y="4633515"/>
            <a:ext cx="1381125" cy="4000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464887" y="4633515"/>
            <a:ext cx="5327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independent random variables </a:t>
            </a:r>
            <a:r>
              <a:rPr lang="en-US" altLang="zh-CN" sz="2000" dirty="0"/>
              <a:t>with covariance</a:t>
            </a:r>
            <a:endParaRPr lang="zh-CN" altLang="en-US" sz="20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9612" y="4743251"/>
            <a:ext cx="295275" cy="238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38200" y="5167312"/>
                <a:ext cx="1072388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000" dirty="0"/>
                  <a:t>To improve the performance of the estimator, we explore the impact of adding </a:t>
                </a:r>
                <a:r>
                  <a:rPr lang="en-US" altLang="zh-CN" sz="2000" dirty="0" smtClean="0"/>
                  <a:t>a new output measurement</a:t>
                </a:r>
                <a:r>
                  <a:rPr lang="en-US" altLang="zh-CN" sz="2000" dirty="0"/>
                  <a:t>. Suppose that instead </a:t>
                </a:r>
                <a:r>
                  <a:rPr lang="en-US" altLang="zh-CN" sz="2000" dirty="0" smtClean="0"/>
                  <a:t>of measuring </a:t>
                </a:r>
                <a:r>
                  <a:rPr lang="en-US" altLang="zh-CN" sz="2000" dirty="0"/>
                  <a:t>just the output </a:t>
                </a:r>
                <a:r>
                  <a:rPr lang="en-US" altLang="zh-CN" sz="2000" dirty="0" smtClean="0"/>
                  <a:t>position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, we also measure the orientation of the aircraft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67312"/>
                <a:ext cx="10723880" cy="1015663"/>
              </a:xfrm>
              <a:prstGeom prst="rect">
                <a:avLst/>
              </a:prstGeom>
              <a:blipFill>
                <a:blip r:embed="rId10"/>
                <a:stretch>
                  <a:fillRect l="-625" t="-3614" r="-569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38200" y="1629669"/>
            <a:ext cx="50305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Consider </a:t>
            </a:r>
            <a:r>
              <a:rPr lang="en-US" altLang="zh-CN" sz="2000" dirty="0"/>
              <a:t>the lateral dynamics of the system,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6389" y="36193"/>
            <a:ext cx="3863340" cy="325374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5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7.4 </a:t>
            </a:r>
            <a:r>
              <a:rPr lang="en-US" altLang="zh-CN" sz="4000" dirty="0" err="1">
                <a:latin typeface="+mn-lt"/>
              </a:rPr>
              <a:t>Kalman</a:t>
            </a:r>
            <a:r>
              <a:rPr lang="en-US" altLang="zh-CN" sz="4000" dirty="0">
                <a:latin typeface="+mn-lt"/>
              </a:rPr>
              <a:t> Filtering</a:t>
            </a:r>
            <a:endParaRPr lang="zh-CN" altLang="en-US" sz="4000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1513522"/>
            <a:ext cx="3943350" cy="9048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1144190"/>
            <a:ext cx="2465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The output becomes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82" y="2418397"/>
            <a:ext cx="9591675" cy="416242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7.5 A General Controller Structure</a:t>
            </a:r>
            <a:endParaRPr lang="zh-CN" altLang="en-US" sz="40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5" y="1209183"/>
            <a:ext cx="10067925" cy="2847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036" y="4283391"/>
            <a:ext cx="3971925" cy="76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015" y="5252985"/>
            <a:ext cx="1438275" cy="33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8295" y="5229887"/>
            <a:ext cx="1466850" cy="361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0944" y="5628986"/>
            <a:ext cx="7524750" cy="904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2035" y="5202698"/>
            <a:ext cx="538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Let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941150" y="5202698"/>
            <a:ext cx="3676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then the </a:t>
            </a:r>
            <a:r>
              <a:rPr lang="en-US" altLang="zh-CN" sz="2000" dirty="0"/>
              <a:t>dynamics for the error:</a:t>
            </a:r>
            <a:endParaRPr lang="zh-CN" altLang="en-US" sz="20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7.5 A General Controller Structure</a:t>
            </a:r>
            <a:endParaRPr lang="zh-CN" altLang="en-US" sz="4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38200" y="1050608"/>
                <a:ext cx="27488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/>
                  <a:t>Linearize </a:t>
                </a:r>
                <a:r>
                  <a:rPr lang="en-US" altLang="zh-CN" sz="2000" dirty="0"/>
                  <a:t>around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 smtClean="0"/>
                  <a:t>: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0608"/>
                <a:ext cx="2748829" cy="400110"/>
              </a:xfrm>
              <a:prstGeom prst="rect">
                <a:avLst/>
              </a:prstGeom>
              <a:blipFill>
                <a:blip r:embed="rId3"/>
                <a:stretch>
                  <a:fillRect l="-2444" t="-7576" r="-133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37" y="1539875"/>
            <a:ext cx="8924925" cy="933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365" y="2593260"/>
            <a:ext cx="4095750" cy="3619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38200" y="3247394"/>
            <a:ext cx="5351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Design the state </a:t>
            </a:r>
            <a:r>
              <a:rPr lang="en-US" altLang="zh-CN" sz="2000" dirty="0"/>
              <a:t>feedback </a:t>
            </a:r>
            <a:r>
              <a:rPr lang="en-US" altLang="zh-CN" sz="2000" dirty="0" smtClean="0"/>
              <a:t>control for the error: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741" y="3220928"/>
            <a:ext cx="1809750" cy="3905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9561" y="3939688"/>
            <a:ext cx="3457575" cy="390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5973" y="4608180"/>
            <a:ext cx="4391025" cy="7810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995544" y="3939688"/>
            <a:ext cx="1237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controller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95544" y="4812797"/>
            <a:ext cx="1140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observer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8386156" y="4804212"/>
            <a:ext cx="2628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Extended </a:t>
            </a:r>
            <a:r>
              <a:rPr lang="en-US" altLang="zh-CN" b="1" i="1" dirty="0" err="1" smtClean="0"/>
              <a:t>Kalman</a:t>
            </a:r>
            <a:r>
              <a:rPr lang="en-US" altLang="zh-CN" b="1" i="1" dirty="0" smtClean="0"/>
              <a:t> filter</a:t>
            </a:r>
            <a:endParaRPr lang="zh-CN" altLang="en-US" b="1" i="1" dirty="0"/>
          </a:p>
        </p:txBody>
      </p:sp>
      <p:sp>
        <p:nvSpPr>
          <p:cNvPr id="2" name="矩形 1"/>
          <p:cNvSpPr/>
          <p:nvPr/>
        </p:nvSpPr>
        <p:spPr>
          <a:xfrm>
            <a:off x="6985584" y="3939688"/>
            <a:ext cx="504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gain scheduled </a:t>
            </a:r>
            <a:r>
              <a:rPr lang="en-US" altLang="zh-CN" dirty="0"/>
              <a:t>linear controller with </a:t>
            </a:r>
            <a:r>
              <a:rPr lang="en-US" altLang="zh-CN" i="1" dirty="0"/>
              <a:t>feedforward</a:t>
            </a:r>
            <a:endParaRPr lang="zh-CN" altLang="en-US" i="1" dirty="0"/>
          </a:p>
        </p:txBody>
      </p:sp>
      <p:sp>
        <p:nvSpPr>
          <p:cNvPr id="3" name="矩形 2"/>
          <p:cNvSpPr/>
          <p:nvPr/>
        </p:nvSpPr>
        <p:spPr>
          <a:xfrm>
            <a:off x="2464737" y="5642700"/>
            <a:ext cx="74170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Where  </a:t>
            </a:r>
            <a:r>
              <a:rPr lang="en-US" altLang="zh-CN" sz="2000" dirty="0"/>
              <a:t>L( ˆx) </a:t>
            </a:r>
            <a:r>
              <a:rPr lang="en-US" altLang="zh-CN" sz="2000" dirty="0" smtClean="0"/>
              <a:t> is </a:t>
            </a:r>
            <a:r>
              <a:rPr lang="en-US" altLang="zh-CN" sz="2000" dirty="0"/>
              <a:t>the observer gain obtained by linearizing the system around </a:t>
            </a:r>
            <a:r>
              <a:rPr lang="en-US" altLang="zh-CN" sz="2000" dirty="0" smtClean="0"/>
              <a:t>the currently </a:t>
            </a:r>
            <a:r>
              <a:rPr lang="en-US" altLang="zh-CN" sz="2000" dirty="0"/>
              <a:t>estimated </a:t>
            </a:r>
            <a:r>
              <a:rPr lang="en-US" altLang="zh-CN" sz="2000" dirty="0" smtClean="0"/>
              <a:t>state.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3277" y="5642700"/>
            <a:ext cx="638175" cy="3619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7.1 Observability </a:t>
            </a:r>
            <a:endParaRPr lang="zh-CN" altLang="en-US" sz="4000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559" y="2349747"/>
            <a:ext cx="5120640" cy="1882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42" y="4661900"/>
            <a:ext cx="10201275" cy="1219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24242" y="6087348"/>
            <a:ext cx="6385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The definition above holds for nonlinear systems as </a:t>
            </a:r>
            <a:r>
              <a:rPr lang="en-US" altLang="zh-CN" sz="2000" dirty="0" smtClean="0"/>
              <a:t>well.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679" y="1548648"/>
            <a:ext cx="5684520" cy="6400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70992" y="3330449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Figure 7.1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072190"/>
            <a:ext cx="69381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Consider a system described by a set of differential equations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6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200" y="1185337"/>
            <a:ext cx="9413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N</a:t>
            </a:r>
            <a:r>
              <a:rPr lang="en-US" altLang="zh-CN" sz="2000" dirty="0" smtClean="0"/>
              <a:t>eglect </a:t>
            </a:r>
            <a:r>
              <a:rPr lang="en-US" altLang="zh-CN" sz="2000" dirty="0"/>
              <a:t>the input and focus on the autonomous system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1647816"/>
            <a:ext cx="2705100" cy="800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080" y="2577686"/>
            <a:ext cx="2476500" cy="742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125" y="3700692"/>
            <a:ext cx="2567940" cy="16154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337" y="5694698"/>
            <a:ext cx="9839325" cy="78105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7.1 Observability </a:t>
            </a:r>
            <a:endParaRPr lang="zh-CN" altLang="en-US" sz="40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415" y="3517053"/>
            <a:ext cx="2105025" cy="20478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313654" y="364682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observability </a:t>
            </a:r>
            <a:r>
              <a:rPr lang="en-US" altLang="zh-CN" sz="2000" b="1" dirty="0"/>
              <a:t>matrix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7.1 Observability 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131054"/>
            <a:ext cx="3376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Observable Canonical Form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0" y="1580832"/>
            <a:ext cx="10591800" cy="40671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7.1 Observability 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199" y="1050608"/>
            <a:ext cx="3376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Observable Canonical Form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7" y="1858397"/>
            <a:ext cx="5953125" cy="2686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199" y="1483500"/>
            <a:ext cx="106352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/>
              <a:t>A linear single-input, single-output state space system is in </a:t>
            </a:r>
            <a:r>
              <a:rPr lang="en-US" altLang="zh-CN" sz="2000" dirty="0" smtClean="0"/>
              <a:t>observable </a:t>
            </a:r>
            <a:r>
              <a:rPr lang="en-US" altLang="zh-CN" sz="2000" dirty="0"/>
              <a:t>canonical form if its dynamics are given </a:t>
            </a:r>
            <a:r>
              <a:rPr lang="en-US" altLang="zh-CN" sz="2000" dirty="0" smtClean="0"/>
              <a:t>by 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544447"/>
            <a:ext cx="5086350" cy="2162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75" y="4596834"/>
            <a:ext cx="4733925" cy="20574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37" y="3398098"/>
            <a:ext cx="6743700" cy="828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236" y="4134568"/>
            <a:ext cx="3676650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210" y="5231563"/>
            <a:ext cx="1285875" cy="361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5233623"/>
            <a:ext cx="1941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estimation error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212" y="4992306"/>
            <a:ext cx="2257425" cy="77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38200" y="5912592"/>
                <a:ext cx="105156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000" dirty="0" smtClean="0"/>
                  <a:t>If the matrix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can be chosen in such a way that the matrix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𝐿𝐶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has </a:t>
                </a:r>
                <a:r>
                  <a:rPr lang="en-US" altLang="zh-CN" sz="2000" dirty="0" smtClean="0"/>
                  <a:t>eigenvalues with </a:t>
                </a:r>
                <a:r>
                  <a:rPr lang="en-US" altLang="zh-CN" sz="2000" b="1" dirty="0"/>
                  <a:t>negative real parts</a:t>
                </a:r>
                <a:r>
                  <a:rPr lang="en-US" altLang="zh-CN" sz="2000" dirty="0"/>
                  <a:t>, the error </a:t>
                </a:r>
                <a:r>
                  <a:rPr lang="en-US" altLang="zh-CN" sz="2000" dirty="0" smtClean="0"/>
                  <a:t>will </a:t>
                </a:r>
                <a:r>
                  <a:rPr lang="en-US" altLang="zh-CN" sz="2000" dirty="0"/>
                  <a:t>go to zero.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12592"/>
                <a:ext cx="10515600" cy="707886"/>
              </a:xfrm>
              <a:prstGeom prst="rect">
                <a:avLst/>
              </a:prstGeom>
              <a:blipFill>
                <a:blip r:embed="rId7"/>
                <a:stretch>
                  <a:fillRect l="-638" t="-5172" r="-58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7.2 State Estimation </a:t>
            </a:r>
            <a:endParaRPr lang="zh-CN" altLang="en-US" sz="4000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200" y="1146009"/>
            <a:ext cx="6013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We </a:t>
            </a:r>
            <a:r>
              <a:rPr lang="en-US" altLang="zh-CN" sz="2000" dirty="0"/>
              <a:t>wish to construct a dynamical system of the form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7287" y="1603839"/>
            <a:ext cx="2895600" cy="733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960" y="2454775"/>
            <a:ext cx="1009650" cy="4476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062480" y="249964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is </a:t>
            </a:r>
            <a:r>
              <a:rPr lang="en-US" altLang="zh-CN" sz="2000" dirty="0" smtClean="0"/>
              <a:t>an estimate </a:t>
            </a:r>
            <a:r>
              <a:rPr lang="en-US" altLang="zh-CN" sz="2000" dirty="0"/>
              <a:t>of the state with the property </a:t>
            </a:r>
            <a:r>
              <a:rPr lang="en-US" altLang="zh-CN" sz="2000" dirty="0" smtClean="0"/>
              <a:t>that</a:t>
            </a:r>
            <a:endParaRPr lang="zh-CN" altLang="en-US" sz="20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4435" y="2540552"/>
            <a:ext cx="2914650" cy="35242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38200" y="4339325"/>
            <a:ext cx="2393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D</a:t>
            </a:r>
            <a:r>
              <a:rPr lang="en-US" altLang="zh-CN" sz="2000" dirty="0" smtClean="0"/>
              <a:t>esign </a:t>
            </a:r>
            <a:r>
              <a:rPr lang="en-US" altLang="zh-CN" sz="2000" dirty="0"/>
              <a:t>the observer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38200" y="3080494"/>
                <a:ext cx="63028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/>
                  <a:t>Consider </a:t>
                </a:r>
                <a:r>
                  <a:rPr lang="en-US" altLang="zh-CN" sz="2000" dirty="0"/>
                  <a:t>the system in equation (7.1) with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/>
                  <a:t> set to zero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0494"/>
                <a:ext cx="6302816" cy="400110"/>
              </a:xfrm>
              <a:prstGeom prst="rect">
                <a:avLst/>
              </a:prstGeom>
              <a:blipFill>
                <a:blip r:embed="rId11"/>
                <a:stretch>
                  <a:fillRect l="-1065" t="-7576" r="-9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050608"/>
            <a:ext cx="10039350" cy="554355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7.2 State Estimation </a:t>
            </a:r>
            <a:endParaRPr lang="zh-CN" altLang="en-US" sz="4000" dirty="0">
              <a:latin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4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7.2 State Estimation </a:t>
            </a:r>
            <a:endParaRPr lang="zh-CN" altLang="en-US" sz="40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1050608"/>
            <a:ext cx="7981950" cy="2352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3713162"/>
            <a:ext cx="9867900" cy="13620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374-2FE2-4549-8D3F-BC4D12B85F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695</Words>
  <Application>Microsoft Office PowerPoint</Application>
  <PresentationFormat>宽屏</PresentationFormat>
  <Paragraphs>147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Office 主题​​</vt:lpstr>
      <vt:lpstr>Chapter 7  Output Feedback</vt:lpstr>
      <vt:lpstr>Contents</vt:lpstr>
      <vt:lpstr>7.1 Observability </vt:lpstr>
      <vt:lpstr>7.1 Observability </vt:lpstr>
      <vt:lpstr>7.1 Observability </vt:lpstr>
      <vt:lpstr>7.1 Observability </vt:lpstr>
      <vt:lpstr>7.2 State Estimation </vt:lpstr>
      <vt:lpstr>7.2 State Estimation </vt:lpstr>
      <vt:lpstr>7.2 State Estimation </vt:lpstr>
      <vt:lpstr>7.2 State Estimation </vt:lpstr>
      <vt:lpstr>7.2 State Estimation </vt:lpstr>
      <vt:lpstr>7.2 State Estimation </vt:lpstr>
      <vt:lpstr>7.2 State Estimation </vt:lpstr>
      <vt:lpstr>7.2 State Estimation </vt:lpstr>
      <vt:lpstr>7.3 Control Using Estimated State</vt:lpstr>
      <vt:lpstr>7.3 Control Using Estimated State</vt:lpstr>
      <vt:lpstr>7.3 Control Using Estimated State</vt:lpstr>
      <vt:lpstr>7.3 Control Using Estimated State</vt:lpstr>
      <vt:lpstr>7.3 Control Using Estimated State</vt:lpstr>
      <vt:lpstr>7.3 Control Using Estimated State</vt:lpstr>
      <vt:lpstr>7.4 Kalman Filtering</vt:lpstr>
      <vt:lpstr>7.4 Kalman Filtering</vt:lpstr>
      <vt:lpstr>7.4 Kalman Filtering</vt:lpstr>
      <vt:lpstr>7.4 Kalman Filtering</vt:lpstr>
      <vt:lpstr>7.4 Kalman Filtering</vt:lpstr>
      <vt:lpstr>7.5 A General Controller Structure</vt:lpstr>
      <vt:lpstr>7.5 A General Controller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Output Feedback</dc:title>
  <dc:creator>LIU WEI</dc:creator>
  <cp:lastModifiedBy>LIU WEI</cp:lastModifiedBy>
  <cp:revision>97</cp:revision>
  <dcterms:created xsi:type="dcterms:W3CDTF">2018-09-26T13:41:29Z</dcterms:created>
  <dcterms:modified xsi:type="dcterms:W3CDTF">2018-11-07T18:07:51Z</dcterms:modified>
</cp:coreProperties>
</file>