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34E5-8905-434E-9252-B4BD32633BB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711C-2108-4E6A-B53A-32425F5F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8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711C-2108-4E6A-B53A-32425F5F8A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4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711C-2108-4E6A-B53A-32425F5F8A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0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4ECD-9D24-48F6-B596-0D22CB2C796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FFD1-2EF0-429B-9464-F5A6D6F8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0362" y="1219200"/>
            <a:ext cx="11139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1.1  Probability theory</a:t>
            </a:r>
          </a:p>
          <a:p>
            <a:r>
              <a:rPr lang="en-US" altLang="zh-CN" sz="2000" dirty="0" smtClean="0"/>
              <a:t>A key concept in the field of pattern recognition is that of </a:t>
            </a:r>
            <a:r>
              <a:rPr lang="en-US" altLang="zh-CN" sz="2000" dirty="0" smtClean="0">
                <a:solidFill>
                  <a:srgbClr val="FF0000"/>
                </a:solidFill>
              </a:rPr>
              <a:t>uncertainty</a:t>
            </a:r>
            <a:r>
              <a:rPr lang="en-US" altLang="zh-CN" sz="2000" dirty="0" smtClean="0"/>
              <a:t>. It arises both through noise on measurements, as well as through the finite size of data sets. Probability theory provides a consistent framework for the quantification and manipulation of uncertainty and forms one of the central foundations for pattern recognition.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1.2. Decision </a:t>
            </a:r>
            <a:r>
              <a:rPr lang="en-US" altLang="zh-CN" sz="2000" b="1" dirty="0"/>
              <a:t>theory</a:t>
            </a:r>
          </a:p>
          <a:p>
            <a:r>
              <a:rPr lang="en-US" altLang="zh-CN" sz="2000" dirty="0" smtClean="0"/>
              <a:t>Combined with probability theory, it can allow us to make optimal decisions in situations involving uncertainty. 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r>
              <a:rPr lang="en-US" altLang="zh-CN" sz="2000" b="1" dirty="0" smtClean="0"/>
              <a:t>1.3. Information theory</a:t>
            </a:r>
          </a:p>
          <a:p>
            <a:r>
              <a:rPr lang="en-US" altLang="zh-CN" sz="2000" dirty="0"/>
              <a:t>A key measure in information theory is "</a:t>
            </a:r>
            <a:r>
              <a:rPr lang="en-US" altLang="zh-CN" sz="2000" dirty="0" smtClean="0"/>
              <a:t>entropy". </a:t>
            </a:r>
            <a:r>
              <a:rPr lang="en-US" altLang="zh-CN" sz="2000" dirty="0"/>
              <a:t>Entropy quantifies the amount of uncertainty involved in the value of a random variable or the outcome of a random process.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7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0363" y="1209963"/>
            <a:ext cx="6825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2.1 </a:t>
            </a:r>
            <a:r>
              <a:rPr lang="en-US" altLang="zh-CN" sz="2000" b="1" dirty="0"/>
              <a:t>The beta distribution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2.2 The </a:t>
            </a:r>
            <a:r>
              <a:rPr lang="en-US" altLang="zh-CN" sz="2000" b="1" dirty="0" err="1"/>
              <a:t>Dirichlet</a:t>
            </a:r>
            <a:r>
              <a:rPr lang="en-US" altLang="zh-CN" sz="2000" b="1" dirty="0"/>
              <a:t> distribution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2.3 The </a:t>
            </a:r>
            <a:r>
              <a:rPr lang="en-US" altLang="zh-CN" sz="2000" b="1" dirty="0"/>
              <a:t>Gaussian Distribution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2.4 The </a:t>
            </a:r>
            <a:r>
              <a:rPr lang="en-US" altLang="zh-CN" sz="2000" b="1" dirty="0"/>
              <a:t>Exponential Family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2.5 Nonparametric </a:t>
            </a:r>
            <a:r>
              <a:rPr lang="en-US" altLang="zh-CN" sz="20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Kernel density estimators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Nearest-</a:t>
            </a:r>
            <a:r>
              <a:rPr lang="en-US" altLang="zh-CN" sz="2000" dirty="0" err="1" smtClean="0"/>
              <a:t>neighbour</a:t>
            </a:r>
            <a:r>
              <a:rPr lang="en-US" altLang="zh-CN" sz="2000" dirty="0" smtClean="0"/>
              <a:t> methods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82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00363" y="1221617"/>
            <a:ext cx="7555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1.1  Probability theory</a:t>
            </a:r>
          </a:p>
        </p:txBody>
      </p:sp>
      <p:sp>
        <p:nvSpPr>
          <p:cNvPr id="8" name="矩形 7"/>
          <p:cNvSpPr/>
          <p:nvPr/>
        </p:nvSpPr>
        <p:spPr>
          <a:xfrm>
            <a:off x="600363" y="3669632"/>
            <a:ext cx="7555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Bayes’ theorem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1" y="4028954"/>
            <a:ext cx="3600450" cy="971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59" y="5517482"/>
            <a:ext cx="3343275" cy="8286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48140" y="5652882"/>
            <a:ext cx="96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with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383" y="2288825"/>
            <a:ext cx="5686425" cy="14668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0363" y="1793562"/>
            <a:ext cx="5019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Two fundamental rules of probability theory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974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00363" y="1221617"/>
            <a:ext cx="7555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1.1  Probability theory</a:t>
            </a:r>
          </a:p>
        </p:txBody>
      </p:sp>
      <p:sp>
        <p:nvSpPr>
          <p:cNvPr id="3" name="矩形 2"/>
          <p:cNvSpPr/>
          <p:nvPr/>
        </p:nvSpPr>
        <p:spPr>
          <a:xfrm>
            <a:off x="600363" y="1775752"/>
            <a:ext cx="67409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Bayesian probabilities:</a:t>
            </a:r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requentist estimator: maximum likelihood (MLE or ML);</a:t>
            </a:r>
          </a:p>
          <a:p>
            <a:r>
              <a:rPr lang="en-US" altLang="zh-CN" sz="2000" dirty="0" smtClean="0"/>
              <a:t>Bayesian estimator: MLE and maximum a posteriori (MAP);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73" y="3832226"/>
            <a:ext cx="31242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09" y="3238944"/>
            <a:ext cx="3895725" cy="485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8218" y="4738255"/>
            <a:ext cx="870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This describes the uncertainty in model parameters.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55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38" y="2553278"/>
            <a:ext cx="2314575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87" y="2924753"/>
            <a:ext cx="2124075" cy="361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2800" y="2739015"/>
            <a:ext cx="137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 set: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12800" y="3687614"/>
                <a:ext cx="4821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Goal: Given a new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 smtClean="0"/>
                  <a:t>, make the prediction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3687614"/>
                <a:ext cx="4821383" cy="369332"/>
              </a:xfrm>
              <a:prstGeom prst="rect">
                <a:avLst/>
              </a:prstGeom>
              <a:blipFill>
                <a:blip r:embed="rId4"/>
                <a:stretch>
                  <a:fillRect l="-1011" t="-13115" r="-126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342" y="1859340"/>
            <a:ext cx="4127182" cy="3047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30807" y="2537930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value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30806" y="2932260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 value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0363" y="1107403"/>
            <a:ext cx="3809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Example: Curve fitting problem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04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00363" y="1107403"/>
            <a:ext cx="3809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Solution 1:  Error minimization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1" y="1490856"/>
            <a:ext cx="709612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17" y="2577553"/>
            <a:ext cx="5591175" cy="1143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96653" y="2964387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inimize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68" y="3720553"/>
            <a:ext cx="3924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00363" y="1039311"/>
            <a:ext cx="4586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Solution 2: A probabilistic perspective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00362" y="1504296"/>
                <a:ext cx="107603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Assume that</a:t>
                </a:r>
                <a:r>
                  <a:rPr lang="en-US" altLang="zh-CN" dirty="0"/>
                  <a:t>, given the value of x, the corresponding value of t has a Gaussian </a:t>
                </a:r>
                <a:r>
                  <a:rPr lang="en-US" altLang="zh-CN" dirty="0" smtClean="0"/>
                  <a:t>distribution with </a:t>
                </a:r>
                <a:r>
                  <a:rPr lang="en-US" altLang="zh-CN" dirty="0"/>
                  <a:t>a mean equal to the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2" y="1504296"/>
                <a:ext cx="10760365" cy="646331"/>
              </a:xfrm>
              <a:prstGeom prst="rect">
                <a:avLst/>
              </a:prstGeom>
              <a:blipFill>
                <a:blip r:embed="rId3"/>
                <a:stretch>
                  <a:fillRect l="-45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38" y="1924628"/>
            <a:ext cx="5067300" cy="1104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78756" y="2333832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Maximize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42" y="2973281"/>
            <a:ext cx="5324475" cy="5619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0362" y="3802173"/>
            <a:ext cx="6598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more Bayesian </a:t>
            </a:r>
            <a:r>
              <a:rPr lang="en-US" altLang="zh-CN" dirty="0" smtClean="0"/>
              <a:t>approach: </a:t>
            </a:r>
            <a:r>
              <a:rPr lang="en-US" altLang="zh-CN" dirty="0"/>
              <a:t>introduce a </a:t>
            </a:r>
            <a:r>
              <a:rPr lang="en-US" altLang="zh-CN" dirty="0" smtClean="0"/>
              <a:t>prior distribution </a:t>
            </a:r>
            <a:r>
              <a:rPr lang="en-US" altLang="zh-CN" dirty="0"/>
              <a:t>over the polynomial coefficients </a:t>
            </a:r>
            <a:r>
              <a:rPr lang="en-US" altLang="zh-CN" b="1" dirty="0"/>
              <a:t>w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580" y="5210149"/>
            <a:ext cx="4495800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8602" y="5287420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Maximize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984" y="5761113"/>
            <a:ext cx="4162425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468" y="2687302"/>
            <a:ext cx="4847273" cy="31537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983" y="4392291"/>
            <a:ext cx="7210425" cy="7524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719380" y="6082822"/>
            <a:ext cx="382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Equivalent to the formal solution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43547" y="610005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Minimize</a:t>
            </a:r>
            <a:endParaRPr lang="zh-CN" altLang="en-US" dirty="0"/>
          </a:p>
        </p:txBody>
      </p:sp>
      <p:sp>
        <p:nvSpPr>
          <p:cNvPr id="23" name="等号 22"/>
          <p:cNvSpPr/>
          <p:nvPr/>
        </p:nvSpPr>
        <p:spPr>
          <a:xfrm rot="5400000">
            <a:off x="1239342" y="5665366"/>
            <a:ext cx="338240" cy="4260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00363" y="1039311"/>
            <a:ext cx="3991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Solution 3: A Bayesian treatment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6" y="2748248"/>
            <a:ext cx="4953000" cy="80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0363" y="1479584"/>
                <a:ext cx="84792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ssume that the parameters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are </a:t>
                </a:r>
                <a:r>
                  <a:rPr lang="en-US" altLang="zh-CN" sz="2000" dirty="0"/>
                  <a:t>fixed and known </a:t>
                </a:r>
                <a:r>
                  <a:rPr lang="en-US" altLang="zh-CN" sz="2000" dirty="0" smtClean="0"/>
                  <a:t>in advance.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" y="1479584"/>
                <a:ext cx="8479277" cy="400110"/>
              </a:xfrm>
              <a:prstGeom prst="rect">
                <a:avLst/>
              </a:prstGeom>
              <a:blipFill>
                <a:blip r:embed="rId4"/>
                <a:stretch>
                  <a:fillRect l="-719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00364" y="1960028"/>
            <a:ext cx="110922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In a </a:t>
            </a:r>
            <a:r>
              <a:rPr lang="en-US" altLang="zh-CN" sz="2000" dirty="0"/>
              <a:t>fully Bayesian approach, we should consistently apply the sum and product </a:t>
            </a:r>
            <a:r>
              <a:rPr lang="en-US" altLang="zh-CN" sz="2000" dirty="0" smtClean="0"/>
              <a:t>rules of </a:t>
            </a:r>
            <a:r>
              <a:rPr lang="en-US" altLang="zh-CN" sz="2000" dirty="0"/>
              <a:t>probability, which </a:t>
            </a:r>
            <a:r>
              <a:rPr lang="en-US" altLang="zh-CN" sz="2000" dirty="0" smtClean="0"/>
              <a:t>requires that </a:t>
            </a:r>
            <a:r>
              <a:rPr lang="en-US" altLang="zh-CN" sz="2000" dirty="0"/>
              <a:t>we integrate over all </a:t>
            </a:r>
            <a:r>
              <a:rPr lang="en-US" altLang="zh-CN" sz="2000" dirty="0" smtClean="0"/>
              <a:t>values of 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146" y="3069077"/>
            <a:ext cx="4093845" cy="30603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356" y="3858739"/>
            <a:ext cx="3886200" cy="619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406" y="4369340"/>
            <a:ext cx="422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5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408" y="1295613"/>
            <a:ext cx="114767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 smtClean="0">
                <a:solidFill>
                  <a:srgbClr val="000000"/>
                </a:solidFill>
                <a:latin typeface="+mj-lt"/>
              </a:rPr>
              <a:t>The decision problem:</a:t>
            </a:r>
          </a:p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+mj-lt"/>
                <a:cs typeface="Times New Roman" panose="02020603050405020304" pitchFamily="18" charset="0"/>
              </a:rPr>
              <a:t>iven </a:t>
            </a: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x, predict t according to a probabilistic model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p(x, t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MSS10"/>
            </a:endParaRPr>
          </a:p>
          <a:p>
            <a:r>
              <a:rPr lang="en-US" altLang="zh-CN" b="1" dirty="0" smtClean="0"/>
              <a:t>Inference </a:t>
            </a:r>
            <a:r>
              <a:rPr lang="en-US" altLang="zh-CN" b="1" dirty="0"/>
              <a:t>and </a:t>
            </a:r>
            <a:r>
              <a:rPr lang="en-US" altLang="zh-CN" b="1" dirty="0" smtClean="0"/>
              <a:t>decision</a:t>
            </a:r>
          </a:p>
          <a:p>
            <a:r>
              <a:rPr lang="en-US" altLang="zh-CN" dirty="0" smtClean="0"/>
              <a:t>The </a:t>
            </a:r>
            <a:r>
              <a:rPr lang="en-US" altLang="zh-CN" i="1" dirty="0" smtClean="0">
                <a:solidFill>
                  <a:srgbClr val="FF0000"/>
                </a:solidFill>
              </a:rPr>
              <a:t>inference </a:t>
            </a:r>
            <a:r>
              <a:rPr lang="en-US" altLang="zh-CN" i="1" dirty="0">
                <a:solidFill>
                  <a:srgbClr val="FF0000"/>
                </a:solidFill>
              </a:rPr>
              <a:t>stage </a:t>
            </a:r>
            <a:r>
              <a:rPr lang="en-US" altLang="zh-CN" dirty="0"/>
              <a:t>in which we use training data to learn a model for </a:t>
            </a:r>
            <a:r>
              <a:rPr lang="en-US" altLang="zh-CN" dirty="0" smtClean="0"/>
              <a:t>                   posterior probabilities     </a:t>
            </a:r>
          </a:p>
          <a:p>
            <a:r>
              <a:rPr lang="en-US" altLang="zh-CN" dirty="0" smtClean="0"/>
              <a:t>the subsequent </a:t>
            </a:r>
            <a:r>
              <a:rPr lang="en-US" altLang="zh-CN" i="1" dirty="0">
                <a:solidFill>
                  <a:srgbClr val="FF0000"/>
                </a:solidFill>
              </a:rPr>
              <a:t>decision </a:t>
            </a:r>
            <a:r>
              <a:rPr lang="en-US" altLang="zh-CN" dirty="0">
                <a:solidFill>
                  <a:srgbClr val="FF0000"/>
                </a:solidFill>
              </a:rPr>
              <a:t>stage </a:t>
            </a:r>
            <a:r>
              <a:rPr lang="en-US" altLang="zh-CN" dirty="0"/>
              <a:t>in which we use these posterior probabilities to make </a:t>
            </a:r>
            <a:r>
              <a:rPr lang="en-US" altLang="zh-CN" dirty="0" smtClean="0"/>
              <a:t>optimal class </a:t>
            </a:r>
            <a:r>
              <a:rPr lang="en-US" altLang="zh-CN" dirty="0"/>
              <a:t>assignments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b="1" u="sng" dirty="0" smtClean="0"/>
              <a:t>3 kinds of decision approaches:</a:t>
            </a:r>
            <a:endParaRPr lang="en-US" altLang="zh-CN" b="1" u="sng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Generative models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determine </a:t>
            </a:r>
            <a:r>
              <a:rPr lang="en-US" altLang="zh-CN" dirty="0"/>
              <a:t>the class-conditional </a:t>
            </a:r>
            <a:r>
              <a:rPr lang="en-US" altLang="zh-CN" dirty="0" smtClean="0"/>
              <a:t>densities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infer the prior class probabilities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Use Bayes’ theorem to find  the posterior class probabilities</a:t>
            </a:r>
          </a:p>
          <a:p>
            <a:pPr marL="342900" indent="-342900">
              <a:buAutoNum type="alphaLcParenBoth"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Discriminative models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determine </a:t>
            </a:r>
            <a:r>
              <a:rPr lang="en-US" altLang="zh-CN" dirty="0"/>
              <a:t>the posterior class </a:t>
            </a:r>
            <a:r>
              <a:rPr lang="en-US" altLang="zh-CN" dirty="0" smtClean="0"/>
              <a:t>probabilities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use decision theory to assign each new x to one of the classes.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Find a function f(x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In this case, probabilities play no role</a:t>
            </a:r>
            <a:r>
              <a:rPr lang="en-US" altLang="zh-CN" dirty="0" smtClean="0"/>
              <a:t>. </a:t>
            </a: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single learning </a:t>
            </a:r>
            <a:r>
              <a:rPr lang="en-US" altLang="zh-CN" dirty="0" smtClean="0"/>
              <a:t>problem.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703" y="2471075"/>
            <a:ext cx="962025" cy="371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00363" y="932584"/>
            <a:ext cx="7555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1.2  Decision </a:t>
            </a:r>
            <a:r>
              <a:rPr lang="en-US" altLang="zh-CN" sz="2000" b="1" dirty="0" smtClean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5410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 1   Introduction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00363" y="932584"/>
            <a:ext cx="7555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1.3  Information </a:t>
            </a:r>
            <a:r>
              <a:rPr lang="en-US" altLang="zh-CN" sz="2000" b="1" dirty="0" smtClean="0"/>
              <a:t>theory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35" y="1979239"/>
            <a:ext cx="3438525" cy="771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0363" y="1387946"/>
            <a:ext cx="940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Entropy</a:t>
            </a:r>
            <a:r>
              <a:rPr lang="en-US" altLang="zh-CN" dirty="0" smtClean="0"/>
              <a:t>, the </a:t>
            </a:r>
            <a:r>
              <a:rPr lang="en-US" altLang="zh-CN" dirty="0"/>
              <a:t>average amount </a:t>
            </a:r>
            <a:r>
              <a:rPr lang="en-US" altLang="zh-CN" dirty="0" smtClean="0"/>
              <a:t>of information </a:t>
            </a:r>
            <a:r>
              <a:rPr lang="en-US" altLang="zh-CN" dirty="0"/>
              <a:t>needed to specify the state of a random variable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363" y="300418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Relative entropy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6" y="2822434"/>
            <a:ext cx="7591425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0363" y="3452387"/>
                <a:ext cx="3066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Unknown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" y="3452387"/>
                <a:ext cx="3066472" cy="369332"/>
              </a:xfrm>
              <a:prstGeom prst="rect">
                <a:avLst/>
              </a:prstGeom>
              <a:blipFill>
                <a:blip r:embed="rId4"/>
                <a:stretch>
                  <a:fillRect l="-158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91558" y="3652584"/>
                <a:ext cx="373149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pproximating distribution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8" y="3652584"/>
                <a:ext cx="3731491" cy="400110"/>
              </a:xfrm>
              <a:prstGeom prst="rect">
                <a:avLst/>
              </a:prstGeom>
              <a:blipFill>
                <a:blip r:embed="rId5"/>
                <a:stretch>
                  <a:fillRect l="-163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00363" y="4830583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Mutual </a:t>
            </a:r>
            <a:r>
              <a:rPr lang="en-US" altLang="zh-CN" b="1" dirty="0"/>
              <a:t>information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265" y="4944313"/>
            <a:ext cx="6134100" cy="13049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0361" y="5461625"/>
            <a:ext cx="3731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measure of the mutual dependence between the two </a:t>
            </a:r>
            <a:r>
              <a:rPr lang="en-US" altLang="zh-CN" dirty="0" smtClean="0"/>
              <a:t>variables.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515</Words>
  <Application>Microsoft Office PowerPoint</Application>
  <PresentationFormat>宽屏</PresentationFormat>
  <Paragraphs>88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CMSS10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WEI</dc:creator>
  <cp:lastModifiedBy>LIU WEI</cp:lastModifiedBy>
  <cp:revision>35</cp:revision>
  <dcterms:created xsi:type="dcterms:W3CDTF">2018-09-19T19:05:21Z</dcterms:created>
  <dcterms:modified xsi:type="dcterms:W3CDTF">2018-09-21T01:07:12Z</dcterms:modified>
</cp:coreProperties>
</file>