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83" r:id="rId25"/>
    <p:sldId id="284" r:id="rId26"/>
    <p:sldId id="285" r:id="rId27"/>
    <p:sldId id="278" r:id="rId28"/>
    <p:sldId id="279" r:id="rId29"/>
    <p:sldId id="280" r:id="rId30"/>
    <p:sldId id="281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85" autoAdjust="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5BC6-82F4-4483-8A6A-E29AF46A075D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14809-1C99-45FD-A1B0-306EA19FF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14809-1C99-45FD-A1B0-306EA19FFB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0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particular, the solution for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Λ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given by the product of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independent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μ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k,</a:t>
            </a:r>
            <a:r>
              <a:rPr lang="en-US" altLang="zh-CN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Λ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over each of the components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mixture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whereas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variational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posterior distribution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over the latent variables,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by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(10.48), factorizes into an independent distribution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for each observation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it does not further factorize with respect to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because, for each value of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</a:t>
            </a:r>
            <a:r>
              <a:rPr lang="en-US" altLang="zh-CN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znk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constrained to sum to one over </a:t>
            </a:r>
            <a:r>
              <a:rPr lang="en-US" altLang="zh-CN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14809-1C99-45FD-A1B0-306EA19FFB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9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framework discussed in Sections 10.1 and 10.2 can be considered a ‘global’ method in the sense that it directly seeks an approximation to the full posterior distribution over all random variables.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14809-1C99-45FD-A1B0-306EA19FFB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39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14809-1C99-45FD-A1B0-306EA19FFBB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6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As with the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Bayes methods discussed so far, this too is based on the minimization of a </a:t>
            </a:r>
            <a:r>
              <a:rPr lang="en-US" altLang="zh-CN" dirty="0" err="1" smtClean="0"/>
              <a:t>Kullback-Leibler</a:t>
            </a:r>
            <a:r>
              <a:rPr lang="en-US" altLang="zh-CN" dirty="0" smtClean="0"/>
              <a:t> divergence but next of the reverse form, which gives the approximation rather different properties.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14809-1C99-45FD-A1B0-306EA19FFBB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2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1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9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5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1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1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9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6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09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7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5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C069-5B8D-4BE7-A7D2-60ABBE41771F}" type="datetimeFigureOut">
              <a:rPr lang="zh-CN" altLang="en-US" smtClean="0"/>
              <a:t>2018/10/31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D3CC-82CE-4044-A423-09959EB12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7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40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3" Type="http://schemas.openxmlformats.org/officeDocument/2006/relationships/image" Target="../media/image820.png"/><Relationship Id="rId7" Type="http://schemas.openxmlformats.org/officeDocument/2006/relationships/image" Target="../media/image11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9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7.png"/><Relationship Id="rId5" Type="http://schemas.openxmlformats.org/officeDocument/2006/relationships/image" Target="../media/image1010.png"/><Relationship Id="rId10" Type="http://schemas.openxmlformats.org/officeDocument/2006/relationships/image" Target="../media/image136.png"/><Relationship Id="rId4" Type="http://schemas.openxmlformats.org/officeDocument/2006/relationships/image" Target="../media/image132.png"/><Relationship Id="rId9" Type="http://schemas.openxmlformats.org/officeDocument/2006/relationships/image" Target="../media/image1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10 </a:t>
            </a:r>
            <a:br>
              <a:rPr lang="en-US" altLang="zh-CN" dirty="0" smtClean="0"/>
            </a:br>
            <a:r>
              <a:rPr lang="en-US" altLang="zh-CN" dirty="0" smtClean="0"/>
              <a:t>Approximate Inference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58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10.2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Mixture of Gaussians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200" y="1387825"/>
                <a:ext cx="3312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the conditional distribution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7825"/>
                <a:ext cx="3312125" cy="369332"/>
              </a:xfrm>
              <a:prstGeom prst="rect">
                <a:avLst/>
              </a:prstGeom>
              <a:blipFill>
                <a:blip r:embed="rId2"/>
                <a:stretch>
                  <a:fillRect l="-165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00" y="1110528"/>
            <a:ext cx="2581275" cy="9239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22323" y="2034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conditional distribution of the </a:t>
            </a:r>
            <a:r>
              <a:rPr lang="en-US" altLang="zh-CN" dirty="0" smtClean="0"/>
              <a:t>observed data </a:t>
            </a:r>
            <a:r>
              <a:rPr lang="en-US" altLang="zh-CN" dirty="0"/>
              <a:t>vectors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197" y="2546553"/>
            <a:ext cx="5019675" cy="8858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8200" y="3432378"/>
            <a:ext cx="469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Next we introduce priors over the parameters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555" y="3787053"/>
            <a:ext cx="4391025" cy="904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430" y="4931494"/>
            <a:ext cx="6553200" cy="13239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8902" y="3787053"/>
            <a:ext cx="3295650" cy="260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761670" y="1418411"/>
                <a:ext cx="2675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:  </a:t>
                </a:r>
                <a:r>
                  <a:rPr lang="en-US" altLang="zh-CN" dirty="0"/>
                  <a:t>1-of-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binary vector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670" y="1418411"/>
                <a:ext cx="2675925" cy="369332"/>
              </a:xfrm>
              <a:prstGeom prst="rect">
                <a:avLst/>
              </a:prstGeom>
              <a:blipFill>
                <a:blip r:embed="rId8"/>
                <a:stretch>
                  <a:fillRect t="-10000" r="-13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10.2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Mixture of Gaussians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260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Variational</a:t>
            </a:r>
            <a:r>
              <a:rPr lang="en-US" altLang="zh-CN" b="1" dirty="0"/>
              <a:t> distribution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838200" y="130220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In order to formulate a </a:t>
            </a:r>
            <a:r>
              <a:rPr lang="en-US" altLang="zh-CN" dirty="0" err="1"/>
              <a:t>variational</a:t>
            </a:r>
            <a:r>
              <a:rPr lang="en-US" altLang="zh-CN" dirty="0"/>
              <a:t> treatment of this model, we next write </a:t>
            </a:r>
            <a:r>
              <a:rPr lang="en-US" altLang="zh-CN" dirty="0" smtClean="0"/>
              <a:t>down the </a:t>
            </a:r>
            <a:r>
              <a:rPr lang="en-US" altLang="zh-CN" dirty="0"/>
              <a:t>joint distribution of all of the random variables, which is given by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371" y="1973704"/>
            <a:ext cx="6467475" cy="342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2468571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We now consider a </a:t>
            </a:r>
            <a:r>
              <a:rPr lang="en-US" altLang="zh-CN" dirty="0" err="1"/>
              <a:t>variational</a:t>
            </a:r>
            <a:r>
              <a:rPr lang="en-US" altLang="zh-CN" dirty="0"/>
              <a:t> distribution which factorizes between the </a:t>
            </a:r>
            <a:r>
              <a:rPr lang="en-US" altLang="zh-CN" dirty="0" smtClean="0"/>
              <a:t>latent variables </a:t>
            </a:r>
            <a:r>
              <a:rPr lang="en-US" altLang="zh-CN" dirty="0"/>
              <a:t>and the parameters so that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2" y="2857294"/>
            <a:ext cx="3571875" cy="4095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592" y="3375722"/>
            <a:ext cx="5324475" cy="5143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592" y="3849204"/>
            <a:ext cx="6657975" cy="4762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38200" y="4420224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Substituting for the two conditional distributions on the right-hand side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747" y="4755445"/>
            <a:ext cx="4295775" cy="9048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107" y="4889016"/>
            <a:ext cx="5781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2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10.2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Mixture of Gaussians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260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Variational</a:t>
            </a:r>
            <a:r>
              <a:rPr lang="en-US" altLang="zh-CN" b="1" dirty="0"/>
              <a:t> distribution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13" y="925686"/>
            <a:ext cx="2466975" cy="952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583" y="947193"/>
            <a:ext cx="1685925" cy="1238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41120" y="2262468"/>
                <a:ext cx="1051268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Now let us consider the factor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err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dirty="0" err="1">
                        <a:latin typeface="Cambria Math" panose="02040503050406030204" pitchFamily="18" charset="0"/>
                      </a:rPr>
                      <m:t>𝚲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in the </a:t>
                </a:r>
                <a:r>
                  <a:rPr lang="en-US" altLang="zh-CN" dirty="0" err="1"/>
                  <a:t>variational</a:t>
                </a:r>
                <a:r>
                  <a:rPr lang="en-US" altLang="zh-CN" dirty="0"/>
                  <a:t> posterior distribution.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0" y="2262468"/>
                <a:ext cx="10512680" cy="369332"/>
              </a:xfrm>
              <a:prstGeom prst="rect">
                <a:avLst/>
              </a:prstGeom>
              <a:blipFill>
                <a:blip r:embed="rId4"/>
                <a:stretch>
                  <a:fillRect l="-52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955" y="2561707"/>
            <a:ext cx="7372350" cy="18764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38200" y="4449620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leading to the further factorization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851" y="4196421"/>
            <a:ext cx="3714750" cy="8953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31" y="4850059"/>
            <a:ext cx="6524625" cy="9048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4001" y="5151669"/>
            <a:ext cx="2209800" cy="4286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0246" y="5151669"/>
            <a:ext cx="1695450" cy="390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4100" y="6014535"/>
            <a:ext cx="6191250" cy="466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8252" y="6043109"/>
            <a:ext cx="37147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10.2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Mixture of Gaussians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271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Variational</a:t>
            </a:r>
            <a:r>
              <a:rPr lang="en-US" altLang="zh-CN" b="1" dirty="0" smtClean="0"/>
              <a:t> </a:t>
            </a:r>
            <a:r>
              <a:rPr lang="en-US" altLang="zh-CN" b="1" dirty="0"/>
              <a:t>lower bound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757382" y="1369536"/>
            <a:ext cx="10596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We can also straightforwardly evaluate the lower </a:t>
            </a:r>
            <a:r>
              <a:rPr lang="en-US" altLang="zh-CN" dirty="0" smtClean="0"/>
              <a:t>bound </a:t>
            </a:r>
            <a:r>
              <a:rPr lang="en-US" altLang="zh-CN" dirty="0"/>
              <a:t>for this model</a:t>
            </a:r>
            <a:r>
              <a:rPr lang="en-US" altLang="zh-CN" dirty="0" smtClean="0"/>
              <a:t>. In </a:t>
            </a:r>
            <a:r>
              <a:rPr lang="en-US" altLang="zh-CN" dirty="0"/>
              <a:t>practice, it is useful to be able to monitor the bound during the re-estimation </a:t>
            </a:r>
            <a:r>
              <a:rPr lang="en-US" altLang="zh-CN" dirty="0" smtClean="0"/>
              <a:t>in order </a:t>
            </a:r>
            <a:r>
              <a:rPr lang="en-US" altLang="zh-CN" dirty="0"/>
              <a:t>to test for convergence.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244148"/>
            <a:ext cx="8591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3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10.2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Mixture of Gaussians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Predictive </a:t>
            </a:r>
            <a:r>
              <a:rPr lang="en-US" altLang="zh-CN" b="1" dirty="0"/>
              <a:t>density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1415673"/>
                <a:ext cx="10515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In applications of the Bayesian mixture of Gaussians model we will often </a:t>
                </a:r>
                <a:r>
                  <a:rPr lang="en-US" altLang="zh-CN" dirty="0" smtClean="0"/>
                  <a:t>be interested </a:t>
                </a:r>
                <a:r>
                  <a:rPr lang="en-US" altLang="zh-CN" dirty="0"/>
                  <a:t>in the predictive density for a new value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of the observed variable.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15673"/>
                <a:ext cx="10515600" cy="646331"/>
              </a:xfrm>
              <a:prstGeom prst="rect">
                <a:avLst/>
              </a:prstGeom>
              <a:blipFill>
                <a:blip r:embed="rId2"/>
                <a:stretch>
                  <a:fillRect l="-522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2149515"/>
            <a:ext cx="7219950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63" y="2981548"/>
            <a:ext cx="7239000" cy="8667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137" y="3889781"/>
            <a:ext cx="7705725" cy="9334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535" y="5138160"/>
            <a:ext cx="5248275" cy="8858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58370" y="4953494"/>
            <a:ext cx="38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 mixture of Student’s t-distributions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1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10.2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Mixture of Gaussians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4443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Determining the number of components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1500622"/>
                <a:ext cx="105156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/>
                  <a:t>An alternative approach to </a:t>
                </a:r>
                <a:r>
                  <a:rPr lang="en-US" altLang="zh-CN" dirty="0" smtClean="0"/>
                  <a:t>determining a </a:t>
                </a:r>
                <a:r>
                  <a:rPr lang="en-US" altLang="zh-CN" dirty="0"/>
                  <a:t>suitable value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is to treat the mixing </a:t>
                </a:r>
                <a:r>
                  <a:rPr lang="en-US" altLang="zh-CN" dirty="0" smtClean="0"/>
                  <a:t>coefficients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 as parameters and </a:t>
                </a:r>
                <a:r>
                  <a:rPr lang="en-US" altLang="zh-CN" dirty="0" smtClean="0"/>
                  <a:t>make point </a:t>
                </a:r>
                <a:r>
                  <a:rPr lang="en-US" altLang="zh-CN" dirty="0"/>
                  <a:t>estimates of their values by maximizing the lower bound with respect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 instead of maintaining a probability distribution over them as in the fully Bayesian approach. This leads to the re-estimation equation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0622"/>
                <a:ext cx="10515600" cy="1200329"/>
              </a:xfrm>
              <a:prstGeom prst="rect">
                <a:avLst/>
              </a:prstGeom>
              <a:blipFill>
                <a:blip r:embed="rId2"/>
                <a:stretch>
                  <a:fillRect l="-522" t="-2538" r="-464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62" y="2830549"/>
            <a:ext cx="1895475" cy="87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8200" y="4075606"/>
                <a:ext cx="1059641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Components that provide insufficient contribution to explaining the data will have their mixing coefficients driven to zero during the optimization. This allows us to make a single training run in which </a:t>
                </a:r>
                <a:r>
                  <a:rPr lang="en-US" altLang="zh-CN" dirty="0" smtClean="0"/>
                  <a:t>we start </a:t>
                </a:r>
                <a:r>
                  <a:rPr lang="en-US" altLang="zh-CN" dirty="0"/>
                  <a:t>with a relatively large initial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and allow surplus components to </a:t>
                </a:r>
                <a:r>
                  <a:rPr lang="en-US" altLang="zh-CN" dirty="0" smtClean="0"/>
                  <a:t>be pruned </a:t>
                </a:r>
                <a:r>
                  <a:rPr lang="en-US" altLang="zh-CN" dirty="0"/>
                  <a:t>out of the model.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75606"/>
                <a:ext cx="10596418" cy="923330"/>
              </a:xfrm>
              <a:prstGeom prst="rect">
                <a:avLst/>
              </a:prstGeom>
              <a:blipFill>
                <a:blip r:embed="rId4"/>
                <a:stretch>
                  <a:fillRect l="-518" t="-3974" r="-978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10.2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Mixture of Gaussians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2517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Induced factorizations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838200" y="1302206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In deriving these </a:t>
            </a:r>
            <a:r>
              <a:rPr lang="en-US" altLang="zh-CN" dirty="0" err="1"/>
              <a:t>variational</a:t>
            </a:r>
            <a:r>
              <a:rPr lang="en-US" altLang="zh-CN" dirty="0"/>
              <a:t> update equations for the Gaussian mixture model</a:t>
            </a:r>
            <a:r>
              <a:rPr lang="en-US" altLang="zh-CN" dirty="0" smtClean="0"/>
              <a:t>, we </a:t>
            </a:r>
            <a:r>
              <a:rPr lang="en-US" altLang="zh-CN" dirty="0"/>
              <a:t>assumed a particular factorization of the </a:t>
            </a:r>
            <a:r>
              <a:rPr lang="en-US" altLang="zh-CN" dirty="0" err="1"/>
              <a:t>variational</a:t>
            </a:r>
            <a:r>
              <a:rPr lang="en-US" altLang="zh-CN" dirty="0"/>
              <a:t> posterior distribution </a:t>
            </a:r>
            <a:r>
              <a:rPr lang="en-US" altLang="zh-CN" dirty="0" smtClean="0"/>
              <a:t>given by </a:t>
            </a:r>
            <a:r>
              <a:rPr lang="en-US" altLang="zh-CN" dirty="0"/>
              <a:t>(10.42</a:t>
            </a:r>
            <a:r>
              <a:rPr lang="en-US" altLang="zh-CN" dirty="0" smtClean="0"/>
              <a:t>). </a:t>
            </a:r>
            <a:r>
              <a:rPr lang="en-US" altLang="zh-CN" dirty="0"/>
              <a:t>However, the optimal solutions for the various factors exhibit </a:t>
            </a:r>
            <a:r>
              <a:rPr lang="en-US" altLang="zh-CN" dirty="0" smtClean="0"/>
              <a:t>additional </a:t>
            </a:r>
            <a:r>
              <a:rPr lang="en-US" altLang="zh-CN" dirty="0"/>
              <a:t>factorizations. These additional factorizations are </a:t>
            </a:r>
            <a:r>
              <a:rPr lang="en-US" altLang="zh-CN" dirty="0" smtClean="0"/>
              <a:t>a consequence </a:t>
            </a:r>
            <a:r>
              <a:rPr lang="en-US" altLang="zh-CN" dirty="0"/>
              <a:t>of the interaction between the assumed factorization and the </a:t>
            </a:r>
            <a:r>
              <a:rPr lang="en-US" altLang="zh-CN" dirty="0" smtClean="0"/>
              <a:t>conditional independence </a:t>
            </a:r>
            <a:r>
              <a:rPr lang="en-US" altLang="zh-CN" dirty="0"/>
              <a:t>properties of the true </a:t>
            </a:r>
            <a:r>
              <a:rPr lang="en-US" altLang="zh-CN" dirty="0" smtClean="0"/>
              <a:t>distribution.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97714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partition the latent variables into three </a:t>
            </a:r>
            <a:r>
              <a:rPr lang="en-US" altLang="zh-CN" dirty="0" smtClean="0"/>
              <a:t>disjoint groups 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C</a:t>
            </a:r>
            <a:r>
              <a:rPr lang="en-US" altLang="zh-CN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then let us suppose that we are assuming a factorization </a:t>
            </a:r>
            <a:r>
              <a:rPr lang="en-US" altLang="zh-CN" dirty="0" smtClean="0"/>
              <a:t>between </a:t>
            </a:r>
            <a:r>
              <a:rPr lang="en-US" altLang="zh-CN" b="1" dirty="0" smtClean="0"/>
              <a:t>C</a:t>
            </a:r>
            <a:r>
              <a:rPr lang="en-US" altLang="zh-CN" dirty="0" smtClean="0"/>
              <a:t> </a:t>
            </a:r>
            <a:r>
              <a:rPr lang="en-US" altLang="zh-CN" dirty="0"/>
              <a:t>and the remaining latent variables, so that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751" y="3665609"/>
            <a:ext cx="3276600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250" y="4135218"/>
            <a:ext cx="5438775" cy="7334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85736" y="4944362"/>
            <a:ext cx="10368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whether this resulting solution will factorize between </a:t>
            </a:r>
            <a:r>
              <a:rPr lang="en-US" altLang="zh-CN" b="1" dirty="0"/>
              <a:t>A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, </a:t>
            </a:r>
            <a:r>
              <a:rPr lang="en-US" altLang="zh-CN" dirty="0"/>
              <a:t>This will happen if, and only if,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871" y="5402558"/>
            <a:ext cx="5591175" cy="295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948" y="5770678"/>
            <a:ext cx="1819275" cy="400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4750" y="799699"/>
            <a:ext cx="35909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10.3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Linear Regression</a:t>
            </a:r>
          </a:p>
        </p:txBody>
      </p:sp>
      <p:sp>
        <p:nvSpPr>
          <p:cNvPr id="3" name="矩形 2"/>
          <p:cNvSpPr/>
          <p:nvPr/>
        </p:nvSpPr>
        <p:spPr>
          <a:xfrm>
            <a:off x="838200" y="93287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As a second illustration of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inference, we return to the Bayesian </a:t>
            </a:r>
            <a:r>
              <a:rPr lang="en-US" altLang="zh-CN" dirty="0" smtClean="0"/>
              <a:t>linear </a:t>
            </a:r>
            <a:r>
              <a:rPr lang="en-US" altLang="zh-CN" dirty="0"/>
              <a:t>regression model. A fully Bayesian approach would integrate over the </a:t>
            </a:r>
            <a:r>
              <a:rPr lang="en-US" altLang="zh-CN" dirty="0" err="1" smtClean="0"/>
              <a:t>hyperparameters</a:t>
            </a:r>
            <a:r>
              <a:rPr lang="en-US" altLang="zh-CN" dirty="0" smtClean="0"/>
              <a:t> as </a:t>
            </a:r>
            <a:r>
              <a:rPr lang="en-US" altLang="zh-CN" dirty="0"/>
              <a:t>well as over the parameters.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87454" y="1791003"/>
                <a:ext cx="2581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likelihood function for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54" y="1791003"/>
                <a:ext cx="2581156" cy="369332"/>
              </a:xfrm>
              <a:prstGeom prst="rect">
                <a:avLst/>
              </a:prstGeom>
              <a:blipFill>
                <a:blip r:embed="rId2"/>
                <a:stretch>
                  <a:fillRect l="-212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01420" y="2550328"/>
                <a:ext cx="1784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the prior over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20" y="2550328"/>
                <a:ext cx="1784463" cy="369332"/>
              </a:xfrm>
              <a:prstGeom prst="rect">
                <a:avLst/>
              </a:prstGeom>
              <a:blipFill>
                <a:blip r:embed="rId3"/>
                <a:stretch>
                  <a:fillRect l="-307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618" y="1594617"/>
            <a:ext cx="4114800" cy="1333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8200" y="3345934"/>
                <a:ext cx="2550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prior distribution over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45934"/>
                <a:ext cx="2550698" cy="369332"/>
              </a:xfrm>
              <a:prstGeom prst="rect">
                <a:avLst/>
              </a:prstGeom>
              <a:blipFill>
                <a:blip r:embed="rId5"/>
                <a:stretch>
                  <a:fillRect l="-215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618" y="3343791"/>
            <a:ext cx="2647950" cy="371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1593" y="3954499"/>
            <a:ext cx="3657600" cy="4000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68218" y="39852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the joint distribution of all the </a:t>
            </a:r>
            <a:r>
              <a:rPr lang="en-US" altLang="zh-CN" dirty="0" smtClean="0"/>
              <a:t>variables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68218" y="4440260"/>
            <a:ext cx="260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Variational</a:t>
            </a:r>
            <a:r>
              <a:rPr lang="en-US" altLang="zh-CN" b="1" dirty="0"/>
              <a:t> distribution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38200" y="4864585"/>
                <a:ext cx="10515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Our first goal is to find an approximation to the posterior 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64585"/>
                <a:ext cx="10515600" cy="369332"/>
              </a:xfrm>
              <a:prstGeom prst="rect">
                <a:avLst/>
              </a:prstGeom>
              <a:blipFill>
                <a:blip r:embed="rId8"/>
                <a:stretch>
                  <a:fillRect l="-522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3043" y="5475735"/>
            <a:ext cx="2305050" cy="381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727226" y="5503868"/>
            <a:ext cx="33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/>
              <a:t>posterior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10.3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38200" y="932874"/>
                <a:ext cx="10515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Consider first the distribution over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. Keeping only terms that have </a:t>
                </a:r>
                <a:r>
                  <a:rPr lang="en-US" altLang="zh-CN" dirty="0" smtClean="0"/>
                  <a:t>a functional </a:t>
                </a:r>
                <a:r>
                  <a:rPr lang="en-US" altLang="zh-CN" dirty="0"/>
                  <a:t>dependence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32874"/>
                <a:ext cx="10515600" cy="369332"/>
              </a:xfrm>
              <a:prstGeom prst="rect">
                <a:avLst/>
              </a:prstGeom>
              <a:blipFill>
                <a:blip r:embed="rId2"/>
                <a:stretch>
                  <a:fillRect l="-52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400411"/>
            <a:ext cx="6572250" cy="10477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22" y="2476735"/>
            <a:ext cx="3019425" cy="5048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050" y="2448161"/>
            <a:ext cx="2867025" cy="1276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150" y="3753085"/>
            <a:ext cx="7200900" cy="19907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38200" y="372809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Similarly</a:t>
            </a:r>
            <a:endParaRPr lang="en-US" altLang="zh-CN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84" y="5683464"/>
            <a:ext cx="2867025" cy="5524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1900" y="5812052"/>
            <a:ext cx="3581400" cy="9810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3075" y="5812052"/>
            <a:ext cx="3343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10.3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Linear Regression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Predictive distribution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0" y="1315956"/>
                <a:ext cx="5444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The predictive distribution over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given a new 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15956"/>
                <a:ext cx="5444119" cy="369332"/>
              </a:xfrm>
              <a:prstGeom prst="rect">
                <a:avLst/>
              </a:prstGeom>
              <a:blipFill>
                <a:blip r:embed="rId2"/>
                <a:stretch>
                  <a:fillRect l="-100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1699038"/>
            <a:ext cx="6410325" cy="2600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68" y="4854437"/>
            <a:ext cx="33051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Contents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10.1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Inference</a:t>
            </a:r>
          </a:p>
          <a:p>
            <a:r>
              <a:rPr lang="en-US" altLang="zh-CN" dirty="0" smtClean="0"/>
              <a:t>10.2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Mixture of Gaussians</a:t>
            </a:r>
          </a:p>
          <a:p>
            <a:r>
              <a:rPr lang="en-US" altLang="zh-CN" dirty="0" smtClean="0"/>
              <a:t>10.3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Linear Regression</a:t>
            </a:r>
          </a:p>
          <a:p>
            <a:r>
              <a:rPr lang="en-US" altLang="zh-CN" dirty="0" smtClean="0"/>
              <a:t>10.4 Exponential Family Distributions</a:t>
            </a:r>
          </a:p>
          <a:p>
            <a:r>
              <a:rPr lang="en-US" altLang="zh-CN" dirty="0" smtClean="0"/>
              <a:t>10.5 Local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Methods</a:t>
            </a:r>
          </a:p>
          <a:p>
            <a:r>
              <a:rPr lang="en-US" altLang="zh-CN" dirty="0" smtClean="0"/>
              <a:t>10.6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Logistic Regression</a:t>
            </a:r>
          </a:p>
          <a:p>
            <a:r>
              <a:rPr lang="en-US" altLang="zh-CN" dirty="0" smtClean="0"/>
              <a:t>10.7 Expectation Propagation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10.3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Linear Regression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Lower bound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200" y="130220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Another quantity of importance is the lower </a:t>
            </a:r>
            <a:r>
              <a:rPr lang="en-US" altLang="zh-CN" dirty="0" smtClean="0"/>
              <a:t>bound defined by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671538"/>
            <a:ext cx="6686550" cy="12382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29" y="3120094"/>
            <a:ext cx="8435340" cy="32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10.4 Exponential Family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38200" y="1046362"/>
                <a:ext cx="10591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Up to now we have grouped the variables in the model into observed </a:t>
                </a:r>
                <a:r>
                  <a:rPr lang="en-US" altLang="zh-CN" dirty="0" smtClean="0"/>
                  <a:t>variables and </a:t>
                </a:r>
                <a:r>
                  <a:rPr lang="en-US" altLang="zh-CN" dirty="0"/>
                  <a:t>hidden variables. We now make a further distinction between latent variables</a:t>
                </a:r>
                <a:r>
                  <a:rPr lang="en-US" altLang="zh-CN" dirty="0" smtClean="0"/>
                  <a:t>, denoted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zh-CN" dirty="0"/>
                  <a:t>, and parameters, denoted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46362"/>
                <a:ext cx="10591800" cy="646331"/>
              </a:xfrm>
              <a:prstGeom prst="rect">
                <a:avLst/>
              </a:prstGeom>
              <a:blipFill>
                <a:blip r:embed="rId2"/>
                <a:stretch>
                  <a:fillRect l="-51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838200" y="1806181"/>
                <a:ext cx="10515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suppose that the joint distribution of observed and latent </a:t>
                </a:r>
                <a:r>
                  <a:rPr lang="en-US" altLang="zh-CN" dirty="0" smtClean="0"/>
                  <a:t>variables is </a:t>
                </a:r>
                <a:r>
                  <a:rPr lang="en-US" altLang="zh-CN" dirty="0"/>
                  <a:t>a member of the exponential family, parameterized by natural parameters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dirty="0"/>
                  <a:t> so that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6181"/>
                <a:ext cx="10515600" cy="646331"/>
              </a:xfrm>
              <a:prstGeom prst="rect">
                <a:avLst/>
              </a:prstGeom>
              <a:blipFill>
                <a:blip r:embed="rId3"/>
                <a:stretch>
                  <a:fillRect l="-522" t="-4717" r="-92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794" y="2402024"/>
            <a:ext cx="5857875" cy="847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600" y="3319161"/>
            <a:ext cx="5295900" cy="419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38200" y="3310142"/>
                <a:ext cx="2818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use a conjugate prior for </a:t>
                </a:r>
                <a14:m>
                  <m:oMath xmlns:m="http://schemas.openxmlformats.org/officeDocument/2006/math">
                    <m:r>
                      <a:rPr lang="el-GR" altLang="zh-CN" b="1" i="1" dirty="0" smtClean="0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10142"/>
                <a:ext cx="2818400" cy="369332"/>
              </a:xfrm>
              <a:prstGeom prst="rect">
                <a:avLst/>
              </a:prstGeom>
              <a:blipFill>
                <a:blip r:embed="rId6"/>
                <a:stretch>
                  <a:fillRect l="-194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105" y="4428697"/>
            <a:ext cx="2476500" cy="3524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200" y="405803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Now consider the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distribution </a:t>
            </a:r>
            <a:r>
              <a:rPr lang="en-US" altLang="zh-CN" dirty="0"/>
              <a:t>that factorizes between the latent variables and the parameters,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433" y="4805918"/>
            <a:ext cx="6972300" cy="1419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1801" y="4941927"/>
            <a:ext cx="1257300" cy="361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3576" y="4991354"/>
            <a:ext cx="1038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10.4 Exponential Family Distributions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519" y="1050993"/>
            <a:ext cx="5781675" cy="4953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38200" y="1664412"/>
            <a:ext cx="6114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Similarly, for the </a:t>
            </a:r>
            <a:r>
              <a:rPr lang="en-US" altLang="zh-CN" dirty="0" err="1"/>
              <a:t>variational</a:t>
            </a:r>
            <a:r>
              <a:rPr lang="en-US" altLang="zh-CN" dirty="0"/>
              <a:t> distribution over the parameters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2034943"/>
            <a:ext cx="4648200" cy="4857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2520718"/>
            <a:ext cx="4019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10.5 Local </a:t>
            </a:r>
            <a:r>
              <a:rPr lang="en-US" altLang="zh-CN" sz="2800" b="1" dirty="0" err="1" smtClean="0"/>
              <a:t>Variational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Methods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An alternative ‘local’ approach </a:t>
            </a:r>
            <a:r>
              <a:rPr lang="en-US" altLang="zh-CN" dirty="0" smtClean="0"/>
              <a:t>involves finding </a:t>
            </a:r>
            <a:r>
              <a:rPr lang="en-US" altLang="zh-CN" dirty="0"/>
              <a:t>bounds on functions over individual variables or groups of variables </a:t>
            </a:r>
            <a:r>
              <a:rPr lang="en-US" altLang="zh-CN" dirty="0" smtClean="0"/>
              <a:t>within a </a:t>
            </a:r>
            <a:r>
              <a:rPr lang="en-US" altLang="zh-CN" dirty="0"/>
              <a:t>model.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78" y="1638078"/>
            <a:ext cx="7978140" cy="2468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450" y="4356073"/>
            <a:ext cx="3524250" cy="1009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793" y="4366915"/>
            <a:ext cx="2981325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8272" y="5643597"/>
            <a:ext cx="3257550" cy="10382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6921" y="5793377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For concave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4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10.5 Local </a:t>
            </a:r>
            <a:r>
              <a:rPr lang="en-US" altLang="zh-CN" sz="2800" b="1" dirty="0" err="1" smtClean="0"/>
              <a:t>Variational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Methods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93287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An important example, which arises frequently in pattern recognition, is </a:t>
            </a:r>
            <a:r>
              <a:rPr lang="en-US" altLang="zh-CN" dirty="0" smtClean="0"/>
              <a:t>the logistic </a:t>
            </a:r>
            <a:r>
              <a:rPr lang="en-US" altLang="zh-CN" dirty="0"/>
              <a:t>sigmoid function defined by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02" y="1380171"/>
            <a:ext cx="1905000" cy="6096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8200" y="21469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we take </a:t>
            </a:r>
            <a:r>
              <a:rPr lang="en-US" altLang="zh-CN" dirty="0" smtClean="0"/>
              <a:t>the logarithm </a:t>
            </a:r>
            <a:r>
              <a:rPr lang="en-US" altLang="zh-CN" dirty="0"/>
              <a:t>we obtain a function which is concave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8200" y="2622051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corresponding conjugate function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2926251"/>
            <a:ext cx="6362700" cy="5238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3528196"/>
            <a:ext cx="2343150" cy="5143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38200" y="3572247"/>
            <a:ext cx="4434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an upper bound on the </a:t>
            </a:r>
            <a:r>
              <a:rPr lang="en-US" altLang="zh-CN" dirty="0" smtClean="0"/>
              <a:t>log sigmoid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001863"/>
            <a:ext cx="2809875" cy="40005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372388" y="1500622"/>
            <a:ext cx="290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neither convex nor concave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38200" y="463136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can also obtain a lower bound on the sigmoid having the functional form </a:t>
            </a:r>
            <a:r>
              <a:rPr lang="en-US" altLang="zh-CN" dirty="0" smtClean="0"/>
              <a:t>of a </a:t>
            </a:r>
            <a:r>
              <a:rPr lang="en-US" altLang="zh-CN" dirty="0"/>
              <a:t>Gaussian.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3400" y="5091697"/>
            <a:ext cx="6753225" cy="93345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4765878" y="5568443"/>
            <a:ext cx="2168322" cy="456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037" y="6062695"/>
            <a:ext cx="561975" cy="409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422850" y="6082816"/>
                <a:ext cx="38529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a convex function of </a:t>
                </a:r>
                <a:r>
                  <a:rPr lang="en-US" altLang="zh-CN" dirty="0"/>
                  <a:t>the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850" y="6082816"/>
                <a:ext cx="3852914" cy="369332"/>
              </a:xfrm>
              <a:prstGeom prst="rect">
                <a:avLst/>
              </a:prstGeom>
              <a:blipFill>
                <a:blip r:embed="rId8"/>
                <a:stretch>
                  <a:fillRect l="-142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9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10.5 Local </a:t>
            </a:r>
            <a:r>
              <a:rPr lang="en-US" altLang="zh-CN" sz="2800" b="1" dirty="0" err="1" smtClean="0"/>
              <a:t>Variational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Methods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499" y="932874"/>
            <a:ext cx="3590925" cy="638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14449" y="1067295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conjugate function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04" y="1658399"/>
            <a:ext cx="4838700" cy="7048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7383" y="1792820"/>
            <a:ext cx="3547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stationarity condition leads to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957" y="2442725"/>
            <a:ext cx="4972050" cy="8572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369" y="4812274"/>
            <a:ext cx="5229225" cy="5715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07" y="3400794"/>
            <a:ext cx="6486525" cy="54292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006" y="4010490"/>
            <a:ext cx="7496175" cy="52387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838200" y="4507378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bound on the sigmoid then becomes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932426" y="491335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(10.144)</a:t>
            </a:r>
          </a:p>
        </p:txBody>
      </p:sp>
    </p:spTree>
    <p:extLst>
      <p:ext uri="{BB962C8B-B14F-4D97-AF65-F5344CB8AC3E}">
        <p14:creationId xmlns:p14="http://schemas.microsoft.com/office/powerpoint/2010/main" val="20748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10.5 Local </a:t>
            </a:r>
            <a:r>
              <a:rPr lang="en-US" altLang="zh-CN" sz="2800" b="1" dirty="0" err="1" smtClean="0"/>
              <a:t>Variational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Methods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30" y="819758"/>
            <a:ext cx="919734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10.6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Logistic Regression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833666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We now illustrate the use of local </a:t>
            </a:r>
            <a:r>
              <a:rPr lang="en-US" altLang="zh-CN" dirty="0" err="1"/>
              <a:t>variational</a:t>
            </a:r>
            <a:r>
              <a:rPr lang="en-US" altLang="zh-CN" dirty="0"/>
              <a:t> methods by returning to the </a:t>
            </a:r>
            <a:r>
              <a:rPr lang="en-US" altLang="zh-CN" dirty="0" smtClean="0"/>
              <a:t>Bayesian logistic </a:t>
            </a:r>
            <a:r>
              <a:rPr lang="en-US" altLang="zh-CN" dirty="0"/>
              <a:t>regression model. </a:t>
            </a:r>
            <a:r>
              <a:rPr lang="en-US" altLang="zh-CN" dirty="0" smtClean="0"/>
              <a:t>The greater flexibility </a:t>
            </a:r>
            <a:r>
              <a:rPr lang="en-US" altLang="zh-CN" dirty="0"/>
              <a:t>of the </a:t>
            </a:r>
            <a:r>
              <a:rPr lang="en-US" altLang="zh-CN" dirty="0" err="1"/>
              <a:t>variational</a:t>
            </a:r>
            <a:r>
              <a:rPr lang="en-US" altLang="zh-CN" dirty="0"/>
              <a:t> approximation leads to improved accuracy </a:t>
            </a:r>
            <a:r>
              <a:rPr lang="en-US" altLang="zh-CN" dirty="0" smtClean="0"/>
              <a:t>compared to </a:t>
            </a:r>
            <a:r>
              <a:rPr lang="en-US" altLang="zh-CN" dirty="0"/>
              <a:t>the Laplace method.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2759" y="2054620"/>
            <a:ext cx="245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marginal likelihood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675" y="1856204"/>
            <a:ext cx="6372225" cy="89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82759" y="2779534"/>
                <a:ext cx="33329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the conditional distribution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759" y="2779534"/>
                <a:ext cx="3332964" cy="369332"/>
              </a:xfrm>
              <a:prstGeom prst="rect">
                <a:avLst/>
              </a:prstGeom>
              <a:blipFill>
                <a:blip r:embed="rId3"/>
                <a:stretch>
                  <a:fillRect l="-1463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793" y="2796471"/>
            <a:ext cx="4183380" cy="1531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4112" y="2760717"/>
            <a:ext cx="1209675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217" y="4422098"/>
            <a:ext cx="7343775" cy="504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723" y="4934133"/>
            <a:ext cx="4362450" cy="542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75795" y="5020930"/>
                <a:ext cx="33418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The joint </a:t>
                </a:r>
                <a:r>
                  <a:rPr lang="en-US" altLang="zh-CN" dirty="0"/>
                  <a:t>distribution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95" y="5020930"/>
                <a:ext cx="3341812" cy="369332"/>
              </a:xfrm>
              <a:prstGeom prst="rect">
                <a:avLst/>
              </a:prstGeom>
              <a:blipFill>
                <a:blip r:embed="rId8"/>
                <a:stretch>
                  <a:fillRect l="-145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4469" y="5399425"/>
            <a:ext cx="6524625" cy="13335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38200" y="1714267"/>
            <a:ext cx="372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Variational</a:t>
            </a:r>
            <a:r>
              <a:rPr lang="en-US" altLang="zh-CN" b="1" dirty="0">
                <a:solidFill>
                  <a:srgbClr val="0000B4"/>
                </a:solidFill>
                <a:latin typeface="Helvetica-Bold"/>
              </a:rPr>
              <a:t> </a:t>
            </a:r>
            <a:r>
              <a:rPr lang="en-US" altLang="zh-CN" b="1" dirty="0"/>
              <a:t>posterior</a:t>
            </a:r>
            <a:r>
              <a:rPr lang="en-US" altLang="zh-CN" b="1" dirty="0">
                <a:solidFill>
                  <a:srgbClr val="0000B4"/>
                </a:solidFill>
                <a:latin typeface="Helvetica-Bold"/>
              </a:rPr>
              <a:t> </a:t>
            </a:r>
            <a:r>
              <a:rPr lang="en-US" altLang="zh-CN" b="1" dirty="0"/>
              <a:t>distribution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9518022" y="504736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(10.152)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2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10.6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Logistic Regression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589" y="932874"/>
            <a:ext cx="6229350" cy="1333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920963" y="2359117"/>
                <a:ext cx="3238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Substituting for the prior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63" y="2359117"/>
                <a:ext cx="3238322" cy="369332"/>
              </a:xfrm>
              <a:prstGeom prst="rect">
                <a:avLst/>
              </a:prstGeom>
              <a:blipFill>
                <a:blip r:embed="rId4"/>
                <a:stretch>
                  <a:fillRect l="-1507" t="-9836" r="-94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285" y="2359117"/>
            <a:ext cx="6448425" cy="16287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6587" y="4187127"/>
            <a:ext cx="2771775" cy="4095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20963" y="4220886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Gaussian </a:t>
            </a:r>
            <a:r>
              <a:rPr lang="en-US" altLang="zh-CN" dirty="0" err="1"/>
              <a:t>variational</a:t>
            </a:r>
            <a:r>
              <a:rPr lang="en-US" altLang="zh-CN" dirty="0"/>
              <a:t> posterior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159" y="4792098"/>
            <a:ext cx="4697730" cy="167163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275304" y="4947084"/>
            <a:ext cx="54232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T</a:t>
            </a:r>
            <a:r>
              <a:rPr lang="en-US" altLang="zh-CN" dirty="0" smtClean="0"/>
              <a:t>he additional flexibility provided by the </a:t>
            </a:r>
            <a:r>
              <a:rPr lang="en-US" altLang="zh-CN" dirty="0" err="1" smtClean="0"/>
              <a:t>variational</a:t>
            </a:r>
            <a:r>
              <a:rPr lang="en-US" altLang="zh-CN" dirty="0" smtClean="0"/>
              <a:t> </a:t>
            </a:r>
            <a:r>
              <a:rPr lang="en-US" altLang="zh-CN" dirty="0" smtClean="0"/>
              <a:t>parameters     leads </a:t>
            </a:r>
            <a:r>
              <a:rPr lang="en-US" altLang="zh-CN" dirty="0"/>
              <a:t>to improved accuracy in the </a:t>
            </a:r>
            <a:r>
              <a:rPr lang="en-US" altLang="zh-CN" dirty="0" smtClean="0"/>
              <a:t>approximation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6193" y="5226431"/>
            <a:ext cx="449399" cy="3388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01014" y="421789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(10.156)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18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10.6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Logistic Regression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41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Optimizing the </a:t>
            </a:r>
            <a:r>
              <a:rPr lang="en-US" altLang="zh-CN" b="1" dirty="0" err="1"/>
              <a:t>variational</a:t>
            </a:r>
            <a:r>
              <a:rPr lang="en-US" altLang="zh-CN" b="1" dirty="0"/>
              <a:t> parameters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38201" y="1396078"/>
                <a:ext cx="10515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 smtClean="0"/>
                  <a:t>Before evaluate </a:t>
                </a:r>
                <a:r>
                  <a:rPr lang="en-US" altLang="zh-CN" dirty="0"/>
                  <a:t>the predictive distribution for new data points, we need to determine the </a:t>
                </a:r>
                <a:r>
                  <a:rPr lang="en-US" altLang="zh-CN" dirty="0" err="1"/>
                  <a:t>variational</a:t>
                </a:r>
                <a:r>
                  <a:rPr lang="en-US" altLang="zh-CN" dirty="0"/>
                  <a:t> parameters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by </a:t>
                </a:r>
                <a:r>
                  <a:rPr lang="en-US" altLang="zh-CN" dirty="0" smtClean="0"/>
                  <a:t>maximizing the </a:t>
                </a:r>
                <a:r>
                  <a:rPr lang="en-US" altLang="zh-CN" dirty="0"/>
                  <a:t>lower bound on the marginal likelihood.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396078"/>
                <a:ext cx="10515600" cy="646331"/>
              </a:xfrm>
              <a:prstGeom prst="rect">
                <a:avLst/>
              </a:prstGeom>
              <a:blipFill>
                <a:blip r:embed="rId2"/>
                <a:stretch>
                  <a:fillRect l="-522" t="-4717" r="-46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38200" y="2315581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substitute the inequality (10.152) back into the marginal </a:t>
            </a:r>
            <a:r>
              <a:rPr lang="en-US" altLang="zh-CN" dirty="0" smtClean="0"/>
              <a:t>likelihood to </a:t>
            </a:r>
            <a:r>
              <a:rPr lang="en-US" altLang="zh-CN" dirty="0"/>
              <a:t>give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03359"/>
            <a:ext cx="7162800" cy="704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38200" y="3513622"/>
                <a:ext cx="54202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considering the EM approach to determining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i="1" dirty="0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3622"/>
                <a:ext cx="5420266" cy="369332"/>
              </a:xfrm>
              <a:prstGeom prst="rect">
                <a:avLst/>
              </a:prstGeom>
              <a:blipFill>
                <a:blip r:embed="rId4"/>
                <a:stretch>
                  <a:fillRect l="-101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17246" y="4133079"/>
                <a:ext cx="6389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 smtClean="0"/>
                  <a:t>E</a:t>
                </a:r>
                <a:r>
                  <a:rPr lang="en-US" altLang="zh-CN" dirty="0" smtClean="0"/>
                  <a:t> step: find </a:t>
                </a:r>
                <a:r>
                  <a:rPr lang="en-US" altLang="zh-CN" dirty="0"/>
                  <a:t>the posterior distribution over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, given by (10.156).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46" y="4133079"/>
                <a:ext cx="6389891" cy="369332"/>
              </a:xfrm>
              <a:prstGeom prst="rect">
                <a:avLst/>
              </a:prstGeom>
              <a:blipFill>
                <a:blip r:embed="rId5"/>
                <a:stretch>
                  <a:fillRect l="-859" t="-9836" r="-19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017245" y="4511070"/>
            <a:ext cx="6628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dirty="0"/>
              <a:t> </a:t>
            </a:r>
            <a:r>
              <a:rPr lang="en-US" altLang="zh-CN" dirty="0" smtClean="0"/>
              <a:t>step: </a:t>
            </a:r>
            <a:r>
              <a:rPr lang="en-US" altLang="zh-CN" dirty="0"/>
              <a:t>maximize the expected </a:t>
            </a:r>
            <a:r>
              <a:rPr lang="en-US" altLang="zh-CN" dirty="0" smtClean="0"/>
              <a:t>complete-data log </a:t>
            </a:r>
            <a:r>
              <a:rPr lang="en-US" altLang="zh-CN" dirty="0"/>
              <a:t>likelihood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137" y="4379067"/>
            <a:ext cx="3686175" cy="561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7779" y="5001682"/>
            <a:ext cx="8420100" cy="876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7308" y="5925939"/>
            <a:ext cx="58864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</a:t>
            </a:r>
            <a:r>
              <a:rPr lang="en-US" altLang="zh-CN" sz="2800" b="1" dirty="0"/>
              <a:t>.1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Inference 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193744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Suppose we have a fully Bayesian model </a:t>
            </a:r>
            <a:r>
              <a:rPr lang="en-US" altLang="zh-CN" dirty="0" smtClean="0"/>
              <a:t>in which </a:t>
            </a:r>
            <a:r>
              <a:rPr lang="en-US" altLang="zh-CN" dirty="0"/>
              <a:t>all parameters are given prior distributions.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38200" y="2306772"/>
                <a:ext cx="44037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independent, identically distributed data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06772"/>
                <a:ext cx="4403770" cy="369332"/>
              </a:xfrm>
              <a:prstGeom prst="rect">
                <a:avLst/>
              </a:prstGeom>
              <a:blipFill>
                <a:blip r:embed="rId3"/>
                <a:stretch>
                  <a:fillRect t="-8197" r="-4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964" y="2775409"/>
            <a:ext cx="2286000" cy="3524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2267" y="2758502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Observed variables: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92266" y="3144741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Latent variables and parameters: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556" y="3171173"/>
            <a:ext cx="2124075" cy="342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38200" y="3584086"/>
                <a:ext cx="10515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/>
                  <a:t>O</a:t>
                </a:r>
                <a:r>
                  <a:rPr lang="en-US" altLang="zh-CN" dirty="0" smtClean="0"/>
                  <a:t>ur </a:t>
                </a:r>
                <a:r>
                  <a:rPr lang="en-US" altLang="zh-CN" dirty="0"/>
                  <a:t>goal is to find an approximation </a:t>
                </a:r>
                <a:r>
                  <a:rPr lang="en-US" altLang="zh-CN" dirty="0" smtClean="0"/>
                  <a:t>for </a:t>
                </a:r>
                <a:r>
                  <a:rPr lang="en-US" altLang="zh-CN" dirty="0"/>
                  <a:t>the posterior </a:t>
                </a:r>
                <a:r>
                  <a:rPr lang="en-US" altLang="zh-CN" dirty="0" smtClean="0"/>
                  <a:t>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as </a:t>
                </a:r>
                <a:r>
                  <a:rPr lang="en-US" altLang="zh-CN" dirty="0"/>
                  <a:t>well as for the model </a:t>
                </a:r>
                <a:r>
                  <a:rPr lang="en-US" altLang="zh-CN" dirty="0" smtClean="0"/>
                  <a:t>evidence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We </a:t>
                </a:r>
                <a:r>
                  <a:rPr lang="en-US" altLang="zh-CN" dirty="0"/>
                  <a:t>can decompose the log </a:t>
                </a:r>
                <a:r>
                  <a:rPr lang="en-US" altLang="zh-CN" b="1" dirty="0"/>
                  <a:t>marginal probability </a:t>
                </a:r>
                <a:r>
                  <a:rPr lang="en-US" altLang="zh-CN" dirty="0"/>
                  <a:t>using</a:t>
                </a:r>
                <a:endParaRPr lang="en-US" altLang="zh-CN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84086"/>
                <a:ext cx="10515600" cy="646331"/>
              </a:xfrm>
              <a:prstGeom prst="rect">
                <a:avLst/>
              </a:prstGeom>
              <a:blipFill>
                <a:blip r:embed="rId6"/>
                <a:stretch>
                  <a:fillRect l="-522" t="-5660" r="-46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7964" y="4282004"/>
            <a:ext cx="3114675" cy="447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964" y="4729679"/>
            <a:ext cx="4933950" cy="152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38200" y="910363"/>
                <a:ext cx="105156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/>
                  <a:t>A central task in the application of probabilistic models is the evaluation of the </a:t>
                </a:r>
                <a:r>
                  <a:rPr lang="en-US" altLang="zh-CN" dirty="0" smtClean="0"/>
                  <a:t>posterior 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of the latent variables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zh-CN" dirty="0"/>
                  <a:t> given the observed (visible) </a:t>
                </a:r>
                <a:r>
                  <a:rPr lang="en-US" altLang="zh-CN" dirty="0" smtClean="0"/>
                  <a:t>data variables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dirty="0"/>
                  <a:t>, and the evaluation of expectations computed with respect to this distribution.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10363"/>
                <a:ext cx="10515600" cy="923330"/>
              </a:xfrm>
              <a:prstGeom prst="rect">
                <a:avLst/>
              </a:prstGeom>
              <a:blipFill>
                <a:blip r:embed="rId9"/>
                <a:stretch>
                  <a:fillRect l="-522" t="-3289" r="-464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84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10.6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Logistic Regression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Inference of </a:t>
            </a:r>
            <a:r>
              <a:rPr lang="en-US" altLang="zh-CN" b="1" dirty="0" err="1"/>
              <a:t>hyperparameters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838200" y="1425740"/>
                <a:ext cx="105156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/>
                  <a:t>So far, we have treated the </a:t>
                </a:r>
                <a:r>
                  <a:rPr lang="en-US" altLang="zh-CN" dirty="0" err="1"/>
                  <a:t>hyperparameter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in the prior distribution as a </a:t>
                </a:r>
                <a:r>
                  <a:rPr lang="en-US" altLang="zh-CN" dirty="0" smtClean="0"/>
                  <a:t>known constant</a:t>
                </a:r>
                <a:r>
                  <a:rPr lang="en-US" altLang="zh-CN" dirty="0"/>
                  <a:t>. We now extend the Bayesian logistic regression model to allow the value </a:t>
                </a:r>
                <a:r>
                  <a:rPr lang="en-US" altLang="zh-CN" dirty="0" smtClean="0"/>
                  <a:t>of this </a:t>
                </a:r>
                <a:r>
                  <a:rPr lang="en-US" altLang="zh-CN" dirty="0"/>
                  <a:t>parameter to be inferred from the data set.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5740"/>
                <a:ext cx="10515600" cy="923330"/>
              </a:xfrm>
              <a:prstGeom prst="rect">
                <a:avLst/>
              </a:prstGeom>
              <a:blipFill>
                <a:blip r:embed="rId2"/>
                <a:stretch>
                  <a:fillRect l="-522" t="-3974" r="-46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354" y="2229352"/>
            <a:ext cx="2924175" cy="4381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354" y="3034288"/>
            <a:ext cx="2705100" cy="36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078098" y="3012586"/>
                <a:ext cx="3148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 conjugate </a:t>
                </a:r>
                <a:r>
                  <a:rPr lang="en-US" altLang="zh-CN" dirty="0" err="1"/>
                  <a:t>hyperprior</a:t>
                </a:r>
                <a:r>
                  <a:rPr lang="en-US" altLang="zh-CN" dirty="0"/>
                  <a:t> over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98" y="3012586"/>
                <a:ext cx="3148619" cy="369332"/>
              </a:xfrm>
              <a:prstGeom prst="rect">
                <a:avLst/>
              </a:prstGeom>
              <a:blipFill>
                <a:blip r:embed="rId5"/>
                <a:stretch>
                  <a:fillRect l="-174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078098" y="3540495"/>
            <a:ext cx="351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marginal likelihood for this model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202" y="3471906"/>
            <a:ext cx="3333750" cy="7143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2253" y="3595730"/>
            <a:ext cx="3676650" cy="466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28512" y="4197608"/>
                <a:ext cx="61366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To begin with, we introduce a </a:t>
                </a:r>
                <a:r>
                  <a:rPr lang="en-US" altLang="zh-CN" dirty="0" err="1"/>
                  <a:t>variational</a:t>
                </a:r>
                <a:r>
                  <a:rPr lang="en-US" altLang="zh-CN" dirty="0"/>
                  <a:t> 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12" y="4197608"/>
                <a:ext cx="6136616" cy="369332"/>
              </a:xfrm>
              <a:prstGeom prst="rect">
                <a:avLst/>
              </a:prstGeom>
              <a:blipFill>
                <a:blip r:embed="rId8"/>
                <a:stretch>
                  <a:fillRect l="-894" t="-10000" r="-9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135" y="4649787"/>
            <a:ext cx="3009900" cy="4000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6665" y="4533207"/>
            <a:ext cx="5591175" cy="66675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838200" y="5229031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therefore apply the local </a:t>
            </a:r>
            <a:r>
              <a:rPr lang="en-US" altLang="zh-CN" dirty="0" err="1"/>
              <a:t>variational</a:t>
            </a:r>
            <a:r>
              <a:rPr lang="en-US" altLang="zh-CN" dirty="0"/>
              <a:t> bound to each </a:t>
            </a:r>
            <a:r>
              <a:rPr lang="en-US" altLang="zh-CN" dirty="0" smtClean="0"/>
              <a:t>of the </a:t>
            </a:r>
            <a:r>
              <a:rPr lang="en-US" altLang="zh-CN" dirty="0"/>
              <a:t>logistic sigmoid factors as before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5150" y="5597805"/>
            <a:ext cx="67437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10.6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Logistic Regression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041259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Next we assume that the </a:t>
            </a:r>
            <a:r>
              <a:rPr lang="en-US" altLang="zh-CN" dirty="0" err="1"/>
              <a:t>variational</a:t>
            </a:r>
            <a:r>
              <a:rPr lang="en-US" altLang="zh-CN" dirty="0"/>
              <a:t> distribution factorizes between parameters </a:t>
            </a:r>
            <a:r>
              <a:rPr lang="en-US" altLang="zh-CN" dirty="0" smtClean="0"/>
              <a:t>and  </a:t>
            </a:r>
            <a:r>
              <a:rPr lang="en-US" altLang="zh-CN" dirty="0" err="1" smtClean="0"/>
              <a:t>hyperparameters</a:t>
            </a:r>
            <a:r>
              <a:rPr lang="en-US" altLang="zh-CN" dirty="0" smtClean="0"/>
              <a:t> </a:t>
            </a:r>
            <a:r>
              <a:rPr lang="en-US" altLang="zh-CN" dirty="0"/>
              <a:t>so that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40" y="1497090"/>
            <a:ext cx="2419350" cy="381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38200" y="2143421"/>
                <a:ext cx="10515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Consider first the 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altLang="zh-CN" dirty="0"/>
                  <a:t>Discarding terms </a:t>
                </a:r>
                <a:r>
                  <a:rPr lang="en-US" altLang="zh-CN" dirty="0" smtClean="0"/>
                  <a:t>that are </a:t>
                </a:r>
                <a:r>
                  <a:rPr lang="en-US" altLang="zh-CN" dirty="0"/>
                  <a:t>independent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dirty="0"/>
                  <a:t>, we have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3421"/>
                <a:ext cx="10515600" cy="369332"/>
              </a:xfrm>
              <a:prstGeom prst="rect">
                <a:avLst/>
              </a:prstGeom>
              <a:blipFill>
                <a:blip r:embed="rId4"/>
                <a:stretch>
                  <a:fillRect l="-52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681" y="2512753"/>
            <a:ext cx="5838825" cy="800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285647"/>
            <a:ext cx="8924925" cy="857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821967" y="4357686"/>
                <a:ext cx="10515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Similarly, the optimal solution for the factor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is obtained from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67" y="4357686"/>
                <a:ext cx="10515600" cy="369332"/>
              </a:xfrm>
              <a:prstGeom prst="rect">
                <a:avLst/>
              </a:prstGeom>
              <a:blipFill>
                <a:blip r:embed="rId7"/>
                <a:stretch>
                  <a:fillRect l="-52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2027" y="4685822"/>
            <a:ext cx="4905375" cy="438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502" y="5123972"/>
            <a:ext cx="7077075" cy="68580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9981786" y="3532523"/>
            <a:ext cx="2305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Gaussian distribution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981786" y="5282206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Gamma </a:t>
            </a:r>
            <a:r>
              <a:rPr lang="en-US" altLang="zh-CN" dirty="0"/>
              <a:t>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</a:t>
            </a:r>
            <a:r>
              <a:rPr lang="en-US" altLang="zh-CN" sz="2800" b="1" dirty="0"/>
              <a:t>.1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Inference 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265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Factorized distributions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02" y="1117540"/>
            <a:ext cx="2009775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200" y="1420030"/>
                <a:ext cx="60676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Suppose we partition the elements of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zh-CN" dirty="0"/>
                  <a:t> into disjoint groups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0030"/>
                <a:ext cx="6067687" cy="369332"/>
              </a:xfrm>
              <a:prstGeom prst="rect">
                <a:avLst/>
              </a:prstGeom>
              <a:blipFill>
                <a:blip r:embed="rId3"/>
                <a:stretch>
                  <a:fillRect l="-905" t="-9836" r="-30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269" y="2519096"/>
            <a:ext cx="4229100" cy="6381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38200" y="2653517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optimal 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838200" y="3157271"/>
                <a:ext cx="10515600" cy="94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 smtClean="0"/>
                  <a:t>This </a:t>
                </a:r>
                <a:r>
                  <a:rPr lang="en-US" altLang="zh-CN" dirty="0"/>
                  <a:t>provides </a:t>
                </a:r>
                <a:r>
                  <a:rPr lang="en-US" altLang="zh-CN" dirty="0" smtClean="0"/>
                  <a:t>the </a:t>
                </a:r>
                <a:r>
                  <a:rPr lang="en-US" altLang="zh-CN" b="1" dirty="0" smtClean="0"/>
                  <a:t>basis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for applications of </a:t>
                </a:r>
                <a:r>
                  <a:rPr lang="en-US" altLang="zh-CN" dirty="0" err="1"/>
                  <a:t>variational</a:t>
                </a:r>
                <a:r>
                  <a:rPr lang="en-US" altLang="zh-CN" dirty="0"/>
                  <a:t> methods. It says that the log of the </a:t>
                </a:r>
                <a:r>
                  <a:rPr lang="en-US" altLang="zh-CN" dirty="0" smtClean="0"/>
                  <a:t>optimal solution for </a:t>
                </a:r>
                <a:r>
                  <a:rPr lang="en-US" altLang="zh-CN" dirty="0"/>
                  <a:t>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is obtained simply by considering the log of the joint </a:t>
                </a:r>
                <a:r>
                  <a:rPr lang="en-US" altLang="zh-CN" dirty="0" smtClean="0"/>
                  <a:t>distribution over </a:t>
                </a:r>
                <a:r>
                  <a:rPr lang="en-US" altLang="zh-CN" dirty="0"/>
                  <a:t>all hidden and visible variables and then taking the expectation with respect </a:t>
                </a:r>
                <a:r>
                  <a:rPr lang="en-US" altLang="zh-CN" dirty="0" smtClean="0"/>
                  <a:t>to all </a:t>
                </a:r>
                <a:r>
                  <a:rPr lang="en-US" altLang="zh-CN" dirty="0"/>
                  <a:t>of the other factors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7271"/>
                <a:ext cx="10515600" cy="945643"/>
              </a:xfrm>
              <a:prstGeom prst="rect">
                <a:avLst/>
              </a:prstGeom>
              <a:blipFill>
                <a:blip r:embed="rId5"/>
                <a:stretch>
                  <a:fillRect l="-522" t="-3871" r="-464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473099" y="2651383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(10.9)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5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</a:t>
            </a:r>
            <a:r>
              <a:rPr lang="en-US" altLang="zh-CN" sz="2800" b="1" dirty="0"/>
              <a:t>.1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Inference 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Properties of factorized approximations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838199" y="1399022"/>
            <a:ext cx="10515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Our approach to </a:t>
            </a:r>
            <a:r>
              <a:rPr lang="en-US" altLang="zh-CN" dirty="0" err="1"/>
              <a:t>variational</a:t>
            </a:r>
            <a:r>
              <a:rPr lang="en-US" altLang="zh-CN" dirty="0"/>
              <a:t> inference is based on a factorized approximation </a:t>
            </a:r>
            <a:r>
              <a:rPr lang="en-US" altLang="zh-CN" dirty="0" smtClean="0"/>
              <a:t>to the </a:t>
            </a:r>
            <a:r>
              <a:rPr lang="en-US" altLang="zh-CN" dirty="0"/>
              <a:t>true posterior distribution. Here, we consider a problem of approximating a general distribution by a factorized distribution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8197" y="2380742"/>
                <a:ext cx="105156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Approximate </a:t>
                </a:r>
                <a:r>
                  <a:rPr lang="en-US" altLang="zh-CN" dirty="0"/>
                  <a:t>a Gaussian distribution using a factorized </a:t>
                </a:r>
                <a:r>
                  <a:rPr lang="en-US" altLang="zh-CN" dirty="0" smtClean="0"/>
                  <a:t>Gaussian of the form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380742"/>
                <a:ext cx="10515603" cy="369332"/>
              </a:xfrm>
              <a:prstGeom prst="rect">
                <a:avLst/>
              </a:prstGeom>
              <a:blipFill>
                <a:blip r:embed="rId2"/>
                <a:stretch>
                  <a:fillRect l="-46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552" y="2898917"/>
            <a:ext cx="2457450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218" y="2891313"/>
            <a:ext cx="1485900" cy="304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281" y="3393982"/>
            <a:ext cx="4200525" cy="7524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644" y="4197942"/>
            <a:ext cx="88963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</a:t>
            </a:r>
            <a:r>
              <a:rPr lang="en-US" altLang="zh-CN" sz="2800" b="1" dirty="0"/>
              <a:t>.1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Inference 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Properties of factorized approximations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2" y="1375645"/>
            <a:ext cx="3952875" cy="1381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47" y="1408982"/>
            <a:ext cx="3695700" cy="1314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38200" y="3232878"/>
                <a:ext cx="10515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/>
                  <a:t>By way of comparison, suppose instead that we had been minimizing the </a:t>
                </a:r>
                <a:r>
                  <a:rPr lang="en-US" altLang="zh-CN" dirty="0" smtClean="0"/>
                  <a:t>reverse </a:t>
                </a:r>
                <a:r>
                  <a:rPr lang="en-US" altLang="zh-CN" dirty="0" err="1" smtClean="0"/>
                  <a:t>Kullback-Leibler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divergence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32878"/>
                <a:ext cx="10515600" cy="646331"/>
              </a:xfrm>
              <a:prstGeom prst="rect">
                <a:avLst/>
              </a:prstGeom>
              <a:blipFill>
                <a:blip r:embed="rId4"/>
                <a:stretch>
                  <a:fillRect l="-522" t="-4717" r="-464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25" y="4914517"/>
            <a:ext cx="4019550" cy="809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3111458" y="5839339"/>
                <a:ext cx="64335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/>
                  <a:t>just </a:t>
                </a:r>
                <a:r>
                  <a:rPr lang="en-US" altLang="zh-CN" dirty="0"/>
                  <a:t>given by the </a:t>
                </a:r>
                <a:r>
                  <a:rPr lang="en-US" altLang="zh-CN" dirty="0" smtClean="0"/>
                  <a:t>corresponding marginal </a:t>
                </a:r>
                <a:r>
                  <a:rPr lang="en-US" altLang="zh-CN" dirty="0"/>
                  <a:t>distribution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458" y="5839339"/>
                <a:ext cx="6433562" cy="369332"/>
              </a:xfrm>
              <a:prstGeom prst="rect">
                <a:avLst/>
              </a:prstGeom>
              <a:blipFill>
                <a:blip r:embed="rId6"/>
                <a:stretch>
                  <a:fillRect l="-75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7401" y="3602210"/>
            <a:ext cx="57816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</a:t>
            </a:r>
            <a:r>
              <a:rPr lang="en-US" altLang="zh-CN" sz="2800" b="1" dirty="0"/>
              <a:t>.1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Inference 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Example: The univariate Gaussian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38200" y="1302206"/>
                <a:ext cx="105156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 smtClean="0"/>
                  <a:t>We now illustrate the factorized </a:t>
                </a:r>
                <a:r>
                  <a:rPr lang="en-US" altLang="zh-CN" dirty="0" err="1"/>
                  <a:t>variational</a:t>
                </a:r>
                <a:r>
                  <a:rPr lang="en-US" altLang="zh-CN" dirty="0"/>
                  <a:t> approximation using a Gaussian </a:t>
                </a:r>
                <a:r>
                  <a:rPr lang="en-US" altLang="zh-CN" dirty="0" smtClean="0"/>
                  <a:t>distribution over </a:t>
                </a:r>
                <a:r>
                  <a:rPr lang="en-US" altLang="zh-CN" dirty="0"/>
                  <a:t>a single variable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 Our goal is </a:t>
                </a:r>
                <a:r>
                  <a:rPr lang="en-US" altLang="zh-CN" b="1" dirty="0" smtClean="0"/>
                  <a:t>to infer the posterior distribution</a:t>
                </a:r>
                <a:r>
                  <a:rPr lang="en-US" altLang="zh-CN" dirty="0" smtClean="0"/>
                  <a:t> for </a:t>
                </a:r>
                <a:r>
                  <a:rPr lang="en-US" altLang="zh-CN" dirty="0"/>
                  <a:t>the mean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and precision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en-US" altLang="zh-CN" dirty="0"/>
                  <a:t>given a data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altLang="zh-CN" dirty="0" smtClean="0"/>
                  <a:t>of observed </a:t>
                </a:r>
                <a:r>
                  <a:rPr lang="en-US" altLang="zh-CN" dirty="0"/>
                  <a:t>values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which </a:t>
                </a:r>
                <a:r>
                  <a:rPr lang="en-US" altLang="zh-CN" dirty="0" smtClean="0"/>
                  <a:t>are </a:t>
                </a:r>
                <a:r>
                  <a:rPr lang="en-US" altLang="zh-CN" dirty="0"/>
                  <a:t>assumed to be drawn independently from the Gaussian.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02206"/>
                <a:ext cx="10515600" cy="1200329"/>
              </a:xfrm>
              <a:prstGeom prst="rect">
                <a:avLst/>
              </a:prstGeom>
              <a:blipFill>
                <a:blip r:embed="rId2"/>
                <a:stretch>
                  <a:fillRect l="-522" t="-3046" r="-464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38200" y="3153863"/>
                <a:ext cx="10515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We now introduce conjugate prior distributions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dirty="0"/>
                  <a:t> given by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3863"/>
                <a:ext cx="10515600" cy="369332"/>
              </a:xfrm>
              <a:prstGeom prst="rect">
                <a:avLst/>
              </a:prstGeom>
              <a:blipFill>
                <a:blip r:embed="rId3"/>
                <a:stretch>
                  <a:fillRect l="-52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012" y="3569361"/>
            <a:ext cx="3609975" cy="819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036" y="2269567"/>
            <a:ext cx="5495925" cy="895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0033" y="2548701"/>
            <a:ext cx="244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likelihood function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38200" y="4434677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we will consider a factorized </a:t>
            </a:r>
            <a:r>
              <a:rPr lang="en-US" altLang="zh-CN" dirty="0" err="1"/>
              <a:t>variational</a:t>
            </a:r>
            <a:r>
              <a:rPr lang="en-US" altLang="zh-CN" dirty="0"/>
              <a:t> approximation to the posterior </a:t>
            </a:r>
            <a:r>
              <a:rPr lang="en-US" altLang="zh-CN" dirty="0" smtClean="0"/>
              <a:t>distribution given </a:t>
            </a:r>
            <a:r>
              <a:rPr lang="en-US" altLang="zh-CN" dirty="0"/>
              <a:t>by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794" y="4848033"/>
            <a:ext cx="2476500" cy="3905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4600" y="5299993"/>
            <a:ext cx="7124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</a:t>
            </a:r>
            <a:r>
              <a:rPr lang="en-US" altLang="zh-CN" sz="2800" b="1" dirty="0"/>
              <a:t>.1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Inference 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Example: The univariate Gaussian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263" y="1500622"/>
            <a:ext cx="1743075" cy="400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628" y="1302206"/>
            <a:ext cx="2714625" cy="1038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872" y="2538847"/>
            <a:ext cx="6991350" cy="20097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382" y="4925489"/>
            <a:ext cx="1819275" cy="361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268" y="4747038"/>
            <a:ext cx="57816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10</a:t>
            </a:r>
            <a:r>
              <a:rPr lang="en-US" altLang="zh-CN" sz="2800" b="1" dirty="0"/>
              <a:t>.1 </a:t>
            </a:r>
            <a:r>
              <a:rPr lang="en-US" altLang="zh-CN" sz="2800" b="1" dirty="0" err="1"/>
              <a:t>Variational</a:t>
            </a:r>
            <a:r>
              <a:rPr lang="en-US" altLang="zh-CN" sz="2800" b="1" dirty="0"/>
              <a:t> Inference </a:t>
            </a:r>
          </a:p>
        </p:txBody>
      </p:sp>
      <p:sp>
        <p:nvSpPr>
          <p:cNvPr id="2" name="矩形 1"/>
          <p:cNvSpPr/>
          <p:nvPr/>
        </p:nvSpPr>
        <p:spPr>
          <a:xfrm>
            <a:off x="838200" y="932874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Example: The univariate Gaussian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90" y="1302206"/>
            <a:ext cx="7094220" cy="54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1662</Words>
  <Application>Microsoft Office PowerPoint</Application>
  <PresentationFormat>宽屏</PresentationFormat>
  <Paragraphs>152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Helvetica-Bold</vt:lpstr>
      <vt:lpstr>等线</vt:lpstr>
      <vt:lpstr>等线 Light</vt:lpstr>
      <vt:lpstr>Arial</vt:lpstr>
      <vt:lpstr>Cambria Math</vt:lpstr>
      <vt:lpstr>Office 主题​​</vt:lpstr>
      <vt:lpstr>Chapter 10  Approximate Inference</vt:lpstr>
      <vt:lpstr>Contents</vt:lpstr>
      <vt:lpstr>10.1 Variational Inference </vt:lpstr>
      <vt:lpstr>10.1 Variational Inference </vt:lpstr>
      <vt:lpstr>10.1 Variational Inference </vt:lpstr>
      <vt:lpstr>10.1 Variational Inference </vt:lpstr>
      <vt:lpstr>10.1 Variational Inference </vt:lpstr>
      <vt:lpstr>10.1 Variational Inference </vt:lpstr>
      <vt:lpstr>10.1 Variational Inference </vt:lpstr>
      <vt:lpstr>10.2 Variational Mixture of Gaussians</vt:lpstr>
      <vt:lpstr>10.2 Variational Mixture of Gaussians</vt:lpstr>
      <vt:lpstr>10.2 Variational Mixture of Gaussians</vt:lpstr>
      <vt:lpstr>10.2 Variational Mixture of Gaussians</vt:lpstr>
      <vt:lpstr>10.2 Variational Mixture of Gaussians</vt:lpstr>
      <vt:lpstr>10.2 Variational Mixture of Gaussians</vt:lpstr>
      <vt:lpstr>10.2 Variational Mixture of Gaussians</vt:lpstr>
      <vt:lpstr>10.3 Variational Linear Regression</vt:lpstr>
      <vt:lpstr>10.3 Variational Linear Regression</vt:lpstr>
      <vt:lpstr>10.3 Variational Linear Regression</vt:lpstr>
      <vt:lpstr>10.3 Variational Linear Regression</vt:lpstr>
      <vt:lpstr>10.4 Exponential Family Distributions</vt:lpstr>
      <vt:lpstr>10.4 Exponential Family Distributions</vt:lpstr>
      <vt:lpstr>10.5 Local Variational Methods</vt:lpstr>
      <vt:lpstr>10.5 Local Variational Methods</vt:lpstr>
      <vt:lpstr>10.5 Local Variational Methods</vt:lpstr>
      <vt:lpstr>10.5 Local Variational Methods</vt:lpstr>
      <vt:lpstr>10.6 Variational Logistic Regression</vt:lpstr>
      <vt:lpstr>10.6 Variational Logistic Regression</vt:lpstr>
      <vt:lpstr>10.6 Variational Logistic Regression</vt:lpstr>
      <vt:lpstr>10.6 Variational Logistic Regression</vt:lpstr>
      <vt:lpstr>10.6 Variational 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 Approximate Inference</dc:title>
  <dc:creator>LIU WEI</dc:creator>
  <cp:lastModifiedBy>LIU WEI</cp:lastModifiedBy>
  <cp:revision>70</cp:revision>
  <dcterms:created xsi:type="dcterms:W3CDTF">2018-10-30T01:31:25Z</dcterms:created>
  <dcterms:modified xsi:type="dcterms:W3CDTF">2018-11-01T02:40:32Z</dcterms:modified>
</cp:coreProperties>
</file>