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5" r:id="rId10"/>
    <p:sldId id="264" r:id="rId11"/>
    <p:sldId id="266" r:id="rId12"/>
    <p:sldId id="279" r:id="rId13"/>
    <p:sldId id="267" r:id="rId14"/>
    <p:sldId id="268" r:id="rId15"/>
    <p:sldId id="269" r:id="rId16"/>
    <p:sldId id="270" r:id="rId17"/>
    <p:sldId id="272" r:id="rId18"/>
    <p:sldId id="275" r:id="rId19"/>
    <p:sldId id="273" r:id="rId20"/>
    <p:sldId id="277" r:id="rId21"/>
    <p:sldId id="278" r:id="rId22"/>
    <p:sldId id="276" r:id="rId23"/>
    <p:sldId id="274"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961" autoAdjust="0"/>
  </p:normalViewPr>
  <p:slideViewPr>
    <p:cSldViewPr snapToGrid="0">
      <p:cViewPr varScale="1">
        <p:scale>
          <a:sx n="75" d="100"/>
          <a:sy n="75" d="100"/>
        </p:scale>
        <p:origin x="94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4F6DDD-D153-484C-8904-1FE23996009A}" type="datetimeFigureOut">
              <a:rPr lang="zh-CN" altLang="en-US" smtClean="0"/>
              <a:t>2018/11/8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FBE256-A6B4-4EF6-9C09-1D770234E1FB}" type="slidenum">
              <a:rPr lang="zh-CN" altLang="en-US" smtClean="0"/>
              <a:t>‹#›</a:t>
            </a:fld>
            <a:endParaRPr lang="zh-CN" altLang="en-US"/>
          </a:p>
        </p:txBody>
      </p:sp>
    </p:spTree>
    <p:extLst>
      <p:ext uri="{BB962C8B-B14F-4D97-AF65-F5344CB8AC3E}">
        <p14:creationId xmlns:p14="http://schemas.microsoft.com/office/powerpoint/2010/main" val="1134816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Obviously, the transformation technique depends for its success on the ability to calculate and then invert the indefinite integral of the required distribution. Such operations will only be feasible for a limited number of simple distributions, and so we must turn to alternative approaches in search of a more general strategy. Here we consider two techniques called rejection sampling and importance sampling.</a:t>
            </a:r>
            <a:endParaRPr lang="zh-CN" altLang="en-US" dirty="0"/>
          </a:p>
        </p:txBody>
      </p:sp>
      <p:sp>
        <p:nvSpPr>
          <p:cNvPr id="4" name="灯片编号占位符 3"/>
          <p:cNvSpPr>
            <a:spLocks noGrp="1"/>
          </p:cNvSpPr>
          <p:nvPr>
            <p:ph type="sldNum" sz="quarter" idx="10"/>
          </p:nvPr>
        </p:nvSpPr>
        <p:spPr/>
        <p:txBody>
          <a:bodyPr/>
          <a:lstStyle/>
          <a:p>
            <a:fld id="{9AFBE256-A6B4-4EF6-9C09-1D770234E1FB}" type="slidenum">
              <a:rPr lang="zh-CN" altLang="en-US" smtClean="0"/>
              <a:t>4</a:t>
            </a:fld>
            <a:endParaRPr lang="zh-CN" altLang="en-US"/>
          </a:p>
        </p:txBody>
      </p:sp>
    </p:spTree>
    <p:extLst>
      <p:ext uri="{BB962C8B-B14F-4D97-AF65-F5344CB8AC3E}">
        <p14:creationId xmlns:p14="http://schemas.microsoft.com/office/powerpoint/2010/main" val="2293060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FBE256-A6B4-4EF6-9C09-1D770234E1FB}" type="slidenum">
              <a:rPr lang="zh-CN" altLang="en-US" smtClean="0"/>
              <a:t>15</a:t>
            </a:fld>
            <a:endParaRPr lang="zh-CN" altLang="en-US"/>
          </a:p>
        </p:txBody>
      </p:sp>
    </p:spTree>
    <p:extLst>
      <p:ext uri="{BB962C8B-B14F-4D97-AF65-F5344CB8AC3E}">
        <p14:creationId xmlns:p14="http://schemas.microsoft.com/office/powerpoint/2010/main" val="2190329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FBE256-A6B4-4EF6-9C09-1D770234E1FB}" type="slidenum">
              <a:rPr lang="zh-CN" altLang="en-US" smtClean="0"/>
              <a:t>16</a:t>
            </a:fld>
            <a:endParaRPr lang="zh-CN" altLang="en-US"/>
          </a:p>
        </p:txBody>
      </p:sp>
    </p:spTree>
    <p:extLst>
      <p:ext uri="{BB962C8B-B14F-4D97-AF65-F5344CB8AC3E}">
        <p14:creationId xmlns:p14="http://schemas.microsoft.com/office/powerpoint/2010/main" val="2624703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FBE256-A6B4-4EF6-9C09-1D770234E1FB}" type="slidenum">
              <a:rPr lang="zh-CN" altLang="en-US" smtClean="0"/>
              <a:t>17</a:t>
            </a:fld>
            <a:endParaRPr lang="zh-CN" altLang="en-US"/>
          </a:p>
        </p:txBody>
      </p:sp>
    </p:spTree>
    <p:extLst>
      <p:ext uri="{BB962C8B-B14F-4D97-AF65-F5344CB8AC3E}">
        <p14:creationId xmlns:p14="http://schemas.microsoft.com/office/powerpoint/2010/main" val="3732260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FBE256-A6B4-4EF6-9C09-1D770234E1FB}" type="slidenum">
              <a:rPr lang="zh-CN" altLang="en-US" smtClean="0"/>
              <a:t>18</a:t>
            </a:fld>
            <a:endParaRPr lang="zh-CN" altLang="en-US"/>
          </a:p>
        </p:txBody>
      </p:sp>
    </p:spTree>
    <p:extLst>
      <p:ext uri="{BB962C8B-B14F-4D97-AF65-F5344CB8AC3E}">
        <p14:creationId xmlns:p14="http://schemas.microsoft.com/office/powerpoint/2010/main" val="1020329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As we have already noted, one of the major limitations of the Metropolis algorithm is that it can exhibit random walk behavior whereby the distance traversed through the state space grows only as the square root of the number of steps. The problem cannot be resolved simply by taking bigger steps as this leads to a high rejection rate.</a:t>
            </a:r>
            <a:endParaRPr lang="zh-CN" altLang="en-US" dirty="0"/>
          </a:p>
        </p:txBody>
      </p:sp>
      <p:sp>
        <p:nvSpPr>
          <p:cNvPr id="4" name="灯片编号占位符 3"/>
          <p:cNvSpPr>
            <a:spLocks noGrp="1"/>
          </p:cNvSpPr>
          <p:nvPr>
            <p:ph type="sldNum" sz="quarter" idx="10"/>
          </p:nvPr>
        </p:nvSpPr>
        <p:spPr/>
        <p:txBody>
          <a:bodyPr/>
          <a:lstStyle/>
          <a:p>
            <a:fld id="{9AFBE256-A6B4-4EF6-9C09-1D770234E1FB}" type="slidenum">
              <a:rPr lang="zh-CN" altLang="en-US" smtClean="0"/>
              <a:t>19</a:t>
            </a:fld>
            <a:endParaRPr lang="zh-CN" altLang="en-US"/>
          </a:p>
        </p:txBody>
      </p:sp>
    </p:spTree>
    <p:extLst>
      <p:ext uri="{BB962C8B-B14F-4D97-AF65-F5344CB8AC3E}">
        <p14:creationId xmlns:p14="http://schemas.microsoft.com/office/powerpoint/2010/main" val="3723029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FBE256-A6B4-4EF6-9C09-1D770234E1FB}" type="slidenum">
              <a:rPr lang="zh-CN" altLang="en-US" smtClean="0"/>
              <a:t>20</a:t>
            </a:fld>
            <a:endParaRPr lang="zh-CN" altLang="en-US"/>
          </a:p>
        </p:txBody>
      </p:sp>
    </p:spTree>
    <p:extLst>
      <p:ext uri="{BB962C8B-B14F-4D97-AF65-F5344CB8AC3E}">
        <p14:creationId xmlns:p14="http://schemas.microsoft.com/office/powerpoint/2010/main" val="3455786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FBE256-A6B4-4EF6-9C09-1D770234E1FB}" type="slidenum">
              <a:rPr lang="zh-CN" altLang="en-US" smtClean="0"/>
              <a:t>21</a:t>
            </a:fld>
            <a:endParaRPr lang="zh-CN" altLang="en-US"/>
          </a:p>
        </p:txBody>
      </p:sp>
    </p:spTree>
    <p:extLst>
      <p:ext uri="{BB962C8B-B14F-4D97-AF65-F5344CB8AC3E}">
        <p14:creationId xmlns:p14="http://schemas.microsoft.com/office/powerpoint/2010/main" val="2495355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FBE256-A6B4-4EF6-9C09-1D770234E1FB}" type="slidenum">
              <a:rPr lang="zh-CN" altLang="en-US" smtClean="0"/>
              <a:t>22</a:t>
            </a:fld>
            <a:endParaRPr lang="zh-CN" altLang="en-US"/>
          </a:p>
        </p:txBody>
      </p:sp>
    </p:spTree>
    <p:extLst>
      <p:ext uri="{BB962C8B-B14F-4D97-AF65-F5344CB8AC3E}">
        <p14:creationId xmlns:p14="http://schemas.microsoft.com/office/powerpoint/2010/main" val="6629583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As we have seen, most of the sampling algorithms considered in this chapter require only the functional form of the probability distribution up to a multiplicative constant.</a:t>
            </a:r>
            <a:endParaRPr lang="zh-CN" altLang="en-US" dirty="0"/>
          </a:p>
        </p:txBody>
      </p:sp>
      <p:sp>
        <p:nvSpPr>
          <p:cNvPr id="4" name="灯片编号占位符 3"/>
          <p:cNvSpPr>
            <a:spLocks noGrp="1"/>
          </p:cNvSpPr>
          <p:nvPr>
            <p:ph type="sldNum" sz="quarter" idx="10"/>
          </p:nvPr>
        </p:nvSpPr>
        <p:spPr/>
        <p:txBody>
          <a:bodyPr/>
          <a:lstStyle/>
          <a:p>
            <a:fld id="{9AFBE256-A6B4-4EF6-9C09-1D770234E1FB}" type="slidenum">
              <a:rPr lang="zh-CN" altLang="en-US" smtClean="0"/>
              <a:t>23</a:t>
            </a:fld>
            <a:endParaRPr lang="zh-CN" altLang="en-US"/>
          </a:p>
        </p:txBody>
      </p:sp>
    </p:spTree>
    <p:extLst>
      <p:ext uri="{BB962C8B-B14F-4D97-AF65-F5344CB8AC3E}">
        <p14:creationId xmlns:p14="http://schemas.microsoft.com/office/powerpoint/2010/main" val="3694958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Suppose we wish to sample from a distribution </a:t>
            </a:r>
            <a:r>
              <a:rPr lang="en-US" altLang="zh-CN" sz="1200" b="0" i="1" u="none" strike="noStrike" kern="1200" baseline="0" dirty="0" smtClean="0">
                <a:solidFill>
                  <a:schemeClr val="tx1"/>
                </a:solidFill>
                <a:latin typeface="+mn-lt"/>
                <a:ea typeface="+mn-ea"/>
                <a:cs typeface="+mn-cs"/>
              </a:rPr>
              <a:t>p</a:t>
            </a:r>
            <a:r>
              <a:rPr lang="en-US" altLang="zh-CN" sz="1200" b="0" i="0" u="none" strike="noStrike" kern="1200" baseline="0" dirty="0" smtClean="0">
                <a:solidFill>
                  <a:schemeClr val="tx1"/>
                </a:solidFill>
                <a:latin typeface="+mn-lt"/>
                <a:ea typeface="+mn-ea"/>
                <a:cs typeface="+mn-cs"/>
              </a:rPr>
              <a:t>(</a:t>
            </a:r>
            <a:r>
              <a:rPr lang="en-US" altLang="zh-CN" sz="1200" b="1" i="0" u="none" strike="noStrike" kern="1200" baseline="0" dirty="0" smtClean="0">
                <a:solidFill>
                  <a:schemeClr val="tx1"/>
                </a:solidFill>
                <a:latin typeface="+mn-lt"/>
                <a:ea typeface="+mn-ea"/>
                <a:cs typeface="+mn-cs"/>
              </a:rPr>
              <a:t>z</a:t>
            </a:r>
            <a:r>
              <a:rPr lang="en-US" altLang="zh-CN" sz="1200" b="0" i="0" u="none" strike="noStrike" kern="1200" baseline="0" dirty="0" smtClean="0">
                <a:solidFill>
                  <a:schemeClr val="tx1"/>
                </a:solidFill>
                <a:latin typeface="+mn-lt"/>
                <a:ea typeface="+mn-ea"/>
                <a:cs typeface="+mn-cs"/>
              </a:rPr>
              <a:t>) that is not one of the simple, standard distributions considered so far. that sampling directly from </a:t>
            </a:r>
            <a:r>
              <a:rPr lang="en-US" altLang="zh-CN" sz="1200" b="0" i="1" u="none" strike="noStrike" kern="1200" baseline="0" dirty="0" smtClean="0">
                <a:solidFill>
                  <a:schemeClr val="tx1"/>
                </a:solidFill>
                <a:latin typeface="+mn-lt"/>
                <a:ea typeface="+mn-ea"/>
                <a:cs typeface="+mn-cs"/>
              </a:rPr>
              <a:t>p</a:t>
            </a:r>
            <a:r>
              <a:rPr lang="en-US" altLang="zh-CN" sz="1200" b="0" i="0" u="none" strike="noStrike" kern="1200" baseline="0" dirty="0" smtClean="0">
                <a:solidFill>
                  <a:schemeClr val="tx1"/>
                </a:solidFill>
                <a:latin typeface="+mn-lt"/>
                <a:ea typeface="+mn-ea"/>
                <a:cs typeface="+mn-cs"/>
              </a:rPr>
              <a:t>(</a:t>
            </a:r>
            <a:r>
              <a:rPr lang="en-US" altLang="zh-CN" sz="1200" b="1" i="0" u="none" strike="noStrike" kern="1200" baseline="0" dirty="0" smtClean="0">
                <a:solidFill>
                  <a:schemeClr val="tx1"/>
                </a:solidFill>
                <a:latin typeface="+mn-lt"/>
                <a:ea typeface="+mn-ea"/>
                <a:cs typeface="+mn-cs"/>
              </a:rPr>
              <a:t>z</a:t>
            </a:r>
            <a:r>
              <a:rPr lang="en-US" altLang="zh-CN" sz="1200" b="0" i="0" u="none" strike="noStrike" kern="1200" baseline="0" dirty="0" smtClean="0">
                <a:solidFill>
                  <a:schemeClr val="tx1"/>
                </a:solidFill>
                <a:latin typeface="+mn-lt"/>
                <a:ea typeface="+mn-ea"/>
                <a:cs typeface="+mn-cs"/>
              </a:rPr>
              <a:t>) is difficult.</a:t>
            </a:r>
          </a:p>
          <a:p>
            <a:r>
              <a:rPr lang="en-US" altLang="zh-CN" dirty="0" smtClean="0"/>
              <a:t>we are easily able to evaluate p(z) for any given value of z,</a:t>
            </a:r>
            <a:r>
              <a:rPr lang="en-US" altLang="zh-CN" sz="1200" b="0" i="0" u="none" strike="noStrike" kern="1200" baseline="0" dirty="0" smtClean="0">
                <a:solidFill>
                  <a:schemeClr val="tx1"/>
                </a:solidFill>
                <a:latin typeface="+mn-lt"/>
                <a:ea typeface="+mn-ea"/>
                <a:cs typeface="+mn-cs"/>
              </a:rPr>
              <a:t> up to some normalizing constant </a:t>
            </a:r>
            <a:r>
              <a:rPr lang="en-US" altLang="zh-CN" sz="1200" b="0" i="1" u="none" strike="noStrike" kern="1200" baseline="0" dirty="0" smtClean="0">
                <a:solidFill>
                  <a:schemeClr val="tx1"/>
                </a:solidFill>
                <a:latin typeface="+mn-lt"/>
                <a:ea typeface="+mn-ea"/>
                <a:cs typeface="+mn-cs"/>
              </a:rPr>
              <a:t>Z </a:t>
            </a:r>
            <a:r>
              <a:rPr lang="en-US" altLang="zh-CN" sz="1200" b="0" i="0" u="none" strike="noStrike" kern="1200" baseline="0" dirty="0" smtClean="0">
                <a:solidFill>
                  <a:schemeClr val="tx1"/>
                </a:solidFill>
                <a:latin typeface="+mn-lt"/>
                <a:ea typeface="+mn-ea"/>
                <a:cs typeface="+mn-cs"/>
              </a:rPr>
              <a:t>(unknown)</a:t>
            </a:r>
            <a:endParaRPr lang="zh-CN" altLang="en-US" i="0" dirty="0"/>
          </a:p>
        </p:txBody>
      </p:sp>
      <p:sp>
        <p:nvSpPr>
          <p:cNvPr id="4" name="灯片编号占位符 3"/>
          <p:cNvSpPr>
            <a:spLocks noGrp="1"/>
          </p:cNvSpPr>
          <p:nvPr>
            <p:ph type="sldNum" sz="quarter" idx="10"/>
          </p:nvPr>
        </p:nvSpPr>
        <p:spPr/>
        <p:txBody>
          <a:bodyPr/>
          <a:lstStyle/>
          <a:p>
            <a:fld id="{9AFBE256-A6B4-4EF6-9C09-1D770234E1FB}" type="slidenum">
              <a:rPr lang="zh-CN" altLang="en-US" smtClean="0"/>
              <a:t>5</a:t>
            </a:fld>
            <a:endParaRPr lang="zh-CN" altLang="en-US"/>
          </a:p>
        </p:txBody>
      </p:sp>
    </p:spTree>
    <p:extLst>
      <p:ext uri="{BB962C8B-B14F-4D97-AF65-F5344CB8AC3E}">
        <p14:creationId xmlns:p14="http://schemas.microsoft.com/office/powerpoint/2010/main" val="362131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Suppose that it is impractical to sample directly from p(z) but that we can evaluate p(z) easily for any given value of z.</a:t>
            </a:r>
            <a:endParaRPr lang="zh-CN" altLang="en-US" dirty="0"/>
          </a:p>
        </p:txBody>
      </p:sp>
      <p:sp>
        <p:nvSpPr>
          <p:cNvPr id="4" name="灯片编号占位符 3"/>
          <p:cNvSpPr>
            <a:spLocks noGrp="1"/>
          </p:cNvSpPr>
          <p:nvPr>
            <p:ph type="sldNum" sz="quarter" idx="10"/>
          </p:nvPr>
        </p:nvSpPr>
        <p:spPr/>
        <p:txBody>
          <a:bodyPr/>
          <a:lstStyle/>
          <a:p>
            <a:fld id="{9AFBE256-A6B4-4EF6-9C09-1D770234E1FB}" type="slidenum">
              <a:rPr lang="zh-CN" altLang="en-US" smtClean="0"/>
              <a:t>8</a:t>
            </a:fld>
            <a:endParaRPr lang="zh-CN" altLang="en-US"/>
          </a:p>
        </p:txBody>
      </p:sp>
    </p:spTree>
    <p:extLst>
      <p:ext uri="{BB962C8B-B14F-4D97-AF65-F5344CB8AC3E}">
        <p14:creationId xmlns:p14="http://schemas.microsoft.com/office/powerpoint/2010/main" val="1912747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As with rejection sampling, the success of the importance sampling approach depends crucially on how well the sampling distribution </a:t>
            </a:r>
            <a:r>
              <a:rPr lang="en-US" altLang="zh-CN" sz="1200" b="0" i="1" u="none" strike="noStrike" kern="1200" baseline="0" dirty="0" smtClean="0">
                <a:solidFill>
                  <a:schemeClr val="tx1"/>
                </a:solidFill>
                <a:latin typeface="+mn-lt"/>
                <a:ea typeface="+mn-ea"/>
                <a:cs typeface="+mn-cs"/>
              </a:rPr>
              <a:t>q</a:t>
            </a:r>
            <a:r>
              <a:rPr lang="en-US" altLang="zh-CN" sz="1200" b="0" i="0" u="none" strike="noStrike" kern="1200" baseline="0" dirty="0" smtClean="0">
                <a:solidFill>
                  <a:schemeClr val="tx1"/>
                </a:solidFill>
                <a:latin typeface="+mn-lt"/>
                <a:ea typeface="+mn-ea"/>
                <a:cs typeface="+mn-cs"/>
              </a:rPr>
              <a:t>(</a:t>
            </a:r>
            <a:r>
              <a:rPr lang="en-US" altLang="zh-CN" sz="1200" b="1" i="0" u="none" strike="noStrike" kern="1200" baseline="0" dirty="0" smtClean="0">
                <a:solidFill>
                  <a:schemeClr val="tx1"/>
                </a:solidFill>
                <a:latin typeface="+mn-lt"/>
                <a:ea typeface="+mn-ea"/>
                <a:cs typeface="+mn-cs"/>
              </a:rPr>
              <a:t>z</a:t>
            </a:r>
            <a:r>
              <a:rPr lang="en-US" altLang="zh-CN" sz="1200" b="0" i="0" u="none" strike="noStrike" kern="1200" baseline="0" dirty="0" smtClean="0">
                <a:solidFill>
                  <a:schemeClr val="tx1"/>
                </a:solidFill>
                <a:latin typeface="+mn-lt"/>
                <a:ea typeface="+mn-ea"/>
                <a:cs typeface="+mn-cs"/>
              </a:rPr>
              <a:t>) matches the desired distribution </a:t>
            </a:r>
            <a:r>
              <a:rPr lang="en-US" altLang="zh-CN" sz="1200" b="0" i="1" u="none" strike="noStrike" kern="1200" baseline="0" dirty="0" smtClean="0">
                <a:solidFill>
                  <a:schemeClr val="tx1"/>
                </a:solidFill>
                <a:latin typeface="+mn-lt"/>
                <a:ea typeface="+mn-ea"/>
                <a:cs typeface="+mn-cs"/>
              </a:rPr>
              <a:t>p</a:t>
            </a:r>
            <a:r>
              <a:rPr lang="en-US" altLang="zh-CN" sz="1200" b="0" i="0" u="none" strike="noStrike" kern="1200" baseline="0" dirty="0" smtClean="0">
                <a:solidFill>
                  <a:schemeClr val="tx1"/>
                </a:solidFill>
                <a:latin typeface="+mn-lt"/>
                <a:ea typeface="+mn-ea"/>
                <a:cs typeface="+mn-cs"/>
              </a:rPr>
              <a:t>(</a:t>
            </a:r>
            <a:r>
              <a:rPr lang="en-US" altLang="zh-CN" sz="1200" b="1" i="0" u="none" strike="noStrike" kern="1200" baseline="0" dirty="0" smtClean="0">
                <a:solidFill>
                  <a:schemeClr val="tx1"/>
                </a:solidFill>
                <a:latin typeface="+mn-lt"/>
                <a:ea typeface="+mn-ea"/>
                <a:cs typeface="+mn-cs"/>
              </a:rPr>
              <a:t>z</a:t>
            </a:r>
            <a:r>
              <a:rPr lang="en-US" altLang="zh-CN" sz="1200" b="0" i="0" u="none" strike="noStrike" kern="1200" baseline="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9AFBE256-A6B4-4EF6-9C09-1D770234E1FB}" type="slidenum">
              <a:rPr lang="zh-CN" altLang="en-US" smtClean="0"/>
              <a:t>9</a:t>
            </a:fld>
            <a:endParaRPr lang="zh-CN" altLang="en-US"/>
          </a:p>
        </p:txBody>
      </p:sp>
    </p:spTree>
    <p:extLst>
      <p:ext uri="{BB962C8B-B14F-4D97-AF65-F5344CB8AC3E}">
        <p14:creationId xmlns:p14="http://schemas.microsoft.com/office/powerpoint/2010/main" val="44254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FBE256-A6B4-4EF6-9C09-1D770234E1FB}" type="slidenum">
              <a:rPr lang="zh-CN" altLang="en-US" smtClean="0"/>
              <a:t>10</a:t>
            </a:fld>
            <a:endParaRPr lang="zh-CN" altLang="en-US"/>
          </a:p>
        </p:txBody>
      </p:sp>
    </p:spTree>
    <p:extLst>
      <p:ext uri="{BB962C8B-B14F-4D97-AF65-F5344CB8AC3E}">
        <p14:creationId xmlns:p14="http://schemas.microsoft.com/office/powerpoint/2010/main" val="3942330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FBE256-A6B4-4EF6-9C09-1D770234E1FB}" type="slidenum">
              <a:rPr lang="zh-CN" altLang="en-US" smtClean="0"/>
              <a:t>11</a:t>
            </a:fld>
            <a:endParaRPr lang="zh-CN" altLang="en-US"/>
          </a:p>
        </p:txBody>
      </p:sp>
    </p:spTree>
    <p:extLst>
      <p:ext uri="{BB962C8B-B14F-4D97-AF65-F5344CB8AC3E}">
        <p14:creationId xmlns:p14="http://schemas.microsoft.com/office/powerpoint/2010/main" val="2157204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FBE256-A6B4-4EF6-9C09-1D770234E1FB}" type="slidenum">
              <a:rPr lang="zh-CN" altLang="en-US" smtClean="0"/>
              <a:t>12</a:t>
            </a:fld>
            <a:endParaRPr lang="zh-CN" altLang="en-US"/>
          </a:p>
        </p:txBody>
      </p:sp>
    </p:spTree>
    <p:extLst>
      <p:ext uri="{BB962C8B-B14F-4D97-AF65-F5344CB8AC3E}">
        <p14:creationId xmlns:p14="http://schemas.microsoft.com/office/powerpoint/2010/main" val="1467181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FBE256-A6B4-4EF6-9C09-1D770234E1FB}" type="slidenum">
              <a:rPr lang="zh-CN" altLang="en-US" smtClean="0"/>
              <a:t>13</a:t>
            </a:fld>
            <a:endParaRPr lang="zh-CN" altLang="en-US"/>
          </a:p>
        </p:txBody>
      </p:sp>
    </p:spTree>
    <p:extLst>
      <p:ext uri="{BB962C8B-B14F-4D97-AF65-F5344CB8AC3E}">
        <p14:creationId xmlns:p14="http://schemas.microsoft.com/office/powerpoint/2010/main" val="2221509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FBE256-A6B4-4EF6-9C09-1D770234E1FB}" type="slidenum">
              <a:rPr lang="zh-CN" altLang="en-US" smtClean="0"/>
              <a:t>14</a:t>
            </a:fld>
            <a:endParaRPr lang="zh-CN" altLang="en-US"/>
          </a:p>
        </p:txBody>
      </p:sp>
    </p:spTree>
    <p:extLst>
      <p:ext uri="{BB962C8B-B14F-4D97-AF65-F5344CB8AC3E}">
        <p14:creationId xmlns:p14="http://schemas.microsoft.com/office/powerpoint/2010/main" val="670856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3ACCA1E1-158E-44C5-8348-38B5B5D93740}" type="datetimeFigureOut">
              <a:rPr lang="zh-CN" altLang="en-US" smtClean="0"/>
              <a:t>2018/11/8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0811FB-D0F7-49B9-9C22-6389FF12B456}" type="slidenum">
              <a:rPr lang="zh-CN" altLang="en-US" smtClean="0"/>
              <a:t>‹#›</a:t>
            </a:fld>
            <a:endParaRPr lang="zh-CN" altLang="en-US"/>
          </a:p>
        </p:txBody>
      </p:sp>
    </p:spTree>
    <p:extLst>
      <p:ext uri="{BB962C8B-B14F-4D97-AF65-F5344CB8AC3E}">
        <p14:creationId xmlns:p14="http://schemas.microsoft.com/office/powerpoint/2010/main" val="3149945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ACCA1E1-158E-44C5-8348-38B5B5D93740}" type="datetimeFigureOut">
              <a:rPr lang="zh-CN" altLang="en-US" smtClean="0"/>
              <a:t>2018/11/8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0811FB-D0F7-49B9-9C22-6389FF12B456}" type="slidenum">
              <a:rPr lang="zh-CN" altLang="en-US" smtClean="0"/>
              <a:t>‹#›</a:t>
            </a:fld>
            <a:endParaRPr lang="zh-CN" altLang="en-US"/>
          </a:p>
        </p:txBody>
      </p:sp>
    </p:spTree>
    <p:extLst>
      <p:ext uri="{BB962C8B-B14F-4D97-AF65-F5344CB8AC3E}">
        <p14:creationId xmlns:p14="http://schemas.microsoft.com/office/powerpoint/2010/main" val="2229417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ACCA1E1-158E-44C5-8348-38B5B5D93740}" type="datetimeFigureOut">
              <a:rPr lang="zh-CN" altLang="en-US" smtClean="0"/>
              <a:t>2018/11/8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0811FB-D0F7-49B9-9C22-6389FF12B456}" type="slidenum">
              <a:rPr lang="zh-CN" altLang="en-US" smtClean="0"/>
              <a:t>‹#›</a:t>
            </a:fld>
            <a:endParaRPr lang="zh-CN" altLang="en-US"/>
          </a:p>
        </p:txBody>
      </p:sp>
    </p:spTree>
    <p:extLst>
      <p:ext uri="{BB962C8B-B14F-4D97-AF65-F5344CB8AC3E}">
        <p14:creationId xmlns:p14="http://schemas.microsoft.com/office/powerpoint/2010/main" val="686020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ACCA1E1-158E-44C5-8348-38B5B5D93740}" type="datetimeFigureOut">
              <a:rPr lang="zh-CN" altLang="en-US" smtClean="0"/>
              <a:t>2018/11/8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0811FB-D0F7-49B9-9C22-6389FF12B456}" type="slidenum">
              <a:rPr lang="zh-CN" altLang="en-US" smtClean="0"/>
              <a:t>‹#›</a:t>
            </a:fld>
            <a:endParaRPr lang="zh-CN" altLang="en-US"/>
          </a:p>
        </p:txBody>
      </p:sp>
    </p:spTree>
    <p:extLst>
      <p:ext uri="{BB962C8B-B14F-4D97-AF65-F5344CB8AC3E}">
        <p14:creationId xmlns:p14="http://schemas.microsoft.com/office/powerpoint/2010/main" val="3456597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3ACCA1E1-158E-44C5-8348-38B5B5D93740}" type="datetimeFigureOut">
              <a:rPr lang="zh-CN" altLang="en-US" smtClean="0"/>
              <a:t>2018/11/8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0811FB-D0F7-49B9-9C22-6389FF12B456}" type="slidenum">
              <a:rPr lang="zh-CN" altLang="en-US" smtClean="0"/>
              <a:t>‹#›</a:t>
            </a:fld>
            <a:endParaRPr lang="zh-CN" altLang="en-US"/>
          </a:p>
        </p:txBody>
      </p:sp>
    </p:spTree>
    <p:extLst>
      <p:ext uri="{BB962C8B-B14F-4D97-AF65-F5344CB8AC3E}">
        <p14:creationId xmlns:p14="http://schemas.microsoft.com/office/powerpoint/2010/main" val="2406478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ACCA1E1-158E-44C5-8348-38B5B5D93740}" type="datetimeFigureOut">
              <a:rPr lang="zh-CN" altLang="en-US" smtClean="0"/>
              <a:t>2018/11/8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B0811FB-D0F7-49B9-9C22-6389FF12B456}" type="slidenum">
              <a:rPr lang="zh-CN" altLang="en-US" smtClean="0"/>
              <a:t>‹#›</a:t>
            </a:fld>
            <a:endParaRPr lang="zh-CN" altLang="en-US"/>
          </a:p>
        </p:txBody>
      </p:sp>
    </p:spTree>
    <p:extLst>
      <p:ext uri="{BB962C8B-B14F-4D97-AF65-F5344CB8AC3E}">
        <p14:creationId xmlns:p14="http://schemas.microsoft.com/office/powerpoint/2010/main" val="3037924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ACCA1E1-158E-44C5-8348-38B5B5D93740}" type="datetimeFigureOut">
              <a:rPr lang="zh-CN" altLang="en-US" smtClean="0"/>
              <a:t>2018/11/8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B0811FB-D0F7-49B9-9C22-6389FF12B456}" type="slidenum">
              <a:rPr lang="zh-CN" altLang="en-US" smtClean="0"/>
              <a:t>‹#›</a:t>
            </a:fld>
            <a:endParaRPr lang="zh-CN" altLang="en-US"/>
          </a:p>
        </p:txBody>
      </p:sp>
    </p:spTree>
    <p:extLst>
      <p:ext uri="{BB962C8B-B14F-4D97-AF65-F5344CB8AC3E}">
        <p14:creationId xmlns:p14="http://schemas.microsoft.com/office/powerpoint/2010/main" val="677980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ACCA1E1-158E-44C5-8348-38B5B5D93740}" type="datetimeFigureOut">
              <a:rPr lang="zh-CN" altLang="en-US" smtClean="0"/>
              <a:t>2018/11/8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B0811FB-D0F7-49B9-9C22-6389FF12B456}" type="slidenum">
              <a:rPr lang="zh-CN" altLang="en-US" smtClean="0"/>
              <a:t>‹#›</a:t>
            </a:fld>
            <a:endParaRPr lang="zh-CN" altLang="en-US"/>
          </a:p>
        </p:txBody>
      </p:sp>
    </p:spTree>
    <p:extLst>
      <p:ext uri="{BB962C8B-B14F-4D97-AF65-F5344CB8AC3E}">
        <p14:creationId xmlns:p14="http://schemas.microsoft.com/office/powerpoint/2010/main" val="2579354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ACCA1E1-158E-44C5-8348-38B5B5D93740}" type="datetimeFigureOut">
              <a:rPr lang="zh-CN" altLang="en-US" smtClean="0"/>
              <a:t>2018/11/8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B0811FB-D0F7-49B9-9C22-6389FF12B456}" type="slidenum">
              <a:rPr lang="zh-CN" altLang="en-US" smtClean="0"/>
              <a:t>‹#›</a:t>
            </a:fld>
            <a:endParaRPr lang="zh-CN" altLang="en-US"/>
          </a:p>
        </p:txBody>
      </p:sp>
    </p:spTree>
    <p:extLst>
      <p:ext uri="{BB962C8B-B14F-4D97-AF65-F5344CB8AC3E}">
        <p14:creationId xmlns:p14="http://schemas.microsoft.com/office/powerpoint/2010/main" val="2064933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ACCA1E1-158E-44C5-8348-38B5B5D93740}" type="datetimeFigureOut">
              <a:rPr lang="zh-CN" altLang="en-US" smtClean="0"/>
              <a:t>2018/11/8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B0811FB-D0F7-49B9-9C22-6389FF12B456}" type="slidenum">
              <a:rPr lang="zh-CN" altLang="en-US" smtClean="0"/>
              <a:t>‹#›</a:t>
            </a:fld>
            <a:endParaRPr lang="zh-CN" altLang="en-US"/>
          </a:p>
        </p:txBody>
      </p:sp>
    </p:spTree>
    <p:extLst>
      <p:ext uri="{BB962C8B-B14F-4D97-AF65-F5344CB8AC3E}">
        <p14:creationId xmlns:p14="http://schemas.microsoft.com/office/powerpoint/2010/main" val="1112166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ACCA1E1-158E-44C5-8348-38B5B5D93740}" type="datetimeFigureOut">
              <a:rPr lang="zh-CN" altLang="en-US" smtClean="0"/>
              <a:t>2018/11/8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B0811FB-D0F7-49B9-9C22-6389FF12B456}" type="slidenum">
              <a:rPr lang="zh-CN" altLang="en-US" smtClean="0"/>
              <a:t>‹#›</a:t>
            </a:fld>
            <a:endParaRPr lang="zh-CN" altLang="en-US"/>
          </a:p>
        </p:txBody>
      </p:sp>
    </p:spTree>
    <p:extLst>
      <p:ext uri="{BB962C8B-B14F-4D97-AF65-F5344CB8AC3E}">
        <p14:creationId xmlns:p14="http://schemas.microsoft.com/office/powerpoint/2010/main" val="3578682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CCA1E1-158E-44C5-8348-38B5B5D93740}" type="datetimeFigureOut">
              <a:rPr lang="zh-CN" altLang="en-US" smtClean="0"/>
              <a:t>2018/11/8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0811FB-D0F7-49B9-9C22-6389FF12B456}" type="slidenum">
              <a:rPr lang="zh-CN" altLang="en-US" smtClean="0"/>
              <a:t>‹#›</a:t>
            </a:fld>
            <a:endParaRPr lang="zh-CN" altLang="en-US"/>
          </a:p>
        </p:txBody>
      </p:sp>
    </p:spTree>
    <p:extLst>
      <p:ext uri="{BB962C8B-B14F-4D97-AF65-F5344CB8AC3E}">
        <p14:creationId xmlns:p14="http://schemas.microsoft.com/office/powerpoint/2010/main" val="78400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12.xml.rels><?xml version="1.0" encoding="UTF-8" standalone="yes"?>
<Relationships xmlns="http://schemas.openxmlformats.org/package/2006/relationships"><Relationship Id="rId8" Type="http://schemas.openxmlformats.org/officeDocument/2006/relationships/image" Target="../media/image460.png"/><Relationship Id="rId3" Type="http://schemas.openxmlformats.org/officeDocument/2006/relationships/image" Target="../media/image46.png"/><Relationship Id="rId7" Type="http://schemas.openxmlformats.org/officeDocument/2006/relationships/image" Target="../media/image4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380.png"/><Relationship Id="rId4" Type="http://schemas.openxmlformats.org/officeDocument/2006/relationships/image" Target="../media/image47.png"/></Relationships>
</file>

<file path=ppt/slides/_rels/slide1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4.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2.png"/><Relationship Id="rId7" Type="http://schemas.openxmlformats.org/officeDocument/2006/relationships/image" Target="../media/image5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10.png"/><Relationship Id="rId5" Type="http://schemas.openxmlformats.org/officeDocument/2006/relationships/image" Target="../media/image54.png"/><Relationship Id="rId4" Type="http://schemas.openxmlformats.org/officeDocument/2006/relationships/image" Target="../media/image53.png"/></Relationships>
</file>

<file path=ppt/slides/_rels/slide15.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7.png"/><Relationship Id="rId7" Type="http://schemas.openxmlformats.org/officeDocument/2006/relationships/image" Target="../media/image58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1.png"/><Relationship Id="rId4" Type="http://schemas.openxmlformats.org/officeDocument/2006/relationships/image" Target="../media/image58.png"/><Relationship Id="rId9" Type="http://schemas.openxmlformats.org/officeDocument/2006/relationships/image" Target="../media/image61.png"/></Relationships>
</file>

<file path=ppt/slides/_rels/slide1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6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90.png"/><Relationship Id="rId5" Type="http://schemas.openxmlformats.org/officeDocument/2006/relationships/image" Target="../media/image64.png"/><Relationship Id="rId4" Type="http://schemas.openxmlformats.org/officeDocument/2006/relationships/image" Target="../media/image63.png"/></Relationships>
</file>

<file path=ppt/slides/_rels/slide1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10.png"/><Relationship Id="rId7" Type="http://schemas.openxmlformats.org/officeDocument/2006/relationships/image" Target="../media/image6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640.png"/><Relationship Id="rId5" Type="http://schemas.openxmlformats.org/officeDocument/2006/relationships/image" Target="../media/image67.png"/><Relationship Id="rId10" Type="http://schemas.openxmlformats.org/officeDocument/2006/relationships/image" Target="../media/image71.png"/><Relationship Id="rId4" Type="http://schemas.openxmlformats.org/officeDocument/2006/relationships/image" Target="../media/image66.png"/><Relationship Id="rId9" Type="http://schemas.openxmlformats.org/officeDocument/2006/relationships/image" Target="../media/image7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2.png"/><Relationship Id="rId7" Type="http://schemas.openxmlformats.org/officeDocument/2006/relationships/image" Target="../media/image7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00.png"/><Relationship Id="rId4" Type="http://schemas.openxmlformats.org/officeDocument/2006/relationships/image" Target="../media/image720.png"/></Relationships>
</file>

<file path=ppt/slides/_rels/slide21.xml.rels><?xml version="1.0" encoding="UTF-8" standalone="yes"?>
<Relationships xmlns="http://schemas.openxmlformats.org/package/2006/relationships"><Relationship Id="rId3" Type="http://schemas.openxmlformats.org/officeDocument/2006/relationships/image" Target="../media/image75.png"/><Relationship Id="rId7" Type="http://schemas.openxmlformats.org/officeDocument/2006/relationships/image" Target="../media/image7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50.png"/><Relationship Id="rId4" Type="http://schemas.openxmlformats.org/officeDocument/2006/relationships/image" Target="../media/image740.png"/></Relationships>
</file>

<file path=ppt/slides/_rels/slide2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79.png"/></Relationships>
</file>

<file path=ppt/slides/_rels/slide23.xml.rels><?xml version="1.0" encoding="UTF-8" standalone="yes"?>
<Relationships xmlns="http://schemas.openxmlformats.org/package/2006/relationships"><Relationship Id="rId3" Type="http://schemas.openxmlformats.org/officeDocument/2006/relationships/image" Target="../media/image81.png"/><Relationship Id="rId7" Type="http://schemas.openxmlformats.org/officeDocument/2006/relationships/image" Target="../media/image8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0.png"/><Relationship Id="rId4" Type="http://schemas.openxmlformats.org/officeDocument/2006/relationships/image" Target="../media/image8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40.png"/><Relationship Id="rId7"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Chapter 11 </a:t>
            </a:r>
            <a:br>
              <a:rPr lang="en-US" altLang="zh-CN" dirty="0" smtClean="0"/>
            </a:br>
            <a:r>
              <a:rPr lang="en-US" altLang="zh-CN" dirty="0" smtClean="0"/>
              <a:t>Sampling Methods</a:t>
            </a:r>
            <a:endParaRPr lang="zh-CN" altLang="en-US" dirty="0"/>
          </a:p>
        </p:txBody>
      </p:sp>
    </p:spTree>
    <p:extLst>
      <p:ext uri="{BB962C8B-B14F-4D97-AF65-F5344CB8AC3E}">
        <p14:creationId xmlns:p14="http://schemas.microsoft.com/office/powerpoint/2010/main" val="1485639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475384"/>
          </a:xfrm>
        </p:spPr>
        <p:txBody>
          <a:bodyPr>
            <a:noAutofit/>
          </a:bodyPr>
          <a:lstStyle/>
          <a:p>
            <a:r>
              <a:rPr lang="en-US" altLang="zh-CN" sz="2800" b="1" dirty="0" smtClean="0">
                <a:latin typeface="+mn-lt"/>
              </a:rPr>
              <a:t>11.1 Basic Sampling Algorithms</a:t>
            </a:r>
            <a:endParaRPr lang="zh-CN" altLang="en-US" sz="2800" b="1" dirty="0">
              <a:latin typeface="+mn-lt"/>
            </a:endParaRPr>
          </a:p>
        </p:txBody>
      </p:sp>
      <p:sp>
        <p:nvSpPr>
          <p:cNvPr id="15" name="矩形 14"/>
          <p:cNvSpPr/>
          <p:nvPr/>
        </p:nvSpPr>
        <p:spPr>
          <a:xfrm>
            <a:off x="838199" y="898212"/>
            <a:ext cx="4160113" cy="400110"/>
          </a:xfrm>
          <a:prstGeom prst="rect">
            <a:avLst/>
          </a:prstGeom>
        </p:spPr>
        <p:txBody>
          <a:bodyPr wrap="none">
            <a:spAutoFit/>
          </a:bodyPr>
          <a:lstStyle/>
          <a:p>
            <a:r>
              <a:rPr lang="en-US" altLang="zh-CN" sz="2000" b="1" dirty="0"/>
              <a:t>Sampling-importance-resampling</a:t>
            </a:r>
            <a:endParaRPr lang="zh-CN" altLang="en-US" sz="2000" b="1" dirty="0"/>
          </a:p>
        </p:txBody>
      </p:sp>
      <mc:AlternateContent xmlns:mc="http://schemas.openxmlformats.org/markup-compatibility/2006" xmlns:a14="http://schemas.microsoft.com/office/drawing/2010/main">
        <mc:Choice Requires="a14">
          <p:sp>
            <p:nvSpPr>
              <p:cNvPr id="7" name="矩形 6"/>
              <p:cNvSpPr/>
              <p:nvPr/>
            </p:nvSpPr>
            <p:spPr>
              <a:xfrm>
                <a:off x="838199" y="1298322"/>
                <a:ext cx="10515601" cy="1015663"/>
              </a:xfrm>
              <a:prstGeom prst="rect">
                <a:avLst/>
              </a:prstGeom>
            </p:spPr>
            <p:txBody>
              <a:bodyPr wrap="square">
                <a:spAutoFit/>
              </a:bodyPr>
              <a:lstStyle/>
              <a:p>
                <a:pPr algn="just"/>
                <a:r>
                  <a:rPr lang="en-US" altLang="zh-CN" sz="2000" dirty="0"/>
                  <a:t>The rejection sampling method discussed </a:t>
                </a:r>
                <a:r>
                  <a:rPr lang="en-US" altLang="zh-CN" sz="2000" dirty="0" smtClean="0"/>
                  <a:t>depends </a:t>
                </a:r>
                <a:r>
                  <a:rPr lang="en-US" altLang="zh-CN" sz="2000" dirty="0"/>
                  <a:t>in part </a:t>
                </a:r>
                <a:r>
                  <a:rPr lang="en-US" altLang="zh-CN" sz="2000" dirty="0" smtClean="0"/>
                  <a:t>for its </a:t>
                </a:r>
                <a:r>
                  <a:rPr lang="en-US" altLang="zh-CN" sz="2000" dirty="0"/>
                  <a:t>success on the determination of a suitable value for the constant </a:t>
                </a:r>
                <a14:m>
                  <m:oMath xmlns:m="http://schemas.openxmlformats.org/officeDocument/2006/math">
                    <m:r>
                      <a:rPr lang="en-US" altLang="zh-CN" sz="2000" i="1" dirty="0" smtClean="0">
                        <a:latin typeface="Cambria Math" panose="02040503050406030204" pitchFamily="18" charset="0"/>
                      </a:rPr>
                      <m:t>𝑘</m:t>
                    </m:r>
                  </m:oMath>
                </a14:m>
                <a:r>
                  <a:rPr lang="en-US" altLang="zh-CN" sz="2000" dirty="0"/>
                  <a:t>. </a:t>
                </a:r>
                <a:r>
                  <a:rPr lang="en-US" altLang="zh-CN" sz="2000" dirty="0" smtClean="0"/>
                  <a:t>The </a:t>
                </a:r>
                <a:r>
                  <a:rPr lang="en-US" altLang="zh-CN" sz="2000" i="1" dirty="0"/>
                  <a:t>sampling-importance-resampling</a:t>
                </a:r>
                <a:r>
                  <a:rPr lang="en-US" altLang="zh-CN" sz="2000" dirty="0"/>
                  <a:t> (SIR</a:t>
                </a:r>
                <a:r>
                  <a:rPr lang="en-US" altLang="zh-CN" sz="2000" dirty="0" smtClean="0"/>
                  <a:t>) approach </a:t>
                </a:r>
                <a:r>
                  <a:rPr lang="en-US" altLang="zh-CN" sz="2000" dirty="0"/>
                  <a:t>also makes use of a sampling distribution </a:t>
                </a:r>
                <a14:m>
                  <m:oMath xmlns:m="http://schemas.openxmlformats.org/officeDocument/2006/math">
                    <m:r>
                      <a:rPr lang="en-US" altLang="zh-CN" sz="2000" i="1" dirty="0" smtClean="0">
                        <a:latin typeface="Cambria Math" panose="02040503050406030204" pitchFamily="18" charset="0"/>
                      </a:rPr>
                      <m:t>𝑞</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𝑧</m:t>
                    </m:r>
                    <m:r>
                      <a:rPr lang="en-US" altLang="zh-CN" sz="2000" i="1" dirty="0" smtClean="0">
                        <a:latin typeface="Cambria Math" panose="02040503050406030204" pitchFamily="18" charset="0"/>
                      </a:rPr>
                      <m:t>)</m:t>
                    </m:r>
                  </m:oMath>
                </a14:m>
                <a:r>
                  <a:rPr lang="en-US" altLang="zh-CN" sz="2000" dirty="0"/>
                  <a:t> but avoids having to </a:t>
                </a:r>
                <a:r>
                  <a:rPr lang="en-US" altLang="zh-CN" sz="2000" dirty="0" smtClean="0"/>
                  <a:t>determine the </a:t>
                </a:r>
                <a:r>
                  <a:rPr lang="en-US" altLang="zh-CN" sz="2000" dirty="0"/>
                  <a:t>constant </a:t>
                </a:r>
                <a14:m>
                  <m:oMath xmlns:m="http://schemas.openxmlformats.org/officeDocument/2006/math">
                    <m:r>
                      <a:rPr lang="en-US" altLang="zh-CN" sz="2000" i="1" dirty="0" smtClean="0">
                        <a:latin typeface="Cambria Math" panose="02040503050406030204" pitchFamily="18" charset="0"/>
                      </a:rPr>
                      <m:t>𝑘</m:t>
                    </m:r>
                  </m:oMath>
                </a14:m>
                <a:r>
                  <a:rPr lang="en-US" altLang="zh-CN" sz="2000" dirty="0" smtClean="0"/>
                  <a:t>.</a:t>
                </a:r>
                <a:endParaRPr lang="zh-CN" altLang="en-US" sz="2000" dirty="0"/>
              </a:p>
            </p:txBody>
          </p:sp>
        </mc:Choice>
        <mc:Fallback xmlns="">
          <p:sp>
            <p:nvSpPr>
              <p:cNvPr id="7" name="矩形 6"/>
              <p:cNvSpPr>
                <a:spLocks noRot="1" noChangeAspect="1" noMove="1" noResize="1" noEditPoints="1" noAdjustHandles="1" noChangeArrowheads="1" noChangeShapeType="1" noTextEdit="1"/>
              </p:cNvSpPr>
              <p:nvPr/>
            </p:nvSpPr>
            <p:spPr>
              <a:xfrm>
                <a:off x="838199" y="1298322"/>
                <a:ext cx="10515601" cy="1015663"/>
              </a:xfrm>
              <a:prstGeom prst="rect">
                <a:avLst/>
              </a:prstGeom>
              <a:blipFill>
                <a:blip r:embed="rId3"/>
                <a:stretch>
                  <a:fillRect l="-579" t="-3593" r="-579" b="-95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838199" y="2392876"/>
                <a:ext cx="10515601" cy="1375889"/>
              </a:xfrm>
              <a:prstGeom prst="rect">
                <a:avLst/>
              </a:prstGeom>
            </p:spPr>
            <p:txBody>
              <a:bodyPr wrap="square">
                <a:spAutoFit/>
              </a:bodyPr>
              <a:lstStyle/>
              <a:p>
                <a:pPr marL="457200" indent="-457200" algn="just">
                  <a:buFont typeface="Arial" panose="020B0604020202020204" pitchFamily="34" charset="0"/>
                  <a:buChar char="•"/>
                </a:pPr>
                <a14:m>
                  <m:oMath xmlns:m="http://schemas.openxmlformats.org/officeDocument/2006/math">
                    <m:r>
                      <a:rPr lang="en-US" altLang="zh-CN" sz="2000" i="1" dirty="0" smtClean="0">
                        <a:latin typeface="Cambria Math" panose="02040503050406030204" pitchFamily="18" charset="0"/>
                      </a:rPr>
                      <m:t>𝐿</m:t>
                    </m:r>
                  </m:oMath>
                </a14:m>
                <a:r>
                  <a:rPr lang="en-US" altLang="zh-CN" sz="2000" dirty="0" smtClean="0"/>
                  <a:t> </a:t>
                </a:r>
                <a:r>
                  <a:rPr lang="en-US" altLang="zh-CN" sz="2000" dirty="0"/>
                  <a:t>samples </a:t>
                </a:r>
                <a14:m>
                  <m:oMath xmlns:m="http://schemas.openxmlformats.org/officeDocument/2006/math">
                    <m:sSup>
                      <m:sSupPr>
                        <m:ctrlPr>
                          <a:rPr lang="en-US" altLang="zh-CN" sz="2000" b="0" i="1" dirty="0" smtClean="0">
                            <a:latin typeface="Cambria Math" panose="02040503050406030204" pitchFamily="18" charset="0"/>
                          </a:rPr>
                        </m:ctrlPr>
                      </m:sSupPr>
                      <m:e>
                        <m:r>
                          <a:rPr lang="en-US" altLang="zh-CN" sz="2000" i="1" dirty="0" smtClean="0">
                            <a:latin typeface="Cambria Math" panose="02040503050406030204" pitchFamily="18" charset="0"/>
                          </a:rPr>
                          <m:t>𝑧</m:t>
                        </m:r>
                      </m:e>
                      <m:sup>
                        <m:r>
                          <a:rPr lang="en-US" altLang="zh-CN" sz="2000" b="0" i="1" dirty="0" smtClean="0">
                            <a:latin typeface="Cambria Math" panose="02040503050406030204" pitchFamily="18" charset="0"/>
                          </a:rPr>
                          <m:t>(</m:t>
                        </m:r>
                        <m:r>
                          <a:rPr lang="en-US" altLang="zh-CN" sz="2000" i="1" dirty="0" smtClean="0">
                            <a:latin typeface="Cambria Math" panose="02040503050406030204" pitchFamily="18" charset="0"/>
                          </a:rPr>
                          <m:t>1</m:t>
                        </m:r>
                        <m:r>
                          <a:rPr lang="en-US" altLang="zh-CN" sz="2000" b="0" i="1" dirty="0" smtClean="0">
                            <a:latin typeface="Cambria Math" panose="02040503050406030204" pitchFamily="18" charset="0"/>
                          </a:rPr>
                          <m:t>)</m:t>
                        </m:r>
                      </m:sup>
                    </m:sSup>
                    <m:r>
                      <a:rPr lang="en-US" altLang="zh-CN" sz="2000" i="1" dirty="0" smtClean="0">
                        <a:latin typeface="Cambria Math" panose="02040503050406030204" pitchFamily="18" charset="0"/>
                      </a:rPr>
                      <m:t>, . . . , </m:t>
                    </m:r>
                    <m:sSup>
                      <m:sSupPr>
                        <m:ctrlPr>
                          <a:rPr lang="en-US" altLang="zh-CN" sz="2000" b="0" i="1" dirty="0" smtClean="0">
                            <a:latin typeface="Cambria Math" panose="02040503050406030204" pitchFamily="18" charset="0"/>
                          </a:rPr>
                        </m:ctrlPr>
                      </m:sSupPr>
                      <m:e>
                        <m:r>
                          <a:rPr lang="en-US" altLang="zh-CN" sz="2000" i="1" dirty="0" smtClean="0">
                            <a:latin typeface="Cambria Math" panose="02040503050406030204" pitchFamily="18" charset="0"/>
                          </a:rPr>
                          <m:t>𝑧</m:t>
                        </m:r>
                      </m:e>
                      <m:sup>
                        <m:r>
                          <a:rPr lang="en-US" altLang="zh-CN" sz="2000" b="0" i="1" dirty="0" smtClean="0">
                            <a:latin typeface="Cambria Math" panose="02040503050406030204" pitchFamily="18" charset="0"/>
                          </a:rPr>
                          <m:t>(</m:t>
                        </m:r>
                        <m:r>
                          <a:rPr lang="en-US" altLang="zh-CN" sz="2000" i="1" dirty="0" smtClean="0">
                            <a:latin typeface="Cambria Math" panose="02040503050406030204" pitchFamily="18" charset="0"/>
                          </a:rPr>
                          <m:t>𝐿</m:t>
                        </m:r>
                        <m:r>
                          <a:rPr lang="en-US" altLang="zh-CN" sz="2000" b="0" i="1" dirty="0" smtClean="0">
                            <a:latin typeface="Cambria Math" panose="02040503050406030204" pitchFamily="18" charset="0"/>
                          </a:rPr>
                          <m:t>)</m:t>
                        </m:r>
                      </m:sup>
                    </m:sSup>
                  </m:oMath>
                </a14:m>
                <a:r>
                  <a:rPr lang="en-US" altLang="zh-CN" sz="2000" dirty="0" smtClean="0"/>
                  <a:t> </a:t>
                </a:r>
                <a:r>
                  <a:rPr lang="en-US" altLang="zh-CN" sz="2000" dirty="0"/>
                  <a:t>are drawn from </a:t>
                </a:r>
                <a14:m>
                  <m:oMath xmlns:m="http://schemas.openxmlformats.org/officeDocument/2006/math">
                    <m:r>
                      <a:rPr lang="en-US" altLang="zh-CN" sz="2000" i="1" dirty="0" smtClean="0">
                        <a:latin typeface="Cambria Math" panose="02040503050406030204" pitchFamily="18" charset="0"/>
                      </a:rPr>
                      <m:t>𝑞</m:t>
                    </m:r>
                    <m:d>
                      <m:dPr>
                        <m:ctrlPr>
                          <a:rPr lang="en-US" altLang="zh-CN" sz="2000" i="1" dirty="0" smtClean="0">
                            <a:latin typeface="Cambria Math" panose="02040503050406030204" pitchFamily="18" charset="0"/>
                          </a:rPr>
                        </m:ctrlPr>
                      </m:dPr>
                      <m:e>
                        <m:r>
                          <a:rPr lang="en-US" altLang="zh-CN" sz="2000" i="1" dirty="0" smtClean="0">
                            <a:latin typeface="Cambria Math" panose="02040503050406030204" pitchFamily="18" charset="0"/>
                          </a:rPr>
                          <m:t>𝑧</m:t>
                        </m:r>
                      </m:e>
                    </m:d>
                    <m:r>
                      <a:rPr lang="en-US" altLang="zh-CN" sz="2000" b="0" i="1" dirty="0" smtClean="0">
                        <a:latin typeface="Cambria Math" panose="02040503050406030204" pitchFamily="18" charset="0"/>
                      </a:rPr>
                      <m:t>.</m:t>
                    </m:r>
                  </m:oMath>
                </a14:m>
                <a:r>
                  <a:rPr lang="en-US" altLang="zh-CN" sz="2000" dirty="0" smtClean="0"/>
                  <a:t> </a:t>
                </a:r>
              </a:p>
              <a:p>
                <a:pPr marL="457200" indent="-457200" algn="just">
                  <a:buFont typeface="Arial" panose="020B0604020202020204" pitchFamily="34" charset="0"/>
                  <a:buChar char="•"/>
                </a:pPr>
                <a:r>
                  <a:rPr lang="en-US" altLang="zh-CN" sz="2000" dirty="0" smtClean="0"/>
                  <a:t>weights </a:t>
                </a:r>
                <a14:m>
                  <m:oMath xmlns:m="http://schemas.openxmlformats.org/officeDocument/2006/math">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𝑤</m:t>
                        </m:r>
                      </m:e>
                      <m:sub>
                        <m:r>
                          <a:rPr lang="en-US" altLang="zh-CN" sz="2000" i="1" dirty="0" smtClean="0">
                            <a:latin typeface="Cambria Math" panose="02040503050406030204" pitchFamily="18" charset="0"/>
                          </a:rPr>
                          <m:t>1</m:t>
                        </m:r>
                      </m:sub>
                    </m:sSub>
                    <m:r>
                      <a:rPr lang="en-US" altLang="zh-CN" sz="2000" i="1" dirty="0">
                        <a:latin typeface="Cambria Math" panose="02040503050406030204" pitchFamily="18" charset="0"/>
                      </a:rPr>
                      <m:t>, . . . , </m:t>
                    </m:r>
                    <m:sSub>
                      <m:sSubPr>
                        <m:ctrlPr>
                          <a:rPr lang="en-US" altLang="zh-CN" sz="2000" b="0" i="1" dirty="0" smtClean="0">
                            <a:latin typeface="Cambria Math" panose="02040503050406030204" pitchFamily="18" charset="0"/>
                          </a:rPr>
                        </m:ctrlPr>
                      </m:sSubPr>
                      <m:e>
                        <m:r>
                          <a:rPr lang="en-US" altLang="zh-CN" sz="2000" i="1" dirty="0" err="1">
                            <a:latin typeface="Cambria Math" panose="02040503050406030204" pitchFamily="18" charset="0"/>
                          </a:rPr>
                          <m:t>𝑤</m:t>
                        </m:r>
                      </m:e>
                      <m:sub>
                        <m:r>
                          <a:rPr lang="en-US" altLang="zh-CN" sz="2000" i="1" dirty="0" err="1">
                            <a:latin typeface="Cambria Math" panose="02040503050406030204" pitchFamily="18" charset="0"/>
                          </a:rPr>
                          <m:t>𝐿</m:t>
                        </m:r>
                      </m:sub>
                    </m:sSub>
                  </m:oMath>
                </a14:m>
                <a:r>
                  <a:rPr lang="en-US" altLang="zh-CN" sz="2000" dirty="0"/>
                  <a:t> are constructed using (11.23). </a:t>
                </a:r>
                <a:endParaRPr lang="en-US" altLang="zh-CN" sz="2000" dirty="0" smtClean="0"/>
              </a:p>
              <a:p>
                <a:pPr marL="457200" indent="-457200" algn="just">
                  <a:buFont typeface="Arial" panose="020B0604020202020204" pitchFamily="34" charset="0"/>
                  <a:buChar char="•"/>
                </a:pPr>
                <a:r>
                  <a:rPr lang="en-US" altLang="zh-CN" sz="2000" dirty="0" smtClean="0"/>
                  <a:t>a </a:t>
                </a:r>
                <a:r>
                  <a:rPr lang="en-US" altLang="zh-CN" sz="2000" dirty="0"/>
                  <a:t>second set of </a:t>
                </a:r>
                <a14:m>
                  <m:oMath xmlns:m="http://schemas.openxmlformats.org/officeDocument/2006/math">
                    <m:r>
                      <a:rPr lang="en-US" altLang="zh-CN" sz="2000" i="1" dirty="0" smtClean="0">
                        <a:latin typeface="Cambria Math" panose="02040503050406030204" pitchFamily="18" charset="0"/>
                      </a:rPr>
                      <m:t>𝐿</m:t>
                    </m:r>
                  </m:oMath>
                </a14:m>
                <a:r>
                  <a:rPr lang="en-US" altLang="zh-CN" sz="2000" dirty="0"/>
                  <a:t> samples </a:t>
                </a:r>
                <a:r>
                  <a:rPr lang="en-US" altLang="zh-CN" sz="2000" dirty="0" smtClean="0"/>
                  <a:t>is drawn </a:t>
                </a:r>
                <a:r>
                  <a:rPr lang="en-US" altLang="zh-CN" sz="2000" dirty="0"/>
                  <a:t>from the discrete </a:t>
                </a:r>
                <a:r>
                  <a:rPr lang="en-US" altLang="zh-CN" sz="2000" dirty="0" smtClean="0"/>
                  <a:t>distribution </a:t>
                </a:r>
                <a14:m>
                  <m:oMath xmlns:m="http://schemas.openxmlformats.org/officeDocument/2006/math">
                    <m:d>
                      <m:dPr>
                        <m:ctrlPr>
                          <a:rPr lang="en-US" altLang="zh-CN" sz="2000" i="1" dirty="0" smtClean="0">
                            <a:latin typeface="Cambria Math" panose="02040503050406030204" pitchFamily="18" charset="0"/>
                          </a:rPr>
                        </m:ctrlPr>
                      </m:dPr>
                      <m:e>
                        <m:r>
                          <a:rPr lang="en-US" altLang="zh-CN" sz="2000" i="1" dirty="0" smtClean="0">
                            <a:latin typeface="Cambria Math" panose="02040503050406030204" pitchFamily="18" charset="0"/>
                          </a:rPr>
                          <m:t>𝑧</m:t>
                        </m:r>
                        <m:d>
                          <m:dPr>
                            <m:ctrlPr>
                              <a:rPr lang="en-US" altLang="zh-CN" sz="2000" i="1" dirty="0" smtClean="0">
                                <a:latin typeface="Cambria Math" panose="02040503050406030204" pitchFamily="18" charset="0"/>
                              </a:rPr>
                            </m:ctrlPr>
                          </m:dPr>
                          <m:e>
                            <m:r>
                              <a:rPr lang="en-US" altLang="zh-CN" sz="2000" i="1" dirty="0" smtClean="0">
                                <a:latin typeface="Cambria Math" panose="02040503050406030204" pitchFamily="18" charset="0"/>
                              </a:rPr>
                              <m:t>1</m:t>
                            </m:r>
                          </m:e>
                        </m:d>
                        <m:r>
                          <a:rPr lang="en-US" altLang="zh-CN" sz="2000" i="1" dirty="0" smtClean="0">
                            <a:latin typeface="Cambria Math" panose="02040503050406030204" pitchFamily="18" charset="0"/>
                          </a:rPr>
                          <m:t>, . . . , </m:t>
                        </m:r>
                        <m:r>
                          <a:rPr lang="en-US" altLang="zh-CN" sz="2000" i="1" dirty="0" smtClean="0">
                            <a:latin typeface="Cambria Math" panose="02040503050406030204" pitchFamily="18" charset="0"/>
                          </a:rPr>
                          <m:t>𝑧</m:t>
                        </m:r>
                        <m:d>
                          <m:dPr>
                            <m:ctrlPr>
                              <a:rPr lang="en-US" altLang="zh-CN" sz="2000" i="1" dirty="0" smtClean="0">
                                <a:latin typeface="Cambria Math" panose="02040503050406030204" pitchFamily="18" charset="0"/>
                              </a:rPr>
                            </m:ctrlPr>
                          </m:dPr>
                          <m:e>
                            <m:r>
                              <a:rPr lang="en-US" altLang="zh-CN" sz="2000" i="1" dirty="0" smtClean="0">
                                <a:latin typeface="Cambria Math" panose="02040503050406030204" pitchFamily="18" charset="0"/>
                              </a:rPr>
                              <m:t>𝐿</m:t>
                            </m:r>
                          </m:e>
                        </m:d>
                      </m:e>
                    </m:d>
                    <m:r>
                      <a:rPr lang="en-US" altLang="zh-CN" sz="2000" b="0" i="1" dirty="0" smtClean="0">
                        <a:latin typeface="Cambria Math" panose="02040503050406030204" pitchFamily="18" charset="0"/>
                      </a:rPr>
                      <m:t> </m:t>
                    </m:r>
                  </m:oMath>
                </a14:m>
                <a:r>
                  <a:rPr lang="en-US" altLang="zh-CN" sz="2000" dirty="0"/>
                  <a:t>with probabilities given by </a:t>
                </a:r>
                <a:r>
                  <a:rPr lang="en-US" altLang="zh-CN" sz="2000" dirty="0" smtClean="0"/>
                  <a:t>the weights </a:t>
                </a:r>
                <a14:m>
                  <m:oMath xmlns:m="http://schemas.openxmlformats.org/officeDocument/2006/math">
                    <m:d>
                      <m:dPr>
                        <m:ctrlPr>
                          <a:rPr lang="en-US" altLang="zh-CN" sz="2000" b="0" i="1" dirty="0" smtClean="0">
                            <a:latin typeface="Cambria Math" panose="02040503050406030204" pitchFamily="18" charset="0"/>
                          </a:rPr>
                        </m:ctrlPr>
                      </m:dPr>
                      <m:e>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𝑤</m:t>
                            </m:r>
                          </m:e>
                          <m:sub>
                            <m:r>
                              <a:rPr lang="en-US" altLang="zh-CN" sz="2000" i="1" dirty="0" smtClean="0">
                                <a:latin typeface="Cambria Math" panose="02040503050406030204" pitchFamily="18" charset="0"/>
                              </a:rPr>
                              <m:t>1</m:t>
                            </m:r>
                          </m:sub>
                        </m:sSub>
                        <m:r>
                          <a:rPr lang="en-US" altLang="zh-CN" sz="2000" i="1" dirty="0" smtClean="0">
                            <a:latin typeface="Cambria Math" panose="02040503050406030204" pitchFamily="18" charset="0"/>
                          </a:rPr>
                          <m:t>, . . . , </m:t>
                        </m:r>
                        <m:sSub>
                          <m:sSubPr>
                            <m:ctrlPr>
                              <a:rPr lang="en-US" altLang="zh-CN" sz="2000" b="0" i="1" dirty="0" smtClean="0">
                                <a:latin typeface="Cambria Math" panose="02040503050406030204" pitchFamily="18" charset="0"/>
                              </a:rPr>
                            </m:ctrlPr>
                          </m:sSubPr>
                          <m:e>
                            <m:r>
                              <a:rPr lang="en-US" altLang="zh-CN" sz="2000" i="1" dirty="0" err="1">
                                <a:latin typeface="Cambria Math" panose="02040503050406030204" pitchFamily="18" charset="0"/>
                              </a:rPr>
                              <m:t>𝑤</m:t>
                            </m:r>
                          </m:e>
                          <m:sub>
                            <m:r>
                              <a:rPr lang="en-US" altLang="zh-CN" sz="2000" i="1" dirty="0" err="1">
                                <a:latin typeface="Cambria Math" panose="02040503050406030204" pitchFamily="18" charset="0"/>
                              </a:rPr>
                              <m:t>𝐿</m:t>
                            </m:r>
                          </m:sub>
                        </m:sSub>
                      </m:e>
                    </m:d>
                  </m:oMath>
                </a14:m>
                <a:r>
                  <a:rPr lang="en-US" altLang="zh-CN" sz="2000" dirty="0" smtClean="0"/>
                  <a:t>.</a:t>
                </a:r>
                <a:endParaRPr lang="zh-CN" altLang="en-US" sz="2000" dirty="0"/>
              </a:p>
            </p:txBody>
          </p:sp>
        </mc:Choice>
        <mc:Fallback xmlns="">
          <p:sp>
            <p:nvSpPr>
              <p:cNvPr id="3" name="矩形 2"/>
              <p:cNvSpPr>
                <a:spLocks noRot="1" noChangeAspect="1" noMove="1" noResize="1" noEditPoints="1" noAdjustHandles="1" noChangeArrowheads="1" noChangeShapeType="1" noTextEdit="1"/>
              </p:cNvSpPr>
              <p:nvPr/>
            </p:nvSpPr>
            <p:spPr>
              <a:xfrm>
                <a:off x="838199" y="2392876"/>
                <a:ext cx="10515601" cy="1375889"/>
              </a:xfrm>
              <a:prstGeom prst="rect">
                <a:avLst/>
              </a:prstGeom>
              <a:blipFill>
                <a:blip r:embed="rId4"/>
                <a:stretch>
                  <a:fillRect l="-463" t="-1778" r="-579" b="-7556"/>
                </a:stretch>
              </a:blipFill>
            </p:spPr>
            <p:txBody>
              <a:bodyPr/>
              <a:lstStyle/>
              <a:p>
                <a:r>
                  <a:rPr lang="zh-CN" altLang="en-US">
                    <a:noFill/>
                  </a:rPr>
                  <a:t> </a:t>
                </a:r>
              </a:p>
            </p:txBody>
          </p:sp>
        </mc:Fallback>
      </mc:AlternateContent>
      <p:pic>
        <p:nvPicPr>
          <p:cNvPr id="4" name="图片 3"/>
          <p:cNvPicPr>
            <a:picLocks noChangeAspect="1"/>
          </p:cNvPicPr>
          <p:nvPr/>
        </p:nvPicPr>
        <p:blipFill>
          <a:blip r:embed="rId5"/>
          <a:stretch>
            <a:fillRect/>
          </a:stretch>
        </p:blipFill>
        <p:spPr>
          <a:xfrm>
            <a:off x="6915150" y="2303245"/>
            <a:ext cx="4438650" cy="762000"/>
          </a:xfrm>
          <a:prstGeom prst="rect">
            <a:avLst/>
          </a:prstGeom>
        </p:spPr>
      </p:pic>
      <p:pic>
        <p:nvPicPr>
          <p:cNvPr id="5" name="图片 4"/>
          <p:cNvPicPr>
            <a:picLocks noChangeAspect="1"/>
          </p:cNvPicPr>
          <p:nvPr/>
        </p:nvPicPr>
        <p:blipFill>
          <a:blip r:embed="rId6"/>
          <a:stretch>
            <a:fillRect/>
          </a:stretch>
        </p:blipFill>
        <p:spPr>
          <a:xfrm>
            <a:off x="7221855" y="3847656"/>
            <a:ext cx="4131945" cy="2760345"/>
          </a:xfrm>
          <a:prstGeom prst="rect">
            <a:avLst/>
          </a:prstGeom>
        </p:spPr>
      </p:pic>
      <mc:AlternateContent xmlns:mc="http://schemas.openxmlformats.org/markup-compatibility/2006" xmlns:a14="http://schemas.microsoft.com/office/drawing/2010/main">
        <mc:Choice Requires="a14">
          <p:sp>
            <p:nvSpPr>
              <p:cNvPr id="6" name="矩形 5"/>
              <p:cNvSpPr/>
              <p:nvPr/>
            </p:nvSpPr>
            <p:spPr>
              <a:xfrm>
                <a:off x="838199" y="4280654"/>
                <a:ext cx="6852645" cy="400110"/>
              </a:xfrm>
              <a:prstGeom prst="rect">
                <a:avLst/>
              </a:prstGeom>
            </p:spPr>
            <p:txBody>
              <a:bodyPr wrap="none">
                <a:spAutoFit/>
              </a:bodyPr>
              <a:lstStyle/>
              <a:p>
                <a:r>
                  <a:rPr lang="en-US" altLang="zh-CN" sz="2000" dirty="0"/>
                  <a:t>If moments with respect to the distribution </a:t>
                </a:r>
                <a14:m>
                  <m:oMath xmlns:m="http://schemas.openxmlformats.org/officeDocument/2006/math">
                    <m:r>
                      <a:rPr lang="en-US" altLang="zh-CN" sz="2000" i="1" dirty="0" smtClean="0">
                        <a:latin typeface="Cambria Math" panose="02040503050406030204" pitchFamily="18" charset="0"/>
                      </a:rPr>
                      <m:t>𝑝</m:t>
                    </m:r>
                    <m:r>
                      <a:rPr lang="en-US" altLang="zh-CN" sz="2000" i="1" dirty="0" smtClean="0">
                        <a:latin typeface="Cambria Math" panose="02040503050406030204" pitchFamily="18" charset="0"/>
                      </a:rPr>
                      <m:t>(</m:t>
                    </m:r>
                    <m:r>
                      <a:rPr lang="en-US" altLang="zh-CN" sz="2000" b="1" i="1" dirty="0" smtClean="0">
                        <a:latin typeface="Cambria Math" panose="02040503050406030204" pitchFamily="18" charset="0"/>
                      </a:rPr>
                      <m:t>𝒛</m:t>
                    </m:r>
                    <m:r>
                      <a:rPr lang="en-US" altLang="zh-CN" sz="2000" i="1" dirty="0" smtClean="0">
                        <a:latin typeface="Cambria Math" panose="02040503050406030204" pitchFamily="18" charset="0"/>
                      </a:rPr>
                      <m:t>)</m:t>
                    </m:r>
                  </m:oMath>
                </a14:m>
                <a:r>
                  <a:rPr lang="en-US" altLang="zh-CN" sz="2000" dirty="0" smtClean="0"/>
                  <a:t> </a:t>
                </a:r>
                <a:r>
                  <a:rPr lang="en-US" altLang="zh-CN" sz="2000" dirty="0"/>
                  <a:t>are required</a:t>
                </a:r>
                <a:endParaRPr lang="zh-CN" altLang="en-US" sz="2000" dirty="0"/>
              </a:p>
            </p:txBody>
          </p:sp>
        </mc:Choice>
        <mc:Fallback xmlns="">
          <p:sp>
            <p:nvSpPr>
              <p:cNvPr id="6" name="矩形 5"/>
              <p:cNvSpPr>
                <a:spLocks noRot="1" noChangeAspect="1" noMove="1" noResize="1" noEditPoints="1" noAdjustHandles="1" noChangeArrowheads="1" noChangeShapeType="1" noTextEdit="1"/>
              </p:cNvSpPr>
              <p:nvPr/>
            </p:nvSpPr>
            <p:spPr>
              <a:xfrm>
                <a:off x="838199" y="4280654"/>
                <a:ext cx="6852645" cy="400110"/>
              </a:xfrm>
              <a:prstGeom prst="rect">
                <a:avLst/>
              </a:prstGeom>
              <a:blipFill>
                <a:blip r:embed="rId7"/>
                <a:stretch>
                  <a:fillRect l="-889" t="-7576" r="-89" b="-257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361030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475384"/>
          </a:xfrm>
        </p:spPr>
        <p:txBody>
          <a:bodyPr>
            <a:noAutofit/>
          </a:bodyPr>
          <a:lstStyle/>
          <a:p>
            <a:r>
              <a:rPr lang="en-US" altLang="zh-CN" sz="2800" b="1" dirty="0" smtClean="0">
                <a:latin typeface="+mn-lt"/>
              </a:rPr>
              <a:t>11.1 Basic Sampling Algorithms</a:t>
            </a:r>
            <a:endParaRPr lang="zh-CN" altLang="en-US" sz="2800" b="1" dirty="0">
              <a:latin typeface="+mn-lt"/>
            </a:endParaRPr>
          </a:p>
        </p:txBody>
      </p:sp>
      <p:grpSp>
        <p:nvGrpSpPr>
          <p:cNvPr id="13" name="组合 12"/>
          <p:cNvGrpSpPr/>
          <p:nvPr/>
        </p:nvGrpSpPr>
        <p:grpSpPr>
          <a:xfrm>
            <a:off x="4211320" y="921790"/>
            <a:ext cx="7025640" cy="5516880"/>
            <a:chOff x="1945640" y="840510"/>
            <a:chExt cx="7025640" cy="5516880"/>
          </a:xfrm>
        </p:grpSpPr>
        <p:pic>
          <p:nvPicPr>
            <p:cNvPr id="11" name="图片 10"/>
            <p:cNvPicPr>
              <a:picLocks noChangeAspect="1"/>
            </p:cNvPicPr>
            <p:nvPr/>
          </p:nvPicPr>
          <p:blipFill>
            <a:blip r:embed="rId3"/>
            <a:stretch>
              <a:fillRect/>
            </a:stretch>
          </p:blipFill>
          <p:spPr>
            <a:xfrm>
              <a:off x="1945640" y="840510"/>
              <a:ext cx="7025640" cy="1653540"/>
            </a:xfrm>
            <a:prstGeom prst="rect">
              <a:avLst/>
            </a:prstGeom>
          </p:spPr>
        </p:pic>
        <p:pic>
          <p:nvPicPr>
            <p:cNvPr id="12" name="图片 11"/>
            <p:cNvPicPr>
              <a:picLocks noChangeAspect="1"/>
            </p:cNvPicPr>
            <p:nvPr/>
          </p:nvPicPr>
          <p:blipFill>
            <a:blip r:embed="rId4"/>
            <a:stretch>
              <a:fillRect/>
            </a:stretch>
          </p:blipFill>
          <p:spPr>
            <a:xfrm>
              <a:off x="2098040" y="2494050"/>
              <a:ext cx="6873240" cy="3863340"/>
            </a:xfrm>
            <a:prstGeom prst="rect">
              <a:avLst/>
            </a:prstGeom>
          </p:spPr>
        </p:pic>
      </p:grpSp>
      <p:pic>
        <p:nvPicPr>
          <p:cNvPr id="14" name="图片 13"/>
          <p:cNvPicPr>
            <a:picLocks noChangeAspect="1"/>
          </p:cNvPicPr>
          <p:nvPr/>
        </p:nvPicPr>
        <p:blipFill>
          <a:blip r:embed="rId5"/>
          <a:stretch>
            <a:fillRect/>
          </a:stretch>
        </p:blipFill>
        <p:spPr>
          <a:xfrm>
            <a:off x="610235" y="1504085"/>
            <a:ext cx="3116580" cy="800100"/>
          </a:xfrm>
          <a:prstGeom prst="rect">
            <a:avLst/>
          </a:prstGeom>
        </p:spPr>
      </p:pic>
    </p:spTree>
    <p:extLst>
      <p:ext uri="{BB962C8B-B14F-4D97-AF65-F5344CB8AC3E}">
        <p14:creationId xmlns:p14="http://schemas.microsoft.com/office/powerpoint/2010/main" val="42471214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475384"/>
          </a:xfrm>
        </p:spPr>
        <p:txBody>
          <a:bodyPr>
            <a:noAutofit/>
          </a:bodyPr>
          <a:lstStyle/>
          <a:p>
            <a:r>
              <a:rPr lang="en-US" altLang="zh-CN" sz="2800" b="1" dirty="0" smtClean="0">
                <a:latin typeface="+mn-lt"/>
              </a:rPr>
              <a:t>11.1 Basic Sampling Algorithms</a:t>
            </a:r>
            <a:endParaRPr lang="zh-CN" altLang="en-US" sz="2800" b="1" dirty="0">
              <a:latin typeface="+mn-lt"/>
            </a:endParaRPr>
          </a:p>
        </p:txBody>
      </p:sp>
      <p:sp>
        <p:nvSpPr>
          <p:cNvPr id="15" name="矩形 14"/>
          <p:cNvSpPr/>
          <p:nvPr/>
        </p:nvSpPr>
        <p:spPr>
          <a:xfrm>
            <a:off x="838199" y="898212"/>
            <a:ext cx="3887603" cy="400110"/>
          </a:xfrm>
          <a:prstGeom prst="rect">
            <a:avLst/>
          </a:prstGeom>
        </p:spPr>
        <p:txBody>
          <a:bodyPr wrap="none">
            <a:spAutoFit/>
          </a:bodyPr>
          <a:lstStyle/>
          <a:p>
            <a:r>
              <a:rPr lang="en-US" altLang="zh-CN" sz="2000" b="1" dirty="0"/>
              <a:t>Sampling and the EM algorithm</a:t>
            </a:r>
            <a:endParaRPr lang="zh-CN" altLang="en-US" sz="2000" b="1" dirty="0"/>
          </a:p>
        </p:txBody>
      </p:sp>
      <mc:AlternateContent xmlns:mc="http://schemas.openxmlformats.org/markup-compatibility/2006">
        <mc:Choice xmlns:a14="http://schemas.microsoft.com/office/drawing/2010/main" Requires="a14">
          <p:sp>
            <p:nvSpPr>
              <p:cNvPr id="3" name="矩形 2"/>
              <p:cNvSpPr/>
              <p:nvPr/>
            </p:nvSpPr>
            <p:spPr>
              <a:xfrm>
                <a:off x="838199" y="1298322"/>
                <a:ext cx="10515601" cy="1323439"/>
              </a:xfrm>
              <a:prstGeom prst="rect">
                <a:avLst/>
              </a:prstGeom>
            </p:spPr>
            <p:txBody>
              <a:bodyPr wrap="square">
                <a:spAutoFit/>
              </a:bodyPr>
              <a:lstStyle/>
              <a:p>
                <a:pPr algn="just"/>
                <a:r>
                  <a:rPr lang="en-US" altLang="zh-CN" sz="2000" dirty="0"/>
                  <a:t>S</a:t>
                </a:r>
                <a:r>
                  <a:rPr lang="en-US" altLang="zh-CN" sz="2000" dirty="0" smtClean="0"/>
                  <a:t>ampling methods can </a:t>
                </a:r>
                <a:r>
                  <a:rPr lang="en-US" altLang="zh-CN" sz="2000" dirty="0"/>
                  <a:t>be used to approximate the </a:t>
                </a:r>
                <a:r>
                  <a:rPr lang="en-US" altLang="zh-CN" sz="2000" b="1" dirty="0"/>
                  <a:t>E</a:t>
                </a:r>
                <a:r>
                  <a:rPr lang="en-US" altLang="zh-CN" sz="2000" dirty="0"/>
                  <a:t> step of the </a:t>
                </a:r>
                <a:r>
                  <a:rPr lang="en-US" altLang="zh-CN" sz="2000" b="1" dirty="0"/>
                  <a:t>EM</a:t>
                </a:r>
                <a:r>
                  <a:rPr lang="en-US" altLang="zh-CN" sz="2000" dirty="0"/>
                  <a:t> algorithm for models in which </a:t>
                </a:r>
                <a:r>
                  <a:rPr lang="en-US" altLang="zh-CN" sz="2000" dirty="0" smtClean="0"/>
                  <a:t>the </a:t>
                </a:r>
                <a:r>
                  <a:rPr lang="en-US" altLang="zh-CN" sz="2000" b="1" dirty="0" smtClean="0"/>
                  <a:t>E</a:t>
                </a:r>
                <a:r>
                  <a:rPr lang="en-US" altLang="zh-CN" sz="2000" dirty="0" smtClean="0"/>
                  <a:t> </a:t>
                </a:r>
                <a:r>
                  <a:rPr lang="en-US" altLang="zh-CN" sz="2000" dirty="0"/>
                  <a:t>step cannot be performed analytically. Consider a model with hidden </a:t>
                </a:r>
                <a:r>
                  <a:rPr lang="en-US" altLang="zh-CN" sz="2000" dirty="0" smtClean="0"/>
                  <a:t>variables </a:t>
                </a:r>
                <a14:m>
                  <m:oMath xmlns:m="http://schemas.openxmlformats.org/officeDocument/2006/math">
                    <m:r>
                      <a:rPr lang="en-US" altLang="zh-CN" sz="2000" i="1" dirty="0" smtClean="0">
                        <a:latin typeface="Cambria Math" panose="02040503050406030204" pitchFamily="18" charset="0"/>
                      </a:rPr>
                      <m:t>𝑍</m:t>
                    </m:r>
                  </m:oMath>
                </a14:m>
                <a:r>
                  <a:rPr lang="en-US" altLang="zh-CN" sz="2000" dirty="0"/>
                  <a:t>, visible (observed) variables </a:t>
                </a:r>
                <a14:m>
                  <m:oMath xmlns:m="http://schemas.openxmlformats.org/officeDocument/2006/math">
                    <m:r>
                      <a:rPr lang="en-US" altLang="zh-CN" sz="2000" b="1" i="1" dirty="0" smtClean="0">
                        <a:latin typeface="Cambria Math" panose="02040503050406030204" pitchFamily="18" charset="0"/>
                      </a:rPr>
                      <m:t>𝑿</m:t>
                    </m:r>
                  </m:oMath>
                </a14:m>
                <a:r>
                  <a:rPr lang="en-US" altLang="zh-CN" sz="2000" dirty="0"/>
                  <a:t>, and parameters </a:t>
                </a:r>
                <a14:m>
                  <m:oMath xmlns:m="http://schemas.openxmlformats.org/officeDocument/2006/math">
                    <m:r>
                      <a:rPr lang="en-US" altLang="zh-CN" sz="2000" b="1" i="1" dirty="0" smtClean="0">
                        <a:latin typeface="Cambria Math" panose="02040503050406030204" pitchFamily="18" charset="0"/>
                      </a:rPr>
                      <m:t>𝜽</m:t>
                    </m:r>
                  </m:oMath>
                </a14:m>
                <a:r>
                  <a:rPr lang="en-US" altLang="zh-CN" sz="2000" dirty="0"/>
                  <a:t>. The function that is </a:t>
                </a:r>
                <a:r>
                  <a:rPr lang="en-US" altLang="zh-CN" sz="2000" dirty="0" smtClean="0"/>
                  <a:t>optimized with </a:t>
                </a:r>
                <a:r>
                  <a:rPr lang="en-US" altLang="zh-CN" sz="2000" dirty="0"/>
                  <a:t>respect to </a:t>
                </a:r>
                <a14:m>
                  <m:oMath xmlns:m="http://schemas.openxmlformats.org/officeDocument/2006/math">
                    <m:r>
                      <a:rPr lang="en-US" altLang="zh-CN" sz="2000" b="1" i="1" dirty="0" smtClean="0">
                        <a:latin typeface="Cambria Math" panose="02040503050406030204" pitchFamily="18" charset="0"/>
                      </a:rPr>
                      <m:t>𝜽</m:t>
                    </m:r>
                  </m:oMath>
                </a14:m>
                <a:r>
                  <a:rPr lang="en-US" altLang="zh-CN" sz="2000" dirty="0"/>
                  <a:t> in the </a:t>
                </a:r>
                <a:r>
                  <a:rPr lang="en-US" altLang="zh-CN" sz="2000" b="1" dirty="0"/>
                  <a:t>M</a:t>
                </a:r>
                <a:r>
                  <a:rPr lang="en-US" altLang="zh-CN" sz="2000" dirty="0"/>
                  <a:t> step is the expected </a:t>
                </a:r>
                <a:r>
                  <a:rPr lang="en-US" altLang="zh-CN" sz="2000" i="1" dirty="0"/>
                  <a:t>complete-data log </a:t>
                </a:r>
                <a:r>
                  <a:rPr lang="en-US" altLang="zh-CN" sz="2000" i="1" dirty="0" smtClean="0"/>
                  <a:t>likelihood</a:t>
                </a:r>
                <a:r>
                  <a:rPr lang="en-US" altLang="zh-CN" sz="2000" dirty="0" smtClean="0"/>
                  <a:t>,</a:t>
                </a:r>
                <a:endParaRPr lang="zh-CN" altLang="en-US" sz="2000" dirty="0"/>
              </a:p>
            </p:txBody>
          </p:sp>
        </mc:Choice>
        <mc:Fallback>
          <p:sp>
            <p:nvSpPr>
              <p:cNvPr id="3" name="矩形 2"/>
              <p:cNvSpPr>
                <a:spLocks noRot="1" noChangeAspect="1" noMove="1" noResize="1" noEditPoints="1" noAdjustHandles="1" noChangeArrowheads="1" noChangeShapeType="1" noTextEdit="1"/>
              </p:cNvSpPr>
              <p:nvPr/>
            </p:nvSpPr>
            <p:spPr>
              <a:xfrm>
                <a:off x="838199" y="1298322"/>
                <a:ext cx="10515601" cy="1323439"/>
              </a:xfrm>
              <a:prstGeom prst="rect">
                <a:avLst/>
              </a:prstGeom>
              <a:blipFill>
                <a:blip r:embed="rId3"/>
                <a:stretch>
                  <a:fillRect l="-579" t="-2765" r="-579" b="-7373"/>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3548061" y="2746198"/>
            <a:ext cx="5095875" cy="666750"/>
          </a:xfrm>
          <a:prstGeom prst="rect">
            <a:avLst/>
          </a:prstGeom>
        </p:spPr>
      </p:pic>
      <mc:AlternateContent xmlns:mc="http://schemas.openxmlformats.org/markup-compatibility/2006" xmlns:a14="http://schemas.microsoft.com/office/drawing/2010/main">
        <mc:Choice Requires="a14">
          <p:sp>
            <p:nvSpPr>
              <p:cNvPr id="5" name="矩形 4"/>
              <p:cNvSpPr/>
              <p:nvPr/>
            </p:nvSpPr>
            <p:spPr>
              <a:xfrm>
                <a:off x="838198" y="3647819"/>
                <a:ext cx="10515601" cy="444930"/>
              </a:xfrm>
              <a:prstGeom prst="rect">
                <a:avLst/>
              </a:prstGeom>
            </p:spPr>
            <p:txBody>
              <a:bodyPr wrap="square">
                <a:spAutoFit/>
              </a:bodyPr>
              <a:lstStyle/>
              <a:p>
                <a:r>
                  <a:rPr lang="en-US" altLang="zh-CN" sz="2000" dirty="0" smtClean="0"/>
                  <a:t>Use samples </a:t>
                </a:r>
                <a14:m>
                  <m:oMath xmlns:m="http://schemas.openxmlformats.org/officeDocument/2006/math">
                    <m:d>
                      <m:dPr>
                        <m:begChr m:val="{"/>
                        <m:endChr m:val="}"/>
                        <m:ctrlPr>
                          <a:rPr lang="en-US" altLang="zh-CN" sz="2000" i="1" dirty="0" smtClean="0">
                            <a:latin typeface="Cambria Math" panose="02040503050406030204" pitchFamily="18" charset="0"/>
                          </a:rPr>
                        </m:ctrlPr>
                      </m:dPr>
                      <m:e>
                        <m:sSup>
                          <m:sSupPr>
                            <m:ctrlPr>
                              <a:rPr lang="en-US" altLang="zh-CN" sz="2000" b="0" i="1" dirty="0" smtClean="0">
                                <a:latin typeface="Cambria Math" panose="02040503050406030204" pitchFamily="18" charset="0"/>
                              </a:rPr>
                            </m:ctrlPr>
                          </m:sSupPr>
                          <m:e>
                            <m:r>
                              <a:rPr lang="en-US" altLang="zh-CN" sz="2000" i="1" dirty="0">
                                <a:latin typeface="Cambria Math" panose="02040503050406030204" pitchFamily="18" charset="0"/>
                              </a:rPr>
                              <m:t>𝑍</m:t>
                            </m:r>
                          </m:e>
                          <m:sup>
                            <m:d>
                              <m:dPr>
                                <m:ctrlPr>
                                  <a:rPr lang="en-US" altLang="zh-CN" sz="2000" i="1" dirty="0">
                                    <a:latin typeface="Cambria Math" panose="02040503050406030204" pitchFamily="18" charset="0"/>
                                  </a:rPr>
                                </m:ctrlPr>
                              </m:dPr>
                              <m:e>
                                <m:r>
                                  <a:rPr lang="en-US" altLang="zh-CN" sz="2000" i="1" dirty="0">
                                    <a:latin typeface="Cambria Math" panose="02040503050406030204" pitchFamily="18" charset="0"/>
                                  </a:rPr>
                                  <m:t>𝑙</m:t>
                                </m:r>
                              </m:e>
                            </m:d>
                          </m:sup>
                        </m:sSup>
                      </m:e>
                    </m:d>
                  </m:oMath>
                </a14:m>
                <a:r>
                  <a:rPr lang="en-US" altLang="zh-CN" sz="2000" dirty="0" smtClean="0"/>
                  <a:t> drawn </a:t>
                </a:r>
                <a:r>
                  <a:rPr lang="en-US" altLang="zh-CN" sz="2000" dirty="0"/>
                  <a:t>from the current estimate for the posterior distribution</a:t>
                </a:r>
                <a:endParaRPr lang="zh-CN" altLang="en-US" sz="2000" dirty="0"/>
              </a:p>
            </p:txBody>
          </p:sp>
        </mc:Choice>
        <mc:Fallback xmlns="">
          <p:sp>
            <p:nvSpPr>
              <p:cNvPr id="5" name="矩形 4"/>
              <p:cNvSpPr>
                <a:spLocks noRot="1" noChangeAspect="1" noMove="1" noResize="1" noEditPoints="1" noAdjustHandles="1" noChangeArrowheads="1" noChangeShapeType="1" noTextEdit="1"/>
              </p:cNvSpPr>
              <p:nvPr/>
            </p:nvSpPr>
            <p:spPr>
              <a:xfrm>
                <a:off x="838198" y="3647819"/>
                <a:ext cx="10515601" cy="444930"/>
              </a:xfrm>
              <a:prstGeom prst="rect">
                <a:avLst/>
              </a:prstGeom>
              <a:blipFill>
                <a:blip r:embed="rId5"/>
                <a:stretch>
                  <a:fillRect l="-580" b="-20548"/>
                </a:stretch>
              </a:blipFill>
            </p:spPr>
            <p:txBody>
              <a:bodyPr/>
              <a:lstStyle/>
              <a:p>
                <a:r>
                  <a:rPr lang="zh-CN" altLang="en-US">
                    <a:noFill/>
                  </a:rPr>
                  <a:t> </a:t>
                </a:r>
              </a:p>
            </p:txBody>
          </p:sp>
        </mc:Fallback>
      </mc:AlternateContent>
      <p:pic>
        <p:nvPicPr>
          <p:cNvPr id="6" name="图片 5"/>
          <p:cNvPicPr>
            <a:picLocks noChangeAspect="1"/>
          </p:cNvPicPr>
          <p:nvPr/>
        </p:nvPicPr>
        <p:blipFill>
          <a:blip r:embed="rId6"/>
          <a:stretch>
            <a:fillRect/>
          </a:stretch>
        </p:blipFill>
        <p:spPr>
          <a:xfrm>
            <a:off x="9775086" y="3647819"/>
            <a:ext cx="1466850" cy="381000"/>
          </a:xfrm>
          <a:prstGeom prst="rect">
            <a:avLst/>
          </a:prstGeom>
        </p:spPr>
      </p:pic>
      <p:pic>
        <p:nvPicPr>
          <p:cNvPr id="8" name="图片 7"/>
          <p:cNvPicPr>
            <a:picLocks noChangeAspect="1"/>
          </p:cNvPicPr>
          <p:nvPr/>
        </p:nvPicPr>
        <p:blipFill>
          <a:blip r:embed="rId7"/>
          <a:stretch>
            <a:fillRect/>
          </a:stretch>
        </p:blipFill>
        <p:spPr>
          <a:xfrm>
            <a:off x="4081460" y="4175832"/>
            <a:ext cx="4029075" cy="942975"/>
          </a:xfrm>
          <a:prstGeom prst="rect">
            <a:avLst/>
          </a:prstGeom>
        </p:spPr>
      </p:pic>
      <mc:AlternateContent xmlns:mc="http://schemas.openxmlformats.org/markup-compatibility/2006" xmlns:a14="http://schemas.microsoft.com/office/drawing/2010/main">
        <mc:Choice Requires="a14">
          <p:sp>
            <p:nvSpPr>
              <p:cNvPr id="9" name="矩形 8"/>
              <p:cNvSpPr/>
              <p:nvPr/>
            </p:nvSpPr>
            <p:spPr>
              <a:xfrm>
                <a:off x="838197" y="5238864"/>
                <a:ext cx="10515601" cy="707886"/>
              </a:xfrm>
              <a:prstGeom prst="rect">
                <a:avLst/>
              </a:prstGeom>
            </p:spPr>
            <p:txBody>
              <a:bodyPr wrap="square">
                <a:spAutoFit/>
              </a:bodyPr>
              <a:lstStyle/>
              <a:p>
                <a:pPr algn="just"/>
                <a:r>
                  <a:rPr lang="en-US" altLang="zh-CN" sz="2000" dirty="0"/>
                  <a:t>The </a:t>
                </a:r>
                <a14:m>
                  <m:oMath xmlns:m="http://schemas.openxmlformats.org/officeDocument/2006/math">
                    <m:r>
                      <a:rPr lang="en-US" altLang="zh-CN" sz="2000" i="1" dirty="0" smtClean="0">
                        <a:latin typeface="Cambria Math" panose="02040503050406030204" pitchFamily="18" charset="0"/>
                      </a:rPr>
                      <m:t>𝑄</m:t>
                    </m:r>
                  </m:oMath>
                </a14:m>
                <a:r>
                  <a:rPr lang="en-US" altLang="zh-CN" sz="2000" dirty="0"/>
                  <a:t> function is then optimized in the usual way in the </a:t>
                </a:r>
                <a:r>
                  <a:rPr lang="en-US" altLang="zh-CN" sz="2000" b="1" dirty="0"/>
                  <a:t>M</a:t>
                </a:r>
                <a:r>
                  <a:rPr lang="en-US" altLang="zh-CN" sz="2000" dirty="0"/>
                  <a:t> step. This procedure </a:t>
                </a:r>
                <a:r>
                  <a:rPr lang="en-US" altLang="zh-CN" sz="2000" dirty="0" smtClean="0"/>
                  <a:t>is called </a:t>
                </a:r>
                <a:r>
                  <a:rPr lang="en-US" altLang="zh-CN" sz="2000" dirty="0"/>
                  <a:t>the </a:t>
                </a:r>
                <a:r>
                  <a:rPr lang="en-US" altLang="zh-CN" sz="2000" i="1" dirty="0"/>
                  <a:t>Monte Carlo </a:t>
                </a:r>
                <a:r>
                  <a:rPr lang="en-US" altLang="zh-CN" sz="2000" i="1" dirty="0" smtClean="0"/>
                  <a:t>EM algorithm</a:t>
                </a:r>
                <a:r>
                  <a:rPr lang="en-US" altLang="zh-CN" sz="2000" dirty="0" smtClean="0"/>
                  <a:t>.</a:t>
                </a:r>
                <a:endParaRPr lang="zh-CN" altLang="en-US" sz="2000" dirty="0"/>
              </a:p>
            </p:txBody>
          </p:sp>
        </mc:Choice>
        <mc:Fallback xmlns="">
          <p:sp>
            <p:nvSpPr>
              <p:cNvPr id="9" name="矩形 8"/>
              <p:cNvSpPr>
                <a:spLocks noRot="1" noChangeAspect="1" noMove="1" noResize="1" noEditPoints="1" noAdjustHandles="1" noChangeArrowheads="1" noChangeShapeType="1" noTextEdit="1"/>
              </p:cNvSpPr>
              <p:nvPr/>
            </p:nvSpPr>
            <p:spPr>
              <a:xfrm>
                <a:off x="838197" y="5238864"/>
                <a:ext cx="10515601" cy="707886"/>
              </a:xfrm>
              <a:prstGeom prst="rect">
                <a:avLst/>
              </a:prstGeom>
              <a:blipFill>
                <a:blip r:embed="rId8"/>
                <a:stretch>
                  <a:fillRect l="-580" t="-4274" r="-638" b="-136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275233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475384"/>
          </a:xfrm>
        </p:spPr>
        <p:txBody>
          <a:bodyPr>
            <a:noAutofit/>
          </a:bodyPr>
          <a:lstStyle/>
          <a:p>
            <a:r>
              <a:rPr lang="en-US" altLang="zh-CN" sz="2800" b="1" dirty="0" smtClean="0">
                <a:latin typeface="+mn-lt"/>
              </a:rPr>
              <a:t>11.1 Basic Sampling Algorithms</a:t>
            </a:r>
            <a:endParaRPr lang="zh-CN" altLang="en-US" sz="2800" b="1" dirty="0">
              <a:latin typeface="+mn-lt"/>
            </a:endParaRPr>
          </a:p>
        </p:txBody>
      </p:sp>
      <p:sp>
        <p:nvSpPr>
          <p:cNvPr id="15" name="矩形 14"/>
          <p:cNvSpPr/>
          <p:nvPr/>
        </p:nvSpPr>
        <p:spPr>
          <a:xfrm>
            <a:off x="838199" y="898212"/>
            <a:ext cx="3887603" cy="400110"/>
          </a:xfrm>
          <a:prstGeom prst="rect">
            <a:avLst/>
          </a:prstGeom>
        </p:spPr>
        <p:txBody>
          <a:bodyPr wrap="none">
            <a:spAutoFit/>
          </a:bodyPr>
          <a:lstStyle/>
          <a:p>
            <a:r>
              <a:rPr lang="en-US" altLang="zh-CN" sz="2000" b="1" dirty="0"/>
              <a:t>Sampling and the EM algorithm</a:t>
            </a:r>
            <a:endParaRPr lang="zh-CN" altLang="en-US" sz="2000" b="1" dirty="0"/>
          </a:p>
        </p:txBody>
      </p:sp>
      <p:sp>
        <p:nvSpPr>
          <p:cNvPr id="10" name="矩形 9"/>
          <p:cNvSpPr/>
          <p:nvPr/>
        </p:nvSpPr>
        <p:spPr>
          <a:xfrm>
            <a:off x="838199" y="1417470"/>
            <a:ext cx="3616843" cy="369332"/>
          </a:xfrm>
          <a:prstGeom prst="rect">
            <a:avLst/>
          </a:prstGeom>
        </p:spPr>
        <p:txBody>
          <a:bodyPr wrap="square">
            <a:spAutoFit/>
          </a:bodyPr>
          <a:lstStyle/>
          <a:p>
            <a:r>
              <a:rPr lang="en-US" altLang="zh-CN" dirty="0" smtClean="0"/>
              <a:t>A full Bayesian treatment</a:t>
            </a:r>
            <a:endParaRPr lang="zh-CN" altLang="en-US" dirty="0"/>
          </a:p>
        </p:txBody>
      </p:sp>
      <p:pic>
        <p:nvPicPr>
          <p:cNvPr id="11" name="图片 10"/>
          <p:cNvPicPr>
            <a:picLocks noChangeAspect="1"/>
          </p:cNvPicPr>
          <p:nvPr/>
        </p:nvPicPr>
        <p:blipFill>
          <a:blip r:embed="rId3"/>
          <a:stretch>
            <a:fillRect/>
          </a:stretch>
        </p:blipFill>
        <p:spPr>
          <a:xfrm>
            <a:off x="5219700" y="1098267"/>
            <a:ext cx="6134100" cy="5060633"/>
          </a:xfrm>
          <a:prstGeom prst="rect">
            <a:avLst/>
          </a:prstGeom>
        </p:spPr>
      </p:pic>
      <mc:AlternateContent xmlns:mc="http://schemas.openxmlformats.org/markup-compatibility/2006">
        <mc:Choice xmlns:a14="http://schemas.microsoft.com/office/drawing/2010/main" Requires="a14">
          <p:sp>
            <p:nvSpPr>
              <p:cNvPr id="12" name="矩形 11"/>
              <p:cNvSpPr/>
              <p:nvPr/>
            </p:nvSpPr>
            <p:spPr>
              <a:xfrm>
                <a:off x="838199" y="1930586"/>
                <a:ext cx="4074042" cy="2554545"/>
              </a:xfrm>
              <a:prstGeom prst="rect">
                <a:avLst/>
              </a:prstGeom>
            </p:spPr>
            <p:txBody>
              <a:bodyPr wrap="square">
                <a:spAutoFit/>
              </a:bodyPr>
              <a:lstStyle/>
              <a:p>
                <a:pPr algn="just"/>
                <a:r>
                  <a:rPr lang="en-US" altLang="zh-CN" sz="2000" dirty="0" smtClean="0"/>
                  <a:t>we </a:t>
                </a:r>
                <a:r>
                  <a:rPr lang="en-US" altLang="zh-CN" sz="2000" dirty="0"/>
                  <a:t>would like to draw samples from the joint </a:t>
                </a:r>
                <a:r>
                  <a:rPr lang="en-US" altLang="zh-CN" sz="2000" dirty="0" smtClean="0"/>
                  <a:t>posterior </a:t>
                </a:r>
                <a14:m>
                  <m:oMath xmlns:m="http://schemas.openxmlformats.org/officeDocument/2006/math">
                    <m:r>
                      <a:rPr lang="en-US" altLang="zh-CN" sz="2000" i="1" dirty="0" smtClean="0">
                        <a:latin typeface="Cambria Math" panose="02040503050406030204" pitchFamily="18" charset="0"/>
                      </a:rPr>
                      <m:t>𝑝</m:t>
                    </m:r>
                    <m:r>
                      <a:rPr lang="en-US" altLang="zh-CN" sz="2000" i="1" dirty="0" smtClean="0">
                        <a:latin typeface="Cambria Math" panose="02040503050406030204" pitchFamily="18" charset="0"/>
                      </a:rPr>
                      <m:t>(</m:t>
                    </m:r>
                    <m:r>
                      <a:rPr lang="en-US" altLang="zh-CN" sz="2000" i="1" dirty="0" err="1" smtClean="0">
                        <a:latin typeface="Cambria Math" panose="02040503050406030204" pitchFamily="18" charset="0"/>
                      </a:rPr>
                      <m:t>𝜃</m:t>
                    </m:r>
                    <m:r>
                      <a:rPr lang="en-US" altLang="zh-CN" sz="2000" i="1" dirty="0" err="1" smtClean="0">
                        <a:latin typeface="Cambria Math" panose="02040503050406030204" pitchFamily="18" charset="0"/>
                      </a:rPr>
                      <m:t>,</m:t>
                    </m:r>
                    <m:r>
                      <a:rPr lang="en-US" altLang="zh-CN" sz="2000" i="1" dirty="0" err="1" smtClean="0">
                        <a:latin typeface="Cambria Math" panose="02040503050406030204" pitchFamily="18" charset="0"/>
                      </a:rPr>
                      <m:t>𝑍</m:t>
                    </m:r>
                    <m:r>
                      <a:rPr lang="en-US" altLang="zh-CN" sz="2000" i="1" dirty="0" err="1" smtClean="0">
                        <a:latin typeface="Cambria Math" panose="02040503050406030204" pitchFamily="18" charset="0"/>
                      </a:rPr>
                      <m:t>|</m:t>
                    </m:r>
                    <m:r>
                      <a:rPr lang="en-US" altLang="zh-CN" sz="2000" i="1" dirty="0" err="1" smtClean="0">
                        <a:latin typeface="Cambria Math" panose="02040503050406030204" pitchFamily="18" charset="0"/>
                      </a:rPr>
                      <m:t>𝑋</m:t>
                    </m:r>
                    <m:r>
                      <a:rPr lang="en-US" altLang="zh-CN" sz="2000" i="1" dirty="0">
                        <a:latin typeface="Cambria Math" panose="02040503050406030204" pitchFamily="18" charset="0"/>
                      </a:rPr>
                      <m:t>)</m:t>
                    </m:r>
                  </m:oMath>
                </a14:m>
                <a:r>
                  <a:rPr lang="en-US" altLang="zh-CN" sz="2000" dirty="0"/>
                  <a:t>, </a:t>
                </a:r>
                <a:r>
                  <a:rPr lang="en-US" altLang="zh-CN" sz="2000" dirty="0" smtClean="0"/>
                  <a:t>but suppose </a:t>
                </a:r>
                <a:r>
                  <a:rPr lang="en-US" altLang="zh-CN" sz="2000" dirty="0"/>
                  <a:t>that this is computationally difficult. Suppose </a:t>
                </a:r>
                <a:r>
                  <a:rPr lang="en-US" altLang="zh-CN" sz="2000" dirty="0" smtClean="0"/>
                  <a:t>further that </a:t>
                </a:r>
                <a:r>
                  <a:rPr lang="en-US" altLang="zh-CN" sz="2000" dirty="0"/>
                  <a:t>it is relatively straightforward to sample from the complete-data </a:t>
                </a:r>
                <a:r>
                  <a:rPr lang="en-US" altLang="zh-CN" sz="2000" dirty="0" smtClean="0"/>
                  <a:t>parameter posterior </a:t>
                </a:r>
                <a14:m>
                  <m:oMath xmlns:m="http://schemas.openxmlformats.org/officeDocument/2006/math">
                    <m:r>
                      <a:rPr lang="en-US" altLang="zh-CN" sz="2000" i="1" dirty="0" smtClean="0">
                        <a:latin typeface="Cambria Math" panose="02040503050406030204" pitchFamily="18" charset="0"/>
                      </a:rPr>
                      <m:t>𝑝</m:t>
                    </m:r>
                    <m:r>
                      <a:rPr lang="en-US" altLang="zh-CN" sz="2000" i="1" dirty="0" smtClean="0">
                        <a:latin typeface="Cambria Math" panose="02040503050406030204" pitchFamily="18" charset="0"/>
                      </a:rPr>
                      <m:t>(</m:t>
                    </m:r>
                    <m:r>
                      <a:rPr lang="en-US" altLang="zh-CN" sz="2000" i="1" dirty="0" err="1">
                        <a:latin typeface="Cambria Math" panose="02040503050406030204" pitchFamily="18" charset="0"/>
                      </a:rPr>
                      <m:t>𝜃</m:t>
                    </m:r>
                    <m:r>
                      <a:rPr lang="en-US" altLang="zh-CN" sz="2000" i="1" dirty="0" err="1">
                        <a:latin typeface="Cambria Math" panose="02040503050406030204" pitchFamily="18" charset="0"/>
                      </a:rPr>
                      <m:t>|</m:t>
                    </m:r>
                    <m:r>
                      <a:rPr lang="en-US" altLang="zh-CN" sz="2000" i="1" dirty="0" err="1">
                        <a:latin typeface="Cambria Math" panose="02040503050406030204" pitchFamily="18" charset="0"/>
                      </a:rPr>
                      <m:t>𝑍</m:t>
                    </m:r>
                    <m:r>
                      <a:rPr lang="en-US" altLang="zh-CN" sz="2000" i="1" dirty="0" err="1">
                        <a:latin typeface="Cambria Math" panose="02040503050406030204" pitchFamily="18" charset="0"/>
                      </a:rPr>
                      <m:t>,</m:t>
                    </m:r>
                    <m:r>
                      <a:rPr lang="en-US" altLang="zh-CN" sz="2000" i="1" dirty="0" err="1">
                        <a:latin typeface="Cambria Math" panose="02040503050406030204" pitchFamily="18" charset="0"/>
                      </a:rPr>
                      <m:t>𝑋</m:t>
                    </m:r>
                    <m:r>
                      <a:rPr lang="en-US" altLang="zh-CN" sz="2000" i="1" dirty="0">
                        <a:latin typeface="Cambria Math" panose="02040503050406030204" pitchFamily="18" charset="0"/>
                      </a:rPr>
                      <m:t>)</m:t>
                    </m:r>
                  </m:oMath>
                </a14:m>
                <a:r>
                  <a:rPr lang="en-US" altLang="zh-CN" sz="2000" dirty="0" smtClean="0"/>
                  <a:t>.</a:t>
                </a:r>
                <a:endParaRPr lang="zh-CN" altLang="en-US" sz="2000" dirty="0"/>
              </a:p>
            </p:txBody>
          </p:sp>
        </mc:Choice>
        <mc:Fallback>
          <p:sp>
            <p:nvSpPr>
              <p:cNvPr id="12" name="矩形 11"/>
              <p:cNvSpPr>
                <a:spLocks noRot="1" noChangeAspect="1" noMove="1" noResize="1" noEditPoints="1" noAdjustHandles="1" noChangeArrowheads="1" noChangeShapeType="1" noTextEdit="1"/>
              </p:cNvSpPr>
              <p:nvPr/>
            </p:nvSpPr>
            <p:spPr>
              <a:xfrm>
                <a:off x="838199" y="1930586"/>
                <a:ext cx="4074042" cy="2554545"/>
              </a:xfrm>
              <a:prstGeom prst="rect">
                <a:avLst/>
              </a:prstGeom>
              <a:blipFill>
                <a:blip r:embed="rId4"/>
                <a:stretch>
                  <a:fillRect l="-1495" t="-1432" r="-1495" b="-3341"/>
                </a:stretch>
              </a:blipFill>
            </p:spPr>
            <p:txBody>
              <a:bodyPr/>
              <a:lstStyle/>
              <a:p>
                <a:r>
                  <a:rPr lang="zh-CN" altLang="en-US">
                    <a:noFill/>
                  </a:rPr>
                  <a:t> </a:t>
                </a:r>
              </a:p>
            </p:txBody>
          </p:sp>
        </mc:Fallback>
      </mc:AlternateContent>
      <p:sp>
        <p:nvSpPr>
          <p:cNvPr id="14" name="矩形 13"/>
          <p:cNvSpPr/>
          <p:nvPr/>
        </p:nvSpPr>
        <p:spPr>
          <a:xfrm>
            <a:off x="838199" y="4690362"/>
            <a:ext cx="1745991" cy="369332"/>
          </a:xfrm>
          <a:prstGeom prst="rect">
            <a:avLst/>
          </a:prstGeom>
        </p:spPr>
        <p:txBody>
          <a:bodyPr wrap="none">
            <a:spAutoFit/>
          </a:bodyPr>
          <a:lstStyle/>
          <a:p>
            <a:r>
              <a:rPr lang="en-US" altLang="zh-CN" dirty="0"/>
              <a:t>imputation step</a:t>
            </a:r>
            <a:endParaRPr lang="zh-CN" altLang="en-US" dirty="0"/>
          </a:p>
        </p:txBody>
      </p:sp>
      <p:sp>
        <p:nvSpPr>
          <p:cNvPr id="16" name="矩形 15"/>
          <p:cNvSpPr/>
          <p:nvPr/>
        </p:nvSpPr>
        <p:spPr>
          <a:xfrm>
            <a:off x="838199" y="5310929"/>
            <a:ext cx="1561646" cy="369332"/>
          </a:xfrm>
          <a:prstGeom prst="rect">
            <a:avLst/>
          </a:prstGeom>
        </p:spPr>
        <p:txBody>
          <a:bodyPr wrap="none">
            <a:spAutoFit/>
          </a:bodyPr>
          <a:lstStyle/>
          <a:p>
            <a:r>
              <a:rPr lang="en-US" altLang="zh-CN" dirty="0"/>
              <a:t>posterior step</a:t>
            </a:r>
            <a:endParaRPr lang="zh-CN" altLang="en-US" dirty="0"/>
          </a:p>
        </p:txBody>
      </p:sp>
    </p:spTree>
    <p:extLst>
      <p:ext uri="{BB962C8B-B14F-4D97-AF65-F5344CB8AC3E}">
        <p14:creationId xmlns:p14="http://schemas.microsoft.com/office/powerpoint/2010/main" val="19242925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475384"/>
          </a:xfrm>
        </p:spPr>
        <p:txBody>
          <a:bodyPr>
            <a:noAutofit/>
          </a:bodyPr>
          <a:lstStyle/>
          <a:p>
            <a:r>
              <a:rPr lang="en-US" altLang="zh-CN" sz="2800" b="1" dirty="0">
                <a:latin typeface="+mn-lt"/>
              </a:rPr>
              <a:t>11.2 Markov Chain Monte Carlo</a:t>
            </a:r>
            <a:endParaRPr lang="zh-CN" altLang="en-US" sz="2800" b="1" dirty="0">
              <a:latin typeface="+mn-lt"/>
            </a:endParaRPr>
          </a:p>
        </p:txBody>
      </p:sp>
      <p:sp>
        <p:nvSpPr>
          <p:cNvPr id="15" name="矩形 14"/>
          <p:cNvSpPr/>
          <p:nvPr/>
        </p:nvSpPr>
        <p:spPr>
          <a:xfrm>
            <a:off x="838199" y="898212"/>
            <a:ext cx="1871025" cy="400110"/>
          </a:xfrm>
          <a:prstGeom prst="rect">
            <a:avLst/>
          </a:prstGeom>
        </p:spPr>
        <p:txBody>
          <a:bodyPr wrap="none">
            <a:spAutoFit/>
          </a:bodyPr>
          <a:lstStyle/>
          <a:p>
            <a:r>
              <a:rPr lang="en-US" altLang="zh-CN" sz="2000" b="1" dirty="0"/>
              <a:t>Markov chains</a:t>
            </a:r>
            <a:endParaRPr lang="zh-CN" altLang="en-US" sz="2000" b="1" dirty="0"/>
          </a:p>
        </p:txBody>
      </p:sp>
      <p:pic>
        <p:nvPicPr>
          <p:cNvPr id="3" name="图片 2"/>
          <p:cNvPicPr>
            <a:picLocks noChangeAspect="1"/>
          </p:cNvPicPr>
          <p:nvPr/>
        </p:nvPicPr>
        <p:blipFill>
          <a:blip r:embed="rId3"/>
          <a:stretch>
            <a:fillRect/>
          </a:stretch>
        </p:blipFill>
        <p:spPr>
          <a:xfrm>
            <a:off x="4945923" y="1373984"/>
            <a:ext cx="4829175" cy="533400"/>
          </a:xfrm>
          <a:prstGeom prst="rect">
            <a:avLst/>
          </a:prstGeom>
        </p:spPr>
      </p:pic>
      <p:sp>
        <p:nvSpPr>
          <p:cNvPr id="4" name="矩形 3"/>
          <p:cNvSpPr/>
          <p:nvPr/>
        </p:nvSpPr>
        <p:spPr>
          <a:xfrm>
            <a:off x="838199" y="1299685"/>
            <a:ext cx="4062331" cy="400110"/>
          </a:xfrm>
          <a:prstGeom prst="rect">
            <a:avLst/>
          </a:prstGeom>
        </p:spPr>
        <p:txBody>
          <a:bodyPr wrap="none">
            <a:spAutoFit/>
          </a:bodyPr>
          <a:lstStyle/>
          <a:p>
            <a:r>
              <a:rPr lang="en-US" altLang="zh-CN" sz="2000" dirty="0"/>
              <a:t>conditional independence property</a:t>
            </a:r>
            <a:endParaRPr lang="zh-CN" altLang="en-US" sz="2000" dirty="0"/>
          </a:p>
        </p:txBody>
      </p:sp>
      <p:sp>
        <p:nvSpPr>
          <p:cNvPr id="5" name="矩形 4"/>
          <p:cNvSpPr/>
          <p:nvPr/>
        </p:nvSpPr>
        <p:spPr>
          <a:xfrm>
            <a:off x="838199" y="2852445"/>
            <a:ext cx="2403222" cy="400110"/>
          </a:xfrm>
          <a:prstGeom prst="rect">
            <a:avLst/>
          </a:prstGeom>
        </p:spPr>
        <p:txBody>
          <a:bodyPr wrap="none">
            <a:spAutoFit/>
          </a:bodyPr>
          <a:lstStyle/>
          <a:p>
            <a:r>
              <a:rPr lang="en-US" altLang="zh-CN" sz="2000" dirty="0"/>
              <a:t>M</a:t>
            </a:r>
            <a:r>
              <a:rPr lang="en-US" altLang="zh-CN" sz="2000" dirty="0" smtClean="0"/>
              <a:t>arginal </a:t>
            </a:r>
            <a:r>
              <a:rPr lang="en-US" altLang="zh-CN" sz="2000" dirty="0"/>
              <a:t>probability</a:t>
            </a:r>
            <a:endParaRPr lang="zh-CN" altLang="en-US" sz="2000" dirty="0"/>
          </a:p>
        </p:txBody>
      </p:sp>
      <p:pic>
        <p:nvPicPr>
          <p:cNvPr id="6" name="图片 5"/>
          <p:cNvPicPr>
            <a:picLocks noChangeAspect="1"/>
          </p:cNvPicPr>
          <p:nvPr/>
        </p:nvPicPr>
        <p:blipFill>
          <a:blip r:embed="rId4"/>
          <a:stretch>
            <a:fillRect/>
          </a:stretch>
        </p:blipFill>
        <p:spPr>
          <a:xfrm>
            <a:off x="3852860" y="2846592"/>
            <a:ext cx="4486275" cy="752475"/>
          </a:xfrm>
          <a:prstGeom prst="rect">
            <a:avLst/>
          </a:prstGeom>
        </p:spPr>
      </p:pic>
      <p:sp>
        <p:nvSpPr>
          <p:cNvPr id="8" name="矩形 7"/>
          <p:cNvSpPr/>
          <p:nvPr/>
        </p:nvSpPr>
        <p:spPr>
          <a:xfrm>
            <a:off x="838199" y="2219827"/>
            <a:ext cx="2436886" cy="369332"/>
          </a:xfrm>
          <a:prstGeom prst="rect">
            <a:avLst/>
          </a:prstGeom>
        </p:spPr>
        <p:txBody>
          <a:bodyPr wrap="none">
            <a:spAutoFit/>
          </a:bodyPr>
          <a:lstStyle/>
          <a:p>
            <a:r>
              <a:rPr lang="en-US" altLang="zh-CN" dirty="0" smtClean="0"/>
              <a:t>Transition </a:t>
            </a:r>
            <a:r>
              <a:rPr lang="en-US" altLang="zh-CN" dirty="0"/>
              <a:t>probabilities</a:t>
            </a:r>
            <a:endParaRPr lang="zh-CN" altLang="en-US" dirty="0"/>
          </a:p>
        </p:txBody>
      </p:sp>
      <p:pic>
        <p:nvPicPr>
          <p:cNvPr id="9" name="图片 8"/>
          <p:cNvPicPr>
            <a:picLocks noChangeAspect="1"/>
          </p:cNvPicPr>
          <p:nvPr/>
        </p:nvPicPr>
        <p:blipFill>
          <a:blip r:embed="rId5"/>
          <a:stretch>
            <a:fillRect/>
          </a:stretch>
        </p:blipFill>
        <p:spPr>
          <a:xfrm>
            <a:off x="3852859" y="4281436"/>
            <a:ext cx="3076575" cy="666750"/>
          </a:xfrm>
          <a:prstGeom prst="rect">
            <a:avLst/>
          </a:prstGeom>
        </p:spPr>
      </p:pic>
      <mc:AlternateContent xmlns:mc="http://schemas.openxmlformats.org/markup-compatibility/2006" xmlns:a14="http://schemas.microsoft.com/office/drawing/2010/main">
        <mc:Choice Requires="a14">
          <p:sp>
            <p:nvSpPr>
              <p:cNvPr id="13" name="矩形 12"/>
              <p:cNvSpPr/>
              <p:nvPr/>
            </p:nvSpPr>
            <p:spPr>
              <a:xfrm>
                <a:off x="838199" y="3732770"/>
                <a:ext cx="10509187" cy="707886"/>
              </a:xfrm>
              <a:prstGeom prst="rect">
                <a:avLst/>
              </a:prstGeom>
            </p:spPr>
            <p:txBody>
              <a:bodyPr wrap="square">
                <a:spAutoFit/>
              </a:bodyPr>
              <a:lstStyle/>
              <a:p>
                <a:r>
                  <a:rPr lang="en-US" altLang="zh-CN" sz="2000" dirty="0"/>
                  <a:t>F</a:t>
                </a:r>
                <a:r>
                  <a:rPr lang="en-US" altLang="zh-CN" sz="2000" dirty="0" smtClean="0"/>
                  <a:t>or a homogeneous Markov </a:t>
                </a:r>
                <a:r>
                  <a:rPr lang="en-US" altLang="zh-CN" sz="2000" dirty="0"/>
                  <a:t>chain with transition probabilities </a:t>
                </a:r>
                <a14:m>
                  <m:oMath xmlns:m="http://schemas.openxmlformats.org/officeDocument/2006/math">
                    <m:r>
                      <a:rPr lang="en-US" altLang="zh-CN" sz="2000" i="1" dirty="0" smtClean="0">
                        <a:latin typeface="Cambria Math" panose="02040503050406030204" pitchFamily="18" charset="0"/>
                      </a:rPr>
                      <m:t>𝑇</m:t>
                    </m:r>
                    <m:r>
                      <a:rPr lang="en-US" altLang="zh-CN" sz="2000" i="1" dirty="0" smtClean="0">
                        <a:latin typeface="Cambria Math" panose="02040503050406030204" pitchFamily="18" charset="0"/>
                      </a:rPr>
                      <m:t>(</m:t>
                    </m:r>
                    <m:sSup>
                      <m:sSupPr>
                        <m:ctrlPr>
                          <a:rPr lang="en-US" altLang="zh-CN" sz="2000" b="0" i="1" dirty="0" smtClean="0">
                            <a:latin typeface="Cambria Math" panose="02040503050406030204" pitchFamily="18" charset="0"/>
                          </a:rPr>
                        </m:ctrlPr>
                      </m:sSupPr>
                      <m:e>
                        <m:r>
                          <a:rPr lang="en-US" altLang="zh-CN" sz="2000" i="1" dirty="0" smtClean="0">
                            <a:latin typeface="Cambria Math" panose="02040503050406030204" pitchFamily="18" charset="0"/>
                          </a:rPr>
                          <m:t>𝑧</m:t>
                        </m:r>
                      </m:e>
                      <m:sup>
                        <m:r>
                          <a:rPr lang="en-US" altLang="zh-CN" sz="2000" b="0" i="1" dirty="0" smtClean="0">
                            <a:latin typeface="Cambria Math" panose="02040503050406030204" pitchFamily="18" charset="0"/>
                          </a:rPr>
                          <m:t>′</m:t>
                        </m:r>
                      </m:sup>
                    </m:sSup>
                    <m:r>
                      <a:rPr lang="en-US" altLang="zh-CN" sz="2000" b="0" i="1" dirty="0" smtClean="0">
                        <a:latin typeface="Cambria Math" panose="02040503050406030204" pitchFamily="18" charset="0"/>
                      </a:rPr>
                      <m:t>,</m:t>
                    </m:r>
                    <m:r>
                      <a:rPr lang="en-US" altLang="zh-CN" sz="2000" i="1" dirty="0" smtClean="0">
                        <a:latin typeface="Cambria Math" panose="02040503050406030204" pitchFamily="18" charset="0"/>
                      </a:rPr>
                      <m:t>𝑧</m:t>
                    </m:r>
                    <m:r>
                      <a:rPr lang="en-US" altLang="zh-CN" sz="2000" i="1" dirty="0" smtClean="0">
                        <a:latin typeface="Cambria Math" panose="02040503050406030204" pitchFamily="18" charset="0"/>
                      </a:rPr>
                      <m:t>), </m:t>
                    </m:r>
                  </m:oMath>
                </a14:m>
                <a:r>
                  <a:rPr lang="en-US" altLang="zh-CN" sz="2000" dirty="0"/>
                  <a:t>the distribution </a:t>
                </a:r>
                <a14:m>
                  <m:oMath xmlns:m="http://schemas.openxmlformats.org/officeDocument/2006/math">
                    <m:r>
                      <a:rPr lang="en-US" altLang="zh-CN" sz="2000" i="1" dirty="0" smtClean="0">
                        <a:latin typeface="Cambria Math" panose="02040503050406030204" pitchFamily="18" charset="0"/>
                      </a:rPr>
                      <m:t>𝑝</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𝑧</m:t>
                    </m:r>
                    <m:r>
                      <a:rPr lang="en-US" altLang="zh-CN" sz="2000" i="1" dirty="0" smtClean="0">
                        <a:latin typeface="Cambria Math" panose="02040503050406030204" pitchFamily="18" charset="0"/>
                      </a:rPr>
                      <m:t>)</m:t>
                    </m:r>
                  </m:oMath>
                </a14:m>
                <a:r>
                  <a:rPr lang="en-US" altLang="zh-CN" sz="2000" dirty="0"/>
                  <a:t> is </a:t>
                </a:r>
                <a:r>
                  <a:rPr lang="en-US" altLang="zh-CN" sz="2000" dirty="0" smtClean="0"/>
                  <a:t>invariant </a:t>
                </a:r>
                <a:r>
                  <a:rPr lang="en-US" altLang="zh-CN" dirty="0"/>
                  <a:t>i</a:t>
                </a:r>
                <a:r>
                  <a:rPr lang="en-US" altLang="zh-CN" dirty="0" smtClean="0"/>
                  <a:t>f </a:t>
                </a:r>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838199" y="3732770"/>
                <a:ext cx="10509187" cy="707886"/>
              </a:xfrm>
              <a:prstGeom prst="rect">
                <a:avLst/>
              </a:prstGeom>
              <a:blipFill>
                <a:blip r:embed="rId6"/>
                <a:stretch>
                  <a:fillRect l="-580" t="-4310" b="-14655"/>
                </a:stretch>
              </a:blipFill>
            </p:spPr>
            <p:txBody>
              <a:bodyPr/>
              <a:lstStyle/>
              <a:p>
                <a:r>
                  <a:rPr lang="zh-CN" altLang="en-US">
                    <a:noFill/>
                  </a:rPr>
                  <a:t> </a:t>
                </a:r>
              </a:p>
            </p:txBody>
          </p:sp>
        </mc:Fallback>
      </mc:AlternateContent>
      <p:sp>
        <p:nvSpPr>
          <p:cNvPr id="17" name="矩形 16"/>
          <p:cNvSpPr/>
          <p:nvPr/>
        </p:nvSpPr>
        <p:spPr>
          <a:xfrm>
            <a:off x="849260" y="5279213"/>
            <a:ext cx="2020104" cy="400110"/>
          </a:xfrm>
          <a:prstGeom prst="rect">
            <a:avLst/>
          </a:prstGeom>
        </p:spPr>
        <p:txBody>
          <a:bodyPr wrap="square">
            <a:spAutoFit/>
          </a:bodyPr>
          <a:lstStyle/>
          <a:p>
            <a:r>
              <a:rPr lang="en-US" altLang="zh-CN" sz="2000" i="1" dirty="0"/>
              <a:t>detailed balance</a:t>
            </a:r>
            <a:endParaRPr lang="zh-CN" altLang="en-US" sz="2000" i="1" dirty="0"/>
          </a:p>
        </p:txBody>
      </p:sp>
      <p:pic>
        <p:nvPicPr>
          <p:cNvPr id="18" name="图片 17"/>
          <p:cNvPicPr>
            <a:picLocks noChangeAspect="1"/>
          </p:cNvPicPr>
          <p:nvPr/>
        </p:nvPicPr>
        <p:blipFill>
          <a:blip r:embed="rId7"/>
          <a:stretch>
            <a:fillRect/>
          </a:stretch>
        </p:blipFill>
        <p:spPr>
          <a:xfrm>
            <a:off x="3464155" y="5337632"/>
            <a:ext cx="3495675" cy="371475"/>
          </a:xfrm>
          <a:prstGeom prst="rect">
            <a:avLst/>
          </a:prstGeom>
        </p:spPr>
      </p:pic>
      <p:sp>
        <p:nvSpPr>
          <p:cNvPr id="19" name="矩形 18"/>
          <p:cNvSpPr/>
          <p:nvPr/>
        </p:nvSpPr>
        <p:spPr>
          <a:xfrm>
            <a:off x="2146505" y="5962194"/>
            <a:ext cx="7937461" cy="400110"/>
          </a:xfrm>
          <a:prstGeom prst="rect">
            <a:avLst/>
          </a:prstGeom>
        </p:spPr>
        <p:txBody>
          <a:bodyPr wrap="square">
            <a:spAutoFit/>
          </a:bodyPr>
          <a:lstStyle/>
          <a:p>
            <a:r>
              <a:rPr lang="en-US" altLang="zh-CN" sz="2000" dirty="0"/>
              <a:t>A Markov chain that respects detailed balance is said to be </a:t>
            </a:r>
            <a:r>
              <a:rPr lang="en-US" altLang="zh-CN" sz="2000" dirty="0" smtClean="0"/>
              <a:t>reversible.</a:t>
            </a:r>
            <a:endParaRPr lang="zh-CN" altLang="en-US" sz="2000" dirty="0"/>
          </a:p>
        </p:txBody>
      </p:sp>
      <p:pic>
        <p:nvPicPr>
          <p:cNvPr id="10" name="图片 9"/>
          <p:cNvPicPr>
            <a:picLocks noChangeAspect="1"/>
          </p:cNvPicPr>
          <p:nvPr/>
        </p:nvPicPr>
        <p:blipFill>
          <a:blip r:embed="rId8"/>
          <a:stretch>
            <a:fillRect/>
          </a:stretch>
        </p:blipFill>
        <p:spPr>
          <a:xfrm>
            <a:off x="3852859" y="2267459"/>
            <a:ext cx="4086225" cy="304800"/>
          </a:xfrm>
          <a:prstGeom prst="rect">
            <a:avLst/>
          </a:prstGeom>
        </p:spPr>
      </p:pic>
    </p:spTree>
    <p:extLst>
      <p:ext uri="{BB962C8B-B14F-4D97-AF65-F5344CB8AC3E}">
        <p14:creationId xmlns:p14="http://schemas.microsoft.com/office/powerpoint/2010/main" val="13717964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475384"/>
          </a:xfrm>
        </p:spPr>
        <p:txBody>
          <a:bodyPr>
            <a:noAutofit/>
          </a:bodyPr>
          <a:lstStyle/>
          <a:p>
            <a:r>
              <a:rPr lang="en-US" altLang="zh-CN" sz="2800" b="1" dirty="0">
                <a:latin typeface="+mn-lt"/>
              </a:rPr>
              <a:t>11.2 Markov Chain Monte Carlo</a:t>
            </a:r>
            <a:endParaRPr lang="zh-CN" altLang="en-US" sz="2800" b="1" dirty="0">
              <a:latin typeface="+mn-lt"/>
            </a:endParaRPr>
          </a:p>
        </p:txBody>
      </p:sp>
      <p:sp>
        <p:nvSpPr>
          <p:cNvPr id="15" name="矩形 14"/>
          <p:cNvSpPr/>
          <p:nvPr/>
        </p:nvSpPr>
        <p:spPr>
          <a:xfrm>
            <a:off x="838199" y="898212"/>
            <a:ext cx="4297971" cy="400110"/>
          </a:xfrm>
          <a:prstGeom prst="rect">
            <a:avLst/>
          </a:prstGeom>
        </p:spPr>
        <p:txBody>
          <a:bodyPr wrap="none">
            <a:spAutoFit/>
          </a:bodyPr>
          <a:lstStyle/>
          <a:p>
            <a:r>
              <a:rPr lang="en-US" altLang="zh-CN" sz="2000" b="1" dirty="0"/>
              <a:t>The Metropolis-Hastings algorithm</a:t>
            </a:r>
            <a:endParaRPr lang="zh-CN" altLang="en-US" sz="2000" b="1" dirty="0"/>
          </a:p>
        </p:txBody>
      </p:sp>
      <mc:AlternateContent xmlns:mc="http://schemas.openxmlformats.org/markup-compatibility/2006">
        <mc:Choice xmlns:a14="http://schemas.microsoft.com/office/drawing/2010/main" Requires="a14">
          <p:sp>
            <p:nvSpPr>
              <p:cNvPr id="3" name="矩形 2"/>
              <p:cNvSpPr/>
              <p:nvPr/>
            </p:nvSpPr>
            <p:spPr>
              <a:xfrm>
                <a:off x="838199" y="1458065"/>
                <a:ext cx="10515601" cy="720710"/>
              </a:xfrm>
              <a:prstGeom prst="rect">
                <a:avLst/>
              </a:prstGeom>
            </p:spPr>
            <p:txBody>
              <a:bodyPr wrap="square">
                <a:spAutoFit/>
              </a:bodyPr>
              <a:lstStyle/>
              <a:p>
                <a:pPr algn="just"/>
                <a:r>
                  <a:rPr lang="en-US" altLang="zh-CN" sz="2000" dirty="0" smtClean="0"/>
                  <a:t>At </a:t>
                </a:r>
                <a:r>
                  <a:rPr lang="en-US" altLang="zh-CN" sz="2000" dirty="0"/>
                  <a:t>step </a:t>
                </a:r>
                <a14:m>
                  <m:oMath xmlns:m="http://schemas.openxmlformats.org/officeDocument/2006/math">
                    <m:r>
                      <a:rPr lang="el-GR" altLang="zh-CN" sz="2000" i="1" dirty="0" smtClean="0">
                        <a:latin typeface="Cambria Math" panose="02040503050406030204" pitchFamily="18" charset="0"/>
                      </a:rPr>
                      <m:t>𝜏</m:t>
                    </m:r>
                  </m:oMath>
                </a14:m>
                <a:r>
                  <a:rPr lang="zh-CN" altLang="en-US" sz="2000" dirty="0" smtClean="0"/>
                  <a:t> </a:t>
                </a:r>
                <a:r>
                  <a:rPr lang="en-US" altLang="zh-CN" sz="2000" dirty="0"/>
                  <a:t>he </a:t>
                </a:r>
                <a:r>
                  <a:rPr lang="en-US" altLang="zh-CN" sz="2000" dirty="0" smtClean="0"/>
                  <a:t>current state </a:t>
                </a:r>
                <a:r>
                  <a:rPr lang="en-US" altLang="zh-CN" sz="2000" dirty="0"/>
                  <a:t>is </a:t>
                </a:r>
                <a14:m>
                  <m:oMath xmlns:m="http://schemas.openxmlformats.org/officeDocument/2006/math">
                    <m:sSup>
                      <m:sSupPr>
                        <m:ctrlPr>
                          <a:rPr lang="en-US" altLang="zh-CN" sz="2000" i="1" dirty="0">
                            <a:latin typeface="Cambria Math" panose="02040503050406030204" pitchFamily="18" charset="0"/>
                          </a:rPr>
                        </m:ctrlPr>
                      </m:sSupPr>
                      <m:e>
                        <m:r>
                          <a:rPr lang="en-US" altLang="zh-CN" sz="2000" b="1" i="1" dirty="0">
                            <a:latin typeface="Cambria Math" panose="02040503050406030204" pitchFamily="18" charset="0"/>
                          </a:rPr>
                          <m:t>𝒛</m:t>
                        </m:r>
                      </m:e>
                      <m:sup>
                        <m:r>
                          <a:rPr lang="en-US" altLang="zh-CN" sz="2000" i="1" dirty="0">
                            <a:latin typeface="Cambria Math" panose="02040503050406030204" pitchFamily="18" charset="0"/>
                          </a:rPr>
                          <m:t>(</m:t>
                        </m:r>
                        <m:r>
                          <a:rPr lang="en-US" altLang="zh-CN" sz="2000" i="1" dirty="0">
                            <a:latin typeface="Cambria Math" panose="02040503050406030204" pitchFamily="18" charset="0"/>
                          </a:rPr>
                          <m:t>𝜏</m:t>
                        </m:r>
                        <m:r>
                          <a:rPr lang="en-US" altLang="zh-CN" sz="2000" i="1" dirty="0">
                            <a:latin typeface="Cambria Math" panose="02040503050406030204" pitchFamily="18" charset="0"/>
                          </a:rPr>
                          <m:t>)</m:t>
                        </m:r>
                      </m:sup>
                    </m:sSup>
                  </m:oMath>
                </a14:m>
                <a:r>
                  <a:rPr lang="en-US" altLang="zh-CN" sz="2000" dirty="0" smtClean="0"/>
                  <a:t>, </a:t>
                </a:r>
                <a:r>
                  <a:rPr lang="en-US" altLang="zh-CN" sz="2000" dirty="0"/>
                  <a:t>we draw a sample </a:t>
                </a:r>
                <a14:m>
                  <m:oMath xmlns:m="http://schemas.openxmlformats.org/officeDocument/2006/math">
                    <m:r>
                      <a:rPr lang="en-US" altLang="zh-CN" sz="2000" b="1" i="1" dirty="0" smtClean="0">
                        <a:latin typeface="Cambria Math" panose="02040503050406030204" pitchFamily="18" charset="0"/>
                      </a:rPr>
                      <m:t>𝒛</m:t>
                    </m:r>
                  </m:oMath>
                </a14:m>
                <a:r>
                  <a:rPr lang="en-US" altLang="zh-CN" sz="2000" dirty="0" smtClean="0"/>
                  <a:t> from </a:t>
                </a:r>
                <a:r>
                  <a:rPr lang="en-US" altLang="zh-CN" sz="2000" dirty="0"/>
                  <a:t>the </a:t>
                </a:r>
                <a:r>
                  <a:rPr lang="en-US" altLang="zh-CN" sz="2000" dirty="0" smtClean="0"/>
                  <a:t>proposal distribution </a:t>
                </a:r>
                <a14:m>
                  <m:oMath xmlns:m="http://schemas.openxmlformats.org/officeDocument/2006/math">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𝑞</m:t>
                        </m:r>
                      </m:e>
                      <m:sub>
                        <m:r>
                          <a:rPr lang="en-US" altLang="zh-CN" sz="2000" i="1" dirty="0" smtClean="0">
                            <a:latin typeface="Cambria Math" panose="02040503050406030204" pitchFamily="18" charset="0"/>
                          </a:rPr>
                          <m:t>𝑘</m:t>
                        </m:r>
                      </m:sub>
                    </m:sSub>
                    <m:r>
                      <a:rPr lang="en-US" altLang="zh-CN" sz="2000" i="1" dirty="0" smtClean="0">
                        <a:latin typeface="Cambria Math" panose="02040503050406030204" pitchFamily="18" charset="0"/>
                      </a:rPr>
                      <m:t>(</m:t>
                    </m:r>
                    <m:r>
                      <a:rPr lang="en-US" altLang="zh-CN" sz="2000" b="1" i="1" dirty="0" smtClean="0">
                        <a:latin typeface="Cambria Math" panose="02040503050406030204" pitchFamily="18" charset="0"/>
                      </a:rPr>
                      <m:t>𝒛</m:t>
                    </m:r>
                    <m:r>
                      <a:rPr lang="en-US" altLang="zh-CN" sz="2000" i="1" dirty="0" smtClean="0">
                        <a:latin typeface="Cambria Math" panose="02040503050406030204" pitchFamily="18" charset="0"/>
                      </a:rPr>
                      <m:t>|</m:t>
                    </m:r>
                    <m:sSup>
                      <m:sSupPr>
                        <m:ctrlPr>
                          <a:rPr lang="en-US" altLang="zh-CN" sz="2000" b="0" i="1" dirty="0" smtClean="0">
                            <a:latin typeface="Cambria Math" panose="02040503050406030204" pitchFamily="18" charset="0"/>
                          </a:rPr>
                        </m:ctrlPr>
                      </m:sSupPr>
                      <m:e>
                        <m:r>
                          <a:rPr lang="en-US" altLang="zh-CN" sz="2000" b="1" i="1" dirty="0" smtClean="0">
                            <a:latin typeface="Cambria Math" panose="02040503050406030204" pitchFamily="18" charset="0"/>
                          </a:rPr>
                          <m:t>𝒛</m:t>
                        </m:r>
                      </m:e>
                      <m:sup>
                        <m:r>
                          <a:rPr lang="en-US" altLang="zh-CN" sz="2000" b="0" i="1" dirty="0" smtClean="0">
                            <a:latin typeface="Cambria Math" panose="02040503050406030204" pitchFamily="18" charset="0"/>
                          </a:rPr>
                          <m:t>(</m:t>
                        </m:r>
                        <m:r>
                          <a:rPr lang="en-US" altLang="zh-CN" sz="2000" i="1" dirty="0">
                            <a:latin typeface="Cambria Math" panose="02040503050406030204" pitchFamily="18" charset="0"/>
                          </a:rPr>
                          <m:t>𝜏</m:t>
                        </m:r>
                        <m:r>
                          <a:rPr lang="en-US" altLang="zh-CN" sz="2000" b="0" i="1" dirty="0" smtClean="0">
                            <a:latin typeface="Cambria Math" panose="02040503050406030204" pitchFamily="18" charset="0"/>
                          </a:rPr>
                          <m:t>)</m:t>
                        </m:r>
                      </m:sup>
                    </m:sSup>
                    <m:r>
                      <a:rPr lang="en-US" altLang="zh-CN" sz="2000" i="1" dirty="0">
                        <a:latin typeface="Cambria Math" panose="02040503050406030204" pitchFamily="18" charset="0"/>
                      </a:rPr>
                      <m:t>)</m:t>
                    </m:r>
                  </m:oMath>
                </a14:m>
                <a:r>
                  <a:rPr lang="en-US" altLang="zh-CN" sz="2000" dirty="0" smtClean="0"/>
                  <a:t> </a:t>
                </a:r>
                <a:r>
                  <a:rPr lang="en-US" altLang="zh-CN" sz="2000" dirty="0"/>
                  <a:t>and </a:t>
                </a:r>
                <a:r>
                  <a:rPr lang="en-US" altLang="zh-CN" sz="2000" dirty="0" smtClean="0"/>
                  <a:t>then accept </a:t>
                </a:r>
                <a:r>
                  <a:rPr lang="en-US" altLang="zh-CN" sz="2000" dirty="0"/>
                  <a:t>it with probability</a:t>
                </a:r>
                <a:endParaRPr lang="zh-CN" altLang="en-US" sz="2000" dirty="0"/>
              </a:p>
            </p:txBody>
          </p:sp>
        </mc:Choice>
        <mc:Fallback>
          <p:sp>
            <p:nvSpPr>
              <p:cNvPr id="3" name="矩形 2"/>
              <p:cNvSpPr>
                <a:spLocks noRot="1" noChangeAspect="1" noMove="1" noResize="1" noEditPoints="1" noAdjustHandles="1" noChangeArrowheads="1" noChangeShapeType="1" noTextEdit="1"/>
              </p:cNvSpPr>
              <p:nvPr/>
            </p:nvSpPr>
            <p:spPr>
              <a:xfrm>
                <a:off x="838199" y="1458065"/>
                <a:ext cx="10515601" cy="720710"/>
              </a:xfrm>
              <a:prstGeom prst="rect">
                <a:avLst/>
              </a:prstGeom>
              <a:blipFill>
                <a:blip r:embed="rId3"/>
                <a:stretch>
                  <a:fillRect l="-579" t="-2542" r="-290" b="-14407"/>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3605211" y="2314646"/>
            <a:ext cx="4981575" cy="752475"/>
          </a:xfrm>
          <a:prstGeom prst="rect">
            <a:avLst/>
          </a:prstGeom>
        </p:spPr>
      </p:pic>
      <mc:AlternateContent xmlns:mc="http://schemas.openxmlformats.org/markup-compatibility/2006" xmlns:a14="http://schemas.microsoft.com/office/drawing/2010/main">
        <mc:Choice Requires="a14">
          <p:sp>
            <p:nvSpPr>
              <p:cNvPr id="5" name="矩形 4"/>
              <p:cNvSpPr/>
              <p:nvPr/>
            </p:nvSpPr>
            <p:spPr>
              <a:xfrm>
                <a:off x="838198" y="3202992"/>
                <a:ext cx="10515601" cy="707886"/>
              </a:xfrm>
              <a:prstGeom prst="rect">
                <a:avLst/>
              </a:prstGeom>
            </p:spPr>
            <p:txBody>
              <a:bodyPr wrap="square">
                <a:spAutoFit/>
              </a:bodyPr>
              <a:lstStyle/>
              <a:p>
                <a:pPr algn="just"/>
                <a:r>
                  <a:rPr lang="en-US" altLang="zh-CN" sz="2000" dirty="0" smtClean="0"/>
                  <a:t>choose </a:t>
                </a:r>
                <a:r>
                  <a:rPr lang="en-US" altLang="zh-CN" sz="2000" dirty="0"/>
                  <a:t>a random number </a:t>
                </a:r>
                <a14:m>
                  <m:oMath xmlns:m="http://schemas.openxmlformats.org/officeDocument/2006/math">
                    <m:r>
                      <a:rPr lang="en-US" altLang="zh-CN" sz="2000" i="1" dirty="0" smtClean="0">
                        <a:latin typeface="Cambria Math" panose="02040503050406030204" pitchFamily="18" charset="0"/>
                      </a:rPr>
                      <m:t>𝑢</m:t>
                    </m:r>
                  </m:oMath>
                </a14:m>
                <a:r>
                  <a:rPr lang="en-US" altLang="zh-CN" sz="2000" dirty="0"/>
                  <a:t> with uniform distribution </a:t>
                </a:r>
                <a:r>
                  <a:rPr lang="en-US" altLang="zh-CN" sz="2000" dirty="0" smtClean="0"/>
                  <a:t>over the </a:t>
                </a:r>
                <a:r>
                  <a:rPr lang="en-US" altLang="zh-CN" sz="2000" dirty="0"/>
                  <a:t>unit interval </a:t>
                </a:r>
                <a14:m>
                  <m:oMath xmlns:m="http://schemas.openxmlformats.org/officeDocument/2006/math">
                    <m:r>
                      <a:rPr lang="en-US" altLang="zh-CN" sz="2000" i="1" dirty="0" smtClean="0">
                        <a:latin typeface="Cambria Math" panose="02040503050406030204" pitchFamily="18" charset="0"/>
                      </a:rPr>
                      <m:t>(0, 1)</m:t>
                    </m:r>
                  </m:oMath>
                </a14:m>
                <a:r>
                  <a:rPr lang="en-US" altLang="zh-CN" sz="2000" dirty="0" smtClean="0"/>
                  <a:t> </a:t>
                </a:r>
                <a:r>
                  <a:rPr lang="en-US" altLang="zh-CN" sz="2000" dirty="0"/>
                  <a:t>and then accepting the sample if</a:t>
                </a:r>
                <a:endParaRPr lang="zh-CN" altLang="en-US" sz="2000" dirty="0"/>
              </a:p>
            </p:txBody>
          </p:sp>
        </mc:Choice>
        <mc:Fallback xmlns="">
          <p:sp>
            <p:nvSpPr>
              <p:cNvPr id="5" name="矩形 4"/>
              <p:cNvSpPr>
                <a:spLocks noRot="1" noChangeAspect="1" noMove="1" noResize="1" noEditPoints="1" noAdjustHandles="1" noChangeArrowheads="1" noChangeShapeType="1" noTextEdit="1"/>
              </p:cNvSpPr>
              <p:nvPr/>
            </p:nvSpPr>
            <p:spPr>
              <a:xfrm>
                <a:off x="838198" y="3202992"/>
                <a:ext cx="10515601" cy="707886"/>
              </a:xfrm>
              <a:prstGeom prst="rect">
                <a:avLst/>
              </a:prstGeom>
              <a:blipFill>
                <a:blip r:embed="rId5"/>
                <a:stretch>
                  <a:fillRect l="-580" t="-4274" r="-638" b="-13675"/>
                </a:stretch>
              </a:blipFill>
            </p:spPr>
            <p:txBody>
              <a:bodyPr/>
              <a:lstStyle/>
              <a:p>
                <a:r>
                  <a:rPr lang="zh-CN" altLang="en-US">
                    <a:noFill/>
                  </a:rPr>
                  <a:t> </a:t>
                </a:r>
              </a:p>
            </p:txBody>
          </p:sp>
        </mc:Fallback>
      </mc:AlternateContent>
      <p:pic>
        <p:nvPicPr>
          <p:cNvPr id="6" name="图片 5"/>
          <p:cNvPicPr>
            <a:picLocks noChangeAspect="1"/>
          </p:cNvPicPr>
          <p:nvPr/>
        </p:nvPicPr>
        <p:blipFill>
          <a:blip r:embed="rId6"/>
          <a:stretch>
            <a:fillRect/>
          </a:stretch>
        </p:blipFill>
        <p:spPr>
          <a:xfrm>
            <a:off x="3605211" y="3559349"/>
            <a:ext cx="1790700" cy="304800"/>
          </a:xfrm>
          <a:prstGeom prst="rect">
            <a:avLst/>
          </a:prstGeom>
        </p:spPr>
      </p:pic>
      <mc:AlternateContent xmlns:mc="http://schemas.openxmlformats.org/markup-compatibility/2006" xmlns:a14="http://schemas.microsoft.com/office/drawing/2010/main">
        <mc:Choice Requires="a14">
          <p:sp>
            <p:nvSpPr>
              <p:cNvPr id="7" name="矩形 6"/>
              <p:cNvSpPr/>
              <p:nvPr/>
            </p:nvSpPr>
            <p:spPr>
              <a:xfrm>
                <a:off x="838197" y="4122220"/>
                <a:ext cx="10515601" cy="1028487"/>
              </a:xfrm>
              <a:prstGeom prst="rect">
                <a:avLst/>
              </a:prstGeom>
            </p:spPr>
            <p:txBody>
              <a:bodyPr wrap="square">
                <a:spAutoFit/>
              </a:bodyPr>
              <a:lstStyle/>
              <a:p>
                <a:pPr algn="just"/>
                <a:r>
                  <a:rPr lang="en-US" altLang="zh-CN" sz="2000" dirty="0" smtClean="0"/>
                  <a:t>If the candidate sample is accepted, then z(τ+1) = z, otherwise the candidate point is  discarded</a:t>
                </a:r>
                <a:r>
                  <a:rPr lang="en-US" altLang="zh-CN" sz="2000" dirty="0"/>
                  <a:t>, </a:t>
                </a:r>
                <a14:m>
                  <m:oMath xmlns:m="http://schemas.openxmlformats.org/officeDocument/2006/math">
                    <m:sSup>
                      <m:sSupPr>
                        <m:ctrlPr>
                          <a:rPr lang="en-US" altLang="zh-CN" sz="2000" b="0" i="1" dirty="0" smtClean="0">
                            <a:latin typeface="Cambria Math" panose="02040503050406030204" pitchFamily="18" charset="0"/>
                          </a:rPr>
                        </m:ctrlPr>
                      </m:sSupPr>
                      <m:e>
                        <m:r>
                          <a:rPr lang="en-US" altLang="zh-CN" sz="2000" b="1" i="1" dirty="0" smtClean="0">
                            <a:latin typeface="Cambria Math" panose="02040503050406030204" pitchFamily="18" charset="0"/>
                          </a:rPr>
                          <m:t>𝒛</m:t>
                        </m:r>
                      </m:e>
                      <m:sup>
                        <m:r>
                          <a:rPr lang="en-US" altLang="zh-CN" sz="2000" b="0" i="1" dirty="0" smtClean="0">
                            <a:latin typeface="Cambria Math" panose="02040503050406030204" pitchFamily="18" charset="0"/>
                          </a:rPr>
                          <m:t>(</m:t>
                        </m:r>
                        <m:r>
                          <a:rPr lang="en-US" altLang="zh-CN" sz="2000" i="1" dirty="0" smtClean="0">
                            <a:latin typeface="Cambria Math" panose="02040503050406030204" pitchFamily="18" charset="0"/>
                          </a:rPr>
                          <m:t>𝜏</m:t>
                        </m:r>
                        <m:r>
                          <a:rPr lang="en-US" altLang="zh-CN" sz="2000" i="1" dirty="0" smtClean="0">
                            <a:latin typeface="Cambria Math" panose="02040503050406030204" pitchFamily="18" charset="0"/>
                          </a:rPr>
                          <m:t>+1)</m:t>
                        </m:r>
                      </m:sup>
                    </m:sSup>
                  </m:oMath>
                </a14:m>
                <a:r>
                  <a:rPr lang="en-US" altLang="zh-CN" sz="2000" dirty="0"/>
                  <a:t> is set to </a:t>
                </a:r>
                <a14:m>
                  <m:oMath xmlns:m="http://schemas.openxmlformats.org/officeDocument/2006/math">
                    <m:sSup>
                      <m:sSupPr>
                        <m:ctrlPr>
                          <a:rPr lang="en-US" altLang="zh-CN" sz="2000" b="0" i="1" dirty="0" smtClean="0">
                            <a:latin typeface="Cambria Math" panose="02040503050406030204" pitchFamily="18" charset="0"/>
                          </a:rPr>
                        </m:ctrlPr>
                      </m:sSupPr>
                      <m:e>
                        <m:r>
                          <a:rPr lang="en-US" altLang="zh-CN" sz="2000" b="1" i="1" dirty="0" smtClean="0">
                            <a:latin typeface="Cambria Math" panose="02040503050406030204" pitchFamily="18" charset="0"/>
                          </a:rPr>
                          <m:t>𝒛</m:t>
                        </m:r>
                      </m:e>
                      <m:sup>
                        <m:r>
                          <a:rPr lang="en-US" altLang="zh-CN" sz="2000" b="0" i="1" dirty="0" smtClean="0">
                            <a:latin typeface="Cambria Math" panose="02040503050406030204" pitchFamily="18" charset="0"/>
                          </a:rPr>
                          <m:t>(</m:t>
                        </m:r>
                        <m:r>
                          <a:rPr lang="en-US" altLang="zh-CN" sz="2000" i="1" dirty="0" smtClean="0">
                            <a:latin typeface="Cambria Math" panose="02040503050406030204" pitchFamily="18" charset="0"/>
                          </a:rPr>
                          <m:t>𝜏</m:t>
                        </m:r>
                        <m:r>
                          <a:rPr lang="en-US" altLang="zh-CN" sz="2000" b="0" i="1" dirty="0" smtClean="0">
                            <a:latin typeface="Cambria Math" panose="02040503050406030204" pitchFamily="18" charset="0"/>
                          </a:rPr>
                          <m:t>)</m:t>
                        </m:r>
                      </m:sup>
                    </m:sSup>
                  </m:oMath>
                </a14:m>
                <a:r>
                  <a:rPr lang="en-US" altLang="zh-CN" sz="2000" dirty="0"/>
                  <a:t> and another candidate sample is </a:t>
                </a:r>
                <a:r>
                  <a:rPr lang="en-US" altLang="zh-CN" sz="2000" dirty="0" smtClean="0"/>
                  <a:t>drawn from </a:t>
                </a:r>
                <a:r>
                  <a:rPr lang="en-US" altLang="zh-CN" sz="2000" dirty="0"/>
                  <a:t>the distribution </a:t>
                </a:r>
                <a:r>
                  <a:rPr lang="en-US" altLang="zh-CN" sz="2000" dirty="0" smtClean="0"/>
                  <a:t>q(</a:t>
                </a:r>
                <a:r>
                  <a:rPr lang="en-US" altLang="zh-CN" sz="2000" dirty="0" err="1" smtClean="0"/>
                  <a:t>z|z</a:t>
                </a:r>
                <a:r>
                  <a:rPr lang="en-US" altLang="zh-CN" sz="2000" dirty="0" smtClean="0"/>
                  <a:t>(τ+1)).</a:t>
                </a:r>
                <a:endParaRPr lang="zh-CN" altLang="en-US" sz="2000" dirty="0"/>
              </a:p>
            </p:txBody>
          </p:sp>
        </mc:Choice>
        <mc:Fallback xmlns="">
          <p:sp>
            <p:nvSpPr>
              <p:cNvPr id="7" name="矩形 6"/>
              <p:cNvSpPr>
                <a:spLocks noRot="1" noChangeAspect="1" noMove="1" noResize="1" noEditPoints="1" noAdjustHandles="1" noChangeArrowheads="1" noChangeShapeType="1" noTextEdit="1"/>
              </p:cNvSpPr>
              <p:nvPr/>
            </p:nvSpPr>
            <p:spPr>
              <a:xfrm>
                <a:off x="838197" y="4122220"/>
                <a:ext cx="10515601" cy="1028487"/>
              </a:xfrm>
              <a:prstGeom prst="rect">
                <a:avLst/>
              </a:prstGeom>
              <a:blipFill>
                <a:blip r:embed="rId7"/>
                <a:stretch>
                  <a:fillRect l="-580" t="-2959" r="-638" b="-9467"/>
                </a:stretch>
              </a:blipFill>
            </p:spPr>
            <p:txBody>
              <a:bodyPr/>
              <a:lstStyle/>
              <a:p>
                <a:r>
                  <a:rPr lang="zh-CN" altLang="en-US">
                    <a:noFill/>
                  </a:rPr>
                  <a:t> </a:t>
                </a:r>
              </a:p>
            </p:txBody>
          </p:sp>
        </mc:Fallback>
      </mc:AlternateContent>
      <p:pic>
        <p:nvPicPr>
          <p:cNvPr id="8" name="图片 7"/>
          <p:cNvPicPr>
            <a:picLocks noChangeAspect="1"/>
          </p:cNvPicPr>
          <p:nvPr/>
        </p:nvPicPr>
        <p:blipFill>
          <a:blip r:embed="rId8"/>
          <a:stretch>
            <a:fillRect/>
          </a:stretch>
        </p:blipFill>
        <p:spPr>
          <a:xfrm>
            <a:off x="5911038" y="4154119"/>
            <a:ext cx="1390650" cy="371475"/>
          </a:xfrm>
          <a:prstGeom prst="rect">
            <a:avLst/>
          </a:prstGeom>
        </p:spPr>
      </p:pic>
      <p:pic>
        <p:nvPicPr>
          <p:cNvPr id="9" name="图片 8"/>
          <p:cNvPicPr>
            <a:picLocks noChangeAspect="1"/>
          </p:cNvPicPr>
          <p:nvPr/>
        </p:nvPicPr>
        <p:blipFill>
          <a:blip r:embed="rId9"/>
          <a:stretch>
            <a:fillRect/>
          </a:stretch>
        </p:blipFill>
        <p:spPr>
          <a:xfrm>
            <a:off x="911961" y="4855121"/>
            <a:ext cx="1276350" cy="285750"/>
          </a:xfrm>
          <a:prstGeom prst="rect">
            <a:avLst/>
          </a:prstGeom>
        </p:spPr>
      </p:pic>
    </p:spTree>
    <p:extLst>
      <p:ext uri="{BB962C8B-B14F-4D97-AF65-F5344CB8AC3E}">
        <p14:creationId xmlns:p14="http://schemas.microsoft.com/office/powerpoint/2010/main" val="21613790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475384"/>
          </a:xfrm>
        </p:spPr>
        <p:txBody>
          <a:bodyPr>
            <a:noAutofit/>
          </a:bodyPr>
          <a:lstStyle/>
          <a:p>
            <a:r>
              <a:rPr lang="en-US" altLang="zh-CN" sz="2800" b="1" dirty="0" smtClean="0">
                <a:latin typeface="+mn-lt"/>
              </a:rPr>
              <a:t>11.3 </a:t>
            </a:r>
            <a:r>
              <a:rPr lang="en-US" altLang="zh-CN" sz="2800" b="1" dirty="0">
                <a:latin typeface="+mn-lt"/>
              </a:rPr>
              <a:t>Gibbs Sampling</a:t>
            </a:r>
            <a:endParaRPr lang="zh-CN" altLang="en-US" sz="2800" b="1" dirty="0">
              <a:latin typeface="+mn-lt"/>
            </a:endParaRPr>
          </a:p>
        </p:txBody>
      </p:sp>
      <p:sp>
        <p:nvSpPr>
          <p:cNvPr id="3" name="矩形 2"/>
          <p:cNvSpPr/>
          <p:nvPr/>
        </p:nvSpPr>
        <p:spPr>
          <a:xfrm>
            <a:off x="838200" y="1010392"/>
            <a:ext cx="10515600" cy="707886"/>
          </a:xfrm>
          <a:prstGeom prst="rect">
            <a:avLst/>
          </a:prstGeom>
        </p:spPr>
        <p:txBody>
          <a:bodyPr wrap="square">
            <a:spAutoFit/>
          </a:bodyPr>
          <a:lstStyle/>
          <a:p>
            <a:pPr algn="just"/>
            <a:r>
              <a:rPr lang="en-US" altLang="zh-CN" sz="2000" dirty="0"/>
              <a:t>Gibbs sampling </a:t>
            </a:r>
            <a:r>
              <a:rPr lang="en-US" altLang="zh-CN" sz="2000" dirty="0" smtClean="0"/>
              <a:t>is </a:t>
            </a:r>
            <a:r>
              <a:rPr lang="en-US" altLang="zh-CN" sz="2000" dirty="0"/>
              <a:t>a simple and widely applicable </a:t>
            </a:r>
            <a:r>
              <a:rPr lang="en-US" altLang="zh-CN" sz="2000" dirty="0" smtClean="0"/>
              <a:t>Markov chain </a:t>
            </a:r>
            <a:r>
              <a:rPr lang="en-US" altLang="zh-CN" sz="2000" dirty="0"/>
              <a:t>Monte Carlo algorithm and can be seen as a special case of the </a:t>
            </a:r>
            <a:r>
              <a:rPr lang="en-US" altLang="zh-CN" sz="2000" dirty="0" smtClean="0"/>
              <a:t>Metropolis-Hastings </a:t>
            </a:r>
            <a:r>
              <a:rPr lang="en-US" altLang="zh-CN" sz="2000" dirty="0"/>
              <a:t>algorithm.</a:t>
            </a:r>
            <a:endParaRPr lang="zh-CN" altLang="en-US" sz="2000" dirty="0"/>
          </a:p>
        </p:txBody>
      </p:sp>
      <p:sp>
        <p:nvSpPr>
          <p:cNvPr id="4" name="矩形 3"/>
          <p:cNvSpPr/>
          <p:nvPr/>
        </p:nvSpPr>
        <p:spPr>
          <a:xfrm>
            <a:off x="838200" y="1732082"/>
            <a:ext cx="10515600" cy="1015663"/>
          </a:xfrm>
          <a:prstGeom prst="rect">
            <a:avLst/>
          </a:prstGeom>
        </p:spPr>
        <p:txBody>
          <a:bodyPr wrap="square">
            <a:spAutoFit/>
          </a:bodyPr>
          <a:lstStyle/>
          <a:p>
            <a:pPr algn="just"/>
            <a:r>
              <a:rPr lang="en-US" altLang="zh-CN" sz="2000" dirty="0"/>
              <a:t>Each </a:t>
            </a:r>
            <a:r>
              <a:rPr lang="en-US" altLang="zh-CN" sz="2000" dirty="0" smtClean="0"/>
              <a:t>step of </a:t>
            </a:r>
            <a:r>
              <a:rPr lang="en-US" altLang="zh-CN" sz="2000" dirty="0"/>
              <a:t>the Gibbs sampling procedure involves replacing the value of one of the </a:t>
            </a:r>
            <a:r>
              <a:rPr lang="en-US" altLang="zh-CN" sz="2000" dirty="0" smtClean="0"/>
              <a:t>variables by </a:t>
            </a:r>
            <a:r>
              <a:rPr lang="en-US" altLang="zh-CN" sz="2000" dirty="0"/>
              <a:t>a value drawn from the distribution of that variable conditioned on the values </a:t>
            </a:r>
            <a:r>
              <a:rPr lang="en-US" altLang="zh-CN" sz="2000" dirty="0" smtClean="0"/>
              <a:t>of the </a:t>
            </a:r>
            <a:r>
              <a:rPr lang="en-US" altLang="zh-CN" sz="2000" dirty="0"/>
              <a:t>remaining variables.</a:t>
            </a:r>
            <a:endParaRPr lang="zh-CN" altLang="en-US" sz="2000" dirty="0"/>
          </a:p>
        </p:txBody>
      </p:sp>
      <p:pic>
        <p:nvPicPr>
          <p:cNvPr id="5" name="图片 4"/>
          <p:cNvPicPr>
            <a:picLocks noChangeAspect="1"/>
          </p:cNvPicPr>
          <p:nvPr/>
        </p:nvPicPr>
        <p:blipFill>
          <a:blip r:embed="rId3"/>
          <a:stretch>
            <a:fillRect/>
          </a:stretch>
        </p:blipFill>
        <p:spPr>
          <a:xfrm>
            <a:off x="3424166" y="2609850"/>
            <a:ext cx="7229475" cy="4248150"/>
          </a:xfrm>
          <a:prstGeom prst="rect">
            <a:avLst/>
          </a:prstGeom>
        </p:spPr>
      </p:pic>
    </p:spTree>
    <p:extLst>
      <p:ext uri="{BB962C8B-B14F-4D97-AF65-F5344CB8AC3E}">
        <p14:creationId xmlns:p14="http://schemas.microsoft.com/office/powerpoint/2010/main" val="8443003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475384"/>
          </a:xfrm>
        </p:spPr>
        <p:txBody>
          <a:bodyPr>
            <a:noAutofit/>
          </a:bodyPr>
          <a:lstStyle/>
          <a:p>
            <a:r>
              <a:rPr lang="en-US" altLang="zh-CN" sz="2800" b="1" dirty="0" smtClean="0">
                <a:latin typeface="+mn-lt"/>
              </a:rPr>
              <a:t>11.4 Slice </a:t>
            </a:r>
            <a:r>
              <a:rPr lang="en-US" altLang="zh-CN" sz="2800" b="1" dirty="0">
                <a:latin typeface="+mn-lt"/>
              </a:rPr>
              <a:t>Sampling</a:t>
            </a:r>
            <a:endParaRPr lang="zh-CN" altLang="en-US" sz="2800" b="1" dirty="0">
              <a:latin typeface="+mn-lt"/>
            </a:endParaRPr>
          </a:p>
        </p:txBody>
      </p:sp>
      <p:sp>
        <p:nvSpPr>
          <p:cNvPr id="3" name="矩形 2"/>
          <p:cNvSpPr/>
          <p:nvPr/>
        </p:nvSpPr>
        <p:spPr>
          <a:xfrm>
            <a:off x="838200" y="840510"/>
            <a:ext cx="10515600" cy="1015663"/>
          </a:xfrm>
          <a:prstGeom prst="rect">
            <a:avLst/>
          </a:prstGeom>
        </p:spPr>
        <p:txBody>
          <a:bodyPr wrap="square">
            <a:spAutoFit/>
          </a:bodyPr>
          <a:lstStyle/>
          <a:p>
            <a:pPr algn="just"/>
            <a:r>
              <a:rPr lang="en-US" altLang="zh-CN" sz="2000" dirty="0" smtClean="0"/>
              <a:t>One </a:t>
            </a:r>
            <a:r>
              <a:rPr lang="en-US" altLang="zh-CN" sz="2000" dirty="0"/>
              <a:t>of the difficulties with the Metropolis algorithm is </a:t>
            </a:r>
            <a:r>
              <a:rPr lang="en-US" altLang="zh-CN" sz="2000" b="1" dirty="0"/>
              <a:t>the </a:t>
            </a:r>
            <a:r>
              <a:rPr lang="en-US" altLang="zh-CN" sz="2000" b="1" dirty="0" smtClean="0"/>
              <a:t>sensitivity to </a:t>
            </a:r>
            <a:r>
              <a:rPr lang="en-US" altLang="zh-CN" sz="2000" b="1" dirty="0"/>
              <a:t>step size</a:t>
            </a:r>
            <a:r>
              <a:rPr lang="en-US" altLang="zh-CN" sz="2000" dirty="0"/>
              <a:t>. If this is too small, the result is slow decorrelation due to </a:t>
            </a:r>
            <a:r>
              <a:rPr lang="en-US" altLang="zh-CN" sz="2000" dirty="0" smtClean="0"/>
              <a:t>random walk behavior, </a:t>
            </a:r>
            <a:r>
              <a:rPr lang="en-US" altLang="zh-CN" sz="2000" dirty="0"/>
              <a:t>whereas if it is too large the result is inefficiency due to a high </a:t>
            </a:r>
            <a:r>
              <a:rPr lang="en-US" altLang="zh-CN" sz="2000" dirty="0" smtClean="0"/>
              <a:t>rejection rate</a:t>
            </a:r>
            <a:r>
              <a:rPr lang="en-US" altLang="zh-CN" sz="2000" dirty="0"/>
              <a:t>.</a:t>
            </a:r>
            <a:endParaRPr lang="zh-CN" altLang="en-US" sz="2000" dirty="0"/>
          </a:p>
        </p:txBody>
      </p:sp>
      <p:sp>
        <p:nvSpPr>
          <p:cNvPr id="4" name="矩形 3"/>
          <p:cNvSpPr/>
          <p:nvPr/>
        </p:nvSpPr>
        <p:spPr>
          <a:xfrm>
            <a:off x="838200" y="2021037"/>
            <a:ext cx="10515600" cy="707886"/>
          </a:xfrm>
          <a:prstGeom prst="rect">
            <a:avLst/>
          </a:prstGeom>
        </p:spPr>
        <p:txBody>
          <a:bodyPr wrap="square">
            <a:spAutoFit/>
          </a:bodyPr>
          <a:lstStyle/>
          <a:p>
            <a:pPr algn="just"/>
            <a:r>
              <a:rPr lang="en-US" altLang="zh-CN" sz="2000" dirty="0" smtClean="0"/>
              <a:t>The technique of </a:t>
            </a:r>
            <a:r>
              <a:rPr lang="en-US" altLang="zh-CN" sz="2000" b="1" i="1" dirty="0" smtClean="0"/>
              <a:t>slice sampling </a:t>
            </a:r>
            <a:r>
              <a:rPr lang="en-US" altLang="zh-CN" sz="2000" dirty="0" smtClean="0"/>
              <a:t>provides </a:t>
            </a:r>
            <a:r>
              <a:rPr lang="en-US" altLang="zh-CN" sz="2000" dirty="0"/>
              <a:t>an adaptive step </a:t>
            </a:r>
            <a:r>
              <a:rPr lang="en-US" altLang="zh-CN" sz="2000" dirty="0" smtClean="0"/>
              <a:t>size that </a:t>
            </a:r>
            <a:r>
              <a:rPr lang="en-US" altLang="zh-CN" sz="2000" dirty="0"/>
              <a:t>is automatically adjusted to match the characteristics of the distribution.</a:t>
            </a:r>
            <a:endParaRPr lang="zh-CN" altLang="en-US" sz="2000" dirty="0"/>
          </a:p>
        </p:txBody>
      </p:sp>
      <mc:AlternateContent xmlns:mc="http://schemas.openxmlformats.org/markup-compatibility/2006" xmlns:a14="http://schemas.microsoft.com/office/drawing/2010/main">
        <mc:Choice Requires="a14">
          <p:sp>
            <p:nvSpPr>
              <p:cNvPr id="5" name="矩形 4"/>
              <p:cNvSpPr/>
              <p:nvPr/>
            </p:nvSpPr>
            <p:spPr>
              <a:xfrm>
                <a:off x="838200" y="3263119"/>
                <a:ext cx="10421679" cy="400110"/>
              </a:xfrm>
              <a:prstGeom prst="rect">
                <a:avLst/>
              </a:prstGeom>
            </p:spPr>
            <p:txBody>
              <a:bodyPr wrap="square">
                <a:spAutoFit/>
              </a:bodyPr>
              <a:lstStyle/>
              <a:p>
                <a:r>
                  <a:rPr lang="en-US" altLang="zh-CN" sz="2000" dirty="0" smtClean="0"/>
                  <a:t>augment </a:t>
                </a:r>
                <a14:m>
                  <m:oMath xmlns:m="http://schemas.openxmlformats.org/officeDocument/2006/math">
                    <m:r>
                      <a:rPr lang="en-US" altLang="zh-CN" sz="2000" i="1" dirty="0" smtClean="0">
                        <a:latin typeface="Cambria Math" panose="02040503050406030204" pitchFamily="18" charset="0"/>
                      </a:rPr>
                      <m:t>𝑧</m:t>
                    </m:r>
                  </m:oMath>
                </a14:m>
                <a:r>
                  <a:rPr lang="en-US" altLang="zh-CN" sz="2000" dirty="0"/>
                  <a:t> </a:t>
                </a:r>
                <a:r>
                  <a:rPr lang="en-US" altLang="zh-CN" sz="2000" dirty="0" smtClean="0"/>
                  <a:t>with an </a:t>
                </a:r>
                <a:r>
                  <a:rPr lang="en-US" altLang="zh-CN" sz="2000" dirty="0"/>
                  <a:t>additional variable </a:t>
                </a:r>
                <a14:m>
                  <m:oMath xmlns:m="http://schemas.openxmlformats.org/officeDocument/2006/math">
                    <m:r>
                      <a:rPr lang="en-US" altLang="zh-CN" sz="2000" i="1" dirty="0" smtClean="0">
                        <a:latin typeface="Cambria Math" panose="02040503050406030204" pitchFamily="18" charset="0"/>
                      </a:rPr>
                      <m:t>𝑢</m:t>
                    </m:r>
                  </m:oMath>
                </a14:m>
                <a:r>
                  <a:rPr lang="en-US" altLang="zh-CN" sz="2000" dirty="0"/>
                  <a:t> and then drawing samples from the joint </a:t>
                </a:r>
                <a14:m>
                  <m:oMath xmlns:m="http://schemas.openxmlformats.org/officeDocument/2006/math">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𝑧</m:t>
                    </m:r>
                    <m:r>
                      <a:rPr lang="en-US" altLang="zh-CN" sz="2000" i="1" dirty="0" smtClean="0">
                        <a:latin typeface="Cambria Math" panose="02040503050406030204" pitchFamily="18" charset="0"/>
                      </a:rPr>
                      <m:t>, </m:t>
                    </m:r>
                    <m:r>
                      <a:rPr lang="en-US" altLang="zh-CN" sz="2000" i="1" dirty="0" smtClean="0">
                        <a:latin typeface="Cambria Math" panose="02040503050406030204" pitchFamily="18" charset="0"/>
                      </a:rPr>
                      <m:t>𝑢</m:t>
                    </m:r>
                    <m:r>
                      <a:rPr lang="en-US" altLang="zh-CN" sz="2000" i="1" dirty="0" smtClean="0">
                        <a:latin typeface="Cambria Math" panose="02040503050406030204" pitchFamily="18" charset="0"/>
                      </a:rPr>
                      <m:t>)</m:t>
                    </m:r>
                  </m:oMath>
                </a14:m>
                <a:r>
                  <a:rPr lang="en-US" altLang="zh-CN" sz="2000" dirty="0" smtClean="0"/>
                  <a:t> </a:t>
                </a:r>
                <a:r>
                  <a:rPr lang="en-US" altLang="zh-CN" sz="2000" dirty="0"/>
                  <a:t>space.</a:t>
                </a:r>
                <a:endParaRPr lang="zh-CN" altLang="en-US" sz="2000" dirty="0"/>
              </a:p>
            </p:txBody>
          </p:sp>
        </mc:Choice>
        <mc:Fallback xmlns="">
          <p:sp>
            <p:nvSpPr>
              <p:cNvPr id="5" name="矩形 4"/>
              <p:cNvSpPr>
                <a:spLocks noRot="1" noChangeAspect="1" noMove="1" noResize="1" noEditPoints="1" noAdjustHandles="1" noChangeArrowheads="1" noChangeShapeType="1" noTextEdit="1"/>
              </p:cNvSpPr>
              <p:nvPr/>
            </p:nvSpPr>
            <p:spPr>
              <a:xfrm>
                <a:off x="838200" y="3263119"/>
                <a:ext cx="10421679" cy="400110"/>
              </a:xfrm>
              <a:prstGeom prst="rect">
                <a:avLst/>
              </a:prstGeom>
              <a:blipFill>
                <a:blip r:embed="rId3"/>
                <a:stretch>
                  <a:fillRect l="-644" t="-7576" r="-585" b="-25758"/>
                </a:stretch>
              </a:blipFill>
            </p:spPr>
            <p:txBody>
              <a:bodyPr/>
              <a:lstStyle/>
              <a:p>
                <a:r>
                  <a:rPr lang="zh-CN" altLang="en-US">
                    <a:noFill/>
                  </a:rPr>
                  <a:t> </a:t>
                </a:r>
              </a:p>
            </p:txBody>
          </p:sp>
        </mc:Fallback>
      </mc:AlternateContent>
      <p:sp>
        <p:nvSpPr>
          <p:cNvPr id="6" name="矩形 5"/>
          <p:cNvSpPr/>
          <p:nvPr/>
        </p:nvSpPr>
        <p:spPr>
          <a:xfrm>
            <a:off x="838200" y="2893787"/>
            <a:ext cx="2190023" cy="369332"/>
          </a:xfrm>
          <a:prstGeom prst="rect">
            <a:avLst/>
          </a:prstGeom>
        </p:spPr>
        <p:txBody>
          <a:bodyPr wrap="none">
            <a:spAutoFit/>
          </a:bodyPr>
          <a:lstStyle/>
          <a:p>
            <a:r>
              <a:rPr lang="en-US" altLang="zh-CN" b="1" dirty="0" smtClean="0"/>
              <a:t>The univariate </a:t>
            </a:r>
            <a:r>
              <a:rPr lang="en-US" altLang="zh-CN" b="1" dirty="0"/>
              <a:t>case</a:t>
            </a:r>
            <a:endParaRPr lang="zh-CN" altLang="en-US" b="1" dirty="0"/>
          </a:p>
        </p:txBody>
      </p:sp>
      <p:sp>
        <p:nvSpPr>
          <p:cNvPr id="7" name="矩形 6"/>
          <p:cNvSpPr/>
          <p:nvPr/>
        </p:nvSpPr>
        <p:spPr>
          <a:xfrm>
            <a:off x="838200" y="3797315"/>
            <a:ext cx="6115777" cy="400110"/>
          </a:xfrm>
          <a:prstGeom prst="rect">
            <a:avLst/>
          </a:prstGeom>
        </p:spPr>
        <p:txBody>
          <a:bodyPr wrap="none">
            <a:spAutoFit/>
          </a:bodyPr>
          <a:lstStyle/>
          <a:p>
            <a:r>
              <a:rPr lang="en-US" altLang="zh-CN" sz="2000" dirty="0"/>
              <a:t>sample uniformly from the area under the distribution</a:t>
            </a:r>
            <a:endParaRPr lang="zh-CN" altLang="en-US" sz="2000" dirty="0"/>
          </a:p>
        </p:txBody>
      </p:sp>
      <p:pic>
        <p:nvPicPr>
          <p:cNvPr id="8" name="图片 7"/>
          <p:cNvPicPr>
            <a:picLocks noChangeAspect="1"/>
          </p:cNvPicPr>
          <p:nvPr/>
        </p:nvPicPr>
        <p:blipFill>
          <a:blip r:embed="rId4"/>
          <a:stretch>
            <a:fillRect/>
          </a:stretch>
        </p:blipFill>
        <p:spPr>
          <a:xfrm>
            <a:off x="3981338" y="4197425"/>
            <a:ext cx="3952875" cy="771525"/>
          </a:xfrm>
          <a:prstGeom prst="rect">
            <a:avLst/>
          </a:prstGeom>
        </p:spPr>
      </p:pic>
      <p:pic>
        <p:nvPicPr>
          <p:cNvPr id="9" name="图片 8"/>
          <p:cNvPicPr>
            <a:picLocks noChangeAspect="1"/>
          </p:cNvPicPr>
          <p:nvPr/>
        </p:nvPicPr>
        <p:blipFill>
          <a:blip r:embed="rId5"/>
          <a:stretch>
            <a:fillRect/>
          </a:stretch>
        </p:blipFill>
        <p:spPr>
          <a:xfrm>
            <a:off x="4656225" y="5069758"/>
            <a:ext cx="5114925" cy="866775"/>
          </a:xfrm>
          <a:prstGeom prst="rect">
            <a:avLst/>
          </a:prstGeom>
        </p:spPr>
      </p:pic>
      <mc:AlternateContent xmlns:mc="http://schemas.openxmlformats.org/markup-compatibility/2006" xmlns:a14="http://schemas.microsoft.com/office/drawing/2010/main">
        <mc:Choice Requires="a14">
          <p:sp>
            <p:nvSpPr>
              <p:cNvPr id="10" name="矩形 9"/>
              <p:cNvSpPr/>
              <p:nvPr/>
            </p:nvSpPr>
            <p:spPr>
              <a:xfrm>
                <a:off x="838200" y="5369060"/>
                <a:ext cx="3690434" cy="400110"/>
              </a:xfrm>
              <a:prstGeom prst="rect">
                <a:avLst/>
              </a:prstGeom>
            </p:spPr>
            <p:txBody>
              <a:bodyPr wrap="none">
                <a:spAutoFit/>
              </a:bodyPr>
              <a:lstStyle/>
              <a:p>
                <a:r>
                  <a:rPr lang="en-US" altLang="zh-CN" sz="2000" dirty="0"/>
                  <a:t>The marginal distribution over </a:t>
                </a:r>
                <a14:m>
                  <m:oMath xmlns:m="http://schemas.openxmlformats.org/officeDocument/2006/math">
                    <m:r>
                      <a:rPr lang="en-US" altLang="zh-CN" sz="2000" i="1" dirty="0" smtClean="0">
                        <a:latin typeface="Cambria Math" panose="02040503050406030204" pitchFamily="18" charset="0"/>
                      </a:rPr>
                      <m:t>𝑧</m:t>
                    </m:r>
                  </m:oMath>
                </a14:m>
                <a:endParaRPr lang="zh-CN" altLang="en-US" sz="2000" dirty="0"/>
              </a:p>
            </p:txBody>
          </p:sp>
        </mc:Choice>
        <mc:Fallback xmlns="">
          <p:sp>
            <p:nvSpPr>
              <p:cNvPr id="10" name="矩形 9"/>
              <p:cNvSpPr>
                <a:spLocks noRot="1" noChangeAspect="1" noMove="1" noResize="1" noEditPoints="1" noAdjustHandles="1" noChangeArrowheads="1" noChangeShapeType="1" noTextEdit="1"/>
              </p:cNvSpPr>
              <p:nvPr/>
            </p:nvSpPr>
            <p:spPr>
              <a:xfrm>
                <a:off x="838200" y="5369060"/>
                <a:ext cx="3690434" cy="400110"/>
              </a:xfrm>
              <a:prstGeom prst="rect">
                <a:avLst/>
              </a:prstGeom>
              <a:blipFill>
                <a:blip r:embed="rId6"/>
                <a:stretch>
                  <a:fillRect l="-1818" t="-9231" b="-276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43571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475384"/>
          </a:xfrm>
        </p:spPr>
        <p:txBody>
          <a:bodyPr>
            <a:noAutofit/>
          </a:bodyPr>
          <a:lstStyle/>
          <a:p>
            <a:r>
              <a:rPr lang="en-US" altLang="zh-CN" sz="2800" b="1" dirty="0" smtClean="0">
                <a:latin typeface="+mn-lt"/>
              </a:rPr>
              <a:t>11.4 Slice </a:t>
            </a:r>
            <a:r>
              <a:rPr lang="en-US" altLang="zh-CN" sz="2800" b="1" dirty="0">
                <a:latin typeface="+mn-lt"/>
              </a:rPr>
              <a:t>Sampling</a:t>
            </a:r>
            <a:endParaRPr lang="zh-CN" altLang="en-US" sz="2800" b="1" dirty="0">
              <a:latin typeface="+mn-lt"/>
            </a:endParaRPr>
          </a:p>
        </p:txBody>
      </p:sp>
      <p:pic>
        <p:nvPicPr>
          <p:cNvPr id="11" name="图片 10"/>
          <p:cNvPicPr>
            <a:picLocks noChangeAspect="1"/>
          </p:cNvPicPr>
          <p:nvPr/>
        </p:nvPicPr>
        <p:blipFill>
          <a:blip r:embed="rId3"/>
          <a:stretch>
            <a:fillRect/>
          </a:stretch>
        </p:blipFill>
        <p:spPr>
          <a:xfrm>
            <a:off x="295275" y="946835"/>
            <a:ext cx="11601450" cy="4038600"/>
          </a:xfrm>
          <a:prstGeom prst="rect">
            <a:avLst/>
          </a:prstGeom>
        </p:spPr>
      </p:pic>
    </p:spTree>
    <p:extLst>
      <p:ext uri="{BB962C8B-B14F-4D97-AF65-F5344CB8AC3E}">
        <p14:creationId xmlns:p14="http://schemas.microsoft.com/office/powerpoint/2010/main" val="27862507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475384"/>
          </a:xfrm>
        </p:spPr>
        <p:txBody>
          <a:bodyPr>
            <a:noAutofit/>
          </a:bodyPr>
          <a:lstStyle/>
          <a:p>
            <a:r>
              <a:rPr lang="en-US" altLang="zh-CN" sz="2800" b="1" dirty="0" smtClean="0">
                <a:latin typeface="+mn-lt"/>
              </a:rPr>
              <a:t>11.5 The </a:t>
            </a:r>
            <a:r>
              <a:rPr lang="en-US" altLang="zh-CN" sz="2800" b="1" dirty="0">
                <a:latin typeface="+mn-lt"/>
              </a:rPr>
              <a:t>Hybrid Monte Carlo Algorithm</a:t>
            </a:r>
            <a:endParaRPr lang="zh-CN" altLang="en-US" sz="2800" b="1" dirty="0">
              <a:latin typeface="+mn-lt"/>
            </a:endParaRPr>
          </a:p>
        </p:txBody>
      </p:sp>
      <p:sp>
        <p:nvSpPr>
          <p:cNvPr id="3" name="矩形 2"/>
          <p:cNvSpPr/>
          <p:nvPr/>
        </p:nvSpPr>
        <p:spPr>
          <a:xfrm>
            <a:off x="838200" y="840510"/>
            <a:ext cx="2388795" cy="400110"/>
          </a:xfrm>
          <a:prstGeom prst="rect">
            <a:avLst/>
          </a:prstGeom>
        </p:spPr>
        <p:txBody>
          <a:bodyPr wrap="none">
            <a:spAutoFit/>
          </a:bodyPr>
          <a:lstStyle/>
          <a:p>
            <a:r>
              <a:rPr lang="en-US" altLang="zh-CN" sz="2000" b="1" dirty="0"/>
              <a:t>Dynamical systems</a:t>
            </a:r>
            <a:endParaRPr lang="zh-CN" altLang="en-US" sz="2000" b="1" dirty="0"/>
          </a:p>
        </p:txBody>
      </p:sp>
      <mc:AlternateContent xmlns:mc="http://schemas.openxmlformats.org/markup-compatibility/2006" xmlns:a14="http://schemas.microsoft.com/office/drawing/2010/main">
        <mc:Choice Requires="a14">
          <p:sp>
            <p:nvSpPr>
              <p:cNvPr id="5" name="文本框 4"/>
              <p:cNvSpPr txBox="1"/>
              <p:nvPr/>
            </p:nvSpPr>
            <p:spPr>
              <a:xfrm>
                <a:off x="1222744" y="1552353"/>
                <a:ext cx="2222205" cy="369332"/>
              </a:xfrm>
              <a:prstGeom prst="rect">
                <a:avLst/>
              </a:prstGeom>
              <a:noFill/>
            </p:spPr>
            <p:txBody>
              <a:bodyPr wrap="square" rtlCol="0">
                <a:spAutoFit/>
              </a:bodyPr>
              <a:lstStyle/>
              <a:p>
                <a14:m>
                  <m:oMath xmlns:m="http://schemas.openxmlformats.org/officeDocument/2006/math">
                    <m:r>
                      <a:rPr lang="en-US" altLang="zh-CN" b="1" i="1" smtClean="0">
                        <a:latin typeface="Cambria Math" panose="02040503050406030204" pitchFamily="18" charset="0"/>
                      </a:rPr>
                      <m:t>𝒛</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  </m:t>
                    </m:r>
                    <m:r>
                      <a:rPr lang="en-US" altLang="zh-CN" b="1" i="1" smtClean="0">
                        <a:latin typeface="Cambria Math" panose="02040503050406030204" pitchFamily="18" charset="0"/>
                      </a:rPr>
                      <m:t>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smtClean="0"/>
                  <a:t> </a:t>
                </a:r>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1222744" y="1552353"/>
                <a:ext cx="2222205" cy="369332"/>
              </a:xfrm>
              <a:prstGeom prst="rect">
                <a:avLst/>
              </a:prstGeom>
              <a:blipFill>
                <a:blip r:embed="rId3"/>
                <a:stretch>
                  <a:fillRect b="-16667"/>
                </a:stretch>
              </a:blipFill>
            </p:spPr>
            <p:txBody>
              <a:bodyPr/>
              <a:lstStyle/>
              <a:p>
                <a:r>
                  <a:rPr lang="zh-CN" altLang="en-US">
                    <a:noFill/>
                  </a:rPr>
                  <a:t> </a:t>
                </a:r>
              </a:p>
            </p:txBody>
          </p:sp>
        </mc:Fallback>
      </mc:AlternateContent>
      <p:pic>
        <p:nvPicPr>
          <p:cNvPr id="6" name="图片 5"/>
          <p:cNvPicPr>
            <a:picLocks noChangeAspect="1"/>
          </p:cNvPicPr>
          <p:nvPr/>
        </p:nvPicPr>
        <p:blipFill>
          <a:blip r:embed="rId4"/>
          <a:stretch>
            <a:fillRect/>
          </a:stretch>
        </p:blipFill>
        <p:spPr>
          <a:xfrm>
            <a:off x="3650290" y="1451269"/>
            <a:ext cx="1276350" cy="571500"/>
          </a:xfrm>
          <a:prstGeom prst="rect">
            <a:avLst/>
          </a:prstGeom>
        </p:spPr>
      </p:pic>
      <p:sp>
        <p:nvSpPr>
          <p:cNvPr id="7" name="矩形 6"/>
          <p:cNvSpPr/>
          <p:nvPr/>
        </p:nvSpPr>
        <p:spPr>
          <a:xfrm>
            <a:off x="925447" y="2222676"/>
            <a:ext cx="2816797" cy="369332"/>
          </a:xfrm>
          <a:prstGeom prst="rect">
            <a:avLst/>
          </a:prstGeom>
        </p:spPr>
        <p:txBody>
          <a:bodyPr wrap="none">
            <a:spAutoFit/>
          </a:bodyPr>
          <a:lstStyle/>
          <a:p>
            <a:r>
              <a:rPr lang="en-US" altLang="zh-CN" dirty="0"/>
              <a:t>the probability distribution</a:t>
            </a:r>
            <a:endParaRPr lang="zh-CN" altLang="en-US" dirty="0"/>
          </a:p>
        </p:txBody>
      </p:sp>
      <p:pic>
        <p:nvPicPr>
          <p:cNvPr id="8" name="图片 7"/>
          <p:cNvPicPr>
            <a:picLocks noChangeAspect="1"/>
          </p:cNvPicPr>
          <p:nvPr/>
        </p:nvPicPr>
        <p:blipFill>
          <a:blip r:embed="rId5"/>
          <a:stretch>
            <a:fillRect/>
          </a:stretch>
        </p:blipFill>
        <p:spPr>
          <a:xfrm>
            <a:off x="4136423" y="2110457"/>
            <a:ext cx="2733675" cy="676275"/>
          </a:xfrm>
          <a:prstGeom prst="rect">
            <a:avLst/>
          </a:prstGeom>
        </p:spPr>
      </p:pic>
      <mc:AlternateContent xmlns:mc="http://schemas.openxmlformats.org/markup-compatibility/2006" xmlns:a14="http://schemas.microsoft.com/office/drawing/2010/main">
        <mc:Choice Requires="a14">
          <p:sp>
            <p:nvSpPr>
              <p:cNvPr id="9" name="矩形 8"/>
              <p:cNvSpPr/>
              <p:nvPr/>
            </p:nvSpPr>
            <p:spPr>
              <a:xfrm>
                <a:off x="7085519" y="2231759"/>
                <a:ext cx="4349460" cy="369332"/>
              </a:xfrm>
              <a:prstGeom prst="rect">
                <a:avLst/>
              </a:prstGeom>
            </p:spPr>
            <p:txBody>
              <a:bodyPr wrap="none">
                <a:spAutoFit/>
              </a:bodyPr>
              <a:lstStyle/>
              <a:p>
                <a14:m>
                  <m:oMath xmlns:m="http://schemas.openxmlformats.org/officeDocument/2006/math">
                    <m:r>
                      <a:rPr lang="en-US" altLang="zh-CN" i="1" dirty="0" smtClean="0">
                        <a:latin typeface="Cambria Math" panose="02040503050406030204" pitchFamily="18" charset="0"/>
                      </a:rPr>
                      <m:t>𝐸</m:t>
                    </m:r>
                    <m:r>
                      <a:rPr lang="en-US" altLang="zh-CN" i="1" dirty="0" smtClean="0">
                        <a:latin typeface="Cambria Math" panose="02040503050406030204" pitchFamily="18" charset="0"/>
                      </a:rPr>
                      <m:t>(</m:t>
                    </m:r>
                    <m:r>
                      <a:rPr lang="en-US" altLang="zh-CN" b="1" i="1" dirty="0" smtClean="0">
                        <a:latin typeface="Cambria Math" panose="02040503050406030204" pitchFamily="18" charset="0"/>
                      </a:rPr>
                      <m:t>𝒛</m:t>
                    </m:r>
                    <m:r>
                      <a:rPr lang="en-US" altLang="zh-CN" i="1" dirty="0" smtClean="0">
                        <a:latin typeface="Cambria Math" panose="02040503050406030204" pitchFamily="18" charset="0"/>
                      </a:rPr>
                      <m:t>) </m:t>
                    </m:r>
                  </m:oMath>
                </a14:m>
                <a:r>
                  <a:rPr lang="en-US" altLang="zh-CN" dirty="0"/>
                  <a:t>is interpreted as the potential energy</a:t>
                </a:r>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7085519" y="2231759"/>
                <a:ext cx="4349460" cy="369332"/>
              </a:xfrm>
              <a:prstGeom prst="rect">
                <a:avLst/>
              </a:prstGeom>
              <a:blipFill>
                <a:blip r:embed="rId6"/>
                <a:stretch>
                  <a:fillRect t="-8197" r="-700" b="-24590"/>
                </a:stretch>
              </a:blipFill>
            </p:spPr>
            <p:txBody>
              <a:bodyPr/>
              <a:lstStyle/>
              <a:p>
                <a:r>
                  <a:rPr lang="zh-CN" altLang="en-US">
                    <a:noFill/>
                  </a:rPr>
                  <a:t> </a:t>
                </a:r>
              </a:p>
            </p:txBody>
          </p:sp>
        </mc:Fallback>
      </mc:AlternateContent>
      <p:pic>
        <p:nvPicPr>
          <p:cNvPr id="10" name="图片 9"/>
          <p:cNvPicPr>
            <a:picLocks noChangeAspect="1"/>
          </p:cNvPicPr>
          <p:nvPr/>
        </p:nvPicPr>
        <p:blipFill>
          <a:blip r:embed="rId7"/>
          <a:stretch>
            <a:fillRect/>
          </a:stretch>
        </p:blipFill>
        <p:spPr>
          <a:xfrm>
            <a:off x="3693510" y="2773192"/>
            <a:ext cx="1809750" cy="762000"/>
          </a:xfrm>
          <a:prstGeom prst="rect">
            <a:avLst/>
          </a:prstGeom>
        </p:spPr>
      </p:pic>
      <p:sp>
        <p:nvSpPr>
          <p:cNvPr id="11" name="矩形 10"/>
          <p:cNvSpPr/>
          <p:nvPr/>
        </p:nvSpPr>
        <p:spPr>
          <a:xfrm>
            <a:off x="870143" y="3550309"/>
            <a:ext cx="2927404" cy="369332"/>
          </a:xfrm>
          <a:prstGeom prst="rect">
            <a:avLst/>
          </a:prstGeom>
        </p:spPr>
        <p:txBody>
          <a:bodyPr wrap="none">
            <a:spAutoFit/>
          </a:bodyPr>
          <a:lstStyle/>
          <a:p>
            <a:r>
              <a:rPr lang="en-US" altLang="zh-CN" dirty="0"/>
              <a:t>define the kinetic energy by</a:t>
            </a:r>
            <a:endParaRPr lang="zh-CN" altLang="en-US" dirty="0"/>
          </a:p>
        </p:txBody>
      </p:sp>
      <p:pic>
        <p:nvPicPr>
          <p:cNvPr id="12" name="图片 11"/>
          <p:cNvPicPr>
            <a:picLocks noChangeAspect="1"/>
          </p:cNvPicPr>
          <p:nvPr/>
        </p:nvPicPr>
        <p:blipFill>
          <a:blip r:embed="rId8"/>
          <a:stretch>
            <a:fillRect/>
          </a:stretch>
        </p:blipFill>
        <p:spPr>
          <a:xfrm>
            <a:off x="4018469" y="3467797"/>
            <a:ext cx="3067050" cy="790575"/>
          </a:xfrm>
          <a:prstGeom prst="rect">
            <a:avLst/>
          </a:prstGeom>
        </p:spPr>
      </p:pic>
      <p:sp>
        <p:nvSpPr>
          <p:cNvPr id="13" name="矩形 12"/>
          <p:cNvSpPr/>
          <p:nvPr/>
        </p:nvSpPr>
        <p:spPr>
          <a:xfrm>
            <a:off x="838200" y="4245129"/>
            <a:ext cx="10521444" cy="369332"/>
          </a:xfrm>
          <a:prstGeom prst="rect">
            <a:avLst/>
          </a:prstGeom>
        </p:spPr>
        <p:txBody>
          <a:bodyPr wrap="square">
            <a:spAutoFit/>
          </a:bodyPr>
          <a:lstStyle/>
          <a:p>
            <a:r>
              <a:rPr lang="en-US" altLang="zh-CN" dirty="0"/>
              <a:t>The total energy of the system is then the sum of its potential and kinetic </a:t>
            </a:r>
            <a:r>
              <a:rPr lang="en-US" altLang="zh-CN" dirty="0" smtClean="0"/>
              <a:t>energies </a:t>
            </a:r>
            <a:endParaRPr lang="zh-CN" altLang="en-US" dirty="0"/>
          </a:p>
        </p:txBody>
      </p:sp>
      <p:pic>
        <p:nvPicPr>
          <p:cNvPr id="14" name="图片 13"/>
          <p:cNvPicPr>
            <a:picLocks noChangeAspect="1"/>
          </p:cNvPicPr>
          <p:nvPr/>
        </p:nvPicPr>
        <p:blipFill>
          <a:blip r:embed="rId9"/>
          <a:stretch>
            <a:fillRect/>
          </a:stretch>
        </p:blipFill>
        <p:spPr>
          <a:xfrm>
            <a:off x="4367213" y="4757929"/>
            <a:ext cx="2724150" cy="390525"/>
          </a:xfrm>
          <a:prstGeom prst="rect">
            <a:avLst/>
          </a:prstGeom>
        </p:spPr>
      </p:pic>
      <p:sp>
        <p:nvSpPr>
          <p:cNvPr id="15" name="矩形 14"/>
          <p:cNvSpPr/>
          <p:nvPr/>
        </p:nvSpPr>
        <p:spPr>
          <a:xfrm>
            <a:off x="7222229" y="4779122"/>
            <a:ext cx="2255746" cy="369332"/>
          </a:xfrm>
          <a:prstGeom prst="rect">
            <a:avLst/>
          </a:prstGeom>
        </p:spPr>
        <p:txBody>
          <a:bodyPr wrap="none">
            <a:spAutoFit/>
          </a:bodyPr>
          <a:lstStyle/>
          <a:p>
            <a:r>
              <a:rPr lang="en-US" altLang="zh-CN" dirty="0"/>
              <a:t>Hamiltonian function</a:t>
            </a:r>
            <a:endParaRPr lang="zh-CN" altLang="en-US" dirty="0"/>
          </a:p>
        </p:txBody>
      </p:sp>
      <p:pic>
        <p:nvPicPr>
          <p:cNvPr id="16" name="图片 15"/>
          <p:cNvPicPr>
            <a:picLocks noChangeAspect="1"/>
          </p:cNvPicPr>
          <p:nvPr/>
        </p:nvPicPr>
        <p:blipFill>
          <a:blip r:embed="rId10"/>
          <a:stretch>
            <a:fillRect/>
          </a:stretch>
        </p:blipFill>
        <p:spPr>
          <a:xfrm>
            <a:off x="4598385" y="5140410"/>
            <a:ext cx="2028825" cy="1524000"/>
          </a:xfrm>
          <a:prstGeom prst="rect">
            <a:avLst/>
          </a:prstGeom>
        </p:spPr>
      </p:pic>
      <p:sp>
        <p:nvSpPr>
          <p:cNvPr id="17" name="矩形 16"/>
          <p:cNvSpPr/>
          <p:nvPr/>
        </p:nvSpPr>
        <p:spPr>
          <a:xfrm>
            <a:off x="7222229" y="5605600"/>
            <a:ext cx="2324675" cy="369332"/>
          </a:xfrm>
          <a:prstGeom prst="rect">
            <a:avLst/>
          </a:prstGeom>
        </p:spPr>
        <p:txBody>
          <a:bodyPr wrap="none">
            <a:spAutoFit/>
          </a:bodyPr>
          <a:lstStyle/>
          <a:p>
            <a:r>
              <a:rPr lang="en-US" altLang="zh-CN" dirty="0"/>
              <a:t>Hamiltonian </a:t>
            </a:r>
            <a:r>
              <a:rPr lang="en-US" altLang="zh-CN" dirty="0" smtClean="0"/>
              <a:t>equation</a:t>
            </a:r>
            <a:endParaRPr lang="zh-CN" altLang="en-US" dirty="0"/>
          </a:p>
        </p:txBody>
      </p:sp>
    </p:spTree>
    <p:extLst>
      <p:ext uri="{BB962C8B-B14F-4D97-AF65-F5344CB8AC3E}">
        <p14:creationId xmlns:p14="http://schemas.microsoft.com/office/powerpoint/2010/main" val="20477331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89420"/>
          </a:xfrm>
        </p:spPr>
        <p:txBody>
          <a:bodyPr>
            <a:normAutofit/>
          </a:bodyPr>
          <a:lstStyle/>
          <a:p>
            <a:r>
              <a:rPr lang="en-US" altLang="zh-CN" b="1" dirty="0" smtClean="0"/>
              <a:t>Contents</a:t>
            </a:r>
            <a:endParaRPr lang="zh-CN" altLang="en-US" b="1" dirty="0"/>
          </a:p>
        </p:txBody>
      </p:sp>
      <p:sp>
        <p:nvSpPr>
          <p:cNvPr id="5" name="文本框 4"/>
          <p:cNvSpPr txBox="1"/>
          <p:nvPr/>
        </p:nvSpPr>
        <p:spPr>
          <a:xfrm>
            <a:off x="838200" y="1154545"/>
            <a:ext cx="10515600" cy="2677656"/>
          </a:xfrm>
          <a:prstGeom prst="rect">
            <a:avLst/>
          </a:prstGeom>
          <a:noFill/>
        </p:spPr>
        <p:txBody>
          <a:bodyPr wrap="square" rtlCol="0">
            <a:spAutoFit/>
          </a:bodyPr>
          <a:lstStyle/>
          <a:p>
            <a:pPr marL="342900" indent="-342900">
              <a:buFont typeface="Arial" panose="020B0604020202020204" pitchFamily="34" charset="0"/>
              <a:buChar char="•"/>
            </a:pPr>
            <a:r>
              <a:rPr lang="en-US" altLang="zh-CN" sz="2800" dirty="0" smtClean="0"/>
              <a:t>11.1 Basic Sampling Algorithms</a:t>
            </a:r>
          </a:p>
          <a:p>
            <a:pPr marL="342900" indent="-342900">
              <a:buFont typeface="Arial" panose="020B0604020202020204" pitchFamily="34" charset="0"/>
              <a:buChar char="•"/>
            </a:pPr>
            <a:r>
              <a:rPr lang="en-US" altLang="zh-CN" sz="2800" dirty="0" smtClean="0"/>
              <a:t>11.2 Markov Chain Monte Carlo</a:t>
            </a:r>
          </a:p>
          <a:p>
            <a:pPr marL="342900" indent="-342900">
              <a:buFont typeface="Arial" panose="020B0604020202020204" pitchFamily="34" charset="0"/>
              <a:buChar char="•"/>
            </a:pPr>
            <a:r>
              <a:rPr lang="en-US" altLang="zh-CN" sz="2800" dirty="0" smtClean="0"/>
              <a:t>11.3 Gibbs Sampling</a:t>
            </a:r>
          </a:p>
          <a:p>
            <a:pPr marL="342900" indent="-342900">
              <a:buFont typeface="Arial" panose="020B0604020202020204" pitchFamily="34" charset="0"/>
              <a:buChar char="•"/>
            </a:pPr>
            <a:r>
              <a:rPr lang="en-US" altLang="zh-CN" sz="2800" dirty="0" smtClean="0"/>
              <a:t>11.4 Slice Sampling</a:t>
            </a:r>
          </a:p>
          <a:p>
            <a:pPr marL="342900" indent="-342900">
              <a:buFont typeface="Arial" panose="020B0604020202020204" pitchFamily="34" charset="0"/>
              <a:buChar char="•"/>
            </a:pPr>
            <a:r>
              <a:rPr lang="en-US" altLang="zh-CN" sz="2800" dirty="0" smtClean="0"/>
              <a:t>11.5 The Hybrid Monte Carlo Algorithm</a:t>
            </a:r>
          </a:p>
          <a:p>
            <a:pPr marL="342900" indent="-342900">
              <a:buFont typeface="Arial" panose="020B0604020202020204" pitchFamily="34" charset="0"/>
              <a:buChar char="•"/>
            </a:pPr>
            <a:r>
              <a:rPr lang="en-US" altLang="zh-CN" sz="2800" dirty="0" smtClean="0"/>
              <a:t>11.6 Estimating the Partition Function</a:t>
            </a:r>
            <a:endParaRPr lang="zh-CN" altLang="en-US" sz="2800" dirty="0"/>
          </a:p>
        </p:txBody>
      </p:sp>
    </p:spTree>
    <p:extLst>
      <p:ext uri="{BB962C8B-B14F-4D97-AF65-F5344CB8AC3E}">
        <p14:creationId xmlns:p14="http://schemas.microsoft.com/office/powerpoint/2010/main" val="8586061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475384"/>
          </a:xfrm>
        </p:spPr>
        <p:txBody>
          <a:bodyPr>
            <a:noAutofit/>
          </a:bodyPr>
          <a:lstStyle/>
          <a:p>
            <a:r>
              <a:rPr lang="en-US" altLang="zh-CN" sz="2800" b="1" dirty="0" smtClean="0">
                <a:latin typeface="+mn-lt"/>
              </a:rPr>
              <a:t>11.5 The </a:t>
            </a:r>
            <a:r>
              <a:rPr lang="en-US" altLang="zh-CN" sz="2800" b="1" dirty="0">
                <a:latin typeface="+mn-lt"/>
              </a:rPr>
              <a:t>Hybrid Monte Carlo Algorithm</a:t>
            </a:r>
            <a:endParaRPr lang="zh-CN" altLang="en-US" sz="2800" b="1" dirty="0">
              <a:latin typeface="+mn-lt"/>
            </a:endParaRPr>
          </a:p>
        </p:txBody>
      </p:sp>
      <p:sp>
        <p:nvSpPr>
          <p:cNvPr id="3" name="矩形 2"/>
          <p:cNvSpPr/>
          <p:nvPr/>
        </p:nvSpPr>
        <p:spPr>
          <a:xfrm>
            <a:off x="838200" y="840510"/>
            <a:ext cx="2388795" cy="400110"/>
          </a:xfrm>
          <a:prstGeom prst="rect">
            <a:avLst/>
          </a:prstGeom>
        </p:spPr>
        <p:txBody>
          <a:bodyPr wrap="none">
            <a:spAutoFit/>
          </a:bodyPr>
          <a:lstStyle/>
          <a:p>
            <a:r>
              <a:rPr lang="en-US" altLang="zh-CN" sz="2000" b="1" dirty="0"/>
              <a:t>Dynamical systems</a:t>
            </a:r>
            <a:endParaRPr lang="zh-CN" altLang="en-US" sz="2000" b="1" dirty="0"/>
          </a:p>
        </p:txBody>
      </p:sp>
      <p:pic>
        <p:nvPicPr>
          <p:cNvPr id="4" name="图片 3"/>
          <p:cNvPicPr>
            <a:picLocks noChangeAspect="1"/>
          </p:cNvPicPr>
          <p:nvPr/>
        </p:nvPicPr>
        <p:blipFill>
          <a:blip r:embed="rId3"/>
          <a:stretch>
            <a:fillRect/>
          </a:stretch>
        </p:blipFill>
        <p:spPr>
          <a:xfrm>
            <a:off x="2032597" y="1240620"/>
            <a:ext cx="4867275" cy="1819275"/>
          </a:xfrm>
          <a:prstGeom prst="rect">
            <a:avLst/>
          </a:prstGeom>
        </p:spPr>
      </p:pic>
      <mc:AlternateContent xmlns:mc="http://schemas.openxmlformats.org/markup-compatibility/2006" xmlns:a14="http://schemas.microsoft.com/office/drawing/2010/main">
        <mc:Choice Requires="a14">
          <p:sp>
            <p:nvSpPr>
              <p:cNvPr id="18" name="矩形 17"/>
              <p:cNvSpPr/>
              <p:nvPr/>
            </p:nvSpPr>
            <p:spPr>
              <a:xfrm>
                <a:off x="7198242" y="1780925"/>
                <a:ext cx="4550735" cy="369332"/>
              </a:xfrm>
              <a:prstGeom prst="rect">
                <a:avLst/>
              </a:prstGeom>
            </p:spPr>
            <p:txBody>
              <a:bodyPr wrap="square">
                <a:spAutoFit/>
              </a:bodyPr>
              <a:lstStyle/>
              <a:p>
                <a:r>
                  <a:rPr lang="en-US" altLang="zh-CN" dirty="0" smtClean="0"/>
                  <a:t>The </a:t>
                </a:r>
                <a:r>
                  <a:rPr lang="en-US" altLang="zh-CN" dirty="0"/>
                  <a:t>value of the Hamiltonian </a:t>
                </a:r>
                <a14:m>
                  <m:oMath xmlns:m="http://schemas.openxmlformats.org/officeDocument/2006/math">
                    <m:r>
                      <a:rPr lang="en-US" altLang="zh-CN" i="1" dirty="0" smtClean="0">
                        <a:latin typeface="Cambria Math" panose="02040503050406030204" pitchFamily="18" charset="0"/>
                      </a:rPr>
                      <m:t>𝐻</m:t>
                    </m:r>
                  </m:oMath>
                </a14:m>
                <a:r>
                  <a:rPr lang="en-US" altLang="zh-CN" dirty="0"/>
                  <a:t> </a:t>
                </a:r>
                <a:r>
                  <a:rPr lang="en-US" altLang="zh-CN" dirty="0" smtClean="0"/>
                  <a:t>is constant.</a:t>
                </a:r>
                <a:endParaRPr lang="zh-CN" altLang="en-US" dirty="0"/>
              </a:p>
            </p:txBody>
          </p:sp>
        </mc:Choice>
        <mc:Fallback xmlns="">
          <p:sp>
            <p:nvSpPr>
              <p:cNvPr id="18" name="矩形 17"/>
              <p:cNvSpPr>
                <a:spLocks noRot="1" noChangeAspect="1" noMove="1" noResize="1" noEditPoints="1" noAdjustHandles="1" noChangeArrowheads="1" noChangeShapeType="1" noTextEdit="1"/>
              </p:cNvSpPr>
              <p:nvPr/>
            </p:nvSpPr>
            <p:spPr>
              <a:xfrm>
                <a:off x="7198242" y="1780925"/>
                <a:ext cx="4550735" cy="369332"/>
              </a:xfrm>
              <a:prstGeom prst="rect">
                <a:avLst/>
              </a:prstGeom>
              <a:blipFill>
                <a:blip r:embed="rId4"/>
                <a:stretch>
                  <a:fillRect l="-1206"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838200" y="3275339"/>
                <a:ext cx="10515600" cy="923330"/>
              </a:xfrm>
              <a:prstGeom prst="rect">
                <a:avLst/>
              </a:prstGeom>
            </p:spPr>
            <p:txBody>
              <a:bodyPr wrap="square">
                <a:spAutoFit/>
              </a:bodyPr>
              <a:lstStyle/>
              <a:p>
                <a:pPr algn="just"/>
                <a:r>
                  <a:rPr lang="en-US" altLang="zh-CN" b="1" i="1" dirty="0" err="1" smtClean="0"/>
                  <a:t>Liouville’s</a:t>
                </a:r>
                <a:r>
                  <a:rPr lang="en-US" altLang="zh-CN" b="1" dirty="0" smtClean="0"/>
                  <a:t> </a:t>
                </a:r>
                <a:r>
                  <a:rPr lang="en-US" altLang="zh-CN" b="1" i="1" dirty="0" smtClean="0"/>
                  <a:t>Theorem</a:t>
                </a:r>
                <a:r>
                  <a:rPr lang="en-US" altLang="zh-CN" dirty="0"/>
                  <a:t>, </a:t>
                </a:r>
                <a:r>
                  <a:rPr lang="en-US" altLang="zh-CN" dirty="0" smtClean="0"/>
                  <a:t>Hamiltonian systems preserve </a:t>
                </a:r>
                <a:r>
                  <a:rPr lang="en-US" altLang="zh-CN" dirty="0"/>
                  <a:t>volume in phase space. </a:t>
                </a:r>
                <a:endParaRPr lang="en-US" altLang="zh-CN" dirty="0" smtClean="0"/>
              </a:p>
              <a:p>
                <a:pPr algn="just"/>
                <a:r>
                  <a:rPr lang="en-US" altLang="zh-CN" dirty="0" smtClean="0"/>
                  <a:t>A </a:t>
                </a:r>
                <a:r>
                  <a:rPr lang="en-US" altLang="zh-CN" dirty="0"/>
                  <a:t>region within the space of variables </a:t>
                </a:r>
                <a14:m>
                  <m:oMath xmlns:m="http://schemas.openxmlformats.org/officeDocument/2006/math">
                    <m:r>
                      <a:rPr lang="en-US" altLang="zh-CN" i="1" dirty="0" smtClean="0">
                        <a:latin typeface="Cambria Math" panose="02040503050406030204" pitchFamily="18" charset="0"/>
                      </a:rPr>
                      <m:t>(</m:t>
                    </m:r>
                    <m:r>
                      <a:rPr lang="en-US" altLang="zh-CN" b="1" i="1" dirty="0" smtClean="0">
                        <a:latin typeface="Cambria Math" panose="02040503050406030204" pitchFamily="18" charset="0"/>
                      </a:rPr>
                      <m:t>𝒛</m:t>
                    </m:r>
                    <m:r>
                      <a:rPr lang="en-US" altLang="zh-CN" i="1" dirty="0" smtClean="0">
                        <a:latin typeface="Cambria Math" panose="02040503050406030204" pitchFamily="18" charset="0"/>
                      </a:rPr>
                      <m:t>,</m:t>
                    </m:r>
                    <m:r>
                      <a:rPr lang="en-US" altLang="zh-CN" b="1" i="1" dirty="0">
                        <a:latin typeface="Cambria Math" panose="02040503050406030204" pitchFamily="18" charset="0"/>
                      </a:rPr>
                      <m:t>𝒓</m:t>
                    </m:r>
                    <m:r>
                      <a:rPr lang="en-US" altLang="zh-CN" i="1" dirty="0" smtClean="0">
                        <a:latin typeface="Cambria Math" panose="02040503050406030204" pitchFamily="18" charset="0"/>
                      </a:rPr>
                      <m:t>),</m:t>
                    </m:r>
                  </m:oMath>
                </a14:m>
                <a:r>
                  <a:rPr lang="en-US" altLang="zh-CN" dirty="0" smtClean="0"/>
                  <a:t> </a:t>
                </a:r>
                <a:r>
                  <a:rPr lang="en-US" altLang="zh-CN" dirty="0"/>
                  <a:t>then as this region </a:t>
                </a:r>
                <a:r>
                  <a:rPr lang="en-US" altLang="zh-CN" dirty="0" smtClean="0"/>
                  <a:t>evolves under </a:t>
                </a:r>
                <a:r>
                  <a:rPr lang="en-US" altLang="zh-CN" dirty="0"/>
                  <a:t>the equations of Hamiltonian dynamics, its shape may change but its </a:t>
                </a:r>
                <a:r>
                  <a:rPr lang="en-US" altLang="zh-CN" dirty="0" smtClean="0"/>
                  <a:t>volume will </a:t>
                </a:r>
                <a:r>
                  <a:rPr lang="en-US" altLang="zh-CN" dirty="0"/>
                  <a:t>not.</a:t>
                </a:r>
                <a:endParaRPr lang="zh-CN" altLang="en-US" dirty="0"/>
              </a:p>
            </p:txBody>
          </p:sp>
        </mc:Choice>
        <mc:Fallback xmlns="">
          <p:sp>
            <p:nvSpPr>
              <p:cNvPr id="19" name="矩形 18"/>
              <p:cNvSpPr>
                <a:spLocks noRot="1" noChangeAspect="1" noMove="1" noResize="1" noEditPoints="1" noAdjustHandles="1" noChangeArrowheads="1" noChangeShapeType="1" noTextEdit="1"/>
              </p:cNvSpPr>
              <p:nvPr/>
            </p:nvSpPr>
            <p:spPr>
              <a:xfrm>
                <a:off x="838200" y="3275339"/>
                <a:ext cx="10515600" cy="923330"/>
              </a:xfrm>
              <a:prstGeom prst="rect">
                <a:avLst/>
              </a:prstGeom>
              <a:blipFill>
                <a:blip r:embed="rId5"/>
                <a:stretch>
                  <a:fillRect l="-522" t="-3289" r="-464" b="-9211"/>
                </a:stretch>
              </a:blipFill>
            </p:spPr>
            <p:txBody>
              <a:bodyPr/>
              <a:lstStyle/>
              <a:p>
                <a:r>
                  <a:rPr lang="zh-CN" altLang="en-US">
                    <a:noFill/>
                  </a:rPr>
                  <a:t> </a:t>
                </a:r>
              </a:p>
            </p:txBody>
          </p:sp>
        </mc:Fallback>
      </mc:AlternateContent>
      <p:pic>
        <p:nvPicPr>
          <p:cNvPr id="21" name="图片 20"/>
          <p:cNvPicPr>
            <a:picLocks noChangeAspect="1"/>
          </p:cNvPicPr>
          <p:nvPr/>
        </p:nvPicPr>
        <p:blipFill>
          <a:blip r:embed="rId6"/>
          <a:stretch>
            <a:fillRect/>
          </a:stretch>
        </p:blipFill>
        <p:spPr>
          <a:xfrm>
            <a:off x="1898798" y="4284989"/>
            <a:ext cx="2057400" cy="809625"/>
          </a:xfrm>
          <a:prstGeom prst="rect">
            <a:avLst/>
          </a:prstGeom>
        </p:spPr>
      </p:pic>
      <p:pic>
        <p:nvPicPr>
          <p:cNvPr id="22" name="图片 21"/>
          <p:cNvPicPr>
            <a:picLocks noChangeAspect="1"/>
          </p:cNvPicPr>
          <p:nvPr/>
        </p:nvPicPr>
        <p:blipFill>
          <a:blip r:embed="rId7"/>
          <a:stretch>
            <a:fillRect/>
          </a:stretch>
        </p:blipFill>
        <p:spPr>
          <a:xfrm>
            <a:off x="5048029" y="4284989"/>
            <a:ext cx="5200650" cy="1714500"/>
          </a:xfrm>
          <a:prstGeom prst="rect">
            <a:avLst/>
          </a:prstGeom>
        </p:spPr>
      </p:pic>
    </p:spTree>
    <p:extLst>
      <p:ext uri="{BB962C8B-B14F-4D97-AF65-F5344CB8AC3E}">
        <p14:creationId xmlns:p14="http://schemas.microsoft.com/office/powerpoint/2010/main" val="28176917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475384"/>
          </a:xfrm>
        </p:spPr>
        <p:txBody>
          <a:bodyPr>
            <a:noAutofit/>
          </a:bodyPr>
          <a:lstStyle/>
          <a:p>
            <a:r>
              <a:rPr lang="en-US" altLang="zh-CN" sz="2800" b="1" dirty="0" smtClean="0">
                <a:latin typeface="+mn-lt"/>
              </a:rPr>
              <a:t>11.5 The </a:t>
            </a:r>
            <a:r>
              <a:rPr lang="en-US" altLang="zh-CN" sz="2800" b="1" dirty="0">
                <a:latin typeface="+mn-lt"/>
              </a:rPr>
              <a:t>Hybrid Monte Carlo Algorithm</a:t>
            </a:r>
            <a:endParaRPr lang="zh-CN" altLang="en-US" sz="2800" b="1" dirty="0">
              <a:latin typeface="+mn-lt"/>
            </a:endParaRPr>
          </a:p>
        </p:txBody>
      </p:sp>
      <p:sp>
        <p:nvSpPr>
          <p:cNvPr id="3" name="矩形 2"/>
          <p:cNvSpPr/>
          <p:nvPr/>
        </p:nvSpPr>
        <p:spPr>
          <a:xfrm>
            <a:off x="838200" y="840510"/>
            <a:ext cx="2388795" cy="400110"/>
          </a:xfrm>
          <a:prstGeom prst="rect">
            <a:avLst/>
          </a:prstGeom>
        </p:spPr>
        <p:txBody>
          <a:bodyPr wrap="none">
            <a:spAutoFit/>
          </a:bodyPr>
          <a:lstStyle/>
          <a:p>
            <a:r>
              <a:rPr lang="en-US" altLang="zh-CN" sz="2000" b="1" dirty="0"/>
              <a:t>Dynamical systems</a:t>
            </a:r>
            <a:endParaRPr lang="zh-CN" altLang="en-US" sz="2000" b="1" dirty="0"/>
          </a:p>
        </p:txBody>
      </p:sp>
      <p:sp>
        <p:nvSpPr>
          <p:cNvPr id="6" name="矩形 5"/>
          <p:cNvSpPr/>
          <p:nvPr/>
        </p:nvSpPr>
        <p:spPr>
          <a:xfrm>
            <a:off x="838200" y="1315894"/>
            <a:ext cx="10515600" cy="646331"/>
          </a:xfrm>
          <a:prstGeom prst="rect">
            <a:avLst/>
          </a:prstGeom>
        </p:spPr>
        <p:txBody>
          <a:bodyPr wrap="square">
            <a:spAutoFit/>
          </a:bodyPr>
          <a:lstStyle/>
          <a:p>
            <a:pPr algn="just"/>
            <a:r>
              <a:rPr lang="en-US" altLang="zh-CN" dirty="0"/>
              <a:t>Now consider the joint distribution over phase space whose total energy is </a:t>
            </a:r>
            <a:r>
              <a:rPr lang="en-US" altLang="zh-CN" dirty="0" smtClean="0"/>
              <a:t>the Hamiltonian</a:t>
            </a:r>
            <a:r>
              <a:rPr lang="en-US" altLang="zh-CN" dirty="0"/>
              <a:t>, i.e., the distribution given by</a:t>
            </a:r>
            <a:endParaRPr lang="zh-CN" altLang="en-US" dirty="0"/>
          </a:p>
        </p:txBody>
      </p:sp>
      <p:pic>
        <p:nvPicPr>
          <p:cNvPr id="7" name="图片 6"/>
          <p:cNvPicPr>
            <a:picLocks noChangeAspect="1"/>
          </p:cNvPicPr>
          <p:nvPr/>
        </p:nvPicPr>
        <p:blipFill>
          <a:blip r:embed="rId3"/>
          <a:stretch>
            <a:fillRect/>
          </a:stretch>
        </p:blipFill>
        <p:spPr>
          <a:xfrm>
            <a:off x="4395787" y="1628850"/>
            <a:ext cx="3400425" cy="666750"/>
          </a:xfrm>
          <a:prstGeom prst="rect">
            <a:avLst/>
          </a:prstGeom>
        </p:spPr>
      </p:pic>
      <mc:AlternateContent xmlns:mc="http://schemas.openxmlformats.org/markup-compatibility/2006" xmlns:a14="http://schemas.microsoft.com/office/drawing/2010/main">
        <mc:Choice Requires="a14">
          <p:sp>
            <p:nvSpPr>
              <p:cNvPr id="8" name="矩形 7"/>
              <p:cNvSpPr/>
              <p:nvPr/>
            </p:nvSpPr>
            <p:spPr>
              <a:xfrm>
                <a:off x="838200" y="2516223"/>
                <a:ext cx="10515600" cy="646331"/>
              </a:xfrm>
              <a:prstGeom prst="rect">
                <a:avLst/>
              </a:prstGeom>
            </p:spPr>
            <p:txBody>
              <a:bodyPr wrap="square">
                <a:spAutoFit/>
              </a:bodyPr>
              <a:lstStyle/>
              <a:p>
                <a:r>
                  <a:rPr lang="en-US" altLang="zh-CN" dirty="0"/>
                  <a:t>In order to arrive at an </a:t>
                </a:r>
                <a:r>
                  <a:rPr lang="en-US" altLang="zh-CN" dirty="0" smtClean="0"/>
                  <a:t>ergodic sampling </a:t>
                </a:r>
                <a:r>
                  <a:rPr lang="en-US" altLang="zh-CN" dirty="0"/>
                  <a:t>scheme, we can introduce additional moves in phase space that </a:t>
                </a:r>
                <a:r>
                  <a:rPr lang="en-US" altLang="zh-CN" dirty="0" smtClean="0"/>
                  <a:t>change the </a:t>
                </a:r>
                <a:r>
                  <a:rPr lang="en-US" altLang="zh-CN" dirty="0"/>
                  <a:t>value of </a:t>
                </a:r>
                <a14:m>
                  <m:oMath xmlns:m="http://schemas.openxmlformats.org/officeDocument/2006/math">
                    <m:r>
                      <a:rPr lang="en-US" altLang="zh-CN" i="1" dirty="0" smtClean="0">
                        <a:latin typeface="Cambria Math" panose="02040503050406030204" pitchFamily="18" charset="0"/>
                      </a:rPr>
                      <m:t>𝐻</m:t>
                    </m:r>
                  </m:oMath>
                </a14:m>
                <a:r>
                  <a:rPr lang="en-US" altLang="zh-CN" dirty="0"/>
                  <a:t> while also leaving the distribution </a:t>
                </a:r>
                <a14:m>
                  <m:oMath xmlns:m="http://schemas.openxmlformats.org/officeDocument/2006/math">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r>
                      <a:rPr lang="en-US" altLang="zh-CN" b="1" i="1" dirty="0" smtClean="0">
                        <a:latin typeface="Cambria Math" panose="02040503050406030204" pitchFamily="18" charset="0"/>
                      </a:rPr>
                      <m:t>𝒛</m:t>
                    </m:r>
                    <m:r>
                      <a:rPr lang="en-US" altLang="zh-CN" i="1" dirty="0" smtClean="0">
                        <a:latin typeface="Cambria Math" panose="02040503050406030204" pitchFamily="18" charset="0"/>
                      </a:rPr>
                      <m:t>, </m:t>
                    </m:r>
                    <m:r>
                      <a:rPr lang="en-US" altLang="zh-CN" b="1" i="1" dirty="0" smtClean="0">
                        <a:latin typeface="Cambria Math" panose="02040503050406030204" pitchFamily="18" charset="0"/>
                      </a:rPr>
                      <m:t>𝒓</m:t>
                    </m:r>
                    <m:r>
                      <a:rPr lang="en-US" altLang="zh-CN" i="1" dirty="0" smtClean="0">
                        <a:latin typeface="Cambria Math" panose="02040503050406030204" pitchFamily="18" charset="0"/>
                      </a:rPr>
                      <m:t>)</m:t>
                    </m:r>
                  </m:oMath>
                </a14:m>
                <a:r>
                  <a:rPr lang="en-US" altLang="zh-CN" dirty="0"/>
                  <a:t> </a:t>
                </a:r>
                <a:r>
                  <a:rPr lang="en-US" altLang="zh-CN" dirty="0" smtClean="0"/>
                  <a:t>invariant.</a:t>
                </a:r>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838200" y="2516223"/>
                <a:ext cx="10515600" cy="646331"/>
              </a:xfrm>
              <a:prstGeom prst="rect">
                <a:avLst/>
              </a:prstGeom>
              <a:blipFill>
                <a:blip r:embed="rId4"/>
                <a:stretch>
                  <a:fillRect l="-522" t="-5660" r="-348" b="-14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1041993" y="3383177"/>
                <a:ext cx="10108012" cy="369332"/>
              </a:xfrm>
              <a:prstGeom prst="rect">
                <a:avLst/>
              </a:prstGeom>
            </p:spPr>
            <p:txBody>
              <a:bodyPr wrap="square">
                <a:spAutoFit/>
              </a:bodyPr>
              <a:lstStyle/>
              <a:p>
                <a:r>
                  <a:rPr lang="en-US" altLang="zh-CN" dirty="0"/>
                  <a:t>to replace the value of </a:t>
                </a:r>
                <a14:m>
                  <m:oMath xmlns:m="http://schemas.openxmlformats.org/officeDocument/2006/math">
                    <m:r>
                      <a:rPr lang="en-US" altLang="zh-CN" b="1" i="1" dirty="0" smtClean="0">
                        <a:latin typeface="Cambria Math" panose="02040503050406030204" pitchFamily="18" charset="0"/>
                      </a:rPr>
                      <m:t>𝒓</m:t>
                    </m:r>
                  </m:oMath>
                </a14:m>
                <a:r>
                  <a:rPr lang="en-US" altLang="zh-CN" dirty="0"/>
                  <a:t> with one drawn from its </a:t>
                </a:r>
                <a:r>
                  <a:rPr lang="en-US" altLang="zh-CN" dirty="0" smtClean="0"/>
                  <a:t>distribution conditioned </a:t>
                </a:r>
                <a:r>
                  <a:rPr lang="en-US" altLang="zh-CN" dirty="0"/>
                  <a:t>on </a:t>
                </a:r>
                <a14:m>
                  <m:oMath xmlns:m="http://schemas.openxmlformats.org/officeDocument/2006/math">
                    <m:r>
                      <a:rPr lang="en-US" altLang="zh-CN" b="1" i="1" dirty="0" smtClean="0">
                        <a:latin typeface="Cambria Math" panose="02040503050406030204" pitchFamily="18" charset="0"/>
                      </a:rPr>
                      <m:t>𝒛</m:t>
                    </m:r>
                  </m:oMath>
                </a14:m>
                <a:r>
                  <a:rPr lang="en-US" altLang="zh-CN" dirty="0" smtClean="0"/>
                  <a:t>.   Gibbs sampling step</a:t>
                </a:r>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1041993" y="3383177"/>
                <a:ext cx="10108012" cy="369332"/>
              </a:xfrm>
              <a:prstGeom prst="rect">
                <a:avLst/>
              </a:prstGeom>
              <a:blipFill>
                <a:blip r:embed="rId5"/>
                <a:stretch>
                  <a:fillRect l="-543" t="-9836" r="-362"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838199" y="4052409"/>
                <a:ext cx="10515600" cy="646331"/>
              </a:xfrm>
              <a:prstGeom prst="rect">
                <a:avLst/>
              </a:prstGeom>
            </p:spPr>
            <p:txBody>
              <a:bodyPr wrap="square">
                <a:spAutoFit/>
              </a:bodyPr>
              <a:lstStyle/>
              <a:p>
                <a14:m>
                  <m:oMath xmlns:m="http://schemas.openxmlformats.org/officeDocument/2006/math">
                    <m:r>
                      <a:rPr lang="en-US" altLang="zh-CN" b="1" i="1" dirty="0" smtClean="0">
                        <a:latin typeface="Cambria Math" panose="02040503050406030204" pitchFamily="18" charset="0"/>
                      </a:rPr>
                      <m:t>𝒛</m:t>
                    </m:r>
                  </m:oMath>
                </a14:m>
                <a:r>
                  <a:rPr lang="en-US" altLang="zh-CN" dirty="0"/>
                  <a:t> and </a:t>
                </a:r>
                <a14:m>
                  <m:oMath xmlns:m="http://schemas.openxmlformats.org/officeDocument/2006/math">
                    <m:r>
                      <a:rPr lang="en-US" altLang="zh-CN" b="1" i="1" dirty="0" smtClean="0">
                        <a:latin typeface="Cambria Math" panose="02040503050406030204" pitchFamily="18" charset="0"/>
                      </a:rPr>
                      <m:t>𝒓</m:t>
                    </m:r>
                  </m:oMath>
                </a14:m>
                <a:r>
                  <a:rPr lang="en-US" altLang="zh-CN" dirty="0"/>
                  <a:t> are independent in the distribution </a:t>
                </a:r>
                <a14:m>
                  <m:oMath xmlns:m="http://schemas.openxmlformats.org/officeDocument/2006/math">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r>
                      <a:rPr lang="en-US" altLang="zh-CN" b="1" i="1" dirty="0" smtClean="0">
                        <a:latin typeface="Cambria Math" panose="02040503050406030204" pitchFamily="18" charset="0"/>
                      </a:rPr>
                      <m:t>𝒛</m:t>
                    </m:r>
                    <m:r>
                      <a:rPr lang="en-US" altLang="zh-CN" i="1" dirty="0" smtClean="0">
                        <a:latin typeface="Cambria Math" panose="02040503050406030204" pitchFamily="18" charset="0"/>
                      </a:rPr>
                      <m:t>, </m:t>
                    </m:r>
                    <m:r>
                      <a:rPr lang="en-US" altLang="zh-CN" b="1" i="1" dirty="0" smtClean="0">
                        <a:latin typeface="Cambria Math" panose="02040503050406030204" pitchFamily="18" charset="0"/>
                      </a:rPr>
                      <m:t>𝒓</m:t>
                    </m:r>
                    <m:r>
                      <a:rPr lang="en-US" altLang="zh-CN" i="1" dirty="0" smtClean="0">
                        <a:latin typeface="Cambria Math" panose="02040503050406030204" pitchFamily="18" charset="0"/>
                      </a:rPr>
                      <m:t>)</m:t>
                    </m:r>
                  </m:oMath>
                </a14:m>
                <a:r>
                  <a:rPr lang="en-US" altLang="zh-CN" dirty="0"/>
                  <a:t>, the </a:t>
                </a:r>
                <a:r>
                  <a:rPr lang="en-US" altLang="zh-CN" dirty="0" smtClean="0"/>
                  <a:t>conditional </a:t>
                </a:r>
                <a:r>
                  <a:rPr lang="en-US" altLang="zh-CN" dirty="0"/>
                  <a:t>distribution </a:t>
                </a:r>
                <a14:m>
                  <m:oMath xmlns:m="http://schemas.openxmlformats.org/officeDocument/2006/math">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r>
                      <a:rPr lang="en-US" altLang="zh-CN" b="1" i="1" dirty="0" err="1">
                        <a:latin typeface="Cambria Math" panose="02040503050406030204" pitchFamily="18" charset="0"/>
                      </a:rPr>
                      <m:t>𝒓</m:t>
                    </m:r>
                    <m:r>
                      <a:rPr lang="en-US" altLang="zh-CN" i="1" dirty="0" err="1">
                        <a:latin typeface="Cambria Math" panose="02040503050406030204" pitchFamily="18" charset="0"/>
                      </a:rPr>
                      <m:t>|</m:t>
                    </m:r>
                    <m:r>
                      <a:rPr lang="en-US" altLang="zh-CN" b="1" i="1" dirty="0" err="1">
                        <a:latin typeface="Cambria Math" panose="02040503050406030204" pitchFamily="18" charset="0"/>
                      </a:rPr>
                      <m:t>𝒛</m:t>
                    </m:r>
                    <m:r>
                      <a:rPr lang="en-US" altLang="zh-CN" i="1" dirty="0">
                        <a:latin typeface="Cambria Math" panose="02040503050406030204" pitchFamily="18" charset="0"/>
                      </a:rPr>
                      <m:t>)</m:t>
                    </m:r>
                  </m:oMath>
                </a14:m>
                <a:r>
                  <a:rPr lang="en-US" altLang="zh-CN" dirty="0"/>
                  <a:t> is a Gaussian from which it is straightforward to </a:t>
                </a:r>
                <a:r>
                  <a:rPr lang="en-US" altLang="zh-CN" dirty="0" smtClean="0"/>
                  <a:t>sample.</a:t>
                </a:r>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838199" y="4052409"/>
                <a:ext cx="10515600" cy="646331"/>
              </a:xfrm>
              <a:prstGeom prst="rect">
                <a:avLst/>
              </a:prstGeom>
              <a:blipFill>
                <a:blip r:embed="rId6"/>
                <a:stretch>
                  <a:fillRect l="-464" t="-5660" b="-14151"/>
                </a:stretch>
              </a:blipFill>
            </p:spPr>
            <p:txBody>
              <a:bodyPr/>
              <a:lstStyle/>
              <a:p>
                <a:r>
                  <a:rPr lang="zh-CN" altLang="en-US">
                    <a:noFill/>
                  </a:rPr>
                  <a:t> </a:t>
                </a:r>
              </a:p>
            </p:txBody>
          </p:sp>
        </mc:Fallback>
      </mc:AlternateContent>
      <p:sp>
        <p:nvSpPr>
          <p:cNvPr id="11" name="矩形 10"/>
          <p:cNvSpPr/>
          <p:nvPr/>
        </p:nvSpPr>
        <p:spPr>
          <a:xfrm>
            <a:off x="838200" y="4989458"/>
            <a:ext cx="2388795" cy="369332"/>
          </a:xfrm>
          <a:prstGeom prst="rect">
            <a:avLst/>
          </a:prstGeom>
        </p:spPr>
        <p:txBody>
          <a:bodyPr wrap="none">
            <a:spAutoFit/>
          </a:bodyPr>
          <a:lstStyle/>
          <a:p>
            <a:r>
              <a:rPr lang="en-US" altLang="zh-CN" i="1" dirty="0"/>
              <a:t>leapfrog</a:t>
            </a:r>
            <a:r>
              <a:rPr lang="en-US" altLang="zh-CN" dirty="0"/>
              <a:t> discretization</a:t>
            </a:r>
            <a:endParaRPr lang="zh-CN" altLang="en-US" dirty="0"/>
          </a:p>
        </p:txBody>
      </p:sp>
      <p:pic>
        <p:nvPicPr>
          <p:cNvPr id="12" name="图片 11"/>
          <p:cNvPicPr>
            <a:picLocks noChangeAspect="1"/>
          </p:cNvPicPr>
          <p:nvPr/>
        </p:nvPicPr>
        <p:blipFill>
          <a:blip r:embed="rId7"/>
          <a:stretch>
            <a:fillRect/>
          </a:stretch>
        </p:blipFill>
        <p:spPr>
          <a:xfrm>
            <a:off x="3391343" y="4861491"/>
            <a:ext cx="5600700" cy="1733550"/>
          </a:xfrm>
          <a:prstGeom prst="rect">
            <a:avLst/>
          </a:prstGeom>
        </p:spPr>
      </p:pic>
    </p:spTree>
    <p:extLst>
      <p:ext uri="{BB962C8B-B14F-4D97-AF65-F5344CB8AC3E}">
        <p14:creationId xmlns:p14="http://schemas.microsoft.com/office/powerpoint/2010/main" val="588647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475384"/>
          </a:xfrm>
        </p:spPr>
        <p:txBody>
          <a:bodyPr>
            <a:noAutofit/>
          </a:bodyPr>
          <a:lstStyle/>
          <a:p>
            <a:r>
              <a:rPr lang="en-US" altLang="zh-CN" sz="2800" b="1" dirty="0" smtClean="0">
                <a:latin typeface="+mn-lt"/>
              </a:rPr>
              <a:t>11.5 The </a:t>
            </a:r>
            <a:r>
              <a:rPr lang="en-US" altLang="zh-CN" sz="2800" b="1" dirty="0">
                <a:latin typeface="+mn-lt"/>
              </a:rPr>
              <a:t>Hybrid Monte Carlo Algorithm</a:t>
            </a:r>
            <a:endParaRPr lang="zh-CN" altLang="en-US" sz="2800" b="1" dirty="0">
              <a:latin typeface="+mn-lt"/>
            </a:endParaRPr>
          </a:p>
        </p:txBody>
      </p:sp>
      <p:sp>
        <p:nvSpPr>
          <p:cNvPr id="3" name="矩形 2"/>
          <p:cNvSpPr/>
          <p:nvPr/>
        </p:nvSpPr>
        <p:spPr>
          <a:xfrm>
            <a:off x="838200" y="840510"/>
            <a:ext cx="2492990" cy="400110"/>
          </a:xfrm>
          <a:prstGeom prst="rect">
            <a:avLst/>
          </a:prstGeom>
        </p:spPr>
        <p:txBody>
          <a:bodyPr wrap="none">
            <a:spAutoFit/>
          </a:bodyPr>
          <a:lstStyle/>
          <a:p>
            <a:r>
              <a:rPr lang="en-US" altLang="zh-CN" sz="2000" b="1" dirty="0"/>
              <a:t>Hybrid Monte Carlo</a:t>
            </a:r>
            <a:endParaRPr lang="zh-CN" altLang="en-US" sz="2000" b="1" dirty="0"/>
          </a:p>
        </p:txBody>
      </p:sp>
      <mc:AlternateContent xmlns:mc="http://schemas.openxmlformats.org/markup-compatibility/2006">
        <mc:Choice xmlns:a14="http://schemas.microsoft.com/office/drawing/2010/main" Requires="a14">
          <p:sp>
            <p:nvSpPr>
              <p:cNvPr id="4" name="矩形 3"/>
              <p:cNvSpPr/>
              <p:nvPr/>
            </p:nvSpPr>
            <p:spPr>
              <a:xfrm>
                <a:off x="838200" y="1315894"/>
                <a:ext cx="10515600" cy="1323439"/>
              </a:xfrm>
              <a:prstGeom prst="rect">
                <a:avLst/>
              </a:prstGeom>
            </p:spPr>
            <p:txBody>
              <a:bodyPr wrap="square">
                <a:spAutoFit/>
              </a:bodyPr>
              <a:lstStyle/>
              <a:p>
                <a:pPr algn="just"/>
                <a:r>
                  <a:rPr lang="en-US" altLang="zh-CN" sz="2000" dirty="0"/>
                  <a:t>F</a:t>
                </a:r>
                <a:r>
                  <a:rPr lang="en-US" altLang="zh-CN" sz="2000" dirty="0" smtClean="0"/>
                  <a:t>or </a:t>
                </a:r>
                <a:r>
                  <a:rPr lang="en-US" altLang="zh-CN" sz="2000" dirty="0"/>
                  <a:t>a nonzero step </a:t>
                </a:r>
                <a:r>
                  <a:rPr lang="en-US" altLang="zh-CN" sz="2000" dirty="0" smtClean="0"/>
                  <a:t>size, </a:t>
                </a:r>
                <a:r>
                  <a:rPr lang="en-US" altLang="zh-CN" sz="2000" dirty="0"/>
                  <a:t>the </a:t>
                </a:r>
                <a:r>
                  <a:rPr lang="en-US" altLang="zh-CN" sz="2000" dirty="0" smtClean="0"/>
                  <a:t>discretization of </a:t>
                </a:r>
                <a:r>
                  <a:rPr lang="en-US" altLang="zh-CN" sz="2000" dirty="0"/>
                  <a:t>the </a:t>
                </a:r>
                <a:r>
                  <a:rPr lang="en-US" altLang="zh-CN" sz="2000" i="1" dirty="0"/>
                  <a:t>leapfrog algorithm </a:t>
                </a:r>
                <a:r>
                  <a:rPr lang="en-US" altLang="zh-CN" sz="2000" dirty="0"/>
                  <a:t>will introduce errors into the integration of the </a:t>
                </a:r>
                <a:r>
                  <a:rPr lang="en-US" altLang="zh-CN" sz="2000" dirty="0" smtClean="0"/>
                  <a:t>Hamiltonian dynamical </a:t>
                </a:r>
                <a:r>
                  <a:rPr lang="en-US" altLang="zh-CN" sz="2000" dirty="0"/>
                  <a:t>equations. </a:t>
                </a:r>
                <a14:m>
                  <m:oMath xmlns:m="http://schemas.openxmlformats.org/officeDocument/2006/math">
                    <m:r>
                      <a:rPr lang="en-US" altLang="zh-CN" sz="2000" i="1" dirty="0" smtClean="0">
                        <a:latin typeface="Cambria Math" panose="02040503050406030204" pitchFamily="18" charset="0"/>
                      </a:rPr>
                      <m:t>𝐻𝑦𝑏𝑟𝑖𝑑</m:t>
                    </m:r>
                    <m:r>
                      <a:rPr lang="en-US" altLang="zh-CN" sz="2000" i="1" dirty="0" smtClean="0">
                        <a:latin typeface="Cambria Math" panose="02040503050406030204" pitchFamily="18" charset="0"/>
                      </a:rPr>
                      <m:t> </m:t>
                    </m:r>
                    <m:r>
                      <a:rPr lang="en-US" altLang="zh-CN" sz="2000" i="1" dirty="0" smtClean="0">
                        <a:latin typeface="Cambria Math" panose="02040503050406030204" pitchFamily="18" charset="0"/>
                      </a:rPr>
                      <m:t>𝑀𝑜𝑛𝑡𝑒</m:t>
                    </m:r>
                    <m:r>
                      <a:rPr lang="en-US" altLang="zh-CN" sz="2000" i="1" dirty="0" smtClean="0">
                        <a:latin typeface="Cambria Math" panose="02040503050406030204" pitchFamily="18" charset="0"/>
                      </a:rPr>
                      <m:t> </m:t>
                    </m:r>
                    <m:r>
                      <a:rPr lang="en-US" altLang="zh-CN" sz="2000" i="1" dirty="0" smtClean="0">
                        <a:latin typeface="Cambria Math" panose="02040503050406030204" pitchFamily="18" charset="0"/>
                      </a:rPr>
                      <m:t>𝐶𝑎𝑟𝑙𝑜</m:t>
                    </m:r>
                    <m:r>
                      <a:rPr lang="en-US" altLang="zh-CN" sz="2000" i="1" dirty="0" smtClean="0">
                        <a:latin typeface="Cambria Math" panose="02040503050406030204" pitchFamily="18" charset="0"/>
                      </a:rPr>
                      <m:t> </m:t>
                    </m:r>
                  </m:oMath>
                </a14:m>
                <a:r>
                  <a:rPr lang="en-US" altLang="zh-CN" sz="2000" dirty="0" smtClean="0"/>
                  <a:t>combines </a:t>
                </a:r>
                <a:r>
                  <a:rPr lang="en-US" altLang="zh-CN" sz="2000" dirty="0"/>
                  <a:t>Hamiltonian dynamics with the Metropolis algorithm and thereby </a:t>
                </a:r>
                <a:r>
                  <a:rPr lang="en-US" altLang="zh-CN" sz="2000" dirty="0" smtClean="0"/>
                  <a:t>removes any </a:t>
                </a:r>
                <a:r>
                  <a:rPr lang="en-US" altLang="zh-CN" sz="2000" dirty="0"/>
                  <a:t>bias associated with the discretization</a:t>
                </a:r>
                <a:r>
                  <a:rPr lang="en-US" altLang="zh-CN" sz="2000" dirty="0" smtClean="0"/>
                  <a:t>.</a:t>
                </a:r>
                <a:endParaRPr lang="en-US" altLang="zh-CN" sz="2000" dirty="0" smtClean="0"/>
              </a:p>
            </p:txBody>
          </p:sp>
        </mc:Choice>
        <mc:Fallback>
          <p:sp>
            <p:nvSpPr>
              <p:cNvPr id="4" name="矩形 3"/>
              <p:cNvSpPr>
                <a:spLocks noRot="1" noChangeAspect="1" noMove="1" noResize="1" noEditPoints="1" noAdjustHandles="1" noChangeArrowheads="1" noChangeShapeType="1" noTextEdit="1"/>
              </p:cNvSpPr>
              <p:nvPr/>
            </p:nvSpPr>
            <p:spPr>
              <a:xfrm>
                <a:off x="838200" y="1315894"/>
                <a:ext cx="10515600" cy="1323439"/>
              </a:xfrm>
              <a:prstGeom prst="rect">
                <a:avLst/>
              </a:prstGeom>
              <a:blipFill>
                <a:blip r:embed="rId3"/>
                <a:stretch>
                  <a:fillRect l="-638" t="-2765" r="-580" b="-7373"/>
                </a:stretch>
              </a:blipFill>
            </p:spPr>
            <p:txBody>
              <a:bodyPr/>
              <a:lstStyle/>
              <a:p>
                <a:r>
                  <a:rPr lang="zh-CN" altLang="en-US">
                    <a:noFill/>
                  </a:rPr>
                  <a:t> </a:t>
                </a:r>
              </a:p>
            </p:txBody>
          </p:sp>
        </mc:Fallback>
      </mc:AlternateContent>
      <p:pic>
        <p:nvPicPr>
          <p:cNvPr id="5" name="图片 4"/>
          <p:cNvPicPr>
            <a:picLocks noChangeAspect="1"/>
          </p:cNvPicPr>
          <p:nvPr/>
        </p:nvPicPr>
        <p:blipFill>
          <a:blip r:embed="rId4"/>
          <a:stretch>
            <a:fillRect/>
          </a:stretch>
        </p:blipFill>
        <p:spPr>
          <a:xfrm>
            <a:off x="4057650" y="4816830"/>
            <a:ext cx="4076700" cy="447675"/>
          </a:xfrm>
          <a:prstGeom prst="rect">
            <a:avLst/>
          </a:prstGeom>
        </p:spPr>
      </p:pic>
      <mc:AlternateContent xmlns:mc="http://schemas.openxmlformats.org/markup-compatibility/2006">
        <mc:Choice xmlns:a14="http://schemas.microsoft.com/office/drawing/2010/main" Requires="a14">
          <p:sp>
            <p:nvSpPr>
              <p:cNvPr id="6" name="矩形 5"/>
              <p:cNvSpPr/>
              <p:nvPr/>
            </p:nvSpPr>
            <p:spPr>
              <a:xfrm>
                <a:off x="838200" y="2964846"/>
                <a:ext cx="10515600" cy="1015663"/>
              </a:xfrm>
              <a:prstGeom prst="rect">
                <a:avLst/>
              </a:prstGeom>
            </p:spPr>
            <p:txBody>
              <a:bodyPr wrap="square">
                <a:spAutoFit/>
              </a:bodyPr>
              <a:lstStyle/>
              <a:p>
                <a:pPr algn="just"/>
                <a:r>
                  <a:rPr lang="en-US" altLang="zh-CN" sz="2000" dirty="0" smtClean="0"/>
                  <a:t>Before the start of each leapfrog integration sequence, we choose at random, with </a:t>
                </a:r>
                <a:r>
                  <a:rPr lang="en-US" altLang="zh-CN" sz="2000" dirty="0"/>
                  <a:t>equal probability, whether to integrate forwards in time (using step size </a:t>
                </a:r>
                <a14:m>
                  <m:oMath xmlns:m="http://schemas.openxmlformats.org/officeDocument/2006/math">
                    <m:r>
                      <a:rPr lang="en-US" altLang="zh-CN" sz="2000" b="0" i="1" smtClean="0">
                        <a:latin typeface="Cambria Math" panose="02040503050406030204" pitchFamily="18" charset="0"/>
                      </a:rPr>
                      <m:t>𝜖</m:t>
                    </m:r>
                  </m:oMath>
                </a14:m>
                <a:r>
                  <a:rPr lang="en-US" altLang="zh-CN" sz="2000" dirty="0" smtClean="0"/>
                  <a:t>) or backwards </a:t>
                </a:r>
                <a:r>
                  <a:rPr lang="en-US" altLang="zh-CN" sz="2000" dirty="0"/>
                  <a:t>in time (using step size </a:t>
                </a:r>
                <a:r>
                  <a:rPr lang="en-US" altLang="zh-CN" sz="2000" dirty="0" smtClean="0"/>
                  <a:t>−</a:t>
                </a:r>
                <a14:m>
                  <m:oMath xmlns:m="http://schemas.openxmlformats.org/officeDocument/2006/math">
                    <m:r>
                      <a:rPr lang="en-US" altLang="zh-CN" sz="2000" b="0" i="1" smtClean="0">
                        <a:latin typeface="Cambria Math" panose="02040503050406030204" pitchFamily="18" charset="0"/>
                      </a:rPr>
                      <m:t>𝜖</m:t>
                    </m:r>
                  </m:oMath>
                </a14:m>
                <a:r>
                  <a:rPr lang="en-US" altLang="zh-CN" sz="2000" dirty="0" smtClean="0"/>
                  <a:t>).</a:t>
                </a:r>
                <a:endParaRPr lang="zh-CN" altLang="en-US" sz="2000" dirty="0"/>
              </a:p>
            </p:txBody>
          </p:sp>
        </mc:Choice>
        <mc:Fallback>
          <p:sp>
            <p:nvSpPr>
              <p:cNvPr id="6" name="矩形 5"/>
              <p:cNvSpPr>
                <a:spLocks noRot="1" noChangeAspect="1" noMove="1" noResize="1" noEditPoints="1" noAdjustHandles="1" noChangeArrowheads="1" noChangeShapeType="1" noTextEdit="1"/>
              </p:cNvSpPr>
              <p:nvPr/>
            </p:nvSpPr>
            <p:spPr>
              <a:xfrm>
                <a:off x="838200" y="2964846"/>
                <a:ext cx="10515600" cy="1015663"/>
              </a:xfrm>
              <a:prstGeom prst="rect">
                <a:avLst/>
              </a:prstGeom>
              <a:blipFill>
                <a:blip r:embed="rId5"/>
                <a:stretch>
                  <a:fillRect l="-638" t="-2994" r="-580" b="-9581"/>
                </a:stretch>
              </a:blipFill>
            </p:spPr>
            <p:txBody>
              <a:bodyPr/>
              <a:lstStyle/>
              <a:p>
                <a:r>
                  <a:rPr lang="zh-CN" altLang="en-US">
                    <a:noFill/>
                  </a:rPr>
                  <a:t> </a:t>
                </a:r>
              </a:p>
            </p:txBody>
          </p:sp>
        </mc:Fallback>
      </mc:AlternateContent>
      <p:sp>
        <p:nvSpPr>
          <p:cNvPr id="7" name="矩形 6"/>
          <p:cNvSpPr/>
          <p:nvPr/>
        </p:nvSpPr>
        <p:spPr>
          <a:xfrm>
            <a:off x="838200" y="4363559"/>
            <a:ext cx="5019323" cy="369332"/>
          </a:xfrm>
          <a:prstGeom prst="rect">
            <a:avLst/>
          </a:prstGeom>
        </p:spPr>
        <p:txBody>
          <a:bodyPr wrap="none">
            <a:spAutoFit/>
          </a:bodyPr>
          <a:lstStyle/>
          <a:p>
            <a:pPr algn="just"/>
            <a:r>
              <a:rPr lang="en-US" altLang="zh-CN" dirty="0"/>
              <a:t>After each application of the leapfrog algorithm, </a:t>
            </a:r>
            <a:endParaRPr lang="zh-CN" altLang="en-US" dirty="0"/>
          </a:p>
        </p:txBody>
      </p:sp>
    </p:spTree>
    <p:extLst>
      <p:ext uri="{BB962C8B-B14F-4D97-AF65-F5344CB8AC3E}">
        <p14:creationId xmlns:p14="http://schemas.microsoft.com/office/powerpoint/2010/main" val="15089522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475384"/>
          </a:xfrm>
        </p:spPr>
        <p:txBody>
          <a:bodyPr>
            <a:noAutofit/>
          </a:bodyPr>
          <a:lstStyle/>
          <a:p>
            <a:r>
              <a:rPr lang="en-US" altLang="zh-CN" sz="2800" b="1" dirty="0" smtClean="0">
                <a:latin typeface="+mn-lt"/>
              </a:rPr>
              <a:t>11.6 Estimating the Partition Algorithm</a:t>
            </a:r>
            <a:endParaRPr lang="zh-CN" altLang="en-US" sz="2800" b="1" dirty="0">
              <a:latin typeface="+mn-lt"/>
            </a:endParaRPr>
          </a:p>
        </p:txBody>
      </p:sp>
      <p:pic>
        <p:nvPicPr>
          <p:cNvPr id="3" name="图片 2"/>
          <p:cNvPicPr>
            <a:picLocks noChangeAspect="1"/>
          </p:cNvPicPr>
          <p:nvPr/>
        </p:nvPicPr>
        <p:blipFill>
          <a:blip r:embed="rId3"/>
          <a:stretch>
            <a:fillRect/>
          </a:stretch>
        </p:blipFill>
        <p:spPr>
          <a:xfrm>
            <a:off x="4581525" y="921757"/>
            <a:ext cx="3028950" cy="762000"/>
          </a:xfrm>
          <a:prstGeom prst="rect">
            <a:avLst/>
          </a:prstGeom>
        </p:spPr>
      </p:pic>
      <mc:AlternateContent xmlns:mc="http://schemas.openxmlformats.org/markup-compatibility/2006" xmlns:a14="http://schemas.microsoft.com/office/drawing/2010/main">
        <mc:Choice Requires="a14">
          <p:sp>
            <p:nvSpPr>
              <p:cNvPr id="4" name="矩形 3"/>
              <p:cNvSpPr/>
              <p:nvPr/>
            </p:nvSpPr>
            <p:spPr>
              <a:xfrm>
                <a:off x="838200" y="1736048"/>
                <a:ext cx="7255256" cy="369332"/>
              </a:xfrm>
              <a:prstGeom prst="rect">
                <a:avLst/>
              </a:prstGeom>
            </p:spPr>
            <p:txBody>
              <a:bodyPr wrap="none">
                <a:spAutoFit/>
              </a:bodyPr>
              <a:lstStyle/>
              <a:p>
                <a:r>
                  <a:rPr lang="en-US" altLang="zh-CN" dirty="0"/>
                  <a:t>T</a:t>
                </a:r>
                <a:r>
                  <a:rPr lang="en-US" altLang="zh-CN" dirty="0" smtClean="0"/>
                  <a:t>he normalization constant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𝑍</m:t>
                        </m:r>
                      </m:e>
                      <m:sub>
                        <m:r>
                          <a:rPr lang="en-US" altLang="zh-CN" i="1" dirty="0" smtClean="0">
                            <a:latin typeface="Cambria Math" panose="02040503050406030204" pitchFamily="18" charset="0"/>
                          </a:rPr>
                          <m:t>𝐸</m:t>
                        </m:r>
                      </m:sub>
                    </m:sSub>
                  </m:oMath>
                </a14:m>
                <a:r>
                  <a:rPr lang="zh-CN" altLang="en-US" dirty="0" smtClean="0"/>
                  <a:t> </a:t>
                </a:r>
                <a:r>
                  <a:rPr lang="en-US" altLang="zh-CN" dirty="0" smtClean="0"/>
                  <a:t>is also </a:t>
                </a:r>
                <a:r>
                  <a:rPr lang="en-US" altLang="zh-CN" dirty="0"/>
                  <a:t>known as the </a:t>
                </a:r>
                <a:r>
                  <a:rPr lang="en-US" altLang="zh-CN" b="1" dirty="0"/>
                  <a:t>partition </a:t>
                </a:r>
                <a:r>
                  <a:rPr lang="en-US" altLang="zh-CN" b="1" dirty="0" smtClean="0"/>
                  <a:t>function</a:t>
                </a:r>
                <a:r>
                  <a:rPr lang="en-US" altLang="zh-CN" dirty="0" smtClean="0"/>
                  <a:t>. </a:t>
                </a:r>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838200" y="1736048"/>
                <a:ext cx="7255256" cy="369332"/>
              </a:xfrm>
              <a:prstGeom prst="rect">
                <a:avLst/>
              </a:prstGeom>
              <a:blipFill>
                <a:blip r:embed="rId4"/>
                <a:stretch>
                  <a:fillRect l="-756"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838200" y="2157671"/>
                <a:ext cx="10515600" cy="646331"/>
              </a:xfrm>
              <a:prstGeom prst="rect">
                <a:avLst/>
              </a:prstGeom>
            </p:spPr>
            <p:txBody>
              <a:bodyPr wrap="square">
                <a:spAutoFit/>
              </a:bodyPr>
              <a:lstStyle/>
              <a:p>
                <a:r>
                  <a:rPr lang="en-US" altLang="zh-CN" dirty="0" smtClean="0"/>
                  <a:t>Assume that direct evaluation by summing, or integrating, the function </a:t>
                </a:r>
                <a14:m>
                  <m:oMath xmlns:m="http://schemas.openxmlformats.org/officeDocument/2006/math">
                    <m:r>
                      <m:rPr>
                        <m:sty m:val="p"/>
                      </m:rPr>
                      <a:rPr lang="en-US" altLang="zh-CN" i="1" dirty="0" smtClean="0">
                        <a:latin typeface="Cambria Math" panose="02040503050406030204" pitchFamily="18" charset="0"/>
                      </a:rPr>
                      <m:t>exp</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𝐸</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𝑧</m:t>
                    </m:r>
                    <m:r>
                      <a:rPr lang="en-US" altLang="zh-CN" i="1" dirty="0" smtClean="0">
                        <a:latin typeface="Cambria Math" panose="02040503050406030204" pitchFamily="18" charset="0"/>
                      </a:rPr>
                      <m:t>))</m:t>
                    </m:r>
                  </m:oMath>
                </a14:m>
                <a:r>
                  <a:rPr lang="en-US" altLang="zh-CN" dirty="0" smtClean="0"/>
                  <a:t> over the state space</a:t>
                </a:r>
              </a:p>
              <a:p>
                <a:r>
                  <a:rPr lang="en-US" altLang="zh-CN" dirty="0" smtClean="0"/>
                  <a:t>of </a:t>
                </a:r>
                <a14:m>
                  <m:oMath xmlns:m="http://schemas.openxmlformats.org/officeDocument/2006/math">
                    <m:r>
                      <a:rPr lang="en-US" altLang="zh-CN" i="1" dirty="0" smtClean="0">
                        <a:latin typeface="Cambria Math" panose="02040503050406030204" pitchFamily="18" charset="0"/>
                      </a:rPr>
                      <m:t>𝑧</m:t>
                    </m:r>
                  </m:oMath>
                </a14:m>
                <a:r>
                  <a:rPr lang="en-US" altLang="zh-CN" dirty="0" smtClean="0"/>
                  <a:t> is intractable.</a:t>
                </a:r>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838200" y="2157671"/>
                <a:ext cx="10515600" cy="646331"/>
              </a:xfrm>
              <a:prstGeom prst="rect">
                <a:avLst/>
              </a:prstGeom>
              <a:blipFill>
                <a:blip r:embed="rId5"/>
                <a:stretch>
                  <a:fillRect l="-522" t="-5660" b="-14151"/>
                </a:stretch>
              </a:blipFill>
            </p:spPr>
            <p:txBody>
              <a:bodyPr/>
              <a:lstStyle/>
              <a:p>
                <a:r>
                  <a:rPr lang="zh-CN" altLang="en-US">
                    <a:noFill/>
                  </a:rPr>
                  <a:t> </a:t>
                </a:r>
              </a:p>
            </p:txBody>
          </p:sp>
        </mc:Fallback>
      </mc:AlternateContent>
      <p:sp>
        <p:nvSpPr>
          <p:cNvPr id="6" name="矩形 5"/>
          <p:cNvSpPr/>
          <p:nvPr/>
        </p:nvSpPr>
        <p:spPr>
          <a:xfrm>
            <a:off x="838200" y="2820290"/>
            <a:ext cx="10515600" cy="923330"/>
          </a:xfrm>
          <a:prstGeom prst="rect">
            <a:avLst/>
          </a:prstGeom>
        </p:spPr>
        <p:txBody>
          <a:bodyPr wrap="square">
            <a:spAutoFit/>
          </a:bodyPr>
          <a:lstStyle/>
          <a:p>
            <a:pPr algn="just"/>
            <a:r>
              <a:rPr lang="en-US" altLang="zh-CN" dirty="0"/>
              <a:t>For model comparison, it is actually the </a:t>
            </a:r>
            <a:r>
              <a:rPr lang="en-US" altLang="zh-CN" b="1" dirty="0"/>
              <a:t>ratio of the partition functions </a:t>
            </a:r>
            <a:r>
              <a:rPr lang="en-US" altLang="zh-CN" dirty="0"/>
              <a:t>for </a:t>
            </a:r>
            <a:r>
              <a:rPr lang="en-US" altLang="zh-CN" dirty="0" smtClean="0"/>
              <a:t>two models </a:t>
            </a:r>
            <a:r>
              <a:rPr lang="en-US" altLang="zh-CN" dirty="0"/>
              <a:t>that is required</a:t>
            </a:r>
            <a:r>
              <a:rPr lang="en-US" altLang="zh-CN" dirty="0" smtClean="0"/>
              <a:t>. Multiplication </a:t>
            </a:r>
            <a:r>
              <a:rPr lang="en-US" altLang="zh-CN" dirty="0"/>
              <a:t>of this ratio by the ratio of prior </a:t>
            </a:r>
            <a:r>
              <a:rPr lang="en-US" altLang="zh-CN" dirty="0" smtClean="0"/>
              <a:t>probabilities gives </a:t>
            </a:r>
            <a:r>
              <a:rPr lang="en-US" altLang="zh-CN" dirty="0"/>
              <a:t>the ratio of posterior probabilities, which can then be used for model </a:t>
            </a:r>
            <a:r>
              <a:rPr lang="en-US" altLang="zh-CN" dirty="0" smtClean="0"/>
              <a:t>selection or </a:t>
            </a:r>
            <a:r>
              <a:rPr lang="en-US" altLang="zh-CN" dirty="0"/>
              <a:t>model averaging.</a:t>
            </a:r>
            <a:endParaRPr lang="zh-CN" altLang="en-US" dirty="0"/>
          </a:p>
        </p:txBody>
      </p:sp>
      <mc:AlternateContent xmlns:mc="http://schemas.openxmlformats.org/markup-compatibility/2006" xmlns:a14="http://schemas.microsoft.com/office/drawing/2010/main">
        <mc:Choice Requires="a14">
          <p:sp>
            <p:nvSpPr>
              <p:cNvPr id="7" name="矩形 6"/>
              <p:cNvSpPr/>
              <p:nvPr/>
            </p:nvSpPr>
            <p:spPr>
              <a:xfrm>
                <a:off x="838200" y="3743620"/>
                <a:ext cx="10515600" cy="369332"/>
              </a:xfrm>
              <a:prstGeom prst="rect">
                <a:avLst/>
              </a:prstGeom>
            </p:spPr>
            <p:txBody>
              <a:bodyPr wrap="square">
                <a:spAutoFit/>
              </a:bodyPr>
              <a:lstStyle/>
              <a:p>
                <a:r>
                  <a:rPr lang="en-US" altLang="zh-CN" dirty="0"/>
                  <a:t>use importance </a:t>
                </a:r>
                <a:r>
                  <a:rPr lang="en-US" altLang="zh-CN" dirty="0" smtClean="0"/>
                  <a:t>sampling from </a:t>
                </a:r>
                <a:r>
                  <a:rPr lang="en-US" altLang="zh-CN" dirty="0"/>
                  <a:t>a distribution with energy function </a:t>
                </a:r>
                <a14:m>
                  <m:oMath xmlns:m="http://schemas.openxmlformats.org/officeDocument/2006/math">
                    <m:r>
                      <a:rPr lang="en-US" altLang="zh-CN" i="1" dirty="0" smtClean="0">
                        <a:latin typeface="Cambria Math" panose="02040503050406030204" pitchFamily="18" charset="0"/>
                      </a:rPr>
                      <m:t>𝐺</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𝑧</m:t>
                    </m:r>
                    <m:r>
                      <a:rPr lang="en-US" altLang="zh-CN" i="1" dirty="0" smtClean="0">
                        <a:latin typeface="Cambria Math" panose="02040503050406030204" pitchFamily="18" charset="0"/>
                      </a:rPr>
                      <m:t>)</m:t>
                    </m:r>
                  </m:oMath>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838200" y="3743620"/>
                <a:ext cx="10515600" cy="369332"/>
              </a:xfrm>
              <a:prstGeom prst="rect">
                <a:avLst/>
              </a:prstGeom>
              <a:blipFill>
                <a:blip r:embed="rId6"/>
                <a:stretch>
                  <a:fillRect l="-522" t="-8197" b="-24590"/>
                </a:stretch>
              </a:blipFill>
            </p:spPr>
            <p:txBody>
              <a:bodyPr/>
              <a:lstStyle/>
              <a:p>
                <a:r>
                  <a:rPr lang="zh-CN" altLang="en-US">
                    <a:noFill/>
                  </a:rPr>
                  <a:t> </a:t>
                </a:r>
              </a:p>
            </p:txBody>
          </p:sp>
        </mc:Fallback>
      </mc:AlternateContent>
      <p:pic>
        <p:nvPicPr>
          <p:cNvPr id="8" name="图片 7"/>
          <p:cNvPicPr>
            <a:picLocks noChangeAspect="1"/>
          </p:cNvPicPr>
          <p:nvPr/>
        </p:nvPicPr>
        <p:blipFill>
          <a:blip r:embed="rId7"/>
          <a:stretch>
            <a:fillRect/>
          </a:stretch>
        </p:blipFill>
        <p:spPr>
          <a:xfrm>
            <a:off x="3381375" y="4121163"/>
            <a:ext cx="5429250" cy="2714625"/>
          </a:xfrm>
          <a:prstGeom prst="rect">
            <a:avLst/>
          </a:prstGeom>
        </p:spPr>
      </p:pic>
    </p:spTree>
    <p:extLst>
      <p:ext uri="{BB962C8B-B14F-4D97-AF65-F5344CB8AC3E}">
        <p14:creationId xmlns:p14="http://schemas.microsoft.com/office/powerpoint/2010/main" val="24600234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43239"/>
          </a:xfrm>
        </p:spPr>
        <p:txBody>
          <a:bodyPr>
            <a:normAutofit/>
          </a:bodyPr>
          <a:lstStyle/>
          <a:p>
            <a:r>
              <a:rPr lang="en-US" altLang="zh-CN" b="1" dirty="0"/>
              <a:t>Introduce</a:t>
            </a:r>
            <a:endParaRPr lang="zh-CN" altLang="en-US" b="1" dirty="0"/>
          </a:p>
        </p:txBody>
      </p:sp>
      <p:sp>
        <p:nvSpPr>
          <p:cNvPr id="4" name="矩形 3"/>
          <p:cNvSpPr/>
          <p:nvPr/>
        </p:nvSpPr>
        <p:spPr>
          <a:xfrm>
            <a:off x="838200" y="1203144"/>
            <a:ext cx="10515600" cy="707886"/>
          </a:xfrm>
          <a:prstGeom prst="rect">
            <a:avLst/>
          </a:prstGeom>
        </p:spPr>
        <p:txBody>
          <a:bodyPr wrap="square">
            <a:spAutoFit/>
          </a:bodyPr>
          <a:lstStyle/>
          <a:p>
            <a:pPr algn="just"/>
            <a:r>
              <a:rPr lang="en-US" altLang="zh-CN" sz="2000" dirty="0" smtClean="0"/>
              <a:t>In Chapter 10, we discussed inference algorithms based on deterministic approximations, </a:t>
            </a:r>
            <a:r>
              <a:rPr lang="en-US" altLang="zh-CN" sz="2000" dirty="0"/>
              <a:t>h</a:t>
            </a:r>
            <a:r>
              <a:rPr lang="en-US" altLang="zh-CN" sz="2000" dirty="0" smtClean="0"/>
              <a:t>ere </a:t>
            </a:r>
            <a:r>
              <a:rPr lang="en-US" altLang="zh-CN" sz="2000" dirty="0"/>
              <a:t>we consider </a:t>
            </a:r>
            <a:r>
              <a:rPr lang="en-US" altLang="zh-CN" sz="2000" dirty="0" smtClean="0"/>
              <a:t>approximate inference </a:t>
            </a:r>
            <a:r>
              <a:rPr lang="en-US" altLang="zh-CN" sz="2000" dirty="0"/>
              <a:t>methods based on numerical </a:t>
            </a:r>
            <a:r>
              <a:rPr lang="en-US" altLang="zh-CN" sz="2000" dirty="0" smtClean="0"/>
              <a:t>sampling.</a:t>
            </a:r>
            <a:endParaRPr lang="zh-CN" altLang="en-US" sz="2000" dirty="0"/>
          </a:p>
        </p:txBody>
      </p:sp>
      <mc:AlternateContent xmlns:mc="http://schemas.openxmlformats.org/markup-compatibility/2006" xmlns:a14="http://schemas.microsoft.com/office/drawing/2010/main">
        <mc:Choice Requires="a14">
          <p:sp>
            <p:nvSpPr>
              <p:cNvPr id="5" name="矩形 4"/>
              <p:cNvSpPr/>
              <p:nvPr/>
            </p:nvSpPr>
            <p:spPr>
              <a:xfrm>
                <a:off x="838200" y="2207232"/>
                <a:ext cx="10515600" cy="707886"/>
              </a:xfrm>
              <a:prstGeom prst="rect">
                <a:avLst/>
              </a:prstGeom>
            </p:spPr>
            <p:txBody>
              <a:bodyPr wrap="square">
                <a:spAutoFit/>
              </a:bodyPr>
              <a:lstStyle/>
              <a:p>
                <a:pPr algn="just"/>
                <a:r>
                  <a:rPr lang="en-US" altLang="zh-CN" sz="2000" dirty="0" smtClean="0"/>
                  <a:t>The fundamental problem that we therefore wish to address in this chapter involves finding the </a:t>
                </a:r>
                <a:r>
                  <a:rPr lang="en-US" altLang="zh-CN" sz="2000" b="1" dirty="0" smtClean="0"/>
                  <a:t>expectation</a:t>
                </a:r>
                <a:r>
                  <a:rPr lang="en-US" altLang="zh-CN" sz="2000" dirty="0" smtClean="0"/>
                  <a:t> of some function </a:t>
                </a:r>
                <a14:m>
                  <m:oMath xmlns:m="http://schemas.openxmlformats.org/officeDocument/2006/math">
                    <m:r>
                      <a:rPr lang="en-US" altLang="zh-CN" sz="2000" i="1" dirty="0" smtClean="0">
                        <a:latin typeface="Cambria Math" panose="02040503050406030204" pitchFamily="18" charset="0"/>
                      </a:rPr>
                      <m:t>𝑓</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𝑧</m:t>
                    </m:r>
                    <m:r>
                      <a:rPr lang="en-US" altLang="zh-CN" sz="2000" i="1" dirty="0" smtClean="0">
                        <a:latin typeface="Cambria Math" panose="02040503050406030204" pitchFamily="18" charset="0"/>
                      </a:rPr>
                      <m:t>) </m:t>
                    </m:r>
                  </m:oMath>
                </a14:m>
                <a:r>
                  <a:rPr lang="en-US" altLang="zh-CN" sz="2000" dirty="0" smtClean="0"/>
                  <a:t>with respect to a probability distribution </a:t>
                </a:r>
                <a14:m>
                  <m:oMath xmlns:m="http://schemas.openxmlformats.org/officeDocument/2006/math">
                    <m:r>
                      <a:rPr lang="en-US" altLang="zh-CN" sz="2000" i="1" dirty="0" smtClean="0">
                        <a:latin typeface="Cambria Math" panose="02040503050406030204" pitchFamily="18" charset="0"/>
                      </a:rPr>
                      <m:t>𝑝</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𝑧</m:t>
                    </m:r>
                    <m:r>
                      <a:rPr lang="en-US" altLang="zh-CN" sz="2000" i="1" dirty="0" smtClean="0">
                        <a:latin typeface="Cambria Math" panose="02040503050406030204" pitchFamily="18" charset="0"/>
                      </a:rPr>
                      <m:t>)</m:t>
                    </m:r>
                  </m:oMath>
                </a14:m>
                <a:r>
                  <a:rPr lang="en-US" altLang="zh-CN" sz="2000" dirty="0" smtClean="0"/>
                  <a:t>.</a:t>
                </a:r>
                <a:endParaRPr lang="zh-CN" altLang="en-US" sz="2000" dirty="0"/>
              </a:p>
            </p:txBody>
          </p:sp>
        </mc:Choice>
        <mc:Fallback xmlns="">
          <p:sp>
            <p:nvSpPr>
              <p:cNvPr id="5" name="矩形 4"/>
              <p:cNvSpPr>
                <a:spLocks noRot="1" noChangeAspect="1" noMove="1" noResize="1" noEditPoints="1" noAdjustHandles="1" noChangeArrowheads="1" noChangeShapeType="1" noTextEdit="1"/>
              </p:cNvSpPr>
              <p:nvPr/>
            </p:nvSpPr>
            <p:spPr>
              <a:xfrm>
                <a:off x="838200" y="2207232"/>
                <a:ext cx="10515600" cy="707886"/>
              </a:xfrm>
              <a:prstGeom prst="rect">
                <a:avLst/>
              </a:prstGeom>
              <a:blipFill>
                <a:blip r:embed="rId2"/>
                <a:stretch>
                  <a:fillRect l="-638" t="-4310" r="-580" b="-14655"/>
                </a:stretch>
              </a:blipFill>
            </p:spPr>
            <p:txBody>
              <a:bodyPr/>
              <a:lstStyle/>
              <a:p>
                <a:r>
                  <a:rPr lang="zh-CN" altLang="en-US">
                    <a:noFill/>
                  </a:rPr>
                  <a:t> </a:t>
                </a:r>
              </a:p>
            </p:txBody>
          </p:sp>
        </mc:Fallback>
      </mc:AlternateContent>
      <p:pic>
        <p:nvPicPr>
          <p:cNvPr id="6" name="图片 5"/>
          <p:cNvPicPr>
            <a:picLocks noChangeAspect="1"/>
          </p:cNvPicPr>
          <p:nvPr/>
        </p:nvPicPr>
        <p:blipFill>
          <a:blip r:embed="rId3"/>
          <a:stretch>
            <a:fillRect/>
          </a:stretch>
        </p:blipFill>
        <p:spPr>
          <a:xfrm>
            <a:off x="5314661" y="3077969"/>
            <a:ext cx="2190750" cy="942975"/>
          </a:xfrm>
          <a:prstGeom prst="rect">
            <a:avLst/>
          </a:prstGeom>
        </p:spPr>
      </p:pic>
      <p:pic>
        <p:nvPicPr>
          <p:cNvPr id="7" name="图片 6"/>
          <p:cNvPicPr>
            <a:picLocks noChangeAspect="1"/>
          </p:cNvPicPr>
          <p:nvPr/>
        </p:nvPicPr>
        <p:blipFill>
          <a:blip r:embed="rId4"/>
          <a:stretch>
            <a:fillRect/>
          </a:stretch>
        </p:blipFill>
        <p:spPr>
          <a:xfrm>
            <a:off x="2111952" y="3211320"/>
            <a:ext cx="2647950" cy="676275"/>
          </a:xfrm>
          <a:prstGeom prst="rect">
            <a:avLst/>
          </a:prstGeom>
        </p:spPr>
      </p:pic>
      <p:pic>
        <p:nvPicPr>
          <p:cNvPr id="9" name="图片 8"/>
          <p:cNvPicPr>
            <a:picLocks noChangeAspect="1"/>
          </p:cNvPicPr>
          <p:nvPr/>
        </p:nvPicPr>
        <p:blipFill>
          <a:blip r:embed="rId5"/>
          <a:stretch>
            <a:fillRect/>
          </a:stretch>
        </p:blipFill>
        <p:spPr>
          <a:xfrm>
            <a:off x="8387916" y="3330381"/>
            <a:ext cx="1438275" cy="438150"/>
          </a:xfrm>
          <a:prstGeom prst="rect">
            <a:avLst/>
          </a:prstGeom>
        </p:spPr>
      </p:pic>
    </p:spTree>
    <p:extLst>
      <p:ext uri="{BB962C8B-B14F-4D97-AF65-F5344CB8AC3E}">
        <p14:creationId xmlns:p14="http://schemas.microsoft.com/office/powerpoint/2010/main" val="37524646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475384"/>
          </a:xfrm>
        </p:spPr>
        <p:txBody>
          <a:bodyPr>
            <a:noAutofit/>
          </a:bodyPr>
          <a:lstStyle/>
          <a:p>
            <a:r>
              <a:rPr lang="en-US" altLang="zh-CN" sz="2800" b="1" dirty="0" smtClean="0">
                <a:latin typeface="+mn-lt"/>
              </a:rPr>
              <a:t>11.1 Basic Sampling Algorithms</a:t>
            </a:r>
            <a:endParaRPr lang="zh-CN" altLang="en-US" sz="2800" b="1" dirty="0">
              <a:latin typeface="+mn-lt"/>
            </a:endParaRPr>
          </a:p>
        </p:txBody>
      </p:sp>
      <mc:AlternateContent xmlns:mc="http://schemas.openxmlformats.org/markup-compatibility/2006" xmlns:a14="http://schemas.microsoft.com/office/drawing/2010/main">
        <mc:Choice Requires="a14">
          <p:sp>
            <p:nvSpPr>
              <p:cNvPr id="3" name="矩形 2"/>
              <p:cNvSpPr/>
              <p:nvPr/>
            </p:nvSpPr>
            <p:spPr>
              <a:xfrm>
                <a:off x="3087496" y="1623416"/>
                <a:ext cx="118859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𝑈</m:t>
                      </m:r>
                      <m:r>
                        <a:rPr lang="en-US" altLang="zh-CN" b="0" i="1" smtClean="0">
                          <a:latin typeface="Cambria Math" panose="02040503050406030204" pitchFamily="18" charset="0"/>
                        </a:rPr>
                        <m:t>(0,1)</m:t>
                      </m:r>
                    </m:oMath>
                  </m:oMathPara>
                </a14:m>
                <a:endParaRPr lang="en-US" altLang="zh-CN" b="0" dirty="0" smtClean="0"/>
              </a:p>
            </p:txBody>
          </p:sp>
        </mc:Choice>
        <mc:Fallback xmlns="">
          <p:sp>
            <p:nvSpPr>
              <p:cNvPr id="3" name="矩形 2"/>
              <p:cNvSpPr>
                <a:spLocks noRot="1" noChangeAspect="1" noMove="1" noResize="1" noEditPoints="1" noAdjustHandles="1" noChangeArrowheads="1" noChangeShapeType="1" noTextEdit="1"/>
              </p:cNvSpPr>
              <p:nvPr/>
            </p:nvSpPr>
            <p:spPr>
              <a:xfrm>
                <a:off x="3087496" y="1623416"/>
                <a:ext cx="1188595" cy="369332"/>
              </a:xfrm>
              <a:prstGeom prst="rect">
                <a:avLst/>
              </a:prstGeom>
              <a:blipFill>
                <a:blip r:embed="rId3"/>
                <a:stretch>
                  <a:fillRect b="-13115"/>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4647911" y="1623416"/>
            <a:ext cx="1085850" cy="390525"/>
          </a:xfrm>
          <a:prstGeom prst="rect">
            <a:avLst/>
          </a:prstGeom>
        </p:spPr>
      </p:pic>
      <p:pic>
        <p:nvPicPr>
          <p:cNvPr id="5" name="图片 4"/>
          <p:cNvPicPr>
            <a:picLocks noChangeAspect="1"/>
          </p:cNvPicPr>
          <p:nvPr/>
        </p:nvPicPr>
        <p:blipFill>
          <a:blip r:embed="rId5"/>
          <a:stretch>
            <a:fillRect/>
          </a:stretch>
        </p:blipFill>
        <p:spPr>
          <a:xfrm>
            <a:off x="6264130" y="1442440"/>
            <a:ext cx="2009775" cy="752475"/>
          </a:xfrm>
          <a:prstGeom prst="rect">
            <a:avLst/>
          </a:prstGeom>
        </p:spPr>
      </p:pic>
      <p:pic>
        <p:nvPicPr>
          <p:cNvPr id="6" name="图片 5"/>
          <p:cNvPicPr>
            <a:picLocks noChangeAspect="1"/>
          </p:cNvPicPr>
          <p:nvPr/>
        </p:nvPicPr>
        <p:blipFill>
          <a:blip r:embed="rId6"/>
          <a:stretch>
            <a:fillRect/>
          </a:stretch>
        </p:blipFill>
        <p:spPr>
          <a:xfrm>
            <a:off x="4608944" y="2210276"/>
            <a:ext cx="2886075" cy="771525"/>
          </a:xfrm>
          <a:prstGeom prst="rect">
            <a:avLst/>
          </a:prstGeom>
        </p:spPr>
      </p:pic>
      <p:pic>
        <p:nvPicPr>
          <p:cNvPr id="7" name="图片 6"/>
          <p:cNvPicPr>
            <a:picLocks noChangeAspect="1"/>
          </p:cNvPicPr>
          <p:nvPr/>
        </p:nvPicPr>
        <p:blipFill>
          <a:blip r:embed="rId7"/>
          <a:stretch>
            <a:fillRect/>
          </a:stretch>
        </p:blipFill>
        <p:spPr>
          <a:xfrm>
            <a:off x="5009861" y="3143208"/>
            <a:ext cx="1447800" cy="333375"/>
          </a:xfrm>
          <a:prstGeom prst="rect">
            <a:avLst/>
          </a:prstGeom>
        </p:spPr>
      </p:pic>
      <p:pic>
        <p:nvPicPr>
          <p:cNvPr id="8" name="图片 7"/>
          <p:cNvPicPr>
            <a:picLocks noChangeAspect="1"/>
          </p:cNvPicPr>
          <p:nvPr/>
        </p:nvPicPr>
        <p:blipFill>
          <a:blip r:embed="rId8"/>
          <a:stretch>
            <a:fillRect/>
          </a:stretch>
        </p:blipFill>
        <p:spPr>
          <a:xfrm>
            <a:off x="5121130" y="3766045"/>
            <a:ext cx="2286000" cy="466725"/>
          </a:xfrm>
          <a:prstGeom prst="rect">
            <a:avLst/>
          </a:prstGeom>
        </p:spPr>
      </p:pic>
      <p:pic>
        <p:nvPicPr>
          <p:cNvPr id="9" name="图片 8"/>
          <p:cNvPicPr>
            <a:picLocks noChangeAspect="1"/>
          </p:cNvPicPr>
          <p:nvPr/>
        </p:nvPicPr>
        <p:blipFill>
          <a:blip r:embed="rId9"/>
          <a:stretch>
            <a:fillRect/>
          </a:stretch>
        </p:blipFill>
        <p:spPr>
          <a:xfrm>
            <a:off x="3357273" y="4627396"/>
            <a:ext cx="2581275" cy="304800"/>
          </a:xfrm>
          <a:prstGeom prst="rect">
            <a:avLst/>
          </a:prstGeom>
        </p:spPr>
      </p:pic>
      <p:pic>
        <p:nvPicPr>
          <p:cNvPr id="10" name="图片 9"/>
          <p:cNvPicPr>
            <a:picLocks noChangeAspect="1"/>
          </p:cNvPicPr>
          <p:nvPr/>
        </p:nvPicPr>
        <p:blipFill>
          <a:blip r:embed="rId10"/>
          <a:stretch>
            <a:fillRect/>
          </a:stretch>
        </p:blipFill>
        <p:spPr>
          <a:xfrm>
            <a:off x="7610041" y="3805117"/>
            <a:ext cx="1390650" cy="352425"/>
          </a:xfrm>
          <a:prstGeom prst="rect">
            <a:avLst/>
          </a:prstGeom>
        </p:spPr>
      </p:pic>
      <p:pic>
        <p:nvPicPr>
          <p:cNvPr id="11" name="图片 10"/>
          <p:cNvPicPr>
            <a:picLocks noChangeAspect="1"/>
          </p:cNvPicPr>
          <p:nvPr/>
        </p:nvPicPr>
        <p:blipFill>
          <a:blip r:embed="rId11"/>
          <a:stretch>
            <a:fillRect/>
          </a:stretch>
        </p:blipFill>
        <p:spPr>
          <a:xfrm>
            <a:off x="6347257" y="4594042"/>
            <a:ext cx="2295525" cy="352425"/>
          </a:xfrm>
          <a:prstGeom prst="rect">
            <a:avLst/>
          </a:prstGeom>
        </p:spPr>
      </p:pic>
      <p:sp>
        <p:nvSpPr>
          <p:cNvPr id="12" name="文本框 11"/>
          <p:cNvSpPr txBox="1"/>
          <p:nvPr/>
        </p:nvSpPr>
        <p:spPr>
          <a:xfrm>
            <a:off x="838199" y="3806787"/>
            <a:ext cx="4171662" cy="400110"/>
          </a:xfrm>
          <a:prstGeom prst="rect">
            <a:avLst/>
          </a:prstGeom>
          <a:noFill/>
        </p:spPr>
        <p:txBody>
          <a:bodyPr wrap="square" rtlCol="0">
            <a:spAutoFit/>
          </a:bodyPr>
          <a:lstStyle/>
          <a:p>
            <a:r>
              <a:rPr lang="en-US" altLang="zh-CN" sz="2000" dirty="0" smtClean="0"/>
              <a:t>Example </a:t>
            </a:r>
            <a:r>
              <a:rPr lang="en-US" altLang="zh-CN" sz="2000" dirty="0"/>
              <a:t>of </a:t>
            </a:r>
            <a:r>
              <a:rPr lang="en-US" altLang="zh-CN" sz="2000" dirty="0" smtClean="0"/>
              <a:t>exponential distribution</a:t>
            </a:r>
            <a:endParaRPr lang="zh-CN" altLang="en-US" sz="2000" dirty="0"/>
          </a:p>
        </p:txBody>
      </p:sp>
      <p:pic>
        <p:nvPicPr>
          <p:cNvPr id="13" name="图片 12"/>
          <p:cNvPicPr>
            <a:picLocks noChangeAspect="1"/>
          </p:cNvPicPr>
          <p:nvPr/>
        </p:nvPicPr>
        <p:blipFill>
          <a:blip r:embed="rId12"/>
          <a:stretch>
            <a:fillRect/>
          </a:stretch>
        </p:blipFill>
        <p:spPr>
          <a:xfrm>
            <a:off x="3381373" y="5612956"/>
            <a:ext cx="5429250" cy="723900"/>
          </a:xfrm>
          <a:prstGeom prst="rect">
            <a:avLst/>
          </a:prstGeom>
        </p:spPr>
      </p:pic>
      <p:sp>
        <p:nvSpPr>
          <p:cNvPr id="14" name="矩形 13"/>
          <p:cNvSpPr/>
          <p:nvPr/>
        </p:nvSpPr>
        <p:spPr>
          <a:xfrm>
            <a:off x="838199" y="5034336"/>
            <a:ext cx="10515601" cy="707886"/>
          </a:xfrm>
          <a:prstGeom prst="rect">
            <a:avLst/>
          </a:prstGeom>
        </p:spPr>
        <p:txBody>
          <a:bodyPr wrap="square">
            <a:spAutoFit/>
          </a:bodyPr>
          <a:lstStyle/>
          <a:p>
            <a:pPr algn="just"/>
            <a:r>
              <a:rPr lang="en-US" altLang="zh-CN" sz="2000" dirty="0"/>
              <a:t>The generalization to multiple variables is straightforward and involves the </a:t>
            </a:r>
            <a:r>
              <a:rPr lang="en-US" altLang="zh-CN" sz="2000" dirty="0" smtClean="0"/>
              <a:t>Jacobian of </a:t>
            </a:r>
            <a:r>
              <a:rPr lang="en-US" altLang="zh-CN" sz="2000" dirty="0"/>
              <a:t>the change of variables, so that</a:t>
            </a:r>
            <a:endParaRPr lang="zh-CN" altLang="en-US" sz="2000" dirty="0"/>
          </a:p>
        </p:txBody>
      </p:sp>
      <p:sp>
        <p:nvSpPr>
          <p:cNvPr id="15" name="矩形 14"/>
          <p:cNvSpPr/>
          <p:nvPr/>
        </p:nvSpPr>
        <p:spPr>
          <a:xfrm>
            <a:off x="838199" y="955914"/>
            <a:ext cx="2771913" cy="400110"/>
          </a:xfrm>
          <a:prstGeom prst="rect">
            <a:avLst/>
          </a:prstGeom>
        </p:spPr>
        <p:txBody>
          <a:bodyPr wrap="none">
            <a:spAutoFit/>
          </a:bodyPr>
          <a:lstStyle/>
          <a:p>
            <a:r>
              <a:rPr lang="en-US" altLang="zh-CN" sz="2000" b="1" dirty="0"/>
              <a:t>Standard distributions</a:t>
            </a:r>
            <a:endParaRPr lang="zh-CN" altLang="en-US" sz="2000" b="1" dirty="0"/>
          </a:p>
        </p:txBody>
      </p:sp>
    </p:spTree>
    <p:extLst>
      <p:ext uri="{BB962C8B-B14F-4D97-AF65-F5344CB8AC3E}">
        <p14:creationId xmlns:p14="http://schemas.microsoft.com/office/powerpoint/2010/main" val="20720993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475384"/>
          </a:xfrm>
        </p:spPr>
        <p:txBody>
          <a:bodyPr>
            <a:noAutofit/>
          </a:bodyPr>
          <a:lstStyle/>
          <a:p>
            <a:r>
              <a:rPr lang="en-US" altLang="zh-CN" sz="2800" b="1" dirty="0" smtClean="0">
                <a:latin typeface="+mn-lt"/>
              </a:rPr>
              <a:t>11.1 Basic Sampling Algorithms</a:t>
            </a:r>
            <a:endParaRPr lang="zh-CN" altLang="en-US" sz="2800" b="1" dirty="0">
              <a:latin typeface="+mn-lt"/>
            </a:endParaRPr>
          </a:p>
        </p:txBody>
      </p:sp>
      <p:sp>
        <p:nvSpPr>
          <p:cNvPr id="15" name="矩形 14"/>
          <p:cNvSpPr/>
          <p:nvPr/>
        </p:nvSpPr>
        <p:spPr>
          <a:xfrm>
            <a:off x="838199" y="955914"/>
            <a:ext cx="2403222" cy="400110"/>
          </a:xfrm>
          <a:prstGeom prst="rect">
            <a:avLst/>
          </a:prstGeom>
        </p:spPr>
        <p:txBody>
          <a:bodyPr wrap="none">
            <a:spAutoFit/>
          </a:bodyPr>
          <a:lstStyle/>
          <a:p>
            <a:r>
              <a:rPr lang="en-US" altLang="zh-CN" sz="2000" b="1" dirty="0"/>
              <a:t>Rejection sampling</a:t>
            </a:r>
            <a:endParaRPr lang="zh-CN" altLang="en-US" sz="2000" b="1" dirty="0"/>
          </a:p>
        </p:txBody>
      </p:sp>
      <p:sp>
        <p:nvSpPr>
          <p:cNvPr id="16" name="矩形 15"/>
          <p:cNvSpPr/>
          <p:nvPr/>
        </p:nvSpPr>
        <p:spPr>
          <a:xfrm>
            <a:off x="838199" y="1382739"/>
            <a:ext cx="10515601" cy="707886"/>
          </a:xfrm>
          <a:prstGeom prst="rect">
            <a:avLst/>
          </a:prstGeom>
        </p:spPr>
        <p:txBody>
          <a:bodyPr wrap="square">
            <a:spAutoFit/>
          </a:bodyPr>
          <a:lstStyle/>
          <a:p>
            <a:pPr algn="just"/>
            <a:r>
              <a:rPr lang="en-US" altLang="zh-CN" sz="2000" dirty="0"/>
              <a:t>The rejection sampling framework allows us to sample from relatively </a:t>
            </a:r>
            <a:r>
              <a:rPr lang="en-US" altLang="zh-CN" sz="2000" dirty="0" smtClean="0"/>
              <a:t>complex distributions</a:t>
            </a:r>
            <a:r>
              <a:rPr lang="en-US" altLang="zh-CN" sz="2000" dirty="0"/>
              <a:t>, subject to certain constraints.</a:t>
            </a:r>
            <a:endParaRPr lang="zh-CN" altLang="en-US" sz="2000" dirty="0"/>
          </a:p>
        </p:txBody>
      </p:sp>
      <p:pic>
        <p:nvPicPr>
          <p:cNvPr id="17" name="图片 16"/>
          <p:cNvPicPr>
            <a:picLocks noChangeAspect="1"/>
          </p:cNvPicPr>
          <p:nvPr/>
        </p:nvPicPr>
        <p:blipFill>
          <a:blip r:embed="rId3"/>
          <a:stretch>
            <a:fillRect/>
          </a:stretch>
        </p:blipFill>
        <p:spPr>
          <a:xfrm>
            <a:off x="5191123" y="1739765"/>
            <a:ext cx="1809750" cy="676275"/>
          </a:xfrm>
          <a:prstGeom prst="rect">
            <a:avLst/>
          </a:prstGeom>
        </p:spPr>
      </p:pic>
      <p:pic>
        <p:nvPicPr>
          <p:cNvPr id="18" name="图片 17"/>
          <p:cNvPicPr>
            <a:picLocks noChangeAspect="1"/>
          </p:cNvPicPr>
          <p:nvPr/>
        </p:nvPicPr>
        <p:blipFill>
          <a:blip r:embed="rId4"/>
          <a:stretch>
            <a:fillRect/>
          </a:stretch>
        </p:blipFill>
        <p:spPr>
          <a:xfrm>
            <a:off x="1274578" y="2837420"/>
            <a:ext cx="9315450" cy="2781300"/>
          </a:xfrm>
          <a:prstGeom prst="rect">
            <a:avLst/>
          </a:prstGeom>
        </p:spPr>
      </p:pic>
      <p:pic>
        <p:nvPicPr>
          <p:cNvPr id="19" name="图片 18"/>
          <p:cNvPicPr>
            <a:picLocks noChangeAspect="1"/>
          </p:cNvPicPr>
          <p:nvPr/>
        </p:nvPicPr>
        <p:blipFill>
          <a:blip r:embed="rId5"/>
          <a:stretch>
            <a:fillRect/>
          </a:stretch>
        </p:blipFill>
        <p:spPr>
          <a:xfrm>
            <a:off x="2064930" y="5438775"/>
            <a:ext cx="4733925" cy="1419225"/>
          </a:xfrm>
          <a:prstGeom prst="rect">
            <a:avLst/>
          </a:prstGeom>
        </p:spPr>
      </p:pic>
      <mc:AlternateContent xmlns:mc="http://schemas.openxmlformats.org/markup-compatibility/2006" xmlns:a14="http://schemas.microsoft.com/office/drawing/2010/main">
        <mc:Choice Requires="a14">
          <p:sp>
            <p:nvSpPr>
              <p:cNvPr id="20" name="矩形 19"/>
              <p:cNvSpPr/>
              <p:nvPr/>
            </p:nvSpPr>
            <p:spPr>
              <a:xfrm>
                <a:off x="8799471" y="3342989"/>
                <a:ext cx="2909053" cy="646331"/>
              </a:xfrm>
              <a:prstGeom prst="rect">
                <a:avLst/>
              </a:prstGeom>
            </p:spPr>
            <p:txBody>
              <a:bodyPr wrap="square">
                <a:spAutoFit/>
              </a:bodyPr>
              <a:lstStyle/>
              <a:p>
                <a:r>
                  <a:rPr lang="en-US" altLang="zh-CN" dirty="0" smtClean="0"/>
                  <a:t>simpler distribution </a:t>
                </a:r>
                <a14:m>
                  <m:oMath xmlns:m="http://schemas.openxmlformats.org/officeDocument/2006/math">
                    <m:r>
                      <a:rPr lang="en-US" altLang="zh-CN" i="1" dirty="0" smtClean="0">
                        <a:latin typeface="Cambria Math" panose="02040503050406030204" pitchFamily="18" charset="0"/>
                      </a:rPr>
                      <m:t>𝑞</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𝑧</m:t>
                    </m:r>
                    <m:r>
                      <a:rPr lang="en-US" altLang="zh-CN" i="1" dirty="0" smtClean="0">
                        <a:latin typeface="Cambria Math" panose="02040503050406030204" pitchFamily="18" charset="0"/>
                      </a:rPr>
                      <m:t>)</m:t>
                    </m:r>
                  </m:oMath>
                </a14:m>
                <a:r>
                  <a:rPr lang="en-US" altLang="zh-CN" dirty="0" smtClean="0"/>
                  <a:t>,</a:t>
                </a:r>
              </a:p>
              <a:p>
                <a:r>
                  <a:rPr lang="en-US" altLang="zh-CN" i="1" dirty="0" smtClean="0"/>
                  <a:t>proposal distribution</a:t>
                </a:r>
                <a:endParaRPr lang="zh-CN" altLang="en-US" i="1" dirty="0"/>
              </a:p>
            </p:txBody>
          </p:sp>
        </mc:Choice>
        <mc:Fallback xmlns="">
          <p:sp>
            <p:nvSpPr>
              <p:cNvPr id="20" name="矩形 19"/>
              <p:cNvSpPr>
                <a:spLocks noRot="1" noChangeAspect="1" noMove="1" noResize="1" noEditPoints="1" noAdjustHandles="1" noChangeArrowheads="1" noChangeShapeType="1" noTextEdit="1"/>
              </p:cNvSpPr>
              <p:nvPr/>
            </p:nvSpPr>
            <p:spPr>
              <a:xfrm>
                <a:off x="8799471" y="3342989"/>
                <a:ext cx="2909053" cy="646331"/>
              </a:xfrm>
              <a:prstGeom prst="rect">
                <a:avLst/>
              </a:prstGeom>
              <a:blipFill>
                <a:blip r:embed="rId6"/>
                <a:stretch>
                  <a:fillRect l="-1674" t="-4717" b="-14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838196" y="2416040"/>
                <a:ext cx="8604856" cy="439736"/>
              </a:xfrm>
              <a:prstGeom prst="rect">
                <a:avLst/>
              </a:prstGeom>
            </p:spPr>
            <p:txBody>
              <a:bodyPr wrap="none">
                <a:spAutoFit/>
              </a:bodyPr>
              <a:lstStyle/>
              <a:p>
                <a:r>
                  <a:rPr lang="en-US" altLang="zh-CN" sz="2000" dirty="0" smtClean="0"/>
                  <a:t>Introduce </a:t>
                </a:r>
                <a14:m>
                  <m:oMath xmlns:m="http://schemas.openxmlformats.org/officeDocument/2006/math">
                    <m:r>
                      <a:rPr lang="en-US" altLang="zh-CN" sz="2000" b="0" i="1" smtClean="0">
                        <a:latin typeface="Cambria Math" panose="02040503050406030204" pitchFamily="18" charset="0"/>
                      </a:rPr>
                      <m:t>𝑞</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𝑧</m:t>
                        </m:r>
                      </m:e>
                    </m:d>
                  </m:oMath>
                </a14:m>
                <a:r>
                  <a:rPr lang="zh-CN" altLang="en-US" sz="2000" dirty="0" smtClean="0"/>
                  <a:t> </a:t>
                </a:r>
                <a:r>
                  <a:rPr lang="en-US" altLang="zh-CN" sz="2000" dirty="0" smtClean="0"/>
                  <a:t>and </a:t>
                </a:r>
                <a14:m>
                  <m:oMath xmlns:m="http://schemas.openxmlformats.org/officeDocument/2006/math">
                    <m:r>
                      <a:rPr lang="en-US" altLang="zh-CN" sz="2000" b="0" i="1" smtClean="0">
                        <a:latin typeface="Cambria Math" panose="02040503050406030204" pitchFamily="18" charset="0"/>
                      </a:rPr>
                      <m:t>𝑘</m:t>
                    </m:r>
                  </m:oMath>
                </a14:m>
                <a:r>
                  <a:rPr lang="en-US" altLang="zh-CN" sz="2000" dirty="0" smtClean="0"/>
                  <a:t>;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0</m:t>
                        </m:r>
                      </m:sub>
                    </m:sSub>
                  </m:oMath>
                </a14:m>
                <a:r>
                  <a:rPr lang="zh-CN" altLang="en-US" sz="2000" dirty="0" smtClean="0"/>
                  <a:t> </a:t>
                </a:r>
                <a:r>
                  <a:rPr lang="en-US" altLang="zh-CN" sz="2000" dirty="0" smtClean="0"/>
                  <a:t>from </a:t>
                </a:r>
                <a14:m>
                  <m:oMath xmlns:m="http://schemas.openxmlformats.org/officeDocument/2006/math">
                    <m:r>
                      <a:rPr lang="en-US" altLang="zh-CN" sz="2000" b="0" i="1" smtClean="0">
                        <a:latin typeface="Cambria Math" panose="02040503050406030204" pitchFamily="18" charset="0"/>
                      </a:rPr>
                      <m:t>𝑞</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𝑧</m:t>
                        </m:r>
                      </m:e>
                    </m:d>
                  </m:oMath>
                </a14:m>
                <a:r>
                  <a:rPr lang="en-US" altLang="zh-CN" sz="2000" dirty="0" smtClean="0"/>
                  <a:t>,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𝑢</m:t>
                        </m:r>
                      </m:e>
                      <m:sub>
                        <m:r>
                          <a:rPr lang="en-US" altLang="zh-CN" sz="2000" b="0" i="1" smtClean="0">
                            <a:latin typeface="Cambria Math" panose="02040503050406030204" pitchFamily="18" charset="0"/>
                          </a:rPr>
                          <m:t>0</m:t>
                        </m:r>
                      </m:sub>
                    </m:sSub>
                  </m:oMath>
                </a14:m>
                <a:r>
                  <a:rPr lang="zh-CN" altLang="en-US" sz="2000" dirty="0" smtClean="0"/>
                  <a:t> </a:t>
                </a:r>
                <a:r>
                  <a:rPr lang="en-US" altLang="zh-CN" sz="2000" dirty="0" smtClean="0"/>
                  <a:t>from </a:t>
                </a:r>
                <a14:m>
                  <m:oMath xmlns:m="http://schemas.openxmlformats.org/officeDocument/2006/math">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0,</m:t>
                        </m:r>
                        <m:r>
                          <a:rPr lang="en-US" altLang="zh-CN" sz="2000" b="0" i="1" smtClean="0">
                            <a:latin typeface="Cambria Math" panose="02040503050406030204" pitchFamily="18" charset="0"/>
                          </a:rPr>
                          <m:t>𝑘𝑞</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0</m:t>
                                </m:r>
                              </m:sub>
                            </m:sSub>
                          </m:e>
                        </m:d>
                      </m:e>
                    </m:d>
                  </m:oMath>
                </a14:m>
                <a:r>
                  <a:rPr lang="en-US" altLang="zh-CN" sz="2000" dirty="0" smtClean="0"/>
                  <a:t>; if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𝑢</m:t>
                        </m:r>
                      </m:e>
                      <m:sub>
                        <m:r>
                          <a:rPr lang="en-US" altLang="zh-CN" sz="2000" b="0" i="1" smtClean="0">
                            <a:latin typeface="Cambria Math" panose="02040503050406030204" pitchFamily="18" charset="0"/>
                          </a:rPr>
                          <m:t>0</m:t>
                        </m:r>
                      </m:sub>
                    </m:sSub>
                    <m:r>
                      <a:rPr lang="en-US" altLang="zh-CN" sz="2000" b="0" i="1" smtClean="0">
                        <a:latin typeface="Cambria Math" panose="02040503050406030204" pitchFamily="18" charset="0"/>
                      </a:rPr>
                      <m:t>&gt;</m:t>
                    </m:r>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𝑝</m:t>
                        </m:r>
                      </m:e>
                    </m:acc>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0</m:t>
                        </m:r>
                      </m:sub>
                    </m:sSub>
                    <m:r>
                      <a:rPr lang="en-US" altLang="zh-CN" sz="2000" b="0" i="1" smtClean="0">
                        <a:latin typeface="Cambria Math" panose="02040503050406030204" pitchFamily="18" charset="0"/>
                      </a:rPr>
                      <m:t>)</m:t>
                    </m:r>
                  </m:oMath>
                </a14:m>
                <a:r>
                  <a:rPr lang="en-US" altLang="zh-CN" sz="2000" dirty="0" smtClean="0"/>
                  <a:t>, reject</a:t>
                </a:r>
                <a:endParaRPr lang="zh-CN" altLang="en-US" sz="2000" dirty="0"/>
              </a:p>
            </p:txBody>
          </p:sp>
        </mc:Choice>
        <mc:Fallback xmlns="">
          <p:sp>
            <p:nvSpPr>
              <p:cNvPr id="3" name="矩形 2"/>
              <p:cNvSpPr>
                <a:spLocks noRot="1" noChangeAspect="1" noMove="1" noResize="1" noEditPoints="1" noAdjustHandles="1" noChangeArrowheads="1" noChangeShapeType="1" noTextEdit="1"/>
              </p:cNvSpPr>
              <p:nvPr/>
            </p:nvSpPr>
            <p:spPr>
              <a:xfrm>
                <a:off x="838196" y="2416040"/>
                <a:ext cx="8604856" cy="439736"/>
              </a:xfrm>
              <a:prstGeom prst="rect">
                <a:avLst/>
              </a:prstGeom>
              <a:blipFill>
                <a:blip r:embed="rId7"/>
                <a:stretch>
                  <a:fillRect l="-708" t="-1389" b="-208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879616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475384"/>
          </a:xfrm>
        </p:spPr>
        <p:txBody>
          <a:bodyPr>
            <a:noAutofit/>
          </a:bodyPr>
          <a:lstStyle/>
          <a:p>
            <a:r>
              <a:rPr lang="en-US" altLang="zh-CN" sz="2800" b="1" dirty="0" smtClean="0">
                <a:latin typeface="+mn-lt"/>
              </a:rPr>
              <a:t>11.1 Basic Sampling Algorithms</a:t>
            </a:r>
            <a:endParaRPr lang="zh-CN" altLang="en-US" sz="2800" b="1" dirty="0">
              <a:latin typeface="+mn-lt"/>
            </a:endParaRPr>
          </a:p>
        </p:txBody>
      </p:sp>
      <p:sp>
        <p:nvSpPr>
          <p:cNvPr id="15" name="矩形 14"/>
          <p:cNvSpPr/>
          <p:nvPr/>
        </p:nvSpPr>
        <p:spPr>
          <a:xfrm>
            <a:off x="838199" y="955914"/>
            <a:ext cx="2403222" cy="400110"/>
          </a:xfrm>
          <a:prstGeom prst="rect">
            <a:avLst/>
          </a:prstGeom>
        </p:spPr>
        <p:txBody>
          <a:bodyPr wrap="none">
            <a:spAutoFit/>
          </a:bodyPr>
          <a:lstStyle/>
          <a:p>
            <a:r>
              <a:rPr lang="en-US" altLang="zh-CN" sz="2000" b="1" dirty="0"/>
              <a:t>Rejection sampling</a:t>
            </a:r>
            <a:endParaRPr lang="zh-CN" altLang="en-US" sz="2000" b="1" dirty="0"/>
          </a:p>
        </p:txBody>
      </p:sp>
      <p:pic>
        <p:nvPicPr>
          <p:cNvPr id="3" name="图片 2"/>
          <p:cNvPicPr>
            <a:picLocks noChangeAspect="1"/>
          </p:cNvPicPr>
          <p:nvPr/>
        </p:nvPicPr>
        <p:blipFill>
          <a:blip r:embed="rId2"/>
          <a:stretch>
            <a:fillRect/>
          </a:stretch>
        </p:blipFill>
        <p:spPr>
          <a:xfrm>
            <a:off x="1452560" y="3059044"/>
            <a:ext cx="9286875" cy="3667125"/>
          </a:xfrm>
          <a:prstGeom prst="rect">
            <a:avLst/>
          </a:prstGeom>
        </p:spPr>
      </p:pic>
      <p:sp>
        <p:nvSpPr>
          <p:cNvPr id="4" name="矩形 3"/>
          <p:cNvSpPr/>
          <p:nvPr/>
        </p:nvSpPr>
        <p:spPr>
          <a:xfrm>
            <a:off x="838198" y="1393626"/>
            <a:ext cx="10515601" cy="707886"/>
          </a:xfrm>
          <a:prstGeom prst="rect">
            <a:avLst/>
          </a:prstGeom>
        </p:spPr>
        <p:txBody>
          <a:bodyPr wrap="square">
            <a:spAutoFit/>
          </a:bodyPr>
          <a:lstStyle/>
          <a:p>
            <a:pPr algn="just"/>
            <a:r>
              <a:rPr lang="en-US" altLang="zh-CN" sz="2000" dirty="0"/>
              <a:t>As an illustration of the use of rejection sampling, consider the task of </a:t>
            </a:r>
            <a:r>
              <a:rPr lang="en-US" altLang="zh-CN" sz="2000" dirty="0" smtClean="0"/>
              <a:t>sampling from </a:t>
            </a:r>
            <a:r>
              <a:rPr lang="en-US" altLang="zh-CN" sz="2000" dirty="0"/>
              <a:t>the gamma distribution</a:t>
            </a:r>
            <a:endParaRPr lang="zh-CN" altLang="en-US" sz="2000" dirty="0"/>
          </a:p>
        </p:txBody>
      </p:sp>
      <p:pic>
        <p:nvPicPr>
          <p:cNvPr id="5" name="图片 4"/>
          <p:cNvPicPr>
            <a:picLocks noChangeAspect="1"/>
          </p:cNvPicPr>
          <p:nvPr/>
        </p:nvPicPr>
        <p:blipFill>
          <a:blip r:embed="rId3"/>
          <a:stretch>
            <a:fillRect/>
          </a:stretch>
        </p:blipFill>
        <p:spPr>
          <a:xfrm>
            <a:off x="2039810" y="2101512"/>
            <a:ext cx="3810000" cy="771525"/>
          </a:xfrm>
          <a:prstGeom prst="rect">
            <a:avLst/>
          </a:prstGeom>
        </p:spPr>
      </p:pic>
      <p:pic>
        <p:nvPicPr>
          <p:cNvPr id="6" name="图片 5"/>
          <p:cNvPicPr>
            <a:picLocks noChangeAspect="1"/>
          </p:cNvPicPr>
          <p:nvPr/>
        </p:nvPicPr>
        <p:blipFill>
          <a:blip r:embed="rId4"/>
          <a:stretch>
            <a:fillRect/>
          </a:stretch>
        </p:blipFill>
        <p:spPr>
          <a:xfrm>
            <a:off x="6865861" y="2187237"/>
            <a:ext cx="2714625" cy="685800"/>
          </a:xfrm>
          <a:prstGeom prst="rect">
            <a:avLst/>
          </a:prstGeom>
        </p:spPr>
      </p:pic>
    </p:spTree>
    <p:extLst>
      <p:ext uri="{BB962C8B-B14F-4D97-AF65-F5344CB8AC3E}">
        <p14:creationId xmlns:p14="http://schemas.microsoft.com/office/powerpoint/2010/main" val="37327053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475384"/>
          </a:xfrm>
        </p:spPr>
        <p:txBody>
          <a:bodyPr>
            <a:noAutofit/>
          </a:bodyPr>
          <a:lstStyle/>
          <a:p>
            <a:r>
              <a:rPr lang="en-US" altLang="zh-CN" sz="2800" b="1" dirty="0" smtClean="0">
                <a:latin typeface="+mn-lt"/>
              </a:rPr>
              <a:t>11.1 Basic Sampling Algorithms</a:t>
            </a:r>
            <a:endParaRPr lang="zh-CN" altLang="en-US" sz="2800" b="1" dirty="0">
              <a:latin typeface="+mn-lt"/>
            </a:endParaRPr>
          </a:p>
        </p:txBody>
      </p:sp>
      <p:sp>
        <p:nvSpPr>
          <p:cNvPr id="15" name="矩形 14"/>
          <p:cNvSpPr/>
          <p:nvPr/>
        </p:nvSpPr>
        <p:spPr>
          <a:xfrm>
            <a:off x="838199" y="955914"/>
            <a:ext cx="3448380" cy="400110"/>
          </a:xfrm>
          <a:prstGeom prst="rect">
            <a:avLst/>
          </a:prstGeom>
        </p:spPr>
        <p:txBody>
          <a:bodyPr wrap="none">
            <a:spAutoFit/>
          </a:bodyPr>
          <a:lstStyle/>
          <a:p>
            <a:r>
              <a:rPr lang="en-US" altLang="zh-CN" sz="2000" b="1" dirty="0"/>
              <a:t>Adaptive rejection sampling</a:t>
            </a:r>
            <a:endParaRPr lang="zh-CN" altLang="en-US" sz="2000" b="1" dirty="0"/>
          </a:p>
        </p:txBody>
      </p:sp>
      <p:pic>
        <p:nvPicPr>
          <p:cNvPr id="9" name="图片 8"/>
          <p:cNvPicPr>
            <a:picLocks noChangeAspect="1"/>
          </p:cNvPicPr>
          <p:nvPr/>
        </p:nvPicPr>
        <p:blipFill>
          <a:blip r:embed="rId2"/>
          <a:stretch>
            <a:fillRect/>
          </a:stretch>
        </p:blipFill>
        <p:spPr>
          <a:xfrm>
            <a:off x="2942005" y="5915447"/>
            <a:ext cx="6010275" cy="438150"/>
          </a:xfrm>
          <a:prstGeom prst="rect">
            <a:avLst/>
          </a:prstGeom>
        </p:spPr>
      </p:pic>
      <mc:AlternateContent xmlns:mc="http://schemas.openxmlformats.org/markup-compatibility/2006" xmlns:a14="http://schemas.microsoft.com/office/drawing/2010/main">
        <mc:Choice Requires="a14">
          <p:sp>
            <p:nvSpPr>
              <p:cNvPr id="3" name="矩形 2"/>
              <p:cNvSpPr/>
              <p:nvPr/>
            </p:nvSpPr>
            <p:spPr>
              <a:xfrm>
                <a:off x="838198" y="1352793"/>
                <a:ext cx="10515602" cy="707886"/>
              </a:xfrm>
              <a:prstGeom prst="rect">
                <a:avLst/>
              </a:prstGeom>
            </p:spPr>
            <p:txBody>
              <a:bodyPr wrap="square">
                <a:spAutoFit/>
              </a:bodyPr>
              <a:lstStyle/>
              <a:p>
                <a:pPr algn="just"/>
                <a:r>
                  <a:rPr lang="en-US" altLang="zh-CN" sz="2000" dirty="0"/>
                  <a:t>In many </a:t>
                </a:r>
                <a:r>
                  <a:rPr lang="en-US" altLang="zh-CN" sz="2000" dirty="0" smtClean="0"/>
                  <a:t>instances, it proves difficult </a:t>
                </a:r>
                <a:r>
                  <a:rPr lang="en-US" altLang="zh-CN" sz="2000" dirty="0"/>
                  <a:t>to determine a suitable analytic form for the envelope distribution </a:t>
                </a:r>
                <a14:m>
                  <m:oMath xmlns:m="http://schemas.openxmlformats.org/officeDocument/2006/math">
                    <m:r>
                      <a:rPr lang="en-US" altLang="zh-CN" sz="2000" i="1" dirty="0" smtClean="0">
                        <a:latin typeface="Cambria Math" panose="02040503050406030204" pitchFamily="18" charset="0"/>
                      </a:rPr>
                      <m:t>𝑞</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𝑧</m:t>
                    </m:r>
                    <m:r>
                      <a:rPr lang="en-US" altLang="zh-CN" sz="2000" i="1" dirty="0" smtClean="0">
                        <a:latin typeface="Cambria Math" panose="02040503050406030204" pitchFamily="18" charset="0"/>
                      </a:rPr>
                      <m:t>)</m:t>
                    </m:r>
                  </m:oMath>
                </a14:m>
                <a:r>
                  <a:rPr lang="en-US" altLang="zh-CN" sz="2000" dirty="0" smtClean="0"/>
                  <a:t>.</a:t>
                </a:r>
                <a:endParaRPr lang="zh-CN" altLang="en-US" sz="2000" dirty="0"/>
              </a:p>
            </p:txBody>
          </p:sp>
        </mc:Choice>
        <mc:Fallback xmlns="">
          <p:sp>
            <p:nvSpPr>
              <p:cNvPr id="3" name="矩形 2"/>
              <p:cNvSpPr>
                <a:spLocks noRot="1" noChangeAspect="1" noMove="1" noResize="1" noEditPoints="1" noAdjustHandles="1" noChangeArrowheads="1" noChangeShapeType="1" noTextEdit="1"/>
              </p:cNvSpPr>
              <p:nvPr/>
            </p:nvSpPr>
            <p:spPr>
              <a:xfrm>
                <a:off x="838198" y="1352793"/>
                <a:ext cx="10515602" cy="707886"/>
              </a:xfrm>
              <a:prstGeom prst="rect">
                <a:avLst/>
              </a:prstGeom>
              <a:blipFill>
                <a:blip r:embed="rId3"/>
                <a:stretch>
                  <a:fillRect l="-579" t="-5172" r="-579" b="-14655"/>
                </a:stretch>
              </a:blipFill>
            </p:spPr>
            <p:txBody>
              <a:bodyPr/>
              <a:lstStyle/>
              <a:p>
                <a:r>
                  <a:rPr lang="zh-CN" altLang="en-US">
                    <a:noFill/>
                  </a:rPr>
                  <a:t> </a:t>
                </a:r>
              </a:p>
            </p:txBody>
          </p:sp>
        </mc:Fallback>
      </mc:AlternateContent>
      <p:pic>
        <p:nvPicPr>
          <p:cNvPr id="5" name="图片 4"/>
          <p:cNvPicPr>
            <a:picLocks noChangeAspect="1"/>
          </p:cNvPicPr>
          <p:nvPr/>
        </p:nvPicPr>
        <p:blipFill>
          <a:blip r:embed="rId4"/>
          <a:stretch>
            <a:fillRect/>
          </a:stretch>
        </p:blipFill>
        <p:spPr>
          <a:xfrm>
            <a:off x="1466849" y="2515883"/>
            <a:ext cx="9258300" cy="3343275"/>
          </a:xfrm>
          <a:prstGeom prst="rect">
            <a:avLst/>
          </a:prstGeom>
        </p:spPr>
      </p:pic>
      <mc:AlternateContent xmlns:mc="http://schemas.openxmlformats.org/markup-compatibility/2006" xmlns:a14="http://schemas.microsoft.com/office/drawing/2010/main">
        <mc:Choice Requires="a14">
          <p:sp>
            <p:nvSpPr>
              <p:cNvPr id="6" name="矩形 5"/>
              <p:cNvSpPr/>
              <p:nvPr/>
            </p:nvSpPr>
            <p:spPr>
              <a:xfrm>
                <a:off x="838198" y="2088226"/>
                <a:ext cx="4303871" cy="400110"/>
              </a:xfrm>
              <a:prstGeom prst="rect">
                <a:avLst/>
              </a:prstGeom>
            </p:spPr>
            <p:txBody>
              <a:bodyPr wrap="none">
                <a:spAutoFit/>
              </a:bodyPr>
              <a:lstStyle/>
              <a:p>
                <a:r>
                  <a:rPr lang="en-US" altLang="zh-CN" sz="2000" dirty="0"/>
                  <a:t>for cases in which </a:t>
                </a:r>
                <a14:m>
                  <m:oMath xmlns:m="http://schemas.openxmlformats.org/officeDocument/2006/math">
                    <m:r>
                      <a:rPr lang="en-US" altLang="zh-CN" sz="2000" i="1" dirty="0" smtClean="0">
                        <a:latin typeface="Cambria Math" panose="02040503050406030204" pitchFamily="18" charset="0"/>
                      </a:rPr>
                      <m:t>𝑝</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𝑧</m:t>
                    </m:r>
                    <m:r>
                      <a:rPr lang="en-US" altLang="zh-CN" sz="2000" i="1" dirty="0" smtClean="0">
                        <a:latin typeface="Cambria Math" panose="02040503050406030204" pitchFamily="18" charset="0"/>
                      </a:rPr>
                      <m:t>)</m:t>
                    </m:r>
                  </m:oMath>
                </a14:m>
                <a:r>
                  <a:rPr lang="en-US" altLang="zh-CN" sz="2000" dirty="0" smtClean="0"/>
                  <a:t> </a:t>
                </a:r>
                <a:r>
                  <a:rPr lang="en-US" altLang="zh-CN" sz="2000" dirty="0"/>
                  <a:t>is log concave</a:t>
                </a:r>
                <a:endParaRPr lang="zh-CN" altLang="en-US" sz="2000" dirty="0"/>
              </a:p>
            </p:txBody>
          </p:sp>
        </mc:Choice>
        <mc:Fallback xmlns="">
          <p:sp>
            <p:nvSpPr>
              <p:cNvPr id="6" name="矩形 5"/>
              <p:cNvSpPr>
                <a:spLocks noRot="1" noChangeAspect="1" noMove="1" noResize="1" noEditPoints="1" noAdjustHandles="1" noChangeArrowheads="1" noChangeShapeType="1" noTextEdit="1"/>
              </p:cNvSpPr>
              <p:nvPr/>
            </p:nvSpPr>
            <p:spPr>
              <a:xfrm>
                <a:off x="838198" y="2088226"/>
                <a:ext cx="4303871" cy="400110"/>
              </a:xfrm>
              <a:prstGeom prst="rect">
                <a:avLst/>
              </a:prstGeom>
              <a:blipFill>
                <a:blip r:embed="rId5"/>
                <a:stretch>
                  <a:fillRect l="-1414" t="-9231" r="-707" b="-276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808997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475384"/>
          </a:xfrm>
        </p:spPr>
        <p:txBody>
          <a:bodyPr>
            <a:noAutofit/>
          </a:bodyPr>
          <a:lstStyle/>
          <a:p>
            <a:r>
              <a:rPr lang="en-US" altLang="zh-CN" sz="2800" b="1" dirty="0" smtClean="0">
                <a:latin typeface="+mn-lt"/>
              </a:rPr>
              <a:t>11.1 Basic Sampling Algorithms</a:t>
            </a:r>
            <a:endParaRPr lang="zh-CN" altLang="en-US" sz="2800" b="1" dirty="0">
              <a:latin typeface="+mn-lt"/>
            </a:endParaRPr>
          </a:p>
        </p:txBody>
      </p:sp>
      <p:sp>
        <p:nvSpPr>
          <p:cNvPr id="15" name="矩形 14"/>
          <p:cNvSpPr/>
          <p:nvPr/>
        </p:nvSpPr>
        <p:spPr>
          <a:xfrm>
            <a:off x="838199" y="955914"/>
            <a:ext cx="2658100" cy="400110"/>
          </a:xfrm>
          <a:prstGeom prst="rect">
            <a:avLst/>
          </a:prstGeom>
        </p:spPr>
        <p:txBody>
          <a:bodyPr wrap="none">
            <a:spAutoFit/>
          </a:bodyPr>
          <a:lstStyle/>
          <a:p>
            <a:r>
              <a:rPr lang="en-US" altLang="zh-CN" sz="2000" b="1" dirty="0"/>
              <a:t>Importance sampling</a:t>
            </a:r>
            <a:endParaRPr lang="zh-CN" altLang="en-US" sz="2000" b="1" dirty="0"/>
          </a:p>
        </p:txBody>
      </p:sp>
      <mc:AlternateContent xmlns:mc="http://schemas.openxmlformats.org/markup-compatibility/2006" xmlns:a14="http://schemas.microsoft.com/office/drawing/2010/main">
        <mc:Choice Requires="a14">
          <p:sp>
            <p:nvSpPr>
              <p:cNvPr id="3" name="矩形 2"/>
              <p:cNvSpPr/>
              <p:nvPr/>
            </p:nvSpPr>
            <p:spPr>
              <a:xfrm>
                <a:off x="838199" y="1423954"/>
                <a:ext cx="10515601" cy="707886"/>
              </a:xfrm>
              <a:prstGeom prst="rect">
                <a:avLst/>
              </a:prstGeom>
            </p:spPr>
            <p:txBody>
              <a:bodyPr wrap="square">
                <a:spAutoFit/>
              </a:bodyPr>
              <a:lstStyle/>
              <a:p>
                <a:pPr algn="just"/>
                <a:r>
                  <a:rPr lang="en-US" altLang="zh-CN" sz="2000" dirty="0" smtClean="0"/>
                  <a:t>Importance </a:t>
                </a:r>
                <a:r>
                  <a:rPr lang="en-US" altLang="zh-CN" sz="2000" dirty="0"/>
                  <a:t>sampling provides a framework for approximating expectations </a:t>
                </a:r>
                <a:r>
                  <a:rPr lang="en-US" altLang="zh-CN" sz="2000" dirty="0" smtClean="0"/>
                  <a:t>directly but </a:t>
                </a:r>
                <a:r>
                  <a:rPr lang="en-US" altLang="zh-CN" sz="2000" dirty="0"/>
                  <a:t>does not itself provide a mechanism for drawing samples from </a:t>
                </a:r>
                <a:r>
                  <a:rPr lang="en-US" altLang="zh-CN" sz="2000" dirty="0" smtClean="0"/>
                  <a:t>distribution </a:t>
                </a:r>
                <a14:m>
                  <m:oMath xmlns:m="http://schemas.openxmlformats.org/officeDocument/2006/math">
                    <m:r>
                      <a:rPr lang="en-US" altLang="zh-CN" sz="2000" i="1" dirty="0" smtClean="0">
                        <a:latin typeface="Cambria Math" panose="02040503050406030204" pitchFamily="18" charset="0"/>
                      </a:rPr>
                      <m:t>𝑝</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𝑧</m:t>
                    </m:r>
                    <m:r>
                      <a:rPr lang="en-US" altLang="zh-CN" sz="2000" i="1" dirty="0">
                        <a:latin typeface="Cambria Math" panose="02040503050406030204" pitchFamily="18" charset="0"/>
                      </a:rPr>
                      <m:t>)</m:t>
                    </m:r>
                  </m:oMath>
                </a14:m>
                <a:r>
                  <a:rPr lang="en-US" altLang="zh-CN" sz="2000" dirty="0"/>
                  <a:t>.</a:t>
                </a:r>
                <a:endParaRPr lang="zh-CN" altLang="en-US" sz="2000" dirty="0"/>
              </a:p>
            </p:txBody>
          </p:sp>
        </mc:Choice>
        <mc:Fallback xmlns="">
          <p:sp>
            <p:nvSpPr>
              <p:cNvPr id="3" name="矩形 2"/>
              <p:cNvSpPr>
                <a:spLocks noRot="1" noChangeAspect="1" noMove="1" noResize="1" noEditPoints="1" noAdjustHandles="1" noChangeArrowheads="1" noChangeShapeType="1" noTextEdit="1"/>
              </p:cNvSpPr>
              <p:nvPr/>
            </p:nvSpPr>
            <p:spPr>
              <a:xfrm>
                <a:off x="838199" y="1423954"/>
                <a:ext cx="10515601" cy="707886"/>
              </a:xfrm>
              <a:prstGeom prst="rect">
                <a:avLst/>
              </a:prstGeom>
              <a:blipFill>
                <a:blip r:embed="rId3"/>
                <a:stretch>
                  <a:fillRect l="-579" t="-5172" r="-579" b="-14655"/>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4672011" y="2131840"/>
            <a:ext cx="2847975" cy="933450"/>
          </a:xfrm>
          <a:prstGeom prst="rect">
            <a:avLst/>
          </a:prstGeom>
        </p:spPr>
      </p:pic>
      <p:pic>
        <p:nvPicPr>
          <p:cNvPr id="5" name="图片 4"/>
          <p:cNvPicPr>
            <a:picLocks noChangeAspect="1"/>
          </p:cNvPicPr>
          <p:nvPr/>
        </p:nvPicPr>
        <p:blipFill>
          <a:blip r:embed="rId5"/>
          <a:stretch>
            <a:fillRect/>
          </a:stretch>
        </p:blipFill>
        <p:spPr>
          <a:xfrm>
            <a:off x="4319580" y="3635747"/>
            <a:ext cx="3552825" cy="2371725"/>
          </a:xfrm>
          <a:prstGeom prst="rect">
            <a:avLst/>
          </a:prstGeom>
        </p:spPr>
      </p:pic>
      <mc:AlternateContent xmlns:mc="http://schemas.openxmlformats.org/markup-compatibility/2006" xmlns:a14="http://schemas.microsoft.com/office/drawing/2010/main">
        <mc:Choice Requires="a14">
          <p:sp>
            <p:nvSpPr>
              <p:cNvPr id="6" name="矩形 5"/>
              <p:cNvSpPr/>
              <p:nvPr/>
            </p:nvSpPr>
            <p:spPr>
              <a:xfrm>
                <a:off x="838192" y="2991888"/>
                <a:ext cx="10515603" cy="707886"/>
              </a:xfrm>
              <a:prstGeom prst="rect">
                <a:avLst/>
              </a:prstGeom>
            </p:spPr>
            <p:txBody>
              <a:bodyPr wrap="square">
                <a:spAutoFit/>
              </a:bodyPr>
              <a:lstStyle/>
              <a:p>
                <a:pPr algn="just"/>
                <a:r>
                  <a:rPr lang="en-US" altLang="zh-CN" sz="2000" dirty="0"/>
                  <a:t>As in the case of rejection sampling, importance sampling is based on the </a:t>
                </a:r>
                <a:r>
                  <a:rPr lang="en-US" altLang="zh-CN" sz="2000" dirty="0" smtClean="0"/>
                  <a:t>use of </a:t>
                </a:r>
                <a:r>
                  <a:rPr lang="en-US" altLang="zh-CN" sz="2000" dirty="0"/>
                  <a:t>a proposal distribution </a:t>
                </a:r>
                <a14:m>
                  <m:oMath xmlns:m="http://schemas.openxmlformats.org/officeDocument/2006/math">
                    <m:r>
                      <a:rPr lang="en-US" altLang="zh-CN" sz="2000" i="1" dirty="0" smtClean="0">
                        <a:latin typeface="Cambria Math" panose="02040503050406030204" pitchFamily="18" charset="0"/>
                      </a:rPr>
                      <m:t>𝑞</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𝑧</m:t>
                    </m:r>
                    <m:r>
                      <a:rPr lang="en-US" altLang="zh-CN" sz="2000" i="1" dirty="0" smtClean="0">
                        <a:latin typeface="Cambria Math" panose="02040503050406030204" pitchFamily="18" charset="0"/>
                      </a:rPr>
                      <m:t>) </m:t>
                    </m:r>
                  </m:oMath>
                </a14:m>
                <a:r>
                  <a:rPr lang="en-US" altLang="zh-CN" sz="2000" dirty="0"/>
                  <a:t>from which it is easy to draw </a:t>
                </a:r>
                <a:r>
                  <a:rPr lang="en-US" altLang="zh-CN" sz="2000" dirty="0" smtClean="0"/>
                  <a:t>samples.</a:t>
                </a:r>
                <a:endParaRPr lang="zh-CN" altLang="en-US" sz="2000" dirty="0"/>
              </a:p>
            </p:txBody>
          </p:sp>
        </mc:Choice>
        <mc:Fallback xmlns="">
          <p:sp>
            <p:nvSpPr>
              <p:cNvPr id="6" name="矩形 5"/>
              <p:cNvSpPr>
                <a:spLocks noRot="1" noChangeAspect="1" noMove="1" noResize="1" noEditPoints="1" noAdjustHandles="1" noChangeArrowheads="1" noChangeShapeType="1" noTextEdit="1"/>
              </p:cNvSpPr>
              <p:nvPr/>
            </p:nvSpPr>
            <p:spPr>
              <a:xfrm>
                <a:off x="838192" y="2991888"/>
                <a:ext cx="10515603" cy="707886"/>
              </a:xfrm>
              <a:prstGeom prst="rect">
                <a:avLst/>
              </a:prstGeom>
              <a:blipFill>
                <a:blip r:embed="rId6"/>
                <a:stretch>
                  <a:fillRect l="-580" t="-5172" r="-638" b="-14655"/>
                </a:stretch>
              </a:blipFill>
            </p:spPr>
            <p:txBody>
              <a:bodyPr/>
              <a:lstStyle/>
              <a:p>
                <a:r>
                  <a:rPr lang="zh-CN" altLang="en-US">
                    <a:noFill/>
                  </a:rPr>
                  <a:t> </a:t>
                </a:r>
              </a:p>
            </p:txBody>
          </p:sp>
        </mc:Fallback>
      </mc:AlternateContent>
      <p:pic>
        <p:nvPicPr>
          <p:cNvPr id="8" name="图片 7"/>
          <p:cNvPicPr>
            <a:picLocks noChangeAspect="1"/>
          </p:cNvPicPr>
          <p:nvPr/>
        </p:nvPicPr>
        <p:blipFill>
          <a:blip r:embed="rId7"/>
          <a:stretch>
            <a:fillRect/>
          </a:stretch>
        </p:blipFill>
        <p:spPr>
          <a:xfrm>
            <a:off x="1211649" y="6011737"/>
            <a:ext cx="2200275" cy="371475"/>
          </a:xfrm>
          <a:prstGeom prst="rect">
            <a:avLst/>
          </a:prstGeom>
        </p:spPr>
      </p:pic>
      <p:sp>
        <p:nvSpPr>
          <p:cNvPr id="10" name="矩形 9"/>
          <p:cNvSpPr/>
          <p:nvPr/>
        </p:nvSpPr>
        <p:spPr>
          <a:xfrm>
            <a:off x="3669228" y="6007472"/>
            <a:ext cx="7701516" cy="646331"/>
          </a:xfrm>
          <a:prstGeom prst="rect">
            <a:avLst/>
          </a:prstGeom>
        </p:spPr>
        <p:txBody>
          <a:bodyPr wrap="square">
            <a:spAutoFit/>
          </a:bodyPr>
          <a:lstStyle/>
          <a:p>
            <a:r>
              <a:rPr lang="en-US" altLang="zh-CN" dirty="0"/>
              <a:t>are known as </a:t>
            </a:r>
            <a:r>
              <a:rPr lang="en-US" altLang="zh-CN" b="1" dirty="0"/>
              <a:t>importance weights</a:t>
            </a:r>
            <a:r>
              <a:rPr lang="en-US" altLang="zh-CN" dirty="0"/>
              <a:t>, and they </a:t>
            </a:r>
            <a:r>
              <a:rPr lang="en-US" altLang="zh-CN" dirty="0" smtClean="0"/>
              <a:t>correct the </a:t>
            </a:r>
            <a:r>
              <a:rPr lang="en-US" altLang="zh-CN" dirty="0"/>
              <a:t>bias introduced by sampling from the wrong distribution.</a:t>
            </a:r>
            <a:endParaRPr lang="zh-CN" altLang="en-US" dirty="0"/>
          </a:p>
        </p:txBody>
      </p:sp>
    </p:spTree>
    <p:extLst>
      <p:ext uri="{BB962C8B-B14F-4D97-AF65-F5344CB8AC3E}">
        <p14:creationId xmlns:p14="http://schemas.microsoft.com/office/powerpoint/2010/main" val="26467703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475384"/>
          </a:xfrm>
        </p:spPr>
        <p:txBody>
          <a:bodyPr>
            <a:noAutofit/>
          </a:bodyPr>
          <a:lstStyle/>
          <a:p>
            <a:r>
              <a:rPr lang="en-US" altLang="zh-CN" sz="2800" b="1" dirty="0" smtClean="0">
                <a:latin typeface="+mn-lt"/>
              </a:rPr>
              <a:t>11.1 Basic Sampling Algorithms</a:t>
            </a:r>
            <a:endParaRPr lang="zh-CN" altLang="en-US" sz="2800" b="1" dirty="0">
              <a:latin typeface="+mn-lt"/>
            </a:endParaRPr>
          </a:p>
        </p:txBody>
      </p:sp>
      <p:sp>
        <p:nvSpPr>
          <p:cNvPr id="15" name="矩形 14"/>
          <p:cNvSpPr/>
          <p:nvPr/>
        </p:nvSpPr>
        <p:spPr>
          <a:xfrm>
            <a:off x="838199" y="955914"/>
            <a:ext cx="2658100" cy="400110"/>
          </a:xfrm>
          <a:prstGeom prst="rect">
            <a:avLst/>
          </a:prstGeom>
        </p:spPr>
        <p:txBody>
          <a:bodyPr wrap="none">
            <a:spAutoFit/>
          </a:bodyPr>
          <a:lstStyle/>
          <a:p>
            <a:r>
              <a:rPr lang="en-US" altLang="zh-CN" sz="2000" b="1" dirty="0"/>
              <a:t>Importance sampling</a:t>
            </a:r>
            <a:endParaRPr lang="zh-CN" altLang="en-US" sz="2000" b="1" dirty="0"/>
          </a:p>
        </p:txBody>
      </p:sp>
      <p:pic>
        <p:nvPicPr>
          <p:cNvPr id="7" name="图片 6"/>
          <p:cNvPicPr>
            <a:picLocks noChangeAspect="1"/>
          </p:cNvPicPr>
          <p:nvPr/>
        </p:nvPicPr>
        <p:blipFill>
          <a:blip r:embed="rId3"/>
          <a:stretch>
            <a:fillRect/>
          </a:stretch>
        </p:blipFill>
        <p:spPr>
          <a:xfrm>
            <a:off x="3590371" y="2061366"/>
            <a:ext cx="1800225" cy="371475"/>
          </a:xfrm>
          <a:prstGeom prst="rect">
            <a:avLst/>
          </a:prstGeom>
        </p:spPr>
      </p:pic>
      <p:pic>
        <p:nvPicPr>
          <p:cNvPr id="9" name="图片 8"/>
          <p:cNvPicPr>
            <a:picLocks noChangeAspect="1"/>
          </p:cNvPicPr>
          <p:nvPr/>
        </p:nvPicPr>
        <p:blipFill>
          <a:blip r:embed="rId4"/>
          <a:stretch>
            <a:fillRect/>
          </a:stretch>
        </p:blipFill>
        <p:spPr>
          <a:xfrm>
            <a:off x="6106633" y="2080416"/>
            <a:ext cx="581025" cy="352425"/>
          </a:xfrm>
          <a:prstGeom prst="rect">
            <a:avLst/>
          </a:prstGeom>
        </p:spPr>
      </p:pic>
      <p:sp>
        <p:nvSpPr>
          <p:cNvPr id="11" name="矩形 10"/>
          <p:cNvSpPr/>
          <p:nvPr/>
        </p:nvSpPr>
        <p:spPr>
          <a:xfrm>
            <a:off x="6751202" y="2061366"/>
            <a:ext cx="2783134" cy="400110"/>
          </a:xfrm>
          <a:prstGeom prst="rect">
            <a:avLst/>
          </a:prstGeom>
        </p:spPr>
        <p:txBody>
          <a:bodyPr wrap="none">
            <a:spAutoFit/>
          </a:bodyPr>
          <a:lstStyle/>
          <a:p>
            <a:r>
              <a:rPr lang="en-US" altLang="zh-CN" sz="2000" dirty="0"/>
              <a:t>can be evaluated </a:t>
            </a:r>
            <a:r>
              <a:rPr lang="en-US" altLang="zh-CN" sz="2000" dirty="0" smtClean="0"/>
              <a:t>easily.</a:t>
            </a:r>
            <a:endParaRPr lang="zh-CN" altLang="en-US" sz="2000" dirty="0"/>
          </a:p>
        </p:txBody>
      </p:sp>
      <p:pic>
        <p:nvPicPr>
          <p:cNvPr id="12" name="图片 11"/>
          <p:cNvPicPr>
            <a:picLocks noChangeAspect="1"/>
          </p:cNvPicPr>
          <p:nvPr/>
        </p:nvPicPr>
        <p:blipFill>
          <a:blip r:embed="rId5"/>
          <a:stretch>
            <a:fillRect/>
          </a:stretch>
        </p:blipFill>
        <p:spPr>
          <a:xfrm>
            <a:off x="1792471" y="2557240"/>
            <a:ext cx="3914775" cy="2400300"/>
          </a:xfrm>
          <a:prstGeom prst="rect">
            <a:avLst/>
          </a:prstGeom>
        </p:spPr>
      </p:pic>
      <p:pic>
        <p:nvPicPr>
          <p:cNvPr id="13" name="图片 12"/>
          <p:cNvPicPr>
            <a:picLocks noChangeAspect="1"/>
          </p:cNvPicPr>
          <p:nvPr/>
        </p:nvPicPr>
        <p:blipFill>
          <a:blip r:embed="rId6"/>
          <a:stretch>
            <a:fillRect/>
          </a:stretch>
        </p:blipFill>
        <p:spPr>
          <a:xfrm>
            <a:off x="6266121" y="2557240"/>
            <a:ext cx="4733925" cy="1781175"/>
          </a:xfrm>
          <a:prstGeom prst="rect">
            <a:avLst/>
          </a:prstGeom>
        </p:spPr>
      </p:pic>
      <p:pic>
        <p:nvPicPr>
          <p:cNvPr id="14" name="图片 13"/>
          <p:cNvPicPr>
            <a:picLocks noChangeAspect="1"/>
          </p:cNvPicPr>
          <p:nvPr/>
        </p:nvPicPr>
        <p:blipFill>
          <a:blip r:embed="rId7"/>
          <a:stretch>
            <a:fillRect/>
          </a:stretch>
        </p:blipFill>
        <p:spPr>
          <a:xfrm>
            <a:off x="1792471" y="5333435"/>
            <a:ext cx="2400300" cy="904875"/>
          </a:xfrm>
          <a:prstGeom prst="rect">
            <a:avLst/>
          </a:prstGeom>
        </p:spPr>
      </p:pic>
      <p:pic>
        <p:nvPicPr>
          <p:cNvPr id="16" name="图片 15"/>
          <p:cNvPicPr>
            <a:picLocks noChangeAspect="1"/>
          </p:cNvPicPr>
          <p:nvPr/>
        </p:nvPicPr>
        <p:blipFill>
          <a:blip r:embed="rId8"/>
          <a:stretch>
            <a:fillRect/>
          </a:stretch>
        </p:blipFill>
        <p:spPr>
          <a:xfrm>
            <a:off x="6024150" y="5392221"/>
            <a:ext cx="4429125" cy="828675"/>
          </a:xfrm>
          <a:prstGeom prst="rect">
            <a:avLst/>
          </a:prstGeom>
        </p:spPr>
      </p:pic>
      <p:sp>
        <p:nvSpPr>
          <p:cNvPr id="17" name="矩形 16"/>
          <p:cNvSpPr/>
          <p:nvPr/>
        </p:nvSpPr>
        <p:spPr>
          <a:xfrm>
            <a:off x="5019169" y="5621893"/>
            <a:ext cx="788999" cy="369332"/>
          </a:xfrm>
          <a:prstGeom prst="rect">
            <a:avLst/>
          </a:prstGeom>
        </p:spPr>
        <p:txBody>
          <a:bodyPr wrap="none">
            <a:spAutoFit/>
          </a:bodyPr>
          <a:lstStyle/>
          <a:p>
            <a:r>
              <a:rPr lang="en-US" altLang="zh-CN" dirty="0" smtClean="0"/>
              <a:t>where</a:t>
            </a:r>
            <a:endParaRPr lang="zh-CN" altLang="en-US" dirty="0"/>
          </a:p>
        </p:txBody>
      </p:sp>
      <mc:AlternateContent xmlns:mc="http://schemas.openxmlformats.org/markup-compatibility/2006" xmlns:a14="http://schemas.microsoft.com/office/drawing/2010/main">
        <mc:Choice Requires="a14">
          <p:sp>
            <p:nvSpPr>
              <p:cNvPr id="3" name="矩形 2"/>
              <p:cNvSpPr/>
              <p:nvPr/>
            </p:nvSpPr>
            <p:spPr>
              <a:xfrm>
                <a:off x="838198" y="1449989"/>
                <a:ext cx="10515601" cy="707886"/>
              </a:xfrm>
              <a:prstGeom prst="rect">
                <a:avLst/>
              </a:prstGeom>
            </p:spPr>
            <p:txBody>
              <a:bodyPr wrap="square">
                <a:spAutoFit/>
              </a:bodyPr>
              <a:lstStyle/>
              <a:p>
                <a:pPr algn="just"/>
                <a:r>
                  <a:rPr lang="en-US" altLang="zh-CN" sz="2000" dirty="0"/>
                  <a:t>It will often be the case that the distribution </a:t>
                </a:r>
                <a14:m>
                  <m:oMath xmlns:m="http://schemas.openxmlformats.org/officeDocument/2006/math">
                    <m:r>
                      <a:rPr lang="en-US" altLang="zh-CN" sz="2000" i="1" dirty="0" smtClean="0">
                        <a:latin typeface="Cambria Math" panose="02040503050406030204" pitchFamily="18" charset="0"/>
                      </a:rPr>
                      <m:t>𝑝</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𝑧</m:t>
                    </m:r>
                    <m:r>
                      <a:rPr lang="en-US" altLang="zh-CN" sz="2000" i="1" dirty="0" smtClean="0">
                        <a:latin typeface="Cambria Math" panose="02040503050406030204" pitchFamily="18" charset="0"/>
                      </a:rPr>
                      <m:t>)</m:t>
                    </m:r>
                  </m:oMath>
                </a14:m>
                <a:r>
                  <a:rPr lang="en-US" altLang="zh-CN" sz="2000" dirty="0" smtClean="0"/>
                  <a:t> </a:t>
                </a:r>
                <a:r>
                  <a:rPr lang="en-US" altLang="zh-CN" sz="2000" dirty="0"/>
                  <a:t>can only be evaluated up to </a:t>
                </a:r>
                <a:r>
                  <a:rPr lang="en-US" altLang="zh-CN" sz="2000" dirty="0" smtClean="0"/>
                  <a:t>a normalization constant.</a:t>
                </a:r>
                <a:endParaRPr lang="zh-CN" altLang="en-US" sz="2000" dirty="0"/>
              </a:p>
            </p:txBody>
          </p:sp>
        </mc:Choice>
        <mc:Fallback xmlns="">
          <p:sp>
            <p:nvSpPr>
              <p:cNvPr id="3" name="矩形 2"/>
              <p:cNvSpPr>
                <a:spLocks noRot="1" noChangeAspect="1" noMove="1" noResize="1" noEditPoints="1" noAdjustHandles="1" noChangeArrowheads="1" noChangeShapeType="1" noTextEdit="1"/>
              </p:cNvSpPr>
              <p:nvPr/>
            </p:nvSpPr>
            <p:spPr>
              <a:xfrm>
                <a:off x="838198" y="1449989"/>
                <a:ext cx="10515601" cy="707886"/>
              </a:xfrm>
              <a:prstGeom prst="rect">
                <a:avLst/>
              </a:prstGeom>
              <a:blipFill>
                <a:blip r:embed="rId9"/>
                <a:stretch>
                  <a:fillRect l="-580" t="-5172" r="-638" b="-146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620914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4797</TotalTime>
  <Words>1573</Words>
  <Application>Microsoft Office PowerPoint</Application>
  <PresentationFormat>宽屏</PresentationFormat>
  <Paragraphs>139</Paragraphs>
  <Slides>23</Slides>
  <Notes>18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23</vt:i4>
      </vt:variant>
    </vt:vector>
  </HeadingPairs>
  <TitlesOfParts>
    <vt:vector size="28" baseType="lpstr">
      <vt:lpstr>等线</vt:lpstr>
      <vt:lpstr>等线 Light</vt:lpstr>
      <vt:lpstr>Arial</vt:lpstr>
      <vt:lpstr>Cambria Math</vt:lpstr>
      <vt:lpstr>Office 主题​​</vt:lpstr>
      <vt:lpstr>Chapter 11  Sampling Methods</vt:lpstr>
      <vt:lpstr>Contents</vt:lpstr>
      <vt:lpstr>Introduce</vt:lpstr>
      <vt:lpstr>11.1 Basic Sampling Algorithms</vt:lpstr>
      <vt:lpstr>11.1 Basic Sampling Algorithms</vt:lpstr>
      <vt:lpstr>11.1 Basic Sampling Algorithms</vt:lpstr>
      <vt:lpstr>11.1 Basic Sampling Algorithms</vt:lpstr>
      <vt:lpstr>11.1 Basic Sampling Algorithms</vt:lpstr>
      <vt:lpstr>11.1 Basic Sampling Algorithms</vt:lpstr>
      <vt:lpstr>11.1 Basic Sampling Algorithms</vt:lpstr>
      <vt:lpstr>11.1 Basic Sampling Algorithms</vt:lpstr>
      <vt:lpstr>11.1 Basic Sampling Algorithms</vt:lpstr>
      <vt:lpstr>11.1 Basic Sampling Algorithms</vt:lpstr>
      <vt:lpstr>11.2 Markov Chain Monte Carlo</vt:lpstr>
      <vt:lpstr>11.2 Markov Chain Monte Carlo</vt:lpstr>
      <vt:lpstr>11.3 Gibbs Sampling</vt:lpstr>
      <vt:lpstr>11.4 Slice Sampling</vt:lpstr>
      <vt:lpstr>11.4 Slice Sampling</vt:lpstr>
      <vt:lpstr>11.5 The Hybrid Monte Carlo Algorithm</vt:lpstr>
      <vt:lpstr>11.5 The Hybrid Monte Carlo Algorithm</vt:lpstr>
      <vt:lpstr>11.5 The Hybrid Monte Carlo Algorithm</vt:lpstr>
      <vt:lpstr>11.5 The Hybrid Monte Carlo Algorithm</vt:lpstr>
      <vt:lpstr>11.6 Estimating the Partition Algorithm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11  Sampling Methods</dc:title>
  <dc:creator>LIU WEI</dc:creator>
  <cp:lastModifiedBy>LIU WEI</cp:lastModifiedBy>
  <cp:revision>98</cp:revision>
  <dcterms:created xsi:type="dcterms:W3CDTF">2018-10-31T20:59:43Z</dcterms:created>
  <dcterms:modified xsi:type="dcterms:W3CDTF">2018-11-09T00:21:12Z</dcterms:modified>
</cp:coreProperties>
</file>