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3EDB5-BDAF-431F-B6FB-93C692CE553A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A528C-2F6B-476E-9E22-2A67EC96E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78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6F75-685D-4F00-BAF4-07CE707F77AA}" type="datetime1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8840899B-7EFE-4071-B7F6-6AF13D9B743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82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483F-EE21-458A-B34C-B481D1A060C5}" type="datetime1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899B-7EFE-4071-B7F6-6AF13D9B7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06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E0E4-C8A6-4764-BA87-27B95E719435}" type="datetime1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899B-7EFE-4071-B7F6-6AF13D9B7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7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8233-AA85-413F-B6B6-9653075DAEEE}" type="datetime1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899B-7EFE-4071-B7F6-6AF13D9B7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11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14CC4-440F-461D-A319-EEA881C4EF4A}" type="datetime1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899B-7EFE-4071-B7F6-6AF13D9B7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7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A8EE-001F-445D-9AB3-0748862EB19D}" type="datetime1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899B-7EFE-4071-B7F6-6AF13D9B7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66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C9C5-41A4-46D4-8813-36829884B1FA}" type="datetime1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899B-7EFE-4071-B7F6-6AF13D9B7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93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D2F6-05AB-4274-B05B-47C59EB3D314}" type="datetime1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899B-7EFE-4071-B7F6-6AF13D9B7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52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FE98-67A4-4541-89E9-FAE45C17C202}" type="datetime1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899B-7EFE-4071-B7F6-6AF13D9B7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18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3122-C548-4894-8CC4-E1715E2D4F38}" type="datetime1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899B-7EFE-4071-B7F6-6AF13D9B7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6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8D9E-CD93-4426-8A4E-5A33957DEC57}" type="datetime1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899B-7EFE-4071-B7F6-6AF13D9B7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43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D352B-BF2E-490E-AC68-1E3DC499B466}" type="datetime1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0899B-7EFE-4071-B7F6-6AF13D9B7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94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0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90.png"/><Relationship Id="rId17" Type="http://schemas.openxmlformats.org/officeDocument/2006/relationships/image" Target="../media/image64.png"/><Relationship Id="rId2" Type="http://schemas.openxmlformats.org/officeDocument/2006/relationships/image" Target="../media/image490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2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0.png"/><Relationship Id="rId4" Type="http://schemas.openxmlformats.org/officeDocument/2006/relationships/image" Target="../media/image8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1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00363" y="508000"/>
            <a:ext cx="552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Chapter 2  Probability Distributions </a:t>
            </a:r>
            <a:endParaRPr lang="zh-CN" altLang="en-US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923636" y="2780023"/>
            <a:ext cx="213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Density estimation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22825" y="2410691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arametric approach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22825" y="3167950"/>
            <a:ext cx="2677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Nonparametric approach</a:t>
            </a:r>
            <a:endParaRPr lang="zh-CN" altLang="en-US" dirty="0"/>
          </a:p>
        </p:txBody>
      </p:sp>
      <p:sp>
        <p:nvSpPr>
          <p:cNvPr id="5" name="左大括号 4"/>
          <p:cNvSpPr/>
          <p:nvPr/>
        </p:nvSpPr>
        <p:spPr>
          <a:xfrm>
            <a:off x="3057237" y="2595357"/>
            <a:ext cx="387927" cy="757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99565" y="2410691"/>
            <a:ext cx="4433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Specific functional form for the distribution.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99565" y="3075617"/>
            <a:ext cx="4562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smtClean="0"/>
              <a:t>The form of the distribution </a:t>
            </a:r>
            <a:r>
              <a:rPr lang="en-US" altLang="zh-CN" dirty="0" smtClean="0"/>
              <a:t>typically depends </a:t>
            </a:r>
            <a:r>
              <a:rPr lang="en-US" altLang="zh-CN" dirty="0" smtClean="0"/>
              <a:t>on the size of the data set.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78873" y="3805550"/>
            <a:ext cx="26231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T</a:t>
            </a:r>
            <a:r>
              <a:rPr lang="en-US" altLang="zh-CN" dirty="0" smtClean="0"/>
              <a:t>o model the probability distribution of a random variable, given a finite set of observations.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899B-7EFE-4071-B7F6-6AF13D9B7437}" type="slidenum">
              <a:rPr lang="zh-CN" altLang="en-US" sz="1400" smtClean="0"/>
              <a:t>1</a:t>
            </a:fld>
            <a:endParaRPr lang="zh-CN" altLang="en-US" sz="1400" dirty="0"/>
          </a:p>
        </p:txBody>
      </p:sp>
      <p:cxnSp>
        <p:nvCxnSpPr>
          <p:cNvPr id="14" name="直接箭头连接符 13"/>
          <p:cNvCxnSpPr>
            <a:endCxn id="2" idx="0"/>
          </p:cNvCxnSpPr>
          <p:nvPr/>
        </p:nvCxnSpPr>
        <p:spPr>
          <a:xfrm flipH="1">
            <a:off x="1990437" y="1071418"/>
            <a:ext cx="1362363" cy="170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2" idx="2"/>
            <a:endCxn id="12" idx="0"/>
          </p:cNvCxnSpPr>
          <p:nvPr/>
        </p:nvCxnSpPr>
        <p:spPr>
          <a:xfrm flipH="1">
            <a:off x="1990436" y="3149355"/>
            <a:ext cx="1" cy="6561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062058" y="4217389"/>
            <a:ext cx="74002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Frequentist</a:t>
            </a:r>
            <a:r>
              <a:rPr lang="en-US" altLang="zh-CN" dirty="0" smtClean="0"/>
              <a:t>: choose </a:t>
            </a:r>
            <a:r>
              <a:rPr lang="en-US" altLang="zh-CN" dirty="0"/>
              <a:t>specific </a:t>
            </a:r>
            <a:r>
              <a:rPr lang="en-US" altLang="zh-CN" dirty="0" smtClean="0"/>
              <a:t>values for </a:t>
            </a:r>
            <a:r>
              <a:rPr lang="en-US" altLang="zh-CN" dirty="0"/>
              <a:t>the parameters by optimizing some criterion, such as the likelihood function</a:t>
            </a:r>
            <a:r>
              <a:rPr lang="en-US" altLang="zh-CN" dirty="0" smtClean="0"/>
              <a:t>.</a:t>
            </a:r>
          </a:p>
          <a:p>
            <a:r>
              <a:rPr lang="en-US" altLang="zh-CN" b="1" dirty="0" smtClean="0"/>
              <a:t>Bayesian</a:t>
            </a:r>
            <a:r>
              <a:rPr lang="en-US" altLang="zh-CN" dirty="0" smtClean="0"/>
              <a:t>: </a:t>
            </a:r>
            <a:r>
              <a:rPr lang="en-US" altLang="zh-CN" dirty="0"/>
              <a:t>introduce prior distributions over the </a:t>
            </a:r>
            <a:r>
              <a:rPr lang="en-US" altLang="zh-CN" dirty="0" smtClean="0"/>
              <a:t>parameters and </a:t>
            </a:r>
            <a:r>
              <a:rPr lang="en-US" altLang="zh-CN" dirty="0"/>
              <a:t>then use Bayes’ theorem to compute the corresponding posterior </a:t>
            </a:r>
            <a:r>
              <a:rPr lang="en-US" altLang="zh-CN" dirty="0" smtClean="0"/>
              <a:t>distribution given </a:t>
            </a:r>
            <a:r>
              <a:rPr lang="en-US" altLang="zh-CN" dirty="0"/>
              <a:t>the observed data.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667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1525" y="1196768"/>
            <a:ext cx="9859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2.3.1 </a:t>
            </a:r>
            <a:r>
              <a:rPr lang="en-US" altLang="zh-CN" sz="2000" b="1" dirty="0"/>
              <a:t>Partitioned Gaussians</a:t>
            </a:r>
            <a:endParaRPr lang="en-US" altLang="zh-CN" sz="2000" b="1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00363" y="508000"/>
            <a:ext cx="552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Chapter 2  Probability Distributions </a:t>
            </a:r>
            <a:endParaRPr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83" y="1823981"/>
            <a:ext cx="8010525" cy="1457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417" y="3281306"/>
            <a:ext cx="7277100" cy="35623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251517" y="5211680"/>
            <a:ext cx="2071401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A </a:t>
            </a:r>
            <a:r>
              <a:rPr lang="en-US" altLang="zh-CN" dirty="0"/>
              <a:t>linear function of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2918" y="5258233"/>
            <a:ext cx="314325" cy="2762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0440" y="4803862"/>
            <a:ext cx="231311" cy="211484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899B-7EFE-4071-B7F6-6AF13D9B743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70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1525" y="1196768"/>
            <a:ext cx="9859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2.3.3 </a:t>
            </a:r>
            <a:r>
              <a:rPr lang="en-US" altLang="zh-CN" sz="2000" b="1" dirty="0"/>
              <a:t>Bayes’ theorem for Gaussian variables</a:t>
            </a:r>
            <a:endParaRPr lang="en-US" altLang="zh-CN" sz="2000" b="1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00363" y="508000"/>
            <a:ext cx="552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Chapter 2  Probability Distributions 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771524" y="1823981"/>
                <a:ext cx="1021051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Given </a:t>
                </a:r>
                <a:r>
                  <a:rPr lang="en-US" altLang="zh-CN" dirty="0"/>
                  <a:t>a Gaussian marginal distribution p(x) and </a:t>
                </a:r>
                <a:r>
                  <a:rPr lang="en-US" altLang="zh-CN" dirty="0" smtClean="0"/>
                  <a:t>a Gaussian </a:t>
                </a:r>
                <a:r>
                  <a:rPr lang="en-US" altLang="zh-CN" dirty="0"/>
                  <a:t>conditional distribution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dirty="0" err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e>
                        <m:r>
                          <a:rPr lang="en-US" altLang="zh-CN" b="1" i="0" dirty="0" err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altLang="zh-CN" dirty="0" smtClean="0"/>
                  <a:t> which has a </a:t>
                </a:r>
                <a:r>
                  <a:rPr lang="en-US" altLang="zh-CN" dirty="0"/>
                  <a:t>mean that is a </a:t>
                </a:r>
                <a:r>
                  <a:rPr lang="en-US" altLang="zh-CN" dirty="0" smtClean="0"/>
                  <a:t>linear function </a:t>
                </a:r>
                <a:r>
                  <a:rPr lang="en-US" altLang="zh-CN" dirty="0"/>
                  <a:t>of x, and a covariance which is independent of </a:t>
                </a:r>
                <a:r>
                  <a:rPr lang="en-US" altLang="zh-CN" dirty="0" smtClean="0"/>
                  <a:t>x.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4" y="1823981"/>
                <a:ext cx="10210511" cy="646331"/>
              </a:xfrm>
              <a:prstGeom prst="rect">
                <a:avLst/>
              </a:prstGeom>
              <a:blipFill>
                <a:blip r:embed="rId2"/>
                <a:stretch>
                  <a:fillRect l="-537" t="-4717" r="-358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561" y="2476762"/>
            <a:ext cx="4105275" cy="8953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71524" y="3808791"/>
            <a:ext cx="9074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evaluation of this conditional can be seen as an example of Bayes’ theorem.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559" y="4248711"/>
            <a:ext cx="7600950" cy="18859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9125526" y="5191686"/>
                <a:ext cx="265083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We can interpret the distribution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0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as a prior distribution over </a:t>
                </a:r>
                <a:r>
                  <a:rPr lang="en-US" altLang="zh-CN" b="1" dirty="0"/>
                  <a:t>x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526" y="5191686"/>
                <a:ext cx="2650836" cy="923330"/>
              </a:xfrm>
              <a:prstGeom prst="rect">
                <a:avLst/>
              </a:prstGeom>
              <a:blipFill>
                <a:blip r:embed="rId5"/>
                <a:stretch>
                  <a:fillRect l="-2069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899B-7EFE-4071-B7F6-6AF13D9B743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94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1525" y="1196768"/>
            <a:ext cx="9859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2.3.4 </a:t>
            </a:r>
            <a:r>
              <a:rPr lang="en-US" altLang="zh-CN" sz="2000" b="1" dirty="0"/>
              <a:t>Maximum likelihood for the Gaussian</a:t>
            </a:r>
            <a:endParaRPr lang="en-US" altLang="zh-CN" sz="2400" b="1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00363" y="508000"/>
            <a:ext cx="552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Chapter 2  Probability Distributions 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771525" y="1738807"/>
            <a:ext cx="1771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Given a data set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64" y="1689039"/>
            <a:ext cx="2514600" cy="41910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771525" y="2169189"/>
            <a:ext cx="11063835" cy="409575"/>
            <a:chOff x="703292" y="2243141"/>
            <a:chExt cx="11063835" cy="409575"/>
          </a:xfrm>
        </p:grpSpPr>
        <p:grpSp>
          <p:nvGrpSpPr>
            <p:cNvPr id="15" name="组合 14"/>
            <p:cNvGrpSpPr/>
            <p:nvPr/>
          </p:nvGrpSpPr>
          <p:grpSpPr>
            <a:xfrm>
              <a:off x="703292" y="2243141"/>
              <a:ext cx="2482229" cy="409575"/>
              <a:chOff x="5376892" y="1718685"/>
              <a:chExt cx="2482229" cy="409575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376892" y="1738807"/>
                <a:ext cx="1872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The </a:t>
                </a:r>
                <a:r>
                  <a:rPr lang="en-US" altLang="zh-CN" dirty="0"/>
                  <a:t>observations</a:t>
                </a:r>
                <a:endParaRPr lang="zh-CN" altLang="en-US" dirty="0"/>
              </a:p>
            </p:txBody>
          </p:sp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49521" y="1718685"/>
                <a:ext cx="609600" cy="409575"/>
              </a:xfrm>
              <a:prstGeom prst="rect">
                <a:avLst/>
              </a:prstGeom>
            </p:spPr>
          </p:pic>
        </p:grpSp>
        <p:sp>
          <p:nvSpPr>
            <p:cNvPr id="14" name="矩形 13"/>
            <p:cNvSpPr/>
            <p:nvPr/>
          </p:nvSpPr>
          <p:spPr>
            <a:xfrm>
              <a:off x="3185521" y="2243141"/>
              <a:ext cx="85816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are </a:t>
              </a:r>
              <a:r>
                <a:rPr lang="en-US" altLang="zh-CN" dirty="0" smtClean="0"/>
                <a:t>assumed to </a:t>
              </a:r>
              <a:r>
                <a:rPr lang="en-US" altLang="zh-CN" dirty="0"/>
                <a:t>be drawn independently from a </a:t>
              </a:r>
              <a:r>
                <a:rPr lang="en-US" altLang="zh-CN" dirty="0" smtClean="0"/>
                <a:t>multivariate Gaussian distribution.</a:t>
              </a:r>
              <a:endParaRPr lang="zh-CN" altLang="en-US" dirty="0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891" y="2578764"/>
            <a:ext cx="8543925" cy="9429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1100" y="3561982"/>
            <a:ext cx="2209800" cy="10191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3098" y="3600081"/>
            <a:ext cx="4933950" cy="9429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8766" y="4581157"/>
            <a:ext cx="3000375" cy="134302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6225" y="5000257"/>
            <a:ext cx="5010150" cy="92392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899B-7EFE-4071-B7F6-6AF13D9B743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19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1525" y="1196768"/>
            <a:ext cx="9859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2.3.5 Sequential estimation</a:t>
            </a:r>
            <a:endParaRPr lang="en-US" altLang="zh-CN" sz="2400" b="1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00363" y="508000"/>
            <a:ext cx="552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Chapter 2  Probability Distributions 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771525" y="1596878"/>
            <a:ext cx="10265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Sequential </a:t>
            </a:r>
            <a:r>
              <a:rPr lang="en-US" altLang="zh-CN" dirty="0" smtClean="0"/>
              <a:t>methods allow </a:t>
            </a:r>
            <a:r>
              <a:rPr lang="en-US" altLang="zh-CN" dirty="0"/>
              <a:t>data points to be processed one at a time and then discarded and are </a:t>
            </a:r>
            <a:r>
              <a:rPr lang="en-US" altLang="zh-CN" dirty="0" smtClean="0"/>
              <a:t>important for </a:t>
            </a:r>
            <a:r>
              <a:rPr lang="en-US" altLang="zh-CN" dirty="0"/>
              <a:t>on-line applications, and also where large data sets are involved so that </a:t>
            </a:r>
            <a:r>
              <a:rPr lang="en-US" altLang="zh-CN" dirty="0" smtClean="0"/>
              <a:t>batch processing </a:t>
            </a:r>
            <a:r>
              <a:rPr lang="en-US" altLang="zh-CN" dirty="0"/>
              <a:t>of all data points at once is infeasible.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365" y="2993763"/>
            <a:ext cx="3360420" cy="23936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243013" y="3080021"/>
            <a:ext cx="57944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However, we will not always be able to </a:t>
            </a:r>
            <a:r>
              <a:rPr lang="en-US" altLang="zh-CN" dirty="0" smtClean="0"/>
              <a:t>derive a </a:t>
            </a:r>
            <a:r>
              <a:rPr lang="en-US" altLang="zh-CN" dirty="0"/>
              <a:t>sequential algorithm by this route, and so we seek a more general </a:t>
            </a:r>
            <a:r>
              <a:rPr lang="en-US" altLang="zh-CN" dirty="0" smtClean="0"/>
              <a:t>formulation of </a:t>
            </a:r>
            <a:r>
              <a:rPr lang="en-US" altLang="zh-CN" dirty="0"/>
              <a:t>sequential </a:t>
            </a:r>
            <a:r>
              <a:rPr lang="en-US" altLang="zh-CN" dirty="0" smtClean="0"/>
              <a:t>learning.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013" y="4689282"/>
            <a:ext cx="5886450" cy="8001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264306" y="4319950"/>
            <a:ext cx="2921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Robbins-</a:t>
            </a:r>
            <a:r>
              <a:rPr lang="en-US" altLang="zh-CN" dirty="0" err="1" smtClean="0"/>
              <a:t>Monro</a:t>
            </a:r>
            <a:r>
              <a:rPr lang="en-US" altLang="zh-CN" dirty="0" smtClean="0"/>
              <a:t> procedure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899B-7EFE-4071-B7F6-6AF13D9B743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9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1525" y="1196768"/>
            <a:ext cx="9859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2.3.6 </a:t>
            </a:r>
            <a:r>
              <a:rPr lang="en-US" altLang="zh-CN" sz="2000" b="1" dirty="0"/>
              <a:t>Bayesian inference for the Gaussian</a:t>
            </a:r>
            <a:endParaRPr lang="en-US" altLang="zh-CN" sz="2400" b="1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00363" y="508000"/>
            <a:ext cx="552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Chapter 2  Probability Distributions 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71525" y="1823981"/>
                <a:ext cx="5154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The </a:t>
                </a:r>
                <a:r>
                  <a:rPr lang="en-US" altLang="zh-CN" dirty="0"/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is </a:t>
                </a:r>
                <a:r>
                  <a:rPr lang="en-US" altLang="zh-CN" dirty="0" smtClean="0"/>
                  <a:t>known, the mean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unknown.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5" y="1823981"/>
                <a:ext cx="5154424" cy="369332"/>
              </a:xfrm>
              <a:prstGeom prst="rect">
                <a:avLst/>
              </a:prstGeom>
              <a:blipFill>
                <a:blip r:embed="rId2"/>
                <a:stretch>
                  <a:fillRect l="-1065" t="-8197" r="-47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435" y="2289607"/>
            <a:ext cx="2600325" cy="4857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473" y="2909778"/>
            <a:ext cx="2762250" cy="4476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362" y="2928828"/>
            <a:ext cx="2057400" cy="4286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036" y="3357453"/>
            <a:ext cx="4962525" cy="157162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00363" y="2387001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Prior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00363" y="2971667"/>
            <a:ext cx="107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Posterior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7709" y="2937774"/>
            <a:ext cx="276225" cy="3619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3922" y="2979049"/>
            <a:ext cx="276225" cy="36195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18749" y="5007421"/>
            <a:ext cx="3047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 </a:t>
            </a:r>
            <a:r>
              <a:rPr lang="en-US" altLang="zh-CN" dirty="0"/>
              <a:t>sequential update </a:t>
            </a:r>
            <a:r>
              <a:rPr lang="en-US" altLang="zh-CN" dirty="0" smtClean="0"/>
              <a:t>formula: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525" y="5455096"/>
            <a:ext cx="4981575" cy="9525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7747" y="5750371"/>
            <a:ext cx="276225" cy="3619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6728" y="5788471"/>
            <a:ext cx="219075" cy="32385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8587" y="5788471"/>
            <a:ext cx="219075" cy="32385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0843" y="5788471"/>
            <a:ext cx="219075" cy="32385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5460" y="5788471"/>
            <a:ext cx="219075" cy="32385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82276" y="5797996"/>
            <a:ext cx="257175" cy="2667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18942" y="5826282"/>
            <a:ext cx="266700" cy="228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862907" y="1823981"/>
                <a:ext cx="5154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The </a:t>
                </a:r>
                <a:r>
                  <a:rPr lang="en-US" altLang="zh-CN" dirty="0"/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is </a:t>
                </a:r>
                <a:r>
                  <a:rPr lang="en-US" altLang="zh-CN" dirty="0" smtClean="0"/>
                  <a:t>unknown, the mean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known.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907" y="1823981"/>
                <a:ext cx="5154424" cy="369332"/>
              </a:xfrm>
              <a:prstGeom prst="rect">
                <a:avLst/>
              </a:prstGeom>
              <a:blipFill>
                <a:blip r:embed="rId12"/>
                <a:stretch>
                  <a:fillRect l="-1065" t="-8197" r="-35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图片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24464" y="2389947"/>
            <a:ext cx="944880" cy="32004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89157" y="2227540"/>
            <a:ext cx="3741420" cy="59436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23316" y="3677667"/>
            <a:ext cx="1981200" cy="55245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49989" y="4180761"/>
            <a:ext cx="4442460" cy="1363980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6834078" y="2869947"/>
            <a:ext cx="5212080" cy="807720"/>
            <a:chOff x="7573277" y="2272888"/>
            <a:chExt cx="5212080" cy="807720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573277" y="2272888"/>
              <a:ext cx="5212080" cy="807720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82925" y="2523106"/>
              <a:ext cx="212526" cy="278482"/>
            </a:xfrm>
            <a:prstGeom prst="rect">
              <a:avLst/>
            </a:prstGeom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899B-7EFE-4071-B7F6-6AF13D9B7437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000187" y="5627230"/>
            <a:ext cx="4879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Both </a:t>
            </a:r>
            <a:r>
              <a:rPr lang="en-US" altLang="zh-CN" dirty="0"/>
              <a:t>the mean and the precision are </a:t>
            </a:r>
            <a:r>
              <a:rPr lang="en-US" altLang="zh-CN" dirty="0" smtClean="0"/>
              <a:t>unknown, </a:t>
            </a:r>
          </a:p>
          <a:p>
            <a:r>
              <a:rPr lang="en-US" altLang="zh-CN" dirty="0" smtClean="0"/>
              <a:t>normal-gamma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69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71525" y="1196768"/>
                <a:ext cx="98595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2.3.7 Student’s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zh-CN" sz="2000" b="1" dirty="0"/>
                  <a:t>-distribution</a:t>
                </a:r>
                <a:endParaRPr lang="en-US" altLang="zh-CN" sz="2400" b="1" dirty="0" smtClean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5" y="1196768"/>
                <a:ext cx="9859529" cy="400110"/>
              </a:xfrm>
              <a:prstGeom prst="rect">
                <a:avLst/>
              </a:prstGeom>
              <a:blipFill>
                <a:blip r:embed="rId2"/>
                <a:stretch>
                  <a:fillRect l="-680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00363" y="508000"/>
            <a:ext cx="552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Chapter 2  Probability Distributions </a:t>
            </a:r>
            <a:endParaRPr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30" y="2487259"/>
            <a:ext cx="6484620" cy="7467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123" y="1637391"/>
            <a:ext cx="6238875" cy="847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601" y="2560357"/>
            <a:ext cx="1047750" cy="333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4601" y="2893732"/>
            <a:ext cx="1162050" cy="295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771525" y="3350205"/>
                <a:ext cx="10746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This distribution in general has </a:t>
                </a:r>
                <a:r>
                  <a:rPr lang="en-US" altLang="zh-CN" dirty="0"/>
                  <a:t>longer </a:t>
                </a:r>
                <a:r>
                  <a:rPr lang="en-US" altLang="zh-CN" dirty="0" smtClean="0"/>
                  <a:t>‘</a:t>
                </a:r>
                <a:r>
                  <a:rPr lang="en-US" altLang="zh-CN" dirty="0" smtClean="0"/>
                  <a:t>tails</a:t>
                </a:r>
                <a:r>
                  <a:rPr lang="en-US" altLang="zh-CN" dirty="0" smtClean="0"/>
                  <a:t>’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than a Gaussian, </a:t>
                </a:r>
                <a:r>
                  <a:rPr lang="en-US" altLang="zh-CN" dirty="0" smtClean="0"/>
                  <a:t>which </a:t>
                </a:r>
                <a:r>
                  <a:rPr lang="en-US" altLang="zh-CN" dirty="0"/>
                  <a:t>gives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 smtClean="0"/>
                  <a:t>-distribution an </a:t>
                </a:r>
                <a:r>
                  <a:rPr lang="en-US" altLang="zh-CN" dirty="0"/>
                  <a:t>important property called </a:t>
                </a:r>
                <a:r>
                  <a:rPr lang="en-US" altLang="zh-CN" dirty="0" smtClean="0"/>
                  <a:t>robustness. 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5" y="3350205"/>
                <a:ext cx="10746025" cy="646331"/>
              </a:xfrm>
              <a:prstGeom prst="rect">
                <a:avLst/>
              </a:prstGeom>
              <a:blipFill>
                <a:blip r:embed="rId7"/>
                <a:stretch>
                  <a:fillRect l="-511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5968" y="3964245"/>
            <a:ext cx="7086600" cy="8477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051" y="4238443"/>
            <a:ext cx="1171575" cy="323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771525" y="4757668"/>
                <a:ext cx="3757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Multivariate </a:t>
                </a:r>
                <a:r>
                  <a:rPr lang="en-US" altLang="zh-CN" dirty="0"/>
                  <a:t>Student’s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 smtClean="0"/>
                  <a:t>-distribution: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5" y="4757668"/>
                <a:ext cx="3757760" cy="369332"/>
              </a:xfrm>
              <a:prstGeom prst="rect">
                <a:avLst/>
              </a:prstGeom>
              <a:blipFill>
                <a:blip r:embed="rId10"/>
                <a:stretch>
                  <a:fillRect l="-1461" t="-8197" r="-146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图片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135" y="5139944"/>
            <a:ext cx="7219950" cy="752475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35968" y="5879065"/>
            <a:ext cx="5676900" cy="8763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73922" y="5333301"/>
            <a:ext cx="2529840" cy="365760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899B-7EFE-4071-B7F6-6AF13D9B743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02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1525" y="1196768"/>
            <a:ext cx="9859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2.3.8 </a:t>
            </a:r>
            <a:r>
              <a:rPr lang="en-US" altLang="zh-CN" sz="2000" b="1" dirty="0"/>
              <a:t>Periodic variables</a:t>
            </a:r>
            <a:endParaRPr lang="en-US" altLang="zh-CN" sz="2400" b="1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00363" y="508000"/>
            <a:ext cx="552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Chapter 2  Probability Distributions </a:t>
            </a:r>
            <a:endParaRPr lang="zh-CN" altLang="en-US" sz="2400" b="1" dirty="0"/>
          </a:p>
        </p:txBody>
      </p:sp>
      <p:sp>
        <p:nvSpPr>
          <p:cNvPr id="8" name="矩形 7"/>
          <p:cNvSpPr/>
          <p:nvPr/>
        </p:nvSpPr>
        <p:spPr>
          <a:xfrm>
            <a:off x="771525" y="1823981"/>
            <a:ext cx="2363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von Mises </a:t>
            </a:r>
            <a:r>
              <a:rPr lang="en-US" altLang="zh-CN" dirty="0"/>
              <a:t>distribution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022" y="1871657"/>
            <a:ext cx="5429250" cy="7334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71525" y="2235750"/>
            <a:ext cx="1656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circular</a:t>
            </a:r>
            <a:r>
              <a:rPr lang="en-US" altLang="zh-CN" dirty="0"/>
              <a:t> normal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110700" y="2879861"/>
                <a:ext cx="69242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the mean of the distribution,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the concentration parameter.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700" y="2879861"/>
                <a:ext cx="6924268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609" y="3246194"/>
            <a:ext cx="4314825" cy="8001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202160" y="3461578"/>
            <a:ext cx="5517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zeroth-order Bessel </a:t>
            </a:r>
            <a:r>
              <a:rPr lang="en-US" altLang="zh-CN" dirty="0" smtClean="0"/>
              <a:t>modified function </a:t>
            </a:r>
            <a:r>
              <a:rPr lang="en-US" altLang="zh-CN" dirty="0"/>
              <a:t>of the first kind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5459" y="4258679"/>
            <a:ext cx="3457575" cy="7524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899B-7EFE-4071-B7F6-6AF13D9B743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53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1525" y="1196768"/>
            <a:ext cx="9859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2.3.9 Mixtures of Gaussians</a:t>
            </a:r>
            <a:endParaRPr lang="en-US" altLang="zh-CN" sz="2400" b="1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00363" y="508000"/>
            <a:ext cx="552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Chapter 2  Probability Distributions </a:t>
            </a:r>
            <a:endParaRPr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488" y="1596878"/>
            <a:ext cx="3467100" cy="9334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488" y="2612079"/>
            <a:ext cx="2800350" cy="933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223" y="3821834"/>
            <a:ext cx="1352550" cy="295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458588" y="3793943"/>
                <a:ext cx="6096000" cy="37427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dirty="0" smtClean="0"/>
                  <a:t>as the prior probability of </a:t>
                </a:r>
                <a:r>
                  <a:rPr lang="en-US" altLang="zh-CN" dirty="0"/>
                  <a:t>picking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dirty="0"/>
                  <a:t> component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588" y="3793943"/>
                <a:ext cx="6096000" cy="374270"/>
              </a:xfrm>
              <a:prstGeom prst="rect">
                <a:avLst/>
              </a:prstGeom>
              <a:blipFill>
                <a:blip r:embed="rId5"/>
                <a:stretch>
                  <a:fillRect l="-800" t="-6452" b="-2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899B-7EFE-4071-B7F6-6AF13D9B743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87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1525" y="1196768"/>
            <a:ext cx="9859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2.4. The Exponential Family</a:t>
            </a:r>
            <a:endParaRPr lang="en-US" altLang="zh-CN" sz="2400" b="1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00363" y="508000"/>
            <a:ext cx="552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Chapter 2  Probability Distributions </a:t>
            </a:r>
            <a:endParaRPr lang="zh-CN" altLang="en-US" sz="2400" b="1" dirty="0"/>
          </a:p>
        </p:txBody>
      </p:sp>
      <p:sp>
        <p:nvSpPr>
          <p:cNvPr id="8" name="矩形 7"/>
          <p:cNvSpPr/>
          <p:nvPr/>
        </p:nvSpPr>
        <p:spPr>
          <a:xfrm>
            <a:off x="898583" y="2015504"/>
            <a:ext cx="2239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Bernoulli distribution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485" y="1528800"/>
            <a:ext cx="4286250" cy="6191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52093" y="3779944"/>
            <a:ext cx="254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multinomial distribution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194327" y="2384836"/>
            <a:ext cx="2254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Gaussian distribution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299" y="2384836"/>
            <a:ext cx="1722120" cy="10134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491" y="4385161"/>
            <a:ext cx="3383280" cy="149352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9907" y="2971986"/>
            <a:ext cx="3276600" cy="235458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899B-7EFE-4071-B7F6-6AF13D9B743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41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1525" y="1196768"/>
            <a:ext cx="9859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2.4.1 Maximum likelihood and sufficient statistics</a:t>
            </a:r>
            <a:endParaRPr lang="en-US" altLang="zh-CN" sz="2400" b="1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00363" y="508000"/>
            <a:ext cx="552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Chapter 2  Probability Distributions </a:t>
            </a:r>
            <a:endParaRPr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297" y="1582331"/>
            <a:ext cx="2038350" cy="4667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71525" y="1609137"/>
            <a:ext cx="4576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Maximum likelihood estimation for </a:t>
            </a:r>
            <a:r>
              <a:rPr lang="en-US" altLang="zh-CN" dirty="0" err="1"/>
              <a:t>i.i.d</a:t>
            </a:r>
            <a:r>
              <a:rPr lang="en-US" altLang="zh-CN" dirty="0"/>
              <a:t>. data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294" y="2113962"/>
            <a:ext cx="6572250" cy="9715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771525" y="3085512"/>
                <a:ext cx="58780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Setting the gradient of ln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0" dirty="0" err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dirty="0" err="1"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with respect to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altLang="zh-CN" dirty="0"/>
                  <a:t> to </a:t>
                </a:r>
                <a:r>
                  <a:rPr lang="en-US" altLang="zh-CN" dirty="0" smtClean="0"/>
                  <a:t>zero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5" y="3085512"/>
                <a:ext cx="5878019" cy="369332"/>
              </a:xfrm>
              <a:prstGeom prst="rect">
                <a:avLst/>
              </a:prstGeom>
              <a:blipFill>
                <a:blip r:embed="rId4"/>
                <a:stretch>
                  <a:fillRect l="-934" t="-8197" r="-20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713" y="3527227"/>
            <a:ext cx="3743325" cy="93345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5213108" y="4896331"/>
            <a:ext cx="6003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The only we need. </a:t>
            </a:r>
            <a:r>
              <a:rPr lang="en-US" altLang="zh-CN" b="1" i="1" dirty="0" smtClean="0"/>
              <a:t>sufficient </a:t>
            </a:r>
            <a:r>
              <a:rPr lang="en-US" altLang="zh-CN" b="1" i="1" dirty="0" smtClean="0"/>
              <a:t>statistic </a:t>
            </a:r>
            <a:r>
              <a:rPr lang="en-US" altLang="zh-CN" dirty="0" smtClean="0"/>
              <a:t>of exponential family.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899B-7EFE-4071-B7F6-6AF13D9B7437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93164" y="3527227"/>
            <a:ext cx="1317874" cy="933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9" idx="2"/>
            <a:endCxn id="15" idx="0"/>
          </p:cNvCxnSpPr>
          <p:nvPr/>
        </p:nvCxnSpPr>
        <p:spPr>
          <a:xfrm>
            <a:off x="7152101" y="4460677"/>
            <a:ext cx="1062791" cy="43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05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1526" y="1196768"/>
            <a:ext cx="68256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2.1 Binary Variables</a:t>
            </a:r>
            <a:endParaRPr lang="en-US" altLang="zh-CN" sz="2000" b="1" dirty="0"/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 smtClean="0"/>
          </a:p>
          <a:p>
            <a:r>
              <a:rPr lang="en-US" altLang="zh-CN" sz="2000" b="1" dirty="0" smtClean="0"/>
              <a:t>2.2 Multinomial Variables</a:t>
            </a:r>
            <a:endParaRPr lang="en-US" altLang="zh-CN" sz="2000" b="1" dirty="0"/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 smtClean="0"/>
          </a:p>
          <a:p>
            <a:r>
              <a:rPr lang="en-US" altLang="zh-CN" sz="2000" b="1" dirty="0" smtClean="0"/>
              <a:t>2.3 The </a:t>
            </a:r>
            <a:r>
              <a:rPr lang="en-US" altLang="zh-CN" sz="2000" b="1" dirty="0"/>
              <a:t>Gaussian Distribution</a:t>
            </a:r>
          </a:p>
          <a:p>
            <a:pPr marL="342900" indent="-342900">
              <a:buAutoNum type="arabicPeriod"/>
            </a:pPr>
            <a:endParaRPr lang="en-US" altLang="zh-CN" sz="2000" dirty="0" smtClean="0"/>
          </a:p>
          <a:p>
            <a:pPr marL="342900" indent="-342900">
              <a:buAutoNum type="arabicPeriod"/>
            </a:pPr>
            <a:endParaRPr lang="en-US" altLang="zh-CN" sz="2000" dirty="0" smtClean="0"/>
          </a:p>
          <a:p>
            <a:r>
              <a:rPr lang="en-US" altLang="zh-CN" sz="2000" b="1" dirty="0" smtClean="0"/>
              <a:t>2.4 The </a:t>
            </a:r>
            <a:r>
              <a:rPr lang="en-US" altLang="zh-CN" sz="2000" b="1" dirty="0"/>
              <a:t>Exponential Family</a:t>
            </a:r>
          </a:p>
          <a:p>
            <a:pPr marL="342900" indent="-342900">
              <a:buAutoNum type="arabicPeriod"/>
            </a:pPr>
            <a:endParaRPr lang="en-US" altLang="zh-CN" sz="2000" dirty="0" smtClean="0"/>
          </a:p>
          <a:p>
            <a:pPr marL="342900" indent="-342900">
              <a:buAutoNum type="arabicPeriod"/>
            </a:pPr>
            <a:endParaRPr lang="en-US" altLang="zh-CN" sz="2000" dirty="0" smtClean="0"/>
          </a:p>
          <a:p>
            <a:r>
              <a:rPr lang="en-US" altLang="zh-CN" sz="2000" b="1" dirty="0" smtClean="0"/>
              <a:t>2.5 Nonparametric </a:t>
            </a:r>
            <a:r>
              <a:rPr lang="en-US" altLang="zh-CN" sz="2000" b="1" dirty="0"/>
              <a:t>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Kernel density estimators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Nearest-</a:t>
            </a:r>
            <a:r>
              <a:rPr lang="en-US" altLang="zh-CN" sz="2000" dirty="0" err="1" smtClean="0"/>
              <a:t>neighbour</a:t>
            </a:r>
            <a:r>
              <a:rPr lang="en-US" altLang="zh-CN" sz="2000" dirty="0" smtClean="0"/>
              <a:t> methods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600363" y="508000"/>
            <a:ext cx="552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Chapter 2  Probability Distributions </a:t>
            </a:r>
            <a:endParaRPr lang="zh-CN" altLang="en-US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899B-7EFE-4071-B7F6-6AF13D9B7437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39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1525" y="1196768"/>
            <a:ext cx="9859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2.4.2 Conjugate priors</a:t>
            </a:r>
            <a:endParaRPr lang="en-US" altLang="zh-CN" sz="2400" b="1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00363" y="508000"/>
            <a:ext cx="552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Chapter 2  Probability Distributions 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71524" y="1596878"/>
                <a:ext cx="1094057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Given a probability distribution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l-GR" altLang="zh-CN" b="1" i="1" dirty="0">
                        <a:latin typeface="Cambria Math" panose="02040503050406030204" pitchFamily="18" charset="0"/>
                      </a:rPr>
                      <m:t>𝜼</m:t>
                    </m:r>
                    <m:r>
                      <a:rPr lang="el-GR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el-GR" altLang="zh-CN" dirty="0" smtClean="0"/>
                  <a:t> </a:t>
                </a:r>
                <a:r>
                  <a:rPr lang="en-US" altLang="zh-CN" dirty="0" smtClean="0"/>
                  <a:t>if the prior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CN" b="1" i="1" dirty="0">
                        <a:latin typeface="Cambria Math" panose="02040503050406030204" pitchFamily="18" charset="0"/>
                      </a:rPr>
                      <m:t>𝜼</m:t>
                    </m:r>
                    <m:r>
                      <a:rPr lang="el-GR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altLang="zh-CN" dirty="0"/>
                  <a:t> </a:t>
                </a:r>
                <a:r>
                  <a:rPr lang="en-US" altLang="zh-CN" dirty="0" smtClean="0"/>
                  <a:t>is conjugate, the </a:t>
                </a:r>
                <a:r>
                  <a:rPr lang="en-US" altLang="zh-CN" dirty="0"/>
                  <a:t>posterior </a:t>
                </a:r>
                <a:r>
                  <a:rPr lang="en-US" altLang="zh-CN" dirty="0" smtClean="0"/>
                  <a:t>has </a:t>
                </a:r>
                <a:r>
                  <a:rPr lang="en-US" altLang="zh-CN" dirty="0"/>
                  <a:t>the same form as the prior.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4" y="1596878"/>
                <a:ext cx="10940577" cy="646331"/>
              </a:xfrm>
              <a:prstGeom prst="rect">
                <a:avLst/>
              </a:prstGeom>
              <a:blipFill>
                <a:blip r:embed="rId2"/>
                <a:stretch>
                  <a:fillRect l="-502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771524" y="2273987"/>
            <a:ext cx="5548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All exponential family members have conjugate priors: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085" y="2674097"/>
            <a:ext cx="4762500" cy="4762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71524" y="3150347"/>
            <a:ext cx="5731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Combining the prior with a exponential family likelihood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870" y="3519679"/>
            <a:ext cx="8829675" cy="10668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71524" y="4426817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we obtain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1047" y="4889463"/>
            <a:ext cx="6886575" cy="96202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899B-7EFE-4071-B7F6-6AF13D9B743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0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1525" y="1196768"/>
            <a:ext cx="9859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2.5 Nonparametric methods</a:t>
            </a:r>
            <a:endParaRPr lang="en-US" altLang="zh-CN" sz="2400" b="1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00363" y="508000"/>
            <a:ext cx="552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Chapter 2  Probability Distributions 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771525" y="1711098"/>
            <a:ext cx="5666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So far we have seen parametric densities in this chapter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36301" y="2080430"/>
            <a:ext cx="6186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Limitation: we are tied down to a specific functional </a:t>
            </a:r>
            <a:r>
              <a:rPr lang="en-US" altLang="zh-CN" dirty="0" smtClean="0"/>
              <a:t>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Alternatively we can use (flexible) nonparametric methods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71525" y="2840981"/>
            <a:ext cx="3385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Basic idea: consider small region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455" y="2857888"/>
            <a:ext cx="285750" cy="35242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415205" y="2857888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with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446" y="2840981"/>
            <a:ext cx="2276475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036301" y="3195569"/>
                <a:ext cx="12971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For large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01" y="3195569"/>
                <a:ext cx="1297150" cy="369332"/>
              </a:xfrm>
              <a:prstGeom prst="rect">
                <a:avLst/>
              </a:prstGeom>
              <a:blipFill>
                <a:blip r:embed="rId4"/>
                <a:stretch>
                  <a:fillRect l="-422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2299996" y="3195569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we find about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9892" y="3227220"/>
            <a:ext cx="1190625" cy="352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035218" y="3601532"/>
                <a:ext cx="29209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For small R </a:t>
                </a:r>
                <a:r>
                  <a:rPr lang="en-US" altLang="zh-CN" dirty="0" smtClean="0"/>
                  <a:t> with </a:t>
                </a:r>
                <a:r>
                  <a:rPr lang="en-US" altLang="zh-CN" dirty="0"/>
                  <a:t>volume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218" y="3601532"/>
                <a:ext cx="2920992" cy="369332"/>
              </a:xfrm>
              <a:prstGeom prst="rect">
                <a:avLst/>
              </a:prstGeom>
              <a:blipFill>
                <a:blip r:embed="rId6"/>
                <a:stretch>
                  <a:fillRect l="-1879" t="-10000" r="-83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246" y="3579432"/>
            <a:ext cx="285750" cy="35242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0749" y="3579432"/>
            <a:ext cx="1476375" cy="40005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1035218" y="3992751"/>
            <a:ext cx="2654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Thus, combining we find:</a:t>
            </a:r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0112" y="3985513"/>
            <a:ext cx="2209800" cy="36195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899B-7EFE-4071-B7F6-6AF13D9B743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34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1525" y="1196768"/>
            <a:ext cx="9859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2.5.1 Kernel density estimators</a:t>
            </a:r>
            <a:r>
              <a:rPr lang="zh-CN" altLang="en-US" sz="2000" b="1" dirty="0" smtClean="0"/>
              <a:t>：</a:t>
            </a:r>
            <a:r>
              <a:rPr lang="en-US" altLang="zh-CN" sz="2000" b="1" dirty="0"/>
              <a:t>fix </a:t>
            </a:r>
            <a:r>
              <a:rPr lang="en-US" altLang="zh-CN" sz="2000" b="1" dirty="0" smtClean="0"/>
              <a:t>V </a:t>
            </a:r>
            <a:r>
              <a:rPr lang="en-US" altLang="zh-CN" sz="2000" b="1" dirty="0"/>
              <a:t>, find K</a:t>
            </a:r>
            <a:endParaRPr lang="en-US" altLang="zh-CN" sz="2400" b="1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00363" y="508000"/>
            <a:ext cx="552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Chapter 2  Probability Distributions </a:t>
            </a:r>
            <a:endParaRPr lang="zh-CN" altLang="en-US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923636" y="1745673"/>
            <a:ext cx="760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Let the region         be a unit hypercube around    ,, with indicator:  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520" y="1745673"/>
            <a:ext cx="400050" cy="3524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289" y="1796989"/>
            <a:ext cx="285750" cy="266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545" y="2246893"/>
            <a:ext cx="5314950" cy="8096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857674" y="2282373"/>
            <a:ext cx="167178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Kernel function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1007409" y="3144085"/>
                <a:ext cx="54773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# points 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{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in hypercube of side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/>
                  <a:t> is:</a:t>
                </a:r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409" y="3144085"/>
                <a:ext cx="5477397" cy="369332"/>
              </a:xfrm>
              <a:prstGeom prst="rect">
                <a:avLst/>
              </a:prstGeom>
              <a:blipFill>
                <a:blip r:embed="rId5"/>
                <a:stretch>
                  <a:fillRect l="-890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7776" y="3532847"/>
            <a:ext cx="3152775" cy="10096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7776" y="5266985"/>
            <a:ext cx="3790950" cy="100012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114503" y="4823752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Plug this into approximation</a:t>
            </a:r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1107" y="4779818"/>
            <a:ext cx="2409825" cy="45720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6484806" y="4823752"/>
            <a:ext cx="712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, </a:t>
            </a:r>
            <a:r>
              <a:rPr lang="en-US" altLang="zh-CN" dirty="0"/>
              <a:t>with</a:t>
            </a:r>
            <a:endParaRPr lang="zh-CN" altLang="en-US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6860" y="4821609"/>
            <a:ext cx="1162050" cy="37147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899B-7EFE-4071-B7F6-6AF13D9B743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78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1525" y="1196768"/>
            <a:ext cx="9859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2.5.2 </a:t>
            </a:r>
            <a:r>
              <a:rPr lang="en-US" altLang="zh-CN" sz="2000" b="1" dirty="0" smtClean="0"/>
              <a:t>Nearest-</a:t>
            </a:r>
            <a:r>
              <a:rPr lang="en-US" altLang="zh-CN" sz="2000" b="1" dirty="0" err="1" smtClean="0"/>
              <a:t>neighbour</a:t>
            </a:r>
            <a:r>
              <a:rPr lang="en-US" altLang="zh-CN" sz="2000" b="1" dirty="0"/>
              <a:t> methods: fix K, find V</a:t>
            </a:r>
            <a:endParaRPr lang="en-US" altLang="zh-CN" sz="2400" b="1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00363" y="508000"/>
            <a:ext cx="552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Chapter 2  Probability Distributions 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771525" y="1639315"/>
            <a:ext cx="6013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Single smoothing parameter for kernel approach is limiting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1525" y="200864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too large: structure is lost in high-density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too </a:t>
            </a:r>
            <a:r>
              <a:rPr lang="en-US" altLang="zh-CN" dirty="0"/>
              <a:t>small: noisy estimates in low-density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we </a:t>
            </a:r>
            <a:r>
              <a:rPr lang="en-US" altLang="zh-CN" dirty="0"/>
              <a:t>want density-dependent smoothing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8709" y="2931977"/>
            <a:ext cx="8372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Nearest Neighbor method also based on </a:t>
            </a:r>
            <a:r>
              <a:rPr lang="en-US" altLang="zh-CN" dirty="0" smtClean="0"/>
              <a:t>local approximation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341" y="2897568"/>
            <a:ext cx="2562225" cy="438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88709" y="3312059"/>
                <a:ext cx="1039492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For new </a:t>
                </a:r>
                <a:r>
                  <a:rPr lang="en-US" altLang="zh-CN" b="1" dirty="0"/>
                  <a:t>x</a:t>
                </a:r>
                <a:r>
                  <a:rPr lang="en-US" altLang="zh-CN" dirty="0"/>
                  <a:t>, find the volume </a:t>
                </a:r>
                <a:r>
                  <a:rPr lang="en-US" altLang="zh-CN" dirty="0" smtClean="0"/>
                  <a:t>of the </a:t>
                </a:r>
                <a:r>
                  <a:rPr lang="en-US" altLang="zh-CN" dirty="0"/>
                  <a:t>smallest circle centered on </a:t>
                </a:r>
                <a:r>
                  <a:rPr lang="en-US" altLang="zh-CN" b="1" dirty="0" smtClean="0"/>
                  <a:t>x</a:t>
                </a:r>
                <a:r>
                  <a:rPr lang="en-US" altLang="zh-CN" dirty="0" smtClean="0"/>
                  <a:t> enclosing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points.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09" y="3312059"/>
                <a:ext cx="10394927" cy="369332"/>
              </a:xfrm>
              <a:prstGeom prst="rect">
                <a:avLst/>
              </a:prstGeom>
              <a:blipFill>
                <a:blip r:embed="rId3"/>
                <a:stretch>
                  <a:fillRect l="-52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688709" y="3715800"/>
            <a:ext cx="6160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Nearest-neighbor methods: classification with Bayes rule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771525" y="4119541"/>
            <a:ext cx="5767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Density estimates from </a:t>
            </a:r>
            <a:r>
              <a:rPr lang="en-US" altLang="zh-CN" i="1" dirty="0"/>
              <a:t>K</a:t>
            </a:r>
            <a:r>
              <a:rPr lang="en-US" altLang="zh-CN" dirty="0"/>
              <a:t>-neighborhood with volume </a:t>
            </a:r>
            <a:r>
              <a:rPr lang="en-US" altLang="zh-CN" i="1" dirty="0"/>
              <a:t>V</a:t>
            </a:r>
            <a:r>
              <a:rPr lang="en-US" altLang="zh-CN" dirty="0"/>
              <a:t> :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928459" y="4451742"/>
            <a:ext cx="31406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Marginal density </a:t>
            </a:r>
            <a:r>
              <a:rPr lang="en-US" altLang="zh-CN" dirty="0" smtClean="0"/>
              <a:t>estimate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Class prior </a:t>
            </a:r>
            <a:r>
              <a:rPr lang="en-US" altLang="zh-CN" dirty="0" smtClean="0"/>
              <a:t>estimates: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Class-conditional </a:t>
            </a:r>
            <a:r>
              <a:rPr lang="en-US" altLang="zh-CN" dirty="0" smtClean="0"/>
              <a:t>estimate: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119" y="4417333"/>
            <a:ext cx="2295525" cy="3429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2035" y="4760233"/>
            <a:ext cx="2028825" cy="3238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9062" y="5031593"/>
            <a:ext cx="2895600" cy="38100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771525" y="5351711"/>
            <a:ext cx="4370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Posterior class probability from Bayes rule:</a:t>
            </a:r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7780" y="5771345"/>
            <a:ext cx="3566160" cy="66294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899B-7EFE-4071-B7F6-6AF13D9B743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71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71525" y="1196768"/>
                <a:ext cx="985952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/>
                  <a:t>2.1 Binary Variables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A binary </a:t>
                </a:r>
                <a:r>
                  <a:rPr lang="en-US" altLang="zh-CN" dirty="0"/>
                  <a:t>random </a:t>
                </a:r>
                <a:r>
                  <a:rPr lang="en-US" altLang="zh-CN" dirty="0" smtClean="0"/>
                  <a:t>variable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5" y="1196768"/>
                <a:ext cx="9859529" cy="954107"/>
              </a:xfrm>
              <a:prstGeom prst="rect">
                <a:avLst/>
              </a:prstGeom>
              <a:blipFill>
                <a:blip r:embed="rId2"/>
                <a:stretch>
                  <a:fillRect l="-680" t="-3185" b="-8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00363" y="508000"/>
            <a:ext cx="552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Chapter 2  Probability Distributions 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71524" y="2377978"/>
                <a:ext cx="785523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The probability distribution over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4" y="2377978"/>
                <a:ext cx="7855239" cy="369332"/>
              </a:xfrm>
              <a:prstGeom prst="rect">
                <a:avLst/>
              </a:prstGeom>
              <a:blipFill>
                <a:blip r:embed="rId3"/>
                <a:stretch>
                  <a:fillRect l="-69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635" y="2272131"/>
            <a:ext cx="3486150" cy="581025"/>
          </a:xfrm>
          <a:prstGeom prst="rect">
            <a:avLst/>
          </a:prstGeom>
        </p:spPr>
      </p:pic>
      <p:cxnSp>
        <p:nvCxnSpPr>
          <p:cNvPr id="5" name="直接箭头连接符 4"/>
          <p:cNvCxnSpPr>
            <a:endCxn id="3" idx="1"/>
          </p:cNvCxnSpPr>
          <p:nvPr/>
        </p:nvCxnSpPr>
        <p:spPr>
          <a:xfrm>
            <a:off x="4424218" y="2562644"/>
            <a:ext cx="450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6137" y="2853156"/>
            <a:ext cx="2638425" cy="8667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097589" y="2853156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ean and variance: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108281" y="4155623"/>
            <a:ext cx="32351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aximum likelihood estimator:</a:t>
            </a:r>
          </a:p>
          <a:p>
            <a:r>
              <a:rPr lang="en-US" altLang="zh-CN" dirty="0" smtClean="0"/>
              <a:t>(</a:t>
            </a:r>
            <a:r>
              <a:rPr lang="en-US" altLang="zh-CN" dirty="0" smtClean="0"/>
              <a:t>Frequentist </a:t>
            </a:r>
            <a:r>
              <a:rPr lang="en-US" altLang="zh-CN" dirty="0" smtClean="0"/>
              <a:t>way)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5426" y="4155623"/>
            <a:ext cx="2371725" cy="100965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154929" y="5365757"/>
            <a:ext cx="600517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smtClean="0"/>
              <a:t>This can give severely over-fitted results for small data sets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899B-7EFE-4071-B7F6-6AF13D9B74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99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71525" y="1196768"/>
                <a:ext cx="985952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/>
                  <a:t>2.1 Binary Variables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A binary </a:t>
                </a:r>
                <a:r>
                  <a:rPr lang="en-US" altLang="zh-CN" dirty="0"/>
                  <a:t>random </a:t>
                </a:r>
                <a:r>
                  <a:rPr lang="en-US" altLang="zh-CN" dirty="0" smtClean="0"/>
                  <a:t>variable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5" y="1196768"/>
                <a:ext cx="9859529" cy="954107"/>
              </a:xfrm>
              <a:prstGeom prst="rect">
                <a:avLst/>
              </a:prstGeom>
              <a:blipFill>
                <a:blip r:embed="rId2"/>
                <a:stretch>
                  <a:fillRect l="-680" t="-3185" b="-8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00363" y="508000"/>
            <a:ext cx="552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Chapter 2  Probability Distributions 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71524" y="2377978"/>
                <a:ext cx="785523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The probability distribution over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4" y="2377978"/>
                <a:ext cx="7855239" cy="369332"/>
              </a:xfrm>
              <a:prstGeom prst="rect">
                <a:avLst/>
              </a:prstGeom>
              <a:blipFill>
                <a:blip r:embed="rId3"/>
                <a:stretch>
                  <a:fillRect l="-69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635" y="2272131"/>
            <a:ext cx="3486150" cy="581025"/>
          </a:xfrm>
          <a:prstGeom prst="rect">
            <a:avLst/>
          </a:prstGeom>
        </p:spPr>
      </p:pic>
      <p:cxnSp>
        <p:nvCxnSpPr>
          <p:cNvPr id="5" name="直接箭头连接符 4"/>
          <p:cNvCxnSpPr>
            <a:endCxn id="3" idx="1"/>
          </p:cNvCxnSpPr>
          <p:nvPr/>
        </p:nvCxnSpPr>
        <p:spPr>
          <a:xfrm>
            <a:off x="4424218" y="2562644"/>
            <a:ext cx="450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71524" y="3189856"/>
                <a:ext cx="59552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The distribution of the number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 smtClean="0"/>
                  <a:t> of observations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4" y="3189856"/>
                <a:ext cx="5955220" cy="369332"/>
              </a:xfrm>
              <a:prstGeom prst="rect">
                <a:avLst/>
              </a:prstGeom>
              <a:blipFill>
                <a:blip r:embed="rId5"/>
                <a:stretch>
                  <a:fillRect l="-922" t="-8197" r="-71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2981" y="2995524"/>
            <a:ext cx="4743450" cy="800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5276" y="3988752"/>
            <a:ext cx="4772025" cy="10287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5276" y="5017452"/>
            <a:ext cx="7077075" cy="933450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899B-7EFE-4071-B7F6-6AF13D9B743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77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771525" y="1196768"/>
                <a:ext cx="985952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/>
                  <a:t>2.1 Binary Variables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A binary </a:t>
                </a:r>
                <a:r>
                  <a:rPr lang="en-US" altLang="zh-CN" dirty="0"/>
                  <a:t>random </a:t>
                </a:r>
                <a:r>
                  <a:rPr lang="en-US" altLang="zh-CN" dirty="0" smtClean="0"/>
                  <a:t>variable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5" y="1196768"/>
                <a:ext cx="9859529" cy="954107"/>
              </a:xfrm>
              <a:prstGeom prst="rect">
                <a:avLst/>
              </a:prstGeom>
              <a:blipFill>
                <a:blip r:embed="rId2"/>
                <a:stretch>
                  <a:fillRect l="-680" t="-3185" b="-8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00363" y="508000"/>
            <a:ext cx="552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Chapter 2  Probability Distributions 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71524" y="2377978"/>
                <a:ext cx="785523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The probability distribution over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4" y="2377978"/>
                <a:ext cx="7855239" cy="369332"/>
              </a:xfrm>
              <a:prstGeom prst="rect">
                <a:avLst/>
              </a:prstGeom>
              <a:blipFill>
                <a:blip r:embed="rId3"/>
                <a:stretch>
                  <a:fillRect l="-69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635" y="2272131"/>
            <a:ext cx="3486150" cy="581025"/>
          </a:xfrm>
          <a:prstGeom prst="rect">
            <a:avLst/>
          </a:prstGeom>
        </p:spPr>
      </p:pic>
      <p:cxnSp>
        <p:nvCxnSpPr>
          <p:cNvPr id="5" name="直接箭头连接符 4"/>
          <p:cNvCxnSpPr>
            <a:endCxn id="3" idx="1"/>
          </p:cNvCxnSpPr>
          <p:nvPr/>
        </p:nvCxnSpPr>
        <p:spPr>
          <a:xfrm>
            <a:off x="4424218" y="2562644"/>
            <a:ext cx="450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71524" y="2931976"/>
                <a:ext cx="9979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From the Bayesian perspective, we need to introduce a prior distribution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 smtClean="0"/>
                  <a:t>over the parameter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4" y="2931976"/>
                <a:ext cx="9979603" cy="369332"/>
              </a:xfrm>
              <a:prstGeom prst="rect">
                <a:avLst/>
              </a:prstGeom>
              <a:blipFill>
                <a:blip r:embed="rId5"/>
                <a:stretch>
                  <a:fillRect l="-550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1788" y="3519111"/>
            <a:ext cx="5076825" cy="7524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9653" y="3776221"/>
            <a:ext cx="2337435" cy="8343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1788" y="4932531"/>
            <a:ext cx="4695825" cy="51435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124708" y="3665214"/>
            <a:ext cx="65274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rior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083734" y="5044327"/>
            <a:ext cx="107273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osterior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899B-7EFE-4071-B7F6-6AF13D9B743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21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71525" y="1196768"/>
                <a:ext cx="985952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/>
                  <a:t>2.1 Binary Variables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A binary </a:t>
                </a:r>
                <a:r>
                  <a:rPr lang="en-US" altLang="zh-CN" dirty="0"/>
                  <a:t>random </a:t>
                </a:r>
                <a:r>
                  <a:rPr lang="en-US" altLang="zh-CN" dirty="0" smtClean="0"/>
                  <a:t>variable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5" y="1196768"/>
                <a:ext cx="9859529" cy="954107"/>
              </a:xfrm>
              <a:prstGeom prst="rect">
                <a:avLst/>
              </a:prstGeom>
              <a:blipFill>
                <a:blip r:embed="rId2"/>
                <a:stretch>
                  <a:fillRect l="-680" t="-3185" b="-8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00363" y="508000"/>
            <a:ext cx="552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Chapter 2  Probability Distributions 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71524" y="2377978"/>
                <a:ext cx="785523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The probability distribution over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4" y="2377978"/>
                <a:ext cx="7855239" cy="369332"/>
              </a:xfrm>
              <a:prstGeom prst="rect">
                <a:avLst/>
              </a:prstGeom>
              <a:blipFill>
                <a:blip r:embed="rId3"/>
                <a:stretch>
                  <a:fillRect l="-69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635" y="2272131"/>
            <a:ext cx="3486150" cy="581025"/>
          </a:xfrm>
          <a:prstGeom prst="rect">
            <a:avLst/>
          </a:prstGeom>
        </p:spPr>
      </p:pic>
      <p:cxnSp>
        <p:nvCxnSpPr>
          <p:cNvPr id="5" name="直接箭头连接符 4"/>
          <p:cNvCxnSpPr>
            <a:endCxn id="3" idx="1"/>
          </p:cNvCxnSpPr>
          <p:nvPr/>
        </p:nvCxnSpPr>
        <p:spPr>
          <a:xfrm>
            <a:off x="4424218" y="2562644"/>
            <a:ext cx="450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700" y="2986946"/>
            <a:ext cx="8420100" cy="933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3910" y="3866181"/>
            <a:ext cx="3733800" cy="790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874981" y="4987636"/>
                <a:ext cx="9633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−→+∞, </m:t>
                    </m:r>
                  </m:oMath>
                </a14:m>
                <a:r>
                  <a:rPr lang="en-US" altLang="zh-CN" b="0" dirty="0" smtClean="0"/>
                  <a:t>the Bayesian and maximum likelihood results will agree.</a:t>
                </a: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981" y="4987636"/>
                <a:ext cx="9633528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1927" y="3201258"/>
            <a:ext cx="85725" cy="504825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899B-7EFE-4071-B7F6-6AF13D9B743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0363" y="3313475"/>
            <a:ext cx="2388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Predictive distribution: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58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1525" y="1196768"/>
            <a:ext cx="9859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2.2 Multinomial Variables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0363" y="508000"/>
            <a:ext cx="552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Chapter 2  Probability Distributions </a:t>
            </a:r>
            <a:endParaRPr lang="zh-CN" altLang="en-US" sz="24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148" y="1823981"/>
            <a:ext cx="2619375" cy="4953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664" y="1823981"/>
            <a:ext cx="1619250" cy="476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6934055" y="1886965"/>
                <a:ext cx="1985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055" y="1886965"/>
                <a:ext cx="1985819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2101" y="2527333"/>
            <a:ext cx="2238375" cy="981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131741" y="2833204"/>
                <a:ext cx="30546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The distribution </a:t>
                </a:r>
                <a:r>
                  <a:rPr lang="en-US" altLang="zh-CN" dirty="0"/>
                  <a:t>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is </a:t>
                </a:r>
                <a:r>
                  <a:rPr lang="en-US" altLang="zh-CN" dirty="0" smtClean="0"/>
                  <a:t>given: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41" y="2833204"/>
                <a:ext cx="3054619" cy="369332"/>
              </a:xfrm>
              <a:prstGeom prst="rect">
                <a:avLst/>
              </a:prstGeom>
              <a:blipFill>
                <a:blip r:embed="rId6"/>
                <a:stretch>
                  <a:fillRect l="-1796" t="-10000" r="-99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1236661" y="3716459"/>
            <a:ext cx="2419060" cy="381921"/>
            <a:chOff x="2003280" y="3714965"/>
            <a:chExt cx="2419060" cy="381921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03280" y="3751994"/>
              <a:ext cx="371475" cy="29527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96575" y="3769345"/>
              <a:ext cx="1362075" cy="2857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2306749" y="3727554"/>
                  <a:ext cx="5741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6749" y="3727554"/>
                  <a:ext cx="57419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4085388" y="3714965"/>
                  <a:ext cx="3369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5388" y="3714965"/>
                  <a:ext cx="336952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86360" y="3508408"/>
            <a:ext cx="6276975" cy="1019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236661" y="4512869"/>
                <a:ext cx="51796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The joint </a:t>
                </a:r>
                <a:r>
                  <a:rPr lang="en-US" altLang="zh-CN" dirty="0"/>
                  <a:t>distribution of the </a:t>
                </a:r>
                <a:r>
                  <a:rPr lang="en-US" altLang="zh-CN" dirty="0" smtClean="0"/>
                  <a:t>quantities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661" y="4512869"/>
                <a:ext cx="5179623" cy="369332"/>
              </a:xfrm>
              <a:prstGeom prst="rect">
                <a:avLst/>
              </a:prstGeom>
              <a:blipFill>
                <a:blip r:embed="rId12"/>
                <a:stretch>
                  <a:fillRect l="-105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64929" y="4942072"/>
            <a:ext cx="7181850" cy="9810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899B-7EFE-4071-B7F6-6AF13D9B743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0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1525" y="1196768"/>
            <a:ext cx="9859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2.2 Multinomial Variables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0363" y="508000"/>
            <a:ext cx="552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Chapter 2  Probability Distributions 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71525" y="1809926"/>
                <a:ext cx="94488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Introduce </a:t>
                </a:r>
                <a:r>
                  <a:rPr lang="en-US" altLang="zh-CN" dirty="0"/>
                  <a:t>a family of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prior</a:t>
                </a:r>
                <a:r>
                  <a:rPr lang="en-US" altLang="zh-CN" dirty="0"/>
                  <a:t> distributions for the parameters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 smtClean="0"/>
                  <a:t> of the </a:t>
                </a:r>
                <a:r>
                  <a:rPr lang="en-US" altLang="zh-CN" dirty="0"/>
                  <a:t>multinomial </a:t>
                </a:r>
                <a:r>
                  <a:rPr lang="en-US" altLang="zh-CN" dirty="0" smtClean="0"/>
                  <a:t>distribution.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5" y="1809926"/>
                <a:ext cx="9448800" cy="369332"/>
              </a:xfrm>
              <a:prstGeom prst="rect">
                <a:avLst/>
              </a:prstGeom>
              <a:blipFill>
                <a:blip r:embed="rId2"/>
                <a:stretch>
                  <a:fillRect l="-581" t="-10000" r="-96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035" y="2273155"/>
            <a:ext cx="4972050" cy="10001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028845" y="2588551"/>
            <a:ext cx="218842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i="1" dirty="0" err="1"/>
              <a:t>Dirichlet</a:t>
            </a:r>
            <a:r>
              <a:rPr lang="en-US" altLang="zh-CN" dirty="0"/>
              <a:t> distribution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71524" y="3273280"/>
            <a:ext cx="9702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Multiplying the </a:t>
            </a:r>
            <a:r>
              <a:rPr lang="en-US" altLang="zh-CN" dirty="0" smtClean="0"/>
              <a:t>prior </a:t>
            </a:r>
            <a:r>
              <a:rPr lang="en-US" altLang="zh-CN" dirty="0"/>
              <a:t>by the likelihood function (</a:t>
            </a:r>
            <a:r>
              <a:rPr lang="en-US" altLang="zh-CN" dirty="0" smtClean="0"/>
              <a:t>2.34), </a:t>
            </a:r>
            <a:r>
              <a:rPr lang="en-US" altLang="zh-CN" dirty="0"/>
              <a:t>we obtain </a:t>
            </a:r>
            <a:r>
              <a:rPr lang="en-US" altLang="zh-CN" dirty="0" smtClean="0"/>
              <a:t>the posterior distribution: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576" y="3630344"/>
            <a:ext cx="5591175" cy="103822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3189576" y="4949682"/>
            <a:ext cx="566533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Dirichlet</a:t>
            </a:r>
            <a:r>
              <a:rPr lang="en-US" altLang="zh-CN" dirty="0"/>
              <a:t> is indeed a conjugate prior for the </a:t>
            </a:r>
            <a:r>
              <a:rPr lang="en-US" altLang="zh-CN" dirty="0" smtClean="0"/>
              <a:t>multinomial.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899B-7EFE-4071-B7F6-6AF13D9B743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76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1525" y="1196768"/>
            <a:ext cx="9859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2.3 The </a:t>
            </a:r>
            <a:r>
              <a:rPr lang="en-US" altLang="zh-CN" sz="2000" b="1" dirty="0"/>
              <a:t>Gaussian Distribution</a:t>
            </a:r>
            <a:endParaRPr lang="en-US" altLang="zh-CN" sz="2000" b="1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00363" y="508000"/>
            <a:ext cx="552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Chapter 2  Probability Distributions 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771525" y="1823981"/>
            <a:ext cx="5392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The multivariate </a:t>
            </a:r>
            <a:r>
              <a:rPr lang="en-US" altLang="zh-CN" dirty="0"/>
              <a:t>Gaussian distribution takes the </a:t>
            </a:r>
            <a:r>
              <a:rPr lang="en-US" altLang="zh-CN" dirty="0" smtClean="0"/>
              <a:t>form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480" y="2258435"/>
            <a:ext cx="7686675" cy="75247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71524" y="3272320"/>
            <a:ext cx="10487603" cy="92333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dirty="0" smtClean="0"/>
              <a:t>The author </a:t>
            </a:r>
            <a:r>
              <a:rPr lang="en-US" altLang="zh-CN" dirty="0"/>
              <a:t>strongly </a:t>
            </a:r>
            <a:r>
              <a:rPr lang="en-US" altLang="zh-CN" dirty="0" smtClean="0"/>
              <a:t>encourages us to </a:t>
            </a:r>
            <a:r>
              <a:rPr lang="en-US" altLang="zh-CN" dirty="0"/>
              <a:t>become </a:t>
            </a:r>
            <a:r>
              <a:rPr lang="en-US" altLang="zh-CN" dirty="0" smtClean="0"/>
              <a:t>proficient in </a:t>
            </a:r>
            <a:r>
              <a:rPr lang="en-US" altLang="zh-CN" dirty="0"/>
              <a:t>manipulating Gaussian distributions using the techniques presented here </a:t>
            </a:r>
            <a:r>
              <a:rPr lang="en-US" altLang="zh-CN" dirty="0" smtClean="0"/>
              <a:t>as this </a:t>
            </a:r>
            <a:r>
              <a:rPr lang="en-US" altLang="zh-CN" dirty="0"/>
              <a:t>will prove invaluable in understanding the more complex models presented </a:t>
            </a:r>
            <a:r>
              <a:rPr lang="en-US" altLang="zh-CN" dirty="0" smtClean="0"/>
              <a:t>in later </a:t>
            </a:r>
            <a:r>
              <a:rPr lang="en-US" altLang="zh-CN" dirty="0"/>
              <a:t>chapters.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771524" y="4488873"/>
                <a:ext cx="977640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Limitations: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The total number of parameters grows </a:t>
                </a:r>
                <a:r>
                  <a:rPr lang="en-US" altLang="zh-CN" dirty="0" err="1" smtClean="0"/>
                  <a:t>quadratically</a:t>
                </a:r>
                <a:r>
                  <a:rPr lang="en-US" altLang="zh-CN" dirty="0" smtClean="0"/>
                  <a:t> with the dimension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i="1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It </a:t>
                </a:r>
                <a:r>
                  <a:rPr lang="en-US" altLang="zh-CN" dirty="0"/>
                  <a:t>is intrinsically </a:t>
                </a:r>
                <a:r>
                  <a:rPr lang="en-US" altLang="zh-CN" dirty="0" smtClean="0"/>
                  <a:t>unimodal.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4" y="4488873"/>
                <a:ext cx="9776403" cy="923330"/>
              </a:xfrm>
              <a:prstGeom prst="rect">
                <a:avLst/>
              </a:prstGeom>
              <a:blipFill>
                <a:blip r:embed="rId3"/>
                <a:stretch>
                  <a:fillRect l="-561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899B-7EFE-4071-B7F6-6AF13D9B743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91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2709</TotalTime>
  <Words>1032</Words>
  <Application>Microsoft Office PowerPoint</Application>
  <PresentationFormat>宽屏</PresentationFormat>
  <Paragraphs>186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WEI</dc:creator>
  <cp:lastModifiedBy>LIU WEI</cp:lastModifiedBy>
  <cp:revision>77</cp:revision>
  <dcterms:created xsi:type="dcterms:W3CDTF">2018-09-21T18:43:42Z</dcterms:created>
  <dcterms:modified xsi:type="dcterms:W3CDTF">2018-10-01T19:19:27Z</dcterms:modified>
</cp:coreProperties>
</file>