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7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00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FB1A9-6F17-4423-BF1B-E8AC192CFA98}" type="datetimeFigureOut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57858-EE77-4295-BFBF-D2F570A2A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3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combinations of a fixed set of nonlinear functions of the input variables.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Such models are linear functions of the parameters, which gives them simple analytical properties, and yet can be nonlinear with respect to the input variables.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31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is am example of sequential learning for a simple linear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535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practice, we are not usually interested in the value of w itself but rather in</a:t>
            </a:r>
          </a:p>
          <a:p>
            <a:r>
              <a:rPr lang="en-US" altLang="zh-CN" dirty="0" smtClean="0"/>
              <a:t>making predictions of t for new values of x. This requires that we evaluate the</a:t>
            </a:r>
          </a:p>
          <a:p>
            <a:r>
              <a:rPr lang="en-US" altLang="zh-CN" dirty="0" smtClean="0"/>
              <a:t>predictive distribution defined by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8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figure can only show the point-wise predictive variance as a function of x.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1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gain insight into the covariance between the predictions at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values of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can draw samples from the posterior distribution over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then plot the corresponding functions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079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posterior mean solution (3.53) for the linear basis function model has an interesting interpretation that will set the stage for kernel methods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combinations of a fixed set of nonlinear functions of the input variables.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Such models are linear functions of the parameters, which gives them simple analytical properties, and yet can be nonlinear with respect to the input variables.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2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also showed that this error function could be motivated as the maximum likelihood solution under an assumed Gaussian noise model.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6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geometrical interpretation of the least-squares solution.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sequential algorithms, also known as on-line algorithms</a:t>
            </a:r>
          </a:p>
          <a:p>
            <a:endParaRPr lang="en-US" altLang="zh-CN" dirty="0" smtClean="0"/>
          </a:p>
          <a:p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least-mean-squares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algorithm</a:t>
            </a:r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4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32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this raises the question of how to determine a suitable value for the regularization coefficient λ. So we come to the topic</a:t>
            </a:r>
            <a:r>
              <a:rPr lang="en-US" altLang="zh-CN" baseline="0" dirty="0" smtClean="0"/>
              <a:t> of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879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53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Maximization of this posterior distribution with respect to w is equivalent </a:t>
            </a:r>
          </a:p>
          <a:p>
            <a:r>
              <a:rPr lang="en-US" altLang="zh-CN" dirty="0" smtClean="0"/>
              <a:t>to the minimization of the sum-of-squares error function with the addition of a</a:t>
            </a:r>
          </a:p>
          <a:p>
            <a:r>
              <a:rPr lang="en-US" altLang="zh-CN" dirty="0" smtClean="0"/>
              <a:t>quadratic regularization term, corresponding to (3.27) with λ = α/β.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57858-EE77-4295-BFBF-D2F570A2A8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7DC7-C7F6-48F9-8D17-02C0E091470B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8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0E20-1106-43B5-94C3-1502F0597AEA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BC70-D077-4A0F-8134-052C56C0823A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79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5295C-2625-4B6A-A141-C401B32CBF0F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2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8270-0900-4164-B49F-3FE7B56049D4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0B58-48C6-4923-A003-C6B3B64401BD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91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A76B-04FF-4B79-9CA4-EFF6ECD56074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4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FDDC-FC1C-43AC-BB91-C3B3858D5BEE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3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E1-811D-4D63-B286-4948AB56D02B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19E3-3768-4E7B-ACD8-876654F535DC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0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E152-2FCC-4BC8-AD55-376F4A2E4271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3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A058-6F32-4F46-A252-E1F316187D22}" type="datetime1">
              <a:rPr lang="zh-CN" altLang="en-US" smtClean="0"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5335-0ED3-43BD-9819-218E49B00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59052" y="787461"/>
            <a:ext cx="7673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Chapter 3  LINEAR MODELS FOR REGRESSION</a:t>
            </a:r>
            <a:endParaRPr lang="zh-CN" altLang="en-US" sz="2800" b="1" dirty="0"/>
          </a:p>
        </p:txBody>
      </p:sp>
      <p:sp>
        <p:nvSpPr>
          <p:cNvPr id="6" name="矩形 5"/>
          <p:cNvSpPr/>
          <p:nvPr/>
        </p:nvSpPr>
        <p:spPr>
          <a:xfrm>
            <a:off x="3936821" y="2930330"/>
            <a:ext cx="4791696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3.1. Linear Basis Function Models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3.2. The Basis-Variance Decomposition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3.3. Bayesian Linear Regression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3.4. Bayesian Model Comparison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3.5. The Evidence Approximation </a:t>
            </a:r>
          </a:p>
          <a:p>
            <a:endParaRPr lang="en-US" altLang="zh-CN" sz="2000" dirty="0" smtClean="0"/>
          </a:p>
          <a:p>
            <a:r>
              <a:rPr lang="en-US" altLang="zh-CN" sz="2000" b="1" dirty="0" smtClean="0"/>
              <a:t>3.6. Limitations of Fixed Basis Functions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302015" y="1381910"/>
                <a:ext cx="1002176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/>
                  <a:t>Supervised learning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observations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 smtClean="0"/>
                  <a:t>with corresponding target values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 smtClean="0"/>
                  <a:t>are provided. The goal is to </a:t>
                </a:r>
                <a:r>
                  <a:rPr lang="en-US" altLang="zh-CN" dirty="0" smtClean="0"/>
                  <a:t>predict the </a:t>
                </a:r>
                <a:r>
                  <a:rPr lang="en-US" altLang="zh-CN" dirty="0" smtClean="0"/>
                  <a:t>continuous target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 of a new value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15" y="1381910"/>
                <a:ext cx="10021767" cy="646331"/>
              </a:xfrm>
              <a:prstGeom prst="rect">
                <a:avLst/>
              </a:prstGeom>
              <a:blipFill>
                <a:blip r:embed="rId3"/>
                <a:stretch>
                  <a:fillRect l="-54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932685" y="2028241"/>
                <a:ext cx="87630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simplest approach: construct a function such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is a prediction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Probabilistic perspective: model the predictive </a:t>
                </a:r>
                <a:r>
                  <a:rPr lang="en-US" altLang="zh-CN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85" y="2028241"/>
                <a:ext cx="8763024" cy="646331"/>
              </a:xfrm>
              <a:prstGeom prst="rect">
                <a:avLst/>
              </a:prstGeom>
              <a:blipFill>
                <a:blip r:embed="rId4"/>
                <a:stretch>
                  <a:fillRect l="-41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3.3. Bayesian Linear Regression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465" y="916818"/>
            <a:ext cx="9177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Introduce a </a:t>
            </a:r>
            <a:r>
              <a:rPr lang="en-US" altLang="zh-CN" dirty="0"/>
              <a:t>prior probability distribution over the model </a:t>
            </a:r>
            <a:r>
              <a:rPr lang="en-US" altLang="zh-CN" dirty="0" smtClean="0"/>
              <a:t>parameters </a:t>
            </a:r>
            <a:r>
              <a:rPr lang="en-US" altLang="zh-CN" b="1" dirty="0"/>
              <a:t>w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76465" y="1489425"/>
            <a:ext cx="424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Conjugate prior of the likelihood function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23" y="2162319"/>
            <a:ext cx="2667000" cy="390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32" y="1504126"/>
            <a:ext cx="790575" cy="3714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76465" y="2669851"/>
            <a:ext cx="3204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Then the posterior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188" y="2686695"/>
            <a:ext cx="3076575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128" y="3327405"/>
            <a:ext cx="3162300" cy="6629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559568" y="2711579"/>
            <a:ext cx="21243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Sequential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84469" y="4308096"/>
                <a:ext cx="92892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Specifically, </a:t>
                </a:r>
                <a:r>
                  <a:rPr lang="en-US" altLang="zh-CN" dirty="0" smtClean="0"/>
                  <a:t>a zero-mean isotropic </a:t>
                </a:r>
                <a:r>
                  <a:rPr lang="en-US" altLang="zh-CN" dirty="0"/>
                  <a:t>Gaussian governed by a single precision parameter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9" y="4308096"/>
                <a:ext cx="9289204" cy="369332"/>
              </a:xfrm>
              <a:prstGeom prst="rect">
                <a:avLst/>
              </a:prstGeom>
              <a:blipFill>
                <a:blip r:embed="rId7"/>
                <a:stretch>
                  <a:fillRect l="-59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6394" y="4692759"/>
            <a:ext cx="3028950" cy="409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1278" y="5102334"/>
            <a:ext cx="2286000" cy="6324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440" y="5828283"/>
            <a:ext cx="5471160" cy="7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3.3. Bayesian Linear Regression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48" y="28575"/>
            <a:ext cx="4991100" cy="6829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765" y="1583981"/>
            <a:ext cx="2562225" cy="390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765" y="2448576"/>
            <a:ext cx="2257425" cy="3905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4793" y="1553171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linear model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2699" y="2448576"/>
            <a:ext cx="167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Generate data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66267" y="2943839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+Gaussian </a:t>
            </a:r>
            <a:r>
              <a:rPr lang="en-US" altLang="zh-CN" dirty="0"/>
              <a:t>noise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982200" y="783146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 observed data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033775" y="2459172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 single data 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2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3.3. Bayesian Linear Regression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465" y="96806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Predictive distribution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588" y="1337394"/>
            <a:ext cx="5000625" cy="704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814" y="4297767"/>
            <a:ext cx="3543300" cy="6667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9665" y="5331384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noise on the data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70506" y="5254427"/>
            <a:ext cx="4649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uncertainty associated with the parameters w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74399" y="4217715"/>
            <a:ext cx="343733" cy="785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3" idx="0"/>
          </p:cNvCxnSpPr>
          <p:nvPr/>
        </p:nvCxnSpPr>
        <p:spPr>
          <a:xfrm flipH="1">
            <a:off x="3116017" y="5103489"/>
            <a:ext cx="460442" cy="22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72588" y="4216604"/>
            <a:ext cx="1805011" cy="785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15" idx="1"/>
          </p:cNvCxnSpPr>
          <p:nvPr/>
        </p:nvCxnSpPr>
        <p:spPr>
          <a:xfrm>
            <a:off x="5096609" y="5022609"/>
            <a:ext cx="373897" cy="41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161" y="2692744"/>
            <a:ext cx="2971800" cy="6019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6265" y="2105687"/>
            <a:ext cx="3829050" cy="50482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4177879" y="2692744"/>
            <a:ext cx="3369623" cy="390525"/>
            <a:chOff x="8236085" y="1424779"/>
            <a:chExt cx="3369623" cy="3905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53108" y="1462879"/>
              <a:ext cx="1752600" cy="3524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36085" y="1424779"/>
              <a:ext cx="1343025" cy="39052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29258" y="1467854"/>
              <a:ext cx="323850" cy="247650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1203369" y="2183682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conditional distribution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176255" y="2716531"/>
            <a:ext cx="2996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posterior weight distribution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0246" y="3565176"/>
            <a:ext cx="4419600" cy="419100"/>
          </a:xfrm>
          <a:prstGeom prst="rect">
            <a:avLst/>
          </a:prstGeom>
        </p:spPr>
      </p:pic>
      <p:sp>
        <p:nvSpPr>
          <p:cNvPr id="24" name="右箭头 23"/>
          <p:cNvSpPr/>
          <p:nvPr/>
        </p:nvSpPr>
        <p:spPr>
          <a:xfrm>
            <a:off x="1614193" y="3664996"/>
            <a:ext cx="430357" cy="2194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3.3. Bayesian Linear Regression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465" y="96806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Predictive distribution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2" y="1337394"/>
            <a:ext cx="6576060" cy="5067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403419" y="1337394"/>
                <a:ext cx="3950381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 smtClean="0"/>
                  <a:t>Here the </a:t>
                </a:r>
                <a:r>
                  <a:rPr lang="en-US" altLang="zh-CN" dirty="0"/>
                  <a:t>green curves correspond to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from which the data </a:t>
                </a:r>
                <a:r>
                  <a:rPr lang="en-US" altLang="zh-CN" dirty="0" smtClean="0"/>
                  <a:t>points were </a:t>
                </a:r>
                <a:r>
                  <a:rPr lang="en-US" altLang="zh-CN" dirty="0"/>
                  <a:t>generated (with the addition of Gaussian noise). Data sets of size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2,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25 </m:t>
                    </m:r>
                  </m:oMath>
                </a14:m>
                <a:r>
                  <a:rPr lang="en-US" altLang="zh-CN" dirty="0"/>
                  <a:t>are shown in the four plots by the blue circles. </a:t>
                </a:r>
                <a:r>
                  <a:rPr lang="en-US" altLang="zh-CN" dirty="0" smtClean="0"/>
                  <a:t>For each </a:t>
                </a:r>
                <a:r>
                  <a:rPr lang="en-US" altLang="zh-CN" dirty="0"/>
                  <a:t>plot, the red curve shows the mean of </a:t>
                </a:r>
                <a:r>
                  <a:rPr lang="en-US" altLang="zh-CN" dirty="0" smtClean="0"/>
                  <a:t>the corresponding </a:t>
                </a:r>
                <a:r>
                  <a:rPr lang="en-US" altLang="zh-CN" dirty="0"/>
                  <a:t>Gaussian </a:t>
                </a:r>
                <a:r>
                  <a:rPr lang="en-US" altLang="zh-CN" dirty="0" smtClean="0"/>
                  <a:t>predictive distribution</a:t>
                </a:r>
                <a:r>
                  <a:rPr lang="en-US" altLang="zh-CN" dirty="0"/>
                  <a:t>, and the red shaded region spans one standard deviation either side </a:t>
                </a:r>
                <a:r>
                  <a:rPr lang="en-US" altLang="zh-CN" dirty="0" smtClean="0"/>
                  <a:t>of the </a:t>
                </a:r>
                <a:r>
                  <a:rPr lang="en-US" altLang="zh-CN" dirty="0"/>
                  <a:t>mean.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419" y="1337394"/>
                <a:ext cx="3950381" cy="3416320"/>
              </a:xfrm>
              <a:prstGeom prst="rect">
                <a:avLst/>
              </a:prstGeom>
              <a:blipFill>
                <a:blip r:embed="rId4"/>
                <a:stretch>
                  <a:fillRect l="-1233" t="-891" r="-1233" b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5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3.3. Bayesian Linear Regression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465" y="968062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Predictive distribution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79" y="1235710"/>
            <a:ext cx="6530340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3.3. Bayesian Linear Regression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6465" y="968062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Equivalent kernel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76465" y="1639270"/>
            <a:ext cx="482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predictive </a:t>
            </a:r>
            <a:r>
              <a:rPr lang="en-US" altLang="zh-CN" dirty="0"/>
              <a:t>mean </a:t>
            </a:r>
            <a:r>
              <a:rPr lang="en-US" altLang="zh-CN" dirty="0" smtClean="0"/>
              <a:t>can be written in the form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06" y="1933089"/>
            <a:ext cx="8181975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803" y="3069280"/>
            <a:ext cx="3324225" cy="923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841" y="3954450"/>
            <a:ext cx="3486150" cy="466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88994" y="4051843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i="1" dirty="0"/>
              <a:t>smoother matrix </a:t>
            </a:r>
            <a:r>
              <a:rPr lang="en-US" altLang="zh-CN" dirty="0"/>
              <a:t>or the </a:t>
            </a:r>
            <a:r>
              <a:rPr lang="en-US" altLang="zh-CN" b="1" i="1" dirty="0"/>
              <a:t>equivalent kernel</a:t>
            </a:r>
            <a:endParaRPr lang="zh-CN" altLang="en-US" b="1" i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618" y="3294286"/>
            <a:ext cx="1574615" cy="6998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8385" y="4574859"/>
            <a:ext cx="7292340" cy="22459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231052" y="2818970"/>
            <a:ext cx="5809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linear combination of the training set target </a:t>
            </a:r>
            <a:r>
              <a:rPr lang="en-US" altLang="zh-CN" dirty="0" smtClean="0"/>
              <a:t>variables.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631267" y="4574859"/>
            <a:ext cx="2804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make predictions by taking linear combinations of the training set target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3977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3.4. Bayesian Model Comparison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6464" y="1120017"/>
            <a:ext cx="10701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overfitting that appears in </a:t>
            </a:r>
            <a:r>
              <a:rPr lang="en-US" altLang="zh-CN" dirty="0" smtClean="0"/>
              <a:t>maximum likelihood </a:t>
            </a:r>
            <a:r>
              <a:rPr lang="en-US" altLang="zh-CN" dirty="0"/>
              <a:t>can be avoided </a:t>
            </a:r>
            <a:r>
              <a:rPr lang="en-US" altLang="zh-CN" dirty="0" smtClean="0"/>
              <a:t>by marginalizing </a:t>
            </a:r>
            <a:r>
              <a:rPr lang="en-US" altLang="zh-CN" dirty="0"/>
              <a:t>over the model </a:t>
            </a:r>
            <a:r>
              <a:rPr lang="en-US" altLang="zh-CN" dirty="0" smtClean="0"/>
              <a:t>parameters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1200" y="1748133"/>
            <a:ext cx="895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All </a:t>
            </a:r>
            <a:r>
              <a:rPr lang="en-US" altLang="zh-CN" dirty="0" smtClean="0"/>
              <a:t>the data can be used for training the model;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We can compare models based on training data </a:t>
            </a:r>
            <a:r>
              <a:rPr lang="en-US" altLang="zh-CN" dirty="0" smtClean="0"/>
              <a:t>alone without </a:t>
            </a:r>
            <a:r>
              <a:rPr lang="en-US" altLang="zh-CN" dirty="0"/>
              <a:t>a validation </a:t>
            </a:r>
            <a:r>
              <a:rPr lang="en-US" altLang="zh-CN" dirty="0" smtClean="0"/>
              <a:t>set</a:t>
            </a:r>
            <a:r>
              <a:rPr lang="en-US" altLang="zh-CN" dirty="0"/>
              <a:t>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806149"/>
            <a:ext cx="3476625" cy="409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10538" y="3465028"/>
            <a:ext cx="4071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model evidence </a:t>
            </a:r>
            <a:r>
              <a:rPr lang="en-US" altLang="zh-CN" dirty="0"/>
              <a:t>or </a:t>
            </a:r>
            <a:r>
              <a:rPr lang="en-US" altLang="zh-CN" i="1" dirty="0"/>
              <a:t>marginal </a:t>
            </a:r>
            <a:r>
              <a:rPr lang="en-US" altLang="zh-CN" i="1" dirty="0" smtClean="0"/>
              <a:t>likelihood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206836" y="3106374"/>
            <a:ext cx="397164" cy="35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4083107"/>
            <a:ext cx="4943475" cy="695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434" y="4853641"/>
            <a:ext cx="3505200" cy="762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04386" y="5027179"/>
            <a:ext cx="25215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Expected Bayes </a:t>
            </a:r>
            <a:r>
              <a:rPr lang="en-US" altLang="zh-CN" b="1" dirty="0"/>
              <a:t>factor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7817241" y="5013393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/>
              <a:t>Kullback-Leibler</a:t>
            </a:r>
            <a:r>
              <a:rPr lang="en-US" altLang="zh-CN" dirty="0"/>
              <a:t> divergence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55491" y="5850602"/>
            <a:ext cx="4366742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The correct model &gt;  The incorrect </a:t>
            </a:r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304386" y="4246103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model evidence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304386" y="2799314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posterior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3.1. Linear Basis Function Models</a:t>
            </a:r>
            <a:endParaRPr lang="zh-CN" altLang="en-US" sz="20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790407"/>
            <a:ext cx="4145280" cy="9220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059" y="1942932"/>
            <a:ext cx="2293620" cy="320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138" y="1923882"/>
            <a:ext cx="2232660" cy="350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573" y="1942932"/>
            <a:ext cx="1203960" cy="3352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04708" y="1883639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bias parameter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9785" y="1883639"/>
            <a:ext cx="327660" cy="32766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7149" y="2556114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Basis function choices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128919" y="2574829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Polynomial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920" y="2523719"/>
            <a:ext cx="1478280" cy="37338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28919" y="3089432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Gaussian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1230" y="2865546"/>
            <a:ext cx="3162300" cy="6858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128919" y="3662973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Sigmoidal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920" y="3497951"/>
            <a:ext cx="4998720" cy="73152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89337" y="458100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splines, Fourier, wavelets, </a:t>
            </a:r>
            <a:r>
              <a:rPr lang="en-US" altLang="zh-CN" i="1" dirty="0" smtClean="0"/>
              <a:t>etc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6716" y="4353718"/>
            <a:ext cx="5776913" cy="202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3.1. Linear Basis Function Models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576465" y="1009134"/>
            <a:ext cx="42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Maximum likelihood and least squares</a:t>
            </a:r>
            <a:endParaRPr lang="zh-CN" altLang="en-US" b="1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09" y="1470799"/>
            <a:ext cx="3238500" cy="71628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20012" y="2182253"/>
            <a:ext cx="5186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For a </a:t>
            </a:r>
            <a:r>
              <a:rPr lang="en-US" altLang="zh-CN" dirty="0" err="1" smtClean="0"/>
              <a:t>i.i.d</a:t>
            </a:r>
            <a:r>
              <a:rPr lang="en-US" altLang="zh-CN" dirty="0" smtClean="0"/>
              <a:t>. data set we have the likelihood function: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389" y="2505141"/>
            <a:ext cx="4122420" cy="716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20012" y="3208234"/>
                <a:ext cx="85670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We can use the machinery of MLE to estimate the parameters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dirty="0" smtClean="0"/>
                  <a:t> and the precision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2" y="3208234"/>
                <a:ext cx="8567019" cy="369332"/>
              </a:xfrm>
              <a:prstGeom prst="rect">
                <a:avLst/>
              </a:prstGeom>
              <a:blipFill>
                <a:blip r:embed="rId5"/>
                <a:stretch>
                  <a:fillRect l="-64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071" y="5493390"/>
            <a:ext cx="5554980" cy="51816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66" y="5929630"/>
            <a:ext cx="3931920" cy="85344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7389" y="3552437"/>
            <a:ext cx="4648200" cy="12801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0210" y="3689122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logarithm of the likelihood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2917" y="4888273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sum-of-squares error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7389" y="4799970"/>
            <a:ext cx="3101340" cy="693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866844" y="5061584"/>
                <a:ext cx="437105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/>
                  <a:t>M</a:t>
                </a:r>
                <a:r>
                  <a:rPr lang="en-US" altLang="zh-CN" dirty="0" smtClean="0"/>
                  <a:t>aximization </a:t>
                </a:r>
                <a:r>
                  <a:rPr lang="en-US" altLang="zh-CN" dirty="0"/>
                  <a:t>of the likelihood function under </a:t>
                </a:r>
                <a:r>
                  <a:rPr lang="en-US" altLang="zh-CN" dirty="0" smtClean="0"/>
                  <a:t>a conditional </a:t>
                </a:r>
                <a:r>
                  <a:rPr lang="en-US" altLang="zh-CN" dirty="0"/>
                  <a:t>Gaussian noise distribution for a linear model is equivalent to </a:t>
                </a:r>
                <a:r>
                  <a:rPr lang="en-US" altLang="zh-CN" dirty="0" smtClean="0"/>
                  <a:t>minimizing a </a:t>
                </a:r>
                <a:r>
                  <a:rPr lang="en-US" altLang="zh-CN" dirty="0"/>
                  <a:t>sum-of-squares error function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44" y="5061584"/>
                <a:ext cx="4371050" cy="1477328"/>
              </a:xfrm>
              <a:prstGeom prst="rect">
                <a:avLst/>
              </a:prstGeom>
              <a:blipFill>
                <a:blip r:embed="rId10"/>
                <a:stretch>
                  <a:fillRect l="-1116" t="-2058" r="-1255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0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3.1. Linear Basis Function Models</a:t>
            </a:r>
            <a:endParaRPr lang="zh-CN" altLang="en-US" sz="2000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659871"/>
            <a:ext cx="10572750" cy="30003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76465" y="1009134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Geometry of least </a:t>
            </a:r>
            <a:r>
              <a:rPr lang="en-US" altLang="zh-CN" b="1" dirty="0" smtClean="0"/>
              <a:t>squares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501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3.1. Linear Basis Function Models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576465" y="1009134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Sequential learning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76464" y="1597193"/>
            <a:ext cx="1109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Apply a technique known as stochastic gradient descent or sequential gradient descent, i.e.,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6464" y="2302271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 smtClean="0"/>
                  <a:t>updates the parameter vector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 using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4" y="2302271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9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13" y="2302271"/>
            <a:ext cx="297180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216" y="2826549"/>
            <a:ext cx="5076825" cy="1047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756506" y="4430493"/>
                <a:ext cx="3219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 smtClean="0"/>
                  <a:t> is a learning rate </a:t>
                </a:r>
                <a:r>
                  <a:rPr lang="en-US" altLang="zh-CN" dirty="0" smtClean="0"/>
                  <a:t>parameter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506" y="4430493"/>
                <a:ext cx="321947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2592" y="4224735"/>
            <a:ext cx="6362700" cy="1019175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9276" y="3138969"/>
            <a:ext cx="1394460" cy="4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3.1. Linear Basis Function Models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576465" y="1009134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Regularized least squares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576465" y="1526417"/>
            <a:ext cx="8358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dding a regularization term to an error function in order to control over-fitting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50" y="1895749"/>
            <a:ext cx="2409825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307" y="2305324"/>
            <a:ext cx="4305300" cy="93345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832552" y="2317241"/>
            <a:ext cx="149111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weight decay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832552" y="2738733"/>
            <a:ext cx="222689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parameter shrinkage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250" y="3414986"/>
            <a:ext cx="3171825" cy="46672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3541108" y="3529964"/>
            <a:ext cx="735330" cy="25694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76465" y="4172901"/>
                <a:ext cx="111167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Regularization allows complex models to be trained on data sets of limited size without severe over-fitting, essentially by limiting the effective model complexity.</a:t>
                </a:r>
              </a:p>
              <a:p>
                <a:r>
                  <a:rPr lang="en-US" altLang="zh-CN" dirty="0" smtClean="0"/>
                  <a:t>However, the problem of determining the optimal model complexity is then shifted from one of finding the appropriate number of basis functions to one of determining a suitable value of the regularization coefficient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5" y="4172901"/>
                <a:ext cx="11116772" cy="1200329"/>
              </a:xfrm>
              <a:prstGeom prst="rect">
                <a:avLst/>
              </a:prstGeom>
              <a:blipFill>
                <a:blip r:embed="rId6"/>
                <a:stretch>
                  <a:fillRect l="-494" t="-3061" r="-55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4602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3.2. The Bias-Variance Decomposition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03814" y="861530"/>
                <a:ext cx="1031519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Over-fitting occurs whenever the number of basis functions is large </a:t>
                </a:r>
                <a:r>
                  <a:rPr lang="en-US" altLang="zh-CN" dirty="0"/>
                  <a:t>and </a:t>
                </a:r>
                <a:r>
                  <a:rPr lang="en-US" altLang="zh-CN" dirty="0" smtClean="0"/>
                  <a:t>with training </a:t>
                </a:r>
                <a:r>
                  <a:rPr lang="en-US" altLang="zh-CN" dirty="0"/>
                  <a:t>data sets of limited size.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Limiting </a:t>
                </a:r>
                <a:r>
                  <a:rPr lang="en-US" altLang="zh-CN" dirty="0"/>
                  <a:t>the number of basis functions limits the flexibility </a:t>
                </a:r>
                <a:r>
                  <a:rPr lang="en-US" altLang="zh-CN" dirty="0" smtClean="0"/>
                  <a:t>of the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Regularization </a:t>
                </a:r>
                <a:r>
                  <a:rPr lang="en-US" altLang="zh-CN" dirty="0"/>
                  <a:t>can control over-fitting but raises the </a:t>
                </a:r>
                <a:r>
                  <a:rPr lang="en-US" altLang="zh-CN" dirty="0" smtClean="0"/>
                  <a:t>question of </a:t>
                </a:r>
                <a:r>
                  <a:rPr lang="en-US" altLang="zh-CN" dirty="0"/>
                  <a:t>how to </a:t>
                </a:r>
                <a:r>
                  <a:rPr lang="en-US" altLang="zh-CN" dirty="0" smtClean="0"/>
                  <a:t>determine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 </a:t>
                </a:r>
                <a:r>
                  <a:rPr lang="en-US" altLang="zh-CN" i="1" dirty="0"/>
                  <a:t>bias-variance</a:t>
                </a:r>
                <a:r>
                  <a:rPr lang="en-US" altLang="zh-CN" dirty="0"/>
                  <a:t> tradeoff is a frequentist viewpoint </a:t>
                </a:r>
                <a:r>
                  <a:rPr lang="en-US" altLang="zh-CN" dirty="0" smtClean="0"/>
                  <a:t>of model </a:t>
                </a:r>
                <a:r>
                  <a:rPr lang="en-US" altLang="zh-CN" dirty="0"/>
                  <a:t>complexity.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14" y="861530"/>
                <a:ext cx="10315198" cy="1477328"/>
              </a:xfrm>
              <a:prstGeom prst="rect">
                <a:avLst/>
              </a:prstGeom>
              <a:blipFill>
                <a:blip r:embed="rId3"/>
                <a:stretch>
                  <a:fillRect l="-355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077" y="3833127"/>
            <a:ext cx="5737860" cy="2773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988" y="2962252"/>
            <a:ext cx="6103620" cy="678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973" y="3086536"/>
            <a:ext cx="243840" cy="57912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178" y="3690880"/>
            <a:ext cx="5905500" cy="1043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416" y="5988268"/>
            <a:ext cx="243840" cy="57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7938" y="2434410"/>
            <a:ext cx="2689860" cy="5334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5215" y="2497368"/>
            <a:ext cx="2524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Conditional expectation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69048" y="3119102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Expected </a:t>
            </a:r>
            <a:r>
              <a:rPr lang="en-US" altLang="zh-CN" dirty="0"/>
              <a:t>squared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8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4602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3.2. The Bias-Variance Decomposition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89" y="1115092"/>
            <a:ext cx="5838825" cy="2152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776" y="3592428"/>
            <a:ext cx="5824538" cy="21145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66314" y="4442714"/>
            <a:ext cx="3051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low </a:t>
            </a:r>
            <a:r>
              <a:rPr lang="en-US" altLang="zh-CN" dirty="0" smtClean="0"/>
              <a:t>bias and </a:t>
            </a:r>
            <a:r>
              <a:rPr lang="en-US" altLang="zh-CN" dirty="0"/>
              <a:t>high variance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66314" y="2006751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 bias and low variance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6465" y="1312734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100 data sets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9538" y="1822085"/>
            <a:ext cx="292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24 Gaussian </a:t>
            </a:r>
            <a:r>
              <a:rPr lang="en-US" altLang="zh-CN" dirty="0"/>
              <a:t>basis </a:t>
            </a:r>
            <a:r>
              <a:rPr lang="en-US" altLang="zh-CN" dirty="0" smtClean="0"/>
              <a:t>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1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6465" y="390297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3.3. Bayesian Linear Regression</a:t>
            </a:r>
            <a:endParaRPr lang="zh-CN" altLang="en-US" sz="2000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5335-0ED3-43BD-9819-218E49B00EE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6463" y="3195388"/>
            <a:ext cx="109135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Bayesian treatment of linear </a:t>
            </a:r>
            <a:r>
              <a:rPr lang="en-US" altLang="zh-CN" sz="2000" dirty="0" smtClean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avoid </a:t>
            </a:r>
            <a:r>
              <a:rPr lang="en-US" altLang="zh-CN" dirty="0"/>
              <a:t>the over-fitting problem of maximum </a:t>
            </a:r>
            <a:r>
              <a:rPr lang="en-US" altLang="zh-CN" dirty="0" smtClean="0"/>
              <a:t>likelihood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lead to automatic </a:t>
            </a:r>
            <a:r>
              <a:rPr lang="en-US" altLang="zh-CN" dirty="0"/>
              <a:t>methods of determining model complexity using the training data alone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6463" y="932312"/>
            <a:ext cx="997146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Maximum likelihood with a regularization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Hard to decide the </a:t>
            </a:r>
            <a:r>
              <a:rPr lang="en-US" altLang="zh-CN" dirty="0"/>
              <a:t>value of the regularization coefficient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Lead to excessively complex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Over-fitting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39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1087</Words>
  <Application>Microsoft Office PowerPoint</Application>
  <PresentationFormat>宽屏</PresentationFormat>
  <Paragraphs>156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WEI</dc:creator>
  <cp:lastModifiedBy>LIU WEI</cp:lastModifiedBy>
  <cp:revision>72</cp:revision>
  <dcterms:created xsi:type="dcterms:W3CDTF">2018-09-25T18:36:21Z</dcterms:created>
  <dcterms:modified xsi:type="dcterms:W3CDTF">2018-10-08T20:21:46Z</dcterms:modified>
</cp:coreProperties>
</file>