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72" r:id="rId6"/>
    <p:sldId id="264" r:id="rId7"/>
    <p:sldId id="265" r:id="rId8"/>
    <p:sldId id="266" r:id="rId9"/>
    <p:sldId id="259" r:id="rId10"/>
    <p:sldId id="267" r:id="rId11"/>
    <p:sldId id="260" r:id="rId12"/>
    <p:sldId id="268" r:id="rId13"/>
    <p:sldId id="261" r:id="rId14"/>
    <p:sldId id="269" r:id="rId15"/>
    <p:sldId id="262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6946" autoAdjust="0"/>
  </p:normalViewPr>
  <p:slideViewPr>
    <p:cSldViewPr snapToGrid="0">
      <p:cViewPr varScale="1">
        <p:scale>
          <a:sx n="76" d="100"/>
          <a:sy n="76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4C2B-AB53-426C-B24F-5D9146B53CA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7EF17-F65C-4FBD-90D3-F2B52B825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discriminant is a function that takes an input vector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assigns it to one class.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7EF17-F65C-4FBD-90D3-F2B52B8258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5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example of a linear discriminant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7EF17-F65C-4FBD-90D3-F2B52B8258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 alternative approach is to use the functional form of the generalized linear model explicitly and to determine its parameters directly by using maximum likelihood.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One advantage of the discriminative approach is that there will typically be fewer adaptive parameters to be determined,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7EF17-F65C-4FBD-90D3-F2B52B8258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8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discussing the Bayesian treatment of logistic regression, it is necessary to introduce </a:t>
            </a:r>
            <a:r>
              <a:rPr lang="en-US" altLang="zh-CN" baseline="0" dirty="0" smtClean="0"/>
              <a:t>a </a:t>
            </a:r>
            <a:r>
              <a:rPr lang="en-US" altLang="zh-CN" baseline="0" dirty="0" smtClean="0"/>
              <a:t>form of approximation. Because that is more complex than the Bayesian treatment of linear regression models.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7EF17-F65C-4FBD-90D3-F2B52B8258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3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now turn to a Bayesian treatment of logistic regression. Exact Bayesian inference for logistic regression is intractable.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7EF17-F65C-4FBD-90D3-F2B52B8258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8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8623-5C6D-4FB2-9366-05DC6783BC42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B7C1-EFA1-4845-B656-594B41C934F2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18-3237-4C60-A660-DE40F511B5A3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1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3DE-DE59-40C5-B362-9DEF4F2B75C4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5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870-46AE-4ED0-A3A7-44B53A42F268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449A-45FA-47CB-9028-5BF90002778D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3698-95B6-4B1D-9592-4A6326B8BC77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9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F4C-DAF4-40B6-8E80-DAD43AF7AC73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7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9B73-26A0-4B22-9B20-125AB0E6AB4E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4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AF70-CDF5-40BE-BCF6-6A5607743642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3C58-EBE2-4A42-AB04-7EC43A4073A3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7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1BB5-19B7-4816-89EB-A909EDBFD76D}" type="datetime1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B1EB-C24A-4869-9FBD-7A7CF7F2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3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Chapter 4 Linear Models for Classification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4294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4.2 Probabilistic Generative Models</a:t>
            </a:r>
          </a:p>
        </p:txBody>
      </p:sp>
      <p:sp>
        <p:nvSpPr>
          <p:cNvPr id="18" name="矩形 17"/>
          <p:cNvSpPr/>
          <p:nvPr/>
        </p:nvSpPr>
        <p:spPr>
          <a:xfrm>
            <a:off x="495055" y="929151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Maximum likelihood solution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95055" y="1437226"/>
                <a:ext cx="111197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/>
                  <a:t>Once we have specified a parametric functional form for the class-conditional densities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we can then determine the values of the parameters, together </a:t>
                </a:r>
                <a:r>
                  <a:rPr lang="en-US" altLang="zh-CN" dirty="0" smtClean="0"/>
                  <a:t>with the </a:t>
                </a:r>
                <a:r>
                  <a:rPr lang="en-US" altLang="zh-CN" dirty="0"/>
                  <a:t>prior class probabilities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using </a:t>
                </a:r>
                <a:r>
                  <a:rPr lang="en-US" altLang="zh-CN" dirty="0" smtClean="0"/>
                  <a:t>maximum likelihood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5" y="1437226"/>
                <a:ext cx="11119771" cy="923330"/>
              </a:xfrm>
              <a:prstGeom prst="rect">
                <a:avLst/>
              </a:prstGeom>
              <a:blipFill>
                <a:blip r:embed="rId2"/>
                <a:stretch>
                  <a:fillRect l="-439" t="-3974" r="-493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24" y="2388014"/>
            <a:ext cx="4053840" cy="3962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59" y="2493722"/>
            <a:ext cx="4716780" cy="2895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881" y="3007374"/>
            <a:ext cx="4419600" cy="7391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151896" y="3164026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likelihood function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885" y="3754811"/>
            <a:ext cx="3048000" cy="70866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864" y="3783386"/>
            <a:ext cx="1783080" cy="6858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2273" y="3783386"/>
            <a:ext cx="2270760" cy="68580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597854" y="4684924"/>
            <a:ext cx="4008120" cy="1798320"/>
            <a:chOff x="5539739" y="4663312"/>
            <a:chExt cx="4008120" cy="179832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58839" y="4663312"/>
              <a:ext cx="3589020" cy="179832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39739" y="4759764"/>
              <a:ext cx="838200" cy="27622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4.3 Probabilistic Discriminative Models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79" y="790408"/>
            <a:ext cx="7834312" cy="3800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95055" y="4773013"/>
                <a:ext cx="11236502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Illustration of </a:t>
                </a:r>
                <a:r>
                  <a:rPr lang="en-US" altLang="zh-CN" b="1" dirty="0" smtClean="0"/>
                  <a:t>the role of nonlinear basis functions in linear classification models</a:t>
                </a:r>
                <a:r>
                  <a:rPr lang="en-US" altLang="zh-CN" dirty="0" smtClean="0"/>
                  <a:t>. The left plot shows </a:t>
                </a:r>
                <a:r>
                  <a:rPr lang="en-US" altLang="zh-CN" dirty="0"/>
                  <a:t>the original input space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altLang="zh-CN" dirty="0" smtClean="0"/>
                  <a:t>together </a:t>
                </a:r>
                <a:r>
                  <a:rPr lang="en-US" altLang="zh-CN" dirty="0"/>
                  <a:t>with data points from two classes labelled red and blue. </a:t>
                </a:r>
                <a:r>
                  <a:rPr lang="en-US" altLang="zh-CN" dirty="0" smtClean="0"/>
                  <a:t>Two ‘</a:t>
                </a:r>
                <a:r>
                  <a:rPr lang="en-US" altLang="zh-CN" dirty="0"/>
                  <a:t>Gaussian’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defined in this space with </a:t>
                </a:r>
                <a:r>
                  <a:rPr lang="en-US" altLang="zh-CN" dirty="0" err="1"/>
                  <a:t>centres</a:t>
                </a:r>
                <a:r>
                  <a:rPr lang="en-US" altLang="zh-CN" dirty="0"/>
                  <a:t> shown by the green </a:t>
                </a:r>
                <a:r>
                  <a:rPr lang="en-US" altLang="zh-CN" dirty="0" smtClean="0"/>
                  <a:t>crosses and </a:t>
                </a:r>
                <a:r>
                  <a:rPr lang="en-US" altLang="zh-CN" dirty="0"/>
                  <a:t>with contours shown by the green circles. The right-hand plot shows the corresponding feature </a:t>
                </a:r>
                <a:r>
                  <a:rPr lang="en-US" altLang="zh-CN" dirty="0" smtClean="0"/>
                  <a:t>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together </a:t>
                </a:r>
                <a:r>
                  <a:rPr lang="en-US" altLang="zh-CN" dirty="0"/>
                  <a:t>with the linear decision boundary obtained given by a logistic regression model of the </a:t>
                </a:r>
                <a:r>
                  <a:rPr lang="en-US" altLang="zh-CN" dirty="0" smtClean="0"/>
                  <a:t>form discussed </a:t>
                </a:r>
                <a:r>
                  <a:rPr lang="en-US" altLang="zh-CN" dirty="0"/>
                  <a:t>in Section 4.3.2. This corresponds to a nonlinear decision boundary in the original input space</a:t>
                </a:r>
                <a:r>
                  <a:rPr lang="en-US" altLang="zh-CN" dirty="0" smtClean="0"/>
                  <a:t>, shown </a:t>
                </a:r>
                <a:r>
                  <a:rPr lang="en-US" altLang="zh-CN" dirty="0"/>
                  <a:t>by the black curve in the left-hand plot.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5" y="4773013"/>
                <a:ext cx="11236502" cy="2031325"/>
              </a:xfrm>
              <a:prstGeom prst="rect">
                <a:avLst/>
              </a:prstGeom>
              <a:blipFill>
                <a:blip r:embed="rId3"/>
                <a:stretch>
                  <a:fillRect l="-434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4.3 Probabilistic Discriminative Models</a:t>
            </a:r>
          </a:p>
        </p:txBody>
      </p:sp>
      <p:sp>
        <p:nvSpPr>
          <p:cNvPr id="3" name="矩形 2"/>
          <p:cNvSpPr/>
          <p:nvPr/>
        </p:nvSpPr>
        <p:spPr>
          <a:xfrm>
            <a:off x="495055" y="790408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Logistic regression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74" y="1258357"/>
            <a:ext cx="3333750" cy="400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6078" y="1289075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posterior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673" y="1305982"/>
            <a:ext cx="2628900" cy="3524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73474" y="1807202"/>
            <a:ext cx="3696724" cy="369332"/>
            <a:chOff x="2205443" y="1927402"/>
            <a:chExt cx="3696724" cy="3693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5443" y="1959668"/>
              <a:ext cx="504825" cy="33337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710268" y="1927402"/>
              <a:ext cx="31918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is the </a:t>
              </a:r>
              <a:r>
                <a:rPr lang="en-US" altLang="zh-CN" i="1" dirty="0"/>
                <a:t>logistic sigmoid </a:t>
              </a:r>
              <a:r>
                <a:rPr lang="en-US" altLang="zh-CN" dirty="0"/>
                <a:t>function</a:t>
              </a:r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132300" y="1795332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feature vector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046" y="1832360"/>
            <a:ext cx="2381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86077" y="2353904"/>
                <a:ext cx="104478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For 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-dimensional </a:t>
                </a:r>
                <a:r>
                  <a:rPr lang="en-US" altLang="zh-CN" dirty="0"/>
                  <a:t>feature space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this model </a:t>
                </a:r>
                <a:r>
                  <a:rPr lang="en-US" altLang="zh-CN" dirty="0" smtClean="0"/>
                  <a:t>has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adjustable parameters.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7" y="2353904"/>
                <a:ext cx="10447811" cy="369332"/>
              </a:xfrm>
              <a:prstGeom prst="rect">
                <a:avLst/>
              </a:prstGeom>
              <a:blipFill>
                <a:blip r:embed="rId7"/>
                <a:stretch>
                  <a:fillRect l="-52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381" y="2817099"/>
            <a:ext cx="3600450" cy="8667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6502" y="2912476"/>
            <a:ext cx="1028700" cy="438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335" y="3396931"/>
            <a:ext cx="1543050" cy="361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6502" y="3816280"/>
            <a:ext cx="1581150" cy="381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6019" y="3736145"/>
            <a:ext cx="2133600" cy="3714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8560" y="3783770"/>
            <a:ext cx="1819275" cy="3238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8806" y="4311020"/>
            <a:ext cx="6934200" cy="8667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8806" y="5048149"/>
            <a:ext cx="3105150" cy="8667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46843" y="3049401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7839" y="4559741"/>
            <a:ext cx="2166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Cross entropy error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055" y="390298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4.3 Probabilistic Discriminative Models</a:t>
            </a:r>
          </a:p>
        </p:txBody>
      </p:sp>
      <p:sp>
        <p:nvSpPr>
          <p:cNvPr id="2" name="矩形 1"/>
          <p:cNvSpPr/>
          <p:nvPr/>
        </p:nvSpPr>
        <p:spPr>
          <a:xfrm>
            <a:off x="495055" y="870785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Iterative reweighted least squares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95056" y="1320494"/>
            <a:ext cx="1148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error </a:t>
            </a:r>
            <a:r>
              <a:rPr lang="en-US" altLang="zh-CN" dirty="0" smtClean="0"/>
              <a:t>function is convex, can be minimized by an efficient iterative technique based on the  Newton-Raphson iterative optimization scheme.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82" y="1966825"/>
            <a:ext cx="356235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16" y="2418134"/>
            <a:ext cx="5311140" cy="152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671" y="3418157"/>
            <a:ext cx="1714500" cy="281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527" y="4176104"/>
            <a:ext cx="5052060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887" y="5362574"/>
            <a:ext cx="2468880" cy="3276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38806" y="5333263"/>
            <a:ext cx="8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791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4.4 The Laplace Approximation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64" y="790408"/>
            <a:ext cx="1733550" cy="628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141" y="904708"/>
            <a:ext cx="1762125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4177" y="1649476"/>
                <a:ext cx="10775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To find </a:t>
                </a:r>
                <a:r>
                  <a:rPr lang="en-US" altLang="zh-CN" dirty="0"/>
                  <a:t>a Gaussian </a:t>
                </a:r>
                <a:r>
                  <a:rPr lang="en-US" altLang="zh-CN" dirty="0" smtClean="0"/>
                  <a:t>approximation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which </a:t>
                </a:r>
                <a:r>
                  <a:rPr lang="en-US" altLang="zh-CN" dirty="0"/>
                  <a:t>is </a:t>
                </a:r>
                <a:r>
                  <a:rPr lang="en-US" altLang="zh-CN" dirty="0" err="1"/>
                  <a:t>centred</a:t>
                </a:r>
                <a:r>
                  <a:rPr lang="en-US" altLang="zh-CN" dirty="0"/>
                  <a:t> on a mode of the </a:t>
                </a:r>
                <a:r>
                  <a:rPr lang="en-US" altLang="zh-CN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7" y="1649476"/>
                <a:ext cx="10775005" cy="369332"/>
              </a:xfrm>
              <a:prstGeom prst="rect">
                <a:avLst/>
              </a:prstGeom>
              <a:blipFill>
                <a:blip r:embed="rId5"/>
                <a:stretch>
                  <a:fillRect l="-45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4177" y="2249226"/>
                <a:ext cx="39043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1. first </a:t>
                </a:r>
                <a:r>
                  <a:rPr lang="en-US" altLang="zh-CN" dirty="0"/>
                  <a:t>step is </a:t>
                </a:r>
                <a:r>
                  <a:rPr lang="en-US" altLang="zh-CN" dirty="0" smtClean="0"/>
                  <a:t>to find </a:t>
                </a:r>
                <a:r>
                  <a:rPr lang="en-US" altLang="zh-CN" dirty="0"/>
                  <a:t>a mode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7" y="2249226"/>
                <a:ext cx="3904339" cy="369332"/>
              </a:xfrm>
              <a:prstGeom prst="rect">
                <a:avLst/>
              </a:prstGeom>
              <a:blipFill>
                <a:blip r:embed="rId6"/>
                <a:stretch>
                  <a:fillRect l="-124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520" y="2163826"/>
            <a:ext cx="1828800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3328" y="2901308"/>
            <a:ext cx="401955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4177" y="2993247"/>
                <a:ext cx="3096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2. </a:t>
                </a:r>
                <a:r>
                  <a:rPr lang="en-US" altLang="zh-CN" dirty="0" smtClean="0"/>
                  <a:t>Taylor </a:t>
                </a:r>
                <a:r>
                  <a:rPr lang="en-US" altLang="zh-CN" dirty="0"/>
                  <a:t>expansion of ln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7" y="2993247"/>
                <a:ext cx="3096810" cy="369332"/>
              </a:xfrm>
              <a:prstGeom prst="rect">
                <a:avLst/>
              </a:prstGeom>
              <a:blipFill>
                <a:blip r:embed="rId9"/>
                <a:stretch>
                  <a:fillRect l="-157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8357" y="2877876"/>
            <a:ext cx="2790825" cy="7810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879358" y="2993247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891" y="3683430"/>
            <a:ext cx="3914775" cy="7334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84177" y="373726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9853" y="4416855"/>
            <a:ext cx="4514850" cy="9048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84177" y="4684626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Normalize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010406" y="5685823"/>
                <a:ext cx="4662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stationary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must be a local </a:t>
                </a:r>
                <a:r>
                  <a:rPr lang="en-US" altLang="zh-CN" dirty="0" smtClean="0"/>
                  <a:t>maximum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406" y="5685823"/>
                <a:ext cx="4662558" cy="369332"/>
              </a:xfrm>
              <a:prstGeom prst="rect">
                <a:avLst/>
              </a:prstGeom>
              <a:blipFill>
                <a:blip r:embed="rId13"/>
                <a:stretch>
                  <a:fillRect l="-11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4.4 The Laplace Approximation</a:t>
            </a:r>
          </a:p>
        </p:txBody>
      </p:sp>
      <p:sp>
        <p:nvSpPr>
          <p:cNvPr id="2" name="矩形 1"/>
          <p:cNvSpPr/>
          <p:nvPr/>
        </p:nvSpPr>
        <p:spPr>
          <a:xfrm>
            <a:off x="495055" y="929151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Model comparison and BIC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938" y="1298483"/>
            <a:ext cx="4815840" cy="18059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1777" y="129848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ormalization constant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38" y="3374634"/>
            <a:ext cx="2446020" cy="5105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3336" y="3423509"/>
            <a:ext cx="4009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approximation to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model </a:t>
            </a:r>
            <a:r>
              <a:rPr lang="en-US" altLang="zh-CN" dirty="0"/>
              <a:t>evidence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190" y="3977507"/>
            <a:ext cx="5737860" cy="838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46480" y="4518657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penalizes model complexity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06" y="5736901"/>
            <a:ext cx="3383280" cy="4648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9858" y="5852222"/>
            <a:ext cx="326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Bayesian </a:t>
            </a:r>
            <a:r>
              <a:rPr lang="en-US" altLang="zh-CN" dirty="0" smtClean="0"/>
              <a:t>Information Criterion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1777" y="5213862"/>
            <a:ext cx="8792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the </a:t>
            </a:r>
            <a:r>
              <a:rPr lang="en-US" altLang="zh-CN" dirty="0"/>
              <a:t>Gaussian prior distribution over parameters is broad, </a:t>
            </a:r>
            <a:r>
              <a:rPr lang="en-US" altLang="zh-CN" dirty="0" smtClean="0"/>
              <a:t>and the </a:t>
            </a:r>
            <a:r>
              <a:rPr lang="en-US" altLang="zh-CN" dirty="0"/>
              <a:t>Hessian has full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4.5 Bayesian Logistic Regression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495055" y="9634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Exact Bayesian </a:t>
            </a:r>
            <a:r>
              <a:rPr lang="en-US" altLang="zh-CN" dirty="0" smtClean="0"/>
              <a:t>inference for </a:t>
            </a:r>
            <a:r>
              <a:rPr lang="en-US" altLang="zh-CN" dirty="0"/>
              <a:t>logistic regression is </a:t>
            </a:r>
            <a:r>
              <a:rPr lang="en-US" altLang="zh-CN" dirty="0" smtClean="0"/>
              <a:t>intractable.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5055" y="1505798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 Laplace </a:t>
            </a:r>
            <a:r>
              <a:rPr lang="en-US" altLang="zh-CN" dirty="0"/>
              <a:t>approximation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76" y="2222060"/>
            <a:ext cx="2543175" cy="390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241" y="2222060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Gaussian prior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721" y="2730148"/>
            <a:ext cx="2581275" cy="361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0915" y="27748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Posterior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721" y="3267014"/>
            <a:ext cx="5692140" cy="11887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95463" y="4755260"/>
            <a:ext cx="2166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Maximum posterior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485" y="4797051"/>
            <a:ext cx="771525" cy="285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116" y="5153693"/>
            <a:ext cx="5238750" cy="8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26051" y="5396016"/>
                <a:ext cx="904876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051" y="5396016"/>
                <a:ext cx="904876" cy="372603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548" y="6083033"/>
            <a:ext cx="2971800" cy="4191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23285" y="6132801"/>
            <a:ext cx="536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Gaussian approximation to the posterior distribution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1663" y="3232218"/>
            <a:ext cx="1857375" cy="381000"/>
          </a:xfrm>
          <a:prstGeom prst="rect">
            <a:avLst/>
          </a:prstGeom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4.5 Bayesian Logistic Regression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20" y="1296922"/>
            <a:ext cx="5577840" cy="5486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6621" y="133657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Predictive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27" y="972005"/>
            <a:ext cx="590550" cy="314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6621" y="94390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 a Gaussian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32992" y="924678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 approximate </a:t>
            </a:r>
            <a:r>
              <a:rPr lang="en-US" altLang="zh-CN" dirty="0"/>
              <a:t>the posterior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66" y="938667"/>
            <a:ext cx="78105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36" y="1881043"/>
            <a:ext cx="1722120" cy="289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160" y="2268006"/>
            <a:ext cx="3329940" cy="53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386569" y="2391647"/>
                <a:ext cx="3818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(·) </m:t>
                    </m:r>
                  </m:oMath>
                </a14:m>
                <a:r>
                  <a:rPr lang="en-US" altLang="zh-CN" dirty="0"/>
                  <a:t>is the Dirac delta function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69" y="2391647"/>
                <a:ext cx="3818096" cy="369332"/>
              </a:xfrm>
              <a:prstGeom prst="rect">
                <a:avLst/>
              </a:prstGeom>
              <a:blipFill>
                <a:blip r:embed="rId7"/>
                <a:stretch>
                  <a:fillRect l="-1438" t="-8197" r="-7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280" y="2786166"/>
            <a:ext cx="3474720" cy="5486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965" y="2813000"/>
            <a:ext cx="2933700" cy="533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410092" y="2864140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7961" y="3283512"/>
            <a:ext cx="5166360" cy="5181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4743" y="3891888"/>
            <a:ext cx="5006340" cy="103632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87736" y="4872756"/>
            <a:ext cx="557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ariational</a:t>
            </a:r>
            <a:r>
              <a:rPr lang="en-US" altLang="zh-CN" dirty="0" smtClean="0"/>
              <a:t> </a:t>
            </a:r>
            <a:r>
              <a:rPr lang="en-US" altLang="zh-CN" dirty="0"/>
              <a:t>approximation to the predictive distribution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115" y="5245617"/>
            <a:ext cx="4655820" cy="53340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2155049" y="2950756"/>
            <a:ext cx="430357" cy="219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65319" y="5794555"/>
            <a:ext cx="6120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probit</a:t>
            </a:r>
            <a:r>
              <a:rPr lang="en-US" altLang="zh-CN" dirty="0" smtClean="0"/>
              <a:t> function to approximate logistic sigmoid function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1411" y="6135240"/>
            <a:ext cx="4229100" cy="6553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41416" y="5859015"/>
            <a:ext cx="1676400" cy="24579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9597" y="6330168"/>
            <a:ext cx="2446020" cy="3352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4703" y="6353028"/>
            <a:ext cx="2377440" cy="2895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4314" y="5789715"/>
            <a:ext cx="1152525" cy="3333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66886" y="3385297"/>
            <a:ext cx="3194685" cy="21717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8470765" y="3647552"/>
            <a:ext cx="4122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83447" y="3801672"/>
            <a:ext cx="399614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883061" y="3372454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sigmoid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883061" y="363941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probit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7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Contents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Discriminant </a:t>
            </a:r>
            <a:r>
              <a:rPr lang="en-US" altLang="zh-CN" dirty="0" smtClean="0"/>
              <a:t>Functions</a:t>
            </a:r>
            <a:endParaRPr lang="en-US" altLang="zh-CN" dirty="0"/>
          </a:p>
          <a:p>
            <a:r>
              <a:rPr lang="en-US" altLang="zh-CN" dirty="0"/>
              <a:t>4.2</a:t>
            </a:r>
            <a:r>
              <a:rPr lang="en-US" altLang="zh-CN" dirty="0" smtClean="0"/>
              <a:t> </a:t>
            </a:r>
            <a:r>
              <a:rPr lang="en-US" altLang="zh-CN" dirty="0"/>
              <a:t>Probabilistic Generative </a:t>
            </a:r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4.3 Probabilistic Discriminative Models</a:t>
            </a:r>
          </a:p>
          <a:p>
            <a:r>
              <a:rPr lang="en-US" altLang="zh-CN" dirty="0" smtClean="0"/>
              <a:t>4.4 The Laplace Approximation</a:t>
            </a:r>
          </a:p>
          <a:p>
            <a:r>
              <a:rPr lang="en-US" altLang="zh-CN" dirty="0" smtClean="0"/>
              <a:t>4.5 Bayesian Logistic Regression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4.1 Discriminant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495055" y="1073789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Two classes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68" y="1053667"/>
            <a:ext cx="2228850" cy="409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07" y="1096529"/>
            <a:ext cx="1133475" cy="323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47772" y="1073788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Decision boundary: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055" y="1859371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Multiple classes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5055" y="2347539"/>
                <a:ext cx="4763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/>
                  <a:t>one-versus-the-rest</a:t>
                </a:r>
                <a:r>
                  <a:rPr lang="en-US" altLang="zh-CN" dirty="0"/>
                  <a:t> classifier: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zh-CN" dirty="0"/>
                  <a:t>classifiers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5" y="2347539"/>
                <a:ext cx="4763420" cy="369332"/>
              </a:xfrm>
              <a:prstGeom prst="rect">
                <a:avLst/>
              </a:prstGeom>
              <a:blipFill>
                <a:blip r:embed="rId5"/>
                <a:stretch>
                  <a:fillRect l="-1023" t="-8197" r="-3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95055" y="2733940"/>
                <a:ext cx="6968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/>
                  <a:t>one-versus-one</a:t>
                </a:r>
                <a:r>
                  <a:rPr lang="en-US" altLang="zh-CN" dirty="0"/>
                  <a:t> classifier: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− 1)/2 </m:t>
                    </m:r>
                  </m:oMath>
                </a14:m>
                <a:r>
                  <a:rPr lang="en-US" altLang="zh-CN" dirty="0"/>
                  <a:t>binary discriminant functions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5" y="2733940"/>
                <a:ext cx="6968126" cy="369332"/>
              </a:xfrm>
              <a:prstGeom prst="rect">
                <a:avLst/>
              </a:prstGeom>
              <a:blipFill>
                <a:blip r:embed="rId6"/>
                <a:stretch>
                  <a:fillRect l="-7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0024" y="3120341"/>
                <a:ext cx="2881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single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-class </a:t>
                </a:r>
                <a:r>
                  <a:rPr lang="en-US" altLang="zh-CN" dirty="0" smtClean="0"/>
                  <a:t>discriminant: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4" y="3120341"/>
                <a:ext cx="2881494" cy="369332"/>
              </a:xfrm>
              <a:prstGeom prst="rect">
                <a:avLst/>
              </a:prstGeom>
              <a:blipFill>
                <a:blip r:embed="rId7"/>
                <a:stretch>
                  <a:fillRect l="-1691" t="-10000" r="-126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7340" y="3110613"/>
            <a:ext cx="2400300" cy="438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5448" y="3139188"/>
            <a:ext cx="3295650" cy="38100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9723727" y="3250292"/>
            <a:ext cx="430357" cy="2698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86713" y="3179431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713" y="3179431"/>
                <a:ext cx="9236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495055" y="3706152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Least </a:t>
            </a:r>
            <a:r>
              <a:rPr lang="en-US" altLang="zh-CN" b="1" dirty="0"/>
              <a:t>squares for classification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04649" y="4189970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Each class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418" y="4200340"/>
            <a:ext cx="2371725" cy="3714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2202" y="4200340"/>
            <a:ext cx="1704975" cy="4000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2202" y="4200340"/>
            <a:ext cx="1704975" cy="400050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5119823" y="4301919"/>
            <a:ext cx="430357" cy="2698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650308" y="4225952"/>
                <a:ext cx="1915248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08" y="4225952"/>
                <a:ext cx="1915248" cy="376193"/>
              </a:xfrm>
              <a:prstGeom prst="rect">
                <a:avLst/>
              </a:prstGeom>
              <a:blipFill>
                <a:blip r:embed="rId13"/>
                <a:stretch>
                  <a:fillRect t="-9677" r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91098" y="4260654"/>
            <a:ext cx="2085975" cy="35242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6296" y="4770577"/>
            <a:ext cx="1038225" cy="3429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74521" y="4803914"/>
            <a:ext cx="1533525" cy="27622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04649" y="4771242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14102" y="5357097"/>
            <a:ext cx="4030980" cy="54864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04649" y="5401955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Sum-of-squares </a:t>
            </a:r>
            <a:r>
              <a:rPr lang="en-US" altLang="zh-CN" dirty="0"/>
              <a:t>error function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2253" y="5423743"/>
            <a:ext cx="2788920" cy="35814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>
            <a:off x="8414903" y="5515331"/>
            <a:ext cx="430357" cy="219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412376" y="6097713"/>
                <a:ext cx="23535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A new </a:t>
                </a:r>
                <a:r>
                  <a:rPr lang="en-US" altLang="zh-CN" dirty="0"/>
                  <a:t>input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376" y="6097713"/>
                <a:ext cx="2353514" cy="369332"/>
              </a:xfrm>
              <a:prstGeom prst="rect">
                <a:avLst/>
              </a:prstGeom>
              <a:blipFill>
                <a:blip r:embed="rId19"/>
                <a:stretch>
                  <a:fillRect l="-233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81085" y="6086045"/>
            <a:ext cx="1228725" cy="3810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962051" y="6097713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is </a:t>
            </a:r>
            <a:r>
              <a:rPr lang="en-US" altLang="zh-CN" dirty="0" smtClean="0"/>
              <a:t>largest.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4.1 Discriminant Functions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3" y="1202320"/>
            <a:ext cx="9349740" cy="557022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95055" y="832988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Least </a:t>
            </a:r>
            <a:r>
              <a:rPr lang="en-US" altLang="zh-CN" b="1" dirty="0"/>
              <a:t>squares for classification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4.1 Discriminant Functions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495055" y="914274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Fisher’s </a:t>
            </a:r>
            <a:r>
              <a:rPr lang="en-US" altLang="zh-CN" b="1" dirty="0"/>
              <a:t>linear discriminant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95055" y="15157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a projection that maximizes the </a:t>
            </a:r>
            <a:r>
              <a:rPr lang="en-US" altLang="zh-CN" dirty="0" smtClean="0"/>
              <a:t>class separation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00" y="1894268"/>
            <a:ext cx="2190750" cy="8096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82" y="1894267"/>
            <a:ext cx="2219325" cy="8096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62568" y="2703892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maximize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293" y="2654124"/>
            <a:ext cx="3228975" cy="4191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392" y="2758899"/>
            <a:ext cx="1866900" cy="314325"/>
          </a:xfrm>
          <a:prstGeom prst="rect">
            <a:avLst/>
          </a:prstGeom>
        </p:spPr>
      </p:pic>
      <p:sp>
        <p:nvSpPr>
          <p:cNvPr id="42" name="右箭头 41"/>
          <p:cNvSpPr/>
          <p:nvPr/>
        </p:nvSpPr>
        <p:spPr>
          <a:xfrm>
            <a:off x="5306982" y="2806331"/>
            <a:ext cx="430357" cy="219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310416" y="2758899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have considerable overlap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0412" y="3263890"/>
            <a:ext cx="10945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Fisher</a:t>
            </a:r>
            <a:r>
              <a:rPr lang="en-US" altLang="zh-CN" dirty="0"/>
              <a:t>’s idea </a:t>
            </a:r>
            <a:r>
              <a:rPr lang="en-US" altLang="zh-CN" dirty="0" smtClean="0"/>
              <a:t>maximizes </a:t>
            </a:r>
            <a:r>
              <a:rPr lang="en-US" altLang="zh-CN" dirty="0" smtClean="0"/>
              <a:t>a </a:t>
            </a:r>
            <a:r>
              <a:rPr lang="en-US" altLang="zh-CN" dirty="0"/>
              <a:t>function that will give a large separation between the projected class </a:t>
            </a:r>
            <a:r>
              <a:rPr lang="en-US" altLang="zh-CN" dirty="0" smtClean="0"/>
              <a:t>meanwhile</a:t>
            </a:r>
            <a:endParaRPr lang="en-US" altLang="zh-CN" dirty="0"/>
          </a:p>
          <a:p>
            <a:r>
              <a:rPr lang="en-US" altLang="zh-CN" dirty="0"/>
              <a:t>also giving a small variance within each class, thereby minimizing the class overlap.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90412" y="4050207"/>
                <a:ext cx="3265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’s </a:t>
                </a:r>
                <a:r>
                  <a:rPr lang="en-US" altLang="zh-CN" dirty="0" smtClean="0"/>
                  <a:t>within-class </a:t>
                </a:r>
                <a:r>
                  <a:rPr lang="en-US" altLang="zh-CN" dirty="0"/>
                  <a:t>variance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2" y="4050207"/>
                <a:ext cx="3265574" cy="369332"/>
              </a:xfrm>
              <a:prstGeom prst="rect">
                <a:avLst/>
              </a:prstGeom>
              <a:blipFill>
                <a:blip r:embed="rId6"/>
                <a:stretch>
                  <a:fillRect l="-167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193" y="3958930"/>
            <a:ext cx="2562225" cy="762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12842" y="4892554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Fisher criterion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756" y="4772191"/>
            <a:ext cx="2428875" cy="70485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3075" y="4698934"/>
            <a:ext cx="2238375" cy="74295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7220" y="5586434"/>
            <a:ext cx="2849880" cy="40386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4900" y="6104814"/>
            <a:ext cx="5890260" cy="61722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612842" y="5600907"/>
            <a:ext cx="345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between-class covariance </a:t>
            </a:r>
            <a:r>
              <a:rPr lang="en-US" altLang="zh-CN" dirty="0" smtClean="0"/>
              <a:t>matrix: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9732" y="6155083"/>
            <a:ext cx="365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total within-class covariance matrix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9832" y="4892554"/>
            <a:ext cx="2324100" cy="466725"/>
          </a:xfrm>
          <a:prstGeom prst="rect">
            <a:avLst/>
          </a:prstGeom>
        </p:spPr>
      </p:pic>
      <p:sp>
        <p:nvSpPr>
          <p:cNvPr id="56" name="右箭头 55"/>
          <p:cNvSpPr/>
          <p:nvPr/>
        </p:nvSpPr>
        <p:spPr>
          <a:xfrm>
            <a:off x="8154006" y="5016187"/>
            <a:ext cx="430357" cy="219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584363" y="5324774"/>
            <a:ext cx="282962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i="1" dirty="0"/>
              <a:t>Fisher’s linear </a:t>
            </a:r>
            <a:r>
              <a:rPr lang="en-US" altLang="zh-CN" i="1" dirty="0" smtClean="0"/>
              <a:t>discriminant</a:t>
            </a:r>
            <a:endParaRPr lang="zh-CN" altLang="en-US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4.1 Discriminant Functions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9" y="1465454"/>
            <a:ext cx="10689908" cy="4972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5055" y="914274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Fisher’s </a:t>
            </a:r>
            <a:r>
              <a:rPr lang="en-US" altLang="zh-CN" b="1" dirty="0"/>
              <a:t>linear discriminant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4.1 Discriminant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495055" y="948606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The </a:t>
            </a:r>
            <a:r>
              <a:rPr lang="en-US" altLang="zh-CN" b="1" dirty="0"/>
              <a:t>perceptron algorithm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32" y="1326905"/>
            <a:ext cx="2438400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865" y="1190913"/>
            <a:ext cx="2590800" cy="8572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5055" y="1380922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Perceptron function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64341" y="1428995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nonlinear activation function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560" y="1831173"/>
            <a:ext cx="4781550" cy="3143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2882" y="1798327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Target </a:t>
            </a:r>
            <a:r>
              <a:rPr lang="en-US" altLang="zh-CN" dirty="0"/>
              <a:t>values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2882" y="2325857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perceptron criterion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032" y="2226417"/>
            <a:ext cx="3019425" cy="76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520" y="2357218"/>
            <a:ext cx="933450" cy="4381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909094" y="2391627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denotes </a:t>
            </a:r>
            <a:r>
              <a:rPr lang="en-US" altLang="zh-CN" dirty="0"/>
              <a:t>the set of all misclassified patterns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5581" y="2414948"/>
            <a:ext cx="381000" cy="323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3882" y="3119218"/>
            <a:ext cx="5210175" cy="4762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53153" y="2983813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Stochastic </a:t>
            </a:r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697652" y="3222799"/>
            <a:ext cx="2591918" cy="3296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2883" y="3834454"/>
            <a:ext cx="10995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Perceptron </a:t>
            </a:r>
            <a:r>
              <a:rPr lang="en-US" altLang="zh-CN" b="1" i="1" dirty="0"/>
              <a:t>convergence </a:t>
            </a:r>
            <a:r>
              <a:rPr lang="en-US" altLang="zh-CN" b="1" i="1" dirty="0" smtClean="0"/>
              <a:t>theorem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/>
              <a:t>if there exists an exact solution (in other words, if the training data set is linearly separable), then the perceptron learning algorithm is guaranteed to find an exact solution in a finite number of steps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4.1 Discriminant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495055" y="948606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The </a:t>
            </a:r>
            <a:r>
              <a:rPr lang="en-US" altLang="zh-CN" b="1" dirty="0"/>
              <a:t>perceptron algorithm</a:t>
            </a:r>
            <a:endParaRPr lang="zh-CN" altLang="en-US" b="1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42" y="994771"/>
            <a:ext cx="6038850" cy="549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5055" y="1342077"/>
                <a:ext cx="5494087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/>
                  <a:t>Illustration </a:t>
                </a:r>
                <a:r>
                  <a:rPr lang="en-US" altLang="zh-CN" dirty="0"/>
                  <a:t>of the convergence of the perceptron learning algorithm, showing data points from </a:t>
                </a:r>
                <a:r>
                  <a:rPr lang="en-US" altLang="zh-CN" dirty="0" smtClean="0"/>
                  <a:t>two classes </a:t>
                </a:r>
                <a:r>
                  <a:rPr lang="en-US" altLang="zh-CN" dirty="0"/>
                  <a:t>(red and blue) in a two-dimensional feature space </a:t>
                </a:r>
                <a:r>
                  <a:rPr lang="en-US" altLang="zh-CN" dirty="0" smtClean="0"/>
                  <a:t>(φ1, φ2). The </a:t>
                </a:r>
                <a:r>
                  <a:rPr lang="en-US" altLang="zh-CN" dirty="0"/>
                  <a:t>top left plot shows the initial </a:t>
                </a:r>
                <a:r>
                  <a:rPr lang="en-US" altLang="zh-CN" dirty="0" smtClean="0"/>
                  <a:t>parameter vector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shown as a black arrow together with the corresponding decision boundary (black line), in which </a:t>
                </a:r>
                <a:r>
                  <a:rPr lang="en-US" altLang="zh-CN" dirty="0" smtClean="0"/>
                  <a:t>the arrow </a:t>
                </a:r>
                <a:r>
                  <a:rPr lang="en-US" altLang="zh-CN" dirty="0"/>
                  <a:t>points towards the decision region which classified as belonging to the red class. The data point </a:t>
                </a:r>
                <a:r>
                  <a:rPr lang="en-US" altLang="zh-CN" dirty="0" smtClean="0"/>
                  <a:t>circled in </a:t>
                </a:r>
                <a:r>
                  <a:rPr lang="en-US" altLang="zh-CN" dirty="0"/>
                  <a:t>green is </a:t>
                </a:r>
                <a:r>
                  <a:rPr lang="en-US" altLang="zh-CN" dirty="0" smtClean="0"/>
                  <a:t>misclassified </a:t>
                </a:r>
                <a:r>
                  <a:rPr lang="en-US" altLang="zh-CN" dirty="0"/>
                  <a:t>and so its feature vector is added to the current weight vector, giving the new </a:t>
                </a:r>
                <a:r>
                  <a:rPr lang="en-US" altLang="zh-CN" dirty="0" smtClean="0"/>
                  <a:t>decision boundary </a:t>
                </a:r>
                <a:r>
                  <a:rPr lang="en-US" altLang="zh-CN" dirty="0"/>
                  <a:t>shown in the top right plot. The bottom left plot shows the next misclassified point to be considered</a:t>
                </a:r>
                <a:r>
                  <a:rPr lang="en-US" altLang="zh-CN" dirty="0" smtClean="0"/>
                  <a:t>, indicated </a:t>
                </a:r>
                <a:r>
                  <a:rPr lang="en-US" altLang="zh-CN" dirty="0"/>
                  <a:t>by the green circle, and its feature vector is again added to the weight vector giving the </a:t>
                </a:r>
                <a:r>
                  <a:rPr lang="en-US" altLang="zh-CN" dirty="0" smtClean="0"/>
                  <a:t>decision boundary </a:t>
                </a:r>
                <a:r>
                  <a:rPr lang="en-US" altLang="zh-CN" dirty="0"/>
                  <a:t>shown in the bottom right plot for which all data points are correctly classified.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5" y="1342077"/>
                <a:ext cx="5494087" cy="4801314"/>
              </a:xfrm>
              <a:prstGeom prst="rect">
                <a:avLst/>
              </a:prstGeom>
              <a:blipFill>
                <a:blip r:embed="rId3"/>
                <a:stretch>
                  <a:fillRect l="-888" t="-635" r="-1887" b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055" y="390298"/>
            <a:ext cx="4294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4.2 Probabilistic Generative Models</a:t>
            </a:r>
          </a:p>
        </p:txBody>
      </p:sp>
      <p:sp>
        <p:nvSpPr>
          <p:cNvPr id="2" name="矩形 1"/>
          <p:cNvSpPr/>
          <p:nvPr/>
        </p:nvSpPr>
        <p:spPr>
          <a:xfrm>
            <a:off x="495055" y="909695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Continuous inputs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95054" y="1398314"/>
            <a:ext cx="10983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Assume </a:t>
            </a:r>
            <a:r>
              <a:rPr lang="en-US" altLang="zh-CN" dirty="0"/>
              <a:t>that the class-conditional densities are </a:t>
            </a:r>
            <a:r>
              <a:rPr lang="en-US" altLang="zh-CN" dirty="0" smtClean="0"/>
              <a:t>Gaussian and all </a:t>
            </a:r>
            <a:r>
              <a:rPr lang="en-US" altLang="zh-CN" dirty="0"/>
              <a:t>classes share the </a:t>
            </a:r>
            <a:r>
              <a:rPr lang="en-US" altLang="zh-CN" dirty="0">
                <a:solidFill>
                  <a:srgbClr val="FF0000"/>
                </a:solidFill>
              </a:rPr>
              <a:t>same covariance matrix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054" y="188693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Two classes case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78" y="1886933"/>
            <a:ext cx="5661660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757" y="2608740"/>
            <a:ext cx="292417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878" y="3238906"/>
            <a:ext cx="4396740" cy="868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910" y="2485602"/>
            <a:ext cx="2476500" cy="6667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79133" y="2604889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logistic sigmoid</a:t>
            </a:r>
            <a:endParaRPr lang="zh-CN" altLang="en-US" i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529" y="2501341"/>
            <a:ext cx="4168140" cy="6019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5054" y="2617665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Posterior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421" y="4337702"/>
            <a:ext cx="4870740" cy="194204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95054" y="6279747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class-conditional densities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8117" y="6279747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Posterior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445" y="4106789"/>
            <a:ext cx="5107972" cy="2336864"/>
          </a:xfrm>
          <a:prstGeom prst="rect">
            <a:avLst/>
          </a:prstGeom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1EB-C24A-4869-9FBD-7A7CF7F2B6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56677" y="6420406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class-conditional densities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195631" y="6405208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Posterior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873</Words>
  <Application>Microsoft Office PowerPoint</Application>
  <PresentationFormat>宽屏</PresentationFormat>
  <Paragraphs>140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Chapter 4 Linear Models for Classification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Linear Models for Classification</dc:title>
  <dc:creator>LIU WEI</dc:creator>
  <cp:lastModifiedBy>LIU WEI</cp:lastModifiedBy>
  <cp:revision>81</cp:revision>
  <dcterms:created xsi:type="dcterms:W3CDTF">2018-10-01T19:38:00Z</dcterms:created>
  <dcterms:modified xsi:type="dcterms:W3CDTF">2018-10-22T14:23:08Z</dcterms:modified>
</cp:coreProperties>
</file>