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57" r:id="rId3"/>
    <p:sldId id="258" r:id="rId4"/>
    <p:sldId id="262" r:id="rId5"/>
    <p:sldId id="259" r:id="rId6"/>
    <p:sldId id="263" r:id="rId7"/>
    <p:sldId id="260" r:id="rId8"/>
    <p:sldId id="264" r:id="rId9"/>
    <p:sldId id="261"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9163" autoAdjust="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B90D03-D7BF-4C7A-A371-92DF7F623AFA}" type="datetimeFigureOut">
              <a:rPr lang="zh-CN" altLang="en-US" smtClean="0"/>
              <a:t>2018/10/22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53AEB31-25DC-4FC4-8B85-BC1F6B5B53E0}" type="slidenum">
              <a:rPr lang="zh-CN" altLang="en-US" smtClean="0"/>
              <a:t>‹#›</a:t>
            </a:fld>
            <a:endParaRPr lang="zh-CN" altLang="en-US"/>
          </a:p>
        </p:txBody>
      </p:sp>
    </p:spTree>
    <p:extLst>
      <p:ext uri="{BB962C8B-B14F-4D97-AF65-F5344CB8AC3E}">
        <p14:creationId xmlns:p14="http://schemas.microsoft.com/office/powerpoint/2010/main" val="17277223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baseline="0" dirty="0" smtClean="0">
                <a:solidFill>
                  <a:schemeClr val="tx1"/>
                </a:solidFill>
                <a:latin typeface="+mn-lt"/>
                <a:ea typeface="+mn-ea"/>
                <a:cs typeface="+mn-cs"/>
              </a:rPr>
              <a:t>In order to understand the importance of gradient information, it is useful to consider a local approximation to the error function based on a Taylor expansion.</a:t>
            </a:r>
            <a:endParaRPr lang="zh-CN" altLang="en-US" dirty="0"/>
          </a:p>
        </p:txBody>
      </p:sp>
      <p:sp>
        <p:nvSpPr>
          <p:cNvPr id="4" name="灯片编号占位符 3"/>
          <p:cNvSpPr>
            <a:spLocks noGrp="1"/>
          </p:cNvSpPr>
          <p:nvPr>
            <p:ph type="sldNum" sz="quarter" idx="10"/>
          </p:nvPr>
        </p:nvSpPr>
        <p:spPr/>
        <p:txBody>
          <a:bodyPr/>
          <a:lstStyle/>
          <a:p>
            <a:fld id="{A53AEB31-25DC-4FC4-8B85-BC1F6B5B53E0}" type="slidenum">
              <a:rPr lang="zh-CN" altLang="en-US" smtClean="0"/>
              <a:t>5</a:t>
            </a:fld>
            <a:endParaRPr lang="zh-CN" altLang="en-US"/>
          </a:p>
        </p:txBody>
      </p:sp>
    </p:spTree>
    <p:extLst>
      <p:ext uri="{BB962C8B-B14F-4D97-AF65-F5344CB8AC3E}">
        <p14:creationId xmlns:p14="http://schemas.microsoft.com/office/powerpoint/2010/main" val="20373098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fld id="{A53AEB31-25DC-4FC4-8B85-BC1F6B5B53E0}" type="slidenum">
              <a:rPr lang="zh-CN" altLang="en-US" smtClean="0"/>
              <a:t>20</a:t>
            </a:fld>
            <a:endParaRPr lang="zh-CN" altLang="en-US"/>
          </a:p>
        </p:txBody>
      </p:sp>
    </p:spTree>
    <p:extLst>
      <p:ext uri="{BB962C8B-B14F-4D97-AF65-F5344CB8AC3E}">
        <p14:creationId xmlns:p14="http://schemas.microsoft.com/office/powerpoint/2010/main" val="3217322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In a Bayesian</a:t>
            </a:r>
            <a:r>
              <a:rPr lang="en-US" altLang="zh-CN" baseline="0" dirty="0" smtClean="0"/>
              <a:t> treatment of neural networks, to get the predictive function, we need to marginalize over the distribution of the parameters.</a:t>
            </a:r>
            <a:endParaRPr lang="en-US" altLang="zh-CN" dirty="0" smtClean="0"/>
          </a:p>
        </p:txBody>
      </p:sp>
      <p:sp>
        <p:nvSpPr>
          <p:cNvPr id="4" name="灯片编号占位符 3"/>
          <p:cNvSpPr>
            <a:spLocks noGrp="1"/>
          </p:cNvSpPr>
          <p:nvPr>
            <p:ph type="sldNum" sz="quarter" idx="10"/>
          </p:nvPr>
        </p:nvSpPr>
        <p:spPr/>
        <p:txBody>
          <a:bodyPr/>
          <a:lstStyle/>
          <a:p>
            <a:fld id="{A53AEB31-25DC-4FC4-8B85-BC1F6B5B53E0}" type="slidenum">
              <a:rPr lang="zh-CN" altLang="en-US" smtClean="0"/>
              <a:t>21</a:t>
            </a:fld>
            <a:endParaRPr lang="zh-CN" altLang="en-US"/>
          </a:p>
        </p:txBody>
      </p:sp>
    </p:spTree>
    <p:extLst>
      <p:ext uri="{BB962C8B-B14F-4D97-AF65-F5344CB8AC3E}">
        <p14:creationId xmlns:p14="http://schemas.microsoft.com/office/powerpoint/2010/main" val="1915349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fld id="{A53AEB31-25DC-4FC4-8B85-BC1F6B5B53E0}" type="slidenum">
              <a:rPr lang="zh-CN" altLang="en-US" smtClean="0"/>
              <a:t>22</a:t>
            </a:fld>
            <a:endParaRPr lang="zh-CN" altLang="en-US"/>
          </a:p>
        </p:txBody>
      </p:sp>
    </p:spTree>
    <p:extLst>
      <p:ext uri="{BB962C8B-B14F-4D97-AF65-F5344CB8AC3E}">
        <p14:creationId xmlns:p14="http://schemas.microsoft.com/office/powerpoint/2010/main" val="34489420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Our goal in this section is to find an efficient technique for evaluating the gradient of an error function E(w) for a feed-forward neural network.</a:t>
            </a:r>
            <a:endParaRPr lang="zh-CN" altLang="en-US" dirty="0"/>
          </a:p>
        </p:txBody>
      </p:sp>
      <p:sp>
        <p:nvSpPr>
          <p:cNvPr id="4" name="灯片编号占位符 3"/>
          <p:cNvSpPr>
            <a:spLocks noGrp="1"/>
          </p:cNvSpPr>
          <p:nvPr>
            <p:ph type="sldNum" sz="quarter" idx="10"/>
          </p:nvPr>
        </p:nvSpPr>
        <p:spPr/>
        <p:txBody>
          <a:bodyPr/>
          <a:lstStyle/>
          <a:p>
            <a:fld id="{A53AEB31-25DC-4FC4-8B85-BC1F6B5B53E0}" type="slidenum">
              <a:rPr lang="zh-CN" altLang="en-US" smtClean="0"/>
              <a:t>7</a:t>
            </a:fld>
            <a:endParaRPr lang="zh-CN" altLang="en-US"/>
          </a:p>
        </p:txBody>
      </p:sp>
    </p:spTree>
    <p:extLst>
      <p:ext uri="{BB962C8B-B14F-4D97-AF65-F5344CB8AC3E}">
        <p14:creationId xmlns:p14="http://schemas.microsoft.com/office/powerpoint/2010/main" val="38755095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We have seen how the derivatives of an error function with respect to the weights can be obtained by the propagation of errors backwards through the network. The technique of backpropagation can also be applied to the calculation of other derivatives. Here we consider the evaluation of the Jacobian matrix, whose elements are given by the derivatives of the network outputs with respect to the inputs.</a:t>
            </a:r>
            <a:endParaRPr lang="zh-CN" altLang="en-US" dirty="0"/>
          </a:p>
        </p:txBody>
      </p:sp>
      <p:sp>
        <p:nvSpPr>
          <p:cNvPr id="4" name="灯片编号占位符 3"/>
          <p:cNvSpPr>
            <a:spLocks noGrp="1"/>
          </p:cNvSpPr>
          <p:nvPr>
            <p:ph type="sldNum" sz="quarter" idx="10"/>
          </p:nvPr>
        </p:nvSpPr>
        <p:spPr/>
        <p:txBody>
          <a:bodyPr/>
          <a:lstStyle/>
          <a:p>
            <a:fld id="{A53AEB31-25DC-4FC4-8B85-BC1F6B5B53E0}" type="slidenum">
              <a:rPr lang="zh-CN" altLang="en-US" smtClean="0"/>
              <a:t>8</a:t>
            </a:fld>
            <a:endParaRPr lang="zh-CN" altLang="en-US"/>
          </a:p>
        </p:txBody>
      </p:sp>
    </p:spTree>
    <p:extLst>
      <p:ext uri="{BB962C8B-B14F-4D97-AF65-F5344CB8AC3E}">
        <p14:creationId xmlns:p14="http://schemas.microsoft.com/office/powerpoint/2010/main" val="19131547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We shall use indices </a:t>
            </a:r>
            <a:r>
              <a:rPr lang="en-US" altLang="zh-CN" dirty="0" err="1" smtClean="0"/>
              <a:t>i</a:t>
            </a:r>
            <a:r>
              <a:rPr lang="en-US" altLang="zh-CN" dirty="0" smtClean="0"/>
              <a:t> and </a:t>
            </a:r>
            <a:r>
              <a:rPr lang="en-US" altLang="zh-CN" dirty="0" err="1" smtClean="0"/>
              <a:t>i</a:t>
            </a:r>
            <a:r>
              <a:rPr lang="en-US" altLang="zh-CN" dirty="0" smtClean="0"/>
              <a:t> to denote inputs, indices j and j to denoted hidden units, and indices k and k to denote outputs. We first </a:t>
            </a:r>
            <a:r>
              <a:rPr lang="en-US" altLang="zh-CN" dirty="0" smtClean="0"/>
              <a:t>define </a:t>
            </a:r>
            <a:r>
              <a:rPr lang="en-US" altLang="zh-CN" dirty="0" err="1" smtClean="0"/>
              <a:t>En</a:t>
            </a:r>
            <a:r>
              <a:rPr lang="en-US" altLang="zh-CN" dirty="0" smtClean="0"/>
              <a:t> </a:t>
            </a:r>
            <a:r>
              <a:rPr lang="en-US" altLang="zh-CN" dirty="0" smtClean="0"/>
              <a:t>is the contribution to the error from data point n.</a:t>
            </a:r>
          </a:p>
        </p:txBody>
      </p:sp>
      <p:sp>
        <p:nvSpPr>
          <p:cNvPr id="4" name="灯片编号占位符 3"/>
          <p:cNvSpPr>
            <a:spLocks noGrp="1"/>
          </p:cNvSpPr>
          <p:nvPr>
            <p:ph type="sldNum" sz="quarter" idx="10"/>
          </p:nvPr>
        </p:nvSpPr>
        <p:spPr/>
        <p:txBody>
          <a:bodyPr/>
          <a:lstStyle/>
          <a:p>
            <a:fld id="{A53AEB31-25DC-4FC4-8B85-BC1F6B5B53E0}" type="slidenum">
              <a:rPr lang="zh-CN" altLang="en-US" smtClean="0"/>
              <a:t>14</a:t>
            </a:fld>
            <a:endParaRPr lang="zh-CN" altLang="en-US"/>
          </a:p>
        </p:txBody>
      </p:sp>
    </p:spTree>
    <p:extLst>
      <p:ext uri="{BB962C8B-B14F-4D97-AF65-F5344CB8AC3E}">
        <p14:creationId xmlns:p14="http://schemas.microsoft.com/office/powerpoint/2010/main" val="30776981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fld id="{A53AEB31-25DC-4FC4-8B85-BC1F6B5B53E0}" type="slidenum">
              <a:rPr lang="zh-CN" altLang="en-US" smtClean="0"/>
              <a:t>15</a:t>
            </a:fld>
            <a:endParaRPr lang="zh-CN" altLang="en-US"/>
          </a:p>
        </p:txBody>
      </p:sp>
    </p:spTree>
    <p:extLst>
      <p:ext uri="{BB962C8B-B14F-4D97-AF65-F5344CB8AC3E}">
        <p14:creationId xmlns:p14="http://schemas.microsoft.com/office/powerpoint/2010/main" val="25959967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The regularization function will be zero when the network mapping function is invariant under the transformation in the neighborhood of each pattern vector, and the value of the parameter λ determines the balance between fitting the training data and learning the invariance property.</a:t>
            </a:r>
          </a:p>
        </p:txBody>
      </p:sp>
      <p:sp>
        <p:nvSpPr>
          <p:cNvPr id="4" name="灯片编号占位符 3"/>
          <p:cNvSpPr>
            <a:spLocks noGrp="1"/>
          </p:cNvSpPr>
          <p:nvPr>
            <p:ph type="sldNum" sz="quarter" idx="10"/>
          </p:nvPr>
        </p:nvSpPr>
        <p:spPr/>
        <p:txBody>
          <a:bodyPr/>
          <a:lstStyle/>
          <a:p>
            <a:fld id="{A53AEB31-25DC-4FC4-8B85-BC1F6B5B53E0}" type="slidenum">
              <a:rPr lang="zh-CN" altLang="en-US" smtClean="0"/>
              <a:t>16</a:t>
            </a:fld>
            <a:endParaRPr lang="zh-CN" altLang="en-US"/>
          </a:p>
        </p:txBody>
      </p:sp>
    </p:spTree>
    <p:extLst>
      <p:ext uri="{BB962C8B-B14F-4D97-AF65-F5344CB8AC3E}">
        <p14:creationId xmlns:p14="http://schemas.microsoft.com/office/powerpoint/2010/main" val="6250080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a:t>
            </a:r>
            <a:r>
              <a:rPr lang="en-US" altLang="zh-CN" dirty="0" smtClean="0"/>
              <a:t>check</a:t>
            </a:r>
            <a:r>
              <a:rPr lang="en-US" altLang="zh-CN" baseline="0" dirty="0" smtClean="0"/>
              <a:t> the book</a:t>
            </a:r>
          </a:p>
          <a:p>
            <a:endParaRPr lang="en-US" altLang="zh-CN" dirty="0" smtClean="0"/>
          </a:p>
        </p:txBody>
      </p:sp>
      <p:sp>
        <p:nvSpPr>
          <p:cNvPr id="4" name="灯片编号占位符 3"/>
          <p:cNvSpPr>
            <a:spLocks noGrp="1"/>
          </p:cNvSpPr>
          <p:nvPr>
            <p:ph type="sldNum" sz="quarter" idx="10"/>
          </p:nvPr>
        </p:nvSpPr>
        <p:spPr/>
        <p:txBody>
          <a:bodyPr/>
          <a:lstStyle/>
          <a:p>
            <a:fld id="{A53AEB31-25DC-4FC4-8B85-BC1F6B5B53E0}" type="slidenum">
              <a:rPr lang="zh-CN" altLang="en-US" smtClean="0"/>
              <a:t>17</a:t>
            </a:fld>
            <a:endParaRPr lang="zh-CN" altLang="en-US"/>
          </a:p>
        </p:txBody>
      </p:sp>
    </p:spTree>
    <p:extLst>
      <p:ext uri="{BB962C8B-B14F-4D97-AF65-F5344CB8AC3E}">
        <p14:creationId xmlns:p14="http://schemas.microsoft.com/office/powerpoint/2010/main" val="16044767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fld id="{A53AEB31-25DC-4FC4-8B85-BC1F6B5B53E0}" type="slidenum">
              <a:rPr lang="zh-CN" altLang="en-US" smtClean="0"/>
              <a:t>18</a:t>
            </a:fld>
            <a:endParaRPr lang="zh-CN" altLang="en-US"/>
          </a:p>
        </p:txBody>
      </p:sp>
    </p:spTree>
    <p:extLst>
      <p:ext uri="{BB962C8B-B14F-4D97-AF65-F5344CB8AC3E}">
        <p14:creationId xmlns:p14="http://schemas.microsoft.com/office/powerpoint/2010/main" val="27160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fld id="{A53AEB31-25DC-4FC4-8B85-BC1F6B5B53E0}" type="slidenum">
              <a:rPr lang="zh-CN" altLang="en-US" smtClean="0"/>
              <a:t>19</a:t>
            </a:fld>
            <a:endParaRPr lang="zh-CN" altLang="en-US"/>
          </a:p>
        </p:txBody>
      </p:sp>
    </p:spTree>
    <p:extLst>
      <p:ext uri="{BB962C8B-B14F-4D97-AF65-F5344CB8AC3E}">
        <p14:creationId xmlns:p14="http://schemas.microsoft.com/office/powerpoint/2010/main" val="15967781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F3B12850-CBE9-4C2F-B765-DF7C64A1ACC1}" type="datetime1">
              <a:rPr lang="zh-CN" altLang="en-US" smtClean="0"/>
              <a:t>2018/10/22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01A576C-2E1E-446F-87D3-73E8CF978A80}" type="slidenum">
              <a:rPr lang="zh-CN" altLang="en-US" smtClean="0"/>
              <a:t>‹#›</a:t>
            </a:fld>
            <a:endParaRPr lang="zh-CN" altLang="en-US"/>
          </a:p>
        </p:txBody>
      </p:sp>
    </p:spTree>
    <p:extLst>
      <p:ext uri="{BB962C8B-B14F-4D97-AF65-F5344CB8AC3E}">
        <p14:creationId xmlns:p14="http://schemas.microsoft.com/office/powerpoint/2010/main" val="40086818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F3FD310-B822-46E9-8838-B4BF652F377C}" type="datetime1">
              <a:rPr lang="zh-CN" altLang="en-US" smtClean="0"/>
              <a:t>2018/10/22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01A576C-2E1E-446F-87D3-73E8CF978A80}" type="slidenum">
              <a:rPr lang="zh-CN" altLang="en-US" smtClean="0"/>
              <a:t>‹#›</a:t>
            </a:fld>
            <a:endParaRPr lang="zh-CN" altLang="en-US"/>
          </a:p>
        </p:txBody>
      </p:sp>
    </p:spTree>
    <p:extLst>
      <p:ext uri="{BB962C8B-B14F-4D97-AF65-F5344CB8AC3E}">
        <p14:creationId xmlns:p14="http://schemas.microsoft.com/office/powerpoint/2010/main" val="27165967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D30F78D-00C7-434B-87FD-B18BC214F075}" type="datetime1">
              <a:rPr lang="zh-CN" altLang="en-US" smtClean="0"/>
              <a:t>2018/10/22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01A576C-2E1E-446F-87D3-73E8CF978A80}" type="slidenum">
              <a:rPr lang="zh-CN" altLang="en-US" smtClean="0"/>
              <a:t>‹#›</a:t>
            </a:fld>
            <a:endParaRPr lang="zh-CN" altLang="en-US"/>
          </a:p>
        </p:txBody>
      </p:sp>
    </p:spTree>
    <p:extLst>
      <p:ext uri="{BB962C8B-B14F-4D97-AF65-F5344CB8AC3E}">
        <p14:creationId xmlns:p14="http://schemas.microsoft.com/office/powerpoint/2010/main" val="39198797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5201A45-FFA1-4C8B-94ED-2D95B2F128C8}" type="datetime1">
              <a:rPr lang="zh-CN" altLang="en-US" smtClean="0"/>
              <a:t>2018/10/22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01A576C-2E1E-446F-87D3-73E8CF978A80}" type="slidenum">
              <a:rPr lang="zh-CN" altLang="en-US" smtClean="0"/>
              <a:t>‹#›</a:t>
            </a:fld>
            <a:endParaRPr lang="zh-CN" altLang="en-US"/>
          </a:p>
        </p:txBody>
      </p:sp>
    </p:spTree>
    <p:extLst>
      <p:ext uri="{BB962C8B-B14F-4D97-AF65-F5344CB8AC3E}">
        <p14:creationId xmlns:p14="http://schemas.microsoft.com/office/powerpoint/2010/main" val="31242052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D0D3474E-75FD-46F0-A590-013C6BA9A999}" type="datetime1">
              <a:rPr lang="zh-CN" altLang="en-US" smtClean="0"/>
              <a:t>2018/10/22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01A576C-2E1E-446F-87D3-73E8CF978A80}" type="slidenum">
              <a:rPr lang="zh-CN" altLang="en-US" smtClean="0"/>
              <a:t>‹#›</a:t>
            </a:fld>
            <a:endParaRPr lang="zh-CN" altLang="en-US"/>
          </a:p>
        </p:txBody>
      </p:sp>
    </p:spTree>
    <p:extLst>
      <p:ext uri="{BB962C8B-B14F-4D97-AF65-F5344CB8AC3E}">
        <p14:creationId xmlns:p14="http://schemas.microsoft.com/office/powerpoint/2010/main" val="2531145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0B5AE79-7DF1-413A-8964-7D5136B6448B}" type="datetime1">
              <a:rPr lang="zh-CN" altLang="en-US" smtClean="0"/>
              <a:t>2018/10/22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01A576C-2E1E-446F-87D3-73E8CF978A80}" type="slidenum">
              <a:rPr lang="zh-CN" altLang="en-US" smtClean="0"/>
              <a:t>‹#›</a:t>
            </a:fld>
            <a:endParaRPr lang="zh-CN" altLang="en-US"/>
          </a:p>
        </p:txBody>
      </p:sp>
    </p:spTree>
    <p:extLst>
      <p:ext uri="{BB962C8B-B14F-4D97-AF65-F5344CB8AC3E}">
        <p14:creationId xmlns:p14="http://schemas.microsoft.com/office/powerpoint/2010/main" val="17572745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E5C902E8-FCC8-4C9F-A2DB-3F792550AD1B}" type="datetime1">
              <a:rPr lang="zh-CN" altLang="en-US" smtClean="0"/>
              <a:t>2018/10/22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01A576C-2E1E-446F-87D3-73E8CF978A80}" type="slidenum">
              <a:rPr lang="zh-CN" altLang="en-US" smtClean="0"/>
              <a:t>‹#›</a:t>
            </a:fld>
            <a:endParaRPr lang="zh-CN" altLang="en-US"/>
          </a:p>
        </p:txBody>
      </p:sp>
    </p:spTree>
    <p:extLst>
      <p:ext uri="{BB962C8B-B14F-4D97-AF65-F5344CB8AC3E}">
        <p14:creationId xmlns:p14="http://schemas.microsoft.com/office/powerpoint/2010/main" val="41064260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26490BF4-FAEE-4A30-A520-884A84A12110}" type="datetime1">
              <a:rPr lang="zh-CN" altLang="en-US" smtClean="0"/>
              <a:t>2018/10/22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01A576C-2E1E-446F-87D3-73E8CF978A80}" type="slidenum">
              <a:rPr lang="zh-CN" altLang="en-US" smtClean="0"/>
              <a:t>‹#›</a:t>
            </a:fld>
            <a:endParaRPr lang="zh-CN" altLang="en-US"/>
          </a:p>
        </p:txBody>
      </p:sp>
    </p:spTree>
    <p:extLst>
      <p:ext uri="{BB962C8B-B14F-4D97-AF65-F5344CB8AC3E}">
        <p14:creationId xmlns:p14="http://schemas.microsoft.com/office/powerpoint/2010/main" val="18501474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63A1C46-340A-4183-9B69-2934A4FB2EB4}" type="datetime1">
              <a:rPr lang="zh-CN" altLang="en-US" smtClean="0"/>
              <a:t>2018/10/22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01A576C-2E1E-446F-87D3-73E8CF978A80}" type="slidenum">
              <a:rPr lang="zh-CN" altLang="en-US" smtClean="0"/>
              <a:t>‹#›</a:t>
            </a:fld>
            <a:endParaRPr lang="zh-CN" altLang="en-US"/>
          </a:p>
        </p:txBody>
      </p:sp>
    </p:spTree>
    <p:extLst>
      <p:ext uri="{BB962C8B-B14F-4D97-AF65-F5344CB8AC3E}">
        <p14:creationId xmlns:p14="http://schemas.microsoft.com/office/powerpoint/2010/main" val="11109805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C28DBBB2-4D9B-4A20-8695-0209DAB9E98E}" type="datetime1">
              <a:rPr lang="zh-CN" altLang="en-US" smtClean="0"/>
              <a:t>2018/10/22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01A576C-2E1E-446F-87D3-73E8CF978A80}" type="slidenum">
              <a:rPr lang="zh-CN" altLang="en-US" smtClean="0"/>
              <a:t>‹#›</a:t>
            </a:fld>
            <a:endParaRPr lang="zh-CN" altLang="en-US"/>
          </a:p>
        </p:txBody>
      </p:sp>
    </p:spTree>
    <p:extLst>
      <p:ext uri="{BB962C8B-B14F-4D97-AF65-F5344CB8AC3E}">
        <p14:creationId xmlns:p14="http://schemas.microsoft.com/office/powerpoint/2010/main" val="33499049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71D7BF9B-067F-4E7B-AC1B-1FA362096145}" type="datetime1">
              <a:rPr lang="zh-CN" altLang="en-US" smtClean="0"/>
              <a:t>2018/10/22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01A576C-2E1E-446F-87D3-73E8CF978A80}" type="slidenum">
              <a:rPr lang="zh-CN" altLang="en-US" smtClean="0"/>
              <a:t>‹#›</a:t>
            </a:fld>
            <a:endParaRPr lang="zh-CN" altLang="en-US"/>
          </a:p>
        </p:txBody>
      </p:sp>
    </p:spTree>
    <p:extLst>
      <p:ext uri="{BB962C8B-B14F-4D97-AF65-F5344CB8AC3E}">
        <p14:creationId xmlns:p14="http://schemas.microsoft.com/office/powerpoint/2010/main" val="32417526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112FA73-8F71-4F0B-961F-5C09D86362C7}" type="datetime1">
              <a:rPr lang="zh-CN" altLang="en-US" smtClean="0"/>
              <a:t>2018/10/22</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01A576C-2E1E-446F-87D3-73E8CF978A80}" type="slidenum">
              <a:rPr lang="zh-CN" altLang="en-US" smtClean="0"/>
              <a:t>‹#›</a:t>
            </a:fld>
            <a:endParaRPr lang="zh-CN" altLang="en-US"/>
          </a:p>
        </p:txBody>
      </p:sp>
    </p:spTree>
    <p:extLst>
      <p:ext uri="{BB962C8B-B14F-4D97-AF65-F5344CB8AC3E}">
        <p14:creationId xmlns:p14="http://schemas.microsoft.com/office/powerpoint/2010/main" val="6065840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 Id="rId5" Type="http://schemas.openxmlformats.org/officeDocument/2006/relationships/image" Target="../media/image56.png"/><Relationship Id="rId4" Type="http://schemas.openxmlformats.org/officeDocument/2006/relationships/image" Target="../media/image55.png"/></Relationships>
</file>

<file path=ppt/slides/_rels/slide11.xml.rels><?xml version="1.0" encoding="UTF-8" standalone="yes"?>
<Relationships xmlns="http://schemas.openxmlformats.org/package/2006/relationships"><Relationship Id="rId3" Type="http://schemas.openxmlformats.org/officeDocument/2006/relationships/image" Target="../media/image58.png"/><Relationship Id="rId7" Type="http://schemas.openxmlformats.org/officeDocument/2006/relationships/image" Target="../media/image62.png"/><Relationship Id="rId2" Type="http://schemas.openxmlformats.org/officeDocument/2006/relationships/image" Target="../media/image57.png"/><Relationship Id="rId1" Type="http://schemas.openxmlformats.org/officeDocument/2006/relationships/slideLayout" Target="../slideLayouts/slideLayout2.xml"/><Relationship Id="rId6" Type="http://schemas.openxmlformats.org/officeDocument/2006/relationships/image" Target="../media/image61.png"/><Relationship Id="rId5" Type="http://schemas.openxmlformats.org/officeDocument/2006/relationships/image" Target="../media/image60.png"/><Relationship Id="rId4" Type="http://schemas.openxmlformats.org/officeDocument/2006/relationships/image" Target="../media/image59.png"/></Relationships>
</file>

<file path=ppt/slides/_rels/slide12.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2.xml"/><Relationship Id="rId6" Type="http://schemas.openxmlformats.org/officeDocument/2006/relationships/image" Target="../media/image67.png"/><Relationship Id="rId5" Type="http://schemas.openxmlformats.org/officeDocument/2006/relationships/image" Target="../media/image66.png"/><Relationship Id="rId4" Type="http://schemas.openxmlformats.org/officeDocument/2006/relationships/image" Target="../media/image65.png"/></Relationships>
</file>

<file path=ppt/slides/_rels/slide13.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2.xml"/><Relationship Id="rId5" Type="http://schemas.openxmlformats.org/officeDocument/2006/relationships/image" Target="../media/image71.png"/><Relationship Id="rId4" Type="http://schemas.openxmlformats.org/officeDocument/2006/relationships/image" Target="../media/image70.png"/></Relationships>
</file>

<file path=ppt/slides/_rels/slide14.xml.rels><?xml version="1.0" encoding="UTF-8" standalone="yes"?>
<Relationships xmlns="http://schemas.openxmlformats.org/package/2006/relationships"><Relationship Id="rId3" Type="http://schemas.openxmlformats.org/officeDocument/2006/relationships/image" Target="../media/image72.png"/><Relationship Id="rId7" Type="http://schemas.openxmlformats.org/officeDocument/2006/relationships/image" Target="../media/image76.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75.png"/><Relationship Id="rId5" Type="http://schemas.openxmlformats.org/officeDocument/2006/relationships/image" Target="../media/image74.png"/><Relationship Id="rId4" Type="http://schemas.openxmlformats.org/officeDocument/2006/relationships/image" Target="../media/image73.png"/></Relationships>
</file>

<file path=ppt/slides/_rels/slide15.xml.rels><?xml version="1.0" encoding="UTF-8" standalone="yes"?>
<Relationships xmlns="http://schemas.openxmlformats.org/package/2006/relationships"><Relationship Id="rId8" Type="http://schemas.openxmlformats.org/officeDocument/2006/relationships/image" Target="../media/image81.png"/><Relationship Id="rId3" Type="http://schemas.openxmlformats.org/officeDocument/2006/relationships/image" Target="../media/image760.png"/><Relationship Id="rId7" Type="http://schemas.openxmlformats.org/officeDocument/2006/relationships/image" Target="../media/image80.png"/><Relationship Id="rId12" Type="http://schemas.openxmlformats.org/officeDocument/2006/relationships/image" Target="../media/image85.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79.png"/><Relationship Id="rId11" Type="http://schemas.openxmlformats.org/officeDocument/2006/relationships/image" Target="../media/image84.png"/><Relationship Id="rId5" Type="http://schemas.openxmlformats.org/officeDocument/2006/relationships/image" Target="../media/image78.png"/><Relationship Id="rId10" Type="http://schemas.openxmlformats.org/officeDocument/2006/relationships/image" Target="../media/image83.png"/><Relationship Id="rId4" Type="http://schemas.openxmlformats.org/officeDocument/2006/relationships/image" Target="../media/image77.png"/><Relationship Id="rId9" Type="http://schemas.openxmlformats.org/officeDocument/2006/relationships/image" Target="../media/image82.png"/></Relationships>
</file>

<file path=ppt/slides/_rels/slide16.xml.rels><?xml version="1.0" encoding="UTF-8" standalone="yes"?>
<Relationships xmlns="http://schemas.openxmlformats.org/package/2006/relationships"><Relationship Id="rId8" Type="http://schemas.openxmlformats.org/officeDocument/2006/relationships/image" Target="../media/image91.png"/><Relationship Id="rId3" Type="http://schemas.openxmlformats.org/officeDocument/2006/relationships/image" Target="../media/image86.png"/><Relationship Id="rId7" Type="http://schemas.openxmlformats.org/officeDocument/2006/relationships/image" Target="../media/image90.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89.png"/><Relationship Id="rId5" Type="http://schemas.openxmlformats.org/officeDocument/2006/relationships/image" Target="../media/image88.png"/><Relationship Id="rId4" Type="http://schemas.openxmlformats.org/officeDocument/2006/relationships/image" Target="../media/image87.png"/><Relationship Id="rId9" Type="http://schemas.openxmlformats.org/officeDocument/2006/relationships/image" Target="../media/image92.png"/></Relationships>
</file>

<file path=ppt/slides/_rels/slide17.xml.rels><?xml version="1.0" encoding="UTF-8" standalone="yes"?>
<Relationships xmlns="http://schemas.openxmlformats.org/package/2006/relationships"><Relationship Id="rId8" Type="http://schemas.openxmlformats.org/officeDocument/2006/relationships/image" Target="../media/image98.png"/><Relationship Id="rId3" Type="http://schemas.openxmlformats.org/officeDocument/2006/relationships/image" Target="../media/image93.png"/><Relationship Id="rId7" Type="http://schemas.openxmlformats.org/officeDocument/2006/relationships/image" Target="../media/image97.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96.png"/><Relationship Id="rId5" Type="http://schemas.openxmlformats.org/officeDocument/2006/relationships/image" Target="../media/image95.png"/><Relationship Id="rId10" Type="http://schemas.openxmlformats.org/officeDocument/2006/relationships/image" Target="../media/image100.png"/><Relationship Id="rId4" Type="http://schemas.openxmlformats.org/officeDocument/2006/relationships/image" Target="../media/image94.png"/><Relationship Id="rId9" Type="http://schemas.openxmlformats.org/officeDocument/2006/relationships/image" Target="../media/image99.png"/></Relationships>
</file>

<file path=ppt/slides/_rels/slide18.xml.rels><?xml version="1.0" encoding="UTF-8" standalone="yes"?>
<Relationships xmlns="http://schemas.openxmlformats.org/package/2006/relationships"><Relationship Id="rId3" Type="http://schemas.openxmlformats.org/officeDocument/2006/relationships/image" Target="../media/image10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image" Target="../media/image107.png"/><Relationship Id="rId3" Type="http://schemas.openxmlformats.org/officeDocument/2006/relationships/image" Target="../media/image102.png"/><Relationship Id="rId7" Type="http://schemas.openxmlformats.org/officeDocument/2006/relationships/image" Target="../media/image106.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05.png"/><Relationship Id="rId11" Type="http://schemas.openxmlformats.org/officeDocument/2006/relationships/image" Target="../media/image110.png"/><Relationship Id="rId5" Type="http://schemas.openxmlformats.org/officeDocument/2006/relationships/image" Target="../media/image104.png"/><Relationship Id="rId10" Type="http://schemas.openxmlformats.org/officeDocument/2006/relationships/image" Target="../media/image109.png"/><Relationship Id="rId4" Type="http://schemas.openxmlformats.org/officeDocument/2006/relationships/image" Target="../media/image103.png"/><Relationship Id="rId9" Type="http://schemas.openxmlformats.org/officeDocument/2006/relationships/image" Target="../media/image10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1.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13.png"/><Relationship Id="rId4" Type="http://schemas.openxmlformats.org/officeDocument/2006/relationships/image" Target="../media/image112.png"/></Relationships>
</file>

<file path=ppt/slides/_rels/slide21.xml.rels><?xml version="1.0" encoding="UTF-8" standalone="yes"?>
<Relationships xmlns="http://schemas.openxmlformats.org/package/2006/relationships"><Relationship Id="rId8" Type="http://schemas.openxmlformats.org/officeDocument/2006/relationships/image" Target="../media/image119.png"/><Relationship Id="rId3" Type="http://schemas.openxmlformats.org/officeDocument/2006/relationships/image" Target="../media/image114.png"/><Relationship Id="rId7" Type="http://schemas.openxmlformats.org/officeDocument/2006/relationships/image" Target="../media/image118.png"/><Relationship Id="rId12" Type="http://schemas.openxmlformats.org/officeDocument/2006/relationships/image" Target="../media/image123.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17.png"/><Relationship Id="rId11" Type="http://schemas.openxmlformats.org/officeDocument/2006/relationships/image" Target="../media/image122.png"/><Relationship Id="rId5" Type="http://schemas.openxmlformats.org/officeDocument/2006/relationships/image" Target="../media/image116.png"/><Relationship Id="rId10" Type="http://schemas.openxmlformats.org/officeDocument/2006/relationships/image" Target="../media/image121.png"/><Relationship Id="rId4" Type="http://schemas.openxmlformats.org/officeDocument/2006/relationships/image" Target="../media/image115.png"/><Relationship Id="rId9" Type="http://schemas.openxmlformats.org/officeDocument/2006/relationships/image" Target="../media/image120.png"/></Relationships>
</file>

<file path=ppt/slides/_rels/slide22.xml.rels><?xml version="1.0" encoding="UTF-8" standalone="yes"?>
<Relationships xmlns="http://schemas.openxmlformats.org/package/2006/relationships"><Relationship Id="rId8" Type="http://schemas.openxmlformats.org/officeDocument/2006/relationships/image" Target="../media/image129.png"/><Relationship Id="rId3" Type="http://schemas.openxmlformats.org/officeDocument/2006/relationships/image" Target="../media/image124.png"/><Relationship Id="rId7" Type="http://schemas.openxmlformats.org/officeDocument/2006/relationships/image" Target="../media/image128.png"/><Relationship Id="rId12" Type="http://schemas.openxmlformats.org/officeDocument/2006/relationships/image" Target="../media/image133.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27.png"/><Relationship Id="rId11" Type="http://schemas.openxmlformats.org/officeDocument/2006/relationships/image" Target="../media/image132.png"/><Relationship Id="rId5" Type="http://schemas.openxmlformats.org/officeDocument/2006/relationships/image" Target="../media/image126.png"/><Relationship Id="rId10" Type="http://schemas.openxmlformats.org/officeDocument/2006/relationships/image" Target="../media/image131.png"/><Relationship Id="rId4" Type="http://schemas.openxmlformats.org/officeDocument/2006/relationships/image" Target="../media/image125.png"/><Relationship Id="rId9" Type="http://schemas.openxmlformats.org/officeDocument/2006/relationships/image" Target="../media/image130.png"/></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8.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s/_rels/slide5.xml.rels><?xml version="1.0" encoding="UTF-8" standalone="yes"?>
<Relationships xmlns="http://schemas.openxmlformats.org/package/2006/relationships"><Relationship Id="rId8" Type="http://schemas.openxmlformats.org/officeDocument/2006/relationships/image" Target="../media/image24.png"/><Relationship Id="rId13" Type="http://schemas.openxmlformats.org/officeDocument/2006/relationships/image" Target="../media/image29.png"/><Relationship Id="rId3" Type="http://schemas.openxmlformats.org/officeDocument/2006/relationships/image" Target="../media/image19.png"/><Relationship Id="rId7" Type="http://schemas.openxmlformats.org/officeDocument/2006/relationships/image" Target="../media/image23.png"/><Relationship Id="rId12" Type="http://schemas.openxmlformats.org/officeDocument/2006/relationships/image" Target="../media/image28.png"/><Relationship Id="rId2" Type="http://schemas.openxmlformats.org/officeDocument/2006/relationships/notesSlide" Target="../notesSlides/notesSlide1.xml"/><Relationship Id="rId16"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22.png"/><Relationship Id="rId11" Type="http://schemas.openxmlformats.org/officeDocument/2006/relationships/image" Target="../media/image27.png"/><Relationship Id="rId5" Type="http://schemas.openxmlformats.org/officeDocument/2006/relationships/image" Target="../media/image21.png"/><Relationship Id="rId15" Type="http://schemas.openxmlformats.org/officeDocument/2006/relationships/image" Target="../media/image31.png"/><Relationship Id="rId10" Type="http://schemas.openxmlformats.org/officeDocument/2006/relationships/image" Target="../media/image26.png"/><Relationship Id="rId4" Type="http://schemas.openxmlformats.org/officeDocument/2006/relationships/image" Target="../media/image20.png"/><Relationship Id="rId9" Type="http://schemas.openxmlformats.org/officeDocument/2006/relationships/image" Target="../media/image25.png"/><Relationship Id="rId14" Type="http://schemas.openxmlformats.org/officeDocument/2006/relationships/image" Target="../media/image30.png"/></Relationships>
</file>

<file path=ppt/slides/_rels/slide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40.png"/><Relationship Id="rId13" Type="http://schemas.openxmlformats.org/officeDocument/2006/relationships/image" Target="../media/image45.png"/><Relationship Id="rId3" Type="http://schemas.openxmlformats.org/officeDocument/2006/relationships/image" Target="../media/image35.png"/><Relationship Id="rId7" Type="http://schemas.openxmlformats.org/officeDocument/2006/relationships/image" Target="../media/image39.png"/><Relationship Id="rId12" Type="http://schemas.openxmlformats.org/officeDocument/2006/relationships/image" Target="../media/image44.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38.png"/><Relationship Id="rId11" Type="http://schemas.openxmlformats.org/officeDocument/2006/relationships/image" Target="../media/image43.png"/><Relationship Id="rId5" Type="http://schemas.openxmlformats.org/officeDocument/2006/relationships/image" Target="../media/image37.png"/><Relationship Id="rId10" Type="http://schemas.openxmlformats.org/officeDocument/2006/relationships/image" Target="../media/image42.png"/><Relationship Id="rId4" Type="http://schemas.openxmlformats.org/officeDocument/2006/relationships/image" Target="../media/image36.png"/><Relationship Id="rId9" Type="http://schemas.openxmlformats.org/officeDocument/2006/relationships/image" Target="../media/image41.png"/></Relationships>
</file>

<file path=ppt/slides/_rels/slide8.xml.rels><?xml version="1.0" encoding="UTF-8" standalone="yes"?>
<Relationships xmlns="http://schemas.openxmlformats.org/package/2006/relationships"><Relationship Id="rId8" Type="http://schemas.openxmlformats.org/officeDocument/2006/relationships/image" Target="../media/image51.png"/><Relationship Id="rId3" Type="http://schemas.openxmlformats.org/officeDocument/2006/relationships/image" Target="../media/image46.png"/><Relationship Id="rId7" Type="http://schemas.openxmlformats.org/officeDocument/2006/relationships/image" Target="../media/image50.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49.png"/><Relationship Id="rId5" Type="http://schemas.openxmlformats.org/officeDocument/2006/relationships/image" Target="../media/image48.png"/><Relationship Id="rId4" Type="http://schemas.openxmlformats.org/officeDocument/2006/relationships/image" Target="../media/image47.png"/></Relationships>
</file>

<file path=ppt/slides/_rels/slide9.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en-US" altLang="zh-CN" dirty="0" smtClean="0"/>
              <a:t>Chapter 5 Neural Networks</a:t>
            </a:r>
            <a:endParaRPr lang="zh-CN" altLang="en-US" dirty="0"/>
          </a:p>
        </p:txBody>
      </p:sp>
      <p:sp>
        <p:nvSpPr>
          <p:cNvPr id="3" name="灯片编号占位符 2"/>
          <p:cNvSpPr>
            <a:spLocks noGrp="1"/>
          </p:cNvSpPr>
          <p:nvPr>
            <p:ph type="sldNum" sz="quarter" idx="12"/>
          </p:nvPr>
        </p:nvSpPr>
        <p:spPr/>
        <p:txBody>
          <a:bodyPr/>
          <a:lstStyle/>
          <a:p>
            <a:fld id="{A01A576C-2E1E-446F-87D3-73E8CF978A80}" type="slidenum">
              <a:rPr lang="zh-CN" altLang="en-US" smtClean="0"/>
              <a:t>1</a:t>
            </a:fld>
            <a:endParaRPr lang="zh-CN" altLang="en-US"/>
          </a:p>
        </p:txBody>
      </p:sp>
    </p:spTree>
    <p:extLst>
      <p:ext uri="{BB962C8B-B14F-4D97-AF65-F5344CB8AC3E}">
        <p14:creationId xmlns:p14="http://schemas.microsoft.com/office/powerpoint/2010/main" val="48768429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567748"/>
          </a:xfrm>
        </p:spPr>
        <p:txBody>
          <a:bodyPr>
            <a:normAutofit/>
          </a:bodyPr>
          <a:lstStyle/>
          <a:p>
            <a:r>
              <a:rPr lang="en-US" altLang="zh-CN" sz="2800" b="1" dirty="0" smtClean="0"/>
              <a:t>5.4 Hessian Matrix</a:t>
            </a:r>
            <a:endParaRPr lang="en-US" altLang="zh-CN" sz="2800" b="1" dirty="0"/>
          </a:p>
        </p:txBody>
      </p:sp>
      <p:sp>
        <p:nvSpPr>
          <p:cNvPr id="4" name="灯片编号占位符 3"/>
          <p:cNvSpPr>
            <a:spLocks noGrp="1"/>
          </p:cNvSpPr>
          <p:nvPr>
            <p:ph type="sldNum" sz="quarter" idx="12"/>
          </p:nvPr>
        </p:nvSpPr>
        <p:spPr/>
        <p:txBody>
          <a:bodyPr/>
          <a:lstStyle/>
          <a:p>
            <a:fld id="{A01A576C-2E1E-446F-87D3-73E8CF978A80}" type="slidenum">
              <a:rPr lang="zh-CN" altLang="en-US" smtClean="0"/>
              <a:t>10</a:t>
            </a:fld>
            <a:endParaRPr lang="zh-CN" altLang="en-US"/>
          </a:p>
        </p:txBody>
      </p:sp>
      <p:sp>
        <p:nvSpPr>
          <p:cNvPr id="8" name="矩形 7"/>
          <p:cNvSpPr/>
          <p:nvPr/>
        </p:nvSpPr>
        <p:spPr>
          <a:xfrm>
            <a:off x="838200" y="932874"/>
            <a:ext cx="2728632" cy="369332"/>
          </a:xfrm>
          <a:prstGeom prst="rect">
            <a:avLst/>
          </a:prstGeom>
        </p:spPr>
        <p:txBody>
          <a:bodyPr wrap="none">
            <a:spAutoFit/>
          </a:bodyPr>
          <a:lstStyle/>
          <a:p>
            <a:r>
              <a:rPr lang="en-US" altLang="zh-CN" b="1" dirty="0"/>
              <a:t>Diagonal approximation</a:t>
            </a:r>
            <a:endParaRPr lang="zh-CN" altLang="en-US" b="1" dirty="0"/>
          </a:p>
        </p:txBody>
      </p:sp>
      <p:sp>
        <p:nvSpPr>
          <p:cNvPr id="9" name="矩形 8"/>
          <p:cNvSpPr/>
          <p:nvPr/>
        </p:nvSpPr>
        <p:spPr>
          <a:xfrm>
            <a:off x="838200" y="1302206"/>
            <a:ext cx="10754032" cy="1200329"/>
          </a:xfrm>
          <a:prstGeom prst="rect">
            <a:avLst/>
          </a:prstGeom>
        </p:spPr>
        <p:txBody>
          <a:bodyPr wrap="square">
            <a:spAutoFit/>
          </a:bodyPr>
          <a:lstStyle/>
          <a:p>
            <a:r>
              <a:rPr lang="en-US" altLang="zh-CN" dirty="0"/>
              <a:t>Some of the applications for the Hessian matrix discussed above require </a:t>
            </a:r>
            <a:r>
              <a:rPr lang="en-US" altLang="zh-CN" dirty="0" smtClean="0"/>
              <a:t>the inverse </a:t>
            </a:r>
            <a:r>
              <a:rPr lang="en-US" altLang="zh-CN" dirty="0"/>
              <a:t>of the Hessian, rather than the Hessian itself. For this reason, there </a:t>
            </a:r>
            <a:r>
              <a:rPr lang="en-US" altLang="zh-CN" dirty="0" smtClean="0"/>
              <a:t>has been </a:t>
            </a:r>
            <a:r>
              <a:rPr lang="en-US" altLang="zh-CN" dirty="0"/>
              <a:t>some interest in using a diagonal approximation to the Hessian, in other </a:t>
            </a:r>
            <a:r>
              <a:rPr lang="en-US" altLang="zh-CN" dirty="0" smtClean="0"/>
              <a:t>words one </a:t>
            </a:r>
            <a:r>
              <a:rPr lang="en-US" altLang="zh-CN" dirty="0"/>
              <a:t>that simply replaces the off-diagonal elements with zeros, because its inverse </a:t>
            </a:r>
            <a:r>
              <a:rPr lang="en-US" altLang="zh-CN" dirty="0" smtClean="0"/>
              <a:t>is trivial </a:t>
            </a:r>
            <a:r>
              <a:rPr lang="en-US" altLang="zh-CN" dirty="0"/>
              <a:t>to evaluate.</a:t>
            </a:r>
            <a:endParaRPr lang="zh-CN" altLang="en-US" dirty="0"/>
          </a:p>
        </p:txBody>
      </p:sp>
      <p:pic>
        <p:nvPicPr>
          <p:cNvPr id="10" name="图片 9"/>
          <p:cNvPicPr>
            <a:picLocks noChangeAspect="1"/>
          </p:cNvPicPr>
          <p:nvPr/>
        </p:nvPicPr>
        <p:blipFill>
          <a:blip r:embed="rId2"/>
          <a:stretch>
            <a:fillRect/>
          </a:stretch>
        </p:blipFill>
        <p:spPr>
          <a:xfrm>
            <a:off x="4224491" y="2596331"/>
            <a:ext cx="1990725" cy="800100"/>
          </a:xfrm>
          <a:prstGeom prst="rect">
            <a:avLst/>
          </a:prstGeom>
        </p:spPr>
      </p:pic>
      <p:pic>
        <p:nvPicPr>
          <p:cNvPr id="11" name="图片 10"/>
          <p:cNvPicPr>
            <a:picLocks noChangeAspect="1"/>
          </p:cNvPicPr>
          <p:nvPr/>
        </p:nvPicPr>
        <p:blipFill>
          <a:blip r:embed="rId3"/>
          <a:stretch>
            <a:fillRect/>
          </a:stretch>
        </p:blipFill>
        <p:spPr>
          <a:xfrm>
            <a:off x="2371725" y="3490227"/>
            <a:ext cx="7448550" cy="790575"/>
          </a:xfrm>
          <a:prstGeom prst="rect">
            <a:avLst/>
          </a:prstGeom>
        </p:spPr>
      </p:pic>
      <p:pic>
        <p:nvPicPr>
          <p:cNvPr id="12" name="图片 11"/>
          <p:cNvPicPr>
            <a:picLocks noChangeAspect="1"/>
          </p:cNvPicPr>
          <p:nvPr/>
        </p:nvPicPr>
        <p:blipFill>
          <a:blip r:embed="rId4"/>
          <a:stretch>
            <a:fillRect/>
          </a:stretch>
        </p:blipFill>
        <p:spPr>
          <a:xfrm>
            <a:off x="9331580" y="3445368"/>
            <a:ext cx="352425" cy="314325"/>
          </a:xfrm>
          <a:prstGeom prst="rect">
            <a:avLst/>
          </a:prstGeom>
        </p:spPr>
      </p:pic>
      <p:sp>
        <p:nvSpPr>
          <p:cNvPr id="13" name="矩形 12"/>
          <p:cNvSpPr/>
          <p:nvPr/>
        </p:nvSpPr>
        <p:spPr>
          <a:xfrm>
            <a:off x="838200" y="4531513"/>
            <a:ext cx="10370574" cy="369332"/>
          </a:xfrm>
          <a:prstGeom prst="rect">
            <a:avLst/>
          </a:prstGeom>
        </p:spPr>
        <p:txBody>
          <a:bodyPr wrap="square">
            <a:spAutoFit/>
          </a:bodyPr>
          <a:lstStyle/>
          <a:p>
            <a:r>
              <a:rPr lang="en-US" altLang="zh-CN" dirty="0"/>
              <a:t>neglect off-diagonal elements in the </a:t>
            </a:r>
            <a:r>
              <a:rPr lang="en-US" altLang="zh-CN" dirty="0" smtClean="0"/>
              <a:t>second-derivative terms</a:t>
            </a:r>
            <a:endParaRPr lang="zh-CN" altLang="en-US" dirty="0"/>
          </a:p>
        </p:txBody>
      </p:sp>
      <p:pic>
        <p:nvPicPr>
          <p:cNvPr id="15" name="图片 14"/>
          <p:cNvPicPr>
            <a:picLocks noChangeAspect="1"/>
          </p:cNvPicPr>
          <p:nvPr/>
        </p:nvPicPr>
        <p:blipFill>
          <a:blip r:embed="rId5"/>
          <a:stretch>
            <a:fillRect/>
          </a:stretch>
        </p:blipFill>
        <p:spPr>
          <a:xfrm>
            <a:off x="2899594" y="5030121"/>
            <a:ext cx="6038850" cy="790575"/>
          </a:xfrm>
          <a:prstGeom prst="rect">
            <a:avLst/>
          </a:prstGeom>
        </p:spPr>
      </p:pic>
    </p:spTree>
    <p:extLst>
      <p:ext uri="{BB962C8B-B14F-4D97-AF65-F5344CB8AC3E}">
        <p14:creationId xmlns:p14="http://schemas.microsoft.com/office/powerpoint/2010/main" val="5109126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567748"/>
          </a:xfrm>
        </p:spPr>
        <p:txBody>
          <a:bodyPr>
            <a:normAutofit/>
          </a:bodyPr>
          <a:lstStyle/>
          <a:p>
            <a:r>
              <a:rPr lang="en-US" altLang="zh-CN" sz="2800" b="1" dirty="0" smtClean="0"/>
              <a:t>5.4 Hessian Matrix</a:t>
            </a:r>
            <a:endParaRPr lang="en-US" altLang="zh-CN" sz="2800" b="1" dirty="0"/>
          </a:p>
        </p:txBody>
      </p:sp>
      <p:sp>
        <p:nvSpPr>
          <p:cNvPr id="4" name="灯片编号占位符 3"/>
          <p:cNvSpPr>
            <a:spLocks noGrp="1"/>
          </p:cNvSpPr>
          <p:nvPr>
            <p:ph type="sldNum" sz="quarter" idx="12"/>
          </p:nvPr>
        </p:nvSpPr>
        <p:spPr/>
        <p:txBody>
          <a:bodyPr/>
          <a:lstStyle/>
          <a:p>
            <a:fld id="{A01A576C-2E1E-446F-87D3-73E8CF978A80}" type="slidenum">
              <a:rPr lang="zh-CN" altLang="en-US" smtClean="0"/>
              <a:t>11</a:t>
            </a:fld>
            <a:endParaRPr lang="zh-CN" altLang="en-US"/>
          </a:p>
        </p:txBody>
      </p:sp>
      <p:sp>
        <p:nvSpPr>
          <p:cNvPr id="8" name="矩形 7"/>
          <p:cNvSpPr/>
          <p:nvPr/>
        </p:nvSpPr>
        <p:spPr>
          <a:xfrm>
            <a:off x="838200" y="932874"/>
            <a:ext cx="3283271" cy="369332"/>
          </a:xfrm>
          <a:prstGeom prst="rect">
            <a:avLst/>
          </a:prstGeom>
        </p:spPr>
        <p:txBody>
          <a:bodyPr wrap="none">
            <a:spAutoFit/>
          </a:bodyPr>
          <a:lstStyle/>
          <a:p>
            <a:r>
              <a:rPr lang="en-US" altLang="zh-CN" b="1" dirty="0"/>
              <a:t>Outer product approximation</a:t>
            </a:r>
            <a:endParaRPr lang="zh-CN" altLang="en-US" b="1" dirty="0"/>
          </a:p>
        </p:txBody>
      </p:sp>
      <p:sp>
        <p:nvSpPr>
          <p:cNvPr id="3" name="矩形 2"/>
          <p:cNvSpPr/>
          <p:nvPr/>
        </p:nvSpPr>
        <p:spPr>
          <a:xfrm>
            <a:off x="838200" y="1408289"/>
            <a:ext cx="10515600" cy="646331"/>
          </a:xfrm>
          <a:prstGeom prst="rect">
            <a:avLst/>
          </a:prstGeom>
        </p:spPr>
        <p:txBody>
          <a:bodyPr wrap="square">
            <a:spAutoFit/>
          </a:bodyPr>
          <a:lstStyle/>
          <a:p>
            <a:r>
              <a:rPr lang="en-US" altLang="zh-CN" dirty="0"/>
              <a:t>When neural networks are applied to regression problems, it is common to </a:t>
            </a:r>
            <a:r>
              <a:rPr lang="en-US" altLang="zh-CN" dirty="0" smtClean="0"/>
              <a:t>use a </a:t>
            </a:r>
            <a:r>
              <a:rPr lang="en-US" altLang="zh-CN" dirty="0"/>
              <a:t>sum-of-squares error function of the </a:t>
            </a:r>
            <a:r>
              <a:rPr lang="en-US" altLang="zh-CN" dirty="0" smtClean="0"/>
              <a:t>form.</a:t>
            </a:r>
            <a:endParaRPr lang="zh-CN" altLang="en-US" dirty="0"/>
          </a:p>
        </p:txBody>
      </p:sp>
      <p:pic>
        <p:nvPicPr>
          <p:cNvPr id="5" name="图片 4"/>
          <p:cNvPicPr>
            <a:picLocks noChangeAspect="1"/>
          </p:cNvPicPr>
          <p:nvPr/>
        </p:nvPicPr>
        <p:blipFill>
          <a:blip r:embed="rId2"/>
          <a:stretch>
            <a:fillRect/>
          </a:stretch>
        </p:blipFill>
        <p:spPr>
          <a:xfrm>
            <a:off x="4395941" y="1757114"/>
            <a:ext cx="2495550" cy="857250"/>
          </a:xfrm>
          <a:prstGeom prst="rect">
            <a:avLst/>
          </a:prstGeom>
        </p:spPr>
      </p:pic>
      <p:pic>
        <p:nvPicPr>
          <p:cNvPr id="14" name="图片 13"/>
          <p:cNvPicPr>
            <a:picLocks noChangeAspect="1"/>
          </p:cNvPicPr>
          <p:nvPr/>
        </p:nvPicPr>
        <p:blipFill>
          <a:blip r:embed="rId3"/>
          <a:stretch>
            <a:fillRect/>
          </a:stretch>
        </p:blipFill>
        <p:spPr>
          <a:xfrm>
            <a:off x="3276907" y="2698311"/>
            <a:ext cx="5657850" cy="904875"/>
          </a:xfrm>
          <a:prstGeom prst="rect">
            <a:avLst/>
          </a:prstGeom>
        </p:spPr>
      </p:pic>
      <p:pic>
        <p:nvPicPr>
          <p:cNvPr id="7" name="图片 6"/>
          <p:cNvPicPr>
            <a:picLocks noChangeAspect="1"/>
          </p:cNvPicPr>
          <p:nvPr/>
        </p:nvPicPr>
        <p:blipFill>
          <a:blip r:embed="rId4"/>
          <a:stretch>
            <a:fillRect/>
          </a:stretch>
        </p:blipFill>
        <p:spPr>
          <a:xfrm>
            <a:off x="5320482" y="2949700"/>
            <a:ext cx="1157760" cy="402096"/>
          </a:xfrm>
          <a:prstGeom prst="rect">
            <a:avLst/>
          </a:prstGeom>
        </p:spPr>
      </p:pic>
      <p:sp>
        <p:nvSpPr>
          <p:cNvPr id="16" name="矩形 15"/>
          <p:cNvSpPr/>
          <p:nvPr/>
        </p:nvSpPr>
        <p:spPr>
          <a:xfrm>
            <a:off x="846510" y="3565169"/>
            <a:ext cx="10390239" cy="646331"/>
          </a:xfrm>
          <a:prstGeom prst="rect">
            <a:avLst/>
          </a:prstGeom>
        </p:spPr>
        <p:txBody>
          <a:bodyPr wrap="square">
            <a:spAutoFit/>
          </a:bodyPr>
          <a:lstStyle/>
          <a:p>
            <a:r>
              <a:rPr lang="en-US" altLang="zh-CN" dirty="0"/>
              <a:t>By neglecting the second term, we arrive at the </a:t>
            </a:r>
            <a:r>
              <a:rPr lang="en-US" altLang="zh-CN" b="1" dirty="0" err="1" smtClean="0"/>
              <a:t>Levenberg</a:t>
            </a:r>
            <a:r>
              <a:rPr lang="en-US" altLang="zh-CN" b="1" dirty="0" smtClean="0"/>
              <a:t>–Marquardt </a:t>
            </a:r>
            <a:r>
              <a:rPr lang="en-US" altLang="zh-CN" dirty="0" smtClean="0"/>
              <a:t>approximation</a:t>
            </a:r>
            <a:r>
              <a:rPr lang="en-US" altLang="zh-CN" b="1" dirty="0" smtClean="0"/>
              <a:t> </a:t>
            </a:r>
            <a:r>
              <a:rPr lang="en-US" altLang="zh-CN" dirty="0"/>
              <a:t>or </a:t>
            </a:r>
            <a:r>
              <a:rPr lang="en-US" altLang="zh-CN" b="1" dirty="0"/>
              <a:t>outer product</a:t>
            </a:r>
            <a:r>
              <a:rPr lang="en-US" altLang="zh-CN" dirty="0"/>
              <a:t> </a:t>
            </a:r>
            <a:r>
              <a:rPr lang="en-US" altLang="zh-CN" dirty="0" smtClean="0"/>
              <a:t>approximation.</a:t>
            </a:r>
            <a:endParaRPr lang="zh-CN" altLang="en-US" dirty="0"/>
          </a:p>
        </p:txBody>
      </p:sp>
      <p:pic>
        <p:nvPicPr>
          <p:cNvPr id="17" name="图片 16"/>
          <p:cNvPicPr>
            <a:picLocks noChangeAspect="1"/>
          </p:cNvPicPr>
          <p:nvPr/>
        </p:nvPicPr>
        <p:blipFill>
          <a:blip r:embed="rId5"/>
          <a:stretch>
            <a:fillRect/>
          </a:stretch>
        </p:blipFill>
        <p:spPr>
          <a:xfrm>
            <a:off x="4609820" y="3950069"/>
            <a:ext cx="1866900" cy="866775"/>
          </a:xfrm>
          <a:prstGeom prst="rect">
            <a:avLst/>
          </a:prstGeom>
        </p:spPr>
      </p:pic>
      <p:pic>
        <p:nvPicPr>
          <p:cNvPr id="18" name="图片 17"/>
          <p:cNvPicPr>
            <a:picLocks noChangeAspect="1"/>
          </p:cNvPicPr>
          <p:nvPr/>
        </p:nvPicPr>
        <p:blipFill>
          <a:blip r:embed="rId6"/>
          <a:stretch>
            <a:fillRect/>
          </a:stretch>
        </p:blipFill>
        <p:spPr>
          <a:xfrm>
            <a:off x="7036531" y="4216092"/>
            <a:ext cx="2324100" cy="371475"/>
          </a:xfrm>
          <a:prstGeom prst="rect">
            <a:avLst/>
          </a:prstGeom>
        </p:spPr>
      </p:pic>
      <p:sp>
        <p:nvSpPr>
          <p:cNvPr id="19" name="矩形 18"/>
          <p:cNvSpPr/>
          <p:nvPr/>
        </p:nvSpPr>
        <p:spPr>
          <a:xfrm>
            <a:off x="838200" y="4824342"/>
            <a:ext cx="10697496" cy="646331"/>
          </a:xfrm>
          <a:prstGeom prst="rect">
            <a:avLst/>
          </a:prstGeom>
        </p:spPr>
        <p:txBody>
          <a:bodyPr wrap="square">
            <a:spAutoFit/>
          </a:bodyPr>
          <a:lstStyle/>
          <a:p>
            <a:r>
              <a:rPr lang="en-US" altLang="zh-CN" dirty="0"/>
              <a:t>In the case of the cross-entropy error function for a network with logistic </a:t>
            </a:r>
            <a:r>
              <a:rPr lang="en-US" altLang="zh-CN" dirty="0" smtClean="0"/>
              <a:t>sigmoid output-unit </a:t>
            </a:r>
            <a:r>
              <a:rPr lang="en-US" altLang="zh-CN" dirty="0"/>
              <a:t>activation functions, the corresponding approximation is given by</a:t>
            </a:r>
            <a:endParaRPr lang="zh-CN" altLang="en-US" dirty="0"/>
          </a:p>
        </p:txBody>
      </p:sp>
      <p:pic>
        <p:nvPicPr>
          <p:cNvPr id="20" name="图片 19"/>
          <p:cNvPicPr>
            <a:picLocks noChangeAspect="1"/>
          </p:cNvPicPr>
          <p:nvPr/>
        </p:nvPicPr>
        <p:blipFill>
          <a:blip r:embed="rId7"/>
          <a:stretch>
            <a:fillRect/>
          </a:stretch>
        </p:blipFill>
        <p:spPr>
          <a:xfrm>
            <a:off x="4609820" y="5544233"/>
            <a:ext cx="3019425" cy="828675"/>
          </a:xfrm>
          <a:prstGeom prst="rect">
            <a:avLst/>
          </a:prstGeom>
        </p:spPr>
      </p:pic>
    </p:spTree>
    <p:extLst>
      <p:ext uri="{BB962C8B-B14F-4D97-AF65-F5344CB8AC3E}">
        <p14:creationId xmlns:p14="http://schemas.microsoft.com/office/powerpoint/2010/main" val="184869962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567748"/>
          </a:xfrm>
        </p:spPr>
        <p:txBody>
          <a:bodyPr>
            <a:normAutofit/>
          </a:bodyPr>
          <a:lstStyle/>
          <a:p>
            <a:r>
              <a:rPr lang="en-US" altLang="zh-CN" sz="2800" b="1" dirty="0" smtClean="0"/>
              <a:t>5.4 Hessian Matrix</a:t>
            </a:r>
            <a:endParaRPr lang="en-US" altLang="zh-CN" sz="2800" b="1" dirty="0"/>
          </a:p>
        </p:txBody>
      </p:sp>
      <p:sp>
        <p:nvSpPr>
          <p:cNvPr id="4" name="灯片编号占位符 3"/>
          <p:cNvSpPr>
            <a:spLocks noGrp="1"/>
          </p:cNvSpPr>
          <p:nvPr>
            <p:ph type="sldNum" sz="quarter" idx="12"/>
          </p:nvPr>
        </p:nvSpPr>
        <p:spPr/>
        <p:txBody>
          <a:bodyPr/>
          <a:lstStyle/>
          <a:p>
            <a:fld id="{A01A576C-2E1E-446F-87D3-73E8CF978A80}" type="slidenum">
              <a:rPr lang="zh-CN" altLang="en-US" smtClean="0"/>
              <a:t>12</a:t>
            </a:fld>
            <a:endParaRPr lang="zh-CN" altLang="en-US"/>
          </a:p>
        </p:txBody>
      </p:sp>
      <p:sp>
        <p:nvSpPr>
          <p:cNvPr id="8" name="矩形 7"/>
          <p:cNvSpPr/>
          <p:nvPr/>
        </p:nvSpPr>
        <p:spPr>
          <a:xfrm>
            <a:off x="838200" y="932874"/>
            <a:ext cx="1806905" cy="369332"/>
          </a:xfrm>
          <a:prstGeom prst="rect">
            <a:avLst/>
          </a:prstGeom>
        </p:spPr>
        <p:txBody>
          <a:bodyPr wrap="none">
            <a:spAutoFit/>
          </a:bodyPr>
          <a:lstStyle/>
          <a:p>
            <a:r>
              <a:rPr lang="en-US" altLang="zh-CN" b="1" dirty="0"/>
              <a:t>Inverse Hessian</a:t>
            </a:r>
            <a:endParaRPr lang="zh-CN" altLang="en-US" b="1" dirty="0"/>
          </a:p>
        </p:txBody>
      </p:sp>
      <p:sp>
        <p:nvSpPr>
          <p:cNvPr id="6" name="矩形 5"/>
          <p:cNvSpPr/>
          <p:nvPr/>
        </p:nvSpPr>
        <p:spPr>
          <a:xfrm>
            <a:off x="838200" y="1302206"/>
            <a:ext cx="10515600" cy="923330"/>
          </a:xfrm>
          <a:prstGeom prst="rect">
            <a:avLst/>
          </a:prstGeom>
        </p:spPr>
        <p:txBody>
          <a:bodyPr wrap="square">
            <a:spAutoFit/>
          </a:bodyPr>
          <a:lstStyle/>
          <a:p>
            <a:r>
              <a:rPr lang="en-US" altLang="zh-CN" dirty="0"/>
              <a:t>We can use the outer-product approximation to develop a computationally </a:t>
            </a:r>
            <a:r>
              <a:rPr lang="en-US" altLang="zh-CN" dirty="0" smtClean="0"/>
              <a:t>efficient procedure </a:t>
            </a:r>
            <a:r>
              <a:rPr lang="en-US" altLang="zh-CN" dirty="0"/>
              <a:t>for approximating the inverse of the </a:t>
            </a:r>
            <a:r>
              <a:rPr lang="en-US" altLang="zh-CN" dirty="0" smtClean="0"/>
              <a:t>Hessian. </a:t>
            </a:r>
            <a:r>
              <a:rPr lang="en-US" altLang="zh-CN" dirty="0"/>
              <a:t>First we write the outer-product approximation in matrix notation as</a:t>
            </a:r>
            <a:endParaRPr lang="zh-CN" altLang="en-US" dirty="0"/>
          </a:p>
        </p:txBody>
      </p:sp>
      <p:pic>
        <p:nvPicPr>
          <p:cNvPr id="9" name="图片 8"/>
          <p:cNvPicPr>
            <a:picLocks noChangeAspect="1"/>
          </p:cNvPicPr>
          <p:nvPr/>
        </p:nvPicPr>
        <p:blipFill>
          <a:blip r:embed="rId2"/>
          <a:stretch>
            <a:fillRect/>
          </a:stretch>
        </p:blipFill>
        <p:spPr>
          <a:xfrm>
            <a:off x="3669583" y="2061547"/>
            <a:ext cx="1962150" cy="866775"/>
          </a:xfrm>
          <a:prstGeom prst="rect">
            <a:avLst/>
          </a:prstGeom>
        </p:spPr>
      </p:pic>
      <p:pic>
        <p:nvPicPr>
          <p:cNvPr id="10" name="图片 9"/>
          <p:cNvPicPr>
            <a:picLocks noChangeAspect="1"/>
          </p:cNvPicPr>
          <p:nvPr/>
        </p:nvPicPr>
        <p:blipFill>
          <a:blip r:embed="rId3"/>
          <a:stretch>
            <a:fillRect/>
          </a:stretch>
        </p:blipFill>
        <p:spPr>
          <a:xfrm>
            <a:off x="6096000" y="2386429"/>
            <a:ext cx="1438275" cy="381000"/>
          </a:xfrm>
          <a:prstGeom prst="rect">
            <a:avLst/>
          </a:prstGeom>
        </p:spPr>
      </p:pic>
      <p:pic>
        <p:nvPicPr>
          <p:cNvPr id="11" name="图片 10"/>
          <p:cNvPicPr>
            <a:picLocks noChangeAspect="1"/>
          </p:cNvPicPr>
          <p:nvPr/>
        </p:nvPicPr>
        <p:blipFill>
          <a:blip r:embed="rId4"/>
          <a:stretch>
            <a:fillRect/>
          </a:stretch>
        </p:blipFill>
        <p:spPr>
          <a:xfrm>
            <a:off x="3593536" y="3089215"/>
            <a:ext cx="3038475" cy="495300"/>
          </a:xfrm>
          <a:prstGeom prst="rect">
            <a:avLst/>
          </a:prstGeom>
        </p:spPr>
      </p:pic>
      <p:sp>
        <p:nvSpPr>
          <p:cNvPr id="12" name="矩形 11"/>
          <p:cNvSpPr/>
          <p:nvPr/>
        </p:nvSpPr>
        <p:spPr>
          <a:xfrm>
            <a:off x="838200" y="3650220"/>
            <a:ext cx="10515600" cy="646331"/>
          </a:xfrm>
          <a:prstGeom prst="rect">
            <a:avLst/>
          </a:prstGeom>
        </p:spPr>
        <p:txBody>
          <a:bodyPr wrap="square">
            <a:spAutoFit/>
          </a:bodyPr>
          <a:lstStyle/>
          <a:p>
            <a:r>
              <a:rPr lang="en-US" altLang="zh-CN" dirty="0"/>
              <a:t>In order to evaluate the inverse of the Hessian, we now consider the matrix </a:t>
            </a:r>
            <a:r>
              <a:rPr lang="en-US" altLang="zh-CN" dirty="0" smtClean="0"/>
              <a:t>identity,</a:t>
            </a:r>
            <a:r>
              <a:rPr lang="en-US" altLang="zh-CN" dirty="0"/>
              <a:t> which is simply a special case of the Woodbury </a:t>
            </a:r>
            <a:r>
              <a:rPr lang="en-US" altLang="zh-CN" dirty="0" smtClean="0"/>
              <a:t>identity.</a:t>
            </a:r>
            <a:endParaRPr lang="zh-CN" altLang="en-US" dirty="0"/>
          </a:p>
        </p:txBody>
      </p:sp>
      <p:pic>
        <p:nvPicPr>
          <p:cNvPr id="13" name="图片 12"/>
          <p:cNvPicPr>
            <a:picLocks noChangeAspect="1"/>
          </p:cNvPicPr>
          <p:nvPr/>
        </p:nvPicPr>
        <p:blipFill>
          <a:blip r:embed="rId5"/>
          <a:stretch>
            <a:fillRect/>
          </a:stretch>
        </p:blipFill>
        <p:spPr>
          <a:xfrm>
            <a:off x="3699079" y="4264221"/>
            <a:ext cx="5162550" cy="723900"/>
          </a:xfrm>
          <a:prstGeom prst="rect">
            <a:avLst/>
          </a:prstGeom>
        </p:spPr>
      </p:pic>
      <p:pic>
        <p:nvPicPr>
          <p:cNvPr id="15" name="图片 14"/>
          <p:cNvPicPr>
            <a:picLocks noChangeAspect="1"/>
          </p:cNvPicPr>
          <p:nvPr/>
        </p:nvPicPr>
        <p:blipFill>
          <a:blip r:embed="rId6"/>
          <a:stretch>
            <a:fillRect/>
          </a:stretch>
        </p:blipFill>
        <p:spPr>
          <a:xfrm>
            <a:off x="2471122" y="5179342"/>
            <a:ext cx="6600825" cy="1257300"/>
          </a:xfrm>
          <a:prstGeom prst="rect">
            <a:avLst/>
          </a:prstGeom>
        </p:spPr>
      </p:pic>
    </p:spTree>
    <p:extLst>
      <p:ext uri="{BB962C8B-B14F-4D97-AF65-F5344CB8AC3E}">
        <p14:creationId xmlns:p14="http://schemas.microsoft.com/office/powerpoint/2010/main" val="414095557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567748"/>
          </a:xfrm>
        </p:spPr>
        <p:txBody>
          <a:bodyPr>
            <a:normAutofit/>
          </a:bodyPr>
          <a:lstStyle/>
          <a:p>
            <a:r>
              <a:rPr lang="en-US" altLang="zh-CN" sz="2800" b="1" dirty="0" smtClean="0"/>
              <a:t>5.4 Hessian Matrix</a:t>
            </a:r>
            <a:endParaRPr lang="en-US" altLang="zh-CN" sz="2800" b="1" dirty="0"/>
          </a:p>
        </p:txBody>
      </p:sp>
      <p:sp>
        <p:nvSpPr>
          <p:cNvPr id="4" name="灯片编号占位符 3"/>
          <p:cNvSpPr>
            <a:spLocks noGrp="1"/>
          </p:cNvSpPr>
          <p:nvPr>
            <p:ph type="sldNum" sz="quarter" idx="12"/>
          </p:nvPr>
        </p:nvSpPr>
        <p:spPr/>
        <p:txBody>
          <a:bodyPr/>
          <a:lstStyle/>
          <a:p>
            <a:fld id="{A01A576C-2E1E-446F-87D3-73E8CF978A80}" type="slidenum">
              <a:rPr lang="zh-CN" altLang="en-US" smtClean="0"/>
              <a:t>13</a:t>
            </a:fld>
            <a:endParaRPr lang="zh-CN" altLang="en-US"/>
          </a:p>
        </p:txBody>
      </p:sp>
      <p:sp>
        <p:nvSpPr>
          <p:cNvPr id="8" name="矩形 7"/>
          <p:cNvSpPr/>
          <p:nvPr/>
        </p:nvSpPr>
        <p:spPr>
          <a:xfrm>
            <a:off x="838200" y="932874"/>
            <a:ext cx="1986441" cy="369332"/>
          </a:xfrm>
          <a:prstGeom prst="rect">
            <a:avLst/>
          </a:prstGeom>
        </p:spPr>
        <p:txBody>
          <a:bodyPr wrap="none">
            <a:spAutoFit/>
          </a:bodyPr>
          <a:lstStyle/>
          <a:p>
            <a:r>
              <a:rPr lang="en-US" altLang="zh-CN" b="1" dirty="0"/>
              <a:t>Finite differences</a:t>
            </a:r>
            <a:endParaRPr lang="zh-CN" altLang="en-US" b="1" dirty="0"/>
          </a:p>
        </p:txBody>
      </p:sp>
      <p:pic>
        <p:nvPicPr>
          <p:cNvPr id="3" name="图片 2"/>
          <p:cNvPicPr>
            <a:picLocks noChangeAspect="1"/>
          </p:cNvPicPr>
          <p:nvPr/>
        </p:nvPicPr>
        <p:blipFill>
          <a:blip r:embed="rId2"/>
          <a:stretch>
            <a:fillRect/>
          </a:stretch>
        </p:blipFill>
        <p:spPr>
          <a:xfrm>
            <a:off x="2562225" y="1236541"/>
            <a:ext cx="7067550" cy="1266825"/>
          </a:xfrm>
          <a:prstGeom prst="rect">
            <a:avLst/>
          </a:prstGeom>
        </p:spPr>
      </p:pic>
      <p:pic>
        <p:nvPicPr>
          <p:cNvPr id="5" name="图片 4"/>
          <p:cNvPicPr>
            <a:picLocks noChangeAspect="1"/>
          </p:cNvPicPr>
          <p:nvPr/>
        </p:nvPicPr>
        <p:blipFill>
          <a:blip r:embed="rId3"/>
          <a:stretch>
            <a:fillRect/>
          </a:stretch>
        </p:blipFill>
        <p:spPr>
          <a:xfrm>
            <a:off x="2643187" y="3544032"/>
            <a:ext cx="6905625" cy="885825"/>
          </a:xfrm>
          <a:prstGeom prst="rect">
            <a:avLst/>
          </a:prstGeom>
        </p:spPr>
      </p:pic>
      <mc:AlternateContent xmlns:mc="http://schemas.openxmlformats.org/markup-compatibility/2006">
        <mc:Choice xmlns:a14="http://schemas.microsoft.com/office/drawing/2010/main" Requires="a14">
          <p:sp>
            <p:nvSpPr>
              <p:cNvPr id="7" name="矩形 6"/>
              <p:cNvSpPr/>
              <p:nvPr/>
            </p:nvSpPr>
            <p:spPr>
              <a:xfrm>
                <a:off x="2356708" y="2656583"/>
                <a:ext cx="6502870" cy="369332"/>
              </a:xfrm>
              <a:prstGeom prst="rect">
                <a:avLst/>
              </a:prstGeom>
            </p:spPr>
            <p:txBody>
              <a:bodyPr wrap="none">
                <a:spAutoFit/>
              </a:bodyPr>
              <a:lstStyle/>
              <a:p>
                <a:r>
                  <a:rPr lang="en-US" altLang="zh-CN" dirty="0" smtClean="0"/>
                  <a:t>This require </a:t>
                </a:r>
                <a14:m>
                  <m:oMath xmlns:m="http://schemas.openxmlformats.org/officeDocument/2006/math">
                    <m:r>
                      <a:rPr lang="en-US" altLang="zh-CN" i="1" dirty="0" smtClean="0">
                        <a:latin typeface="Cambria Math" panose="02040503050406030204" pitchFamily="18" charset="0"/>
                      </a:rPr>
                      <m:t>𝑂</m:t>
                    </m:r>
                    <m:r>
                      <a:rPr lang="en-US" altLang="zh-CN" i="1" dirty="0" smtClean="0">
                        <a:latin typeface="Cambria Math" panose="02040503050406030204" pitchFamily="18" charset="0"/>
                      </a:rPr>
                      <m:t>(</m:t>
                    </m:r>
                    <m:sSup>
                      <m:sSupPr>
                        <m:ctrlPr>
                          <a:rPr lang="en-US" altLang="zh-CN" b="0" i="1" dirty="0" smtClean="0">
                            <a:latin typeface="Cambria Math" panose="02040503050406030204" pitchFamily="18" charset="0"/>
                          </a:rPr>
                        </m:ctrlPr>
                      </m:sSupPr>
                      <m:e>
                        <m:r>
                          <a:rPr lang="en-US" altLang="zh-CN" i="1" dirty="0" smtClean="0">
                            <a:latin typeface="Cambria Math" panose="02040503050406030204" pitchFamily="18" charset="0"/>
                          </a:rPr>
                          <m:t>𝑊</m:t>
                        </m:r>
                      </m:e>
                      <m:sup>
                        <m:r>
                          <a:rPr lang="en-US" altLang="zh-CN" i="1" dirty="0" smtClean="0">
                            <a:latin typeface="Cambria Math" panose="02040503050406030204" pitchFamily="18" charset="0"/>
                          </a:rPr>
                          <m:t>3</m:t>
                        </m:r>
                      </m:sup>
                    </m:sSup>
                    <m:r>
                      <a:rPr lang="en-US" altLang="zh-CN" i="1" dirty="0" smtClean="0">
                        <a:latin typeface="Cambria Math" panose="02040503050406030204" pitchFamily="18" charset="0"/>
                      </a:rPr>
                      <m:t>) </m:t>
                    </m:r>
                  </m:oMath>
                </a14:m>
                <a:r>
                  <a:rPr lang="en-US" altLang="zh-CN" dirty="0"/>
                  <a:t>operations to evaluate the complete Hessian</a:t>
                </a:r>
                <a:endParaRPr lang="zh-CN" altLang="en-US" dirty="0"/>
              </a:p>
            </p:txBody>
          </p:sp>
        </mc:Choice>
        <mc:Fallback>
          <p:sp>
            <p:nvSpPr>
              <p:cNvPr id="7" name="矩形 6"/>
              <p:cNvSpPr>
                <a:spLocks noRot="1" noChangeAspect="1" noMove="1" noResize="1" noEditPoints="1" noAdjustHandles="1" noChangeArrowheads="1" noChangeShapeType="1" noTextEdit="1"/>
              </p:cNvSpPr>
              <p:nvPr/>
            </p:nvSpPr>
            <p:spPr>
              <a:xfrm>
                <a:off x="2356708" y="2656583"/>
                <a:ext cx="6502870" cy="369332"/>
              </a:xfrm>
              <a:prstGeom prst="rect">
                <a:avLst/>
              </a:prstGeom>
              <a:blipFill>
                <a:blip r:embed="rId4"/>
                <a:stretch>
                  <a:fillRect l="-844" t="-10000" r="-1032" b="-2666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4" name="矩形 13"/>
              <p:cNvSpPr/>
              <p:nvPr/>
            </p:nvSpPr>
            <p:spPr>
              <a:xfrm>
                <a:off x="2284606" y="4767741"/>
                <a:ext cx="6565387" cy="369332"/>
              </a:xfrm>
              <a:prstGeom prst="rect">
                <a:avLst/>
              </a:prstGeom>
            </p:spPr>
            <p:txBody>
              <a:bodyPr wrap="none">
                <a:spAutoFit/>
              </a:bodyPr>
              <a:lstStyle/>
              <a:p>
                <a:r>
                  <a:rPr lang="en-US" altLang="zh-CN" dirty="0" smtClean="0"/>
                  <a:t>This require </a:t>
                </a:r>
                <a14:m>
                  <m:oMath xmlns:m="http://schemas.openxmlformats.org/officeDocument/2006/math">
                    <m:r>
                      <a:rPr lang="en-US" altLang="zh-CN" i="1" dirty="0">
                        <a:latin typeface="Cambria Math" panose="02040503050406030204" pitchFamily="18" charset="0"/>
                      </a:rPr>
                      <m:t>𝑂</m:t>
                    </m:r>
                    <m:r>
                      <a:rPr lang="en-US" altLang="zh-CN" i="1" dirty="0">
                        <a:latin typeface="Cambria Math" panose="02040503050406030204" pitchFamily="18" charset="0"/>
                      </a:rPr>
                      <m:t>(</m:t>
                    </m:r>
                    <m:sSup>
                      <m:sSupPr>
                        <m:ctrlPr>
                          <a:rPr lang="en-US" altLang="zh-CN" i="1" dirty="0">
                            <a:latin typeface="Cambria Math" panose="02040503050406030204" pitchFamily="18" charset="0"/>
                          </a:rPr>
                        </m:ctrlPr>
                      </m:sSupPr>
                      <m:e>
                        <m:r>
                          <a:rPr lang="en-US" altLang="zh-CN" i="1" dirty="0">
                            <a:latin typeface="Cambria Math" panose="02040503050406030204" pitchFamily="18" charset="0"/>
                          </a:rPr>
                          <m:t>𝑊</m:t>
                        </m:r>
                      </m:e>
                      <m:sup>
                        <m:r>
                          <a:rPr lang="en-US" altLang="zh-CN" b="0" i="1" dirty="0" smtClean="0">
                            <a:latin typeface="Cambria Math" panose="02040503050406030204" pitchFamily="18" charset="0"/>
                          </a:rPr>
                          <m:t>2</m:t>
                        </m:r>
                      </m:sup>
                    </m:sSup>
                    <m:r>
                      <a:rPr lang="en-US" altLang="zh-CN" i="1" dirty="0">
                        <a:latin typeface="Cambria Math" panose="02040503050406030204" pitchFamily="18" charset="0"/>
                      </a:rPr>
                      <m:t>) </m:t>
                    </m:r>
                  </m:oMath>
                </a14:m>
                <a:r>
                  <a:rPr lang="en-US" altLang="zh-CN" dirty="0"/>
                  <a:t>operations to evaluate the complete Hessian</a:t>
                </a:r>
                <a:endParaRPr lang="zh-CN" altLang="en-US" dirty="0"/>
              </a:p>
            </p:txBody>
          </p:sp>
        </mc:Choice>
        <mc:Fallback>
          <p:sp>
            <p:nvSpPr>
              <p:cNvPr id="14" name="矩形 13"/>
              <p:cNvSpPr>
                <a:spLocks noRot="1" noChangeAspect="1" noMove="1" noResize="1" noEditPoints="1" noAdjustHandles="1" noChangeArrowheads="1" noChangeShapeType="1" noTextEdit="1"/>
              </p:cNvSpPr>
              <p:nvPr/>
            </p:nvSpPr>
            <p:spPr>
              <a:xfrm>
                <a:off x="2284606" y="4767741"/>
                <a:ext cx="6565387" cy="369332"/>
              </a:xfrm>
              <a:prstGeom prst="rect">
                <a:avLst/>
              </a:prstGeom>
              <a:blipFill>
                <a:blip r:embed="rId5"/>
                <a:stretch>
                  <a:fillRect l="-836" t="-8197" b="-24590"/>
                </a:stretch>
              </a:blipFill>
            </p:spPr>
            <p:txBody>
              <a:bodyPr/>
              <a:lstStyle/>
              <a:p>
                <a:r>
                  <a:rPr lang="zh-CN" altLang="en-US">
                    <a:noFill/>
                  </a:rPr>
                  <a:t> </a:t>
                </a:r>
              </a:p>
            </p:txBody>
          </p:sp>
        </mc:Fallback>
      </mc:AlternateContent>
      <p:sp>
        <p:nvSpPr>
          <p:cNvPr id="9" name="矩形 8"/>
          <p:cNvSpPr/>
          <p:nvPr/>
        </p:nvSpPr>
        <p:spPr>
          <a:xfrm>
            <a:off x="838200" y="3179133"/>
            <a:ext cx="7772400" cy="369332"/>
          </a:xfrm>
          <a:prstGeom prst="rect">
            <a:avLst/>
          </a:prstGeom>
        </p:spPr>
        <p:txBody>
          <a:bodyPr wrap="square">
            <a:spAutoFit/>
          </a:bodyPr>
          <a:lstStyle/>
          <a:p>
            <a:r>
              <a:rPr lang="en-US" altLang="zh-CN" dirty="0" smtClean="0"/>
              <a:t>Apply central </a:t>
            </a:r>
            <a:r>
              <a:rPr lang="en-US" altLang="zh-CN" dirty="0"/>
              <a:t>differences to the first derivatives of the </a:t>
            </a:r>
            <a:r>
              <a:rPr lang="en-US" altLang="zh-CN" dirty="0" smtClean="0"/>
              <a:t>error function</a:t>
            </a:r>
            <a:endParaRPr lang="zh-CN" altLang="en-US" dirty="0"/>
          </a:p>
        </p:txBody>
      </p:sp>
    </p:spTree>
    <p:extLst>
      <p:ext uri="{BB962C8B-B14F-4D97-AF65-F5344CB8AC3E}">
        <p14:creationId xmlns:p14="http://schemas.microsoft.com/office/powerpoint/2010/main" val="92782793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567748"/>
          </a:xfrm>
        </p:spPr>
        <p:txBody>
          <a:bodyPr>
            <a:normAutofit/>
          </a:bodyPr>
          <a:lstStyle/>
          <a:p>
            <a:r>
              <a:rPr lang="en-US" altLang="zh-CN" sz="2800" b="1" dirty="0" smtClean="0"/>
              <a:t>5.4 Hessian Matrix</a:t>
            </a:r>
            <a:endParaRPr lang="en-US" altLang="zh-CN" sz="2800" b="1" dirty="0"/>
          </a:p>
        </p:txBody>
      </p:sp>
      <p:sp>
        <p:nvSpPr>
          <p:cNvPr id="4" name="灯片编号占位符 3"/>
          <p:cNvSpPr>
            <a:spLocks noGrp="1"/>
          </p:cNvSpPr>
          <p:nvPr>
            <p:ph type="sldNum" sz="quarter" idx="12"/>
          </p:nvPr>
        </p:nvSpPr>
        <p:spPr/>
        <p:txBody>
          <a:bodyPr/>
          <a:lstStyle/>
          <a:p>
            <a:fld id="{A01A576C-2E1E-446F-87D3-73E8CF978A80}" type="slidenum">
              <a:rPr lang="zh-CN" altLang="en-US" smtClean="0"/>
              <a:t>14</a:t>
            </a:fld>
            <a:endParaRPr lang="zh-CN" altLang="en-US"/>
          </a:p>
        </p:txBody>
      </p:sp>
      <p:sp>
        <p:nvSpPr>
          <p:cNvPr id="8" name="矩形 7"/>
          <p:cNvSpPr/>
          <p:nvPr/>
        </p:nvSpPr>
        <p:spPr>
          <a:xfrm>
            <a:off x="838200" y="932874"/>
            <a:ext cx="3449983" cy="369332"/>
          </a:xfrm>
          <a:prstGeom prst="rect">
            <a:avLst/>
          </a:prstGeom>
        </p:spPr>
        <p:txBody>
          <a:bodyPr wrap="none">
            <a:spAutoFit/>
          </a:bodyPr>
          <a:lstStyle/>
          <a:p>
            <a:r>
              <a:rPr lang="en-US" altLang="zh-CN" b="1" dirty="0"/>
              <a:t>Exact evaluation of the Hessian</a:t>
            </a:r>
            <a:endParaRPr lang="zh-CN" altLang="en-US" b="1" dirty="0"/>
          </a:p>
        </p:txBody>
      </p:sp>
      <p:sp>
        <p:nvSpPr>
          <p:cNvPr id="6" name="矩形 5"/>
          <p:cNvSpPr/>
          <p:nvPr/>
        </p:nvSpPr>
        <p:spPr>
          <a:xfrm>
            <a:off x="838200" y="1302206"/>
            <a:ext cx="10515600" cy="923330"/>
          </a:xfrm>
          <a:prstGeom prst="rect">
            <a:avLst/>
          </a:prstGeom>
        </p:spPr>
        <p:txBody>
          <a:bodyPr wrap="square">
            <a:spAutoFit/>
          </a:bodyPr>
          <a:lstStyle/>
          <a:p>
            <a:pPr algn="just"/>
            <a:r>
              <a:rPr lang="en-US" altLang="zh-CN" dirty="0"/>
              <a:t>The Hessian can also be evaluated exactly, for a </a:t>
            </a:r>
            <a:r>
              <a:rPr lang="en-US" altLang="zh-CN" dirty="0" smtClean="0"/>
              <a:t>network of </a:t>
            </a:r>
            <a:r>
              <a:rPr lang="en-US" altLang="zh-CN" dirty="0"/>
              <a:t>arbitrary feed-forward topology, using extension of the technique of </a:t>
            </a:r>
            <a:r>
              <a:rPr lang="en-US" altLang="zh-CN" dirty="0" smtClean="0"/>
              <a:t>backpropagation used </a:t>
            </a:r>
            <a:r>
              <a:rPr lang="en-US" altLang="zh-CN" dirty="0"/>
              <a:t>to evaluate first derivatives, which shares many of its </a:t>
            </a:r>
            <a:r>
              <a:rPr lang="en-US" altLang="zh-CN" dirty="0" smtClean="0"/>
              <a:t>desirable features </a:t>
            </a:r>
            <a:r>
              <a:rPr lang="en-US" altLang="zh-CN" dirty="0"/>
              <a:t>including computational </a:t>
            </a:r>
            <a:r>
              <a:rPr lang="en-US" altLang="zh-CN" dirty="0" smtClean="0"/>
              <a:t>efficiency.</a:t>
            </a:r>
            <a:endParaRPr lang="zh-CN" altLang="en-US" dirty="0"/>
          </a:p>
        </p:txBody>
      </p:sp>
      <p:sp>
        <p:nvSpPr>
          <p:cNvPr id="9" name="矩形 8"/>
          <p:cNvSpPr/>
          <p:nvPr/>
        </p:nvSpPr>
        <p:spPr>
          <a:xfrm>
            <a:off x="838200" y="2347903"/>
            <a:ext cx="10515600" cy="646331"/>
          </a:xfrm>
          <a:prstGeom prst="rect">
            <a:avLst/>
          </a:prstGeom>
        </p:spPr>
        <p:txBody>
          <a:bodyPr wrap="square">
            <a:spAutoFit/>
          </a:bodyPr>
          <a:lstStyle/>
          <a:p>
            <a:r>
              <a:rPr lang="en-US" altLang="zh-CN" dirty="0"/>
              <a:t>Here we consider the specific case of a network having two layers of weights</a:t>
            </a:r>
            <a:r>
              <a:rPr lang="en-US" altLang="zh-CN" dirty="0" smtClean="0"/>
              <a:t>, for </a:t>
            </a:r>
            <a:r>
              <a:rPr lang="en-US" altLang="zh-CN" dirty="0"/>
              <a:t>which the required equations are easily derived.</a:t>
            </a:r>
            <a:endParaRPr lang="zh-CN" altLang="en-US" dirty="0"/>
          </a:p>
        </p:txBody>
      </p:sp>
      <p:pic>
        <p:nvPicPr>
          <p:cNvPr id="11" name="图片 10"/>
          <p:cNvPicPr>
            <a:picLocks noChangeAspect="1"/>
          </p:cNvPicPr>
          <p:nvPr/>
        </p:nvPicPr>
        <p:blipFill>
          <a:blip r:embed="rId3"/>
          <a:stretch>
            <a:fillRect/>
          </a:stretch>
        </p:blipFill>
        <p:spPr>
          <a:xfrm>
            <a:off x="3993249" y="2784549"/>
            <a:ext cx="3535680" cy="655320"/>
          </a:xfrm>
          <a:prstGeom prst="rect">
            <a:avLst/>
          </a:prstGeom>
        </p:spPr>
      </p:pic>
      <p:pic>
        <p:nvPicPr>
          <p:cNvPr id="12" name="图片 11"/>
          <p:cNvPicPr>
            <a:picLocks noChangeAspect="1"/>
          </p:cNvPicPr>
          <p:nvPr/>
        </p:nvPicPr>
        <p:blipFill>
          <a:blip r:embed="rId4"/>
          <a:stretch>
            <a:fillRect/>
          </a:stretch>
        </p:blipFill>
        <p:spPr>
          <a:xfrm>
            <a:off x="4583799" y="3388709"/>
            <a:ext cx="2354580" cy="716280"/>
          </a:xfrm>
          <a:prstGeom prst="rect">
            <a:avLst/>
          </a:prstGeom>
        </p:spPr>
      </p:pic>
      <p:pic>
        <p:nvPicPr>
          <p:cNvPr id="13" name="图片 12"/>
          <p:cNvPicPr>
            <a:picLocks noChangeAspect="1"/>
          </p:cNvPicPr>
          <p:nvPr/>
        </p:nvPicPr>
        <p:blipFill>
          <a:blip r:embed="rId5"/>
          <a:stretch>
            <a:fillRect/>
          </a:stretch>
        </p:blipFill>
        <p:spPr>
          <a:xfrm>
            <a:off x="4522222" y="4127674"/>
            <a:ext cx="4358640" cy="1272540"/>
          </a:xfrm>
          <a:prstGeom prst="rect">
            <a:avLst/>
          </a:prstGeom>
        </p:spPr>
      </p:pic>
      <p:pic>
        <p:nvPicPr>
          <p:cNvPr id="15" name="图片 14"/>
          <p:cNvPicPr>
            <a:picLocks noChangeAspect="1"/>
          </p:cNvPicPr>
          <p:nvPr/>
        </p:nvPicPr>
        <p:blipFill>
          <a:blip r:embed="rId6"/>
          <a:stretch>
            <a:fillRect/>
          </a:stretch>
        </p:blipFill>
        <p:spPr>
          <a:xfrm>
            <a:off x="4511409" y="5422899"/>
            <a:ext cx="4853940" cy="746760"/>
          </a:xfrm>
          <a:prstGeom prst="rect">
            <a:avLst/>
          </a:prstGeom>
        </p:spPr>
      </p:pic>
      <p:sp>
        <p:nvSpPr>
          <p:cNvPr id="16" name="矩形 15"/>
          <p:cNvSpPr/>
          <p:nvPr/>
        </p:nvSpPr>
        <p:spPr>
          <a:xfrm>
            <a:off x="838200" y="5611613"/>
            <a:ext cx="2920992" cy="369332"/>
          </a:xfrm>
          <a:prstGeom prst="rect">
            <a:avLst/>
          </a:prstGeom>
        </p:spPr>
        <p:txBody>
          <a:bodyPr wrap="none">
            <a:spAutoFit/>
          </a:bodyPr>
          <a:lstStyle/>
          <a:p>
            <a:r>
              <a:rPr lang="en-US" altLang="zh-CN" dirty="0"/>
              <a:t>3. One weight in each layer:</a:t>
            </a:r>
            <a:endParaRPr lang="zh-CN" altLang="en-US" dirty="0"/>
          </a:p>
        </p:txBody>
      </p:sp>
      <p:sp>
        <p:nvSpPr>
          <p:cNvPr id="17" name="矩形 16"/>
          <p:cNvSpPr/>
          <p:nvPr/>
        </p:nvSpPr>
        <p:spPr>
          <a:xfrm>
            <a:off x="838200" y="4284870"/>
            <a:ext cx="3339376" cy="369332"/>
          </a:xfrm>
          <a:prstGeom prst="rect">
            <a:avLst/>
          </a:prstGeom>
        </p:spPr>
        <p:txBody>
          <a:bodyPr wrap="none">
            <a:spAutoFit/>
          </a:bodyPr>
          <a:lstStyle/>
          <a:p>
            <a:r>
              <a:rPr lang="en-US" altLang="zh-CN" dirty="0"/>
              <a:t>2. Both weights in the first layer:</a:t>
            </a:r>
            <a:endParaRPr lang="zh-CN" altLang="en-US" dirty="0"/>
          </a:p>
        </p:txBody>
      </p:sp>
      <p:sp>
        <p:nvSpPr>
          <p:cNvPr id="18" name="矩形 17"/>
          <p:cNvSpPr/>
          <p:nvPr/>
        </p:nvSpPr>
        <p:spPr>
          <a:xfrm>
            <a:off x="838200" y="3508129"/>
            <a:ext cx="3684022" cy="369332"/>
          </a:xfrm>
          <a:prstGeom prst="rect">
            <a:avLst/>
          </a:prstGeom>
        </p:spPr>
        <p:txBody>
          <a:bodyPr wrap="none">
            <a:spAutoFit/>
          </a:bodyPr>
          <a:lstStyle/>
          <a:p>
            <a:r>
              <a:rPr lang="en-US" altLang="zh-CN" dirty="0"/>
              <a:t>1. Both weights in the second layer:</a:t>
            </a:r>
            <a:endParaRPr lang="zh-CN" altLang="en-US" dirty="0"/>
          </a:p>
        </p:txBody>
      </p:sp>
      <p:pic>
        <p:nvPicPr>
          <p:cNvPr id="19" name="图片 18"/>
          <p:cNvPicPr>
            <a:picLocks noChangeAspect="1"/>
          </p:cNvPicPr>
          <p:nvPr/>
        </p:nvPicPr>
        <p:blipFill>
          <a:blip r:embed="rId7"/>
          <a:stretch>
            <a:fillRect/>
          </a:stretch>
        </p:blipFill>
        <p:spPr>
          <a:xfrm>
            <a:off x="8765273" y="5683238"/>
            <a:ext cx="480060" cy="259080"/>
          </a:xfrm>
          <a:prstGeom prst="rect">
            <a:avLst/>
          </a:prstGeom>
        </p:spPr>
      </p:pic>
    </p:spTree>
    <p:extLst>
      <p:ext uri="{BB962C8B-B14F-4D97-AF65-F5344CB8AC3E}">
        <p14:creationId xmlns:p14="http://schemas.microsoft.com/office/powerpoint/2010/main" val="353541434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567748"/>
          </a:xfrm>
        </p:spPr>
        <p:txBody>
          <a:bodyPr>
            <a:normAutofit/>
          </a:bodyPr>
          <a:lstStyle/>
          <a:p>
            <a:r>
              <a:rPr lang="en-US" altLang="zh-CN" sz="2800" b="1" dirty="0" smtClean="0"/>
              <a:t>5.4 Hessian Matrix</a:t>
            </a:r>
            <a:endParaRPr lang="en-US" altLang="zh-CN" sz="2800" b="1" dirty="0"/>
          </a:p>
        </p:txBody>
      </p:sp>
      <p:sp>
        <p:nvSpPr>
          <p:cNvPr id="4" name="灯片编号占位符 3"/>
          <p:cNvSpPr>
            <a:spLocks noGrp="1"/>
          </p:cNvSpPr>
          <p:nvPr>
            <p:ph type="sldNum" sz="quarter" idx="12"/>
          </p:nvPr>
        </p:nvSpPr>
        <p:spPr/>
        <p:txBody>
          <a:bodyPr/>
          <a:lstStyle/>
          <a:p>
            <a:fld id="{A01A576C-2E1E-446F-87D3-73E8CF978A80}" type="slidenum">
              <a:rPr lang="zh-CN" altLang="en-US" smtClean="0"/>
              <a:t>15</a:t>
            </a:fld>
            <a:endParaRPr lang="zh-CN" altLang="en-US"/>
          </a:p>
        </p:txBody>
      </p:sp>
      <p:sp>
        <p:nvSpPr>
          <p:cNvPr id="8" name="矩形 7"/>
          <p:cNvSpPr/>
          <p:nvPr/>
        </p:nvSpPr>
        <p:spPr>
          <a:xfrm>
            <a:off x="838200" y="932874"/>
            <a:ext cx="3717684" cy="369332"/>
          </a:xfrm>
          <a:prstGeom prst="rect">
            <a:avLst/>
          </a:prstGeom>
        </p:spPr>
        <p:txBody>
          <a:bodyPr wrap="none">
            <a:spAutoFit/>
          </a:bodyPr>
          <a:lstStyle/>
          <a:p>
            <a:r>
              <a:rPr lang="en-US" altLang="zh-CN" b="1" dirty="0"/>
              <a:t>Fast multiplication by the Hessian</a:t>
            </a:r>
            <a:endParaRPr lang="zh-CN" altLang="en-US" b="1" dirty="0"/>
          </a:p>
        </p:txBody>
      </p:sp>
      <mc:AlternateContent xmlns:mc="http://schemas.openxmlformats.org/markup-compatibility/2006" xmlns:a14="http://schemas.microsoft.com/office/drawing/2010/main">
        <mc:Choice Requires="a14">
          <p:sp>
            <p:nvSpPr>
              <p:cNvPr id="3" name="矩形 2"/>
              <p:cNvSpPr/>
              <p:nvPr/>
            </p:nvSpPr>
            <p:spPr>
              <a:xfrm>
                <a:off x="838200" y="1408289"/>
                <a:ext cx="10515600" cy="1200329"/>
              </a:xfrm>
              <a:prstGeom prst="rect">
                <a:avLst/>
              </a:prstGeom>
            </p:spPr>
            <p:txBody>
              <a:bodyPr wrap="square">
                <a:spAutoFit/>
              </a:bodyPr>
              <a:lstStyle/>
              <a:p>
                <a:r>
                  <a:rPr lang="en-US" altLang="zh-CN" dirty="0" smtClean="0"/>
                  <a:t>For many applications of the Hessian, the quantity of interest </a:t>
                </a:r>
                <a:r>
                  <a:rPr lang="en-US" altLang="zh-CN" dirty="0"/>
                  <a:t>is not the </a:t>
                </a:r>
                <a:r>
                  <a:rPr lang="en-US" altLang="zh-CN" dirty="0" smtClean="0"/>
                  <a:t>Hessian matrix </a:t>
                </a:r>
                <a14:m>
                  <m:oMath xmlns:m="http://schemas.openxmlformats.org/officeDocument/2006/math">
                    <m:r>
                      <a:rPr lang="en-US" altLang="zh-CN" i="1" dirty="0" smtClean="0">
                        <a:latin typeface="Cambria Math" panose="02040503050406030204" pitchFamily="18" charset="0"/>
                      </a:rPr>
                      <m:t>𝐻</m:t>
                    </m:r>
                  </m:oMath>
                </a14:m>
                <a:r>
                  <a:rPr lang="en-US" altLang="zh-CN" dirty="0"/>
                  <a:t> itself but the product of H with some vector v. instead of computing the Hessian as an intermediate step, we can instead try </a:t>
                </a:r>
                <a:r>
                  <a:rPr lang="en-US" altLang="zh-CN" dirty="0" smtClean="0"/>
                  <a:t>to find </a:t>
                </a:r>
                <a:r>
                  <a:rPr lang="en-US" altLang="zh-CN" dirty="0"/>
                  <a:t>an efficient approach to evaluating </a:t>
                </a:r>
                <a14:m>
                  <m:oMath xmlns:m="http://schemas.openxmlformats.org/officeDocument/2006/math">
                    <m:sSup>
                      <m:sSupPr>
                        <m:ctrlPr>
                          <a:rPr lang="en-US" altLang="zh-CN" b="0" i="1" dirty="0" smtClean="0">
                            <a:latin typeface="Cambria Math" panose="02040503050406030204" pitchFamily="18" charset="0"/>
                          </a:rPr>
                        </m:ctrlPr>
                      </m:sSupPr>
                      <m:e>
                        <m:r>
                          <a:rPr lang="en-US" altLang="zh-CN" i="1" dirty="0" smtClean="0">
                            <a:latin typeface="Cambria Math" panose="02040503050406030204" pitchFamily="18" charset="0"/>
                          </a:rPr>
                          <m:t>𝑣</m:t>
                        </m:r>
                      </m:e>
                      <m:sup>
                        <m:r>
                          <m:rPr>
                            <m:sty m:val="p"/>
                          </m:rPr>
                          <a:rPr lang="en-US" altLang="zh-CN" i="0" dirty="0" smtClean="0">
                            <a:latin typeface="Cambria Math" panose="02040503050406030204" pitchFamily="18" charset="0"/>
                          </a:rPr>
                          <m:t>T</m:t>
                        </m:r>
                      </m:sup>
                    </m:sSup>
                    <m:r>
                      <a:rPr lang="en-US" altLang="zh-CN" b="0" i="1" dirty="0" smtClean="0">
                        <a:latin typeface="Cambria Math" panose="02040503050406030204" pitchFamily="18" charset="0"/>
                      </a:rPr>
                      <m:t>𝐻</m:t>
                    </m:r>
                  </m:oMath>
                </a14:m>
                <a:r>
                  <a:rPr lang="en-US" altLang="zh-CN" dirty="0"/>
                  <a:t> directly in a way that requires </a:t>
                </a:r>
                <a:r>
                  <a:rPr lang="en-US" altLang="zh-CN" dirty="0" smtClean="0"/>
                  <a:t>only </a:t>
                </a:r>
                <a14:m>
                  <m:oMath xmlns:m="http://schemas.openxmlformats.org/officeDocument/2006/math">
                    <m:r>
                      <a:rPr lang="en-US" altLang="zh-CN" i="1" dirty="0" smtClean="0">
                        <a:latin typeface="Cambria Math" panose="02040503050406030204" pitchFamily="18" charset="0"/>
                      </a:rPr>
                      <m:t>𝑂</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𝑊</m:t>
                    </m:r>
                    <m:r>
                      <a:rPr lang="en-US" altLang="zh-CN" i="1" dirty="0">
                        <a:latin typeface="Cambria Math" panose="02040503050406030204" pitchFamily="18" charset="0"/>
                      </a:rPr>
                      <m:t>)</m:t>
                    </m:r>
                  </m:oMath>
                </a14:m>
                <a:r>
                  <a:rPr lang="en-US" altLang="zh-CN" dirty="0" smtClean="0"/>
                  <a:t>  operations</a:t>
                </a:r>
                <a:r>
                  <a:rPr lang="en-US" altLang="zh-CN" dirty="0"/>
                  <a:t>.</a:t>
                </a:r>
                <a:endParaRPr lang="zh-CN" altLang="en-US" dirty="0"/>
              </a:p>
            </p:txBody>
          </p:sp>
        </mc:Choice>
        <mc:Fallback xmlns="">
          <p:sp>
            <p:nvSpPr>
              <p:cNvPr id="3" name="矩形 2"/>
              <p:cNvSpPr>
                <a:spLocks noRot="1" noChangeAspect="1" noMove="1" noResize="1" noEditPoints="1" noAdjustHandles="1" noChangeArrowheads="1" noChangeShapeType="1" noTextEdit="1"/>
              </p:cNvSpPr>
              <p:nvPr/>
            </p:nvSpPr>
            <p:spPr>
              <a:xfrm>
                <a:off x="838200" y="1408289"/>
                <a:ext cx="10515600" cy="1200329"/>
              </a:xfrm>
              <a:prstGeom prst="rect">
                <a:avLst/>
              </a:prstGeom>
              <a:blipFill>
                <a:blip r:embed="rId3"/>
                <a:stretch>
                  <a:fillRect l="-522" t="-2538" b="-7614"/>
                </a:stretch>
              </a:blipFill>
            </p:spPr>
            <p:txBody>
              <a:bodyPr/>
              <a:lstStyle/>
              <a:p>
                <a:r>
                  <a:rPr lang="zh-CN" altLang="en-US">
                    <a:noFill/>
                  </a:rPr>
                  <a:t> </a:t>
                </a:r>
              </a:p>
            </p:txBody>
          </p:sp>
        </mc:Fallback>
      </mc:AlternateContent>
      <p:pic>
        <p:nvPicPr>
          <p:cNvPr id="5" name="图片 4"/>
          <p:cNvPicPr>
            <a:picLocks noChangeAspect="1"/>
          </p:cNvPicPr>
          <p:nvPr/>
        </p:nvPicPr>
        <p:blipFill>
          <a:blip r:embed="rId4"/>
          <a:stretch>
            <a:fillRect/>
          </a:stretch>
        </p:blipFill>
        <p:spPr>
          <a:xfrm>
            <a:off x="4587855" y="2379421"/>
            <a:ext cx="1775460" cy="335280"/>
          </a:xfrm>
          <a:prstGeom prst="rect">
            <a:avLst/>
          </a:prstGeom>
        </p:spPr>
      </p:pic>
      <mc:AlternateContent xmlns:mc="http://schemas.openxmlformats.org/markup-compatibility/2006" xmlns:a14="http://schemas.microsoft.com/office/drawing/2010/main">
        <mc:Choice Requires="a14">
          <p:sp>
            <p:nvSpPr>
              <p:cNvPr id="6" name="矩形 5"/>
              <p:cNvSpPr/>
              <p:nvPr/>
            </p:nvSpPr>
            <p:spPr>
              <a:xfrm>
                <a:off x="838200" y="2751167"/>
                <a:ext cx="10515600" cy="374270"/>
              </a:xfrm>
              <a:prstGeom prst="rect">
                <a:avLst/>
              </a:prstGeom>
            </p:spPr>
            <p:txBody>
              <a:bodyPr wrap="square">
                <a:spAutoFit/>
              </a:bodyPr>
              <a:lstStyle/>
              <a:p>
                <a:r>
                  <a:rPr lang="en-US" altLang="zh-CN" dirty="0" smtClean="0"/>
                  <a:t>use the notation </a:t>
                </a:r>
                <a14:m>
                  <m:oMath xmlns:m="http://schemas.openxmlformats.org/officeDocument/2006/math">
                    <m:r>
                      <a:rPr lang="en-US" altLang="zh-CN" i="1" dirty="0" smtClean="0">
                        <a:latin typeface="Cambria Math" panose="02040503050406030204" pitchFamily="18" charset="0"/>
                      </a:rPr>
                      <m:t>𝑅</m:t>
                    </m:r>
                    <m:r>
                      <a:rPr lang="en-US" altLang="zh-CN" i="1" dirty="0" smtClean="0">
                        <a:latin typeface="Cambria Math" panose="02040503050406030204" pitchFamily="18" charset="0"/>
                      </a:rPr>
                      <m:t>{·} </m:t>
                    </m:r>
                  </m:oMath>
                </a14:m>
                <a:r>
                  <a:rPr lang="en-US" altLang="zh-CN" dirty="0"/>
                  <a:t>to denote the operator </a:t>
                </a:r>
                <a14:m>
                  <m:oMath xmlns:m="http://schemas.openxmlformats.org/officeDocument/2006/math">
                    <m:sSup>
                      <m:sSupPr>
                        <m:ctrlPr>
                          <a:rPr lang="en-US" altLang="zh-CN" b="0" i="1" dirty="0" smtClean="0">
                            <a:latin typeface="Cambria Math" panose="02040503050406030204" pitchFamily="18" charset="0"/>
                          </a:rPr>
                        </m:ctrlPr>
                      </m:sSupPr>
                      <m:e>
                        <m:r>
                          <a:rPr lang="en-US" altLang="zh-CN" i="1" dirty="0" smtClean="0">
                            <a:latin typeface="Cambria Math" panose="02040503050406030204" pitchFamily="18" charset="0"/>
                          </a:rPr>
                          <m:t>𝑣</m:t>
                        </m:r>
                      </m:e>
                      <m:sup>
                        <m:r>
                          <m:rPr>
                            <m:sty m:val="p"/>
                          </m:rPr>
                          <a:rPr lang="en-US" altLang="zh-CN" i="0" dirty="0" smtClean="0">
                            <a:latin typeface="Cambria Math" panose="02040503050406030204" pitchFamily="18" charset="0"/>
                          </a:rPr>
                          <m:t>T</m:t>
                        </m:r>
                      </m:sup>
                    </m:sSup>
                    <m:r>
                      <a:rPr lang="en-US" altLang="zh-CN" dirty="0">
                        <a:latin typeface="Cambria Math" panose="02040503050406030204" pitchFamily="18" charset="0"/>
                        <a:ea typeface="Cambria Math" panose="02040503050406030204" pitchFamily="18" charset="0"/>
                      </a:rPr>
                      <m:t>𝛻</m:t>
                    </m:r>
                    <m:r>
                      <a:rPr lang="en-US" altLang="zh-CN" b="0" i="0" dirty="0" smtClean="0">
                        <a:latin typeface="Cambria Math" panose="02040503050406030204" pitchFamily="18" charset="0"/>
                        <a:ea typeface="Cambria Math" panose="02040503050406030204" pitchFamily="18" charset="0"/>
                      </a:rPr>
                      <m:t>,</m:t>
                    </m:r>
                    <m:r>
                      <m:rPr>
                        <m:sty m:val="p"/>
                      </m:rPr>
                      <a:rPr lang="en-US" altLang="zh-CN" b="0" i="0" dirty="0" smtClean="0">
                        <a:latin typeface="Cambria Math" panose="02040503050406030204" pitchFamily="18" charset="0"/>
                        <a:ea typeface="Cambria Math" panose="02040503050406030204" pitchFamily="18" charset="0"/>
                      </a:rPr>
                      <m:t>then</m:t>
                    </m:r>
                  </m:oMath>
                </a14:m>
                <a:endParaRPr lang="zh-CN" altLang="en-US" dirty="0"/>
              </a:p>
            </p:txBody>
          </p:sp>
        </mc:Choice>
        <mc:Fallback xmlns="">
          <p:sp>
            <p:nvSpPr>
              <p:cNvPr id="6" name="矩形 5"/>
              <p:cNvSpPr>
                <a:spLocks noRot="1" noChangeAspect="1" noMove="1" noResize="1" noEditPoints="1" noAdjustHandles="1" noChangeArrowheads="1" noChangeShapeType="1" noTextEdit="1"/>
              </p:cNvSpPr>
              <p:nvPr/>
            </p:nvSpPr>
            <p:spPr>
              <a:xfrm>
                <a:off x="838200" y="2751167"/>
                <a:ext cx="10515600" cy="374270"/>
              </a:xfrm>
              <a:prstGeom prst="rect">
                <a:avLst/>
              </a:prstGeom>
              <a:blipFill>
                <a:blip r:embed="rId5"/>
                <a:stretch>
                  <a:fillRect l="-522" t="-6452" b="-24194"/>
                </a:stretch>
              </a:blipFill>
            </p:spPr>
            <p:txBody>
              <a:bodyPr/>
              <a:lstStyle/>
              <a:p>
                <a:r>
                  <a:rPr lang="zh-CN" altLang="en-US">
                    <a:noFill/>
                  </a:rPr>
                  <a:t> </a:t>
                </a:r>
              </a:p>
            </p:txBody>
          </p:sp>
        </mc:Fallback>
      </mc:AlternateContent>
      <p:pic>
        <p:nvPicPr>
          <p:cNvPr id="7" name="图片 6"/>
          <p:cNvPicPr>
            <a:picLocks noChangeAspect="1"/>
          </p:cNvPicPr>
          <p:nvPr/>
        </p:nvPicPr>
        <p:blipFill>
          <a:blip r:embed="rId6"/>
          <a:stretch>
            <a:fillRect/>
          </a:stretch>
        </p:blipFill>
        <p:spPr>
          <a:xfrm>
            <a:off x="6363315" y="2819548"/>
            <a:ext cx="1333500" cy="295275"/>
          </a:xfrm>
          <a:prstGeom prst="rect">
            <a:avLst/>
          </a:prstGeom>
        </p:spPr>
      </p:pic>
      <p:pic>
        <p:nvPicPr>
          <p:cNvPr id="9" name="图片 8"/>
          <p:cNvPicPr>
            <a:picLocks noChangeAspect="1"/>
          </p:cNvPicPr>
          <p:nvPr/>
        </p:nvPicPr>
        <p:blipFill>
          <a:blip r:embed="rId7"/>
          <a:stretch>
            <a:fillRect/>
          </a:stretch>
        </p:blipFill>
        <p:spPr>
          <a:xfrm>
            <a:off x="926722" y="3183204"/>
            <a:ext cx="1760220" cy="1470660"/>
          </a:xfrm>
          <a:prstGeom prst="rect">
            <a:avLst/>
          </a:prstGeom>
        </p:spPr>
      </p:pic>
      <p:pic>
        <p:nvPicPr>
          <p:cNvPr id="10" name="图片 9"/>
          <p:cNvPicPr>
            <a:picLocks noChangeAspect="1"/>
          </p:cNvPicPr>
          <p:nvPr/>
        </p:nvPicPr>
        <p:blipFill>
          <a:blip r:embed="rId8"/>
          <a:stretch>
            <a:fillRect/>
          </a:stretch>
        </p:blipFill>
        <p:spPr>
          <a:xfrm>
            <a:off x="3618604" y="3207065"/>
            <a:ext cx="3596640" cy="1455420"/>
          </a:xfrm>
          <a:prstGeom prst="rect">
            <a:avLst/>
          </a:prstGeom>
        </p:spPr>
      </p:pic>
      <p:sp>
        <p:nvSpPr>
          <p:cNvPr id="11" name="右箭头 10"/>
          <p:cNvSpPr/>
          <p:nvPr/>
        </p:nvSpPr>
        <p:spPr>
          <a:xfrm>
            <a:off x="2900794" y="3623567"/>
            <a:ext cx="580104" cy="29496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p:nvPicPr>
        <p:blipFill>
          <a:blip r:embed="rId9"/>
          <a:stretch>
            <a:fillRect/>
          </a:stretch>
        </p:blipFill>
        <p:spPr>
          <a:xfrm>
            <a:off x="889606" y="4843039"/>
            <a:ext cx="2301240" cy="891540"/>
          </a:xfrm>
          <a:prstGeom prst="rect">
            <a:avLst/>
          </a:prstGeom>
        </p:spPr>
      </p:pic>
      <p:pic>
        <p:nvPicPr>
          <p:cNvPr id="13" name="图片 12"/>
          <p:cNvPicPr>
            <a:picLocks noChangeAspect="1"/>
          </p:cNvPicPr>
          <p:nvPr/>
        </p:nvPicPr>
        <p:blipFill>
          <a:blip r:embed="rId10"/>
          <a:stretch>
            <a:fillRect/>
          </a:stretch>
        </p:blipFill>
        <p:spPr>
          <a:xfrm>
            <a:off x="3480898" y="4843039"/>
            <a:ext cx="5029200" cy="1554480"/>
          </a:xfrm>
          <a:prstGeom prst="rect">
            <a:avLst/>
          </a:prstGeom>
        </p:spPr>
      </p:pic>
      <p:sp>
        <p:nvSpPr>
          <p:cNvPr id="14" name="右箭头 13"/>
          <p:cNvSpPr/>
          <p:nvPr/>
        </p:nvSpPr>
        <p:spPr>
          <a:xfrm>
            <a:off x="2900794" y="4843039"/>
            <a:ext cx="580104" cy="29496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5" name="图片 14"/>
          <p:cNvPicPr>
            <a:picLocks noChangeAspect="1"/>
          </p:cNvPicPr>
          <p:nvPr/>
        </p:nvPicPr>
        <p:blipFill>
          <a:blip r:embed="rId11"/>
          <a:stretch>
            <a:fillRect/>
          </a:stretch>
        </p:blipFill>
        <p:spPr>
          <a:xfrm>
            <a:off x="9189474" y="3035396"/>
            <a:ext cx="1333500" cy="1020127"/>
          </a:xfrm>
          <a:prstGeom prst="rect">
            <a:avLst/>
          </a:prstGeom>
        </p:spPr>
      </p:pic>
      <p:pic>
        <p:nvPicPr>
          <p:cNvPr id="16" name="图片 15"/>
          <p:cNvPicPr>
            <a:picLocks noChangeAspect="1"/>
          </p:cNvPicPr>
          <p:nvPr/>
        </p:nvPicPr>
        <p:blipFill>
          <a:blip r:embed="rId12"/>
          <a:stretch>
            <a:fillRect/>
          </a:stretch>
        </p:blipFill>
        <p:spPr>
          <a:xfrm>
            <a:off x="8748744" y="4753130"/>
            <a:ext cx="3113723" cy="1073468"/>
          </a:xfrm>
          <a:prstGeom prst="rect">
            <a:avLst/>
          </a:prstGeom>
        </p:spPr>
      </p:pic>
      <p:sp>
        <p:nvSpPr>
          <p:cNvPr id="17" name="下箭头 16"/>
          <p:cNvSpPr/>
          <p:nvPr/>
        </p:nvSpPr>
        <p:spPr>
          <a:xfrm>
            <a:off x="9315450" y="4104160"/>
            <a:ext cx="261169" cy="55169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25603310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567748"/>
          </a:xfrm>
        </p:spPr>
        <p:txBody>
          <a:bodyPr>
            <a:normAutofit/>
          </a:bodyPr>
          <a:lstStyle/>
          <a:p>
            <a:r>
              <a:rPr lang="en-US" altLang="zh-CN" sz="2800" b="1" dirty="0" smtClean="0"/>
              <a:t>5.5 Regularization in Neural Networks</a:t>
            </a:r>
            <a:endParaRPr lang="en-US" altLang="zh-CN" sz="2800" b="1" dirty="0"/>
          </a:p>
        </p:txBody>
      </p:sp>
      <p:sp>
        <p:nvSpPr>
          <p:cNvPr id="4" name="灯片编号占位符 3"/>
          <p:cNvSpPr>
            <a:spLocks noGrp="1"/>
          </p:cNvSpPr>
          <p:nvPr>
            <p:ph type="sldNum" sz="quarter" idx="12"/>
          </p:nvPr>
        </p:nvSpPr>
        <p:spPr/>
        <p:txBody>
          <a:bodyPr/>
          <a:lstStyle/>
          <a:p>
            <a:fld id="{A01A576C-2E1E-446F-87D3-73E8CF978A80}" type="slidenum">
              <a:rPr lang="zh-CN" altLang="en-US" smtClean="0"/>
              <a:t>16</a:t>
            </a:fld>
            <a:endParaRPr lang="zh-CN" altLang="en-US"/>
          </a:p>
        </p:txBody>
      </p:sp>
      <p:sp>
        <p:nvSpPr>
          <p:cNvPr id="18" name="矩形 17"/>
          <p:cNvSpPr/>
          <p:nvPr/>
        </p:nvSpPr>
        <p:spPr>
          <a:xfrm>
            <a:off x="838200" y="932874"/>
            <a:ext cx="2409634" cy="369332"/>
          </a:xfrm>
          <a:prstGeom prst="rect">
            <a:avLst/>
          </a:prstGeom>
        </p:spPr>
        <p:txBody>
          <a:bodyPr wrap="none">
            <a:spAutoFit/>
          </a:bodyPr>
          <a:lstStyle/>
          <a:p>
            <a:r>
              <a:rPr lang="en-US" altLang="zh-CN" b="1" dirty="0"/>
              <a:t>Tangent propagation</a:t>
            </a:r>
            <a:endParaRPr lang="zh-CN" altLang="en-US" b="1" dirty="0"/>
          </a:p>
        </p:txBody>
      </p:sp>
      <p:sp>
        <p:nvSpPr>
          <p:cNvPr id="19" name="矩形 18"/>
          <p:cNvSpPr/>
          <p:nvPr/>
        </p:nvSpPr>
        <p:spPr>
          <a:xfrm>
            <a:off x="838200" y="1302206"/>
            <a:ext cx="10515600" cy="646331"/>
          </a:xfrm>
          <a:prstGeom prst="rect">
            <a:avLst/>
          </a:prstGeom>
        </p:spPr>
        <p:txBody>
          <a:bodyPr wrap="square">
            <a:spAutoFit/>
          </a:bodyPr>
          <a:lstStyle/>
          <a:p>
            <a:r>
              <a:rPr lang="en-US" altLang="zh-CN" dirty="0"/>
              <a:t>We can use regularization to encourage models to be </a:t>
            </a:r>
            <a:r>
              <a:rPr lang="en-US" altLang="zh-CN" dirty="0" smtClean="0"/>
              <a:t>invariant </a:t>
            </a:r>
            <a:r>
              <a:rPr lang="en-US" altLang="zh-CN" dirty="0"/>
              <a:t>to </a:t>
            </a:r>
            <a:r>
              <a:rPr lang="en-US" altLang="zh-CN" dirty="0" smtClean="0"/>
              <a:t>transformations of </a:t>
            </a:r>
            <a:r>
              <a:rPr lang="en-US" altLang="zh-CN" dirty="0"/>
              <a:t>the input through the technique of tangent </a:t>
            </a:r>
            <a:r>
              <a:rPr lang="en-US" altLang="zh-CN" dirty="0" smtClean="0"/>
              <a:t>propagation.</a:t>
            </a:r>
            <a:endParaRPr lang="zh-CN" altLang="en-US" dirty="0"/>
          </a:p>
        </p:txBody>
      </p:sp>
      <p:pic>
        <p:nvPicPr>
          <p:cNvPr id="20" name="图片 19"/>
          <p:cNvPicPr>
            <a:picLocks noChangeAspect="1"/>
          </p:cNvPicPr>
          <p:nvPr/>
        </p:nvPicPr>
        <p:blipFill>
          <a:blip r:embed="rId3"/>
          <a:stretch>
            <a:fillRect/>
          </a:stretch>
        </p:blipFill>
        <p:spPr>
          <a:xfrm>
            <a:off x="6929899" y="2203013"/>
            <a:ext cx="4286250" cy="3209925"/>
          </a:xfrm>
          <a:prstGeom prst="rect">
            <a:avLst/>
          </a:prstGeom>
        </p:spPr>
      </p:pic>
      <p:pic>
        <p:nvPicPr>
          <p:cNvPr id="21" name="图片 20"/>
          <p:cNvPicPr>
            <a:picLocks noChangeAspect="1"/>
          </p:cNvPicPr>
          <p:nvPr/>
        </p:nvPicPr>
        <p:blipFill>
          <a:blip r:embed="rId4"/>
          <a:stretch>
            <a:fillRect/>
          </a:stretch>
        </p:blipFill>
        <p:spPr>
          <a:xfrm>
            <a:off x="1073560" y="2203013"/>
            <a:ext cx="289560" cy="220980"/>
          </a:xfrm>
          <a:prstGeom prst="rect">
            <a:avLst/>
          </a:prstGeom>
        </p:spPr>
      </p:pic>
      <p:pic>
        <p:nvPicPr>
          <p:cNvPr id="22" name="图片 21"/>
          <p:cNvPicPr>
            <a:picLocks noChangeAspect="1"/>
          </p:cNvPicPr>
          <p:nvPr/>
        </p:nvPicPr>
        <p:blipFill>
          <a:blip r:embed="rId5"/>
          <a:stretch>
            <a:fillRect/>
          </a:stretch>
        </p:blipFill>
        <p:spPr>
          <a:xfrm>
            <a:off x="2043017" y="2183964"/>
            <a:ext cx="746760" cy="251460"/>
          </a:xfrm>
          <a:prstGeom prst="rect">
            <a:avLst/>
          </a:prstGeom>
        </p:spPr>
      </p:pic>
      <p:cxnSp>
        <p:nvCxnSpPr>
          <p:cNvPr id="24" name="直接箭头连接符 23"/>
          <p:cNvCxnSpPr>
            <a:stCxn id="21" idx="3"/>
            <a:endCxn id="22" idx="1"/>
          </p:cNvCxnSpPr>
          <p:nvPr/>
        </p:nvCxnSpPr>
        <p:spPr>
          <a:xfrm flipV="1">
            <a:off x="1363120" y="2309694"/>
            <a:ext cx="679897" cy="38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5" name="图片 24"/>
          <p:cNvPicPr>
            <a:picLocks noChangeAspect="1"/>
          </p:cNvPicPr>
          <p:nvPr/>
        </p:nvPicPr>
        <p:blipFill>
          <a:blip r:embed="rId6"/>
          <a:stretch>
            <a:fillRect/>
          </a:stretch>
        </p:blipFill>
        <p:spPr>
          <a:xfrm>
            <a:off x="1087387" y="2678469"/>
            <a:ext cx="1874520" cy="647700"/>
          </a:xfrm>
          <a:prstGeom prst="rect">
            <a:avLst/>
          </a:prstGeom>
        </p:spPr>
      </p:pic>
      <p:pic>
        <p:nvPicPr>
          <p:cNvPr id="28" name="图片 27"/>
          <p:cNvPicPr>
            <a:picLocks noChangeAspect="1"/>
          </p:cNvPicPr>
          <p:nvPr/>
        </p:nvPicPr>
        <p:blipFill>
          <a:blip r:embed="rId7"/>
          <a:stretch>
            <a:fillRect/>
          </a:stretch>
        </p:blipFill>
        <p:spPr>
          <a:xfrm>
            <a:off x="1087387" y="3521510"/>
            <a:ext cx="3710940" cy="792480"/>
          </a:xfrm>
          <a:prstGeom prst="rect">
            <a:avLst/>
          </a:prstGeom>
        </p:spPr>
      </p:pic>
      <p:pic>
        <p:nvPicPr>
          <p:cNvPr id="29" name="图片 28"/>
          <p:cNvPicPr>
            <a:picLocks noChangeAspect="1"/>
          </p:cNvPicPr>
          <p:nvPr/>
        </p:nvPicPr>
        <p:blipFill>
          <a:blip r:embed="rId8"/>
          <a:stretch>
            <a:fillRect/>
          </a:stretch>
        </p:blipFill>
        <p:spPr>
          <a:xfrm>
            <a:off x="1034846" y="4650223"/>
            <a:ext cx="1348740" cy="381000"/>
          </a:xfrm>
          <a:prstGeom prst="rect">
            <a:avLst/>
          </a:prstGeom>
        </p:spPr>
      </p:pic>
      <p:pic>
        <p:nvPicPr>
          <p:cNvPr id="30" name="图片 29"/>
          <p:cNvPicPr>
            <a:picLocks noChangeAspect="1"/>
          </p:cNvPicPr>
          <p:nvPr/>
        </p:nvPicPr>
        <p:blipFill>
          <a:blip r:embed="rId9"/>
          <a:stretch>
            <a:fillRect/>
          </a:stretch>
        </p:blipFill>
        <p:spPr>
          <a:xfrm>
            <a:off x="1034846" y="5157667"/>
            <a:ext cx="5532120" cy="845820"/>
          </a:xfrm>
          <a:prstGeom prst="rect">
            <a:avLst/>
          </a:prstGeom>
        </p:spPr>
      </p:pic>
    </p:spTree>
    <p:extLst>
      <p:ext uri="{BB962C8B-B14F-4D97-AF65-F5344CB8AC3E}">
        <p14:creationId xmlns:p14="http://schemas.microsoft.com/office/powerpoint/2010/main" val="56733108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567748"/>
          </a:xfrm>
        </p:spPr>
        <p:txBody>
          <a:bodyPr>
            <a:normAutofit/>
          </a:bodyPr>
          <a:lstStyle/>
          <a:p>
            <a:r>
              <a:rPr lang="en-US" altLang="zh-CN" sz="2800" b="1" dirty="0" smtClean="0"/>
              <a:t>5.5 Regularization in Neural Networks</a:t>
            </a:r>
            <a:endParaRPr lang="en-US" altLang="zh-CN" sz="2800" b="1" dirty="0"/>
          </a:p>
        </p:txBody>
      </p:sp>
      <p:sp>
        <p:nvSpPr>
          <p:cNvPr id="4" name="灯片编号占位符 3"/>
          <p:cNvSpPr>
            <a:spLocks noGrp="1"/>
          </p:cNvSpPr>
          <p:nvPr>
            <p:ph type="sldNum" sz="quarter" idx="12"/>
          </p:nvPr>
        </p:nvSpPr>
        <p:spPr/>
        <p:txBody>
          <a:bodyPr/>
          <a:lstStyle/>
          <a:p>
            <a:fld id="{A01A576C-2E1E-446F-87D3-73E8CF978A80}" type="slidenum">
              <a:rPr lang="zh-CN" altLang="en-US" smtClean="0"/>
              <a:t>17</a:t>
            </a:fld>
            <a:endParaRPr lang="zh-CN" altLang="en-US"/>
          </a:p>
        </p:txBody>
      </p:sp>
      <p:sp>
        <p:nvSpPr>
          <p:cNvPr id="18" name="矩形 17"/>
          <p:cNvSpPr/>
          <p:nvPr/>
        </p:nvSpPr>
        <p:spPr>
          <a:xfrm>
            <a:off x="838200" y="932874"/>
            <a:ext cx="3449983" cy="369332"/>
          </a:xfrm>
          <a:prstGeom prst="rect">
            <a:avLst/>
          </a:prstGeom>
        </p:spPr>
        <p:txBody>
          <a:bodyPr wrap="none">
            <a:spAutoFit/>
          </a:bodyPr>
          <a:lstStyle/>
          <a:p>
            <a:r>
              <a:rPr lang="en-US" altLang="zh-CN" b="1" dirty="0"/>
              <a:t>Training with transformed data</a:t>
            </a:r>
            <a:endParaRPr lang="zh-CN" altLang="en-US" b="1" dirty="0"/>
          </a:p>
        </p:txBody>
      </p:sp>
      <p:sp>
        <p:nvSpPr>
          <p:cNvPr id="3" name="矩形 2"/>
          <p:cNvSpPr/>
          <p:nvPr/>
        </p:nvSpPr>
        <p:spPr>
          <a:xfrm>
            <a:off x="838200" y="1302206"/>
            <a:ext cx="10515600" cy="646331"/>
          </a:xfrm>
          <a:prstGeom prst="rect">
            <a:avLst/>
          </a:prstGeom>
        </p:spPr>
        <p:txBody>
          <a:bodyPr wrap="square">
            <a:spAutoFit/>
          </a:bodyPr>
          <a:lstStyle/>
          <a:p>
            <a:r>
              <a:rPr lang="en-US" altLang="zh-CN" dirty="0" smtClean="0"/>
              <a:t>One </a:t>
            </a:r>
            <a:r>
              <a:rPr lang="en-US" altLang="zh-CN" dirty="0"/>
              <a:t>way to encourage invariance of a model to a set of </a:t>
            </a:r>
            <a:r>
              <a:rPr lang="en-US" altLang="zh-CN" dirty="0" smtClean="0"/>
              <a:t>transformations is </a:t>
            </a:r>
            <a:r>
              <a:rPr lang="en-US" altLang="zh-CN" dirty="0"/>
              <a:t>to expand the training set using transformed versions of the </a:t>
            </a:r>
            <a:r>
              <a:rPr lang="en-US" altLang="zh-CN" dirty="0" smtClean="0"/>
              <a:t>original input </a:t>
            </a:r>
            <a:r>
              <a:rPr lang="en-US" altLang="zh-CN" dirty="0"/>
              <a:t>patterns.</a:t>
            </a:r>
            <a:endParaRPr lang="zh-CN" altLang="en-US" dirty="0"/>
          </a:p>
        </p:txBody>
      </p:sp>
      <mc:AlternateContent xmlns:mc="http://schemas.openxmlformats.org/markup-compatibility/2006" xmlns:a14="http://schemas.microsoft.com/office/drawing/2010/main">
        <mc:Choice Requires="a14">
          <p:sp>
            <p:nvSpPr>
              <p:cNvPr id="5" name="矩形 4"/>
              <p:cNvSpPr/>
              <p:nvPr/>
            </p:nvSpPr>
            <p:spPr>
              <a:xfrm>
                <a:off x="838200" y="1969368"/>
                <a:ext cx="10515600" cy="646331"/>
              </a:xfrm>
              <a:prstGeom prst="rect">
                <a:avLst/>
              </a:prstGeom>
            </p:spPr>
            <p:txBody>
              <a:bodyPr wrap="square">
                <a:spAutoFit/>
              </a:bodyPr>
              <a:lstStyle/>
              <a:p>
                <a:r>
                  <a:rPr lang="en-US" altLang="zh-CN" dirty="0" smtClean="0"/>
                  <a:t>Consider </a:t>
                </a:r>
                <a:r>
                  <a:rPr lang="en-US" altLang="zh-CN" dirty="0"/>
                  <a:t>a transformation governed by a </a:t>
                </a:r>
                <a:r>
                  <a:rPr lang="en-US" altLang="zh-CN" dirty="0" smtClean="0"/>
                  <a:t>single parameter </a:t>
                </a:r>
                <a:r>
                  <a:rPr lang="en-US" altLang="zh-CN" dirty="0"/>
                  <a:t>ξ and described by the function </a:t>
                </a:r>
                <a14:m>
                  <m:oMath xmlns:m="http://schemas.openxmlformats.org/officeDocument/2006/math">
                    <m:r>
                      <a:rPr lang="en-US" altLang="zh-CN" i="1" dirty="0" smtClean="0">
                        <a:latin typeface="Cambria Math" panose="02040503050406030204" pitchFamily="18" charset="0"/>
                      </a:rPr>
                      <m:t>𝑠</m:t>
                    </m:r>
                    <m:r>
                      <a:rPr lang="en-US" altLang="zh-CN" i="1" dirty="0" smtClean="0">
                        <a:latin typeface="Cambria Math" panose="02040503050406030204" pitchFamily="18" charset="0"/>
                      </a:rPr>
                      <m:t>(</m:t>
                    </m:r>
                    <m:r>
                      <a:rPr lang="en-US" altLang="zh-CN" b="1" i="0" dirty="0" smtClean="0">
                        <a:latin typeface="Cambria Math" panose="02040503050406030204" pitchFamily="18" charset="0"/>
                      </a:rPr>
                      <m:t>𝐱</m:t>
                    </m:r>
                    <m:r>
                      <a:rPr lang="en-US" altLang="zh-CN" i="1" dirty="0" smtClean="0">
                        <a:latin typeface="Cambria Math" panose="02040503050406030204" pitchFamily="18" charset="0"/>
                      </a:rPr>
                      <m:t>, </m:t>
                    </m:r>
                    <m:r>
                      <a:rPr lang="en-US" altLang="zh-CN" i="1" dirty="0" smtClean="0">
                        <a:latin typeface="Cambria Math" panose="02040503050406030204" pitchFamily="18" charset="0"/>
                      </a:rPr>
                      <m:t>𝜉</m:t>
                    </m:r>
                    <m:r>
                      <a:rPr lang="en-US" altLang="zh-CN" i="1" dirty="0" smtClean="0">
                        <a:latin typeface="Cambria Math" panose="02040503050406030204" pitchFamily="18" charset="0"/>
                      </a:rPr>
                      <m:t>)</m:t>
                    </m:r>
                  </m:oMath>
                </a14:m>
                <a:r>
                  <a:rPr lang="en-US" altLang="zh-CN" dirty="0" smtClean="0"/>
                  <a:t>, </a:t>
                </a:r>
                <a:r>
                  <a:rPr lang="en-US" altLang="zh-CN" dirty="0"/>
                  <a:t>with </a:t>
                </a:r>
                <a14:m>
                  <m:oMath xmlns:m="http://schemas.openxmlformats.org/officeDocument/2006/math">
                    <m:r>
                      <a:rPr lang="en-US" altLang="zh-CN" i="1" dirty="0" smtClean="0">
                        <a:latin typeface="Cambria Math" panose="02040503050406030204" pitchFamily="18" charset="0"/>
                      </a:rPr>
                      <m:t>𝑠</m:t>
                    </m:r>
                    <m:r>
                      <a:rPr lang="en-US" altLang="zh-CN" i="1" dirty="0" smtClean="0">
                        <a:latin typeface="Cambria Math" panose="02040503050406030204" pitchFamily="18" charset="0"/>
                      </a:rPr>
                      <m:t>(</m:t>
                    </m:r>
                    <m:r>
                      <a:rPr lang="en-US" altLang="zh-CN" b="1" i="0" dirty="0" smtClean="0">
                        <a:latin typeface="Cambria Math" panose="02040503050406030204" pitchFamily="18" charset="0"/>
                      </a:rPr>
                      <m:t>𝐱</m:t>
                    </m:r>
                    <m:r>
                      <a:rPr lang="en-US" altLang="zh-CN" i="1" dirty="0" smtClean="0">
                        <a:latin typeface="Cambria Math" panose="02040503050406030204" pitchFamily="18" charset="0"/>
                      </a:rPr>
                      <m:t>, 0) = </m:t>
                    </m:r>
                    <m:r>
                      <a:rPr lang="en-US" altLang="zh-CN" i="1" dirty="0" smtClean="0">
                        <a:latin typeface="Cambria Math" panose="02040503050406030204" pitchFamily="18" charset="0"/>
                      </a:rPr>
                      <m:t>𝑥</m:t>
                    </m:r>
                  </m:oMath>
                </a14:m>
                <a:r>
                  <a:rPr lang="en-US" altLang="zh-CN" dirty="0"/>
                  <a:t>.</a:t>
                </a:r>
                <a:endParaRPr lang="zh-CN" altLang="en-US" dirty="0"/>
              </a:p>
            </p:txBody>
          </p:sp>
        </mc:Choice>
        <mc:Fallback xmlns="">
          <p:sp>
            <p:nvSpPr>
              <p:cNvPr id="5" name="矩形 4"/>
              <p:cNvSpPr>
                <a:spLocks noRot="1" noChangeAspect="1" noMove="1" noResize="1" noEditPoints="1" noAdjustHandles="1" noChangeArrowheads="1" noChangeShapeType="1" noTextEdit="1"/>
              </p:cNvSpPr>
              <p:nvPr/>
            </p:nvSpPr>
            <p:spPr>
              <a:xfrm>
                <a:off x="838200" y="1969368"/>
                <a:ext cx="10515600" cy="646331"/>
              </a:xfrm>
              <a:prstGeom prst="rect">
                <a:avLst/>
              </a:prstGeom>
              <a:blipFill>
                <a:blip r:embed="rId3"/>
                <a:stretch>
                  <a:fillRect l="-522" t="-4717" b="-14151"/>
                </a:stretch>
              </a:blipFill>
            </p:spPr>
            <p:txBody>
              <a:bodyPr/>
              <a:lstStyle/>
              <a:p>
                <a:r>
                  <a:rPr lang="zh-CN" altLang="en-US">
                    <a:noFill/>
                  </a:rPr>
                  <a:t> </a:t>
                </a:r>
              </a:p>
            </p:txBody>
          </p:sp>
        </mc:Fallback>
      </mc:AlternateContent>
      <p:sp>
        <p:nvSpPr>
          <p:cNvPr id="6" name="矩形 5"/>
          <p:cNvSpPr/>
          <p:nvPr/>
        </p:nvSpPr>
        <p:spPr>
          <a:xfrm>
            <a:off x="838200" y="2653163"/>
            <a:ext cx="2342308" cy="369332"/>
          </a:xfrm>
          <a:prstGeom prst="rect">
            <a:avLst/>
          </a:prstGeom>
        </p:spPr>
        <p:txBody>
          <a:bodyPr wrap="none">
            <a:spAutoFit/>
          </a:bodyPr>
          <a:lstStyle/>
          <a:p>
            <a:r>
              <a:rPr lang="en-US" altLang="zh-CN" dirty="0"/>
              <a:t>sum-of-squares error</a:t>
            </a:r>
            <a:endParaRPr lang="zh-CN" altLang="en-US" dirty="0"/>
          </a:p>
        </p:txBody>
      </p:sp>
      <p:pic>
        <p:nvPicPr>
          <p:cNvPr id="7" name="图片 6"/>
          <p:cNvPicPr>
            <a:picLocks noChangeAspect="1"/>
          </p:cNvPicPr>
          <p:nvPr/>
        </p:nvPicPr>
        <p:blipFill>
          <a:blip r:embed="rId4"/>
          <a:stretch>
            <a:fillRect/>
          </a:stretch>
        </p:blipFill>
        <p:spPr>
          <a:xfrm>
            <a:off x="3661410" y="2615699"/>
            <a:ext cx="3649980" cy="556260"/>
          </a:xfrm>
          <a:prstGeom prst="rect">
            <a:avLst/>
          </a:prstGeom>
        </p:spPr>
      </p:pic>
      <mc:AlternateContent xmlns:mc="http://schemas.openxmlformats.org/markup-compatibility/2006" xmlns:a14="http://schemas.microsoft.com/office/drawing/2010/main">
        <mc:Choice Requires="a14">
          <p:sp>
            <p:nvSpPr>
              <p:cNvPr id="8" name="矩形 7"/>
              <p:cNvSpPr/>
              <p:nvPr/>
            </p:nvSpPr>
            <p:spPr>
              <a:xfrm>
                <a:off x="838200" y="3192177"/>
                <a:ext cx="10515600" cy="646331"/>
              </a:xfrm>
              <a:prstGeom prst="rect">
                <a:avLst/>
              </a:prstGeom>
            </p:spPr>
            <p:txBody>
              <a:bodyPr wrap="square">
                <a:spAutoFit/>
              </a:bodyPr>
              <a:lstStyle/>
              <a:p>
                <a:r>
                  <a:rPr lang="en-US" altLang="zh-CN" dirty="0"/>
                  <a:t>If we now consider an </a:t>
                </a:r>
                <a:r>
                  <a:rPr lang="en-US" altLang="zh-CN" dirty="0" smtClean="0"/>
                  <a:t>infinite number </a:t>
                </a:r>
                <a:r>
                  <a:rPr lang="en-US" altLang="zh-CN" dirty="0"/>
                  <a:t>of copies of each data point, each of which is perturbed by the transformation in which the parameter </a:t>
                </a:r>
                <a14:m>
                  <m:oMath xmlns:m="http://schemas.openxmlformats.org/officeDocument/2006/math">
                    <m:r>
                      <a:rPr lang="en-US" altLang="zh-CN" i="1" dirty="0" smtClean="0">
                        <a:latin typeface="Cambria Math" panose="02040503050406030204" pitchFamily="18" charset="0"/>
                      </a:rPr>
                      <m:t>𝜉</m:t>
                    </m:r>
                  </m:oMath>
                </a14:m>
                <a:r>
                  <a:rPr lang="en-US" altLang="zh-CN" dirty="0"/>
                  <a:t> is drawn from a distribution </a:t>
                </a:r>
                <a14:m>
                  <m:oMath xmlns:m="http://schemas.openxmlformats.org/officeDocument/2006/math">
                    <m:r>
                      <a:rPr lang="en-US" altLang="zh-CN" i="1" dirty="0" smtClean="0">
                        <a:latin typeface="Cambria Math" panose="02040503050406030204" pitchFamily="18" charset="0"/>
                      </a:rPr>
                      <m:t>𝑝</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𝜉</m:t>
                    </m:r>
                    <m:r>
                      <a:rPr lang="en-US" altLang="zh-CN" i="1" dirty="0" smtClean="0">
                        <a:latin typeface="Cambria Math" panose="02040503050406030204" pitchFamily="18" charset="0"/>
                      </a:rPr>
                      <m:t>), </m:t>
                    </m:r>
                  </m:oMath>
                </a14:m>
                <a:r>
                  <a:rPr lang="en-US" altLang="zh-CN" dirty="0"/>
                  <a:t>then</a:t>
                </a:r>
                <a:endParaRPr lang="zh-CN" altLang="en-US" dirty="0"/>
              </a:p>
            </p:txBody>
          </p:sp>
        </mc:Choice>
        <mc:Fallback xmlns="">
          <p:sp>
            <p:nvSpPr>
              <p:cNvPr id="8" name="矩形 7"/>
              <p:cNvSpPr>
                <a:spLocks noRot="1" noChangeAspect="1" noMove="1" noResize="1" noEditPoints="1" noAdjustHandles="1" noChangeArrowheads="1" noChangeShapeType="1" noTextEdit="1"/>
              </p:cNvSpPr>
              <p:nvPr/>
            </p:nvSpPr>
            <p:spPr>
              <a:xfrm>
                <a:off x="838200" y="3192177"/>
                <a:ext cx="10515600" cy="646331"/>
              </a:xfrm>
              <a:prstGeom prst="rect">
                <a:avLst/>
              </a:prstGeom>
              <a:blipFill>
                <a:blip r:embed="rId5"/>
                <a:stretch>
                  <a:fillRect l="-522" t="-5660" b="-14151"/>
                </a:stretch>
              </a:blipFill>
            </p:spPr>
            <p:txBody>
              <a:bodyPr/>
              <a:lstStyle/>
              <a:p>
                <a:r>
                  <a:rPr lang="zh-CN" altLang="en-US">
                    <a:noFill/>
                  </a:rPr>
                  <a:t> </a:t>
                </a:r>
              </a:p>
            </p:txBody>
          </p:sp>
        </mc:Fallback>
      </mc:AlternateContent>
      <p:pic>
        <p:nvPicPr>
          <p:cNvPr id="9" name="图片 8"/>
          <p:cNvPicPr>
            <a:picLocks noChangeAspect="1"/>
          </p:cNvPicPr>
          <p:nvPr/>
        </p:nvPicPr>
        <p:blipFill>
          <a:blip r:embed="rId6"/>
          <a:stretch>
            <a:fillRect/>
          </a:stretch>
        </p:blipFill>
        <p:spPr>
          <a:xfrm>
            <a:off x="3048000" y="3855778"/>
            <a:ext cx="4876800" cy="548640"/>
          </a:xfrm>
          <a:prstGeom prst="rect">
            <a:avLst/>
          </a:prstGeom>
        </p:spPr>
      </p:pic>
      <p:pic>
        <p:nvPicPr>
          <p:cNvPr id="10" name="图片 9"/>
          <p:cNvPicPr>
            <a:picLocks noChangeAspect="1"/>
          </p:cNvPicPr>
          <p:nvPr/>
        </p:nvPicPr>
        <p:blipFill>
          <a:blip r:embed="rId7"/>
          <a:stretch>
            <a:fillRect/>
          </a:stretch>
        </p:blipFill>
        <p:spPr>
          <a:xfrm>
            <a:off x="4421936" y="4284080"/>
            <a:ext cx="6179820" cy="1135380"/>
          </a:xfrm>
          <a:prstGeom prst="rect">
            <a:avLst/>
          </a:prstGeom>
        </p:spPr>
      </p:pic>
      <mc:AlternateContent xmlns:mc="http://schemas.openxmlformats.org/markup-compatibility/2006" xmlns:a14="http://schemas.microsoft.com/office/drawing/2010/main">
        <mc:Choice Requires="a14">
          <p:sp>
            <p:nvSpPr>
              <p:cNvPr id="11" name="矩形 10"/>
              <p:cNvSpPr/>
              <p:nvPr/>
            </p:nvSpPr>
            <p:spPr>
              <a:xfrm>
                <a:off x="838200" y="4284080"/>
                <a:ext cx="2966884" cy="923330"/>
              </a:xfrm>
              <a:prstGeom prst="rect">
                <a:avLst/>
              </a:prstGeom>
            </p:spPr>
            <p:txBody>
              <a:bodyPr wrap="square">
                <a:spAutoFit/>
              </a:bodyPr>
              <a:lstStyle/>
              <a:p>
                <a:r>
                  <a:rPr lang="en-US" altLang="zh-CN" dirty="0" smtClean="0"/>
                  <a:t>Expand </a:t>
                </a:r>
                <a:r>
                  <a:rPr lang="en-US" altLang="zh-CN" dirty="0"/>
                  <a:t>the transformation function as a Taylor series in powers of </a:t>
                </a:r>
                <a14:m>
                  <m:oMath xmlns:m="http://schemas.openxmlformats.org/officeDocument/2006/math">
                    <m:r>
                      <a:rPr lang="en-US" altLang="zh-CN" i="1" dirty="0" smtClean="0">
                        <a:latin typeface="Cambria Math" panose="02040503050406030204" pitchFamily="18" charset="0"/>
                      </a:rPr>
                      <m:t>𝜉</m:t>
                    </m:r>
                  </m:oMath>
                </a14:m>
                <a:endParaRPr lang="zh-CN" altLang="en-US" dirty="0"/>
              </a:p>
            </p:txBody>
          </p:sp>
        </mc:Choice>
        <mc:Fallback xmlns="">
          <p:sp>
            <p:nvSpPr>
              <p:cNvPr id="11" name="矩形 10"/>
              <p:cNvSpPr>
                <a:spLocks noRot="1" noChangeAspect="1" noMove="1" noResize="1" noEditPoints="1" noAdjustHandles="1" noChangeArrowheads="1" noChangeShapeType="1" noTextEdit="1"/>
              </p:cNvSpPr>
              <p:nvPr/>
            </p:nvSpPr>
            <p:spPr>
              <a:xfrm>
                <a:off x="838200" y="4284080"/>
                <a:ext cx="2966884" cy="923330"/>
              </a:xfrm>
              <a:prstGeom prst="rect">
                <a:avLst/>
              </a:prstGeom>
              <a:blipFill>
                <a:blip r:embed="rId8"/>
                <a:stretch>
                  <a:fillRect l="-1852" t="-3974" r="-3086" b="-9934"/>
                </a:stretch>
              </a:blipFill>
            </p:spPr>
            <p:txBody>
              <a:bodyPr/>
              <a:lstStyle/>
              <a:p>
                <a:r>
                  <a:rPr lang="zh-CN" altLang="en-US">
                    <a:noFill/>
                  </a:rPr>
                  <a:t> </a:t>
                </a:r>
              </a:p>
            </p:txBody>
          </p:sp>
        </mc:Fallback>
      </mc:AlternateContent>
      <p:pic>
        <p:nvPicPr>
          <p:cNvPr id="12" name="图片 11"/>
          <p:cNvPicPr>
            <a:picLocks noChangeAspect="1"/>
          </p:cNvPicPr>
          <p:nvPr/>
        </p:nvPicPr>
        <p:blipFill>
          <a:blip r:embed="rId9"/>
          <a:stretch>
            <a:fillRect/>
          </a:stretch>
        </p:blipFill>
        <p:spPr>
          <a:xfrm>
            <a:off x="2155723" y="5400238"/>
            <a:ext cx="6949440" cy="510540"/>
          </a:xfrm>
          <a:prstGeom prst="rect">
            <a:avLst/>
          </a:prstGeom>
        </p:spPr>
      </p:pic>
      <p:pic>
        <p:nvPicPr>
          <p:cNvPr id="13" name="图片 12"/>
          <p:cNvPicPr>
            <a:picLocks noChangeAspect="1"/>
          </p:cNvPicPr>
          <p:nvPr/>
        </p:nvPicPr>
        <p:blipFill>
          <a:blip r:embed="rId10"/>
          <a:stretch>
            <a:fillRect/>
          </a:stretch>
        </p:blipFill>
        <p:spPr>
          <a:xfrm>
            <a:off x="4421936" y="6034280"/>
            <a:ext cx="1242060" cy="381000"/>
          </a:xfrm>
          <a:prstGeom prst="rect">
            <a:avLst/>
          </a:prstGeom>
        </p:spPr>
      </p:pic>
    </p:spTree>
    <p:extLst>
      <p:ext uri="{BB962C8B-B14F-4D97-AF65-F5344CB8AC3E}">
        <p14:creationId xmlns:p14="http://schemas.microsoft.com/office/powerpoint/2010/main" val="152023503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567748"/>
          </a:xfrm>
        </p:spPr>
        <p:txBody>
          <a:bodyPr>
            <a:normAutofit/>
          </a:bodyPr>
          <a:lstStyle/>
          <a:p>
            <a:r>
              <a:rPr lang="en-US" altLang="zh-CN" sz="2800" b="1" dirty="0" smtClean="0"/>
              <a:t>5.5 Regularization in Neural Networks</a:t>
            </a:r>
            <a:endParaRPr lang="en-US" altLang="zh-CN" sz="2800" b="1" dirty="0"/>
          </a:p>
        </p:txBody>
      </p:sp>
      <p:sp>
        <p:nvSpPr>
          <p:cNvPr id="4" name="灯片编号占位符 3"/>
          <p:cNvSpPr>
            <a:spLocks noGrp="1"/>
          </p:cNvSpPr>
          <p:nvPr>
            <p:ph type="sldNum" sz="quarter" idx="12"/>
          </p:nvPr>
        </p:nvSpPr>
        <p:spPr/>
        <p:txBody>
          <a:bodyPr/>
          <a:lstStyle/>
          <a:p>
            <a:fld id="{A01A576C-2E1E-446F-87D3-73E8CF978A80}" type="slidenum">
              <a:rPr lang="zh-CN" altLang="en-US" smtClean="0"/>
              <a:t>18</a:t>
            </a:fld>
            <a:endParaRPr lang="zh-CN" altLang="en-US"/>
          </a:p>
        </p:txBody>
      </p:sp>
      <p:sp>
        <p:nvSpPr>
          <p:cNvPr id="18" name="矩形 17"/>
          <p:cNvSpPr/>
          <p:nvPr/>
        </p:nvSpPr>
        <p:spPr>
          <a:xfrm>
            <a:off x="838200" y="932874"/>
            <a:ext cx="2672526" cy="369332"/>
          </a:xfrm>
          <a:prstGeom prst="rect">
            <a:avLst/>
          </a:prstGeom>
        </p:spPr>
        <p:txBody>
          <a:bodyPr wrap="none">
            <a:spAutoFit/>
          </a:bodyPr>
          <a:lstStyle/>
          <a:p>
            <a:r>
              <a:rPr lang="en-US" altLang="zh-CN" b="1" dirty="0"/>
              <a:t>Convolutional networks</a:t>
            </a:r>
            <a:endParaRPr lang="zh-CN" altLang="en-US" b="1" dirty="0"/>
          </a:p>
        </p:txBody>
      </p:sp>
      <p:sp>
        <p:nvSpPr>
          <p:cNvPr id="14" name="矩形 13"/>
          <p:cNvSpPr/>
          <p:nvPr/>
        </p:nvSpPr>
        <p:spPr>
          <a:xfrm>
            <a:off x="838200" y="1302206"/>
            <a:ext cx="10515600" cy="923330"/>
          </a:xfrm>
          <a:prstGeom prst="rect">
            <a:avLst/>
          </a:prstGeom>
        </p:spPr>
        <p:txBody>
          <a:bodyPr wrap="square">
            <a:spAutoFit/>
          </a:bodyPr>
          <a:lstStyle/>
          <a:p>
            <a:r>
              <a:rPr lang="en-US" altLang="zh-CN" dirty="0"/>
              <a:t>Another approach to creating models that are invariant to certain </a:t>
            </a:r>
            <a:r>
              <a:rPr lang="en-US" altLang="zh-CN" dirty="0" smtClean="0"/>
              <a:t>transformation of </a:t>
            </a:r>
            <a:r>
              <a:rPr lang="en-US" altLang="zh-CN" dirty="0"/>
              <a:t>the inputs is to build the invariance properties into the structure of a neural network</a:t>
            </a:r>
            <a:r>
              <a:rPr lang="en-US" altLang="zh-CN" dirty="0" smtClean="0"/>
              <a:t>. This </a:t>
            </a:r>
            <a:r>
              <a:rPr lang="en-US" altLang="zh-CN" dirty="0"/>
              <a:t>is the basis for the convolutional neural </a:t>
            </a:r>
            <a:r>
              <a:rPr lang="en-US" altLang="zh-CN" dirty="0" smtClean="0"/>
              <a:t>network.</a:t>
            </a:r>
            <a:endParaRPr lang="zh-CN" altLang="en-US" dirty="0"/>
          </a:p>
        </p:txBody>
      </p:sp>
      <p:pic>
        <p:nvPicPr>
          <p:cNvPr id="3" name="图片 2"/>
          <p:cNvPicPr>
            <a:picLocks noChangeAspect="1"/>
          </p:cNvPicPr>
          <p:nvPr/>
        </p:nvPicPr>
        <p:blipFill>
          <a:blip r:embed="rId3"/>
          <a:stretch>
            <a:fillRect/>
          </a:stretch>
        </p:blipFill>
        <p:spPr>
          <a:xfrm>
            <a:off x="4147431" y="2330452"/>
            <a:ext cx="5446395" cy="3783330"/>
          </a:xfrm>
          <a:prstGeom prst="rect">
            <a:avLst/>
          </a:prstGeom>
        </p:spPr>
      </p:pic>
      <p:sp>
        <p:nvSpPr>
          <p:cNvPr id="5" name="矩形 4"/>
          <p:cNvSpPr/>
          <p:nvPr/>
        </p:nvSpPr>
        <p:spPr>
          <a:xfrm>
            <a:off x="838200" y="2767448"/>
            <a:ext cx="2202426" cy="1477328"/>
          </a:xfrm>
          <a:prstGeom prst="rect">
            <a:avLst/>
          </a:prstGeom>
        </p:spPr>
        <p:txBody>
          <a:bodyPr wrap="square">
            <a:spAutoFit/>
          </a:bodyPr>
          <a:lstStyle/>
          <a:p>
            <a:pPr marL="400050" indent="-400050">
              <a:buAutoNum type="romanLcParenBoth"/>
            </a:pPr>
            <a:r>
              <a:rPr lang="en-US" altLang="zh-CN" dirty="0" smtClean="0"/>
              <a:t>local </a:t>
            </a:r>
            <a:r>
              <a:rPr lang="en-US" altLang="zh-CN" dirty="0"/>
              <a:t>receptive fields, </a:t>
            </a:r>
            <a:endParaRPr lang="en-US" altLang="zh-CN" dirty="0" smtClean="0"/>
          </a:p>
          <a:p>
            <a:pPr marL="400050" indent="-400050">
              <a:buAutoNum type="romanLcParenBoth"/>
            </a:pPr>
            <a:r>
              <a:rPr lang="en-US" altLang="zh-CN" dirty="0" smtClean="0"/>
              <a:t>weight </a:t>
            </a:r>
            <a:r>
              <a:rPr lang="en-US" altLang="zh-CN" dirty="0"/>
              <a:t>sharing, and </a:t>
            </a:r>
            <a:endParaRPr lang="en-US" altLang="zh-CN" dirty="0" smtClean="0"/>
          </a:p>
          <a:p>
            <a:pPr marL="400050" indent="-400050">
              <a:buAutoNum type="romanLcParenBoth"/>
            </a:pPr>
            <a:r>
              <a:rPr lang="en-US" altLang="zh-CN" dirty="0" smtClean="0"/>
              <a:t>subsampling</a:t>
            </a:r>
            <a:r>
              <a:rPr lang="en-US" altLang="zh-CN" dirty="0"/>
              <a:t>.</a:t>
            </a:r>
            <a:endParaRPr lang="zh-CN" altLang="en-US" dirty="0"/>
          </a:p>
        </p:txBody>
      </p:sp>
    </p:spTree>
    <p:extLst>
      <p:ext uri="{BB962C8B-B14F-4D97-AF65-F5344CB8AC3E}">
        <p14:creationId xmlns:p14="http://schemas.microsoft.com/office/powerpoint/2010/main" val="349675032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567748"/>
          </a:xfrm>
        </p:spPr>
        <p:txBody>
          <a:bodyPr>
            <a:normAutofit/>
          </a:bodyPr>
          <a:lstStyle/>
          <a:p>
            <a:r>
              <a:rPr lang="en-US" altLang="zh-CN" sz="2800" b="1" dirty="0" smtClean="0"/>
              <a:t>5.5 Regularization in Neural Networks</a:t>
            </a:r>
            <a:endParaRPr lang="en-US" altLang="zh-CN" sz="2800" b="1" dirty="0"/>
          </a:p>
        </p:txBody>
      </p:sp>
      <p:sp>
        <p:nvSpPr>
          <p:cNvPr id="4" name="灯片编号占位符 3"/>
          <p:cNvSpPr>
            <a:spLocks noGrp="1"/>
          </p:cNvSpPr>
          <p:nvPr>
            <p:ph type="sldNum" sz="quarter" idx="12"/>
          </p:nvPr>
        </p:nvSpPr>
        <p:spPr/>
        <p:txBody>
          <a:bodyPr/>
          <a:lstStyle/>
          <a:p>
            <a:fld id="{A01A576C-2E1E-446F-87D3-73E8CF978A80}" type="slidenum">
              <a:rPr lang="zh-CN" altLang="en-US" smtClean="0"/>
              <a:t>19</a:t>
            </a:fld>
            <a:endParaRPr lang="zh-CN" altLang="en-US"/>
          </a:p>
        </p:txBody>
      </p:sp>
      <p:sp>
        <p:nvSpPr>
          <p:cNvPr id="18" name="矩形 17"/>
          <p:cNvSpPr/>
          <p:nvPr/>
        </p:nvSpPr>
        <p:spPr>
          <a:xfrm>
            <a:off x="838200" y="932874"/>
            <a:ext cx="2230098" cy="369332"/>
          </a:xfrm>
          <a:prstGeom prst="rect">
            <a:avLst/>
          </a:prstGeom>
        </p:spPr>
        <p:txBody>
          <a:bodyPr wrap="none">
            <a:spAutoFit/>
          </a:bodyPr>
          <a:lstStyle/>
          <a:p>
            <a:r>
              <a:rPr lang="en-US" altLang="zh-CN" b="1" dirty="0"/>
              <a:t>Soft weight sharing</a:t>
            </a:r>
            <a:endParaRPr lang="zh-CN" altLang="en-US" b="1" dirty="0"/>
          </a:p>
        </p:txBody>
      </p:sp>
      <p:sp>
        <p:nvSpPr>
          <p:cNvPr id="14" name="矩形 13"/>
          <p:cNvSpPr/>
          <p:nvPr/>
        </p:nvSpPr>
        <p:spPr>
          <a:xfrm>
            <a:off x="838200" y="1302206"/>
            <a:ext cx="10515600" cy="646331"/>
          </a:xfrm>
          <a:prstGeom prst="rect">
            <a:avLst/>
          </a:prstGeom>
        </p:spPr>
        <p:txBody>
          <a:bodyPr wrap="square">
            <a:spAutoFit/>
          </a:bodyPr>
          <a:lstStyle/>
          <a:p>
            <a:r>
              <a:rPr lang="en-US" altLang="zh-CN" dirty="0"/>
              <a:t>Here we consider a form of soft weight sharing </a:t>
            </a:r>
            <a:r>
              <a:rPr lang="en-US" altLang="zh-CN" dirty="0" smtClean="0"/>
              <a:t>in </a:t>
            </a:r>
            <a:r>
              <a:rPr lang="en-US" altLang="zh-CN" dirty="0"/>
              <a:t>which the hard constraint of equal weights is replaced by a </a:t>
            </a:r>
            <a:r>
              <a:rPr lang="en-US" altLang="zh-CN" dirty="0" smtClean="0"/>
              <a:t>form of </a:t>
            </a:r>
            <a:r>
              <a:rPr lang="en-US" altLang="zh-CN" dirty="0"/>
              <a:t>regularization in which groups of weights are </a:t>
            </a:r>
            <a:r>
              <a:rPr lang="en-US" altLang="zh-CN" dirty="0" smtClean="0"/>
              <a:t>encouraged </a:t>
            </a:r>
            <a:r>
              <a:rPr lang="en-US" altLang="zh-CN" dirty="0"/>
              <a:t>to have similar </a:t>
            </a:r>
            <a:r>
              <a:rPr lang="en-US" altLang="zh-CN" dirty="0" smtClean="0"/>
              <a:t>values.</a:t>
            </a:r>
            <a:endParaRPr lang="zh-CN" altLang="en-US" dirty="0"/>
          </a:p>
        </p:txBody>
      </p:sp>
      <p:sp>
        <p:nvSpPr>
          <p:cNvPr id="3" name="矩形 2"/>
          <p:cNvSpPr/>
          <p:nvPr/>
        </p:nvSpPr>
        <p:spPr>
          <a:xfrm>
            <a:off x="839803" y="2133203"/>
            <a:ext cx="3347391" cy="369332"/>
          </a:xfrm>
          <a:prstGeom prst="rect">
            <a:avLst/>
          </a:prstGeom>
        </p:spPr>
        <p:txBody>
          <a:bodyPr wrap="none">
            <a:spAutoFit/>
          </a:bodyPr>
          <a:lstStyle/>
          <a:p>
            <a:r>
              <a:rPr lang="en-US" altLang="zh-CN" dirty="0" smtClean="0"/>
              <a:t>Consider a mixture </a:t>
            </a:r>
            <a:r>
              <a:rPr lang="en-US" altLang="zh-CN" dirty="0"/>
              <a:t>of Gaussians</a:t>
            </a:r>
            <a:endParaRPr lang="zh-CN" altLang="en-US" dirty="0"/>
          </a:p>
        </p:txBody>
      </p:sp>
      <p:pic>
        <p:nvPicPr>
          <p:cNvPr id="5" name="图片 4"/>
          <p:cNvPicPr>
            <a:picLocks noChangeAspect="1"/>
          </p:cNvPicPr>
          <p:nvPr/>
        </p:nvPicPr>
        <p:blipFill>
          <a:blip r:embed="rId3"/>
          <a:stretch>
            <a:fillRect/>
          </a:stretch>
        </p:blipFill>
        <p:spPr>
          <a:xfrm>
            <a:off x="4328160" y="2069237"/>
            <a:ext cx="1767840" cy="586740"/>
          </a:xfrm>
          <a:prstGeom prst="rect">
            <a:avLst/>
          </a:prstGeom>
        </p:spPr>
      </p:pic>
      <p:pic>
        <p:nvPicPr>
          <p:cNvPr id="6" name="图片 5"/>
          <p:cNvPicPr>
            <a:picLocks noChangeAspect="1"/>
          </p:cNvPicPr>
          <p:nvPr/>
        </p:nvPicPr>
        <p:blipFill>
          <a:blip r:embed="rId4"/>
          <a:stretch>
            <a:fillRect/>
          </a:stretch>
        </p:blipFill>
        <p:spPr>
          <a:xfrm>
            <a:off x="6520971" y="1924385"/>
            <a:ext cx="2621280" cy="716280"/>
          </a:xfrm>
          <a:prstGeom prst="rect">
            <a:avLst/>
          </a:prstGeom>
        </p:spPr>
      </p:pic>
      <p:pic>
        <p:nvPicPr>
          <p:cNvPr id="7" name="图片 6"/>
          <p:cNvPicPr>
            <a:picLocks noChangeAspect="1"/>
          </p:cNvPicPr>
          <p:nvPr/>
        </p:nvPicPr>
        <p:blipFill>
          <a:blip r:embed="rId5"/>
          <a:stretch>
            <a:fillRect/>
          </a:stretch>
        </p:blipFill>
        <p:spPr>
          <a:xfrm>
            <a:off x="3068298" y="2643371"/>
            <a:ext cx="3787140" cy="784860"/>
          </a:xfrm>
          <a:prstGeom prst="rect">
            <a:avLst/>
          </a:prstGeom>
        </p:spPr>
      </p:pic>
      <p:pic>
        <p:nvPicPr>
          <p:cNvPr id="8" name="图片 7"/>
          <p:cNvPicPr>
            <a:picLocks noChangeAspect="1"/>
          </p:cNvPicPr>
          <p:nvPr/>
        </p:nvPicPr>
        <p:blipFill>
          <a:blip r:embed="rId6"/>
          <a:stretch>
            <a:fillRect/>
          </a:stretch>
        </p:blipFill>
        <p:spPr>
          <a:xfrm>
            <a:off x="7251979" y="2881844"/>
            <a:ext cx="2301240" cy="381000"/>
          </a:xfrm>
          <a:prstGeom prst="rect">
            <a:avLst/>
          </a:prstGeom>
        </p:spPr>
      </p:pic>
      <mc:AlternateContent xmlns:mc="http://schemas.openxmlformats.org/markup-compatibility/2006" xmlns:a14="http://schemas.microsoft.com/office/drawing/2010/main">
        <mc:Choice Requires="a14">
          <p:sp>
            <p:nvSpPr>
              <p:cNvPr id="9" name="矩形 8"/>
              <p:cNvSpPr/>
              <p:nvPr/>
            </p:nvSpPr>
            <p:spPr>
              <a:xfrm>
                <a:off x="838200" y="3428231"/>
                <a:ext cx="5717078" cy="410753"/>
              </a:xfrm>
              <a:prstGeom prst="rect">
                <a:avLst/>
              </a:prstGeom>
            </p:spPr>
            <p:txBody>
              <a:bodyPr wrap="none">
                <a:spAutoFit/>
              </a:bodyPr>
              <a:lstStyle/>
              <a:p>
                <a:r>
                  <a:rPr lang="en-US" altLang="zh-CN" dirty="0" smtClean="0"/>
                  <a:t>Regard </a:t>
                </a:r>
                <a:r>
                  <a:rPr lang="en-US" altLang="zh-CN" dirty="0"/>
                  <a:t>the </a:t>
                </a:r>
                <a14:m>
                  <m:oMath xmlns:m="http://schemas.openxmlformats.org/officeDocument/2006/math">
                    <m:d>
                      <m:dPr>
                        <m:begChr m:val="{"/>
                        <m:endChr m:val="}"/>
                        <m:ctrlPr>
                          <a:rPr lang="en-US" altLang="zh-CN" i="1" dirty="0" smtClean="0">
                            <a:latin typeface="Cambria Math" panose="02040503050406030204" pitchFamily="18" charset="0"/>
                          </a:rPr>
                        </m:ctrlPr>
                      </m:dPr>
                      <m:e>
                        <m:sSub>
                          <m:sSubPr>
                            <m:ctrlPr>
                              <a:rPr lang="en-US" altLang="zh-CN" b="0" i="1" dirty="0" smtClean="0">
                                <a:latin typeface="Cambria Math" panose="02040503050406030204" pitchFamily="18" charset="0"/>
                              </a:rPr>
                            </m:ctrlPr>
                          </m:sSubPr>
                          <m:e>
                            <m:r>
                              <a:rPr lang="en-US" altLang="zh-CN" i="1" dirty="0" smtClean="0">
                                <a:latin typeface="Cambria Math" panose="02040503050406030204" pitchFamily="18" charset="0"/>
                              </a:rPr>
                              <m:t>𝜋</m:t>
                            </m:r>
                          </m:e>
                          <m:sub>
                            <m:r>
                              <a:rPr lang="en-US" altLang="zh-CN" i="1" dirty="0" smtClean="0">
                                <a:latin typeface="Cambria Math" panose="02040503050406030204" pitchFamily="18" charset="0"/>
                              </a:rPr>
                              <m:t>𝑗</m:t>
                            </m:r>
                          </m:sub>
                        </m:sSub>
                      </m:e>
                    </m:d>
                  </m:oMath>
                </a14:m>
                <a:r>
                  <a:rPr lang="en-US" altLang="zh-CN" dirty="0" smtClean="0"/>
                  <a:t> as </a:t>
                </a:r>
                <a:r>
                  <a:rPr lang="en-US" altLang="zh-CN" dirty="0"/>
                  <a:t>prior </a:t>
                </a:r>
                <a:r>
                  <a:rPr lang="en-US" altLang="zh-CN" dirty="0" smtClean="0"/>
                  <a:t>probabilities, then the posterior</a:t>
                </a:r>
                <a:endParaRPr lang="zh-CN" altLang="en-US" dirty="0"/>
              </a:p>
            </p:txBody>
          </p:sp>
        </mc:Choice>
        <mc:Fallback xmlns="">
          <p:sp>
            <p:nvSpPr>
              <p:cNvPr id="9" name="矩形 8"/>
              <p:cNvSpPr>
                <a:spLocks noRot="1" noChangeAspect="1" noMove="1" noResize="1" noEditPoints="1" noAdjustHandles="1" noChangeArrowheads="1" noChangeShapeType="1" noTextEdit="1"/>
              </p:cNvSpPr>
              <p:nvPr/>
            </p:nvSpPr>
            <p:spPr>
              <a:xfrm>
                <a:off x="838200" y="3428231"/>
                <a:ext cx="5717078" cy="410753"/>
              </a:xfrm>
              <a:prstGeom prst="rect">
                <a:avLst/>
              </a:prstGeom>
              <a:blipFill>
                <a:blip r:embed="rId7"/>
                <a:stretch>
                  <a:fillRect l="-961" t="-1471" r="-213" b="-17647"/>
                </a:stretch>
              </a:blipFill>
            </p:spPr>
            <p:txBody>
              <a:bodyPr/>
              <a:lstStyle/>
              <a:p>
                <a:r>
                  <a:rPr lang="zh-CN" altLang="en-US">
                    <a:noFill/>
                  </a:rPr>
                  <a:t> </a:t>
                </a:r>
              </a:p>
            </p:txBody>
          </p:sp>
        </mc:Fallback>
      </mc:AlternateContent>
      <p:sp>
        <p:nvSpPr>
          <p:cNvPr id="13" name="矩形 12"/>
          <p:cNvSpPr/>
          <p:nvPr/>
        </p:nvSpPr>
        <p:spPr>
          <a:xfrm>
            <a:off x="838200" y="4179951"/>
            <a:ext cx="5913644" cy="369332"/>
          </a:xfrm>
          <a:prstGeom prst="rect">
            <a:avLst/>
          </a:prstGeom>
        </p:spPr>
        <p:txBody>
          <a:bodyPr wrap="square">
            <a:spAutoFit/>
          </a:bodyPr>
          <a:lstStyle/>
          <a:p>
            <a:r>
              <a:rPr lang="en-US" altLang="zh-CN" dirty="0"/>
              <a:t>The derivatives of the total error function</a:t>
            </a:r>
            <a:r>
              <a:rPr lang="en-US" altLang="zh-CN" dirty="0" smtClean="0"/>
              <a:t> </a:t>
            </a:r>
            <a:r>
              <a:rPr lang="en-US" altLang="zh-CN" dirty="0"/>
              <a:t>with </a:t>
            </a:r>
            <a:r>
              <a:rPr lang="en-US" altLang="zh-CN" dirty="0" smtClean="0"/>
              <a:t>respect to</a:t>
            </a:r>
            <a:endParaRPr lang="zh-CN" altLang="en-US" dirty="0"/>
          </a:p>
        </p:txBody>
      </p:sp>
      <p:pic>
        <p:nvPicPr>
          <p:cNvPr id="19" name="图片 18"/>
          <p:cNvPicPr>
            <a:picLocks noChangeAspect="1"/>
          </p:cNvPicPr>
          <p:nvPr/>
        </p:nvPicPr>
        <p:blipFill>
          <a:blip r:embed="rId3"/>
          <a:stretch>
            <a:fillRect/>
          </a:stretch>
        </p:blipFill>
        <p:spPr>
          <a:xfrm>
            <a:off x="4328160" y="2100762"/>
            <a:ext cx="1767840" cy="586740"/>
          </a:xfrm>
          <a:prstGeom prst="rect">
            <a:avLst/>
          </a:prstGeom>
        </p:spPr>
      </p:pic>
      <p:pic>
        <p:nvPicPr>
          <p:cNvPr id="20" name="图片 19"/>
          <p:cNvPicPr>
            <a:picLocks noChangeAspect="1"/>
          </p:cNvPicPr>
          <p:nvPr/>
        </p:nvPicPr>
        <p:blipFill>
          <a:blip r:embed="rId4"/>
          <a:stretch>
            <a:fillRect/>
          </a:stretch>
        </p:blipFill>
        <p:spPr>
          <a:xfrm>
            <a:off x="6520971" y="1955910"/>
            <a:ext cx="2621280" cy="716280"/>
          </a:xfrm>
          <a:prstGeom prst="rect">
            <a:avLst/>
          </a:prstGeom>
        </p:spPr>
      </p:pic>
      <p:pic>
        <p:nvPicPr>
          <p:cNvPr id="21" name="图片 20"/>
          <p:cNvPicPr>
            <a:picLocks noChangeAspect="1"/>
          </p:cNvPicPr>
          <p:nvPr/>
        </p:nvPicPr>
        <p:blipFill>
          <a:blip r:embed="rId5"/>
          <a:stretch>
            <a:fillRect/>
          </a:stretch>
        </p:blipFill>
        <p:spPr>
          <a:xfrm>
            <a:off x="3068298" y="2674896"/>
            <a:ext cx="3787140" cy="784860"/>
          </a:xfrm>
          <a:prstGeom prst="rect">
            <a:avLst/>
          </a:prstGeom>
        </p:spPr>
      </p:pic>
      <p:pic>
        <p:nvPicPr>
          <p:cNvPr id="22" name="图片 21"/>
          <p:cNvPicPr>
            <a:picLocks noChangeAspect="1"/>
          </p:cNvPicPr>
          <p:nvPr/>
        </p:nvPicPr>
        <p:blipFill>
          <a:blip r:embed="rId6"/>
          <a:stretch>
            <a:fillRect/>
          </a:stretch>
        </p:blipFill>
        <p:spPr>
          <a:xfrm>
            <a:off x="7251979" y="2913369"/>
            <a:ext cx="2301240" cy="381000"/>
          </a:xfrm>
          <a:prstGeom prst="rect">
            <a:avLst/>
          </a:prstGeom>
        </p:spPr>
      </p:pic>
      <p:pic>
        <p:nvPicPr>
          <p:cNvPr id="23" name="图片 22"/>
          <p:cNvPicPr>
            <a:picLocks noChangeAspect="1"/>
          </p:cNvPicPr>
          <p:nvPr/>
        </p:nvPicPr>
        <p:blipFill>
          <a:blip r:embed="rId8"/>
          <a:stretch>
            <a:fillRect/>
          </a:stretch>
        </p:blipFill>
        <p:spPr>
          <a:xfrm>
            <a:off x="6623511" y="3367024"/>
            <a:ext cx="2697480" cy="647700"/>
          </a:xfrm>
          <a:prstGeom prst="rect">
            <a:avLst/>
          </a:prstGeom>
        </p:spPr>
      </p:pic>
      <p:pic>
        <p:nvPicPr>
          <p:cNvPr id="24" name="图片 23"/>
          <p:cNvPicPr>
            <a:picLocks noChangeAspect="1"/>
          </p:cNvPicPr>
          <p:nvPr/>
        </p:nvPicPr>
        <p:blipFill>
          <a:blip r:embed="rId9"/>
          <a:stretch>
            <a:fillRect/>
          </a:stretch>
        </p:blipFill>
        <p:spPr>
          <a:xfrm>
            <a:off x="1067236" y="4750781"/>
            <a:ext cx="3390900" cy="678180"/>
          </a:xfrm>
          <a:prstGeom prst="rect">
            <a:avLst/>
          </a:prstGeom>
        </p:spPr>
      </p:pic>
      <p:pic>
        <p:nvPicPr>
          <p:cNvPr id="25" name="图片 24"/>
          <p:cNvPicPr>
            <a:picLocks noChangeAspect="1"/>
          </p:cNvPicPr>
          <p:nvPr/>
        </p:nvPicPr>
        <p:blipFill>
          <a:blip r:embed="rId10"/>
          <a:stretch>
            <a:fillRect/>
          </a:stretch>
        </p:blipFill>
        <p:spPr>
          <a:xfrm>
            <a:off x="4728210" y="4781261"/>
            <a:ext cx="2735580" cy="647700"/>
          </a:xfrm>
          <a:prstGeom prst="rect">
            <a:avLst/>
          </a:prstGeom>
        </p:spPr>
      </p:pic>
      <p:pic>
        <p:nvPicPr>
          <p:cNvPr id="26" name="图片 25"/>
          <p:cNvPicPr>
            <a:picLocks noChangeAspect="1"/>
          </p:cNvPicPr>
          <p:nvPr/>
        </p:nvPicPr>
        <p:blipFill>
          <a:blip r:embed="rId11"/>
          <a:stretch>
            <a:fillRect/>
          </a:stretch>
        </p:blipFill>
        <p:spPr>
          <a:xfrm>
            <a:off x="7831611" y="4750781"/>
            <a:ext cx="3688080" cy="662940"/>
          </a:xfrm>
          <a:prstGeom prst="rect">
            <a:avLst/>
          </a:prstGeom>
        </p:spPr>
      </p:pic>
    </p:spTree>
    <p:extLst>
      <p:ext uri="{BB962C8B-B14F-4D97-AF65-F5344CB8AC3E}">
        <p14:creationId xmlns:p14="http://schemas.microsoft.com/office/powerpoint/2010/main" val="85365993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854075"/>
          </a:xfrm>
        </p:spPr>
        <p:txBody>
          <a:bodyPr/>
          <a:lstStyle/>
          <a:p>
            <a:r>
              <a:rPr lang="en-US" altLang="zh-CN" b="1" dirty="0" smtClean="0"/>
              <a:t>Contents</a:t>
            </a:r>
            <a:endParaRPr lang="zh-CN" altLang="en-US" b="1" dirty="0"/>
          </a:p>
        </p:txBody>
      </p:sp>
      <p:sp>
        <p:nvSpPr>
          <p:cNvPr id="3" name="内容占位符 2"/>
          <p:cNvSpPr>
            <a:spLocks noGrp="1"/>
          </p:cNvSpPr>
          <p:nvPr>
            <p:ph idx="1"/>
          </p:nvPr>
        </p:nvSpPr>
        <p:spPr>
          <a:xfrm>
            <a:off x="838199" y="1219200"/>
            <a:ext cx="10808855" cy="4957763"/>
          </a:xfrm>
        </p:spPr>
        <p:txBody>
          <a:bodyPr/>
          <a:lstStyle/>
          <a:p>
            <a:r>
              <a:rPr lang="en-US" altLang="zh-CN" dirty="0" smtClean="0"/>
              <a:t>5.1 Feed-forward Network </a:t>
            </a:r>
            <a:r>
              <a:rPr lang="en-US" altLang="zh-CN" dirty="0"/>
              <a:t>F</a:t>
            </a:r>
            <a:r>
              <a:rPr lang="en-US" altLang="zh-CN" dirty="0" smtClean="0"/>
              <a:t>unctions</a:t>
            </a:r>
          </a:p>
          <a:p>
            <a:r>
              <a:rPr lang="en-US" altLang="zh-CN" dirty="0" smtClean="0"/>
              <a:t>5.2 Network Training</a:t>
            </a:r>
          </a:p>
          <a:p>
            <a:r>
              <a:rPr lang="en-US" altLang="zh-CN" dirty="0" smtClean="0"/>
              <a:t>5.3 Error Backpropagation</a:t>
            </a:r>
          </a:p>
          <a:p>
            <a:r>
              <a:rPr lang="en-US" altLang="zh-CN" dirty="0" smtClean="0"/>
              <a:t>5.4 The Hessian Matrix</a:t>
            </a:r>
          </a:p>
          <a:p>
            <a:r>
              <a:rPr lang="en-US" altLang="zh-CN" dirty="0" smtClean="0"/>
              <a:t>5.5 Regularization in Neural Networks</a:t>
            </a:r>
          </a:p>
          <a:p>
            <a:r>
              <a:rPr lang="en-US" altLang="zh-CN" dirty="0" smtClean="0"/>
              <a:t>5.6 Mixture Density Networks</a:t>
            </a:r>
          </a:p>
          <a:p>
            <a:r>
              <a:rPr lang="en-US" altLang="zh-CN" dirty="0" smtClean="0"/>
              <a:t>5.7 Bayesian Neural Networks</a:t>
            </a:r>
          </a:p>
          <a:p>
            <a:endParaRPr lang="zh-CN" altLang="en-US" dirty="0"/>
          </a:p>
        </p:txBody>
      </p:sp>
      <p:sp>
        <p:nvSpPr>
          <p:cNvPr id="4" name="灯片编号占位符 3"/>
          <p:cNvSpPr>
            <a:spLocks noGrp="1"/>
          </p:cNvSpPr>
          <p:nvPr>
            <p:ph type="sldNum" sz="quarter" idx="12"/>
          </p:nvPr>
        </p:nvSpPr>
        <p:spPr/>
        <p:txBody>
          <a:bodyPr/>
          <a:lstStyle/>
          <a:p>
            <a:fld id="{A01A576C-2E1E-446F-87D3-73E8CF978A80}" type="slidenum">
              <a:rPr lang="zh-CN" altLang="en-US" smtClean="0"/>
              <a:t>2</a:t>
            </a:fld>
            <a:endParaRPr lang="zh-CN" altLang="en-US"/>
          </a:p>
        </p:txBody>
      </p:sp>
    </p:spTree>
    <p:extLst>
      <p:ext uri="{BB962C8B-B14F-4D97-AF65-F5344CB8AC3E}">
        <p14:creationId xmlns:p14="http://schemas.microsoft.com/office/powerpoint/2010/main" val="28817553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567748"/>
          </a:xfrm>
        </p:spPr>
        <p:txBody>
          <a:bodyPr>
            <a:normAutofit/>
          </a:bodyPr>
          <a:lstStyle/>
          <a:p>
            <a:r>
              <a:rPr lang="en-US" altLang="zh-CN" sz="2800" b="1" dirty="0" smtClean="0"/>
              <a:t>5.6 </a:t>
            </a:r>
            <a:r>
              <a:rPr lang="en-US" altLang="zh-CN" sz="2800" b="1" dirty="0"/>
              <a:t>Mixture Density Networks</a:t>
            </a:r>
          </a:p>
        </p:txBody>
      </p:sp>
      <p:sp>
        <p:nvSpPr>
          <p:cNvPr id="4" name="灯片编号占位符 3"/>
          <p:cNvSpPr>
            <a:spLocks noGrp="1"/>
          </p:cNvSpPr>
          <p:nvPr>
            <p:ph type="sldNum" sz="quarter" idx="12"/>
          </p:nvPr>
        </p:nvSpPr>
        <p:spPr/>
        <p:txBody>
          <a:bodyPr/>
          <a:lstStyle/>
          <a:p>
            <a:fld id="{A01A576C-2E1E-446F-87D3-73E8CF978A80}" type="slidenum">
              <a:rPr lang="zh-CN" altLang="en-US" smtClean="0"/>
              <a:t>20</a:t>
            </a:fld>
            <a:endParaRPr lang="zh-CN" altLang="en-US"/>
          </a:p>
        </p:txBody>
      </p:sp>
      <p:pic>
        <p:nvPicPr>
          <p:cNvPr id="10" name="图片 9"/>
          <p:cNvPicPr>
            <a:picLocks noChangeAspect="1"/>
          </p:cNvPicPr>
          <p:nvPr/>
        </p:nvPicPr>
        <p:blipFill>
          <a:blip r:embed="rId3"/>
          <a:stretch>
            <a:fillRect/>
          </a:stretch>
        </p:blipFill>
        <p:spPr>
          <a:xfrm>
            <a:off x="3450354" y="1088154"/>
            <a:ext cx="4524375" cy="866775"/>
          </a:xfrm>
          <a:prstGeom prst="rect">
            <a:avLst/>
          </a:prstGeom>
        </p:spPr>
      </p:pic>
      <p:pic>
        <p:nvPicPr>
          <p:cNvPr id="11" name="图片 10"/>
          <p:cNvPicPr>
            <a:picLocks noChangeAspect="1"/>
          </p:cNvPicPr>
          <p:nvPr/>
        </p:nvPicPr>
        <p:blipFill>
          <a:blip r:embed="rId4"/>
          <a:stretch>
            <a:fillRect/>
          </a:stretch>
        </p:blipFill>
        <p:spPr>
          <a:xfrm>
            <a:off x="2271712" y="3146782"/>
            <a:ext cx="7648575" cy="2924175"/>
          </a:xfrm>
          <a:prstGeom prst="rect">
            <a:avLst/>
          </a:prstGeom>
        </p:spPr>
      </p:pic>
      <mc:AlternateContent xmlns:mc="http://schemas.openxmlformats.org/markup-compatibility/2006" xmlns:a14="http://schemas.microsoft.com/office/drawing/2010/main">
        <mc:Choice Requires="a14">
          <p:sp>
            <p:nvSpPr>
              <p:cNvPr id="12" name="矩形 11"/>
              <p:cNvSpPr/>
              <p:nvPr/>
            </p:nvSpPr>
            <p:spPr>
              <a:xfrm>
                <a:off x="838200" y="2110209"/>
                <a:ext cx="10515600" cy="657296"/>
              </a:xfrm>
              <a:prstGeom prst="rect">
                <a:avLst/>
              </a:prstGeom>
            </p:spPr>
            <p:txBody>
              <a:bodyPr wrap="square">
                <a:spAutoFit/>
              </a:bodyPr>
              <a:lstStyle/>
              <a:p>
                <a:r>
                  <a:rPr lang="en-US" altLang="zh-CN" dirty="0" smtClean="0"/>
                  <a:t>Mixing coefficients </a:t>
                </a:r>
                <a14:m>
                  <m:oMath xmlns:m="http://schemas.openxmlformats.org/officeDocument/2006/math">
                    <m:sSub>
                      <m:sSubPr>
                        <m:ctrlPr>
                          <a:rPr lang="en-US" altLang="zh-CN" b="0" i="1" dirty="0" smtClean="0">
                            <a:latin typeface="Cambria Math" panose="02040503050406030204" pitchFamily="18" charset="0"/>
                          </a:rPr>
                        </m:ctrlPr>
                      </m:sSubPr>
                      <m:e>
                        <m:r>
                          <a:rPr lang="en-US" altLang="zh-CN" i="1" dirty="0" smtClean="0">
                            <a:latin typeface="Cambria Math" panose="02040503050406030204" pitchFamily="18" charset="0"/>
                          </a:rPr>
                          <m:t>𝜋</m:t>
                        </m:r>
                      </m:e>
                      <m:sub>
                        <m:r>
                          <a:rPr lang="en-US" altLang="zh-CN" i="1" dirty="0" smtClean="0">
                            <a:latin typeface="Cambria Math" panose="02040503050406030204" pitchFamily="18" charset="0"/>
                          </a:rPr>
                          <m:t>𝑘</m:t>
                        </m:r>
                      </m:sub>
                    </m:sSub>
                    <m:r>
                      <a:rPr lang="en-US" altLang="zh-CN" i="1" dirty="0" smtClean="0">
                        <a:latin typeface="Cambria Math" panose="02040503050406030204" pitchFamily="18" charset="0"/>
                      </a:rPr>
                      <m:t>(</m:t>
                    </m:r>
                    <m:r>
                      <a:rPr lang="en-US" altLang="zh-CN" i="1" dirty="0" smtClean="0">
                        <a:latin typeface="Cambria Math" panose="02040503050406030204" pitchFamily="18" charset="0"/>
                      </a:rPr>
                      <m:t>𝑥</m:t>
                    </m:r>
                    <m:r>
                      <a:rPr lang="en-US" altLang="zh-CN" i="1" dirty="0" smtClean="0">
                        <a:latin typeface="Cambria Math" panose="02040503050406030204" pitchFamily="18" charset="0"/>
                      </a:rPr>
                      <m:t>)</m:t>
                    </m:r>
                  </m:oMath>
                </a14:m>
                <a:r>
                  <a:rPr lang="en-US" altLang="zh-CN" dirty="0"/>
                  <a:t>, the means </a:t>
                </a:r>
                <a14:m>
                  <m:oMath xmlns:m="http://schemas.openxmlformats.org/officeDocument/2006/math">
                    <m:sSub>
                      <m:sSubPr>
                        <m:ctrlPr>
                          <a:rPr lang="en-US" altLang="zh-CN" b="0" i="1" dirty="0" smtClean="0">
                            <a:latin typeface="Cambria Math" panose="02040503050406030204" pitchFamily="18" charset="0"/>
                          </a:rPr>
                        </m:ctrlPr>
                      </m:sSubPr>
                      <m:e>
                        <m:r>
                          <a:rPr lang="en-US" altLang="zh-CN" i="1" dirty="0" smtClean="0">
                            <a:latin typeface="Cambria Math" panose="02040503050406030204" pitchFamily="18" charset="0"/>
                          </a:rPr>
                          <m:t>𝜇</m:t>
                        </m:r>
                      </m:e>
                      <m:sub>
                        <m:r>
                          <a:rPr lang="en-US" altLang="zh-CN" i="1" dirty="0" smtClean="0">
                            <a:latin typeface="Cambria Math" panose="02040503050406030204" pitchFamily="18" charset="0"/>
                          </a:rPr>
                          <m:t>𝑘</m:t>
                        </m:r>
                      </m:sub>
                    </m:sSub>
                    <m:r>
                      <a:rPr lang="en-US" altLang="zh-CN" i="1" dirty="0">
                        <a:latin typeface="Cambria Math" panose="02040503050406030204" pitchFamily="18" charset="0"/>
                      </a:rPr>
                      <m:t>(</m:t>
                    </m:r>
                    <m:r>
                      <a:rPr lang="en-US" altLang="zh-CN" i="1" dirty="0">
                        <a:latin typeface="Cambria Math" panose="02040503050406030204" pitchFamily="18" charset="0"/>
                      </a:rPr>
                      <m:t>𝑥</m:t>
                    </m:r>
                    <m:r>
                      <a:rPr lang="en-US" altLang="zh-CN" i="1" dirty="0">
                        <a:latin typeface="Cambria Math" panose="02040503050406030204" pitchFamily="18" charset="0"/>
                      </a:rPr>
                      <m:t>)</m:t>
                    </m:r>
                  </m:oMath>
                </a14:m>
                <a:r>
                  <a:rPr lang="en-US" altLang="zh-CN" dirty="0"/>
                  <a:t>, and the variances </a:t>
                </a:r>
                <a14:m>
                  <m:oMath xmlns:m="http://schemas.openxmlformats.org/officeDocument/2006/math">
                    <m:sSubSup>
                      <m:sSubSupPr>
                        <m:ctrlPr>
                          <a:rPr lang="en-US" altLang="zh-CN" b="0" i="1" dirty="0" smtClean="0">
                            <a:latin typeface="Cambria Math" panose="02040503050406030204" pitchFamily="18" charset="0"/>
                          </a:rPr>
                        </m:ctrlPr>
                      </m:sSubSupPr>
                      <m:e>
                        <m:r>
                          <a:rPr lang="en-US" altLang="zh-CN" i="1" dirty="0" smtClean="0">
                            <a:latin typeface="Cambria Math" panose="02040503050406030204" pitchFamily="18" charset="0"/>
                          </a:rPr>
                          <m:t>𝜎</m:t>
                        </m:r>
                      </m:e>
                      <m:sub>
                        <m:r>
                          <a:rPr lang="en-US" altLang="zh-CN" i="1" dirty="0" smtClean="0">
                            <a:latin typeface="Cambria Math" panose="02040503050406030204" pitchFamily="18" charset="0"/>
                          </a:rPr>
                          <m:t>𝑘</m:t>
                        </m:r>
                      </m:sub>
                      <m:sup>
                        <m:r>
                          <a:rPr lang="en-US" altLang="zh-CN" i="1" dirty="0" smtClean="0">
                            <a:latin typeface="Cambria Math" panose="02040503050406030204" pitchFamily="18" charset="0"/>
                          </a:rPr>
                          <m:t>2</m:t>
                        </m:r>
                      </m:sup>
                    </m:sSubSup>
                    <m:r>
                      <a:rPr lang="en-US" altLang="zh-CN" i="1" dirty="0" smtClean="0">
                        <a:latin typeface="Cambria Math" panose="02040503050406030204" pitchFamily="18" charset="0"/>
                      </a:rPr>
                      <m:t> (</m:t>
                    </m:r>
                    <m:r>
                      <a:rPr lang="en-US" altLang="zh-CN" i="1" dirty="0">
                        <a:latin typeface="Cambria Math" panose="02040503050406030204" pitchFamily="18" charset="0"/>
                      </a:rPr>
                      <m:t>𝑥</m:t>
                    </m:r>
                    <m:r>
                      <a:rPr lang="en-US" altLang="zh-CN" i="1" dirty="0">
                        <a:latin typeface="Cambria Math" panose="02040503050406030204" pitchFamily="18" charset="0"/>
                      </a:rPr>
                      <m:t>)</m:t>
                    </m:r>
                  </m:oMath>
                </a14:m>
                <a:r>
                  <a:rPr lang="en-US" altLang="zh-CN" dirty="0"/>
                  <a:t>, to be governed </a:t>
                </a:r>
                <a:r>
                  <a:rPr lang="en-US" altLang="zh-CN" dirty="0" smtClean="0"/>
                  <a:t>by the </a:t>
                </a:r>
                <a:r>
                  <a:rPr lang="en-US" altLang="zh-CN" dirty="0"/>
                  <a:t>outputs of a conventional neural </a:t>
                </a:r>
                <a:r>
                  <a:rPr lang="en-US" altLang="zh-CN" dirty="0" smtClean="0"/>
                  <a:t>network.</a:t>
                </a:r>
                <a:endParaRPr lang="zh-CN" altLang="en-US" dirty="0"/>
              </a:p>
            </p:txBody>
          </p:sp>
        </mc:Choice>
        <mc:Fallback xmlns="">
          <p:sp>
            <p:nvSpPr>
              <p:cNvPr id="12" name="矩形 11"/>
              <p:cNvSpPr>
                <a:spLocks noRot="1" noChangeAspect="1" noMove="1" noResize="1" noEditPoints="1" noAdjustHandles="1" noChangeArrowheads="1" noChangeShapeType="1" noTextEdit="1"/>
              </p:cNvSpPr>
              <p:nvPr/>
            </p:nvSpPr>
            <p:spPr>
              <a:xfrm>
                <a:off x="838200" y="2110209"/>
                <a:ext cx="10515600" cy="657296"/>
              </a:xfrm>
              <a:prstGeom prst="rect">
                <a:avLst/>
              </a:prstGeom>
              <a:blipFill>
                <a:blip r:embed="rId5"/>
                <a:stretch>
                  <a:fillRect l="-522" t="-2778" r="-580" b="-1388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24648128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567748"/>
          </a:xfrm>
        </p:spPr>
        <p:txBody>
          <a:bodyPr>
            <a:normAutofit/>
          </a:bodyPr>
          <a:lstStyle/>
          <a:p>
            <a:r>
              <a:rPr lang="en-US" altLang="zh-CN" sz="2800" b="1" dirty="0" smtClean="0"/>
              <a:t>5.7 </a:t>
            </a:r>
            <a:r>
              <a:rPr lang="en-US" altLang="zh-CN" sz="2800" b="1" dirty="0"/>
              <a:t>Bayesian Neural Networks</a:t>
            </a:r>
          </a:p>
        </p:txBody>
      </p:sp>
      <p:sp>
        <p:nvSpPr>
          <p:cNvPr id="4" name="灯片编号占位符 3"/>
          <p:cNvSpPr>
            <a:spLocks noGrp="1"/>
          </p:cNvSpPr>
          <p:nvPr>
            <p:ph type="sldNum" sz="quarter" idx="12"/>
          </p:nvPr>
        </p:nvSpPr>
        <p:spPr/>
        <p:txBody>
          <a:bodyPr/>
          <a:lstStyle/>
          <a:p>
            <a:fld id="{A01A576C-2E1E-446F-87D3-73E8CF978A80}" type="slidenum">
              <a:rPr lang="zh-CN" altLang="en-US" smtClean="0"/>
              <a:t>21</a:t>
            </a:fld>
            <a:endParaRPr lang="zh-CN" altLang="en-US"/>
          </a:p>
        </p:txBody>
      </p:sp>
      <p:sp>
        <p:nvSpPr>
          <p:cNvPr id="3" name="矩形 2"/>
          <p:cNvSpPr/>
          <p:nvPr/>
        </p:nvSpPr>
        <p:spPr>
          <a:xfrm>
            <a:off x="838200" y="932874"/>
            <a:ext cx="3565400" cy="369332"/>
          </a:xfrm>
          <a:prstGeom prst="rect">
            <a:avLst/>
          </a:prstGeom>
        </p:spPr>
        <p:txBody>
          <a:bodyPr wrap="none">
            <a:spAutoFit/>
          </a:bodyPr>
          <a:lstStyle/>
          <a:p>
            <a:r>
              <a:rPr lang="en-US" altLang="zh-CN" b="1" dirty="0"/>
              <a:t>Posterior parameter distribution</a:t>
            </a:r>
            <a:endParaRPr lang="zh-CN" altLang="en-US" b="1" dirty="0"/>
          </a:p>
        </p:txBody>
      </p:sp>
      <p:sp>
        <p:nvSpPr>
          <p:cNvPr id="9" name="矩形 8"/>
          <p:cNvSpPr/>
          <p:nvPr/>
        </p:nvSpPr>
        <p:spPr>
          <a:xfrm>
            <a:off x="838200" y="3153428"/>
            <a:ext cx="10515600" cy="369332"/>
          </a:xfrm>
          <a:prstGeom prst="rect">
            <a:avLst/>
          </a:prstGeom>
        </p:spPr>
        <p:txBody>
          <a:bodyPr wrap="square">
            <a:spAutoFit/>
          </a:bodyPr>
          <a:lstStyle/>
          <a:p>
            <a:r>
              <a:rPr lang="en-US" altLang="zh-CN" dirty="0"/>
              <a:t>find a Gaussian approximation to the posterior distribution by using </a:t>
            </a:r>
            <a:r>
              <a:rPr lang="en-US" altLang="zh-CN" dirty="0" smtClean="0"/>
              <a:t>the Laplace </a:t>
            </a:r>
            <a:r>
              <a:rPr lang="en-US" altLang="zh-CN" dirty="0"/>
              <a:t>approximation.</a:t>
            </a:r>
            <a:endParaRPr lang="zh-CN" altLang="en-US" dirty="0"/>
          </a:p>
        </p:txBody>
      </p:sp>
      <p:pic>
        <p:nvPicPr>
          <p:cNvPr id="18" name="图片 17"/>
          <p:cNvPicPr>
            <a:picLocks noChangeAspect="1"/>
          </p:cNvPicPr>
          <p:nvPr/>
        </p:nvPicPr>
        <p:blipFill>
          <a:blip r:embed="rId3"/>
          <a:stretch>
            <a:fillRect/>
          </a:stretch>
        </p:blipFill>
        <p:spPr>
          <a:xfrm>
            <a:off x="3369985" y="5541482"/>
            <a:ext cx="4015740" cy="350520"/>
          </a:xfrm>
          <a:prstGeom prst="rect">
            <a:avLst/>
          </a:prstGeom>
        </p:spPr>
      </p:pic>
      <p:pic>
        <p:nvPicPr>
          <p:cNvPr id="20" name="图片 19"/>
          <p:cNvPicPr>
            <a:picLocks noChangeAspect="1"/>
          </p:cNvPicPr>
          <p:nvPr/>
        </p:nvPicPr>
        <p:blipFill>
          <a:blip r:embed="rId4"/>
          <a:stretch>
            <a:fillRect/>
          </a:stretch>
        </p:blipFill>
        <p:spPr>
          <a:xfrm>
            <a:off x="4636062" y="1271835"/>
            <a:ext cx="3124200" cy="335280"/>
          </a:xfrm>
          <a:prstGeom prst="rect">
            <a:avLst/>
          </a:prstGeom>
        </p:spPr>
      </p:pic>
      <p:pic>
        <p:nvPicPr>
          <p:cNvPr id="21" name="图片 20"/>
          <p:cNvPicPr>
            <a:picLocks noChangeAspect="1"/>
          </p:cNvPicPr>
          <p:nvPr/>
        </p:nvPicPr>
        <p:blipFill>
          <a:blip r:embed="rId5"/>
          <a:stretch>
            <a:fillRect/>
          </a:stretch>
        </p:blipFill>
        <p:spPr>
          <a:xfrm>
            <a:off x="4872037" y="1674747"/>
            <a:ext cx="2308860" cy="304800"/>
          </a:xfrm>
          <a:prstGeom prst="rect">
            <a:avLst/>
          </a:prstGeom>
        </p:spPr>
      </p:pic>
      <p:pic>
        <p:nvPicPr>
          <p:cNvPr id="22" name="图片 21"/>
          <p:cNvPicPr>
            <a:picLocks noChangeAspect="1"/>
          </p:cNvPicPr>
          <p:nvPr/>
        </p:nvPicPr>
        <p:blipFill>
          <a:blip r:embed="rId6"/>
          <a:stretch>
            <a:fillRect/>
          </a:stretch>
        </p:blipFill>
        <p:spPr>
          <a:xfrm>
            <a:off x="4152887" y="1925444"/>
            <a:ext cx="3520440" cy="731520"/>
          </a:xfrm>
          <a:prstGeom prst="rect">
            <a:avLst/>
          </a:prstGeom>
        </p:spPr>
      </p:pic>
      <p:pic>
        <p:nvPicPr>
          <p:cNvPr id="23" name="图片 22"/>
          <p:cNvPicPr>
            <a:picLocks noChangeAspect="1"/>
          </p:cNvPicPr>
          <p:nvPr/>
        </p:nvPicPr>
        <p:blipFill>
          <a:blip r:embed="rId7"/>
          <a:stretch>
            <a:fillRect/>
          </a:stretch>
        </p:blipFill>
        <p:spPr>
          <a:xfrm>
            <a:off x="4506277" y="2752418"/>
            <a:ext cx="3040380" cy="274320"/>
          </a:xfrm>
          <a:prstGeom prst="rect">
            <a:avLst/>
          </a:prstGeom>
        </p:spPr>
      </p:pic>
      <p:pic>
        <p:nvPicPr>
          <p:cNvPr id="25" name="图片 24"/>
          <p:cNvPicPr>
            <a:picLocks noChangeAspect="1"/>
          </p:cNvPicPr>
          <p:nvPr/>
        </p:nvPicPr>
        <p:blipFill>
          <a:blip r:embed="rId8"/>
          <a:stretch>
            <a:fillRect/>
          </a:stretch>
        </p:blipFill>
        <p:spPr>
          <a:xfrm>
            <a:off x="3439722" y="3739631"/>
            <a:ext cx="2758440" cy="335280"/>
          </a:xfrm>
          <a:prstGeom prst="rect">
            <a:avLst/>
          </a:prstGeom>
        </p:spPr>
      </p:pic>
      <p:pic>
        <p:nvPicPr>
          <p:cNvPr id="26" name="图片 25"/>
          <p:cNvPicPr>
            <a:picLocks noChangeAspect="1"/>
          </p:cNvPicPr>
          <p:nvPr/>
        </p:nvPicPr>
        <p:blipFill>
          <a:blip r:embed="rId9"/>
          <a:stretch>
            <a:fillRect/>
          </a:stretch>
        </p:blipFill>
        <p:spPr>
          <a:xfrm>
            <a:off x="3439722" y="4297390"/>
            <a:ext cx="3855720" cy="320040"/>
          </a:xfrm>
          <a:prstGeom prst="rect">
            <a:avLst/>
          </a:prstGeom>
        </p:spPr>
      </p:pic>
      <p:pic>
        <p:nvPicPr>
          <p:cNvPr id="27" name="图片 26"/>
          <p:cNvPicPr>
            <a:picLocks noChangeAspect="1"/>
          </p:cNvPicPr>
          <p:nvPr/>
        </p:nvPicPr>
        <p:blipFill>
          <a:blip r:embed="rId10"/>
          <a:stretch>
            <a:fillRect/>
          </a:stretch>
        </p:blipFill>
        <p:spPr>
          <a:xfrm>
            <a:off x="6532592" y="3758619"/>
            <a:ext cx="3581400" cy="274320"/>
          </a:xfrm>
          <a:prstGeom prst="rect">
            <a:avLst/>
          </a:prstGeom>
        </p:spPr>
      </p:pic>
      <p:pic>
        <p:nvPicPr>
          <p:cNvPr id="28" name="图片 27"/>
          <p:cNvPicPr>
            <a:picLocks noChangeAspect="1"/>
          </p:cNvPicPr>
          <p:nvPr/>
        </p:nvPicPr>
        <p:blipFill>
          <a:blip r:embed="rId11"/>
          <a:stretch>
            <a:fillRect/>
          </a:stretch>
        </p:blipFill>
        <p:spPr>
          <a:xfrm>
            <a:off x="3394820" y="4807569"/>
            <a:ext cx="5219700" cy="457200"/>
          </a:xfrm>
          <a:prstGeom prst="rect">
            <a:avLst/>
          </a:prstGeom>
        </p:spPr>
      </p:pic>
      <p:pic>
        <p:nvPicPr>
          <p:cNvPr id="29" name="图片 28"/>
          <p:cNvPicPr>
            <a:picLocks noChangeAspect="1"/>
          </p:cNvPicPr>
          <p:nvPr/>
        </p:nvPicPr>
        <p:blipFill>
          <a:blip r:embed="rId12"/>
          <a:stretch>
            <a:fillRect/>
          </a:stretch>
        </p:blipFill>
        <p:spPr>
          <a:xfrm>
            <a:off x="7600487" y="5561658"/>
            <a:ext cx="2247900" cy="342900"/>
          </a:xfrm>
          <a:prstGeom prst="rect">
            <a:avLst/>
          </a:prstGeom>
        </p:spPr>
      </p:pic>
      <p:sp>
        <p:nvSpPr>
          <p:cNvPr id="5" name="矩形 4"/>
          <p:cNvSpPr/>
          <p:nvPr/>
        </p:nvSpPr>
        <p:spPr>
          <a:xfrm>
            <a:off x="1929846" y="1218744"/>
            <a:ext cx="2473754" cy="369332"/>
          </a:xfrm>
          <a:prstGeom prst="rect">
            <a:avLst/>
          </a:prstGeom>
        </p:spPr>
        <p:txBody>
          <a:bodyPr wrap="none">
            <a:spAutoFit/>
          </a:bodyPr>
          <a:lstStyle/>
          <a:p>
            <a:r>
              <a:rPr lang="en-US" altLang="zh-CN" dirty="0"/>
              <a:t>conditional distribution</a:t>
            </a:r>
            <a:endParaRPr lang="zh-CN" altLang="en-US" dirty="0"/>
          </a:p>
        </p:txBody>
      </p:sp>
      <p:sp>
        <p:nvSpPr>
          <p:cNvPr id="6" name="矩形 5"/>
          <p:cNvSpPr/>
          <p:nvPr/>
        </p:nvSpPr>
        <p:spPr>
          <a:xfrm>
            <a:off x="3694795" y="1651642"/>
            <a:ext cx="659155" cy="369332"/>
          </a:xfrm>
          <a:prstGeom prst="rect">
            <a:avLst/>
          </a:prstGeom>
        </p:spPr>
        <p:txBody>
          <a:bodyPr wrap="none">
            <a:spAutoFit/>
          </a:bodyPr>
          <a:lstStyle/>
          <a:p>
            <a:r>
              <a:rPr lang="en-US" altLang="zh-CN" dirty="0"/>
              <a:t>prior</a:t>
            </a:r>
            <a:endParaRPr lang="zh-CN" altLang="en-US" dirty="0"/>
          </a:p>
        </p:txBody>
      </p:sp>
      <p:sp>
        <p:nvSpPr>
          <p:cNvPr id="7" name="矩形 6"/>
          <p:cNvSpPr/>
          <p:nvPr/>
        </p:nvSpPr>
        <p:spPr>
          <a:xfrm>
            <a:off x="3009625" y="2076836"/>
            <a:ext cx="1143262" cy="369332"/>
          </a:xfrm>
          <a:prstGeom prst="rect">
            <a:avLst/>
          </a:prstGeom>
        </p:spPr>
        <p:txBody>
          <a:bodyPr wrap="none">
            <a:spAutoFit/>
          </a:bodyPr>
          <a:lstStyle/>
          <a:p>
            <a:r>
              <a:rPr lang="en-US" altLang="zh-CN" dirty="0"/>
              <a:t>likelihood</a:t>
            </a:r>
            <a:endParaRPr lang="zh-CN" altLang="en-US" dirty="0"/>
          </a:p>
        </p:txBody>
      </p:sp>
      <p:sp>
        <p:nvSpPr>
          <p:cNvPr id="8" name="矩形 7"/>
          <p:cNvSpPr/>
          <p:nvPr/>
        </p:nvSpPr>
        <p:spPr>
          <a:xfrm>
            <a:off x="3155224" y="2655928"/>
            <a:ext cx="1079142" cy="369332"/>
          </a:xfrm>
          <a:prstGeom prst="rect">
            <a:avLst/>
          </a:prstGeom>
        </p:spPr>
        <p:txBody>
          <a:bodyPr wrap="none">
            <a:spAutoFit/>
          </a:bodyPr>
          <a:lstStyle/>
          <a:p>
            <a:r>
              <a:rPr lang="en-US" altLang="zh-CN" dirty="0"/>
              <a:t>posterior</a:t>
            </a:r>
            <a:endParaRPr lang="zh-CN" altLang="en-US" dirty="0"/>
          </a:p>
        </p:txBody>
      </p:sp>
      <p:sp>
        <p:nvSpPr>
          <p:cNvPr id="11" name="矩形 10"/>
          <p:cNvSpPr/>
          <p:nvPr/>
        </p:nvSpPr>
        <p:spPr>
          <a:xfrm>
            <a:off x="811313" y="5497974"/>
            <a:ext cx="2343911" cy="369332"/>
          </a:xfrm>
          <a:prstGeom prst="rect">
            <a:avLst/>
          </a:prstGeom>
        </p:spPr>
        <p:txBody>
          <a:bodyPr wrap="none">
            <a:spAutoFit/>
          </a:bodyPr>
          <a:lstStyle/>
          <a:p>
            <a:r>
              <a:rPr lang="en-US" altLang="zh-CN" dirty="0"/>
              <a:t>predictive distribution</a:t>
            </a:r>
            <a:endParaRPr lang="zh-CN" altLang="en-US" dirty="0"/>
          </a:p>
        </p:txBody>
      </p:sp>
    </p:spTree>
    <p:extLst>
      <p:ext uri="{BB962C8B-B14F-4D97-AF65-F5344CB8AC3E}">
        <p14:creationId xmlns:p14="http://schemas.microsoft.com/office/powerpoint/2010/main" val="224269667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567748"/>
          </a:xfrm>
        </p:spPr>
        <p:txBody>
          <a:bodyPr>
            <a:normAutofit/>
          </a:bodyPr>
          <a:lstStyle/>
          <a:p>
            <a:r>
              <a:rPr lang="en-US" altLang="zh-CN" sz="2800" b="1" dirty="0" smtClean="0"/>
              <a:t>5.7 </a:t>
            </a:r>
            <a:r>
              <a:rPr lang="en-US" altLang="zh-CN" sz="2800" b="1" dirty="0"/>
              <a:t>Bayesian Neural Networks</a:t>
            </a:r>
          </a:p>
        </p:txBody>
      </p:sp>
      <p:sp>
        <p:nvSpPr>
          <p:cNvPr id="4" name="灯片编号占位符 3"/>
          <p:cNvSpPr>
            <a:spLocks noGrp="1"/>
          </p:cNvSpPr>
          <p:nvPr>
            <p:ph type="sldNum" sz="quarter" idx="12"/>
          </p:nvPr>
        </p:nvSpPr>
        <p:spPr/>
        <p:txBody>
          <a:bodyPr/>
          <a:lstStyle/>
          <a:p>
            <a:fld id="{A01A576C-2E1E-446F-87D3-73E8CF978A80}" type="slidenum">
              <a:rPr lang="zh-CN" altLang="en-US" smtClean="0"/>
              <a:t>22</a:t>
            </a:fld>
            <a:endParaRPr lang="zh-CN" altLang="en-US"/>
          </a:p>
        </p:txBody>
      </p:sp>
      <p:sp>
        <p:nvSpPr>
          <p:cNvPr id="3" name="矩形 2"/>
          <p:cNvSpPr/>
          <p:nvPr/>
        </p:nvSpPr>
        <p:spPr>
          <a:xfrm>
            <a:off x="838200" y="932874"/>
            <a:ext cx="4615366" cy="369332"/>
          </a:xfrm>
          <a:prstGeom prst="rect">
            <a:avLst/>
          </a:prstGeom>
        </p:spPr>
        <p:txBody>
          <a:bodyPr wrap="none">
            <a:spAutoFit/>
          </a:bodyPr>
          <a:lstStyle/>
          <a:p>
            <a:r>
              <a:rPr lang="en-US" altLang="zh-CN" b="1" dirty="0"/>
              <a:t>Bayesian neural networks for classification</a:t>
            </a:r>
            <a:endParaRPr lang="zh-CN" altLang="en-US" b="1" dirty="0"/>
          </a:p>
        </p:txBody>
      </p:sp>
      <p:sp>
        <p:nvSpPr>
          <p:cNvPr id="5" name="矩形 4"/>
          <p:cNvSpPr/>
          <p:nvPr/>
        </p:nvSpPr>
        <p:spPr>
          <a:xfrm>
            <a:off x="838200" y="1302206"/>
            <a:ext cx="5376793" cy="369332"/>
          </a:xfrm>
          <a:prstGeom prst="rect">
            <a:avLst/>
          </a:prstGeom>
        </p:spPr>
        <p:txBody>
          <a:bodyPr wrap="none">
            <a:spAutoFit/>
          </a:bodyPr>
          <a:lstStyle/>
          <a:p>
            <a:r>
              <a:rPr lang="en-US" altLang="zh-CN" dirty="0"/>
              <a:t>The log likelihood function for this model is given by</a:t>
            </a:r>
            <a:endParaRPr lang="zh-CN" altLang="en-US" dirty="0"/>
          </a:p>
        </p:txBody>
      </p:sp>
      <p:grpSp>
        <p:nvGrpSpPr>
          <p:cNvPr id="10" name="组合 9"/>
          <p:cNvGrpSpPr/>
          <p:nvPr/>
        </p:nvGrpSpPr>
        <p:grpSpPr>
          <a:xfrm>
            <a:off x="1738816" y="1699228"/>
            <a:ext cx="6057900" cy="822960"/>
            <a:chOff x="4104046" y="2947987"/>
            <a:chExt cx="5554304" cy="962025"/>
          </a:xfrm>
        </p:grpSpPr>
        <p:pic>
          <p:nvPicPr>
            <p:cNvPr id="6" name="图片 5"/>
            <p:cNvPicPr>
              <a:picLocks noChangeAspect="1"/>
            </p:cNvPicPr>
            <p:nvPr/>
          </p:nvPicPr>
          <p:blipFill>
            <a:blip r:embed="rId3"/>
            <a:stretch>
              <a:fillRect/>
            </a:stretch>
          </p:blipFill>
          <p:spPr>
            <a:xfrm>
              <a:off x="5629275" y="2947987"/>
              <a:ext cx="466725" cy="962025"/>
            </a:xfrm>
            <a:prstGeom prst="rect">
              <a:avLst/>
            </a:prstGeom>
          </p:spPr>
        </p:pic>
        <p:pic>
          <p:nvPicPr>
            <p:cNvPr id="7" name="图片 6"/>
            <p:cNvPicPr>
              <a:picLocks noChangeAspect="1"/>
            </p:cNvPicPr>
            <p:nvPr/>
          </p:nvPicPr>
          <p:blipFill>
            <a:blip r:embed="rId4"/>
            <a:stretch>
              <a:fillRect/>
            </a:stretch>
          </p:blipFill>
          <p:spPr>
            <a:xfrm>
              <a:off x="4104046" y="3187412"/>
              <a:ext cx="1466850" cy="457200"/>
            </a:xfrm>
            <a:prstGeom prst="rect">
              <a:avLst/>
            </a:prstGeom>
          </p:spPr>
        </p:pic>
        <p:pic>
          <p:nvPicPr>
            <p:cNvPr id="8" name="图片 7"/>
            <p:cNvPicPr>
              <a:picLocks noChangeAspect="1"/>
            </p:cNvPicPr>
            <p:nvPr/>
          </p:nvPicPr>
          <p:blipFill>
            <a:blip r:embed="rId5"/>
            <a:stretch>
              <a:fillRect/>
            </a:stretch>
          </p:blipFill>
          <p:spPr>
            <a:xfrm>
              <a:off x="6096000" y="3282662"/>
              <a:ext cx="3562350" cy="361950"/>
            </a:xfrm>
            <a:prstGeom prst="rect">
              <a:avLst/>
            </a:prstGeom>
          </p:spPr>
        </p:pic>
      </p:grpSp>
      <p:pic>
        <p:nvPicPr>
          <p:cNvPr id="11" name="图片 10"/>
          <p:cNvPicPr>
            <a:picLocks noChangeAspect="1"/>
          </p:cNvPicPr>
          <p:nvPr/>
        </p:nvPicPr>
        <p:blipFill>
          <a:blip r:embed="rId6"/>
          <a:stretch>
            <a:fillRect/>
          </a:stretch>
        </p:blipFill>
        <p:spPr>
          <a:xfrm>
            <a:off x="1738816" y="2577643"/>
            <a:ext cx="2971800" cy="434340"/>
          </a:xfrm>
          <a:prstGeom prst="rect">
            <a:avLst/>
          </a:prstGeom>
        </p:spPr>
      </p:pic>
      <p:pic>
        <p:nvPicPr>
          <p:cNvPr id="12" name="图片 11"/>
          <p:cNvPicPr>
            <a:picLocks noChangeAspect="1"/>
          </p:cNvPicPr>
          <p:nvPr/>
        </p:nvPicPr>
        <p:blipFill>
          <a:blip r:embed="rId7"/>
          <a:stretch>
            <a:fillRect/>
          </a:stretch>
        </p:blipFill>
        <p:spPr>
          <a:xfrm>
            <a:off x="4625156" y="3223836"/>
            <a:ext cx="4198620" cy="518160"/>
          </a:xfrm>
          <a:prstGeom prst="rect">
            <a:avLst/>
          </a:prstGeom>
        </p:spPr>
      </p:pic>
      <p:sp>
        <p:nvSpPr>
          <p:cNvPr id="13" name="矩形 12"/>
          <p:cNvSpPr/>
          <p:nvPr/>
        </p:nvSpPr>
        <p:spPr>
          <a:xfrm>
            <a:off x="937159" y="3274519"/>
            <a:ext cx="3446777" cy="369332"/>
          </a:xfrm>
          <a:prstGeom prst="rect">
            <a:avLst/>
          </a:prstGeom>
        </p:spPr>
        <p:txBody>
          <a:bodyPr wrap="none">
            <a:spAutoFit/>
          </a:bodyPr>
          <a:lstStyle/>
          <a:p>
            <a:r>
              <a:rPr lang="en-US" altLang="zh-CN" dirty="0"/>
              <a:t>maximize the marginal likelihood</a:t>
            </a:r>
            <a:endParaRPr lang="zh-CN" altLang="en-US" dirty="0"/>
          </a:p>
        </p:txBody>
      </p:sp>
      <p:sp>
        <p:nvSpPr>
          <p:cNvPr id="14" name="矩形 13"/>
          <p:cNvSpPr/>
          <p:nvPr/>
        </p:nvSpPr>
        <p:spPr>
          <a:xfrm>
            <a:off x="982219" y="3871057"/>
            <a:ext cx="4235455" cy="369332"/>
          </a:xfrm>
          <a:prstGeom prst="rect">
            <a:avLst/>
          </a:prstGeom>
        </p:spPr>
        <p:txBody>
          <a:bodyPr wrap="none">
            <a:spAutoFit/>
          </a:bodyPr>
          <a:lstStyle/>
          <a:p>
            <a:r>
              <a:rPr lang="en-US" altLang="zh-CN" dirty="0"/>
              <a:t>linear </a:t>
            </a:r>
            <a:r>
              <a:rPr lang="en-US" altLang="zh-CN" dirty="0" smtClean="0"/>
              <a:t>approximation of output activation</a:t>
            </a:r>
            <a:endParaRPr lang="zh-CN" altLang="en-US" dirty="0"/>
          </a:p>
        </p:txBody>
      </p:sp>
      <p:pic>
        <p:nvPicPr>
          <p:cNvPr id="15" name="图片 14"/>
          <p:cNvPicPr>
            <a:picLocks/>
          </p:cNvPicPr>
          <p:nvPr/>
        </p:nvPicPr>
        <p:blipFill>
          <a:blip r:embed="rId8"/>
          <a:stretch>
            <a:fillRect/>
          </a:stretch>
        </p:blipFill>
        <p:spPr>
          <a:xfrm>
            <a:off x="5279279" y="3898177"/>
            <a:ext cx="3505200" cy="335280"/>
          </a:xfrm>
          <a:prstGeom prst="rect">
            <a:avLst/>
          </a:prstGeom>
        </p:spPr>
      </p:pic>
      <p:pic>
        <p:nvPicPr>
          <p:cNvPr id="16" name="图片 15"/>
          <p:cNvPicPr>
            <a:picLocks/>
          </p:cNvPicPr>
          <p:nvPr/>
        </p:nvPicPr>
        <p:blipFill>
          <a:blip r:embed="rId9"/>
          <a:stretch>
            <a:fillRect/>
          </a:stretch>
        </p:blipFill>
        <p:spPr>
          <a:xfrm>
            <a:off x="2225778" y="4608478"/>
            <a:ext cx="6057900" cy="548640"/>
          </a:xfrm>
          <a:prstGeom prst="rect">
            <a:avLst/>
          </a:prstGeom>
        </p:spPr>
      </p:pic>
      <p:grpSp>
        <p:nvGrpSpPr>
          <p:cNvPr id="31" name="组合 30"/>
          <p:cNvGrpSpPr>
            <a:grpSpLocks/>
          </p:cNvGrpSpPr>
          <p:nvPr/>
        </p:nvGrpSpPr>
        <p:grpSpPr>
          <a:xfrm>
            <a:off x="2225778" y="5378373"/>
            <a:ext cx="5473130" cy="541020"/>
            <a:chOff x="2660547" y="5144426"/>
            <a:chExt cx="6841412" cy="676275"/>
          </a:xfrm>
        </p:grpSpPr>
        <p:pic>
          <p:nvPicPr>
            <p:cNvPr id="17" name="图片 16"/>
            <p:cNvPicPr>
              <a:picLocks noChangeAspect="1"/>
            </p:cNvPicPr>
            <p:nvPr/>
          </p:nvPicPr>
          <p:blipFill>
            <a:blip r:embed="rId10"/>
            <a:stretch>
              <a:fillRect/>
            </a:stretch>
          </p:blipFill>
          <p:spPr>
            <a:xfrm>
              <a:off x="2660547" y="5144426"/>
              <a:ext cx="4238625" cy="676275"/>
            </a:xfrm>
            <a:prstGeom prst="rect">
              <a:avLst/>
            </a:prstGeom>
          </p:spPr>
        </p:pic>
        <p:pic>
          <p:nvPicPr>
            <p:cNvPr id="19" name="图片 18"/>
            <p:cNvPicPr>
              <a:picLocks noChangeAspect="1"/>
            </p:cNvPicPr>
            <p:nvPr/>
          </p:nvPicPr>
          <p:blipFill>
            <a:blip r:embed="rId11"/>
            <a:stretch>
              <a:fillRect/>
            </a:stretch>
          </p:blipFill>
          <p:spPr>
            <a:xfrm>
              <a:off x="7311209" y="5291057"/>
              <a:ext cx="2190750" cy="381000"/>
            </a:xfrm>
            <a:prstGeom prst="rect">
              <a:avLst/>
            </a:prstGeom>
          </p:spPr>
        </p:pic>
        <p:pic>
          <p:nvPicPr>
            <p:cNvPr id="30" name="图片 29"/>
            <p:cNvPicPr>
              <a:picLocks noChangeAspect="1"/>
            </p:cNvPicPr>
            <p:nvPr/>
          </p:nvPicPr>
          <p:blipFill>
            <a:blip r:embed="rId12"/>
            <a:stretch>
              <a:fillRect/>
            </a:stretch>
          </p:blipFill>
          <p:spPr>
            <a:xfrm>
              <a:off x="6938503" y="5294894"/>
              <a:ext cx="333375" cy="333375"/>
            </a:xfrm>
            <a:prstGeom prst="rect">
              <a:avLst/>
            </a:prstGeom>
          </p:spPr>
        </p:pic>
      </p:grpSp>
    </p:spTree>
    <p:extLst>
      <p:ext uri="{BB962C8B-B14F-4D97-AF65-F5344CB8AC3E}">
        <p14:creationId xmlns:p14="http://schemas.microsoft.com/office/powerpoint/2010/main" val="296017409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567748"/>
          </a:xfrm>
        </p:spPr>
        <p:txBody>
          <a:bodyPr>
            <a:normAutofit/>
          </a:bodyPr>
          <a:lstStyle/>
          <a:p>
            <a:r>
              <a:rPr lang="en-US" altLang="zh-CN" sz="2800" b="1" dirty="0"/>
              <a:t>5.1 Feed-forward Network Functions</a:t>
            </a:r>
          </a:p>
        </p:txBody>
      </p:sp>
      <p:pic>
        <p:nvPicPr>
          <p:cNvPr id="3" name="图片 2"/>
          <p:cNvPicPr>
            <a:picLocks noChangeAspect="1"/>
          </p:cNvPicPr>
          <p:nvPr/>
        </p:nvPicPr>
        <p:blipFill>
          <a:blip r:embed="rId2"/>
          <a:stretch>
            <a:fillRect/>
          </a:stretch>
        </p:blipFill>
        <p:spPr>
          <a:xfrm>
            <a:off x="838200" y="1303754"/>
            <a:ext cx="5867400" cy="4781550"/>
          </a:xfrm>
          <a:prstGeom prst="rect">
            <a:avLst/>
          </a:prstGeom>
        </p:spPr>
      </p:pic>
      <p:pic>
        <p:nvPicPr>
          <p:cNvPr id="4" name="图片 3"/>
          <p:cNvPicPr>
            <a:picLocks noChangeAspect="1"/>
          </p:cNvPicPr>
          <p:nvPr/>
        </p:nvPicPr>
        <p:blipFill>
          <a:blip r:embed="rId3"/>
          <a:stretch>
            <a:fillRect/>
          </a:stretch>
        </p:blipFill>
        <p:spPr>
          <a:xfrm>
            <a:off x="6801211" y="1312490"/>
            <a:ext cx="2286000" cy="754380"/>
          </a:xfrm>
          <a:prstGeom prst="rect">
            <a:avLst/>
          </a:prstGeom>
        </p:spPr>
      </p:pic>
      <p:pic>
        <p:nvPicPr>
          <p:cNvPr id="5" name="图片 4"/>
          <p:cNvPicPr>
            <a:picLocks noChangeAspect="1"/>
          </p:cNvPicPr>
          <p:nvPr/>
        </p:nvPicPr>
        <p:blipFill>
          <a:blip r:embed="rId4"/>
          <a:stretch>
            <a:fillRect/>
          </a:stretch>
        </p:blipFill>
        <p:spPr>
          <a:xfrm>
            <a:off x="6928613" y="2582768"/>
            <a:ext cx="998220" cy="381000"/>
          </a:xfrm>
          <a:prstGeom prst="rect">
            <a:avLst/>
          </a:prstGeom>
        </p:spPr>
      </p:pic>
      <p:sp>
        <p:nvSpPr>
          <p:cNvPr id="6" name="矩形 5"/>
          <p:cNvSpPr/>
          <p:nvPr/>
        </p:nvSpPr>
        <p:spPr>
          <a:xfrm>
            <a:off x="9273309" y="2565883"/>
            <a:ext cx="2008883" cy="369332"/>
          </a:xfrm>
          <a:prstGeom prst="rect">
            <a:avLst/>
          </a:prstGeom>
        </p:spPr>
        <p:txBody>
          <a:bodyPr wrap="none">
            <a:spAutoFit/>
          </a:bodyPr>
          <a:lstStyle/>
          <a:p>
            <a:r>
              <a:rPr lang="en-US" altLang="zh-CN" dirty="0"/>
              <a:t>activation function</a:t>
            </a:r>
            <a:endParaRPr lang="zh-CN" altLang="en-US" dirty="0"/>
          </a:p>
        </p:txBody>
      </p:sp>
      <p:pic>
        <p:nvPicPr>
          <p:cNvPr id="7" name="图片 6"/>
          <p:cNvPicPr>
            <a:picLocks noChangeAspect="1"/>
          </p:cNvPicPr>
          <p:nvPr/>
        </p:nvPicPr>
        <p:blipFill>
          <a:blip r:embed="rId5"/>
          <a:stretch>
            <a:fillRect/>
          </a:stretch>
        </p:blipFill>
        <p:spPr>
          <a:xfrm>
            <a:off x="6891698" y="3324307"/>
            <a:ext cx="2141220" cy="723900"/>
          </a:xfrm>
          <a:prstGeom prst="rect">
            <a:avLst/>
          </a:prstGeom>
        </p:spPr>
      </p:pic>
      <p:sp>
        <p:nvSpPr>
          <p:cNvPr id="8" name="矩形 7"/>
          <p:cNvSpPr/>
          <p:nvPr/>
        </p:nvSpPr>
        <p:spPr>
          <a:xfrm>
            <a:off x="9273309" y="3474635"/>
            <a:ext cx="2498462" cy="369332"/>
          </a:xfrm>
          <a:prstGeom prst="rect">
            <a:avLst/>
          </a:prstGeom>
        </p:spPr>
        <p:txBody>
          <a:bodyPr wrap="square">
            <a:spAutoFit/>
          </a:bodyPr>
          <a:lstStyle/>
          <a:p>
            <a:r>
              <a:rPr lang="en-US" altLang="zh-CN" dirty="0" smtClean="0"/>
              <a:t>Output unit </a:t>
            </a:r>
            <a:r>
              <a:rPr lang="en-US" altLang="zh-CN" dirty="0"/>
              <a:t>activations</a:t>
            </a:r>
            <a:endParaRPr lang="zh-CN" altLang="en-US" dirty="0"/>
          </a:p>
        </p:txBody>
      </p:sp>
      <p:sp>
        <p:nvSpPr>
          <p:cNvPr id="10" name="矩形 9"/>
          <p:cNvSpPr/>
          <p:nvPr/>
        </p:nvSpPr>
        <p:spPr>
          <a:xfrm>
            <a:off x="9273309" y="1561876"/>
            <a:ext cx="1231427" cy="369332"/>
          </a:xfrm>
          <a:prstGeom prst="rect">
            <a:avLst/>
          </a:prstGeom>
        </p:spPr>
        <p:txBody>
          <a:bodyPr wrap="none">
            <a:spAutoFit/>
          </a:bodyPr>
          <a:lstStyle/>
          <a:p>
            <a:r>
              <a:rPr lang="en-US" altLang="zh-CN" dirty="0"/>
              <a:t>activations</a:t>
            </a:r>
            <a:endParaRPr lang="zh-CN" altLang="en-US" dirty="0"/>
          </a:p>
        </p:txBody>
      </p:sp>
      <p:pic>
        <p:nvPicPr>
          <p:cNvPr id="11" name="图片 10"/>
          <p:cNvPicPr>
            <a:picLocks noChangeAspect="1"/>
          </p:cNvPicPr>
          <p:nvPr/>
        </p:nvPicPr>
        <p:blipFill>
          <a:blip r:embed="rId6"/>
          <a:stretch>
            <a:fillRect/>
          </a:stretch>
        </p:blipFill>
        <p:spPr>
          <a:xfrm>
            <a:off x="6501173" y="4380400"/>
            <a:ext cx="962025" cy="304800"/>
          </a:xfrm>
          <a:prstGeom prst="rect">
            <a:avLst/>
          </a:prstGeom>
        </p:spPr>
      </p:pic>
      <p:pic>
        <p:nvPicPr>
          <p:cNvPr id="12" name="图片 11"/>
          <p:cNvPicPr>
            <a:picLocks noChangeAspect="1"/>
          </p:cNvPicPr>
          <p:nvPr/>
        </p:nvPicPr>
        <p:blipFill>
          <a:blip r:embed="rId7"/>
          <a:stretch>
            <a:fillRect/>
          </a:stretch>
        </p:blipFill>
        <p:spPr>
          <a:xfrm>
            <a:off x="6483435" y="4727715"/>
            <a:ext cx="1371600" cy="371475"/>
          </a:xfrm>
          <a:prstGeom prst="rect">
            <a:avLst/>
          </a:prstGeom>
        </p:spPr>
      </p:pic>
      <p:sp>
        <p:nvSpPr>
          <p:cNvPr id="14" name="矩形 13"/>
          <p:cNvSpPr/>
          <p:nvPr/>
        </p:nvSpPr>
        <p:spPr>
          <a:xfrm>
            <a:off x="7926833" y="4685200"/>
            <a:ext cx="4296369" cy="369332"/>
          </a:xfrm>
          <a:prstGeom prst="rect">
            <a:avLst/>
          </a:prstGeom>
        </p:spPr>
        <p:txBody>
          <a:bodyPr wrap="none">
            <a:spAutoFit/>
          </a:bodyPr>
          <a:lstStyle/>
          <a:p>
            <a:r>
              <a:rPr lang="en-US" altLang="zh-CN" dirty="0"/>
              <a:t>for multiple binary classification problems</a:t>
            </a:r>
            <a:endParaRPr lang="zh-CN" altLang="en-US" dirty="0"/>
          </a:p>
        </p:txBody>
      </p:sp>
      <p:sp>
        <p:nvSpPr>
          <p:cNvPr id="16" name="矩形 15"/>
          <p:cNvSpPr/>
          <p:nvPr/>
        </p:nvSpPr>
        <p:spPr>
          <a:xfrm>
            <a:off x="7916086" y="4284403"/>
            <a:ext cx="3485249" cy="369332"/>
          </a:xfrm>
          <a:prstGeom prst="rect">
            <a:avLst/>
          </a:prstGeom>
        </p:spPr>
        <p:txBody>
          <a:bodyPr wrap="none">
            <a:spAutoFit/>
          </a:bodyPr>
          <a:lstStyle/>
          <a:p>
            <a:r>
              <a:rPr lang="en-US" altLang="zh-CN" dirty="0"/>
              <a:t>for standard regression problems</a:t>
            </a:r>
            <a:endParaRPr lang="zh-CN" altLang="en-US" dirty="0"/>
          </a:p>
        </p:txBody>
      </p:sp>
      <p:pic>
        <p:nvPicPr>
          <p:cNvPr id="17" name="图片 16"/>
          <p:cNvPicPr>
            <a:picLocks noChangeAspect="1"/>
          </p:cNvPicPr>
          <p:nvPr/>
        </p:nvPicPr>
        <p:blipFill>
          <a:blip r:embed="rId8"/>
          <a:stretch>
            <a:fillRect/>
          </a:stretch>
        </p:blipFill>
        <p:spPr>
          <a:xfrm>
            <a:off x="6433022" y="5316290"/>
            <a:ext cx="5090160" cy="822960"/>
          </a:xfrm>
          <a:prstGeom prst="rect">
            <a:avLst/>
          </a:prstGeom>
        </p:spPr>
      </p:pic>
      <p:sp>
        <p:nvSpPr>
          <p:cNvPr id="9" name="灯片编号占位符 8"/>
          <p:cNvSpPr>
            <a:spLocks noGrp="1"/>
          </p:cNvSpPr>
          <p:nvPr>
            <p:ph type="sldNum" sz="quarter" idx="12"/>
          </p:nvPr>
        </p:nvSpPr>
        <p:spPr/>
        <p:txBody>
          <a:bodyPr/>
          <a:lstStyle/>
          <a:p>
            <a:fld id="{A01A576C-2E1E-446F-87D3-73E8CF978A80}" type="slidenum">
              <a:rPr lang="zh-CN" altLang="en-US" smtClean="0"/>
              <a:t>3</a:t>
            </a:fld>
            <a:endParaRPr lang="zh-CN" altLang="en-US"/>
          </a:p>
        </p:txBody>
      </p:sp>
    </p:spTree>
    <p:extLst>
      <p:ext uri="{BB962C8B-B14F-4D97-AF65-F5344CB8AC3E}">
        <p14:creationId xmlns:p14="http://schemas.microsoft.com/office/powerpoint/2010/main" val="395255128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567748"/>
          </a:xfrm>
        </p:spPr>
        <p:txBody>
          <a:bodyPr>
            <a:normAutofit/>
          </a:bodyPr>
          <a:lstStyle/>
          <a:p>
            <a:r>
              <a:rPr lang="en-US" altLang="zh-CN" sz="2800" b="1" dirty="0" smtClean="0"/>
              <a:t>5.2 Network Training</a:t>
            </a:r>
            <a:endParaRPr lang="en-US" altLang="zh-CN" sz="2800" b="1" dirty="0"/>
          </a:p>
        </p:txBody>
      </p:sp>
      <p:sp>
        <p:nvSpPr>
          <p:cNvPr id="3" name="矩形 2"/>
          <p:cNvSpPr/>
          <p:nvPr/>
        </p:nvSpPr>
        <p:spPr>
          <a:xfrm>
            <a:off x="838200" y="932874"/>
            <a:ext cx="1388522" cy="369332"/>
          </a:xfrm>
          <a:prstGeom prst="rect">
            <a:avLst/>
          </a:prstGeom>
        </p:spPr>
        <p:txBody>
          <a:bodyPr wrap="none">
            <a:spAutoFit/>
          </a:bodyPr>
          <a:lstStyle/>
          <a:p>
            <a:r>
              <a:rPr lang="en-US" altLang="zh-CN" dirty="0" smtClean="0"/>
              <a:t>Training set:</a:t>
            </a:r>
            <a:endParaRPr lang="zh-CN" altLang="en-US" dirty="0"/>
          </a:p>
        </p:txBody>
      </p:sp>
      <p:pic>
        <p:nvPicPr>
          <p:cNvPr id="4" name="图片 3"/>
          <p:cNvPicPr>
            <a:picLocks noChangeAspect="1"/>
          </p:cNvPicPr>
          <p:nvPr/>
        </p:nvPicPr>
        <p:blipFill>
          <a:blip r:embed="rId2"/>
          <a:stretch>
            <a:fillRect/>
          </a:stretch>
        </p:blipFill>
        <p:spPr>
          <a:xfrm>
            <a:off x="2499537" y="922278"/>
            <a:ext cx="464820" cy="312420"/>
          </a:xfrm>
          <a:prstGeom prst="rect">
            <a:avLst/>
          </a:prstGeom>
        </p:spPr>
      </p:pic>
      <p:pic>
        <p:nvPicPr>
          <p:cNvPr id="7" name="图片 6"/>
          <p:cNvPicPr>
            <a:picLocks noChangeAspect="1"/>
          </p:cNvPicPr>
          <p:nvPr/>
        </p:nvPicPr>
        <p:blipFill>
          <a:blip r:embed="rId3"/>
          <a:stretch>
            <a:fillRect/>
          </a:stretch>
        </p:blipFill>
        <p:spPr>
          <a:xfrm>
            <a:off x="3353378" y="951924"/>
            <a:ext cx="457200" cy="297180"/>
          </a:xfrm>
          <a:prstGeom prst="rect">
            <a:avLst/>
          </a:prstGeom>
        </p:spPr>
      </p:pic>
      <p:pic>
        <p:nvPicPr>
          <p:cNvPr id="8" name="图片 7"/>
          <p:cNvPicPr>
            <a:picLocks noChangeAspect="1"/>
          </p:cNvPicPr>
          <p:nvPr/>
        </p:nvPicPr>
        <p:blipFill>
          <a:blip r:embed="rId4"/>
          <a:stretch>
            <a:fillRect/>
          </a:stretch>
        </p:blipFill>
        <p:spPr>
          <a:xfrm>
            <a:off x="3776608" y="1234698"/>
            <a:ext cx="3002280" cy="670560"/>
          </a:xfrm>
          <a:prstGeom prst="rect">
            <a:avLst/>
          </a:prstGeom>
        </p:spPr>
      </p:pic>
      <p:sp>
        <p:nvSpPr>
          <p:cNvPr id="9" name="矩形 8"/>
          <p:cNvSpPr/>
          <p:nvPr/>
        </p:nvSpPr>
        <p:spPr>
          <a:xfrm>
            <a:off x="823532" y="1361549"/>
            <a:ext cx="2880917" cy="369332"/>
          </a:xfrm>
          <a:prstGeom prst="rect">
            <a:avLst/>
          </a:prstGeom>
        </p:spPr>
        <p:txBody>
          <a:bodyPr wrap="none">
            <a:spAutoFit/>
          </a:bodyPr>
          <a:lstStyle/>
          <a:p>
            <a:r>
              <a:rPr lang="en-US" altLang="zh-CN" dirty="0"/>
              <a:t>minimize the error function</a:t>
            </a:r>
            <a:endParaRPr lang="zh-CN" altLang="en-US" dirty="0"/>
          </a:p>
        </p:txBody>
      </p:sp>
      <p:sp>
        <p:nvSpPr>
          <p:cNvPr id="12" name="矩形 11"/>
          <p:cNvSpPr/>
          <p:nvPr/>
        </p:nvSpPr>
        <p:spPr>
          <a:xfrm>
            <a:off x="838200" y="1967690"/>
            <a:ext cx="7236276" cy="369332"/>
          </a:xfrm>
          <a:prstGeom prst="rect">
            <a:avLst/>
          </a:prstGeom>
        </p:spPr>
        <p:txBody>
          <a:bodyPr wrap="none">
            <a:spAutoFit/>
          </a:bodyPr>
          <a:lstStyle/>
          <a:p>
            <a:r>
              <a:rPr lang="en-US" altLang="zh-CN" b="1" dirty="0"/>
              <a:t>R</a:t>
            </a:r>
            <a:r>
              <a:rPr lang="en-US" altLang="zh-CN" b="1" dirty="0" smtClean="0"/>
              <a:t>egression </a:t>
            </a:r>
            <a:r>
              <a:rPr lang="en-US" altLang="zh-CN" b="1" dirty="0" smtClean="0"/>
              <a:t>problems </a:t>
            </a:r>
            <a:r>
              <a:rPr lang="en-US" altLang="zh-CN" dirty="0" smtClean="0"/>
              <a:t>of neural network in a probabilistic interpretation</a:t>
            </a:r>
            <a:endParaRPr lang="zh-CN" altLang="en-US" dirty="0"/>
          </a:p>
        </p:txBody>
      </p:sp>
      <p:pic>
        <p:nvPicPr>
          <p:cNvPr id="13" name="图片 12"/>
          <p:cNvPicPr>
            <a:picLocks noChangeAspect="1"/>
          </p:cNvPicPr>
          <p:nvPr/>
        </p:nvPicPr>
        <p:blipFill>
          <a:blip r:embed="rId5"/>
          <a:stretch>
            <a:fillRect/>
          </a:stretch>
        </p:blipFill>
        <p:spPr>
          <a:xfrm>
            <a:off x="2391849" y="2404915"/>
            <a:ext cx="3070860" cy="350520"/>
          </a:xfrm>
          <a:prstGeom prst="rect">
            <a:avLst/>
          </a:prstGeom>
        </p:spPr>
      </p:pic>
      <p:sp>
        <p:nvSpPr>
          <p:cNvPr id="5" name="矩形 4"/>
          <p:cNvSpPr/>
          <p:nvPr/>
        </p:nvSpPr>
        <p:spPr>
          <a:xfrm>
            <a:off x="823532" y="2877778"/>
            <a:ext cx="2242922" cy="369332"/>
          </a:xfrm>
          <a:prstGeom prst="rect">
            <a:avLst/>
          </a:prstGeom>
        </p:spPr>
        <p:txBody>
          <a:bodyPr wrap="none">
            <a:spAutoFit/>
          </a:bodyPr>
          <a:lstStyle/>
          <a:p>
            <a:r>
              <a:rPr lang="en-US" altLang="zh-CN" b="1" dirty="0" smtClean="0"/>
              <a:t>Binary </a:t>
            </a:r>
            <a:r>
              <a:rPr lang="en-US" altLang="zh-CN" b="1" dirty="0"/>
              <a:t>classification</a:t>
            </a:r>
            <a:endParaRPr lang="zh-CN" altLang="en-US" b="1" dirty="0"/>
          </a:p>
        </p:txBody>
      </p:sp>
      <p:pic>
        <p:nvPicPr>
          <p:cNvPr id="6" name="图片 5"/>
          <p:cNvPicPr>
            <a:picLocks noChangeAspect="1"/>
          </p:cNvPicPr>
          <p:nvPr/>
        </p:nvPicPr>
        <p:blipFill>
          <a:blip r:embed="rId6"/>
          <a:stretch>
            <a:fillRect/>
          </a:stretch>
        </p:blipFill>
        <p:spPr>
          <a:xfrm>
            <a:off x="1266049" y="3240514"/>
            <a:ext cx="2438400" cy="518160"/>
          </a:xfrm>
          <a:prstGeom prst="rect">
            <a:avLst/>
          </a:prstGeom>
        </p:spPr>
      </p:pic>
      <p:pic>
        <p:nvPicPr>
          <p:cNvPr id="10" name="图片 9"/>
          <p:cNvPicPr>
            <a:picLocks noChangeAspect="1"/>
          </p:cNvPicPr>
          <p:nvPr/>
        </p:nvPicPr>
        <p:blipFill>
          <a:blip r:embed="rId7"/>
          <a:stretch>
            <a:fillRect/>
          </a:stretch>
        </p:blipFill>
        <p:spPr>
          <a:xfrm>
            <a:off x="4146966" y="3304302"/>
            <a:ext cx="3581400" cy="411480"/>
          </a:xfrm>
          <a:prstGeom prst="rect">
            <a:avLst/>
          </a:prstGeom>
        </p:spPr>
      </p:pic>
      <p:pic>
        <p:nvPicPr>
          <p:cNvPr id="11" name="图片 10"/>
          <p:cNvPicPr>
            <a:picLocks noChangeAspect="1"/>
          </p:cNvPicPr>
          <p:nvPr/>
        </p:nvPicPr>
        <p:blipFill>
          <a:blip r:embed="rId8"/>
          <a:stretch>
            <a:fillRect/>
          </a:stretch>
        </p:blipFill>
        <p:spPr>
          <a:xfrm>
            <a:off x="1128338" y="3802470"/>
            <a:ext cx="4450080" cy="723900"/>
          </a:xfrm>
          <a:prstGeom prst="rect">
            <a:avLst/>
          </a:prstGeom>
        </p:spPr>
      </p:pic>
      <p:pic>
        <p:nvPicPr>
          <p:cNvPr id="14" name="图片 13"/>
          <p:cNvPicPr>
            <a:picLocks noChangeAspect="1"/>
          </p:cNvPicPr>
          <p:nvPr/>
        </p:nvPicPr>
        <p:blipFill>
          <a:blip r:embed="rId9"/>
          <a:stretch>
            <a:fillRect/>
          </a:stretch>
        </p:blipFill>
        <p:spPr>
          <a:xfrm>
            <a:off x="868857" y="4916131"/>
            <a:ext cx="4191000" cy="746760"/>
          </a:xfrm>
          <a:prstGeom prst="rect">
            <a:avLst/>
          </a:prstGeom>
        </p:spPr>
      </p:pic>
      <p:pic>
        <p:nvPicPr>
          <p:cNvPr id="15" name="图片 14"/>
          <p:cNvPicPr>
            <a:picLocks noChangeAspect="1"/>
          </p:cNvPicPr>
          <p:nvPr/>
        </p:nvPicPr>
        <p:blipFill>
          <a:blip r:embed="rId10"/>
          <a:stretch>
            <a:fillRect/>
          </a:stretch>
        </p:blipFill>
        <p:spPr>
          <a:xfrm>
            <a:off x="5578418" y="4931371"/>
            <a:ext cx="4983480" cy="716280"/>
          </a:xfrm>
          <a:prstGeom prst="rect">
            <a:avLst/>
          </a:prstGeom>
        </p:spPr>
      </p:pic>
      <mc:AlternateContent xmlns:mc="http://schemas.openxmlformats.org/markup-compatibility/2006">
        <mc:Choice xmlns:a14="http://schemas.microsoft.com/office/drawing/2010/main" Requires="a14">
          <p:sp>
            <p:nvSpPr>
              <p:cNvPr id="16" name="矩形 15"/>
              <p:cNvSpPr/>
              <p:nvPr/>
            </p:nvSpPr>
            <p:spPr>
              <a:xfrm>
                <a:off x="838200" y="4577279"/>
                <a:ext cx="3541354" cy="369332"/>
              </a:xfrm>
              <a:prstGeom prst="rect">
                <a:avLst/>
              </a:prstGeom>
            </p:spPr>
            <p:txBody>
              <a:bodyPr wrap="none">
                <a:spAutoFit/>
              </a:bodyPr>
              <a:lstStyle/>
              <a:p>
                <a14:m>
                  <m:oMath xmlns:m="http://schemas.openxmlformats.org/officeDocument/2006/math">
                    <m:r>
                      <a:rPr lang="en-US" altLang="zh-CN" b="1" i="1" dirty="0" smtClean="0">
                        <a:latin typeface="Cambria Math" panose="02040503050406030204" pitchFamily="18" charset="0"/>
                      </a:rPr>
                      <m:t>𝑲</m:t>
                    </m:r>
                  </m:oMath>
                </a14:m>
                <a:r>
                  <a:rPr lang="en-US" altLang="zh-CN" b="1" dirty="0"/>
                  <a:t> separate binary classifications</a:t>
                </a:r>
                <a:endParaRPr lang="zh-CN" altLang="en-US" b="1" dirty="0"/>
              </a:p>
            </p:txBody>
          </p:sp>
        </mc:Choice>
        <mc:Fallback>
          <p:sp>
            <p:nvSpPr>
              <p:cNvPr id="16" name="矩形 15"/>
              <p:cNvSpPr>
                <a:spLocks noRot="1" noChangeAspect="1" noMove="1" noResize="1" noEditPoints="1" noAdjustHandles="1" noChangeArrowheads="1" noChangeShapeType="1" noTextEdit="1"/>
              </p:cNvSpPr>
              <p:nvPr/>
            </p:nvSpPr>
            <p:spPr>
              <a:xfrm>
                <a:off x="838200" y="4577279"/>
                <a:ext cx="3541354" cy="369332"/>
              </a:xfrm>
              <a:prstGeom prst="rect">
                <a:avLst/>
              </a:prstGeom>
              <a:blipFill>
                <a:blip r:embed="rId11"/>
                <a:stretch>
                  <a:fillRect t="-10000" r="-1034" b="-26667"/>
                </a:stretch>
              </a:blipFill>
            </p:spPr>
            <p:txBody>
              <a:bodyPr/>
              <a:lstStyle/>
              <a:p>
                <a:r>
                  <a:rPr lang="zh-CN" altLang="en-US">
                    <a:noFill/>
                  </a:rPr>
                  <a:t> </a:t>
                </a:r>
              </a:p>
            </p:txBody>
          </p:sp>
        </mc:Fallback>
      </mc:AlternateContent>
      <p:sp>
        <p:nvSpPr>
          <p:cNvPr id="17" name="矩形 16"/>
          <p:cNvSpPr/>
          <p:nvPr/>
        </p:nvSpPr>
        <p:spPr>
          <a:xfrm>
            <a:off x="859125" y="5925823"/>
            <a:ext cx="3401893" cy="369332"/>
          </a:xfrm>
          <a:prstGeom prst="rect">
            <a:avLst/>
          </a:prstGeom>
        </p:spPr>
        <p:txBody>
          <a:bodyPr wrap="none">
            <a:spAutoFit/>
          </a:bodyPr>
          <a:lstStyle/>
          <a:p>
            <a:r>
              <a:rPr lang="en-US" altLang="zh-CN" b="1" dirty="0" smtClean="0"/>
              <a:t>1-of-K multiclass </a:t>
            </a:r>
            <a:r>
              <a:rPr lang="en-US" altLang="zh-CN" b="1" dirty="0"/>
              <a:t>classification</a:t>
            </a:r>
            <a:endParaRPr lang="zh-CN" altLang="en-US" b="1" dirty="0"/>
          </a:p>
        </p:txBody>
      </p:sp>
      <p:pic>
        <p:nvPicPr>
          <p:cNvPr id="18" name="图片 17"/>
          <p:cNvPicPr>
            <a:picLocks noChangeAspect="1"/>
          </p:cNvPicPr>
          <p:nvPr/>
        </p:nvPicPr>
        <p:blipFill>
          <a:blip r:embed="rId12"/>
          <a:stretch>
            <a:fillRect/>
          </a:stretch>
        </p:blipFill>
        <p:spPr>
          <a:xfrm>
            <a:off x="4725003" y="5792152"/>
            <a:ext cx="3284220" cy="746760"/>
          </a:xfrm>
          <a:prstGeom prst="rect">
            <a:avLst/>
          </a:prstGeom>
        </p:spPr>
      </p:pic>
      <p:sp>
        <p:nvSpPr>
          <p:cNvPr id="19" name="灯片编号占位符 18"/>
          <p:cNvSpPr>
            <a:spLocks noGrp="1"/>
          </p:cNvSpPr>
          <p:nvPr>
            <p:ph type="sldNum" sz="quarter" idx="12"/>
          </p:nvPr>
        </p:nvSpPr>
        <p:spPr/>
        <p:txBody>
          <a:bodyPr/>
          <a:lstStyle/>
          <a:p>
            <a:fld id="{A01A576C-2E1E-446F-87D3-73E8CF978A80}" type="slidenum">
              <a:rPr lang="zh-CN" altLang="en-US" smtClean="0"/>
              <a:t>4</a:t>
            </a:fld>
            <a:endParaRPr lang="zh-CN" altLang="en-US"/>
          </a:p>
        </p:txBody>
      </p:sp>
    </p:spTree>
    <p:extLst>
      <p:ext uri="{BB962C8B-B14F-4D97-AF65-F5344CB8AC3E}">
        <p14:creationId xmlns:p14="http://schemas.microsoft.com/office/powerpoint/2010/main" val="99905857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567748"/>
          </a:xfrm>
        </p:spPr>
        <p:txBody>
          <a:bodyPr>
            <a:normAutofit/>
          </a:bodyPr>
          <a:lstStyle/>
          <a:p>
            <a:r>
              <a:rPr lang="en-US" altLang="zh-CN" sz="2800" b="1" dirty="0" smtClean="0"/>
              <a:t>5.2 Network Training</a:t>
            </a:r>
            <a:endParaRPr lang="en-US" altLang="zh-CN" sz="2800" b="1" dirty="0"/>
          </a:p>
        </p:txBody>
      </p:sp>
      <p:sp>
        <p:nvSpPr>
          <p:cNvPr id="19" name="灯片编号占位符 18"/>
          <p:cNvSpPr>
            <a:spLocks noGrp="1"/>
          </p:cNvSpPr>
          <p:nvPr>
            <p:ph type="sldNum" sz="quarter" idx="12"/>
          </p:nvPr>
        </p:nvSpPr>
        <p:spPr/>
        <p:txBody>
          <a:bodyPr/>
          <a:lstStyle/>
          <a:p>
            <a:fld id="{A01A576C-2E1E-446F-87D3-73E8CF978A80}" type="slidenum">
              <a:rPr lang="zh-CN" altLang="en-US" smtClean="0"/>
              <a:t>5</a:t>
            </a:fld>
            <a:endParaRPr lang="zh-CN" altLang="en-US"/>
          </a:p>
        </p:txBody>
      </p:sp>
      <p:sp>
        <p:nvSpPr>
          <p:cNvPr id="20" name="矩形 19"/>
          <p:cNvSpPr/>
          <p:nvPr/>
        </p:nvSpPr>
        <p:spPr>
          <a:xfrm>
            <a:off x="838200" y="1036156"/>
            <a:ext cx="2725426" cy="369332"/>
          </a:xfrm>
          <a:prstGeom prst="rect">
            <a:avLst/>
          </a:prstGeom>
        </p:spPr>
        <p:txBody>
          <a:bodyPr wrap="none">
            <a:spAutoFit/>
          </a:bodyPr>
          <a:lstStyle/>
          <a:p>
            <a:r>
              <a:rPr lang="en-US" altLang="zh-CN" b="1" dirty="0" smtClean="0"/>
              <a:t>Parameter </a:t>
            </a:r>
            <a:r>
              <a:rPr lang="en-US" altLang="zh-CN" b="1" dirty="0"/>
              <a:t>optimization</a:t>
            </a:r>
            <a:endParaRPr lang="zh-CN" altLang="en-US" b="1" dirty="0"/>
          </a:p>
        </p:txBody>
      </p:sp>
      <p:pic>
        <p:nvPicPr>
          <p:cNvPr id="21" name="图片 20"/>
          <p:cNvPicPr>
            <a:picLocks noChangeAspect="1"/>
          </p:cNvPicPr>
          <p:nvPr/>
        </p:nvPicPr>
        <p:blipFill>
          <a:blip r:embed="rId3"/>
          <a:stretch>
            <a:fillRect/>
          </a:stretch>
        </p:blipFill>
        <p:spPr>
          <a:xfrm>
            <a:off x="7732882" y="276235"/>
            <a:ext cx="3124200" cy="3246120"/>
          </a:xfrm>
          <a:prstGeom prst="rect">
            <a:avLst/>
          </a:prstGeom>
        </p:spPr>
      </p:pic>
      <p:pic>
        <p:nvPicPr>
          <p:cNvPr id="22" name="图片 21"/>
          <p:cNvPicPr>
            <a:picLocks noChangeAspect="1"/>
          </p:cNvPicPr>
          <p:nvPr/>
        </p:nvPicPr>
        <p:blipFill>
          <a:blip r:embed="rId4"/>
          <a:stretch>
            <a:fillRect/>
          </a:stretch>
        </p:blipFill>
        <p:spPr>
          <a:xfrm>
            <a:off x="1555683" y="1508770"/>
            <a:ext cx="1581150" cy="390525"/>
          </a:xfrm>
          <a:prstGeom prst="rect">
            <a:avLst/>
          </a:prstGeom>
        </p:spPr>
      </p:pic>
      <p:pic>
        <p:nvPicPr>
          <p:cNvPr id="23" name="图片 22"/>
          <p:cNvPicPr>
            <a:picLocks noChangeAspect="1"/>
          </p:cNvPicPr>
          <p:nvPr/>
        </p:nvPicPr>
        <p:blipFill>
          <a:blip r:embed="rId5"/>
          <a:stretch>
            <a:fillRect/>
          </a:stretch>
        </p:blipFill>
        <p:spPr>
          <a:xfrm>
            <a:off x="1698558" y="2002577"/>
            <a:ext cx="2781300" cy="457200"/>
          </a:xfrm>
          <a:prstGeom prst="rect">
            <a:avLst/>
          </a:prstGeom>
        </p:spPr>
      </p:pic>
      <p:sp>
        <p:nvSpPr>
          <p:cNvPr id="24" name="矩形 23"/>
          <p:cNvSpPr/>
          <p:nvPr/>
        </p:nvSpPr>
        <p:spPr>
          <a:xfrm>
            <a:off x="838200" y="2563059"/>
            <a:ext cx="3385863" cy="369332"/>
          </a:xfrm>
          <a:prstGeom prst="rect">
            <a:avLst/>
          </a:prstGeom>
        </p:spPr>
        <p:txBody>
          <a:bodyPr wrap="none">
            <a:spAutoFit/>
          </a:bodyPr>
          <a:lstStyle/>
          <a:p>
            <a:r>
              <a:rPr lang="en-US" altLang="zh-CN" b="1" dirty="0" smtClean="0"/>
              <a:t>Local </a:t>
            </a:r>
            <a:r>
              <a:rPr lang="en-US" altLang="zh-CN" b="1" dirty="0"/>
              <a:t>quadratic approximation</a:t>
            </a:r>
            <a:endParaRPr lang="zh-CN" altLang="en-US" b="1" dirty="0"/>
          </a:p>
        </p:txBody>
      </p:sp>
      <mc:AlternateContent xmlns:mc="http://schemas.openxmlformats.org/markup-compatibility/2006" xmlns:a14="http://schemas.microsoft.com/office/drawing/2010/main">
        <mc:Choice Requires="a14">
          <p:sp>
            <p:nvSpPr>
              <p:cNvPr id="25" name="矩形 24"/>
              <p:cNvSpPr/>
              <p:nvPr/>
            </p:nvSpPr>
            <p:spPr>
              <a:xfrm>
                <a:off x="838200" y="3056866"/>
                <a:ext cx="6710464" cy="646331"/>
              </a:xfrm>
              <a:prstGeom prst="rect">
                <a:avLst/>
              </a:prstGeom>
            </p:spPr>
            <p:txBody>
              <a:bodyPr wrap="square">
                <a:spAutoFit/>
              </a:bodyPr>
              <a:lstStyle/>
              <a:p>
                <a:r>
                  <a:rPr lang="en-US" altLang="zh-CN" dirty="0" smtClean="0"/>
                  <a:t>Consider the Taylor expansion of </a:t>
                </a:r>
                <a14:m>
                  <m:oMath xmlns:m="http://schemas.openxmlformats.org/officeDocument/2006/math">
                    <m:r>
                      <a:rPr lang="en-US" altLang="zh-CN" i="1" dirty="0" smtClean="0">
                        <a:latin typeface="Cambria Math" panose="02040503050406030204" pitchFamily="18" charset="0"/>
                      </a:rPr>
                      <m:t>𝐸</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𝑤</m:t>
                    </m:r>
                    <m:r>
                      <a:rPr lang="en-US" altLang="zh-CN" i="1" dirty="0" smtClean="0">
                        <a:latin typeface="Cambria Math" panose="02040503050406030204" pitchFamily="18" charset="0"/>
                      </a:rPr>
                      <m:t>) </m:t>
                    </m:r>
                  </m:oMath>
                </a14:m>
                <a:r>
                  <a:rPr lang="en-US" altLang="zh-CN" dirty="0" smtClean="0"/>
                  <a:t>around some point </a:t>
                </a:r>
                <a14:m>
                  <m:oMath xmlns:m="http://schemas.openxmlformats.org/officeDocument/2006/math">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𝑤</m:t>
                        </m:r>
                      </m:e>
                    </m:acc>
                  </m:oMath>
                </a14:m>
                <a:r>
                  <a:rPr lang="en-US" altLang="zh-CN" dirty="0" smtClean="0"/>
                  <a:t> </a:t>
                </a:r>
                <a:r>
                  <a:rPr lang="en-US" altLang="zh-CN" dirty="0"/>
                  <a:t>in weight space</a:t>
                </a:r>
                <a:endParaRPr lang="zh-CN" altLang="en-US" dirty="0"/>
              </a:p>
            </p:txBody>
          </p:sp>
        </mc:Choice>
        <mc:Fallback xmlns="">
          <p:sp>
            <p:nvSpPr>
              <p:cNvPr id="25" name="矩形 24"/>
              <p:cNvSpPr>
                <a:spLocks noRot="1" noChangeAspect="1" noMove="1" noResize="1" noEditPoints="1" noAdjustHandles="1" noChangeArrowheads="1" noChangeShapeType="1" noTextEdit="1"/>
              </p:cNvSpPr>
              <p:nvPr/>
            </p:nvSpPr>
            <p:spPr>
              <a:xfrm>
                <a:off x="838200" y="3056866"/>
                <a:ext cx="6710464" cy="646331"/>
              </a:xfrm>
              <a:prstGeom prst="rect">
                <a:avLst/>
              </a:prstGeom>
              <a:blipFill>
                <a:blip r:embed="rId6"/>
                <a:stretch>
                  <a:fillRect l="-818" t="-4717" b="-14151"/>
                </a:stretch>
              </a:blipFill>
            </p:spPr>
            <p:txBody>
              <a:bodyPr/>
              <a:lstStyle/>
              <a:p>
                <a:r>
                  <a:rPr lang="zh-CN" altLang="en-US">
                    <a:noFill/>
                  </a:rPr>
                  <a:t> </a:t>
                </a:r>
              </a:p>
            </p:txBody>
          </p:sp>
        </mc:Fallback>
      </mc:AlternateContent>
      <p:pic>
        <p:nvPicPr>
          <p:cNvPr id="27" name="图片 26"/>
          <p:cNvPicPr>
            <a:picLocks noChangeAspect="1"/>
          </p:cNvPicPr>
          <p:nvPr/>
        </p:nvPicPr>
        <p:blipFill>
          <a:blip r:embed="rId7"/>
          <a:stretch>
            <a:fillRect/>
          </a:stretch>
        </p:blipFill>
        <p:spPr>
          <a:xfrm>
            <a:off x="6259733" y="3770681"/>
            <a:ext cx="1371600" cy="342900"/>
          </a:xfrm>
          <a:prstGeom prst="rect">
            <a:avLst/>
          </a:prstGeom>
        </p:spPr>
      </p:pic>
      <p:pic>
        <p:nvPicPr>
          <p:cNvPr id="29" name="图片 28"/>
          <p:cNvPicPr>
            <a:picLocks noChangeAspect="1"/>
          </p:cNvPicPr>
          <p:nvPr/>
        </p:nvPicPr>
        <p:blipFill>
          <a:blip r:embed="rId8"/>
          <a:stretch>
            <a:fillRect/>
          </a:stretch>
        </p:blipFill>
        <p:spPr>
          <a:xfrm>
            <a:off x="857994" y="3678146"/>
            <a:ext cx="5029200" cy="502920"/>
          </a:xfrm>
          <a:prstGeom prst="rect">
            <a:avLst/>
          </a:prstGeom>
        </p:spPr>
      </p:pic>
      <p:pic>
        <p:nvPicPr>
          <p:cNvPr id="30" name="图片 29"/>
          <p:cNvPicPr>
            <a:picLocks noChangeAspect="1"/>
          </p:cNvPicPr>
          <p:nvPr/>
        </p:nvPicPr>
        <p:blipFill>
          <a:blip r:embed="rId9"/>
          <a:stretch>
            <a:fillRect/>
          </a:stretch>
        </p:blipFill>
        <p:spPr>
          <a:xfrm>
            <a:off x="8003872" y="3601371"/>
            <a:ext cx="2125980" cy="655320"/>
          </a:xfrm>
          <a:prstGeom prst="rect">
            <a:avLst/>
          </a:prstGeom>
        </p:spPr>
      </p:pic>
      <p:sp>
        <p:nvSpPr>
          <p:cNvPr id="31" name="矩形 30"/>
          <p:cNvSpPr/>
          <p:nvPr/>
        </p:nvSpPr>
        <p:spPr>
          <a:xfrm>
            <a:off x="820703" y="4213017"/>
            <a:ext cx="3741730" cy="369332"/>
          </a:xfrm>
          <a:prstGeom prst="rect">
            <a:avLst/>
          </a:prstGeom>
        </p:spPr>
        <p:txBody>
          <a:bodyPr wrap="none">
            <a:spAutoFit/>
          </a:bodyPr>
          <a:lstStyle/>
          <a:p>
            <a:r>
              <a:rPr lang="en-US" altLang="zh-CN" dirty="0"/>
              <a:t>L</a:t>
            </a:r>
            <a:r>
              <a:rPr lang="en-US" altLang="zh-CN" dirty="0" smtClean="0"/>
              <a:t>ocal </a:t>
            </a:r>
            <a:r>
              <a:rPr lang="en-US" altLang="zh-CN" dirty="0"/>
              <a:t>approximation to the gradient</a:t>
            </a:r>
            <a:endParaRPr lang="zh-CN" altLang="en-US" dirty="0"/>
          </a:p>
        </p:txBody>
      </p:sp>
      <p:pic>
        <p:nvPicPr>
          <p:cNvPr id="32" name="图片 31"/>
          <p:cNvPicPr>
            <a:picLocks noChangeAspect="1"/>
          </p:cNvPicPr>
          <p:nvPr/>
        </p:nvPicPr>
        <p:blipFill>
          <a:blip r:embed="rId10"/>
          <a:stretch>
            <a:fillRect/>
          </a:stretch>
        </p:blipFill>
        <p:spPr>
          <a:xfrm>
            <a:off x="4675642" y="4275081"/>
            <a:ext cx="2057400" cy="320040"/>
          </a:xfrm>
          <a:prstGeom prst="rect">
            <a:avLst/>
          </a:prstGeom>
        </p:spPr>
      </p:pic>
      <p:pic>
        <p:nvPicPr>
          <p:cNvPr id="33" name="图片 32"/>
          <p:cNvPicPr>
            <a:picLocks noChangeAspect="1"/>
          </p:cNvPicPr>
          <p:nvPr/>
        </p:nvPicPr>
        <p:blipFill>
          <a:blip r:embed="rId11"/>
          <a:stretch>
            <a:fillRect/>
          </a:stretch>
        </p:blipFill>
        <p:spPr>
          <a:xfrm>
            <a:off x="857994" y="4661457"/>
            <a:ext cx="3970020" cy="487680"/>
          </a:xfrm>
          <a:prstGeom prst="rect">
            <a:avLst/>
          </a:prstGeom>
        </p:spPr>
      </p:pic>
      <p:pic>
        <p:nvPicPr>
          <p:cNvPr id="34" name="图片 33"/>
          <p:cNvPicPr>
            <a:picLocks noChangeAspect="1"/>
          </p:cNvPicPr>
          <p:nvPr/>
        </p:nvPicPr>
        <p:blipFill>
          <a:blip r:embed="rId12"/>
          <a:stretch>
            <a:fillRect/>
          </a:stretch>
        </p:blipFill>
        <p:spPr>
          <a:xfrm>
            <a:off x="1412808" y="4737233"/>
            <a:ext cx="285750" cy="266700"/>
          </a:xfrm>
          <a:prstGeom prst="rect">
            <a:avLst/>
          </a:prstGeom>
        </p:spPr>
      </p:pic>
      <p:pic>
        <p:nvPicPr>
          <p:cNvPr id="35" name="图片 34"/>
          <p:cNvPicPr>
            <a:picLocks noChangeAspect="1"/>
          </p:cNvPicPr>
          <p:nvPr/>
        </p:nvPicPr>
        <p:blipFill>
          <a:blip r:embed="rId13"/>
          <a:stretch>
            <a:fillRect/>
          </a:stretch>
        </p:blipFill>
        <p:spPr>
          <a:xfrm>
            <a:off x="857994" y="5285873"/>
            <a:ext cx="1882140" cy="556260"/>
          </a:xfrm>
          <a:prstGeom prst="rect">
            <a:avLst/>
          </a:prstGeom>
        </p:spPr>
      </p:pic>
      <p:pic>
        <p:nvPicPr>
          <p:cNvPr id="36" name="图片 35"/>
          <p:cNvPicPr>
            <a:picLocks noChangeAspect="1"/>
          </p:cNvPicPr>
          <p:nvPr/>
        </p:nvPicPr>
        <p:blipFill>
          <a:blip r:embed="rId14"/>
          <a:stretch>
            <a:fillRect/>
          </a:stretch>
        </p:blipFill>
        <p:spPr>
          <a:xfrm>
            <a:off x="848225" y="5856193"/>
            <a:ext cx="2743200" cy="563880"/>
          </a:xfrm>
          <a:prstGeom prst="rect">
            <a:avLst/>
          </a:prstGeom>
        </p:spPr>
      </p:pic>
      <p:pic>
        <p:nvPicPr>
          <p:cNvPr id="37" name="图片 36"/>
          <p:cNvPicPr>
            <a:picLocks noChangeAspect="1"/>
          </p:cNvPicPr>
          <p:nvPr/>
        </p:nvPicPr>
        <p:blipFill>
          <a:blip r:embed="rId15"/>
          <a:stretch>
            <a:fillRect/>
          </a:stretch>
        </p:blipFill>
        <p:spPr>
          <a:xfrm>
            <a:off x="3317607" y="5331215"/>
            <a:ext cx="1188720" cy="342900"/>
          </a:xfrm>
          <a:prstGeom prst="rect">
            <a:avLst/>
          </a:prstGeom>
        </p:spPr>
      </p:pic>
      <p:pic>
        <p:nvPicPr>
          <p:cNvPr id="3" name="图片 2"/>
          <p:cNvPicPr>
            <a:picLocks noChangeAspect="1"/>
          </p:cNvPicPr>
          <p:nvPr/>
        </p:nvPicPr>
        <p:blipFill>
          <a:blip r:embed="rId16"/>
          <a:stretch>
            <a:fillRect/>
          </a:stretch>
        </p:blipFill>
        <p:spPr>
          <a:xfrm>
            <a:off x="7185915" y="4621652"/>
            <a:ext cx="3491865" cy="2125980"/>
          </a:xfrm>
          <a:prstGeom prst="rect">
            <a:avLst/>
          </a:prstGeom>
        </p:spPr>
      </p:pic>
    </p:spTree>
    <p:extLst>
      <p:ext uri="{BB962C8B-B14F-4D97-AF65-F5344CB8AC3E}">
        <p14:creationId xmlns:p14="http://schemas.microsoft.com/office/powerpoint/2010/main" val="376062736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567748"/>
          </a:xfrm>
        </p:spPr>
        <p:txBody>
          <a:bodyPr>
            <a:normAutofit/>
          </a:bodyPr>
          <a:lstStyle/>
          <a:p>
            <a:r>
              <a:rPr lang="en-US" altLang="zh-CN" sz="2800" b="1" dirty="0" smtClean="0"/>
              <a:t>5.2 Network Training</a:t>
            </a:r>
            <a:endParaRPr lang="en-US" altLang="zh-CN" sz="2800" b="1" dirty="0"/>
          </a:p>
        </p:txBody>
      </p:sp>
      <p:sp>
        <p:nvSpPr>
          <p:cNvPr id="19" name="灯片编号占位符 18"/>
          <p:cNvSpPr>
            <a:spLocks noGrp="1"/>
          </p:cNvSpPr>
          <p:nvPr>
            <p:ph type="sldNum" sz="quarter" idx="12"/>
          </p:nvPr>
        </p:nvSpPr>
        <p:spPr/>
        <p:txBody>
          <a:bodyPr/>
          <a:lstStyle/>
          <a:p>
            <a:fld id="{A01A576C-2E1E-446F-87D3-73E8CF978A80}" type="slidenum">
              <a:rPr lang="zh-CN" altLang="en-US" smtClean="0"/>
              <a:t>6</a:t>
            </a:fld>
            <a:endParaRPr lang="zh-CN" altLang="en-US"/>
          </a:p>
        </p:txBody>
      </p:sp>
      <p:sp>
        <p:nvSpPr>
          <p:cNvPr id="3" name="矩形 2"/>
          <p:cNvSpPr/>
          <p:nvPr/>
        </p:nvSpPr>
        <p:spPr>
          <a:xfrm>
            <a:off x="838200" y="1045883"/>
            <a:ext cx="3365024" cy="369332"/>
          </a:xfrm>
          <a:prstGeom prst="rect">
            <a:avLst/>
          </a:prstGeom>
        </p:spPr>
        <p:txBody>
          <a:bodyPr wrap="none">
            <a:spAutoFit/>
          </a:bodyPr>
          <a:lstStyle/>
          <a:p>
            <a:r>
              <a:rPr lang="en-US" altLang="zh-CN" b="1" dirty="0"/>
              <a:t>Gradient descent optimization</a:t>
            </a:r>
            <a:endParaRPr lang="zh-CN" altLang="en-US" b="1" dirty="0"/>
          </a:p>
        </p:txBody>
      </p:sp>
      <p:pic>
        <p:nvPicPr>
          <p:cNvPr id="4" name="图片 3"/>
          <p:cNvPicPr>
            <a:picLocks noChangeAspect="1"/>
          </p:cNvPicPr>
          <p:nvPr/>
        </p:nvPicPr>
        <p:blipFill>
          <a:blip r:embed="rId2"/>
          <a:stretch>
            <a:fillRect/>
          </a:stretch>
        </p:blipFill>
        <p:spPr>
          <a:xfrm>
            <a:off x="3165542" y="1415215"/>
            <a:ext cx="3429000" cy="466725"/>
          </a:xfrm>
          <a:prstGeom prst="rect">
            <a:avLst/>
          </a:prstGeom>
        </p:spPr>
      </p:pic>
      <p:sp>
        <p:nvSpPr>
          <p:cNvPr id="5" name="矩形 4"/>
          <p:cNvSpPr/>
          <p:nvPr/>
        </p:nvSpPr>
        <p:spPr>
          <a:xfrm>
            <a:off x="1078381" y="1464892"/>
            <a:ext cx="1846980" cy="369332"/>
          </a:xfrm>
          <a:prstGeom prst="rect">
            <a:avLst/>
          </a:prstGeom>
        </p:spPr>
        <p:txBody>
          <a:bodyPr wrap="none">
            <a:spAutoFit/>
          </a:bodyPr>
          <a:lstStyle/>
          <a:p>
            <a:r>
              <a:rPr lang="en-US" altLang="zh-CN" dirty="0"/>
              <a:t>gradient descent</a:t>
            </a:r>
            <a:endParaRPr lang="zh-CN" altLang="en-US" dirty="0"/>
          </a:p>
        </p:txBody>
      </p:sp>
      <p:sp>
        <p:nvSpPr>
          <p:cNvPr id="6" name="矩形 5"/>
          <p:cNvSpPr/>
          <p:nvPr/>
        </p:nvSpPr>
        <p:spPr>
          <a:xfrm>
            <a:off x="1078381" y="2066606"/>
            <a:ext cx="2919389" cy="369332"/>
          </a:xfrm>
          <a:prstGeom prst="rect">
            <a:avLst/>
          </a:prstGeom>
        </p:spPr>
        <p:txBody>
          <a:bodyPr wrap="none">
            <a:spAutoFit/>
          </a:bodyPr>
          <a:lstStyle/>
          <a:p>
            <a:r>
              <a:rPr lang="en-US" altLang="zh-CN" dirty="0"/>
              <a:t>sequential gradient descent</a:t>
            </a:r>
            <a:endParaRPr lang="zh-CN" altLang="en-US" dirty="0"/>
          </a:p>
        </p:txBody>
      </p:sp>
      <p:pic>
        <p:nvPicPr>
          <p:cNvPr id="7" name="图片 6"/>
          <p:cNvPicPr>
            <a:picLocks noChangeAspect="1"/>
          </p:cNvPicPr>
          <p:nvPr/>
        </p:nvPicPr>
        <p:blipFill>
          <a:blip r:embed="rId3"/>
          <a:stretch>
            <a:fillRect/>
          </a:stretch>
        </p:blipFill>
        <p:spPr>
          <a:xfrm>
            <a:off x="4203224" y="2003622"/>
            <a:ext cx="3476625" cy="495300"/>
          </a:xfrm>
          <a:prstGeom prst="rect">
            <a:avLst/>
          </a:prstGeom>
        </p:spPr>
      </p:pic>
      <p:sp>
        <p:nvSpPr>
          <p:cNvPr id="8" name="矩形 7"/>
          <p:cNvSpPr/>
          <p:nvPr/>
        </p:nvSpPr>
        <p:spPr>
          <a:xfrm>
            <a:off x="1078381" y="2940792"/>
            <a:ext cx="7808548" cy="646331"/>
          </a:xfrm>
          <a:prstGeom prst="rect">
            <a:avLst/>
          </a:prstGeom>
        </p:spPr>
        <p:txBody>
          <a:bodyPr wrap="none">
            <a:spAutoFit/>
          </a:bodyPr>
          <a:lstStyle/>
          <a:p>
            <a:pPr marL="285750" indent="-285750">
              <a:buFont typeface="Arial" panose="020B0604020202020204" pitchFamily="34" charset="0"/>
              <a:buChar char="•"/>
            </a:pPr>
            <a:r>
              <a:rPr lang="en-US" altLang="zh-CN" dirty="0"/>
              <a:t>handle redundancy in the data much more </a:t>
            </a:r>
            <a:r>
              <a:rPr lang="en-US" altLang="zh-CN" dirty="0" smtClean="0"/>
              <a:t>efficiently than batch methods.</a:t>
            </a:r>
          </a:p>
          <a:p>
            <a:pPr marL="285750" indent="-285750">
              <a:buFont typeface="Arial" panose="020B0604020202020204" pitchFamily="34" charset="0"/>
              <a:buChar char="•"/>
            </a:pPr>
            <a:r>
              <a:rPr lang="en-US" altLang="zh-CN" dirty="0"/>
              <a:t>The possibility of escaping from local </a:t>
            </a:r>
            <a:r>
              <a:rPr lang="en-US" altLang="zh-CN" dirty="0" smtClean="0"/>
              <a:t>minima</a:t>
            </a:r>
            <a:endParaRPr lang="zh-CN" altLang="en-US" dirty="0"/>
          </a:p>
        </p:txBody>
      </p:sp>
    </p:spTree>
    <p:extLst>
      <p:ext uri="{BB962C8B-B14F-4D97-AF65-F5344CB8AC3E}">
        <p14:creationId xmlns:p14="http://schemas.microsoft.com/office/powerpoint/2010/main" val="237168911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567748"/>
          </a:xfrm>
        </p:spPr>
        <p:txBody>
          <a:bodyPr>
            <a:normAutofit/>
          </a:bodyPr>
          <a:lstStyle/>
          <a:p>
            <a:r>
              <a:rPr lang="en-US" altLang="zh-CN" sz="2800" b="1" dirty="0" smtClean="0"/>
              <a:t>5.3 Error Backpropagation</a:t>
            </a:r>
            <a:endParaRPr lang="en-US" altLang="zh-CN" sz="2800" b="1" dirty="0"/>
          </a:p>
        </p:txBody>
      </p:sp>
      <p:sp>
        <p:nvSpPr>
          <p:cNvPr id="3" name="灯片编号占位符 2"/>
          <p:cNvSpPr>
            <a:spLocks noGrp="1"/>
          </p:cNvSpPr>
          <p:nvPr>
            <p:ph type="sldNum" sz="quarter" idx="12"/>
          </p:nvPr>
        </p:nvSpPr>
        <p:spPr/>
        <p:txBody>
          <a:bodyPr/>
          <a:lstStyle/>
          <a:p>
            <a:fld id="{A01A576C-2E1E-446F-87D3-73E8CF978A80}" type="slidenum">
              <a:rPr lang="zh-CN" altLang="en-US" smtClean="0"/>
              <a:t>7</a:t>
            </a:fld>
            <a:endParaRPr lang="zh-CN" altLang="en-US"/>
          </a:p>
        </p:txBody>
      </p:sp>
      <p:sp>
        <p:nvSpPr>
          <p:cNvPr id="4" name="矩形 3"/>
          <p:cNvSpPr/>
          <p:nvPr/>
        </p:nvSpPr>
        <p:spPr>
          <a:xfrm>
            <a:off x="838200" y="932874"/>
            <a:ext cx="4322017" cy="369332"/>
          </a:xfrm>
          <a:prstGeom prst="rect">
            <a:avLst/>
          </a:prstGeom>
        </p:spPr>
        <p:txBody>
          <a:bodyPr wrap="none">
            <a:spAutoFit/>
          </a:bodyPr>
          <a:lstStyle/>
          <a:p>
            <a:r>
              <a:rPr lang="en-US" altLang="zh-CN" b="1" dirty="0"/>
              <a:t>Evaluation of error-function derivatives</a:t>
            </a:r>
            <a:endParaRPr lang="zh-CN" altLang="en-US" b="1" dirty="0"/>
          </a:p>
        </p:txBody>
      </p:sp>
      <p:pic>
        <p:nvPicPr>
          <p:cNvPr id="5" name="图片 4"/>
          <p:cNvPicPr>
            <a:picLocks noChangeAspect="1"/>
          </p:cNvPicPr>
          <p:nvPr/>
        </p:nvPicPr>
        <p:blipFill>
          <a:blip r:embed="rId3"/>
          <a:stretch>
            <a:fillRect/>
          </a:stretch>
        </p:blipFill>
        <p:spPr>
          <a:xfrm>
            <a:off x="1627356" y="1398466"/>
            <a:ext cx="2400300" cy="942975"/>
          </a:xfrm>
          <a:prstGeom prst="rect">
            <a:avLst/>
          </a:prstGeom>
        </p:spPr>
      </p:pic>
      <p:pic>
        <p:nvPicPr>
          <p:cNvPr id="9" name="图片 8"/>
          <p:cNvPicPr>
            <a:picLocks noChangeAspect="1"/>
          </p:cNvPicPr>
          <p:nvPr/>
        </p:nvPicPr>
        <p:blipFill>
          <a:blip r:embed="rId4"/>
          <a:stretch>
            <a:fillRect/>
          </a:stretch>
        </p:blipFill>
        <p:spPr>
          <a:xfrm>
            <a:off x="1762935" y="2341441"/>
            <a:ext cx="1828800" cy="781050"/>
          </a:xfrm>
          <a:prstGeom prst="rect">
            <a:avLst/>
          </a:prstGeom>
        </p:spPr>
      </p:pic>
      <p:pic>
        <p:nvPicPr>
          <p:cNvPr id="10" name="图片 9"/>
          <p:cNvPicPr>
            <a:picLocks noChangeAspect="1"/>
          </p:cNvPicPr>
          <p:nvPr/>
        </p:nvPicPr>
        <p:blipFill>
          <a:blip r:embed="rId5"/>
          <a:stretch>
            <a:fillRect/>
          </a:stretch>
        </p:blipFill>
        <p:spPr>
          <a:xfrm>
            <a:off x="1627356" y="3099806"/>
            <a:ext cx="1381125" cy="428625"/>
          </a:xfrm>
          <a:prstGeom prst="rect">
            <a:avLst/>
          </a:prstGeom>
        </p:spPr>
      </p:pic>
      <p:pic>
        <p:nvPicPr>
          <p:cNvPr id="11" name="图片 10"/>
          <p:cNvPicPr>
            <a:picLocks noChangeAspect="1"/>
          </p:cNvPicPr>
          <p:nvPr/>
        </p:nvPicPr>
        <p:blipFill>
          <a:blip r:embed="rId6"/>
          <a:stretch>
            <a:fillRect/>
          </a:stretch>
        </p:blipFill>
        <p:spPr>
          <a:xfrm>
            <a:off x="1627356" y="3562896"/>
            <a:ext cx="2171700" cy="723900"/>
          </a:xfrm>
          <a:prstGeom prst="rect">
            <a:avLst/>
          </a:prstGeom>
        </p:spPr>
      </p:pic>
      <p:pic>
        <p:nvPicPr>
          <p:cNvPr id="13" name="图片 12"/>
          <p:cNvPicPr>
            <a:picLocks noChangeAspect="1"/>
          </p:cNvPicPr>
          <p:nvPr/>
        </p:nvPicPr>
        <p:blipFill>
          <a:blip r:embed="rId7"/>
          <a:stretch>
            <a:fillRect/>
          </a:stretch>
        </p:blipFill>
        <p:spPr>
          <a:xfrm>
            <a:off x="1544770" y="4401870"/>
            <a:ext cx="1304925" cy="695325"/>
          </a:xfrm>
          <a:prstGeom prst="rect">
            <a:avLst/>
          </a:prstGeom>
        </p:spPr>
      </p:pic>
      <p:pic>
        <p:nvPicPr>
          <p:cNvPr id="14" name="图片 13"/>
          <p:cNvPicPr>
            <a:picLocks noChangeAspect="1"/>
          </p:cNvPicPr>
          <p:nvPr/>
        </p:nvPicPr>
        <p:blipFill>
          <a:blip r:embed="rId8"/>
          <a:stretch>
            <a:fillRect/>
          </a:stretch>
        </p:blipFill>
        <p:spPr>
          <a:xfrm>
            <a:off x="1563819" y="5098205"/>
            <a:ext cx="1266825" cy="752475"/>
          </a:xfrm>
          <a:prstGeom prst="rect">
            <a:avLst/>
          </a:prstGeom>
        </p:spPr>
      </p:pic>
      <p:pic>
        <p:nvPicPr>
          <p:cNvPr id="15" name="图片 14"/>
          <p:cNvPicPr>
            <a:picLocks noChangeAspect="1"/>
          </p:cNvPicPr>
          <p:nvPr/>
        </p:nvPicPr>
        <p:blipFill>
          <a:blip r:embed="rId9"/>
          <a:stretch>
            <a:fillRect/>
          </a:stretch>
        </p:blipFill>
        <p:spPr>
          <a:xfrm>
            <a:off x="1544770" y="5850680"/>
            <a:ext cx="1466850" cy="742950"/>
          </a:xfrm>
          <a:prstGeom prst="rect">
            <a:avLst/>
          </a:prstGeom>
        </p:spPr>
      </p:pic>
      <p:sp>
        <p:nvSpPr>
          <p:cNvPr id="16" name="矩形 15"/>
          <p:cNvSpPr/>
          <p:nvPr/>
        </p:nvSpPr>
        <p:spPr>
          <a:xfrm>
            <a:off x="6198655" y="2341441"/>
            <a:ext cx="2109873" cy="369332"/>
          </a:xfrm>
          <a:prstGeom prst="rect">
            <a:avLst/>
          </a:prstGeom>
        </p:spPr>
        <p:txBody>
          <a:bodyPr wrap="none">
            <a:spAutoFit/>
          </a:bodyPr>
          <a:lstStyle/>
          <a:p>
            <a:r>
              <a:rPr lang="en-US" altLang="zh-CN" dirty="0"/>
              <a:t>for the output units</a:t>
            </a:r>
            <a:endParaRPr lang="zh-CN" altLang="en-US" dirty="0"/>
          </a:p>
        </p:txBody>
      </p:sp>
      <p:pic>
        <p:nvPicPr>
          <p:cNvPr id="17" name="图片 16"/>
          <p:cNvPicPr>
            <a:picLocks noChangeAspect="1"/>
          </p:cNvPicPr>
          <p:nvPr/>
        </p:nvPicPr>
        <p:blipFill>
          <a:blip r:embed="rId10"/>
          <a:stretch>
            <a:fillRect/>
          </a:stretch>
        </p:blipFill>
        <p:spPr>
          <a:xfrm>
            <a:off x="8505825" y="2341441"/>
            <a:ext cx="1476375" cy="409575"/>
          </a:xfrm>
          <a:prstGeom prst="rect">
            <a:avLst/>
          </a:prstGeom>
        </p:spPr>
      </p:pic>
      <p:pic>
        <p:nvPicPr>
          <p:cNvPr id="18" name="图片 17"/>
          <p:cNvPicPr>
            <a:picLocks noChangeAspect="1"/>
          </p:cNvPicPr>
          <p:nvPr/>
        </p:nvPicPr>
        <p:blipFill>
          <a:blip r:embed="rId11"/>
          <a:stretch>
            <a:fillRect/>
          </a:stretch>
        </p:blipFill>
        <p:spPr>
          <a:xfrm>
            <a:off x="7120243" y="4481371"/>
            <a:ext cx="3248025" cy="1924050"/>
          </a:xfrm>
          <a:prstGeom prst="rect">
            <a:avLst/>
          </a:prstGeom>
        </p:spPr>
      </p:pic>
      <p:pic>
        <p:nvPicPr>
          <p:cNvPr id="19" name="图片 18"/>
          <p:cNvPicPr>
            <a:picLocks noChangeAspect="1"/>
          </p:cNvPicPr>
          <p:nvPr/>
        </p:nvPicPr>
        <p:blipFill>
          <a:blip r:embed="rId12"/>
          <a:stretch>
            <a:fillRect/>
          </a:stretch>
        </p:blipFill>
        <p:spPr>
          <a:xfrm>
            <a:off x="6577012" y="3014459"/>
            <a:ext cx="3057525" cy="809625"/>
          </a:xfrm>
          <a:prstGeom prst="rect">
            <a:avLst/>
          </a:prstGeom>
        </p:spPr>
      </p:pic>
      <p:pic>
        <p:nvPicPr>
          <p:cNvPr id="20" name="图片 19"/>
          <p:cNvPicPr>
            <a:picLocks noChangeAspect="1"/>
          </p:cNvPicPr>
          <p:nvPr/>
        </p:nvPicPr>
        <p:blipFill>
          <a:blip r:embed="rId13"/>
          <a:stretch>
            <a:fillRect/>
          </a:stretch>
        </p:blipFill>
        <p:spPr>
          <a:xfrm>
            <a:off x="6577012" y="3816067"/>
            <a:ext cx="2495550" cy="714375"/>
          </a:xfrm>
          <a:prstGeom prst="rect">
            <a:avLst/>
          </a:prstGeom>
        </p:spPr>
      </p:pic>
      <p:cxnSp>
        <p:nvCxnSpPr>
          <p:cNvPr id="22" name="直接箭头连接符 21"/>
          <p:cNvCxnSpPr/>
          <p:nvPr/>
        </p:nvCxnSpPr>
        <p:spPr>
          <a:xfrm>
            <a:off x="3799056" y="2731966"/>
            <a:ext cx="2650382" cy="5821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p:nvPr/>
        </p:nvCxnSpPr>
        <p:spPr>
          <a:xfrm flipV="1">
            <a:off x="3180945" y="3419271"/>
            <a:ext cx="3190672" cy="14072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p:nvPr/>
        </p:nvCxnSpPr>
        <p:spPr>
          <a:xfrm>
            <a:off x="3591735" y="3314118"/>
            <a:ext cx="277988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矩形 26"/>
          <p:cNvSpPr/>
          <p:nvPr/>
        </p:nvSpPr>
        <p:spPr>
          <a:xfrm>
            <a:off x="9244012" y="3824084"/>
            <a:ext cx="2701381" cy="369332"/>
          </a:xfrm>
          <a:prstGeom prst="rect">
            <a:avLst/>
          </a:prstGeom>
        </p:spPr>
        <p:txBody>
          <a:bodyPr wrap="none">
            <a:spAutoFit/>
          </a:bodyPr>
          <a:lstStyle/>
          <a:p>
            <a:r>
              <a:rPr lang="en-US" altLang="zh-CN" dirty="0"/>
              <a:t>backpropagation formula</a:t>
            </a:r>
            <a:endParaRPr lang="zh-CN" altLang="en-US" dirty="0"/>
          </a:p>
        </p:txBody>
      </p:sp>
    </p:spTree>
    <p:extLst>
      <p:ext uri="{BB962C8B-B14F-4D97-AF65-F5344CB8AC3E}">
        <p14:creationId xmlns:p14="http://schemas.microsoft.com/office/powerpoint/2010/main" val="116261017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567748"/>
          </a:xfrm>
        </p:spPr>
        <p:txBody>
          <a:bodyPr>
            <a:normAutofit/>
          </a:bodyPr>
          <a:lstStyle/>
          <a:p>
            <a:r>
              <a:rPr lang="en-US" altLang="zh-CN" sz="2800" b="1" dirty="0" smtClean="0"/>
              <a:t>5.3 Error Backpropagation</a:t>
            </a:r>
            <a:endParaRPr lang="en-US" altLang="zh-CN" sz="2800" b="1" dirty="0"/>
          </a:p>
        </p:txBody>
      </p:sp>
      <p:sp>
        <p:nvSpPr>
          <p:cNvPr id="3" name="灯片编号占位符 2"/>
          <p:cNvSpPr>
            <a:spLocks noGrp="1"/>
          </p:cNvSpPr>
          <p:nvPr>
            <p:ph type="sldNum" sz="quarter" idx="12"/>
          </p:nvPr>
        </p:nvSpPr>
        <p:spPr/>
        <p:txBody>
          <a:bodyPr/>
          <a:lstStyle/>
          <a:p>
            <a:fld id="{A01A576C-2E1E-446F-87D3-73E8CF978A80}" type="slidenum">
              <a:rPr lang="zh-CN" altLang="en-US" smtClean="0"/>
              <a:t>8</a:t>
            </a:fld>
            <a:endParaRPr lang="zh-CN" altLang="en-US"/>
          </a:p>
        </p:txBody>
      </p:sp>
      <p:sp>
        <p:nvSpPr>
          <p:cNvPr id="6" name="矩形 5"/>
          <p:cNvSpPr/>
          <p:nvPr/>
        </p:nvSpPr>
        <p:spPr>
          <a:xfrm>
            <a:off x="838200" y="1016700"/>
            <a:ext cx="2281394" cy="369332"/>
          </a:xfrm>
          <a:prstGeom prst="rect">
            <a:avLst/>
          </a:prstGeom>
        </p:spPr>
        <p:txBody>
          <a:bodyPr wrap="none">
            <a:spAutoFit/>
          </a:bodyPr>
          <a:lstStyle/>
          <a:p>
            <a:r>
              <a:rPr lang="en-US" altLang="zh-CN" b="1" dirty="0"/>
              <a:t>The Jacobian matrix</a:t>
            </a:r>
            <a:endParaRPr lang="zh-CN" altLang="en-US" b="1" dirty="0"/>
          </a:p>
        </p:txBody>
      </p:sp>
      <p:pic>
        <p:nvPicPr>
          <p:cNvPr id="7" name="图片 6"/>
          <p:cNvPicPr>
            <a:picLocks noChangeAspect="1"/>
          </p:cNvPicPr>
          <p:nvPr/>
        </p:nvPicPr>
        <p:blipFill>
          <a:blip r:embed="rId3"/>
          <a:stretch>
            <a:fillRect/>
          </a:stretch>
        </p:blipFill>
        <p:spPr>
          <a:xfrm>
            <a:off x="2151636" y="1632321"/>
            <a:ext cx="1390650" cy="733425"/>
          </a:xfrm>
          <a:prstGeom prst="rect">
            <a:avLst/>
          </a:prstGeom>
        </p:spPr>
      </p:pic>
      <p:pic>
        <p:nvPicPr>
          <p:cNvPr id="8" name="图片 7"/>
          <p:cNvPicPr>
            <a:picLocks noChangeAspect="1"/>
          </p:cNvPicPr>
          <p:nvPr/>
        </p:nvPicPr>
        <p:blipFill>
          <a:blip r:embed="rId4"/>
          <a:stretch>
            <a:fillRect/>
          </a:stretch>
        </p:blipFill>
        <p:spPr>
          <a:xfrm>
            <a:off x="6789420" y="871273"/>
            <a:ext cx="4564380" cy="2255520"/>
          </a:xfrm>
          <a:prstGeom prst="rect">
            <a:avLst/>
          </a:prstGeom>
        </p:spPr>
      </p:pic>
      <p:pic>
        <p:nvPicPr>
          <p:cNvPr id="12" name="图片 11"/>
          <p:cNvPicPr>
            <a:picLocks noChangeAspect="1"/>
          </p:cNvPicPr>
          <p:nvPr/>
        </p:nvPicPr>
        <p:blipFill>
          <a:blip r:embed="rId5"/>
          <a:stretch>
            <a:fillRect/>
          </a:stretch>
        </p:blipFill>
        <p:spPr>
          <a:xfrm>
            <a:off x="2154157" y="2612035"/>
            <a:ext cx="2800350" cy="828675"/>
          </a:xfrm>
          <a:prstGeom prst="rect">
            <a:avLst/>
          </a:prstGeom>
        </p:spPr>
      </p:pic>
      <p:pic>
        <p:nvPicPr>
          <p:cNvPr id="21" name="图片 20"/>
          <p:cNvPicPr>
            <a:picLocks noChangeAspect="1"/>
          </p:cNvPicPr>
          <p:nvPr/>
        </p:nvPicPr>
        <p:blipFill>
          <a:blip r:embed="rId6"/>
          <a:stretch>
            <a:fillRect/>
          </a:stretch>
        </p:blipFill>
        <p:spPr>
          <a:xfrm>
            <a:off x="2151636" y="3749888"/>
            <a:ext cx="2286000" cy="800100"/>
          </a:xfrm>
          <a:prstGeom prst="rect">
            <a:avLst/>
          </a:prstGeom>
        </p:spPr>
      </p:pic>
      <p:pic>
        <p:nvPicPr>
          <p:cNvPr id="23" name="图片 22"/>
          <p:cNvPicPr>
            <a:picLocks noChangeAspect="1"/>
          </p:cNvPicPr>
          <p:nvPr/>
        </p:nvPicPr>
        <p:blipFill>
          <a:blip r:embed="rId7"/>
          <a:stretch>
            <a:fillRect/>
          </a:stretch>
        </p:blipFill>
        <p:spPr>
          <a:xfrm>
            <a:off x="2151636" y="4617406"/>
            <a:ext cx="3390900" cy="1714500"/>
          </a:xfrm>
          <a:prstGeom prst="rect">
            <a:avLst/>
          </a:prstGeom>
        </p:spPr>
      </p:pic>
      <p:pic>
        <p:nvPicPr>
          <p:cNvPr id="25" name="图片 24"/>
          <p:cNvPicPr>
            <a:picLocks noChangeAspect="1"/>
          </p:cNvPicPr>
          <p:nvPr/>
        </p:nvPicPr>
        <p:blipFill>
          <a:blip r:embed="rId8"/>
          <a:stretch>
            <a:fillRect/>
          </a:stretch>
        </p:blipFill>
        <p:spPr>
          <a:xfrm>
            <a:off x="6972300" y="3692738"/>
            <a:ext cx="3276600" cy="1714500"/>
          </a:xfrm>
          <a:prstGeom prst="rect">
            <a:avLst/>
          </a:prstGeom>
        </p:spPr>
      </p:pic>
    </p:spTree>
    <p:extLst>
      <p:ext uri="{BB962C8B-B14F-4D97-AF65-F5344CB8AC3E}">
        <p14:creationId xmlns:p14="http://schemas.microsoft.com/office/powerpoint/2010/main" val="270228858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567748"/>
          </a:xfrm>
        </p:spPr>
        <p:txBody>
          <a:bodyPr>
            <a:normAutofit/>
          </a:bodyPr>
          <a:lstStyle/>
          <a:p>
            <a:r>
              <a:rPr lang="en-US" altLang="zh-CN" sz="2800" b="1" dirty="0" smtClean="0"/>
              <a:t>5.4 Hessian Matrix</a:t>
            </a:r>
            <a:endParaRPr lang="en-US" altLang="zh-CN" sz="2800" b="1" dirty="0"/>
          </a:p>
        </p:txBody>
      </p:sp>
      <p:sp>
        <p:nvSpPr>
          <p:cNvPr id="3" name="矩形 2"/>
          <p:cNvSpPr/>
          <p:nvPr/>
        </p:nvSpPr>
        <p:spPr>
          <a:xfrm>
            <a:off x="838199" y="1046171"/>
            <a:ext cx="10365509" cy="369332"/>
          </a:xfrm>
          <a:prstGeom prst="rect">
            <a:avLst/>
          </a:prstGeom>
        </p:spPr>
        <p:txBody>
          <a:bodyPr wrap="square">
            <a:spAutoFit/>
          </a:bodyPr>
          <a:lstStyle/>
          <a:p>
            <a:r>
              <a:rPr lang="en-US" altLang="zh-CN" dirty="0" smtClean="0"/>
              <a:t>Backpropagation can </a:t>
            </a:r>
            <a:r>
              <a:rPr lang="en-US" altLang="zh-CN" dirty="0"/>
              <a:t>also be used to evaluate the second derivatives of the </a:t>
            </a:r>
            <a:r>
              <a:rPr lang="en-US" altLang="zh-CN" dirty="0" smtClean="0"/>
              <a:t>error</a:t>
            </a:r>
            <a:r>
              <a:rPr lang="en-US" altLang="zh-CN" dirty="0"/>
              <a:t>, </a:t>
            </a:r>
            <a:r>
              <a:rPr lang="en-US" altLang="zh-CN" dirty="0" smtClean="0"/>
              <a:t>given by</a:t>
            </a:r>
            <a:endParaRPr lang="zh-CN" altLang="en-US" dirty="0"/>
          </a:p>
        </p:txBody>
      </p:sp>
      <p:sp>
        <p:nvSpPr>
          <p:cNvPr id="4" name="灯片编号占位符 3"/>
          <p:cNvSpPr>
            <a:spLocks noGrp="1"/>
          </p:cNvSpPr>
          <p:nvPr>
            <p:ph type="sldNum" sz="quarter" idx="12"/>
          </p:nvPr>
        </p:nvSpPr>
        <p:spPr/>
        <p:txBody>
          <a:bodyPr/>
          <a:lstStyle/>
          <a:p>
            <a:fld id="{A01A576C-2E1E-446F-87D3-73E8CF978A80}" type="slidenum">
              <a:rPr lang="zh-CN" altLang="en-US" smtClean="0"/>
              <a:t>9</a:t>
            </a:fld>
            <a:endParaRPr lang="zh-CN" altLang="en-US"/>
          </a:p>
        </p:txBody>
      </p:sp>
      <p:pic>
        <p:nvPicPr>
          <p:cNvPr id="5" name="图片 4"/>
          <p:cNvPicPr>
            <a:picLocks noChangeAspect="1"/>
          </p:cNvPicPr>
          <p:nvPr/>
        </p:nvPicPr>
        <p:blipFill>
          <a:blip r:embed="rId2"/>
          <a:stretch>
            <a:fillRect/>
          </a:stretch>
        </p:blipFill>
        <p:spPr>
          <a:xfrm>
            <a:off x="9982200" y="932874"/>
            <a:ext cx="960120" cy="662940"/>
          </a:xfrm>
          <a:prstGeom prst="rect">
            <a:avLst/>
          </a:prstGeom>
        </p:spPr>
      </p:pic>
      <p:sp>
        <p:nvSpPr>
          <p:cNvPr id="6" name="矩形 5"/>
          <p:cNvSpPr/>
          <p:nvPr/>
        </p:nvSpPr>
        <p:spPr>
          <a:xfrm>
            <a:off x="894659" y="2310651"/>
            <a:ext cx="10252588" cy="3416320"/>
          </a:xfrm>
          <a:prstGeom prst="rect">
            <a:avLst/>
          </a:prstGeom>
        </p:spPr>
        <p:txBody>
          <a:bodyPr wrap="square">
            <a:spAutoFit/>
          </a:bodyPr>
          <a:lstStyle/>
          <a:p>
            <a:r>
              <a:rPr lang="en-US" altLang="zh-CN" b="1" dirty="0"/>
              <a:t>The Hessian plays an important role </a:t>
            </a:r>
            <a:r>
              <a:rPr lang="en-US" altLang="zh-CN" dirty="0"/>
              <a:t>in </a:t>
            </a:r>
            <a:r>
              <a:rPr lang="en-US" altLang="zh-CN" dirty="0" smtClean="0"/>
              <a:t>many aspects </a:t>
            </a:r>
            <a:r>
              <a:rPr lang="en-US" altLang="zh-CN" dirty="0"/>
              <a:t>of neural computing, including the following</a:t>
            </a:r>
            <a:r>
              <a:rPr lang="en-US" altLang="zh-CN" dirty="0" smtClean="0"/>
              <a:t>:</a:t>
            </a:r>
          </a:p>
          <a:p>
            <a:pPr marL="285750" indent="-285750">
              <a:buFont typeface="Arial" panose="020B0604020202020204" pitchFamily="34" charset="0"/>
              <a:buChar char="•"/>
            </a:pPr>
            <a:r>
              <a:rPr lang="en-US" altLang="zh-CN" dirty="0"/>
              <a:t>Several nonlinear optimization algorithms used for training neural </a:t>
            </a:r>
            <a:r>
              <a:rPr lang="en-US" altLang="zh-CN" dirty="0" smtClean="0"/>
              <a:t>networks are </a:t>
            </a:r>
            <a:r>
              <a:rPr lang="en-US" altLang="zh-CN" dirty="0"/>
              <a:t>based on </a:t>
            </a:r>
            <a:r>
              <a:rPr lang="en-US" altLang="zh-CN" dirty="0" smtClean="0"/>
              <a:t>considerations </a:t>
            </a:r>
            <a:r>
              <a:rPr lang="en-US" altLang="zh-CN" dirty="0"/>
              <a:t>of the second-order properties of the error surface</a:t>
            </a:r>
            <a:r>
              <a:rPr lang="en-US" altLang="zh-CN" dirty="0" smtClean="0"/>
              <a:t>, which </a:t>
            </a:r>
            <a:r>
              <a:rPr lang="en-US" altLang="zh-CN" dirty="0"/>
              <a:t>are controlled by the Hessian </a:t>
            </a:r>
            <a:r>
              <a:rPr lang="en-US" altLang="zh-CN" dirty="0" smtClean="0"/>
              <a:t>matrix;</a:t>
            </a:r>
          </a:p>
          <a:p>
            <a:pPr marL="285750" indent="-285750">
              <a:buFont typeface="Arial" panose="020B0604020202020204" pitchFamily="34" charset="0"/>
              <a:buChar char="•"/>
            </a:pPr>
            <a:r>
              <a:rPr lang="en-US" altLang="zh-CN" dirty="0"/>
              <a:t>The Hessian forms the basis of a fast procedure for re-training a </a:t>
            </a:r>
            <a:r>
              <a:rPr lang="en-US" altLang="zh-CN" dirty="0" smtClean="0"/>
              <a:t>feed-forward network </a:t>
            </a:r>
            <a:r>
              <a:rPr lang="en-US" altLang="zh-CN" dirty="0"/>
              <a:t>following a small change in the training </a:t>
            </a:r>
            <a:r>
              <a:rPr lang="en-US" altLang="zh-CN" dirty="0" smtClean="0"/>
              <a:t>data;</a:t>
            </a:r>
          </a:p>
          <a:p>
            <a:pPr marL="285750" indent="-285750">
              <a:buFont typeface="Arial" panose="020B0604020202020204" pitchFamily="34" charset="0"/>
              <a:buChar char="•"/>
            </a:pPr>
            <a:r>
              <a:rPr lang="en-US" altLang="zh-CN" dirty="0"/>
              <a:t>The inverse of the Hessian has been used to identify the least significant </a:t>
            </a:r>
            <a:r>
              <a:rPr lang="en-US" altLang="zh-CN" dirty="0" smtClean="0"/>
              <a:t>weights in </a:t>
            </a:r>
            <a:r>
              <a:rPr lang="en-US" altLang="zh-CN" dirty="0"/>
              <a:t>a network as part of network ‘pruning’ </a:t>
            </a:r>
            <a:r>
              <a:rPr lang="en-US" altLang="zh-CN" dirty="0" smtClean="0"/>
              <a:t>algorithms;</a:t>
            </a:r>
          </a:p>
          <a:p>
            <a:pPr marL="285750" indent="-285750">
              <a:buFont typeface="Arial" panose="020B0604020202020204" pitchFamily="34" charset="0"/>
              <a:buChar char="•"/>
            </a:pPr>
            <a:r>
              <a:rPr lang="en-US" altLang="zh-CN" dirty="0"/>
              <a:t>The Hessian plays a central role in the Laplace approximation for a </a:t>
            </a:r>
            <a:r>
              <a:rPr lang="en-US" altLang="zh-CN" dirty="0" smtClean="0"/>
              <a:t>Bayesian neural </a:t>
            </a:r>
            <a:r>
              <a:rPr lang="en-US" altLang="zh-CN" dirty="0"/>
              <a:t>network (see Section 5.7). Its inverse is used to determine the </a:t>
            </a:r>
            <a:r>
              <a:rPr lang="en-US" altLang="zh-CN" dirty="0" smtClean="0"/>
              <a:t>predictive distribution </a:t>
            </a:r>
            <a:r>
              <a:rPr lang="en-US" altLang="zh-CN" dirty="0"/>
              <a:t>for a trained network, its eigenvalues determine the values </a:t>
            </a:r>
            <a:r>
              <a:rPr lang="en-US" altLang="zh-CN" dirty="0" smtClean="0"/>
              <a:t>of </a:t>
            </a:r>
            <a:r>
              <a:rPr lang="en-US" altLang="zh-CN" dirty="0" err="1" smtClean="0"/>
              <a:t>hyperparameters</a:t>
            </a:r>
            <a:r>
              <a:rPr lang="en-US" altLang="zh-CN" dirty="0"/>
              <a:t>, and its determinant is used to evaluate the model evidence.</a:t>
            </a:r>
            <a:endParaRPr lang="zh-CN" altLang="en-US" dirty="0"/>
          </a:p>
        </p:txBody>
      </p:sp>
      <p:sp>
        <p:nvSpPr>
          <p:cNvPr id="7" name="矩形 6"/>
          <p:cNvSpPr/>
          <p:nvPr/>
        </p:nvSpPr>
        <p:spPr>
          <a:xfrm>
            <a:off x="838199" y="1626630"/>
            <a:ext cx="10144433" cy="369332"/>
          </a:xfrm>
          <a:prstGeom prst="rect">
            <a:avLst/>
          </a:prstGeom>
        </p:spPr>
        <p:txBody>
          <a:bodyPr wrap="square">
            <a:spAutoFit/>
          </a:bodyPr>
          <a:lstStyle/>
          <a:p>
            <a:r>
              <a:rPr lang="en-US" altLang="zh-CN" dirty="0" smtClean="0"/>
              <a:t>The </a:t>
            </a:r>
            <a:r>
              <a:rPr lang="en-US" altLang="zh-CN" dirty="0"/>
              <a:t>Hessian can also be calculated exactly using </a:t>
            </a:r>
            <a:r>
              <a:rPr lang="en-US" altLang="zh-CN" dirty="0" smtClean="0"/>
              <a:t>an extension </a:t>
            </a:r>
            <a:r>
              <a:rPr lang="en-US" altLang="zh-CN" dirty="0"/>
              <a:t>of the backpropagation technique.</a:t>
            </a:r>
            <a:endParaRPr lang="zh-CN" altLang="en-US" dirty="0"/>
          </a:p>
        </p:txBody>
      </p:sp>
    </p:spTree>
    <p:extLst>
      <p:ext uri="{BB962C8B-B14F-4D97-AF65-F5344CB8AC3E}">
        <p14:creationId xmlns:p14="http://schemas.microsoft.com/office/powerpoint/2010/main" val="196738121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3518</TotalTime>
  <Words>1336</Words>
  <Application>Microsoft Office PowerPoint</Application>
  <PresentationFormat>宽屏</PresentationFormat>
  <Paragraphs>154</Paragraphs>
  <Slides>22</Slides>
  <Notes>12</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22</vt:i4>
      </vt:variant>
    </vt:vector>
  </HeadingPairs>
  <TitlesOfParts>
    <vt:vector size="27" baseType="lpstr">
      <vt:lpstr>等线</vt:lpstr>
      <vt:lpstr>等线 Light</vt:lpstr>
      <vt:lpstr>Arial</vt:lpstr>
      <vt:lpstr>Cambria Math</vt:lpstr>
      <vt:lpstr>Office 主题​​</vt:lpstr>
      <vt:lpstr>Chapter 5 Neural Networks</vt:lpstr>
      <vt:lpstr>Contents</vt:lpstr>
      <vt:lpstr>5.1 Feed-forward Network Functions</vt:lpstr>
      <vt:lpstr>5.2 Network Training</vt:lpstr>
      <vt:lpstr>5.2 Network Training</vt:lpstr>
      <vt:lpstr>5.2 Network Training</vt:lpstr>
      <vt:lpstr>5.3 Error Backpropagation</vt:lpstr>
      <vt:lpstr>5.3 Error Backpropagation</vt:lpstr>
      <vt:lpstr>5.4 Hessian Matrix</vt:lpstr>
      <vt:lpstr>5.4 Hessian Matrix</vt:lpstr>
      <vt:lpstr>5.4 Hessian Matrix</vt:lpstr>
      <vt:lpstr>5.4 Hessian Matrix</vt:lpstr>
      <vt:lpstr>5.4 Hessian Matrix</vt:lpstr>
      <vt:lpstr>5.4 Hessian Matrix</vt:lpstr>
      <vt:lpstr>5.4 Hessian Matrix</vt:lpstr>
      <vt:lpstr>5.5 Regularization in Neural Networks</vt:lpstr>
      <vt:lpstr>5.5 Regularization in Neural Networks</vt:lpstr>
      <vt:lpstr>5.5 Regularization in Neural Networks</vt:lpstr>
      <vt:lpstr>5.5 Regularization in Neural Networks</vt:lpstr>
      <vt:lpstr>5.6 Mixture Density Networks</vt:lpstr>
      <vt:lpstr>5.7 Bayesian Neural Networks</vt:lpstr>
      <vt:lpstr>5.7 Bayesian Neural Networks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Neural Networks</dc:title>
  <dc:creator>LIU WEI</dc:creator>
  <cp:lastModifiedBy>LIU WEI</cp:lastModifiedBy>
  <cp:revision>78</cp:revision>
  <dcterms:created xsi:type="dcterms:W3CDTF">2018-10-08T20:23:22Z</dcterms:created>
  <dcterms:modified xsi:type="dcterms:W3CDTF">2018-10-22T16:31:53Z</dcterms:modified>
</cp:coreProperties>
</file>