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7" r:id="rId5"/>
  </p:sldIdLst>
  <p:sldSz cx="41148000" cy="41148000"/>
  <p:notesSz cx="6858000" cy="9144000"/>
  <p:defaultTextStyle>
    <a:defPPr>
      <a:defRPr lang="en-US"/>
    </a:defPPr>
    <a:lvl1pPr marL="0" algn="l" defTabSz="4308961" rtl="0" eaLnBrk="1" latinLnBrk="0" hangingPunct="1">
      <a:defRPr sz="8540" kern="1200">
        <a:solidFill>
          <a:schemeClr val="tx1"/>
        </a:solidFill>
        <a:latin typeface="+mn-lt"/>
        <a:ea typeface="+mn-ea"/>
        <a:cs typeface="+mn-cs"/>
      </a:defRPr>
    </a:lvl1pPr>
    <a:lvl2pPr marL="2154481" algn="l" defTabSz="4308961" rtl="0" eaLnBrk="1" latinLnBrk="0" hangingPunct="1">
      <a:defRPr sz="8540" kern="1200">
        <a:solidFill>
          <a:schemeClr val="tx1"/>
        </a:solidFill>
        <a:latin typeface="+mn-lt"/>
        <a:ea typeface="+mn-ea"/>
        <a:cs typeface="+mn-cs"/>
      </a:defRPr>
    </a:lvl2pPr>
    <a:lvl3pPr marL="4308961" algn="l" defTabSz="4308961" rtl="0" eaLnBrk="1" latinLnBrk="0" hangingPunct="1">
      <a:defRPr sz="8540" kern="1200">
        <a:solidFill>
          <a:schemeClr val="tx1"/>
        </a:solidFill>
        <a:latin typeface="+mn-lt"/>
        <a:ea typeface="+mn-ea"/>
        <a:cs typeface="+mn-cs"/>
      </a:defRPr>
    </a:lvl3pPr>
    <a:lvl4pPr marL="6463443" algn="l" defTabSz="4308961" rtl="0" eaLnBrk="1" latinLnBrk="0" hangingPunct="1">
      <a:defRPr sz="8540" kern="1200">
        <a:solidFill>
          <a:schemeClr val="tx1"/>
        </a:solidFill>
        <a:latin typeface="+mn-lt"/>
        <a:ea typeface="+mn-ea"/>
        <a:cs typeface="+mn-cs"/>
      </a:defRPr>
    </a:lvl4pPr>
    <a:lvl5pPr marL="8617924" algn="l" defTabSz="4308961" rtl="0" eaLnBrk="1" latinLnBrk="0" hangingPunct="1">
      <a:defRPr sz="8540" kern="1200">
        <a:solidFill>
          <a:schemeClr val="tx1"/>
        </a:solidFill>
        <a:latin typeface="+mn-lt"/>
        <a:ea typeface="+mn-ea"/>
        <a:cs typeface="+mn-cs"/>
      </a:defRPr>
    </a:lvl5pPr>
    <a:lvl6pPr marL="10772404" algn="l" defTabSz="4308961" rtl="0" eaLnBrk="1" latinLnBrk="0" hangingPunct="1">
      <a:defRPr sz="8540" kern="1200">
        <a:solidFill>
          <a:schemeClr val="tx1"/>
        </a:solidFill>
        <a:latin typeface="+mn-lt"/>
        <a:ea typeface="+mn-ea"/>
        <a:cs typeface="+mn-cs"/>
      </a:defRPr>
    </a:lvl6pPr>
    <a:lvl7pPr marL="12926885" algn="l" defTabSz="4308961" rtl="0" eaLnBrk="1" latinLnBrk="0" hangingPunct="1">
      <a:defRPr sz="8540" kern="1200">
        <a:solidFill>
          <a:schemeClr val="tx1"/>
        </a:solidFill>
        <a:latin typeface="+mn-lt"/>
        <a:ea typeface="+mn-ea"/>
        <a:cs typeface="+mn-cs"/>
      </a:defRPr>
    </a:lvl7pPr>
    <a:lvl8pPr marL="15081367" algn="l" defTabSz="4308961" rtl="0" eaLnBrk="1" latinLnBrk="0" hangingPunct="1">
      <a:defRPr sz="8540" kern="1200">
        <a:solidFill>
          <a:schemeClr val="tx1"/>
        </a:solidFill>
        <a:latin typeface="+mn-lt"/>
        <a:ea typeface="+mn-ea"/>
        <a:cs typeface="+mn-cs"/>
      </a:defRPr>
    </a:lvl8pPr>
    <a:lvl9pPr marL="17235848" algn="l" defTabSz="4308961" rtl="0" eaLnBrk="1" latinLnBrk="0" hangingPunct="1">
      <a:defRPr sz="854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0" userDrawn="1">
          <p15:clr>
            <a:srgbClr val="A4A3A4"/>
          </p15:clr>
        </p15:guide>
        <p15:guide id="2" pos="129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C89C00-E790-F9EE-ADBC-3ABB17FA319B}" name="Hempel, Heidi (NIH/NCI) [C]" initials="HH([" userId="S::hempelh@nih.gov::3d4dc78a-4e98-4c56-85e7-6f143593aa03" providerId="AD"/>
  <p188:author id="{598D2179-8DD6-44A4-67D8-DD44377FDA9E}" name="Pinto, Ligia (NIH/NCI) [C]" initials="PL([" userId="S::pintol@nih.gov::69ff9a04-a35c-4b13-ba8a-eb6ba1ce04d4" providerId="AD"/>
  <p188:author id="{D3ECBAB0-7812-3A09-4CF7-3B9030AFE4B6}" name="Roche, Nancy (NIH/NCI) [C]" initials="RN([" userId="S::rochenv@nih.gov::857d9625-65e1-4427-8808-1678fdcbc1ad" providerId="AD"/>
  <p188:author id="{744683D7-991E-98DC-6E90-8EEC809F6D89}" name="Samantha Finstad" initials="SLF" userId="Samantha Finstad" providerId="None"/>
  <p188:author id="{79BFC0E7-2F32-1443-6D8C-D7C14389978F}" name="Berny-Lang, Michelle (NIH/NCI) [E]" initials="BLM([" userId="S::bernylangma@nih.gov::8f663d2e-a4aa-4189-afa3-f52ddfbd28c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4F6228"/>
    <a:srgbClr val="296B7F"/>
    <a:srgbClr val="4F81BD"/>
    <a:srgbClr val="F25E22"/>
    <a:srgbClr val="9BBB59"/>
    <a:srgbClr val="307F83"/>
    <a:srgbClr val="E7E7E8"/>
    <a:srgbClr val="E6E6E6"/>
    <a:srgbClr val="B67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9"/>
    <p:restoredTop sz="94677"/>
  </p:normalViewPr>
  <p:slideViewPr>
    <p:cSldViewPr snapToGrid="0">
      <p:cViewPr>
        <p:scale>
          <a:sx n="54" d="100"/>
          <a:sy n="54" d="100"/>
        </p:scale>
        <p:origin x="-392" y="208"/>
      </p:cViewPr>
      <p:guideLst>
        <p:guide orient="horz" pos="12960"/>
        <p:guide pos="129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freundelt\Desktop\Bibliometric%20Analysis%20Charts%20and%20Graphs%204May202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a:t>SeroNet Publications &amp; Average Impact Factor</a:t>
            </a:r>
          </a:p>
        </c:rich>
      </c:tx>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1696421168784394E-2"/>
          <c:y val="4.0550486853691468E-2"/>
          <c:w val="0.89150116148833314"/>
          <c:h val="0.70718145138783983"/>
        </c:manualLayout>
      </c:layout>
      <c:barChart>
        <c:barDir val="col"/>
        <c:grouping val="clustered"/>
        <c:varyColors val="0"/>
        <c:ser>
          <c:idx val="0"/>
          <c:order val="0"/>
          <c:tx>
            <c:strRef>
              <c:f>'Charts and Tables'!$B$1</c:f>
              <c:strCache>
                <c:ptCount val="1"/>
                <c:pt idx="0">
                  <c:v>Count of PMID</c:v>
                </c:pt>
              </c:strCache>
            </c:strRef>
          </c:tx>
          <c:spPr>
            <a:solidFill>
              <a:schemeClr val="accent1"/>
            </a:solidFill>
            <a:ln>
              <a:noFill/>
            </a:ln>
            <a:effectLst/>
          </c:spPr>
          <c:invertIfNegative val="0"/>
          <c:cat>
            <c:strRef>
              <c:f>'Charts and Tables'!$A$2:$A$5</c:f>
              <c:strCache>
                <c:ptCount val="4"/>
                <c:pt idx="0">
                  <c:v>2020</c:v>
                </c:pt>
                <c:pt idx="1">
                  <c:v>2021</c:v>
                </c:pt>
                <c:pt idx="2">
                  <c:v>2022</c:v>
                </c:pt>
                <c:pt idx="3">
                  <c:v>2023</c:v>
                </c:pt>
              </c:strCache>
            </c:strRef>
          </c:cat>
          <c:val>
            <c:numRef>
              <c:f>'Charts and Tables'!$B$2:$B$5</c:f>
              <c:numCache>
                <c:formatCode>General</c:formatCode>
                <c:ptCount val="4"/>
                <c:pt idx="0">
                  <c:v>10</c:v>
                </c:pt>
                <c:pt idx="1">
                  <c:v>154</c:v>
                </c:pt>
                <c:pt idx="2">
                  <c:v>162</c:v>
                </c:pt>
                <c:pt idx="3">
                  <c:v>5</c:v>
                </c:pt>
              </c:numCache>
            </c:numRef>
          </c:val>
          <c:extLst>
            <c:ext xmlns:c16="http://schemas.microsoft.com/office/drawing/2014/chart" uri="{C3380CC4-5D6E-409C-BE32-E72D297353CC}">
              <c16:uniqueId val="{00000000-E4FC-4BF0-8BAD-DBE767C02F7B}"/>
            </c:ext>
          </c:extLst>
        </c:ser>
        <c:ser>
          <c:idx val="1"/>
          <c:order val="1"/>
          <c:tx>
            <c:strRef>
              <c:f>'Charts and Tables'!$C$1</c:f>
              <c:strCache>
                <c:ptCount val="1"/>
                <c:pt idx="0">
                  <c:v>Average Impact Factor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strRef>
              <c:f>'Charts and Tables'!$A$2:$A$5</c:f>
              <c:strCache>
                <c:ptCount val="4"/>
                <c:pt idx="0">
                  <c:v>2020</c:v>
                </c:pt>
                <c:pt idx="1">
                  <c:v>2021</c:v>
                </c:pt>
                <c:pt idx="2">
                  <c:v>2022</c:v>
                </c:pt>
                <c:pt idx="3">
                  <c:v>2023</c:v>
                </c:pt>
              </c:strCache>
            </c:strRef>
          </c:cat>
          <c:val>
            <c:numRef>
              <c:f>'Charts and Tables'!$C$2:$C$5</c:f>
              <c:numCache>
                <c:formatCode>General</c:formatCode>
                <c:ptCount val="4"/>
                <c:pt idx="0">
                  <c:v>39</c:v>
                </c:pt>
                <c:pt idx="1">
                  <c:v>27</c:v>
                </c:pt>
                <c:pt idx="2">
                  <c:v>27</c:v>
                </c:pt>
                <c:pt idx="3">
                  <c:v>77</c:v>
                </c:pt>
              </c:numCache>
            </c:numRef>
          </c:val>
          <c:extLst>
            <c:ext xmlns:c16="http://schemas.microsoft.com/office/drawing/2014/chart" uri="{C3380CC4-5D6E-409C-BE32-E72D297353CC}">
              <c16:uniqueId val="{00000002-E4FC-4BF0-8BAD-DBE767C02F7B}"/>
            </c:ext>
          </c:extLst>
        </c:ser>
        <c:dLbls>
          <c:showLegendKey val="0"/>
          <c:showVal val="0"/>
          <c:showCatName val="0"/>
          <c:showSerName val="0"/>
          <c:showPercent val="0"/>
          <c:showBubbleSize val="0"/>
        </c:dLbls>
        <c:gapWidth val="219"/>
        <c:overlap val="-27"/>
        <c:axId val="1405851031"/>
        <c:axId val="1833901143"/>
      </c:barChart>
      <c:catAx>
        <c:axId val="14058510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833901143"/>
        <c:crosses val="autoZero"/>
        <c:auto val="1"/>
        <c:lblAlgn val="ctr"/>
        <c:lblOffset val="100"/>
        <c:noMultiLvlLbl val="0"/>
      </c:catAx>
      <c:valAx>
        <c:axId val="18339011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405851031"/>
        <c:crosses val="autoZero"/>
        <c:crossBetween val="between"/>
      </c:valAx>
      <c:spPr>
        <a:noFill/>
        <a:ln>
          <a:noFill/>
        </a:ln>
        <a:effectLst/>
      </c:spPr>
    </c:plotArea>
    <c:legend>
      <c:legendPos val="b"/>
      <c:layout>
        <c:manualLayout>
          <c:xMode val="edge"/>
          <c:yMode val="edge"/>
          <c:x val="2.2860061094118176E-2"/>
          <c:y val="0.79204709714249766"/>
          <c:w val="0.91692617915316843"/>
          <c:h val="0.1883050278448034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ysClr val="window" lastClr="FFFFFF"/>
    </a:solidFill>
    <a:ln w="9525" cap="flat" cmpd="sng" algn="ctr">
      <a:solidFill>
        <a:schemeClr val="tx1">
          <a:lumMod val="15000"/>
          <a:lumOff val="85000"/>
        </a:schemeClr>
      </a:solidFill>
      <a:round/>
    </a:ln>
    <a:effectLst/>
  </c:spPr>
  <c:txPr>
    <a:bodyPr/>
    <a:lstStyle/>
    <a:p>
      <a:pPr>
        <a:defRPr sz="24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E16DFA-F3DC-420A-86A9-3A50C0275C1F}" type="datetimeFigureOut">
              <a:rPr lang="en-US" smtClean="0"/>
              <a:t>5/15/23</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65DC1-7AC3-457A-9B20-BABFFAD9044F}" type="slidenum">
              <a:rPr lang="en-US" smtClean="0"/>
              <a:t>‹#›</a:t>
            </a:fld>
            <a:endParaRPr lang="en-US"/>
          </a:p>
        </p:txBody>
      </p:sp>
    </p:spTree>
    <p:extLst>
      <p:ext uri="{BB962C8B-B14F-4D97-AF65-F5344CB8AC3E}">
        <p14:creationId xmlns:p14="http://schemas.microsoft.com/office/powerpoint/2010/main" val="75039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65DC1-7AC3-457A-9B20-BABFFAD9044F}" type="slidenum">
              <a:rPr lang="en-US" smtClean="0"/>
              <a:t>1</a:t>
            </a:fld>
            <a:endParaRPr lang="en-US"/>
          </a:p>
        </p:txBody>
      </p:sp>
    </p:spTree>
    <p:extLst>
      <p:ext uri="{BB962C8B-B14F-4D97-AF65-F5344CB8AC3E}">
        <p14:creationId xmlns:p14="http://schemas.microsoft.com/office/powerpoint/2010/main" val="398324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12782558"/>
            <a:ext cx="34975800" cy="8820149"/>
          </a:xfrm>
        </p:spPr>
        <p:txBody>
          <a:bodyPr/>
          <a:lstStyle/>
          <a:p>
            <a:r>
              <a:rPr lang="en-US"/>
              <a:t>Click to edit Master title style</a:t>
            </a:r>
          </a:p>
        </p:txBody>
      </p:sp>
      <p:sp>
        <p:nvSpPr>
          <p:cNvPr id="3" name="Subtitle 2"/>
          <p:cNvSpPr>
            <a:spLocks noGrp="1"/>
          </p:cNvSpPr>
          <p:nvPr>
            <p:ph type="subTitle" idx="1"/>
          </p:nvPr>
        </p:nvSpPr>
        <p:spPr>
          <a:xfrm>
            <a:off x="6172200" y="23317200"/>
            <a:ext cx="28803600" cy="10515600"/>
          </a:xfrm>
        </p:spPr>
        <p:txBody>
          <a:bodyPr/>
          <a:lstStyle>
            <a:lvl1pPr marL="0" indent="0" algn="ctr">
              <a:buNone/>
              <a:defRPr>
                <a:solidFill>
                  <a:schemeClr val="tx1">
                    <a:tint val="75000"/>
                  </a:schemeClr>
                </a:solidFill>
              </a:defRPr>
            </a:lvl1pPr>
            <a:lvl2pPr marL="1683374" indent="0" algn="ctr">
              <a:buNone/>
              <a:defRPr>
                <a:solidFill>
                  <a:schemeClr val="tx1">
                    <a:tint val="75000"/>
                  </a:schemeClr>
                </a:solidFill>
              </a:defRPr>
            </a:lvl2pPr>
            <a:lvl3pPr marL="3366748" indent="0" algn="ctr">
              <a:buNone/>
              <a:defRPr>
                <a:solidFill>
                  <a:schemeClr val="tx1">
                    <a:tint val="75000"/>
                  </a:schemeClr>
                </a:solidFill>
              </a:defRPr>
            </a:lvl3pPr>
            <a:lvl4pPr marL="5050121" indent="0" algn="ctr">
              <a:buNone/>
              <a:defRPr>
                <a:solidFill>
                  <a:schemeClr val="tx1">
                    <a:tint val="75000"/>
                  </a:schemeClr>
                </a:solidFill>
              </a:defRPr>
            </a:lvl4pPr>
            <a:lvl5pPr marL="6733495" indent="0" algn="ctr">
              <a:buNone/>
              <a:defRPr>
                <a:solidFill>
                  <a:schemeClr val="tx1">
                    <a:tint val="75000"/>
                  </a:schemeClr>
                </a:solidFill>
              </a:defRPr>
            </a:lvl5pPr>
            <a:lvl6pPr marL="8416869" indent="0" algn="ctr">
              <a:buNone/>
              <a:defRPr>
                <a:solidFill>
                  <a:schemeClr val="tx1">
                    <a:tint val="75000"/>
                  </a:schemeClr>
                </a:solidFill>
              </a:defRPr>
            </a:lvl6pPr>
            <a:lvl7pPr marL="10100243" indent="0" algn="ctr">
              <a:buNone/>
              <a:defRPr>
                <a:solidFill>
                  <a:schemeClr val="tx1">
                    <a:tint val="75000"/>
                  </a:schemeClr>
                </a:solidFill>
              </a:defRPr>
            </a:lvl7pPr>
            <a:lvl8pPr marL="11783617" indent="0" algn="ctr">
              <a:buNone/>
              <a:defRPr>
                <a:solidFill>
                  <a:schemeClr val="tx1">
                    <a:tint val="75000"/>
                  </a:schemeClr>
                </a:solidFill>
              </a:defRPr>
            </a:lvl8pPr>
            <a:lvl9pPr marL="1346699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CD3980-108E-454E-993F-3B2A44692302}"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1418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65351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34113" y="4829185"/>
            <a:ext cx="31475362" cy="1029938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93735" y="4829185"/>
            <a:ext cx="93754575" cy="1029938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64484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CD3980-108E-454E-993F-3B2A44692302}"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49922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6441405"/>
            <a:ext cx="34975800" cy="8172450"/>
          </a:xfrm>
        </p:spPr>
        <p:txBody>
          <a:bodyPr anchor="t"/>
          <a:lstStyle>
            <a:lvl1pPr algn="l">
              <a:defRPr sz="14728" b="1" cap="all"/>
            </a:lvl1pPr>
          </a:lstStyle>
          <a:p>
            <a:r>
              <a:rPr lang="en-US"/>
              <a:t>Click to edit Master title style</a:t>
            </a:r>
          </a:p>
        </p:txBody>
      </p:sp>
      <p:sp>
        <p:nvSpPr>
          <p:cNvPr id="3" name="Text Placeholder 2"/>
          <p:cNvSpPr>
            <a:spLocks noGrp="1"/>
          </p:cNvSpPr>
          <p:nvPr>
            <p:ph type="body" idx="1"/>
          </p:nvPr>
        </p:nvSpPr>
        <p:spPr>
          <a:xfrm>
            <a:off x="3250409" y="17440282"/>
            <a:ext cx="34975800" cy="9001125"/>
          </a:xfrm>
        </p:spPr>
        <p:txBody>
          <a:bodyPr anchor="b"/>
          <a:lstStyle>
            <a:lvl1pPr marL="0" indent="0">
              <a:buNone/>
              <a:defRPr sz="7364">
                <a:solidFill>
                  <a:schemeClr val="tx1">
                    <a:tint val="75000"/>
                  </a:schemeClr>
                </a:solidFill>
              </a:defRPr>
            </a:lvl1pPr>
            <a:lvl2pPr marL="1683374" indent="0">
              <a:buNone/>
              <a:defRPr sz="6673">
                <a:solidFill>
                  <a:schemeClr val="tx1">
                    <a:tint val="75000"/>
                  </a:schemeClr>
                </a:solidFill>
              </a:defRPr>
            </a:lvl2pPr>
            <a:lvl3pPr marL="3366748" indent="0">
              <a:buNone/>
              <a:defRPr sz="5868">
                <a:solidFill>
                  <a:schemeClr val="tx1">
                    <a:tint val="75000"/>
                  </a:schemeClr>
                </a:solidFill>
              </a:defRPr>
            </a:lvl3pPr>
            <a:lvl4pPr marL="5050121" indent="0">
              <a:buNone/>
              <a:defRPr sz="5178">
                <a:solidFill>
                  <a:schemeClr val="tx1">
                    <a:tint val="75000"/>
                  </a:schemeClr>
                </a:solidFill>
              </a:defRPr>
            </a:lvl4pPr>
            <a:lvl5pPr marL="6733495" indent="0">
              <a:buNone/>
              <a:defRPr sz="5178">
                <a:solidFill>
                  <a:schemeClr val="tx1">
                    <a:tint val="75000"/>
                  </a:schemeClr>
                </a:solidFill>
              </a:defRPr>
            </a:lvl5pPr>
            <a:lvl6pPr marL="8416869" indent="0">
              <a:buNone/>
              <a:defRPr sz="5178">
                <a:solidFill>
                  <a:schemeClr val="tx1">
                    <a:tint val="75000"/>
                  </a:schemeClr>
                </a:solidFill>
              </a:defRPr>
            </a:lvl6pPr>
            <a:lvl7pPr marL="10100243" indent="0">
              <a:buNone/>
              <a:defRPr sz="5178">
                <a:solidFill>
                  <a:schemeClr val="tx1">
                    <a:tint val="75000"/>
                  </a:schemeClr>
                </a:solidFill>
              </a:defRPr>
            </a:lvl7pPr>
            <a:lvl8pPr marL="11783617" indent="0">
              <a:buNone/>
              <a:defRPr sz="5178">
                <a:solidFill>
                  <a:schemeClr val="tx1">
                    <a:tint val="75000"/>
                  </a:schemeClr>
                </a:solidFill>
              </a:defRPr>
            </a:lvl8pPr>
            <a:lvl9pPr marL="13466991" indent="0">
              <a:buNone/>
              <a:defRPr sz="517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CD3980-108E-454E-993F-3B2A44692302}" type="datetimeFigureOut">
              <a:rPr lang="en-US" smtClean="0"/>
              <a:t>5/15/23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5580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93739" y="28165434"/>
            <a:ext cx="62614965" cy="79657570"/>
          </a:xfrm>
        </p:spPr>
        <p:txBody>
          <a:bodyPr/>
          <a:lstStyle>
            <a:lvl1pPr>
              <a:defRPr sz="10355"/>
            </a:lvl1pPr>
            <a:lvl2pPr>
              <a:defRPr sz="8860"/>
            </a:lvl2pPr>
            <a:lvl3pPr>
              <a:defRPr sz="7364"/>
            </a:lvl3pPr>
            <a:lvl4pPr>
              <a:defRPr sz="6673"/>
            </a:lvl4pPr>
            <a:lvl5pPr>
              <a:defRPr sz="6673"/>
            </a:lvl5pPr>
            <a:lvl6pPr>
              <a:defRPr sz="6673"/>
            </a:lvl6pPr>
            <a:lvl7pPr>
              <a:defRPr sz="6673"/>
            </a:lvl7pPr>
            <a:lvl8pPr>
              <a:defRPr sz="6673"/>
            </a:lvl8pPr>
            <a:lvl9pPr>
              <a:defRPr sz="66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294502" y="28165434"/>
            <a:ext cx="62614972" cy="79657570"/>
          </a:xfrm>
        </p:spPr>
        <p:txBody>
          <a:bodyPr/>
          <a:lstStyle>
            <a:lvl1pPr>
              <a:defRPr sz="10355"/>
            </a:lvl1pPr>
            <a:lvl2pPr>
              <a:defRPr sz="8860"/>
            </a:lvl2pPr>
            <a:lvl3pPr>
              <a:defRPr sz="7364"/>
            </a:lvl3pPr>
            <a:lvl4pPr>
              <a:defRPr sz="6673"/>
            </a:lvl4pPr>
            <a:lvl5pPr>
              <a:defRPr sz="6673"/>
            </a:lvl5pPr>
            <a:lvl6pPr>
              <a:defRPr sz="6673"/>
            </a:lvl6pPr>
            <a:lvl7pPr>
              <a:defRPr sz="6673"/>
            </a:lvl7pPr>
            <a:lvl8pPr>
              <a:defRPr sz="6673"/>
            </a:lvl8pPr>
            <a:lvl9pPr>
              <a:defRPr sz="66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CD3980-108E-454E-993F-3B2A44692302}"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99408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7400" y="1647830"/>
            <a:ext cx="37033200" cy="6858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2" y="9210680"/>
            <a:ext cx="18180847" cy="3838570"/>
          </a:xfrm>
        </p:spPr>
        <p:txBody>
          <a:bodyPr anchor="b"/>
          <a:lstStyle>
            <a:lvl1pPr marL="0" indent="0">
              <a:buNone/>
              <a:defRPr sz="8860" b="1"/>
            </a:lvl1pPr>
            <a:lvl2pPr marL="1683374" indent="0">
              <a:buNone/>
              <a:defRPr sz="7364" b="1"/>
            </a:lvl2pPr>
            <a:lvl3pPr marL="3366748" indent="0">
              <a:buNone/>
              <a:defRPr sz="6673" b="1"/>
            </a:lvl3pPr>
            <a:lvl4pPr marL="5050121" indent="0">
              <a:buNone/>
              <a:defRPr sz="5868" b="1"/>
            </a:lvl4pPr>
            <a:lvl5pPr marL="6733495" indent="0">
              <a:buNone/>
              <a:defRPr sz="5868" b="1"/>
            </a:lvl5pPr>
            <a:lvl6pPr marL="8416869" indent="0">
              <a:buNone/>
              <a:defRPr sz="5868" b="1"/>
            </a:lvl6pPr>
            <a:lvl7pPr marL="10100243" indent="0">
              <a:buNone/>
              <a:defRPr sz="5868" b="1"/>
            </a:lvl7pPr>
            <a:lvl8pPr marL="11783617" indent="0">
              <a:buNone/>
              <a:defRPr sz="5868" b="1"/>
            </a:lvl8pPr>
            <a:lvl9pPr marL="13466991" indent="0">
              <a:buNone/>
              <a:defRPr sz="5868" b="1"/>
            </a:lvl9pPr>
          </a:lstStyle>
          <a:p>
            <a:pPr lvl="0"/>
            <a:r>
              <a:rPr lang="en-US"/>
              <a:t>Click to edit Master text styles</a:t>
            </a:r>
          </a:p>
        </p:txBody>
      </p:sp>
      <p:sp>
        <p:nvSpPr>
          <p:cNvPr id="4" name="Content Placeholder 3"/>
          <p:cNvSpPr>
            <a:spLocks noGrp="1"/>
          </p:cNvSpPr>
          <p:nvPr>
            <p:ph sz="half" idx="2"/>
          </p:nvPr>
        </p:nvSpPr>
        <p:spPr>
          <a:xfrm>
            <a:off x="2057402" y="13049250"/>
            <a:ext cx="18180847" cy="23707730"/>
          </a:xfrm>
        </p:spPr>
        <p:txBody>
          <a:bodyPr/>
          <a:lstStyle>
            <a:lvl1pPr>
              <a:defRPr sz="8860"/>
            </a:lvl1pPr>
            <a:lvl2pPr>
              <a:defRPr sz="7364"/>
            </a:lvl2pPr>
            <a:lvl3pPr>
              <a:defRPr sz="6673"/>
            </a:lvl3pPr>
            <a:lvl4pPr>
              <a:defRPr sz="5868"/>
            </a:lvl4pPr>
            <a:lvl5pPr>
              <a:defRPr sz="5868"/>
            </a:lvl5pPr>
            <a:lvl6pPr>
              <a:defRPr sz="5868"/>
            </a:lvl6pPr>
            <a:lvl7pPr>
              <a:defRPr sz="5868"/>
            </a:lvl7pPr>
            <a:lvl8pPr>
              <a:defRPr sz="5868"/>
            </a:lvl8pPr>
            <a:lvl9pPr>
              <a:defRPr sz="58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7" y="9210680"/>
            <a:ext cx="18187987" cy="3838570"/>
          </a:xfrm>
        </p:spPr>
        <p:txBody>
          <a:bodyPr anchor="b"/>
          <a:lstStyle>
            <a:lvl1pPr marL="0" indent="0">
              <a:buNone/>
              <a:defRPr sz="8860" b="1"/>
            </a:lvl1pPr>
            <a:lvl2pPr marL="1683374" indent="0">
              <a:buNone/>
              <a:defRPr sz="7364" b="1"/>
            </a:lvl2pPr>
            <a:lvl3pPr marL="3366748" indent="0">
              <a:buNone/>
              <a:defRPr sz="6673" b="1"/>
            </a:lvl3pPr>
            <a:lvl4pPr marL="5050121" indent="0">
              <a:buNone/>
              <a:defRPr sz="5868" b="1"/>
            </a:lvl4pPr>
            <a:lvl5pPr marL="6733495" indent="0">
              <a:buNone/>
              <a:defRPr sz="5868" b="1"/>
            </a:lvl5pPr>
            <a:lvl6pPr marL="8416869" indent="0">
              <a:buNone/>
              <a:defRPr sz="5868" b="1"/>
            </a:lvl6pPr>
            <a:lvl7pPr marL="10100243" indent="0">
              <a:buNone/>
              <a:defRPr sz="5868" b="1"/>
            </a:lvl7pPr>
            <a:lvl8pPr marL="11783617" indent="0">
              <a:buNone/>
              <a:defRPr sz="5868" b="1"/>
            </a:lvl8pPr>
            <a:lvl9pPr marL="13466991" indent="0">
              <a:buNone/>
              <a:defRPr sz="5868" b="1"/>
            </a:lvl9pPr>
          </a:lstStyle>
          <a:p>
            <a:pPr lvl="0"/>
            <a:r>
              <a:rPr lang="en-US"/>
              <a:t>Click to edit Master text styles</a:t>
            </a:r>
          </a:p>
        </p:txBody>
      </p:sp>
      <p:sp>
        <p:nvSpPr>
          <p:cNvPr id="6" name="Content Placeholder 5"/>
          <p:cNvSpPr>
            <a:spLocks noGrp="1"/>
          </p:cNvSpPr>
          <p:nvPr>
            <p:ph sz="quarter" idx="4"/>
          </p:nvPr>
        </p:nvSpPr>
        <p:spPr>
          <a:xfrm>
            <a:off x="20902617" y="13049250"/>
            <a:ext cx="18187987" cy="23707730"/>
          </a:xfrm>
        </p:spPr>
        <p:txBody>
          <a:bodyPr/>
          <a:lstStyle>
            <a:lvl1pPr>
              <a:defRPr sz="8860"/>
            </a:lvl1pPr>
            <a:lvl2pPr>
              <a:defRPr sz="7364"/>
            </a:lvl2pPr>
            <a:lvl3pPr>
              <a:defRPr sz="6673"/>
            </a:lvl3pPr>
            <a:lvl4pPr>
              <a:defRPr sz="5868"/>
            </a:lvl4pPr>
            <a:lvl5pPr>
              <a:defRPr sz="5868"/>
            </a:lvl5pPr>
            <a:lvl6pPr>
              <a:defRPr sz="5868"/>
            </a:lvl6pPr>
            <a:lvl7pPr>
              <a:defRPr sz="5868"/>
            </a:lvl7pPr>
            <a:lvl8pPr>
              <a:defRPr sz="5868"/>
            </a:lvl8pPr>
            <a:lvl9pPr>
              <a:defRPr sz="58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CD3980-108E-454E-993F-3B2A44692302}" type="datetimeFigureOut">
              <a:rPr lang="en-US" smtClean="0"/>
              <a:t>5/15/23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408728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CD3980-108E-454E-993F-3B2A44692302}" type="datetimeFigureOut">
              <a:rPr lang="en-US" smtClean="0"/>
              <a:t>5/15/23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31762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D3980-108E-454E-993F-3B2A44692302}" type="datetimeFigureOut">
              <a:rPr lang="en-US" smtClean="0"/>
              <a:t>5/15/23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033244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5" y="1638301"/>
            <a:ext cx="13537409" cy="6972300"/>
          </a:xfrm>
        </p:spPr>
        <p:txBody>
          <a:bodyPr anchor="b"/>
          <a:lstStyle>
            <a:lvl1pPr algn="l">
              <a:defRPr sz="7364" b="1"/>
            </a:lvl1pPr>
          </a:lstStyle>
          <a:p>
            <a:r>
              <a:rPr lang="en-US"/>
              <a:t>Click to edit Master title style</a:t>
            </a:r>
          </a:p>
        </p:txBody>
      </p:sp>
      <p:sp>
        <p:nvSpPr>
          <p:cNvPr id="3" name="Content Placeholder 2"/>
          <p:cNvSpPr>
            <a:spLocks noGrp="1"/>
          </p:cNvSpPr>
          <p:nvPr>
            <p:ph idx="1"/>
          </p:nvPr>
        </p:nvSpPr>
        <p:spPr>
          <a:xfrm>
            <a:off x="16087725" y="1638307"/>
            <a:ext cx="23002875" cy="35118675"/>
          </a:xfrm>
        </p:spPr>
        <p:txBody>
          <a:bodyPr/>
          <a:lstStyle>
            <a:lvl1pPr>
              <a:defRPr sz="11736"/>
            </a:lvl1pPr>
            <a:lvl2pPr>
              <a:defRPr sz="10355"/>
            </a:lvl2pPr>
            <a:lvl3pPr>
              <a:defRPr sz="8860"/>
            </a:lvl3pPr>
            <a:lvl4pPr>
              <a:defRPr sz="7364"/>
            </a:lvl4pPr>
            <a:lvl5pPr>
              <a:defRPr sz="7364"/>
            </a:lvl5pPr>
            <a:lvl6pPr>
              <a:defRPr sz="7364"/>
            </a:lvl6pPr>
            <a:lvl7pPr>
              <a:defRPr sz="7364"/>
            </a:lvl7pPr>
            <a:lvl8pPr>
              <a:defRPr sz="7364"/>
            </a:lvl8pPr>
            <a:lvl9pPr>
              <a:defRPr sz="73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5" y="8610607"/>
            <a:ext cx="13537409" cy="28146375"/>
          </a:xfrm>
        </p:spPr>
        <p:txBody>
          <a:bodyPr/>
          <a:lstStyle>
            <a:lvl1pPr marL="0" indent="0">
              <a:buNone/>
              <a:defRPr sz="5178"/>
            </a:lvl1pPr>
            <a:lvl2pPr marL="1683374" indent="0">
              <a:buNone/>
              <a:defRPr sz="4372"/>
            </a:lvl2pPr>
            <a:lvl3pPr marL="3366748" indent="0">
              <a:buNone/>
              <a:defRPr sz="3682"/>
            </a:lvl3pPr>
            <a:lvl4pPr marL="5050121" indent="0">
              <a:buNone/>
              <a:defRPr sz="3337"/>
            </a:lvl4pPr>
            <a:lvl5pPr marL="6733495" indent="0">
              <a:buNone/>
              <a:defRPr sz="3337"/>
            </a:lvl5pPr>
            <a:lvl6pPr marL="8416869" indent="0">
              <a:buNone/>
              <a:defRPr sz="3337"/>
            </a:lvl6pPr>
            <a:lvl7pPr marL="10100243" indent="0">
              <a:buNone/>
              <a:defRPr sz="3337"/>
            </a:lvl7pPr>
            <a:lvl8pPr marL="11783617" indent="0">
              <a:buNone/>
              <a:defRPr sz="3337"/>
            </a:lvl8pPr>
            <a:lvl9pPr marL="13466991" indent="0">
              <a:buNone/>
              <a:defRPr sz="3337"/>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254031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7" y="28803602"/>
            <a:ext cx="24688800" cy="3400425"/>
          </a:xfrm>
        </p:spPr>
        <p:txBody>
          <a:bodyPr anchor="b"/>
          <a:lstStyle>
            <a:lvl1pPr algn="l">
              <a:defRPr sz="7364" b="1"/>
            </a:lvl1pPr>
          </a:lstStyle>
          <a:p>
            <a:r>
              <a:rPr lang="en-US"/>
              <a:t>Click to edit Master title style</a:t>
            </a:r>
          </a:p>
        </p:txBody>
      </p:sp>
      <p:sp>
        <p:nvSpPr>
          <p:cNvPr id="3" name="Picture Placeholder 2"/>
          <p:cNvSpPr>
            <a:spLocks noGrp="1"/>
          </p:cNvSpPr>
          <p:nvPr>
            <p:ph type="pic" idx="1"/>
          </p:nvPr>
        </p:nvSpPr>
        <p:spPr>
          <a:xfrm>
            <a:off x="8065297" y="3676649"/>
            <a:ext cx="24688800" cy="24688800"/>
          </a:xfrm>
        </p:spPr>
        <p:txBody>
          <a:bodyPr/>
          <a:lstStyle>
            <a:lvl1pPr marL="0" indent="0">
              <a:buNone/>
              <a:defRPr sz="11736"/>
            </a:lvl1pPr>
            <a:lvl2pPr marL="1683374" indent="0">
              <a:buNone/>
              <a:defRPr sz="10355"/>
            </a:lvl2pPr>
            <a:lvl3pPr marL="3366748" indent="0">
              <a:buNone/>
              <a:defRPr sz="8860"/>
            </a:lvl3pPr>
            <a:lvl4pPr marL="5050121" indent="0">
              <a:buNone/>
              <a:defRPr sz="7364"/>
            </a:lvl4pPr>
            <a:lvl5pPr marL="6733495" indent="0">
              <a:buNone/>
              <a:defRPr sz="7364"/>
            </a:lvl5pPr>
            <a:lvl6pPr marL="8416869" indent="0">
              <a:buNone/>
              <a:defRPr sz="7364"/>
            </a:lvl6pPr>
            <a:lvl7pPr marL="10100243" indent="0">
              <a:buNone/>
              <a:defRPr sz="7364"/>
            </a:lvl7pPr>
            <a:lvl8pPr marL="11783617" indent="0">
              <a:buNone/>
              <a:defRPr sz="7364"/>
            </a:lvl8pPr>
            <a:lvl9pPr marL="13466991" indent="0">
              <a:buNone/>
              <a:defRPr sz="7364"/>
            </a:lvl9pPr>
          </a:lstStyle>
          <a:p>
            <a:endParaRPr lang="en-US"/>
          </a:p>
        </p:txBody>
      </p:sp>
      <p:sp>
        <p:nvSpPr>
          <p:cNvPr id="4" name="Text Placeholder 3"/>
          <p:cNvSpPr>
            <a:spLocks noGrp="1"/>
          </p:cNvSpPr>
          <p:nvPr>
            <p:ph type="body" sz="half" idx="2"/>
          </p:nvPr>
        </p:nvSpPr>
        <p:spPr>
          <a:xfrm>
            <a:off x="8065297" y="32204027"/>
            <a:ext cx="24688800" cy="4829175"/>
          </a:xfrm>
        </p:spPr>
        <p:txBody>
          <a:bodyPr/>
          <a:lstStyle>
            <a:lvl1pPr marL="0" indent="0">
              <a:buNone/>
              <a:defRPr sz="5178"/>
            </a:lvl1pPr>
            <a:lvl2pPr marL="1683374" indent="0">
              <a:buNone/>
              <a:defRPr sz="4372"/>
            </a:lvl2pPr>
            <a:lvl3pPr marL="3366748" indent="0">
              <a:buNone/>
              <a:defRPr sz="3682"/>
            </a:lvl3pPr>
            <a:lvl4pPr marL="5050121" indent="0">
              <a:buNone/>
              <a:defRPr sz="3337"/>
            </a:lvl4pPr>
            <a:lvl5pPr marL="6733495" indent="0">
              <a:buNone/>
              <a:defRPr sz="3337"/>
            </a:lvl5pPr>
            <a:lvl6pPr marL="8416869" indent="0">
              <a:buNone/>
              <a:defRPr sz="3337"/>
            </a:lvl6pPr>
            <a:lvl7pPr marL="10100243" indent="0">
              <a:buNone/>
              <a:defRPr sz="3337"/>
            </a:lvl7pPr>
            <a:lvl8pPr marL="11783617" indent="0">
              <a:buNone/>
              <a:defRPr sz="3337"/>
            </a:lvl8pPr>
            <a:lvl9pPr marL="13466991" indent="0">
              <a:buNone/>
              <a:defRPr sz="3337"/>
            </a:lvl9pPr>
          </a:lstStyle>
          <a:p>
            <a:pPr lvl="0"/>
            <a:r>
              <a:rPr lang="en-US"/>
              <a:t>Click to edit Master text styles</a:t>
            </a:r>
          </a:p>
        </p:txBody>
      </p:sp>
      <p:sp>
        <p:nvSpPr>
          <p:cNvPr id="5" name="Date Placeholder 4"/>
          <p:cNvSpPr>
            <a:spLocks noGrp="1"/>
          </p:cNvSpPr>
          <p:nvPr>
            <p:ph type="dt" sz="half" idx="10"/>
          </p:nvPr>
        </p:nvSpPr>
        <p:spPr/>
        <p:txBody>
          <a:bodyPr/>
          <a:lstStyle/>
          <a:p>
            <a:fld id="{27CD3980-108E-454E-993F-3B2A44692302}" type="datetimeFigureOut">
              <a:rPr lang="en-US" smtClean="0"/>
              <a:t>5/15/23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7D7BF8-478D-412F-AF3B-E1D228878F99}" type="slidenum">
              <a:rPr lang="en-US" smtClean="0"/>
              <a:t>‹#›</a:t>
            </a:fld>
            <a:endParaRPr lang="en-US"/>
          </a:p>
        </p:txBody>
      </p:sp>
    </p:spTree>
    <p:extLst>
      <p:ext uri="{BB962C8B-B14F-4D97-AF65-F5344CB8AC3E}">
        <p14:creationId xmlns:p14="http://schemas.microsoft.com/office/powerpoint/2010/main" val="122149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647830"/>
            <a:ext cx="37033200" cy="6858000"/>
          </a:xfrm>
          <a:prstGeom prst="rect">
            <a:avLst/>
          </a:prstGeom>
        </p:spPr>
        <p:txBody>
          <a:bodyPr vert="horz" lIns="292608" tIns="146304" rIns="292608" bIns="146304" rtlCol="0" anchor="ctr">
            <a:normAutofit/>
          </a:bodyPr>
          <a:lstStyle/>
          <a:p>
            <a:r>
              <a:rPr lang="en-US"/>
              <a:t>Click to edit Master title style</a:t>
            </a:r>
          </a:p>
        </p:txBody>
      </p:sp>
      <p:sp>
        <p:nvSpPr>
          <p:cNvPr id="3" name="Text Placeholder 2"/>
          <p:cNvSpPr>
            <a:spLocks noGrp="1"/>
          </p:cNvSpPr>
          <p:nvPr>
            <p:ph type="body" idx="1"/>
          </p:nvPr>
        </p:nvSpPr>
        <p:spPr>
          <a:xfrm>
            <a:off x="2057400" y="9601209"/>
            <a:ext cx="37033200" cy="27155780"/>
          </a:xfrm>
          <a:prstGeom prst="rect">
            <a:avLst/>
          </a:prstGeom>
        </p:spPr>
        <p:txBody>
          <a:bodyPr vert="horz" lIns="292608" tIns="146304" rIns="292608" bIns="1463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1" y="38138109"/>
            <a:ext cx="9601200" cy="2190749"/>
          </a:xfrm>
          <a:prstGeom prst="rect">
            <a:avLst/>
          </a:prstGeom>
        </p:spPr>
        <p:txBody>
          <a:bodyPr vert="horz" lIns="292608" tIns="146304" rIns="292608" bIns="146304" rtlCol="0" anchor="ctr"/>
          <a:lstStyle>
            <a:lvl1pPr algn="l">
              <a:defRPr sz="4372">
                <a:solidFill>
                  <a:schemeClr val="tx1">
                    <a:tint val="75000"/>
                  </a:schemeClr>
                </a:solidFill>
              </a:defRPr>
            </a:lvl1pPr>
          </a:lstStyle>
          <a:p>
            <a:fld id="{27CD3980-108E-454E-993F-3B2A44692302}" type="datetimeFigureOut">
              <a:rPr lang="en-US" smtClean="0"/>
              <a:t>5/15/23</a:t>
            </a:fld>
            <a:endParaRPr lang="en-US"/>
          </a:p>
        </p:txBody>
      </p:sp>
      <p:sp>
        <p:nvSpPr>
          <p:cNvPr id="5" name="Footer Placeholder 4"/>
          <p:cNvSpPr>
            <a:spLocks noGrp="1"/>
          </p:cNvSpPr>
          <p:nvPr>
            <p:ph type="ftr" sz="quarter" idx="3"/>
          </p:nvPr>
        </p:nvSpPr>
        <p:spPr>
          <a:xfrm>
            <a:off x="14058901" y="38138109"/>
            <a:ext cx="13030200" cy="2190749"/>
          </a:xfrm>
          <a:prstGeom prst="rect">
            <a:avLst/>
          </a:prstGeom>
        </p:spPr>
        <p:txBody>
          <a:bodyPr vert="horz" lIns="292608" tIns="146304" rIns="292608" bIns="146304" rtlCol="0" anchor="ctr"/>
          <a:lstStyle>
            <a:lvl1pPr algn="ctr">
              <a:defRPr sz="43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38138109"/>
            <a:ext cx="9601200" cy="2190749"/>
          </a:xfrm>
          <a:prstGeom prst="rect">
            <a:avLst/>
          </a:prstGeom>
        </p:spPr>
        <p:txBody>
          <a:bodyPr vert="horz" lIns="292608" tIns="146304" rIns="292608" bIns="146304" rtlCol="0" anchor="ctr"/>
          <a:lstStyle>
            <a:lvl1pPr algn="r">
              <a:defRPr sz="4372">
                <a:solidFill>
                  <a:schemeClr val="tx1">
                    <a:tint val="75000"/>
                  </a:schemeClr>
                </a:solidFill>
              </a:defRPr>
            </a:lvl1pPr>
          </a:lstStyle>
          <a:p>
            <a:fld id="{107D7BF8-478D-412F-AF3B-E1D228878F99}" type="slidenum">
              <a:rPr lang="en-US" smtClean="0"/>
              <a:t>‹#›</a:t>
            </a:fld>
            <a:endParaRPr lang="en-US"/>
          </a:p>
        </p:txBody>
      </p:sp>
    </p:spTree>
    <p:extLst>
      <p:ext uri="{BB962C8B-B14F-4D97-AF65-F5344CB8AC3E}">
        <p14:creationId xmlns:p14="http://schemas.microsoft.com/office/powerpoint/2010/main" val="211722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366748" rtl="0" eaLnBrk="1" latinLnBrk="0" hangingPunct="1">
        <a:spcBef>
          <a:spcPct val="0"/>
        </a:spcBef>
        <a:buNone/>
        <a:defRPr sz="16223" kern="1200">
          <a:solidFill>
            <a:schemeClr val="tx1"/>
          </a:solidFill>
          <a:latin typeface="+mj-lt"/>
          <a:ea typeface="+mj-ea"/>
          <a:cs typeface="+mj-cs"/>
        </a:defRPr>
      </a:lvl1pPr>
    </p:titleStyle>
    <p:bodyStyle>
      <a:lvl1pPr marL="1262530" indent="-1262530" algn="l" defTabSz="3366748" rtl="0" eaLnBrk="1" latinLnBrk="0" hangingPunct="1">
        <a:spcBef>
          <a:spcPct val="20000"/>
        </a:spcBef>
        <a:buFont typeface="Arial" panose="020B0604020202020204" pitchFamily="34" charset="0"/>
        <a:buChar char="•"/>
        <a:defRPr sz="11736" kern="1200">
          <a:solidFill>
            <a:schemeClr val="tx1"/>
          </a:solidFill>
          <a:latin typeface="+mn-lt"/>
          <a:ea typeface="+mn-ea"/>
          <a:cs typeface="+mn-cs"/>
        </a:defRPr>
      </a:lvl1pPr>
      <a:lvl2pPr marL="2735482" indent="-1052109" algn="l" defTabSz="3366748" rtl="0" eaLnBrk="1" latinLnBrk="0" hangingPunct="1">
        <a:spcBef>
          <a:spcPct val="20000"/>
        </a:spcBef>
        <a:buFont typeface="Arial" panose="020B0604020202020204" pitchFamily="34" charset="0"/>
        <a:buChar char="–"/>
        <a:defRPr sz="10355" kern="1200">
          <a:solidFill>
            <a:schemeClr val="tx1"/>
          </a:solidFill>
          <a:latin typeface="+mn-lt"/>
          <a:ea typeface="+mn-ea"/>
          <a:cs typeface="+mn-cs"/>
        </a:defRPr>
      </a:lvl2pPr>
      <a:lvl3pPr marL="4208435" indent="-841687" algn="l" defTabSz="3366748" rtl="0" eaLnBrk="1" latinLnBrk="0" hangingPunct="1">
        <a:spcBef>
          <a:spcPct val="20000"/>
        </a:spcBef>
        <a:buFont typeface="Arial" panose="020B0604020202020204" pitchFamily="34" charset="0"/>
        <a:buChar char="•"/>
        <a:defRPr sz="8860" kern="1200">
          <a:solidFill>
            <a:schemeClr val="tx1"/>
          </a:solidFill>
          <a:latin typeface="+mn-lt"/>
          <a:ea typeface="+mn-ea"/>
          <a:cs typeface="+mn-cs"/>
        </a:defRPr>
      </a:lvl3pPr>
      <a:lvl4pPr marL="5891808" indent="-841687" algn="l" defTabSz="3366748" rtl="0" eaLnBrk="1" latinLnBrk="0" hangingPunct="1">
        <a:spcBef>
          <a:spcPct val="20000"/>
        </a:spcBef>
        <a:buFont typeface="Arial" panose="020B0604020202020204" pitchFamily="34" charset="0"/>
        <a:buChar char="–"/>
        <a:defRPr sz="7364" kern="1200">
          <a:solidFill>
            <a:schemeClr val="tx1"/>
          </a:solidFill>
          <a:latin typeface="+mn-lt"/>
          <a:ea typeface="+mn-ea"/>
          <a:cs typeface="+mn-cs"/>
        </a:defRPr>
      </a:lvl4pPr>
      <a:lvl5pPr marL="7575182" indent="-841687" algn="l" defTabSz="3366748" rtl="0" eaLnBrk="1" latinLnBrk="0" hangingPunct="1">
        <a:spcBef>
          <a:spcPct val="20000"/>
        </a:spcBef>
        <a:buFont typeface="Arial" panose="020B0604020202020204" pitchFamily="34" charset="0"/>
        <a:buChar char="»"/>
        <a:defRPr sz="7364" kern="1200">
          <a:solidFill>
            <a:schemeClr val="tx1"/>
          </a:solidFill>
          <a:latin typeface="+mn-lt"/>
          <a:ea typeface="+mn-ea"/>
          <a:cs typeface="+mn-cs"/>
        </a:defRPr>
      </a:lvl5pPr>
      <a:lvl6pPr marL="9258556" indent="-841687" algn="l" defTabSz="3366748" rtl="0" eaLnBrk="1" latinLnBrk="0" hangingPunct="1">
        <a:spcBef>
          <a:spcPct val="20000"/>
        </a:spcBef>
        <a:buFont typeface="Arial" panose="020B0604020202020204" pitchFamily="34" charset="0"/>
        <a:buChar char="•"/>
        <a:defRPr sz="7364" kern="1200">
          <a:solidFill>
            <a:schemeClr val="tx1"/>
          </a:solidFill>
          <a:latin typeface="+mn-lt"/>
          <a:ea typeface="+mn-ea"/>
          <a:cs typeface="+mn-cs"/>
        </a:defRPr>
      </a:lvl6pPr>
      <a:lvl7pPr marL="10941930" indent="-841687" algn="l" defTabSz="3366748" rtl="0" eaLnBrk="1" latinLnBrk="0" hangingPunct="1">
        <a:spcBef>
          <a:spcPct val="20000"/>
        </a:spcBef>
        <a:buFont typeface="Arial" panose="020B0604020202020204" pitchFamily="34" charset="0"/>
        <a:buChar char="•"/>
        <a:defRPr sz="7364" kern="1200">
          <a:solidFill>
            <a:schemeClr val="tx1"/>
          </a:solidFill>
          <a:latin typeface="+mn-lt"/>
          <a:ea typeface="+mn-ea"/>
          <a:cs typeface="+mn-cs"/>
        </a:defRPr>
      </a:lvl7pPr>
      <a:lvl8pPr marL="12625304" indent="-841687" algn="l" defTabSz="3366748" rtl="0" eaLnBrk="1" latinLnBrk="0" hangingPunct="1">
        <a:spcBef>
          <a:spcPct val="20000"/>
        </a:spcBef>
        <a:buFont typeface="Arial" panose="020B0604020202020204" pitchFamily="34" charset="0"/>
        <a:buChar char="•"/>
        <a:defRPr sz="7364" kern="1200">
          <a:solidFill>
            <a:schemeClr val="tx1"/>
          </a:solidFill>
          <a:latin typeface="+mn-lt"/>
          <a:ea typeface="+mn-ea"/>
          <a:cs typeface="+mn-cs"/>
        </a:defRPr>
      </a:lvl8pPr>
      <a:lvl9pPr marL="14308678" indent="-841687" algn="l" defTabSz="3366748" rtl="0" eaLnBrk="1" latinLnBrk="0" hangingPunct="1">
        <a:spcBef>
          <a:spcPct val="20000"/>
        </a:spcBef>
        <a:buFont typeface="Arial" panose="020B0604020202020204" pitchFamily="34" charset="0"/>
        <a:buChar char="•"/>
        <a:defRPr sz="7364" kern="1200">
          <a:solidFill>
            <a:schemeClr val="tx1"/>
          </a:solidFill>
          <a:latin typeface="+mn-lt"/>
          <a:ea typeface="+mn-ea"/>
          <a:cs typeface="+mn-cs"/>
        </a:defRPr>
      </a:lvl9pPr>
    </p:bodyStyle>
    <p:otherStyle>
      <a:defPPr>
        <a:defRPr lang="en-US"/>
      </a:defPPr>
      <a:lvl1pPr marL="0" algn="l" defTabSz="3366748" rtl="0" eaLnBrk="1" latinLnBrk="0" hangingPunct="1">
        <a:defRPr sz="6673" kern="1200">
          <a:solidFill>
            <a:schemeClr val="tx1"/>
          </a:solidFill>
          <a:latin typeface="+mn-lt"/>
          <a:ea typeface="+mn-ea"/>
          <a:cs typeface="+mn-cs"/>
        </a:defRPr>
      </a:lvl1pPr>
      <a:lvl2pPr marL="1683374" algn="l" defTabSz="3366748" rtl="0" eaLnBrk="1" latinLnBrk="0" hangingPunct="1">
        <a:defRPr sz="6673" kern="1200">
          <a:solidFill>
            <a:schemeClr val="tx1"/>
          </a:solidFill>
          <a:latin typeface="+mn-lt"/>
          <a:ea typeface="+mn-ea"/>
          <a:cs typeface="+mn-cs"/>
        </a:defRPr>
      </a:lvl2pPr>
      <a:lvl3pPr marL="3366748" algn="l" defTabSz="3366748" rtl="0" eaLnBrk="1" latinLnBrk="0" hangingPunct="1">
        <a:defRPr sz="6673" kern="1200">
          <a:solidFill>
            <a:schemeClr val="tx1"/>
          </a:solidFill>
          <a:latin typeface="+mn-lt"/>
          <a:ea typeface="+mn-ea"/>
          <a:cs typeface="+mn-cs"/>
        </a:defRPr>
      </a:lvl3pPr>
      <a:lvl4pPr marL="5050121" algn="l" defTabSz="3366748" rtl="0" eaLnBrk="1" latinLnBrk="0" hangingPunct="1">
        <a:defRPr sz="6673" kern="1200">
          <a:solidFill>
            <a:schemeClr val="tx1"/>
          </a:solidFill>
          <a:latin typeface="+mn-lt"/>
          <a:ea typeface="+mn-ea"/>
          <a:cs typeface="+mn-cs"/>
        </a:defRPr>
      </a:lvl4pPr>
      <a:lvl5pPr marL="6733495" algn="l" defTabSz="3366748" rtl="0" eaLnBrk="1" latinLnBrk="0" hangingPunct="1">
        <a:defRPr sz="6673" kern="1200">
          <a:solidFill>
            <a:schemeClr val="tx1"/>
          </a:solidFill>
          <a:latin typeface="+mn-lt"/>
          <a:ea typeface="+mn-ea"/>
          <a:cs typeface="+mn-cs"/>
        </a:defRPr>
      </a:lvl5pPr>
      <a:lvl6pPr marL="8416869" algn="l" defTabSz="3366748" rtl="0" eaLnBrk="1" latinLnBrk="0" hangingPunct="1">
        <a:defRPr sz="6673" kern="1200">
          <a:solidFill>
            <a:schemeClr val="tx1"/>
          </a:solidFill>
          <a:latin typeface="+mn-lt"/>
          <a:ea typeface="+mn-ea"/>
          <a:cs typeface="+mn-cs"/>
        </a:defRPr>
      </a:lvl6pPr>
      <a:lvl7pPr marL="10100243" algn="l" defTabSz="3366748" rtl="0" eaLnBrk="1" latinLnBrk="0" hangingPunct="1">
        <a:defRPr sz="6673" kern="1200">
          <a:solidFill>
            <a:schemeClr val="tx1"/>
          </a:solidFill>
          <a:latin typeface="+mn-lt"/>
          <a:ea typeface="+mn-ea"/>
          <a:cs typeface="+mn-cs"/>
        </a:defRPr>
      </a:lvl7pPr>
      <a:lvl8pPr marL="11783617" algn="l" defTabSz="3366748" rtl="0" eaLnBrk="1" latinLnBrk="0" hangingPunct="1">
        <a:defRPr sz="6673" kern="1200">
          <a:solidFill>
            <a:schemeClr val="tx1"/>
          </a:solidFill>
          <a:latin typeface="+mn-lt"/>
          <a:ea typeface="+mn-ea"/>
          <a:cs typeface="+mn-cs"/>
        </a:defRPr>
      </a:lvl8pPr>
      <a:lvl9pPr marL="13466991" algn="l" defTabSz="3366748" rtl="0" eaLnBrk="1" latinLnBrk="0" hangingPunct="1">
        <a:defRPr sz="66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13" Type="http://schemas.openxmlformats.org/officeDocument/2006/relationships/image" Target="../media/image10.emf"/><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2.emf"/><Relationship Id="rId2" Type="http://schemas.openxmlformats.org/officeDocument/2006/relationships/notesSlide" Target="../notesSlides/notesSlide1.xml"/><Relationship Id="rId16" Type="http://schemas.openxmlformats.org/officeDocument/2006/relationships/oleObject" Target="../embeddings/oleObject2.bin"/><Relationship Id="rId20" Type="http://schemas.openxmlformats.org/officeDocument/2006/relationships/hyperlink" Target="https://www.immport.org/home" TargetMode="Externa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jpeg"/><Relationship Id="rId15" Type="http://schemas.openxmlformats.org/officeDocument/2006/relationships/image" Target="../media/image11.emf"/><Relationship Id="rId10" Type="http://schemas.openxmlformats.org/officeDocument/2006/relationships/image" Target="../media/image7.jpeg"/><Relationship Id="rId19" Type="http://schemas.openxmlformats.org/officeDocument/2006/relationships/image" Target="../media/image14.png"/><Relationship Id="rId4" Type="http://schemas.openxmlformats.org/officeDocument/2006/relationships/image" Target="../media/image2.wmf"/><Relationship Id="rId9" Type="http://schemas.openxmlformats.org/officeDocument/2006/relationships/image" Target="../media/image6.jpeg"/><Relationship Id="rId1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a:xfrm>
            <a:off x="5646821" y="314922"/>
            <a:ext cx="32510907" cy="2630199"/>
          </a:xfrm>
          <a:noFill/>
        </p:spPr>
        <p:txBody>
          <a:bodyPr vert="horz" lIns="0" tIns="0" rIns="0" bIns="0" rtlCol="0" anchor="ctr">
            <a:noAutofit/>
          </a:bodyPr>
          <a:lstStyle/>
          <a:p>
            <a:pPr algn="ctr"/>
            <a:r>
              <a:rPr lang="en-US" sz="4800">
                <a:solidFill>
                  <a:srgbClr val="0070C0"/>
                </a:solidFill>
                <a:latin typeface="Arial" panose="020B0604020202020204" pitchFamily="34" charset="0"/>
                <a:cs typeface="Arial" panose="020B0604020202020204" pitchFamily="34" charset="0"/>
              </a:rPr>
              <a:t>The Serological Sciences Network (</a:t>
            </a:r>
            <a:r>
              <a:rPr lang="en-US" sz="4800" err="1">
                <a:solidFill>
                  <a:srgbClr val="0070C0"/>
                </a:solidFill>
                <a:latin typeface="Arial" panose="020B0604020202020204" pitchFamily="34" charset="0"/>
                <a:cs typeface="Arial" panose="020B0604020202020204" pitchFamily="34" charset="0"/>
              </a:rPr>
              <a:t>SeroNet</a:t>
            </a:r>
            <a:r>
              <a:rPr lang="en-US" sz="4800">
                <a:solidFill>
                  <a:srgbClr val="0070C0"/>
                </a:solidFill>
                <a:latin typeface="Arial" panose="020B0604020202020204" pitchFamily="34" charset="0"/>
                <a:cs typeface="Arial" panose="020B0604020202020204" pitchFamily="34" charset="0"/>
              </a:rPr>
              <a:t>); the U.S. government’s effort to boost testing capacity and escalate standardized research on immune responses to SARS-CoV-2 </a:t>
            </a:r>
          </a:p>
          <a:p>
            <a:pPr algn="ctr"/>
            <a:r>
              <a:rPr lang="pt-BR" sz="2800">
                <a:latin typeface="Arial" panose="020B0604020202020204" pitchFamily="34" charset="0"/>
                <a:cs typeface="Arial" panose="020B0604020202020204" pitchFamily="34" charset="0"/>
              </a:rPr>
              <a:t>Nancy Roche</a:t>
            </a:r>
            <a:r>
              <a:rPr lang="pt-BR" sz="2800" baseline="30000">
                <a:latin typeface="Arial" panose="020B0604020202020204" pitchFamily="34" charset="0"/>
                <a:cs typeface="Arial" panose="020B0604020202020204" pitchFamily="34" charset="0"/>
              </a:rPr>
              <a:t>1</a:t>
            </a:r>
            <a:r>
              <a:rPr lang="pt-BR" sz="2800">
                <a:latin typeface="Arial" panose="020B0604020202020204" pitchFamily="34" charset="0"/>
                <a:cs typeface="Arial" panose="020B0604020202020204" pitchFamily="34" charset="0"/>
              </a:rPr>
              <a:t>, Elaine Freund</a:t>
            </a:r>
            <a:r>
              <a:rPr lang="pt-BR" sz="2800" baseline="30000">
                <a:latin typeface="Arial" panose="020B0604020202020204" pitchFamily="34" charset="0"/>
                <a:cs typeface="Arial" panose="020B0604020202020204" pitchFamily="34" charset="0"/>
              </a:rPr>
              <a:t>1</a:t>
            </a:r>
            <a:r>
              <a:rPr lang="pt-BR" sz="2800">
                <a:latin typeface="Arial" panose="020B0604020202020204" pitchFamily="34" charset="0"/>
                <a:cs typeface="Arial" panose="020B0604020202020204" pitchFamily="34" charset="0"/>
              </a:rPr>
              <a:t> Tom Hickey</a:t>
            </a:r>
            <a:r>
              <a:rPr lang="pt-BR" sz="2800" baseline="30000">
                <a:latin typeface="Arial" panose="020B0604020202020204" pitchFamily="34" charset="0"/>
                <a:cs typeface="Arial" panose="020B0604020202020204" pitchFamily="34" charset="0"/>
              </a:rPr>
              <a:t>1</a:t>
            </a:r>
            <a:r>
              <a:rPr lang="pt-BR" sz="2800">
                <a:latin typeface="Arial" panose="020B0604020202020204" pitchFamily="34" charset="0"/>
                <a:cs typeface="Arial" panose="020B0604020202020204" pitchFamily="34" charset="0"/>
              </a:rPr>
              <a:t>, Troy Kemp</a:t>
            </a:r>
            <a:r>
              <a:rPr lang="pt-BR" sz="2800" baseline="30000">
                <a:latin typeface="Arial" panose="020B0604020202020204" pitchFamily="34" charset="0"/>
                <a:cs typeface="Arial" panose="020B0604020202020204" pitchFamily="34" charset="0"/>
              </a:rPr>
              <a:t>1</a:t>
            </a:r>
            <a:r>
              <a:rPr lang="pt-BR" sz="2800">
                <a:latin typeface="Arial" panose="020B0604020202020204" pitchFamily="34" charset="0"/>
                <a:cs typeface="Arial" panose="020B0604020202020204" pitchFamily="34" charset="0"/>
              </a:rPr>
              <a:t>, Heidi Hempel</a:t>
            </a:r>
            <a:r>
              <a:rPr lang="pt-BR" sz="2800" baseline="30000">
                <a:latin typeface="Arial" panose="020B0604020202020204" pitchFamily="34" charset="0"/>
                <a:cs typeface="Arial" panose="020B0604020202020204" pitchFamily="34" charset="0"/>
              </a:rPr>
              <a:t>1</a:t>
            </a:r>
            <a:r>
              <a:rPr lang="pt-BR" sz="2800">
                <a:latin typeface="Arial" panose="020B0604020202020204" pitchFamily="34" charset="0"/>
                <a:cs typeface="Arial" panose="020B0604020202020204" pitchFamily="34" charset="0"/>
              </a:rPr>
              <a:t>, Ligia Pinto</a:t>
            </a:r>
            <a:r>
              <a:rPr lang="pt-BR" sz="2800" baseline="30000">
                <a:latin typeface="Arial" panose="020B0604020202020204" pitchFamily="34" charset="0"/>
                <a:cs typeface="Arial" panose="020B0604020202020204" pitchFamily="34" charset="0"/>
              </a:rPr>
              <a:t>1</a:t>
            </a:r>
            <a:r>
              <a:rPr lang="pt-BR" sz="2800">
                <a:latin typeface="Arial" panose="020B0604020202020204" pitchFamily="34" charset="0"/>
                <a:cs typeface="Arial" panose="020B0604020202020204" pitchFamily="34" charset="0"/>
              </a:rPr>
              <a:t>, Michelle Berny-Lang</a:t>
            </a:r>
            <a:r>
              <a:rPr lang="pt-BR" sz="2800" b="0" baseline="30000">
                <a:latin typeface="Arial" panose="020B0604020202020204" pitchFamily="34" charset="0"/>
                <a:cs typeface="Arial" panose="020B0604020202020204" pitchFamily="34" charset="0"/>
              </a:rPr>
              <a:t>2</a:t>
            </a:r>
            <a:r>
              <a:rPr lang="pt-BR" sz="2800">
                <a:latin typeface="Arial" panose="020B0604020202020204" pitchFamily="34" charset="0"/>
                <a:cs typeface="Arial" panose="020B0604020202020204" pitchFamily="34" charset="0"/>
              </a:rPr>
              <a:t>, Jim Cherry</a:t>
            </a:r>
            <a:r>
              <a:rPr lang="pt-BR" sz="2800" b="0" baseline="30000">
                <a:latin typeface="Arial" panose="020B0604020202020204" pitchFamily="34" charset="0"/>
                <a:cs typeface="Arial" panose="020B0604020202020204" pitchFamily="34" charset="0"/>
              </a:rPr>
              <a:t>3</a:t>
            </a:r>
            <a:r>
              <a:rPr lang="pt-BR" sz="2800">
                <a:latin typeface="Arial" panose="020B0604020202020204" pitchFamily="34" charset="0"/>
                <a:cs typeface="Arial" panose="020B0604020202020204" pitchFamily="34" charset="0"/>
              </a:rPr>
              <a:t>, Samantha Finstad</a:t>
            </a:r>
            <a:r>
              <a:rPr lang="pt-BR" sz="2800" b="0" baseline="30000">
                <a:latin typeface="Arial" panose="020B0604020202020204" pitchFamily="34" charset="0"/>
                <a:cs typeface="Arial" panose="020B0604020202020204" pitchFamily="34" charset="0"/>
              </a:rPr>
              <a:t>2</a:t>
            </a:r>
            <a:r>
              <a:rPr lang="pt-BR" sz="2800">
                <a:latin typeface="Arial" panose="020B0604020202020204" pitchFamily="34" charset="0"/>
                <a:cs typeface="Arial" panose="020B0604020202020204" pitchFamily="34" charset="0"/>
              </a:rPr>
              <a:t>, Juli Klemm</a:t>
            </a:r>
            <a:r>
              <a:rPr lang="pt-BR" sz="2800" b="0" baseline="30000">
                <a:latin typeface="Arial" panose="020B0604020202020204" pitchFamily="34" charset="0"/>
                <a:cs typeface="Arial" panose="020B0604020202020204" pitchFamily="34" charset="0"/>
              </a:rPr>
              <a:t>2</a:t>
            </a:r>
            <a:r>
              <a:rPr lang="pt-BR" sz="2800">
                <a:latin typeface="Arial" panose="020B0604020202020204" pitchFamily="34" charset="0"/>
                <a:cs typeface="Arial" panose="020B0604020202020204" pitchFamily="34" charset="0"/>
              </a:rPr>
              <a:t>, Dinah Singer</a:t>
            </a:r>
            <a:r>
              <a:rPr lang="pt-BR" sz="2800" b="0" baseline="30000">
                <a:latin typeface="Arial" panose="020B0604020202020204" pitchFamily="34" charset="0"/>
                <a:cs typeface="Arial" panose="020B0604020202020204" pitchFamily="34" charset="0"/>
              </a:rPr>
              <a:t>2</a:t>
            </a:r>
            <a:r>
              <a:rPr lang="pt-BR" sz="2800">
                <a:latin typeface="Arial" panose="020B0604020202020204" pitchFamily="34" charset="0"/>
                <a:cs typeface="Arial" panose="020B0604020202020204" pitchFamily="34" charset="0"/>
              </a:rPr>
              <a:t> </a:t>
            </a:r>
            <a:endParaRPr lang="en-US" sz="2800">
              <a:latin typeface="Arial" panose="020B0604020202020204" pitchFamily="34" charset="0"/>
              <a:cs typeface="Arial" panose="020B0604020202020204" pitchFamily="34" charset="0"/>
            </a:endParaRPr>
          </a:p>
          <a:p>
            <a:pPr algn="ctr">
              <a:spcBef>
                <a:spcPts val="0"/>
              </a:spcBef>
            </a:pPr>
            <a:r>
              <a:rPr lang="pt-BR" sz="2800" b="0" baseline="30000">
                <a:latin typeface="Arial" panose="020B0604020202020204" pitchFamily="34" charset="0"/>
                <a:cs typeface="Arial" panose="020B0604020202020204" pitchFamily="34" charset="0"/>
              </a:rPr>
              <a:t>1</a:t>
            </a:r>
            <a:r>
              <a:rPr lang="en-US" sz="2800" b="0">
                <a:latin typeface="Arial" panose="020B0604020202020204" pitchFamily="34" charset="0"/>
                <a:cs typeface="Arial" panose="020B0604020202020204" pitchFamily="34" charset="0"/>
              </a:rPr>
              <a:t>Vaccine, Immunity and Cancer Directorate, Frederick National Laboratory for Cancer Research, Frederick, MD 21702</a:t>
            </a:r>
          </a:p>
          <a:p>
            <a:pPr algn="ctr">
              <a:spcBef>
                <a:spcPts val="0"/>
              </a:spcBef>
            </a:pPr>
            <a:r>
              <a:rPr lang="pt-BR" sz="2800" b="0" baseline="30000">
                <a:latin typeface="Arial" panose="020B0604020202020204" pitchFamily="34" charset="0"/>
                <a:cs typeface="Arial" panose="020B0604020202020204" pitchFamily="34" charset="0"/>
              </a:rPr>
              <a:t>2</a:t>
            </a:r>
            <a:r>
              <a:rPr lang="en-US" sz="2800" b="0">
                <a:latin typeface="Arial" panose="020B0604020202020204" pitchFamily="34" charset="0"/>
                <a:cs typeface="Arial" panose="020B0604020202020204" pitchFamily="34" charset="0"/>
              </a:rPr>
              <a:t>Center for Strategic Scientific Initiatives, National Cancer Institute, National Institutes of Health, Bethesda, MD, USA.</a:t>
            </a:r>
          </a:p>
          <a:p>
            <a:pPr algn="ctr">
              <a:spcBef>
                <a:spcPts val="0"/>
              </a:spcBef>
            </a:pPr>
            <a:r>
              <a:rPr lang="pt-BR" sz="2800" b="0" baseline="30000">
                <a:latin typeface="Arial" panose="020B0604020202020204" pitchFamily="34" charset="0"/>
                <a:cs typeface="Arial" panose="020B0604020202020204" pitchFamily="34" charset="0"/>
              </a:rPr>
              <a:t>3</a:t>
            </a:r>
            <a:r>
              <a:rPr lang="en-US" sz="2800" b="0">
                <a:latin typeface="Arial" panose="020B0604020202020204" pitchFamily="34" charset="0"/>
                <a:cs typeface="Arial" panose="020B0604020202020204" pitchFamily="34" charset="0"/>
              </a:rPr>
              <a:t>Research Technologies Branch, National Institute of Allergy and Infectious Diseases, National Institutes of Health, Rockville, MD 20852</a:t>
            </a:r>
            <a:endParaRPr lang="en-US" sz="2800" b="0">
              <a:highlight>
                <a:srgbClr val="FFFF00"/>
              </a:highlight>
              <a:latin typeface="Arial" panose="020B0604020202020204" pitchFamily="34" charset="0"/>
              <a:cs typeface="Arial" panose="020B0604020202020204" pitchFamily="34" charset="0"/>
            </a:endParaRPr>
          </a:p>
        </p:txBody>
      </p:sp>
      <p:pic>
        <p:nvPicPr>
          <p:cNvPr id="12" name="Picture 11" descr="Frederick National Laboratory Lock Up&#10;">
            <a:extLst>
              <a:ext uri="{FF2B5EF4-FFF2-40B4-BE49-F238E27FC236}">
                <a16:creationId xmlns:a16="http://schemas.microsoft.com/office/drawing/2014/main" id="{EC40DBB5-4CF7-3C62-C124-1BCA7F74AA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57728" y="512063"/>
            <a:ext cx="2505232" cy="1596960"/>
          </a:xfrm>
          <a:prstGeom prst="rect">
            <a:avLst/>
          </a:prstGeom>
        </p:spPr>
      </p:pic>
      <p:pic>
        <p:nvPicPr>
          <p:cNvPr id="10" name="Picture 9" descr="DHHS/NIH/NCI logos" title="Alt">
            <a:extLst>
              <a:ext uri="{FF2B5EF4-FFF2-40B4-BE49-F238E27FC236}">
                <a16:creationId xmlns:a16="http://schemas.microsoft.com/office/drawing/2014/main" id="{9F3524C2-A8E3-B7D2-6CAE-625CCAE49F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482" y="108423"/>
            <a:ext cx="6001800" cy="2000599"/>
          </a:xfrm>
          <a:prstGeom prst="rect">
            <a:avLst/>
          </a:prstGeom>
        </p:spPr>
      </p:pic>
      <p:pic>
        <p:nvPicPr>
          <p:cNvPr id="42" name="Picture 6">
            <a:extLst>
              <a:ext uri="{FF2B5EF4-FFF2-40B4-BE49-F238E27FC236}">
                <a16:creationId xmlns:a16="http://schemas.microsoft.com/office/drawing/2014/main" id="{9F47D8DA-5B92-2033-9B06-310872D7289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1201" b="17011"/>
          <a:stretch/>
        </p:blipFill>
        <p:spPr bwMode="auto">
          <a:xfrm>
            <a:off x="1836214" y="1750768"/>
            <a:ext cx="3027843" cy="154538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6" descr="Placeholder Text Box">
            <a:extLst>
              <a:ext uri="{FF2B5EF4-FFF2-40B4-BE49-F238E27FC236}">
                <a16:creationId xmlns:a16="http://schemas.microsoft.com/office/drawing/2014/main" id="{C707D857-1026-57A3-9350-58F12CAA7F71}"/>
              </a:ext>
            </a:extLst>
          </p:cNvPr>
          <p:cNvSpPr>
            <a:spLocks noGrp="1"/>
          </p:cNvSpPr>
          <p:nvPr>
            <p:ph type="body" sz="quarter" idx="3"/>
          </p:nvPr>
        </p:nvSpPr>
        <p:spPr>
          <a:xfrm>
            <a:off x="287569" y="3626352"/>
            <a:ext cx="40547610" cy="5686087"/>
          </a:xfrm>
          <a:solidFill>
            <a:srgbClr val="E7E7E8"/>
          </a:solidFill>
          <a:effectLst>
            <a:outerShdw blurRad="50800" dist="38100" dir="2700000" algn="tl" rotWithShape="0">
              <a:prstClr val="black">
                <a:alpha val="40000"/>
              </a:prstClr>
            </a:outerShdw>
          </a:effectLst>
        </p:spPr>
        <p:txBody>
          <a:bodyPr anchor="t">
            <a:noAutofit/>
          </a:body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5A58095A-1ABC-7103-C3BC-D0E37D8A0C34}"/>
              </a:ext>
            </a:extLst>
          </p:cNvPr>
          <p:cNvSpPr txBox="1"/>
          <p:nvPr/>
        </p:nvSpPr>
        <p:spPr>
          <a:xfrm>
            <a:off x="19381867" y="4955005"/>
            <a:ext cx="5987094" cy="3274131"/>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2400" b="1" dirty="0">
                <a:latin typeface="Arial" panose="020B0604020202020204" pitchFamily="34" charset="0"/>
                <a:cs typeface="Arial" panose="020B0604020202020204" pitchFamily="34" charset="0"/>
              </a:rPr>
              <a:t>Figure 1:  </a:t>
            </a:r>
            <a:r>
              <a:rPr lang="en-US" sz="2400" b="1" dirty="0" err="1">
                <a:latin typeface="Arial" panose="020B0604020202020204" pitchFamily="34" charset="0"/>
                <a:cs typeface="Arial" panose="020B0604020202020204" pitchFamily="34" charset="0"/>
              </a:rPr>
              <a:t>SeroNet</a:t>
            </a:r>
            <a:r>
              <a:rPr lang="en-US" sz="2400" b="1" dirty="0">
                <a:latin typeface="Arial" panose="020B0604020202020204" pitchFamily="34" charset="0"/>
                <a:cs typeface="Arial" panose="020B0604020202020204" pitchFamily="34" charset="0"/>
              </a:rPr>
              <a:t> structure.  </a:t>
            </a:r>
            <a:r>
              <a:rPr lang="en-US" sz="2400" dirty="0">
                <a:latin typeface="Arial" panose="020B0604020202020204" pitchFamily="34" charset="0"/>
                <a:cs typeface="Arial" panose="020B0604020202020204" pitchFamily="34" charset="0"/>
              </a:rPr>
              <a:t>The NCI awarded U54 and U01 grants and funding to FNL for VICD Serology Laboratory support and to subcontract Capacity Building Centers (CBCs) to develop technology and provide samples to </a:t>
            </a:r>
            <a:r>
              <a:rPr lang="en-US" sz="2400" dirty="0" err="1">
                <a:latin typeface="Arial" panose="020B0604020202020204" pitchFamily="34" charset="0"/>
                <a:cs typeface="Arial" panose="020B0604020202020204" pitchFamily="34" charset="0"/>
              </a:rPr>
              <a:t>SeroNet</a:t>
            </a:r>
            <a:r>
              <a:rPr lang="en-US" sz="2400" dirty="0">
                <a:latin typeface="Arial" panose="020B0604020202020204" pitchFamily="34" charset="0"/>
                <a:cs typeface="Arial" panose="020B0604020202020204" pitchFamily="34" charset="0"/>
              </a:rPr>
              <a:t> for future research.</a:t>
            </a:r>
          </a:p>
          <a:p>
            <a:pPr marR="11690" fontAlgn="base">
              <a:spcBef>
                <a:spcPct val="20000"/>
              </a:spcBef>
              <a:spcAft>
                <a:spcPct val="0"/>
              </a:spcAft>
              <a:buClr>
                <a:srgbClr val="0070C0"/>
              </a:buClr>
              <a:tabLst>
                <a:tab pos="371151" algn="l"/>
              </a:tabLst>
              <a:defRPr/>
            </a:pPr>
            <a:endParaRPr lang="en-US" sz="3600" b="1" dirty="0">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dirty="0">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dirty="0">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dirty="0">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dirty="0">
              <a:latin typeface="Arial"/>
              <a:cs typeface="Arial"/>
            </a:endParaRPr>
          </a:p>
        </p:txBody>
      </p:sp>
      <p:pic>
        <p:nvPicPr>
          <p:cNvPr id="17" name="Picture 16">
            <a:extLst>
              <a:ext uri="{FF2B5EF4-FFF2-40B4-BE49-F238E27FC236}">
                <a16:creationId xmlns:a16="http://schemas.microsoft.com/office/drawing/2014/main" id="{DC6B81D2-C339-A83C-AEDE-02BC5D2B536B}"/>
              </a:ext>
            </a:extLst>
          </p:cNvPr>
          <p:cNvPicPr>
            <a:picLocks noChangeAspect="1"/>
          </p:cNvPicPr>
          <p:nvPr/>
        </p:nvPicPr>
        <p:blipFill>
          <a:blip r:embed="rId6"/>
          <a:stretch>
            <a:fillRect/>
          </a:stretch>
        </p:blipFill>
        <p:spPr>
          <a:xfrm>
            <a:off x="14215517" y="4344857"/>
            <a:ext cx="5265199" cy="4846651"/>
          </a:xfrm>
          <a:prstGeom prst="rect">
            <a:avLst/>
          </a:prstGeom>
        </p:spPr>
      </p:pic>
      <p:sp>
        <p:nvSpPr>
          <p:cNvPr id="18" name="TextBox 17">
            <a:extLst>
              <a:ext uri="{FF2B5EF4-FFF2-40B4-BE49-F238E27FC236}">
                <a16:creationId xmlns:a16="http://schemas.microsoft.com/office/drawing/2014/main" id="{8C4320BA-4ECB-FFA4-8B95-B0F45E67F3FB}"/>
              </a:ext>
            </a:extLst>
          </p:cNvPr>
          <p:cNvSpPr txBox="1"/>
          <p:nvPr/>
        </p:nvSpPr>
        <p:spPr>
          <a:xfrm>
            <a:off x="25097860" y="4347251"/>
            <a:ext cx="15853454" cy="4925101"/>
          </a:xfrm>
          <a:prstGeom prst="rect">
            <a:avLst/>
          </a:prstGeom>
          <a:noFill/>
        </p:spPr>
        <p:txBody>
          <a:bodyPr vert="horz" wrap="square" lIns="336665" tIns="168333" rIns="336665" bIns="168333" rtlCol="0">
            <a:noAutofit/>
          </a:bodyPr>
          <a:lstStyle/>
          <a:p>
            <a:pPr marL="526054" marR="11690" lvl="1" indent="-526054" fontAlgn="base">
              <a:spcBef>
                <a:spcPct val="20000"/>
              </a:spcBef>
              <a:spcAft>
                <a:spcPct val="0"/>
              </a:spcAft>
              <a:buClr>
                <a:srgbClr val="0070C0"/>
              </a:buClr>
              <a:buFont typeface="+mj-lt"/>
              <a:buAutoNum type="arabicPeriod"/>
              <a:tabLst>
                <a:tab pos="371151" algn="l"/>
              </a:tabLst>
              <a:defRPr/>
            </a:pPr>
            <a:r>
              <a:rPr lang="en-US" sz="2800" dirty="0">
                <a:latin typeface="Arial" panose="020B0604020202020204" pitchFamily="34" charset="0"/>
                <a:cs typeface="Arial" panose="020B0604020202020204" pitchFamily="34" charset="0"/>
              </a:rPr>
              <a:t>Why do some people get sick and others don’t?</a:t>
            </a:r>
          </a:p>
          <a:p>
            <a:pPr marL="526054" marR="11690" lvl="1" indent="-526054" fontAlgn="base">
              <a:spcBef>
                <a:spcPct val="20000"/>
              </a:spcBef>
              <a:spcAft>
                <a:spcPct val="0"/>
              </a:spcAft>
              <a:buClr>
                <a:srgbClr val="0070C0"/>
              </a:buClr>
              <a:buFont typeface="+mj-lt"/>
              <a:buAutoNum type="arabicPeriod"/>
              <a:tabLst>
                <a:tab pos="371151" algn="l"/>
              </a:tabLst>
              <a:defRPr/>
            </a:pPr>
            <a:r>
              <a:rPr lang="en-US" sz="2800" dirty="0">
                <a:latin typeface="Arial" panose="020B0604020202020204" pitchFamily="34" charset="0"/>
                <a:cs typeface="Arial" panose="020B0604020202020204" pitchFamily="34" charset="0"/>
              </a:rPr>
              <a:t>Do cancers or autoimmune diseases affect vaccination efficacy?</a:t>
            </a:r>
          </a:p>
          <a:p>
            <a:pPr marL="526054" marR="11690" lvl="1" indent="-526054" fontAlgn="base">
              <a:spcBef>
                <a:spcPct val="20000"/>
              </a:spcBef>
              <a:spcAft>
                <a:spcPct val="0"/>
              </a:spcAft>
              <a:buClr>
                <a:srgbClr val="0070C0"/>
              </a:buClr>
              <a:buFont typeface="+mj-lt"/>
              <a:buAutoNum type="arabicPeriod"/>
              <a:tabLst>
                <a:tab pos="371151" algn="l"/>
              </a:tabLst>
              <a:defRPr/>
            </a:pPr>
            <a:r>
              <a:rPr lang="en-US" sz="2800" dirty="0">
                <a:latin typeface="Arial" panose="020B0604020202020204" pitchFamily="34" charset="0"/>
                <a:cs typeface="Arial" panose="020B0604020202020204" pitchFamily="34" charset="0"/>
              </a:rPr>
              <a:t>Why do certain health conditions increase risk of severe illness? </a:t>
            </a:r>
          </a:p>
          <a:p>
            <a:pPr marL="526054" marR="11690" lvl="1" indent="-526054" fontAlgn="base">
              <a:spcBef>
                <a:spcPct val="20000"/>
              </a:spcBef>
              <a:spcAft>
                <a:spcPct val="0"/>
              </a:spcAft>
              <a:buClr>
                <a:srgbClr val="0070C0"/>
              </a:buClr>
              <a:buFont typeface="+mj-lt"/>
              <a:buAutoNum type="arabicPeriod"/>
              <a:tabLst>
                <a:tab pos="371151" algn="l"/>
              </a:tabLst>
              <a:defRPr/>
            </a:pPr>
            <a:r>
              <a:rPr lang="en-US" sz="2800" dirty="0">
                <a:latin typeface="Arial" panose="020B0604020202020204" pitchFamily="34" charset="0"/>
                <a:cs typeface="Arial" panose="020B0604020202020204" pitchFamily="34" charset="0"/>
              </a:rPr>
              <a:t>What is the prevalence of SARS-CoV-2 infection across different populations?</a:t>
            </a:r>
          </a:p>
          <a:p>
            <a:pPr marL="526054" marR="11690" lvl="1" indent="-526054" fontAlgn="base">
              <a:spcBef>
                <a:spcPct val="20000"/>
              </a:spcBef>
              <a:spcAft>
                <a:spcPct val="0"/>
              </a:spcAft>
              <a:buClr>
                <a:srgbClr val="0070C0"/>
              </a:buClr>
              <a:buFont typeface="+mj-lt"/>
              <a:buAutoNum type="arabicPeriod" startAt="5"/>
              <a:tabLst>
                <a:tab pos="371151" algn="l"/>
              </a:tabLst>
              <a:defRPr/>
            </a:pPr>
            <a:r>
              <a:rPr lang="en-US" sz="2800" dirty="0">
                <a:latin typeface="Arial" panose="020B0604020202020204" pitchFamily="34" charset="0"/>
                <a:cs typeface="Arial" panose="020B0604020202020204" pitchFamily="34" charset="0"/>
              </a:rPr>
              <a:t>Why do some people have severe symptoms and others don’t?</a:t>
            </a:r>
          </a:p>
          <a:p>
            <a:pPr marL="526054" marR="11690" lvl="1" indent="-526054" fontAlgn="base">
              <a:spcBef>
                <a:spcPct val="20000"/>
              </a:spcBef>
              <a:spcAft>
                <a:spcPct val="0"/>
              </a:spcAft>
              <a:buClr>
                <a:srgbClr val="0070C0"/>
              </a:buClr>
              <a:buFont typeface="+mj-lt"/>
              <a:buAutoNum type="arabicPeriod" startAt="5"/>
              <a:tabLst>
                <a:tab pos="371151" algn="l"/>
              </a:tabLst>
              <a:defRPr/>
            </a:pPr>
            <a:r>
              <a:rPr lang="en-US" sz="2800" dirty="0">
                <a:latin typeface="Arial" panose="020B0604020202020204" pitchFamily="34" charset="0"/>
                <a:cs typeface="Arial" panose="020B0604020202020204" pitchFamily="34" charset="0"/>
              </a:rPr>
              <a:t>Do COVID-19 vaccines protect against severe infection from different variants?</a:t>
            </a:r>
          </a:p>
          <a:p>
            <a:pPr marL="526054" marR="11690" lvl="1" indent="-526054" fontAlgn="base">
              <a:spcBef>
                <a:spcPct val="20000"/>
              </a:spcBef>
              <a:spcAft>
                <a:spcPct val="0"/>
              </a:spcAft>
              <a:buClr>
                <a:srgbClr val="0070C0"/>
              </a:buClr>
              <a:buFont typeface="+mj-lt"/>
              <a:buAutoNum type="arabicPeriod" startAt="5"/>
              <a:tabLst>
                <a:tab pos="371151" algn="l"/>
              </a:tabLst>
              <a:defRPr/>
            </a:pPr>
            <a:r>
              <a:rPr lang="en-US" sz="2800" dirty="0">
                <a:latin typeface="Arial" panose="020B0604020202020204" pitchFamily="34" charset="0"/>
                <a:cs typeface="Arial" panose="020B0604020202020204" pitchFamily="34" charset="0"/>
              </a:rPr>
              <a:t>What factors affect the immune response, and how long does immunity last?</a:t>
            </a:r>
          </a:p>
          <a:p>
            <a:pPr marL="526054" marR="11690" lvl="1" indent="-526054" fontAlgn="base">
              <a:spcBef>
                <a:spcPct val="20000"/>
              </a:spcBef>
              <a:spcAft>
                <a:spcPct val="0"/>
              </a:spcAft>
              <a:buClr>
                <a:srgbClr val="0070C0"/>
              </a:buClr>
              <a:buFont typeface="+mj-lt"/>
              <a:buAutoNum type="arabicPeriod" startAt="5"/>
              <a:tabLst>
                <a:tab pos="371151" algn="l"/>
              </a:tabLst>
              <a:defRPr/>
            </a:pPr>
            <a:r>
              <a:rPr lang="en-US" sz="2800" dirty="0">
                <a:latin typeface="Arial" panose="020B0604020202020204" pitchFamily="34" charset="0"/>
                <a:cs typeface="Arial" panose="020B0604020202020204" pitchFamily="34" charset="0"/>
              </a:rPr>
              <a:t>What assays can be developed to diagnosis and predict vaccination or treatment response?</a:t>
            </a:r>
          </a:p>
          <a:p>
            <a:pPr marL="0" marR="11690" lvl="1" fontAlgn="base">
              <a:spcBef>
                <a:spcPct val="20000"/>
              </a:spcBef>
              <a:spcAft>
                <a:spcPct val="0"/>
              </a:spcAft>
              <a:buClr>
                <a:srgbClr val="0070C0"/>
              </a:buClr>
              <a:tabLst>
                <a:tab pos="371151" algn="l"/>
              </a:tabLst>
              <a:defRPr/>
            </a:pPr>
            <a:endParaRPr lang="en-US" sz="3200" dirty="0">
              <a:latin typeface="Arial" panose="020B0604020202020204" pitchFamily="34" charset="0"/>
              <a:cs typeface="Arial" panose="020B0604020202020204" pitchFamily="34" charset="0"/>
            </a:endParaRPr>
          </a:p>
          <a:p>
            <a:pPr marL="526054" marR="11690" lvl="1" indent="-526054" fontAlgn="base">
              <a:spcBef>
                <a:spcPct val="20000"/>
              </a:spcBef>
              <a:spcAft>
                <a:spcPct val="0"/>
              </a:spcAft>
              <a:buClr>
                <a:srgbClr val="0070C0"/>
              </a:buClr>
              <a:buFont typeface="+mj-lt"/>
              <a:buAutoNum type="arabicPeriod"/>
              <a:tabLst>
                <a:tab pos="371151" algn="l"/>
              </a:tabLst>
              <a:defRPr/>
            </a:pPr>
            <a:endParaRPr lang="en-US" sz="3200" dirty="0">
              <a:latin typeface="Arial" panose="020B0604020202020204" pitchFamily="34" charset="0"/>
              <a:cs typeface="Arial" panose="020B0604020202020204" pitchFamily="34" charset="0"/>
            </a:endParaRPr>
          </a:p>
          <a:p>
            <a:pPr marL="0" marR="11690" lvl="1" fontAlgn="base">
              <a:spcBef>
                <a:spcPct val="20000"/>
              </a:spcBef>
              <a:spcAft>
                <a:spcPct val="0"/>
              </a:spcAft>
              <a:buClr>
                <a:srgbClr val="0070C0"/>
              </a:buClr>
              <a:tabLst>
                <a:tab pos="371151" algn="l"/>
              </a:tabLst>
              <a:defRPr/>
            </a:pPr>
            <a:endParaRPr lang="en-US" sz="32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B1FA1ECD-B3FB-052C-352F-E4719DF81DEA}"/>
              </a:ext>
            </a:extLst>
          </p:cNvPr>
          <p:cNvSpPr txBox="1"/>
          <p:nvPr/>
        </p:nvSpPr>
        <p:spPr>
          <a:xfrm>
            <a:off x="403704" y="3582995"/>
            <a:ext cx="13459869" cy="4925101"/>
          </a:xfrm>
          <a:prstGeom prst="rect">
            <a:avLst/>
          </a:prstGeom>
          <a:noFill/>
        </p:spPr>
        <p:txBody>
          <a:bodyPr vert="horz" wrap="square" lIns="336665" tIns="168333" rIns="336665" bIns="168333" rtlCol="0">
            <a:noAutofit/>
          </a:bodyPr>
          <a:lstStyle/>
          <a:p>
            <a:pPr marL="0" marR="0" lvl="0" indent="0" algn="l" defTabSz="3366748"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solidFill>
                  <a:srgbClr val="9BBB59">
                    <a:lumMod val="50000"/>
                  </a:srgbClr>
                </a:solidFill>
                <a:effectLst/>
                <a:uLnTx/>
                <a:uFillTx/>
                <a:latin typeface="Arial" panose="020B0604020202020204" pitchFamily="34" charset="0"/>
                <a:ea typeface="+mn-ea"/>
                <a:cs typeface="Arial" panose="020B0604020202020204" pitchFamily="34" charset="0"/>
              </a:rPr>
              <a:t>Background and Methods:</a:t>
            </a:r>
          </a:p>
          <a:p>
            <a:pPr marL="394541" marR="0" lvl="0" indent="-394541" algn="l" defTabSz="3366748"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SARS-CoV-2 pandemic created a critical need to conduct team science focused on SARS-CoV-2, in an unprecedented, coordinated fashion at an unprecedented pace</a:t>
            </a:r>
            <a:r>
              <a:rPr kumimoji="0" lang="en-US" sz="2800" b="0" i="0" u="none" strike="noStrike" kern="1200" cap="none" spc="0" normalizeH="0" baseline="30000" noProof="0" dirty="0">
                <a:ln>
                  <a:noFill/>
                </a:ln>
                <a:solidFill>
                  <a:prstClr val="black"/>
                </a:solidFill>
                <a:effectLst/>
                <a:uLnTx/>
                <a:uFillTx/>
                <a:latin typeface="Arial" panose="020B0604020202020204" pitchFamily="34" charset="0"/>
                <a:ea typeface="+mn-ea"/>
                <a:cs typeface="Arial" panose="020B0604020202020204" pitchFamily="34" charset="0"/>
              </a:rPr>
              <a:t>1-3</a:t>
            </a:r>
            <a:endParaRPr kumimoji="0" lang="en-US" sz="2800" b="0"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394541" marR="0" lvl="0" indent="-394541" algn="l" defTabSz="3366748"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VICD provided high quality serology assays and critical reagents to evaluate seroprevalence and antiviral immune responses </a:t>
            </a:r>
          </a:p>
          <a:p>
            <a:pPr marL="394541" marR="0" lvl="0" indent="-394541" algn="l" defTabSz="3366748"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There was an urgent need to collect samples from healthy and at risk populations such as cancer, HIV, and immunocompromised to study their immune response to vaccination and infection</a:t>
            </a:r>
          </a:p>
          <a:p>
            <a:pPr marL="0" marR="11690" lvl="1" fontAlgn="base">
              <a:spcBef>
                <a:spcPct val="20000"/>
              </a:spcBef>
              <a:spcAft>
                <a:spcPct val="0"/>
              </a:spcAft>
              <a:buClr>
                <a:srgbClr val="0070C0"/>
              </a:buClr>
              <a:tabLst>
                <a:tab pos="371151" algn="l"/>
              </a:tabLst>
              <a:defRPr/>
            </a:pPr>
            <a:endParaRPr lang="en-US" sz="3200" dirty="0">
              <a:latin typeface="Arial" panose="020B0604020202020204" pitchFamily="34" charset="0"/>
              <a:cs typeface="Arial" panose="020B0604020202020204" pitchFamily="34" charset="0"/>
            </a:endParaRPr>
          </a:p>
          <a:p>
            <a:pPr marL="0" marR="11690" lvl="1" fontAlgn="base">
              <a:spcBef>
                <a:spcPct val="20000"/>
              </a:spcBef>
              <a:spcAft>
                <a:spcPct val="0"/>
              </a:spcAft>
              <a:buClr>
                <a:srgbClr val="0070C0"/>
              </a:buClr>
              <a:tabLst>
                <a:tab pos="371151" algn="l"/>
              </a:tabLst>
              <a:defRPr/>
            </a:pPr>
            <a:endParaRPr lang="en-US" sz="3200" dirty="0">
              <a:latin typeface="Arial" panose="020B0604020202020204" pitchFamily="34" charset="0"/>
              <a:cs typeface="Arial" panose="020B0604020202020204" pitchFamily="34" charset="0"/>
            </a:endParaRPr>
          </a:p>
          <a:p>
            <a:pPr marL="0" marR="11690" lvl="1" fontAlgn="base">
              <a:spcBef>
                <a:spcPct val="20000"/>
              </a:spcBef>
              <a:spcAft>
                <a:spcPct val="0"/>
              </a:spcAft>
              <a:buClr>
                <a:srgbClr val="0070C0"/>
              </a:buClr>
              <a:tabLst>
                <a:tab pos="371151" algn="l"/>
              </a:tabLst>
              <a:defRPr/>
            </a:pPr>
            <a:endParaRPr lang="en-US" sz="3200" dirty="0">
              <a:latin typeface="Arial" panose="020B0604020202020204" pitchFamily="34" charset="0"/>
              <a:cs typeface="Arial" panose="020B0604020202020204" pitchFamily="34" charset="0"/>
            </a:endParaRPr>
          </a:p>
        </p:txBody>
      </p:sp>
      <p:sp>
        <p:nvSpPr>
          <p:cNvPr id="37" name="Text Placeholder 6" descr="Placeholder Text Box">
            <a:extLst>
              <a:ext uri="{FF2B5EF4-FFF2-40B4-BE49-F238E27FC236}">
                <a16:creationId xmlns:a16="http://schemas.microsoft.com/office/drawing/2014/main" id="{385CF6C3-65CA-D34C-C6D6-A490A8954F86}"/>
              </a:ext>
            </a:extLst>
          </p:cNvPr>
          <p:cNvSpPr txBox="1">
            <a:spLocks/>
          </p:cNvSpPr>
          <p:nvPr/>
        </p:nvSpPr>
        <p:spPr>
          <a:xfrm>
            <a:off x="13896753" y="9642638"/>
            <a:ext cx="13345797" cy="26912853"/>
          </a:xfrm>
          <a:prstGeom prst="rect">
            <a:avLst/>
          </a:prstGeom>
          <a:solidFill>
            <a:srgbClr val="E7E7E8"/>
          </a:solidFill>
          <a:effectLst>
            <a:outerShdw blurRad="50800" dist="38100" dir="2700000" algn="tl" rotWithShape="0">
              <a:prstClr val="black">
                <a:alpha val="40000"/>
              </a:prstClr>
            </a:outerShdw>
          </a:effectLst>
        </p:spPr>
        <p:txBody>
          <a:bodyPr vert="horz" lIns="292608" tIns="146304" rIns="292608" bIns="146304" rtlCol="0" anchor="t">
            <a:noAutofit/>
          </a:bodyPr>
          <a:lstStyle>
            <a:lvl1pPr marL="0" indent="0" algn="l" defTabSz="3366748" rtl="0" eaLnBrk="1" latinLnBrk="0" hangingPunct="1">
              <a:spcBef>
                <a:spcPct val="20000"/>
              </a:spcBef>
              <a:buFont typeface="Arial" panose="020B0604020202020204" pitchFamily="34" charset="0"/>
              <a:buNone/>
              <a:defRPr sz="8860" b="1" kern="1200">
                <a:solidFill>
                  <a:schemeClr val="tx1"/>
                </a:solidFill>
                <a:latin typeface="+mn-lt"/>
                <a:ea typeface="+mn-ea"/>
                <a:cs typeface="+mn-cs"/>
              </a:defRPr>
            </a:lvl1pPr>
            <a:lvl2pPr marL="1683374" indent="0" algn="l" defTabSz="3366748" rtl="0" eaLnBrk="1" latinLnBrk="0" hangingPunct="1">
              <a:spcBef>
                <a:spcPct val="20000"/>
              </a:spcBef>
              <a:buFont typeface="Arial" panose="020B0604020202020204" pitchFamily="34" charset="0"/>
              <a:buNone/>
              <a:defRPr sz="7364" b="1" kern="1200">
                <a:solidFill>
                  <a:schemeClr val="tx1"/>
                </a:solidFill>
                <a:latin typeface="+mn-lt"/>
                <a:ea typeface="+mn-ea"/>
                <a:cs typeface="+mn-cs"/>
              </a:defRPr>
            </a:lvl2pPr>
            <a:lvl3pPr marL="3366748" indent="0" algn="l" defTabSz="3366748" rtl="0" eaLnBrk="1" latinLnBrk="0" hangingPunct="1">
              <a:spcBef>
                <a:spcPct val="20000"/>
              </a:spcBef>
              <a:buFont typeface="Arial" panose="020B0604020202020204" pitchFamily="34" charset="0"/>
              <a:buNone/>
              <a:defRPr sz="6673" b="1" kern="1200">
                <a:solidFill>
                  <a:schemeClr val="tx1"/>
                </a:solidFill>
                <a:latin typeface="+mn-lt"/>
                <a:ea typeface="+mn-ea"/>
                <a:cs typeface="+mn-cs"/>
              </a:defRPr>
            </a:lvl3pPr>
            <a:lvl4pPr marL="505012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4pPr>
            <a:lvl5pPr marL="6733495"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5pPr>
            <a:lvl6pPr marL="8416869"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6pPr>
            <a:lvl7pPr marL="10100243"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7pPr>
            <a:lvl8pPr marL="11783617"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8pPr>
            <a:lvl9pPr marL="1346699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9p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44" name="Text Placeholder 6" descr="Placeholder Text Box">
            <a:extLst>
              <a:ext uri="{FF2B5EF4-FFF2-40B4-BE49-F238E27FC236}">
                <a16:creationId xmlns:a16="http://schemas.microsoft.com/office/drawing/2014/main" id="{2166C372-4A4F-5C4F-B6A5-85E1E8206BAC}"/>
              </a:ext>
            </a:extLst>
          </p:cNvPr>
          <p:cNvSpPr txBox="1">
            <a:spLocks/>
          </p:cNvSpPr>
          <p:nvPr/>
        </p:nvSpPr>
        <p:spPr>
          <a:xfrm>
            <a:off x="305505" y="9642638"/>
            <a:ext cx="13346767" cy="26912853"/>
          </a:xfrm>
          <a:prstGeom prst="rect">
            <a:avLst/>
          </a:prstGeom>
          <a:solidFill>
            <a:srgbClr val="E7E7E8"/>
          </a:solidFill>
          <a:effectLst>
            <a:outerShdw blurRad="50800" dist="38100" dir="2700000" algn="tl" rotWithShape="0">
              <a:prstClr val="black">
                <a:alpha val="40000"/>
              </a:prstClr>
            </a:outerShdw>
          </a:effectLst>
        </p:spPr>
        <p:txBody>
          <a:bodyPr vert="horz" lIns="292608" tIns="146304" rIns="292608" bIns="146304" rtlCol="0" anchor="t">
            <a:noAutofit/>
          </a:bodyPr>
          <a:lstStyle>
            <a:lvl1pPr marL="0" indent="0" algn="l" defTabSz="3366748" rtl="0" eaLnBrk="1" latinLnBrk="0" hangingPunct="1">
              <a:spcBef>
                <a:spcPct val="20000"/>
              </a:spcBef>
              <a:buFont typeface="Arial" panose="020B0604020202020204" pitchFamily="34" charset="0"/>
              <a:buNone/>
              <a:defRPr sz="8860" b="1" kern="1200">
                <a:solidFill>
                  <a:schemeClr val="tx1"/>
                </a:solidFill>
                <a:latin typeface="+mn-lt"/>
                <a:ea typeface="+mn-ea"/>
                <a:cs typeface="+mn-cs"/>
              </a:defRPr>
            </a:lvl1pPr>
            <a:lvl2pPr marL="1683374" indent="0" algn="l" defTabSz="3366748" rtl="0" eaLnBrk="1" latinLnBrk="0" hangingPunct="1">
              <a:spcBef>
                <a:spcPct val="20000"/>
              </a:spcBef>
              <a:buFont typeface="Arial" panose="020B0604020202020204" pitchFamily="34" charset="0"/>
              <a:buNone/>
              <a:defRPr sz="7364" b="1" kern="1200">
                <a:solidFill>
                  <a:schemeClr val="tx1"/>
                </a:solidFill>
                <a:latin typeface="+mn-lt"/>
                <a:ea typeface="+mn-ea"/>
                <a:cs typeface="+mn-cs"/>
              </a:defRPr>
            </a:lvl2pPr>
            <a:lvl3pPr marL="3366748" indent="0" algn="l" defTabSz="3366748" rtl="0" eaLnBrk="1" latinLnBrk="0" hangingPunct="1">
              <a:spcBef>
                <a:spcPct val="20000"/>
              </a:spcBef>
              <a:buFont typeface="Arial" panose="020B0604020202020204" pitchFamily="34" charset="0"/>
              <a:buNone/>
              <a:defRPr sz="6673" b="1" kern="1200">
                <a:solidFill>
                  <a:schemeClr val="tx1"/>
                </a:solidFill>
                <a:latin typeface="+mn-lt"/>
                <a:ea typeface="+mn-ea"/>
                <a:cs typeface="+mn-cs"/>
              </a:defRPr>
            </a:lvl3pPr>
            <a:lvl4pPr marL="505012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4pPr>
            <a:lvl5pPr marL="6733495"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5pPr>
            <a:lvl6pPr marL="8416869"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6pPr>
            <a:lvl7pPr marL="10100243"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7pPr>
            <a:lvl8pPr marL="11783617"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8pPr>
            <a:lvl9pPr marL="1346699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9p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45" name="Text Placeholder 6" descr="Placeholder Text Box">
            <a:extLst>
              <a:ext uri="{FF2B5EF4-FFF2-40B4-BE49-F238E27FC236}">
                <a16:creationId xmlns:a16="http://schemas.microsoft.com/office/drawing/2014/main" id="{44A371BA-AF1D-0F3C-946A-A2FDB8BBF534}"/>
              </a:ext>
            </a:extLst>
          </p:cNvPr>
          <p:cNvSpPr txBox="1">
            <a:spLocks/>
          </p:cNvSpPr>
          <p:nvPr/>
        </p:nvSpPr>
        <p:spPr>
          <a:xfrm>
            <a:off x="27563116" y="9642638"/>
            <a:ext cx="13326307" cy="14009687"/>
          </a:xfrm>
          <a:prstGeom prst="rect">
            <a:avLst/>
          </a:prstGeom>
          <a:solidFill>
            <a:srgbClr val="E7E7E8"/>
          </a:solidFill>
          <a:effectLst>
            <a:outerShdw blurRad="50800" dist="38100" dir="2700000" algn="tl" rotWithShape="0">
              <a:prstClr val="black">
                <a:alpha val="40000"/>
              </a:prstClr>
            </a:outerShdw>
          </a:effectLst>
        </p:spPr>
        <p:txBody>
          <a:bodyPr vert="horz" lIns="292608" tIns="146304" rIns="292608" bIns="146304" rtlCol="0" anchor="t">
            <a:noAutofit/>
          </a:bodyPr>
          <a:lstStyle>
            <a:lvl1pPr marL="0" indent="0" algn="l" defTabSz="3366748" rtl="0" eaLnBrk="1" latinLnBrk="0" hangingPunct="1">
              <a:spcBef>
                <a:spcPct val="20000"/>
              </a:spcBef>
              <a:buFont typeface="Arial" panose="020B0604020202020204" pitchFamily="34" charset="0"/>
              <a:buNone/>
              <a:defRPr sz="8860" b="1" kern="1200">
                <a:solidFill>
                  <a:schemeClr val="tx1"/>
                </a:solidFill>
                <a:latin typeface="+mn-lt"/>
                <a:ea typeface="+mn-ea"/>
                <a:cs typeface="+mn-cs"/>
              </a:defRPr>
            </a:lvl1pPr>
            <a:lvl2pPr marL="1683374" indent="0" algn="l" defTabSz="3366748" rtl="0" eaLnBrk="1" latinLnBrk="0" hangingPunct="1">
              <a:spcBef>
                <a:spcPct val="20000"/>
              </a:spcBef>
              <a:buFont typeface="Arial" panose="020B0604020202020204" pitchFamily="34" charset="0"/>
              <a:buNone/>
              <a:defRPr sz="7364" b="1" kern="1200">
                <a:solidFill>
                  <a:schemeClr val="tx1"/>
                </a:solidFill>
                <a:latin typeface="+mn-lt"/>
                <a:ea typeface="+mn-ea"/>
                <a:cs typeface="+mn-cs"/>
              </a:defRPr>
            </a:lvl2pPr>
            <a:lvl3pPr marL="3366748" indent="0" algn="l" defTabSz="3366748" rtl="0" eaLnBrk="1" latinLnBrk="0" hangingPunct="1">
              <a:spcBef>
                <a:spcPct val="20000"/>
              </a:spcBef>
              <a:buFont typeface="Arial" panose="020B0604020202020204" pitchFamily="34" charset="0"/>
              <a:buNone/>
              <a:defRPr sz="6673" b="1" kern="1200">
                <a:solidFill>
                  <a:schemeClr val="tx1"/>
                </a:solidFill>
                <a:latin typeface="+mn-lt"/>
                <a:ea typeface="+mn-ea"/>
                <a:cs typeface="+mn-cs"/>
              </a:defRPr>
            </a:lvl3pPr>
            <a:lvl4pPr marL="505012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4pPr>
            <a:lvl5pPr marL="6733495"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5pPr>
            <a:lvl6pPr marL="8416869"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6pPr>
            <a:lvl7pPr marL="10100243"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7pPr>
            <a:lvl8pPr marL="11783617"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8pPr>
            <a:lvl9pPr marL="1346699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9p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72" name="Text Placeholder 6" descr="Placeholder Text Box">
            <a:extLst>
              <a:ext uri="{FF2B5EF4-FFF2-40B4-BE49-F238E27FC236}">
                <a16:creationId xmlns:a16="http://schemas.microsoft.com/office/drawing/2014/main" id="{485E0C73-A6FF-66AE-5672-F8FB9FBEA366}"/>
              </a:ext>
            </a:extLst>
          </p:cNvPr>
          <p:cNvSpPr txBox="1">
            <a:spLocks/>
          </p:cNvSpPr>
          <p:nvPr/>
        </p:nvSpPr>
        <p:spPr>
          <a:xfrm>
            <a:off x="287569" y="36786211"/>
            <a:ext cx="26954981" cy="4107868"/>
          </a:xfrm>
          <a:prstGeom prst="rect">
            <a:avLst/>
          </a:prstGeom>
          <a:solidFill>
            <a:srgbClr val="E7E7E8"/>
          </a:solidFill>
          <a:effectLst>
            <a:outerShdw blurRad="50800" dist="38100" dir="2700000" algn="tl" rotWithShape="0">
              <a:prstClr val="black">
                <a:alpha val="40000"/>
              </a:prstClr>
            </a:outerShdw>
          </a:effectLst>
        </p:spPr>
        <p:txBody>
          <a:bodyPr vert="horz" lIns="292608" tIns="146304" rIns="292608" bIns="146304" rtlCol="0" anchor="t">
            <a:noAutofit/>
          </a:bodyPr>
          <a:lstStyle>
            <a:lvl1pPr marL="0" indent="0" algn="l" defTabSz="3366748" rtl="0" eaLnBrk="1" latinLnBrk="0" hangingPunct="1">
              <a:spcBef>
                <a:spcPct val="20000"/>
              </a:spcBef>
              <a:buFont typeface="Arial" panose="020B0604020202020204" pitchFamily="34" charset="0"/>
              <a:buNone/>
              <a:defRPr sz="8860" b="1" kern="1200">
                <a:solidFill>
                  <a:schemeClr val="tx1"/>
                </a:solidFill>
                <a:latin typeface="+mn-lt"/>
                <a:ea typeface="+mn-ea"/>
                <a:cs typeface="+mn-cs"/>
              </a:defRPr>
            </a:lvl1pPr>
            <a:lvl2pPr marL="1683374" indent="0" algn="l" defTabSz="3366748" rtl="0" eaLnBrk="1" latinLnBrk="0" hangingPunct="1">
              <a:spcBef>
                <a:spcPct val="20000"/>
              </a:spcBef>
              <a:buFont typeface="Arial" panose="020B0604020202020204" pitchFamily="34" charset="0"/>
              <a:buNone/>
              <a:defRPr sz="7364" b="1" kern="1200">
                <a:solidFill>
                  <a:schemeClr val="tx1"/>
                </a:solidFill>
                <a:latin typeface="+mn-lt"/>
                <a:ea typeface="+mn-ea"/>
                <a:cs typeface="+mn-cs"/>
              </a:defRPr>
            </a:lvl2pPr>
            <a:lvl3pPr marL="3366748" indent="0" algn="l" defTabSz="3366748" rtl="0" eaLnBrk="1" latinLnBrk="0" hangingPunct="1">
              <a:spcBef>
                <a:spcPct val="20000"/>
              </a:spcBef>
              <a:buFont typeface="Arial" panose="020B0604020202020204" pitchFamily="34" charset="0"/>
              <a:buNone/>
              <a:defRPr sz="6673" b="1" kern="1200">
                <a:solidFill>
                  <a:schemeClr val="tx1"/>
                </a:solidFill>
                <a:latin typeface="+mn-lt"/>
                <a:ea typeface="+mn-ea"/>
                <a:cs typeface="+mn-cs"/>
              </a:defRPr>
            </a:lvl3pPr>
            <a:lvl4pPr marL="505012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4pPr>
            <a:lvl5pPr marL="6733495"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5pPr>
            <a:lvl6pPr marL="8416869"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6pPr>
            <a:lvl7pPr marL="10100243"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7pPr>
            <a:lvl8pPr marL="11783617"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8pPr>
            <a:lvl9pPr marL="1346699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9p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2AA4F4A1-9CAA-0A61-F3E7-B7495F7BE1EE}"/>
              </a:ext>
            </a:extLst>
          </p:cNvPr>
          <p:cNvSpPr txBox="1"/>
          <p:nvPr/>
        </p:nvSpPr>
        <p:spPr>
          <a:xfrm>
            <a:off x="13457038" y="3744121"/>
            <a:ext cx="24607901" cy="1541713"/>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dirty="0" err="1">
                <a:solidFill>
                  <a:srgbClr val="0070C0"/>
                </a:solidFill>
                <a:latin typeface="Arial"/>
                <a:cs typeface="Arial"/>
              </a:rPr>
              <a:t>SeroNet</a:t>
            </a:r>
            <a:r>
              <a:rPr lang="en-US" sz="3200" b="1" dirty="0">
                <a:solidFill>
                  <a:srgbClr val="0070C0"/>
                </a:solidFill>
                <a:latin typeface="Arial"/>
                <a:cs typeface="Arial"/>
              </a:rPr>
              <a:t>: The largest US research network studying the immune response to SARS-CoV-2 and its vaccines </a:t>
            </a:r>
            <a:endParaRPr lang="en-US" sz="3200" b="1" dirty="0">
              <a:solidFill>
                <a:srgbClr val="0070C0"/>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A2223D97-CA8A-7029-1973-48A37E84D3ED}"/>
              </a:ext>
            </a:extLst>
          </p:cNvPr>
          <p:cNvSpPr txBox="1"/>
          <p:nvPr/>
        </p:nvSpPr>
        <p:spPr>
          <a:xfrm>
            <a:off x="13894139" y="9723590"/>
            <a:ext cx="13505712" cy="1090912"/>
          </a:xfrm>
          <a:prstGeom prst="rect">
            <a:avLst/>
          </a:prstGeom>
          <a:noFill/>
        </p:spPr>
        <p:txBody>
          <a:bodyPr vert="horz" wrap="square" lIns="336665" tIns="168333" rIns="336665" bIns="168333" rtlCol="0">
            <a:noAutofit/>
          </a:bodyPr>
          <a:lstStyle/>
          <a:p>
            <a:r>
              <a:rPr lang="en-US" sz="3600" b="1">
                <a:solidFill>
                  <a:srgbClr val="9BBB59">
                    <a:lumMod val="50000"/>
                  </a:srgbClr>
                </a:solidFill>
                <a:latin typeface="Arial" panose="020B0604020202020204" pitchFamily="34" charset="0"/>
                <a:cs typeface="Arial" panose="020B0604020202020204" pitchFamily="34" charset="0"/>
              </a:rPr>
              <a:t>Results: </a:t>
            </a:r>
            <a:r>
              <a:rPr lang="en-US" sz="3600" b="1" err="1">
                <a:solidFill>
                  <a:srgbClr val="9BBB59">
                    <a:lumMod val="50000"/>
                  </a:srgbClr>
                </a:solidFill>
                <a:latin typeface="Arial" panose="020B0604020202020204" pitchFamily="34" charset="0"/>
                <a:cs typeface="Arial" panose="020B0604020202020204" pitchFamily="34" charset="0"/>
              </a:rPr>
              <a:t>SeroNet</a:t>
            </a:r>
            <a:r>
              <a:rPr lang="en-US" sz="3600" b="1">
                <a:solidFill>
                  <a:srgbClr val="9BBB59">
                    <a:lumMod val="50000"/>
                  </a:srgbClr>
                </a:solidFill>
                <a:latin typeface="Arial" panose="020B0604020202020204" pitchFamily="34" charset="0"/>
                <a:cs typeface="Arial" panose="020B0604020202020204" pitchFamily="34" charset="0"/>
              </a:rPr>
              <a:t> Publications</a:t>
            </a:r>
          </a:p>
          <a:p>
            <a:pPr marL="328784" indent="-328784">
              <a:buFont typeface="Arial" panose="020B0604020202020204" pitchFamily="34" charset="0"/>
              <a:buChar char="•"/>
            </a:pPr>
            <a:endParaRPr lang="en-US" sz="2800">
              <a:latin typeface="Arial" panose="020B0604020202020204" pitchFamily="34" charset="0"/>
              <a:cs typeface="Arial" panose="020B0604020202020204" pitchFamily="34" charset="0"/>
            </a:endParaRP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SeroNet members have published a total of 331 manuscripts since 2020 with an average Impact factor of 28 overall. </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SeroNet members have significantly added to the body of work on correlates of immunity to SARS-CoV-2, publishing on binding and neutralizing antibody response, T cell response, and mucosal immunity. </a:t>
            </a:r>
          </a:p>
        </p:txBody>
      </p:sp>
      <p:sp>
        <p:nvSpPr>
          <p:cNvPr id="79" name="TextBox 78">
            <a:extLst>
              <a:ext uri="{FF2B5EF4-FFF2-40B4-BE49-F238E27FC236}">
                <a16:creationId xmlns:a16="http://schemas.microsoft.com/office/drawing/2014/main" id="{F3B7E031-33D6-FFCF-658F-A74FDDF6D632}"/>
              </a:ext>
            </a:extLst>
          </p:cNvPr>
          <p:cNvSpPr txBox="1"/>
          <p:nvPr/>
        </p:nvSpPr>
        <p:spPr>
          <a:xfrm>
            <a:off x="27443215" y="9652302"/>
            <a:ext cx="13505712" cy="1090912"/>
          </a:xfrm>
          <a:prstGeom prst="rect">
            <a:avLst/>
          </a:prstGeom>
          <a:noFill/>
        </p:spPr>
        <p:txBody>
          <a:bodyPr vert="horz" wrap="square" lIns="336665" tIns="168333" rIns="336665" bIns="168333" rtlCol="0">
            <a:noAutofit/>
          </a:bodyPr>
          <a:lstStyle/>
          <a:p>
            <a:r>
              <a:rPr lang="en-US" sz="3600" b="1">
                <a:solidFill>
                  <a:srgbClr val="9BBB59">
                    <a:lumMod val="50000"/>
                  </a:srgbClr>
                </a:solidFill>
                <a:latin typeface="Arial" panose="020B0604020202020204" pitchFamily="34" charset="0"/>
                <a:cs typeface="Arial" panose="020B0604020202020204" pitchFamily="34" charset="0"/>
              </a:rPr>
              <a:t>Results: Resources Available Through </a:t>
            </a:r>
            <a:r>
              <a:rPr lang="en-US" sz="3600" b="1" err="1">
                <a:solidFill>
                  <a:srgbClr val="9BBB59">
                    <a:lumMod val="50000"/>
                  </a:srgbClr>
                </a:solidFill>
                <a:latin typeface="Arial" panose="020B0604020202020204" pitchFamily="34" charset="0"/>
                <a:cs typeface="Arial" panose="020B0604020202020204" pitchFamily="34" charset="0"/>
              </a:rPr>
              <a:t>SeroNet</a:t>
            </a:r>
            <a:endParaRPr lang="en-US" sz="3600" b="1">
              <a:solidFill>
                <a:srgbClr val="9BBB59">
                  <a:lumMod val="50000"/>
                </a:srgbClr>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DEF44AC7-8199-C874-6FB6-ABDE801A9E43}"/>
              </a:ext>
            </a:extLst>
          </p:cNvPr>
          <p:cNvSpPr txBox="1"/>
          <p:nvPr/>
        </p:nvSpPr>
        <p:spPr>
          <a:xfrm>
            <a:off x="198852" y="9689636"/>
            <a:ext cx="13505712" cy="1090912"/>
          </a:xfrm>
          <a:prstGeom prst="rect">
            <a:avLst/>
          </a:prstGeom>
          <a:noFill/>
        </p:spPr>
        <p:txBody>
          <a:bodyPr vert="horz" wrap="square" lIns="336665" tIns="168333" rIns="336665" bIns="168333" rtlCol="0">
            <a:noAutofit/>
          </a:bodyPr>
          <a:lstStyle/>
          <a:p>
            <a:r>
              <a:rPr lang="en-US" sz="3600" b="1">
                <a:solidFill>
                  <a:srgbClr val="9BBB59">
                    <a:lumMod val="50000"/>
                  </a:srgbClr>
                </a:solidFill>
                <a:latin typeface="Arial" panose="020B0604020202020204" pitchFamily="34" charset="0"/>
                <a:cs typeface="Arial" panose="020B0604020202020204" pitchFamily="34" charset="0"/>
              </a:rPr>
              <a:t>Results: Cohorts and Data </a:t>
            </a:r>
          </a:p>
        </p:txBody>
      </p:sp>
      <p:pic>
        <p:nvPicPr>
          <p:cNvPr id="82" name="Picture 81">
            <a:extLst>
              <a:ext uri="{FF2B5EF4-FFF2-40B4-BE49-F238E27FC236}">
                <a16:creationId xmlns:a16="http://schemas.microsoft.com/office/drawing/2014/main" id="{039966A4-7FE6-9898-5AE3-12E227470223}"/>
              </a:ext>
            </a:extLst>
          </p:cNvPr>
          <p:cNvPicPr>
            <a:picLocks noChangeAspect="1"/>
          </p:cNvPicPr>
          <p:nvPr/>
        </p:nvPicPr>
        <p:blipFill>
          <a:blip r:embed="rId7"/>
          <a:stretch>
            <a:fillRect/>
          </a:stretch>
        </p:blipFill>
        <p:spPr>
          <a:xfrm>
            <a:off x="33606839" y="15912655"/>
            <a:ext cx="7056121" cy="2831594"/>
          </a:xfrm>
          <a:prstGeom prst="rect">
            <a:avLst/>
          </a:prstGeom>
        </p:spPr>
      </p:pic>
      <p:sp>
        <p:nvSpPr>
          <p:cNvPr id="83" name="TextBox 82">
            <a:extLst>
              <a:ext uri="{FF2B5EF4-FFF2-40B4-BE49-F238E27FC236}">
                <a16:creationId xmlns:a16="http://schemas.microsoft.com/office/drawing/2014/main" id="{B3D4505C-39D4-7E3D-DCD2-A5C3AA95737B}"/>
              </a:ext>
            </a:extLst>
          </p:cNvPr>
          <p:cNvSpPr txBox="1"/>
          <p:nvPr/>
        </p:nvSpPr>
        <p:spPr>
          <a:xfrm>
            <a:off x="27525360" y="19375165"/>
            <a:ext cx="13344133" cy="708986"/>
          </a:xfrm>
          <a:prstGeom prst="rect">
            <a:avLst/>
          </a:prstGeom>
          <a:noFill/>
        </p:spPr>
        <p:txBody>
          <a:bodyPr vert="horz" wrap="square" lIns="336665" tIns="168333" rIns="336665" bIns="168333" rtlCol="0">
            <a:noAutofit/>
          </a:bodyPr>
          <a:lstStyle/>
          <a:p>
            <a:pPr defTabSz="3366531">
              <a:defRPr/>
            </a:pPr>
            <a:r>
              <a:rPr lang="en-US" sz="3200" b="1">
                <a:solidFill>
                  <a:schemeClr val="accent1"/>
                </a:solidFill>
                <a:latin typeface="Arial" panose="020B0604020202020204" pitchFamily="34" charset="0"/>
                <a:cs typeface="Arial" panose="020B0604020202020204" pitchFamily="34" charset="0"/>
              </a:rPr>
              <a:t>WHO Standards Manual</a:t>
            </a:r>
            <a:r>
              <a:rPr lang="en-US" sz="3200" b="1" baseline="30000">
                <a:solidFill>
                  <a:schemeClr val="accent1"/>
                </a:solidFill>
                <a:latin typeface="Arial" panose="020B0604020202020204" pitchFamily="34" charset="0"/>
                <a:cs typeface="Arial" panose="020B0604020202020204" pitchFamily="34" charset="0"/>
              </a:rPr>
              <a:t>12</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Collaborated with the WHO to publish the “WHO Manual for the preparation of reference materials for use as secondary standards in antibody testing, TRS 1043, Annex 2”.</a:t>
            </a:r>
          </a:p>
          <a:p>
            <a:pPr marL="394541" indent="-394541">
              <a:buFont typeface="Arial" panose="020B0604020202020204" pitchFamily="34" charset="0"/>
              <a:buChar char="•"/>
            </a:pPr>
            <a:endParaRPr lang="en-US" sz="2800">
              <a:solidFill>
                <a:srgbClr val="296B7F"/>
              </a:solidFill>
              <a:latin typeface="Arial" panose="020B0604020202020204" pitchFamily="34" charset="0"/>
              <a:cs typeface="Arial" panose="020B0604020202020204" pitchFamily="34" charset="0"/>
            </a:endParaRPr>
          </a:p>
          <a:p>
            <a:endParaRPr lang="en-US" sz="2800">
              <a:solidFill>
                <a:srgbClr val="296B7F"/>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95D9D7BE-B363-516D-87C0-375FDCF6F095}"/>
              </a:ext>
            </a:extLst>
          </p:cNvPr>
          <p:cNvSpPr txBox="1"/>
          <p:nvPr/>
        </p:nvSpPr>
        <p:spPr>
          <a:xfrm>
            <a:off x="34074406" y="10472663"/>
            <a:ext cx="7011451" cy="1583474"/>
          </a:xfrm>
          <a:prstGeom prst="rect">
            <a:avLst/>
          </a:prstGeom>
          <a:noFill/>
        </p:spPr>
        <p:txBody>
          <a:bodyPr vert="horz" wrap="square" lIns="336665" tIns="168333" rIns="336665" bIns="168333" rtlCol="0">
            <a:noAutofit/>
          </a:bodyPr>
          <a:lstStyle/>
          <a:p>
            <a:r>
              <a:rPr lang="en-US" sz="3200" b="1">
                <a:solidFill>
                  <a:schemeClr val="accent1"/>
                </a:solidFill>
                <a:latin typeface="Arial" panose="020B0604020202020204" pitchFamily="34" charset="0"/>
                <a:cs typeface="Arial" panose="020B0604020202020204" pitchFamily="34" charset="0"/>
              </a:rPr>
              <a:t>Validated In-House Serology Assays</a:t>
            </a:r>
          </a:p>
          <a:p>
            <a:pPr marL="328784" indent="-328784">
              <a:buFont typeface="Arial" panose="020B0604020202020204" pitchFamily="34" charset="0"/>
              <a:buChar char="•"/>
            </a:pPr>
            <a:r>
              <a:rPr lang="en-US" sz="2800" b="1">
                <a:solidFill>
                  <a:srgbClr val="4F6228"/>
                </a:solidFill>
                <a:latin typeface="Arial" panose="020B0604020202020204" pitchFamily="34" charset="0"/>
                <a:cs typeface="Arial" panose="020B0604020202020204" pitchFamily="34" charset="0"/>
              </a:rPr>
              <a:t>ELISA</a:t>
            </a:r>
            <a:r>
              <a:rPr lang="en-US" sz="2800">
                <a:latin typeface="Arial" panose="020B0604020202020204" pitchFamily="34" charset="0"/>
                <a:cs typeface="Arial" panose="020B0604020202020204" pitchFamily="34" charset="0"/>
              </a:rPr>
              <a:t> for Spike and Nucleocapsid for different isotypes (IgM, IgG)</a:t>
            </a:r>
          </a:p>
          <a:p>
            <a:pPr marL="328784" indent="-328784">
              <a:buFont typeface="Arial" panose="020B0604020202020204" pitchFamily="34" charset="0"/>
              <a:buChar char="•"/>
            </a:pPr>
            <a:r>
              <a:rPr lang="en-US" sz="2800" b="1">
                <a:solidFill>
                  <a:srgbClr val="4F6228"/>
                </a:solidFill>
                <a:latin typeface="Arial" panose="020B0604020202020204" pitchFamily="34" charset="0"/>
                <a:cs typeface="Arial" panose="020B0604020202020204" pitchFamily="34" charset="0"/>
              </a:rPr>
              <a:t>Luminex-based Multiplex Assay </a:t>
            </a:r>
            <a:r>
              <a:rPr lang="en-US" sz="2800">
                <a:latin typeface="Arial" panose="020B0604020202020204" pitchFamily="34" charset="0"/>
                <a:cs typeface="Arial" panose="020B0604020202020204" pitchFamily="34" charset="0"/>
              </a:rPr>
              <a:t>for 18 Coronaviruses Antigens for IgG including variants and common coronaviruses</a:t>
            </a:r>
            <a:r>
              <a:rPr lang="en-US" sz="2800" i="1" baseline="30000">
                <a:latin typeface="Arial" panose="020B0604020202020204" pitchFamily="34" charset="0"/>
                <a:cs typeface="Arial" panose="020B0604020202020204" pitchFamily="34" charset="0"/>
              </a:rPr>
              <a:t>8</a:t>
            </a:r>
            <a:endParaRPr lang="en-US" sz="2800" i="1">
              <a:latin typeface="Arial" panose="020B0604020202020204" pitchFamily="34" charset="0"/>
              <a:cs typeface="Arial" panose="020B0604020202020204" pitchFamily="34" charset="0"/>
            </a:endParaRPr>
          </a:p>
          <a:p>
            <a:pPr marL="328784" indent="-328784">
              <a:buFont typeface="Arial" panose="020B0604020202020204" pitchFamily="34" charset="0"/>
              <a:buChar char="•"/>
            </a:pPr>
            <a:r>
              <a:rPr lang="en-US" sz="2800" b="1">
                <a:solidFill>
                  <a:srgbClr val="4F6228"/>
                </a:solidFill>
                <a:latin typeface="Arial" panose="020B0604020202020204" pitchFamily="34" charset="0"/>
                <a:cs typeface="Arial" panose="020B0604020202020204" pitchFamily="34" charset="0"/>
              </a:rPr>
              <a:t>Antibody Avidity Assay </a:t>
            </a:r>
            <a:r>
              <a:rPr lang="en-US" sz="2800">
                <a:latin typeface="Arial" panose="020B0604020202020204" pitchFamily="34" charset="0"/>
                <a:cs typeface="Arial" panose="020B0604020202020204" pitchFamily="34" charset="0"/>
              </a:rPr>
              <a:t>for Spike IgG </a:t>
            </a:r>
          </a:p>
          <a:p>
            <a:endParaRPr lang="en-US" sz="3200">
              <a:latin typeface="Arial" panose="020B0604020202020204" pitchFamily="34" charset="0"/>
              <a:cs typeface="Arial" panose="020B0604020202020204" pitchFamily="34" charset="0"/>
            </a:endParaRPr>
          </a:p>
          <a:p>
            <a:endParaRPr lang="en-US" sz="3200">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E373E95E-B83F-6BE1-4B45-79F9D0834415}"/>
              </a:ext>
            </a:extLst>
          </p:cNvPr>
          <p:cNvSpPr txBox="1"/>
          <p:nvPr/>
        </p:nvSpPr>
        <p:spPr>
          <a:xfrm>
            <a:off x="27468090" y="10521926"/>
            <a:ext cx="7056121" cy="892148"/>
          </a:xfrm>
          <a:prstGeom prst="rect">
            <a:avLst/>
          </a:prstGeom>
          <a:noFill/>
        </p:spPr>
        <p:txBody>
          <a:bodyPr vert="horz" wrap="square" lIns="336665" tIns="168333" rIns="336665" bIns="168333" rtlCol="0">
            <a:noAutofit/>
          </a:bodyPr>
          <a:lstStyle/>
          <a:p>
            <a:pPr defTabSz="3366531">
              <a:defRPr/>
            </a:pPr>
            <a:r>
              <a:rPr lang="en-US" sz="3200" b="1">
                <a:solidFill>
                  <a:schemeClr val="accent1"/>
                </a:solidFill>
                <a:latin typeface="Arial" panose="020B0604020202020204" pitchFamily="34" charset="0"/>
                <a:cs typeface="Arial" panose="020B0604020202020204" pitchFamily="34" charset="0"/>
              </a:rPr>
              <a:t>SARS-CoV-2 US Serology Standard</a:t>
            </a:r>
            <a:r>
              <a:rPr lang="en-US" sz="3200" b="1" baseline="30000">
                <a:solidFill>
                  <a:schemeClr val="accent1"/>
                </a:solidFill>
                <a:latin typeface="Arial" panose="020B0604020202020204" pitchFamily="34" charset="0"/>
                <a:cs typeface="Arial" panose="020B0604020202020204" pitchFamily="34" charset="0"/>
              </a:rPr>
              <a:t>11</a:t>
            </a:r>
          </a:p>
          <a:p>
            <a:pPr marL="394541" indent="-394541">
              <a:buFont typeface="Arial" panose="020B0604020202020204" pitchFamily="34" charset="0"/>
              <a:buChar char="•"/>
            </a:pPr>
            <a:r>
              <a:rPr lang="en-US" sz="2800">
                <a:latin typeface="Arial" panose="020B0604020202020204" pitchFamily="34" charset="0"/>
                <a:cs typeface="Arial" panose="020B0604020202020204" pitchFamily="34" charset="0"/>
              </a:rPr>
              <a:t>Pooled plasma from 4 donors</a:t>
            </a:r>
          </a:p>
          <a:p>
            <a:pPr marL="394541" indent="-394541">
              <a:buFont typeface="Arial" panose="020B0604020202020204" pitchFamily="34" charset="0"/>
              <a:buChar char="•"/>
            </a:pPr>
            <a:r>
              <a:rPr lang="en-US" sz="2800">
                <a:latin typeface="Arial" panose="020B0604020202020204" pitchFamily="34" charset="0"/>
                <a:cs typeface="Arial" panose="020B0604020202020204" pitchFamily="34" charset="0"/>
              </a:rPr>
              <a:t>Contains IgG and IgM antibodies against SARS-CoV-2 Spike and Nucleocapsid</a:t>
            </a:r>
          </a:p>
          <a:p>
            <a:pPr marL="394541" indent="-394541">
              <a:buFont typeface="Arial" panose="020B0604020202020204" pitchFamily="34" charset="0"/>
              <a:buChar char="•"/>
            </a:pPr>
            <a:r>
              <a:rPr lang="en-US" sz="2800">
                <a:latin typeface="Arial" panose="020B0604020202020204" pitchFamily="34" charset="0"/>
                <a:cs typeface="Arial" panose="020B0604020202020204" pitchFamily="34" charset="0"/>
              </a:rPr>
              <a:t>Calibrated against to the World Health Organization (WHO) International Standard</a:t>
            </a:r>
          </a:p>
          <a:p>
            <a:pPr marL="394541" indent="-394541">
              <a:buFont typeface="Arial" panose="020B0604020202020204" pitchFamily="34" charset="0"/>
              <a:buChar char="•"/>
            </a:pPr>
            <a:r>
              <a:rPr lang="en-US" sz="2800">
                <a:latin typeface="Arial" panose="020B0604020202020204" pitchFamily="34" charset="0"/>
                <a:cs typeface="Arial" panose="020B0604020202020204" pitchFamily="34" charset="0"/>
              </a:rPr>
              <a:t>Validated in 8 different laboratories via:</a:t>
            </a:r>
          </a:p>
          <a:p>
            <a:pPr marL="1371600" lvl="1" indent="-394541">
              <a:buFont typeface="Arial" panose="020B0604020202020204" pitchFamily="34" charset="0"/>
              <a:buChar char="•"/>
            </a:pPr>
            <a:r>
              <a:rPr lang="en-US" sz="2800">
                <a:latin typeface="Arial" panose="020B0604020202020204" pitchFamily="34" charset="0"/>
                <a:cs typeface="Arial" panose="020B0604020202020204" pitchFamily="34" charset="0"/>
              </a:rPr>
              <a:t>Automated Chemiluminescence</a:t>
            </a:r>
          </a:p>
          <a:p>
            <a:pPr marL="1371600" lvl="1" indent="-394541">
              <a:buFont typeface="Arial" panose="020B0604020202020204" pitchFamily="34" charset="0"/>
              <a:buChar char="•"/>
            </a:pPr>
            <a:r>
              <a:rPr lang="en-US" sz="2800">
                <a:latin typeface="Arial" panose="020B0604020202020204" pitchFamily="34" charset="0"/>
                <a:cs typeface="Arial" panose="020B0604020202020204" pitchFamily="34" charset="0"/>
              </a:rPr>
              <a:t>Commercial Ligand Binding</a:t>
            </a:r>
          </a:p>
          <a:p>
            <a:pPr marL="1371600" lvl="1" indent="-394541">
              <a:buFont typeface="Arial" panose="020B0604020202020204" pitchFamily="34" charset="0"/>
              <a:buChar char="•"/>
            </a:pPr>
            <a:r>
              <a:rPr lang="en-US" sz="2800">
                <a:latin typeface="Arial" panose="020B0604020202020204" pitchFamily="34" charset="0"/>
                <a:cs typeface="Arial" panose="020B0604020202020204" pitchFamily="34" charset="0"/>
              </a:rPr>
              <a:t>In-House Developed Ligand Binding</a:t>
            </a:r>
          </a:p>
          <a:p>
            <a:pPr marL="1371600" lvl="1" indent="-394541">
              <a:buFont typeface="Arial" panose="020B0604020202020204" pitchFamily="34" charset="0"/>
              <a:buChar char="•"/>
            </a:pPr>
            <a:r>
              <a:rPr lang="en-US" sz="2800">
                <a:latin typeface="Arial" panose="020B0604020202020204" pitchFamily="34" charset="0"/>
                <a:cs typeface="Arial" panose="020B0604020202020204" pitchFamily="34" charset="0"/>
              </a:rPr>
              <a:t>Fluorescence Reduction Neutralization</a:t>
            </a:r>
          </a:p>
          <a:p>
            <a:endParaRPr lang="en-US" sz="3200">
              <a:solidFill>
                <a:srgbClr val="296B7F"/>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ADE72CB1-BE8C-865D-64CE-CDDAA167151D}"/>
              </a:ext>
            </a:extLst>
          </p:cNvPr>
          <p:cNvSpPr txBox="1"/>
          <p:nvPr/>
        </p:nvSpPr>
        <p:spPr>
          <a:xfrm>
            <a:off x="27564277" y="18644844"/>
            <a:ext cx="12323715" cy="892148"/>
          </a:xfrm>
          <a:prstGeom prst="rect">
            <a:avLst/>
          </a:prstGeom>
          <a:noFill/>
        </p:spPr>
        <p:txBody>
          <a:bodyPr vert="horz" wrap="square" lIns="336665" tIns="168333" rIns="336665" bIns="168333" rtlCol="0">
            <a:noAutofit/>
          </a:bodyPr>
          <a:lstStyle/>
          <a:p>
            <a:pPr marL="394541" indent="-394541">
              <a:buFont typeface="Arial" panose="020B0604020202020204" pitchFamily="34" charset="0"/>
              <a:buChar char="•"/>
            </a:pPr>
            <a:r>
              <a:rPr lang="en-US" sz="2800">
                <a:latin typeface="Arial" panose="020B0604020202020204" pitchFamily="34" charset="0"/>
                <a:cs typeface="Arial" panose="020B0604020202020204" pitchFamily="34" charset="0"/>
              </a:rPr>
              <a:t>Distributed to &gt;170 laboratories in US and abroad</a:t>
            </a:r>
          </a:p>
          <a:p>
            <a:endParaRPr lang="en-US" sz="2800">
              <a:solidFill>
                <a:srgbClr val="296B7F"/>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9E04E8E4-1771-5EAF-1FB9-7BE0F9BCB0C2}"/>
              </a:ext>
            </a:extLst>
          </p:cNvPr>
          <p:cNvSpPr txBox="1"/>
          <p:nvPr/>
        </p:nvSpPr>
        <p:spPr>
          <a:xfrm>
            <a:off x="14050588" y="22988550"/>
            <a:ext cx="12319638" cy="1353678"/>
          </a:xfrm>
          <a:prstGeom prst="rect">
            <a:avLst/>
          </a:prstGeom>
          <a:noFill/>
        </p:spPr>
        <p:txBody>
          <a:bodyPr vert="horz" wrap="square" lIns="336665" tIns="168333" rIns="336665" bIns="168333" rtlCol="0">
            <a:noAutofit/>
          </a:bodyPr>
          <a:lstStyle/>
          <a:p>
            <a:r>
              <a:rPr lang="en-US" sz="2400" b="1" dirty="0">
                <a:latin typeface="Arial" panose="020B0604020202020204" pitchFamily="34" charset="0"/>
                <a:cs typeface="Arial" panose="020B0604020202020204" pitchFamily="34" charset="0"/>
              </a:rPr>
              <a:t>Figure 3. SeroNet Publications and Impact Factors by year</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dirty="0">
                <a:solidFill>
                  <a:srgbClr val="4F81BD"/>
                </a:solidFill>
                <a:latin typeface="Arial" panose="020B0604020202020204" pitchFamily="34" charset="0"/>
                <a:ea typeface="Calibri" panose="020F0502020204030204" pitchFamily="34" charset="0"/>
                <a:cs typeface="Arial" panose="020B0604020202020204" pitchFamily="34" charset="0"/>
              </a:rPr>
              <a:t>Blue</a:t>
            </a:r>
            <a:r>
              <a:rPr lang="en-US" sz="2400" dirty="0">
                <a:latin typeface="Arial" panose="020B0604020202020204" pitchFamily="34" charset="0"/>
                <a:ea typeface="Calibri" panose="020F0502020204030204" pitchFamily="34" charset="0"/>
                <a:cs typeface="Arial" panose="020B0604020202020204" pitchFamily="34" charset="0"/>
              </a:rPr>
              <a:t>, total number of SeroNet-associated manuscripts published that year in PubMed.</a:t>
            </a:r>
            <a:r>
              <a:rPr lang="en-US" sz="2400" b="1" dirty="0">
                <a:latin typeface="Arial" panose="020B0604020202020204" pitchFamily="34" charset="0"/>
                <a:ea typeface="Calibri" panose="020F0502020204030204" pitchFamily="34" charset="0"/>
                <a:cs typeface="Arial" panose="020B0604020202020204" pitchFamily="34" charset="0"/>
              </a:rPr>
              <a:t> </a:t>
            </a:r>
            <a:r>
              <a:rPr lang="en-US" sz="2400" b="1">
                <a:solidFill>
                  <a:srgbClr val="C0504D"/>
                </a:solidFill>
                <a:latin typeface="Arial" panose="020B0604020202020204" pitchFamily="34" charset="0"/>
                <a:ea typeface="Calibri" panose="020F0502020204030204" pitchFamily="34" charset="0"/>
                <a:cs typeface="Arial" panose="020B0604020202020204" pitchFamily="34" charset="0"/>
              </a:rPr>
              <a:t>Red</a:t>
            </a:r>
            <a:r>
              <a:rPr lang="en-US" sz="2400">
                <a:latin typeface="Arial" panose="020B0604020202020204" pitchFamily="34" charset="0"/>
                <a:ea typeface="Calibri" panose="020F0502020204030204" pitchFamily="34" charset="0"/>
                <a:cs typeface="Arial" panose="020B0604020202020204" pitchFamily="34" charset="0"/>
              </a:rPr>
              <a:t>, average impact factor of </a:t>
            </a:r>
            <a:r>
              <a:rPr lang="en-US" sz="2400" err="1">
                <a:latin typeface="Arial" panose="020B0604020202020204" pitchFamily="34" charset="0"/>
                <a:ea typeface="Calibri" panose="020F0502020204030204" pitchFamily="34" charset="0"/>
                <a:cs typeface="Arial" panose="020B0604020202020204" pitchFamily="34" charset="0"/>
              </a:rPr>
              <a:t>SeroNet</a:t>
            </a:r>
            <a:r>
              <a:rPr lang="en-US" sz="2400">
                <a:latin typeface="Arial" panose="020B0604020202020204" pitchFamily="34" charset="0"/>
                <a:ea typeface="Calibri" panose="020F0502020204030204" pitchFamily="34" charset="0"/>
                <a:cs typeface="Arial" panose="020B0604020202020204" pitchFamily="34" charset="0"/>
              </a:rPr>
              <a:t>-associated publications published that year.</a:t>
            </a:r>
          </a:p>
          <a:p>
            <a:endParaRPr lang="en-US" sz="2400">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27A78E3B-0380-8F4D-F95B-DB2EFF37C645}"/>
              </a:ext>
            </a:extLst>
          </p:cNvPr>
          <p:cNvSpPr txBox="1"/>
          <p:nvPr/>
        </p:nvSpPr>
        <p:spPr>
          <a:xfrm>
            <a:off x="14166213" y="17197025"/>
            <a:ext cx="12367279" cy="1110536"/>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a:solidFill>
                  <a:srgbClr val="0070C0"/>
                </a:solidFill>
                <a:latin typeface="Arial"/>
                <a:cs typeface="Arial"/>
              </a:rPr>
              <a:t>Publication Trends Since the Founding of </a:t>
            </a:r>
            <a:r>
              <a:rPr lang="en-US" sz="3200" b="1" err="1">
                <a:solidFill>
                  <a:srgbClr val="0070C0"/>
                </a:solidFill>
                <a:latin typeface="Arial"/>
                <a:cs typeface="Arial"/>
              </a:rPr>
              <a:t>SeroNet</a:t>
            </a:r>
            <a:endParaRPr lang="en-US" sz="3200" b="1">
              <a:solidFill>
                <a:srgbClr val="0070C0"/>
              </a:solidFill>
              <a:latin typeface="Arial"/>
              <a:cs typeface="Arial"/>
            </a:endParaRPr>
          </a:p>
        </p:txBody>
      </p:sp>
      <p:graphicFrame>
        <p:nvGraphicFramePr>
          <p:cNvPr id="89" name="Chart 88">
            <a:extLst>
              <a:ext uri="{FF2B5EF4-FFF2-40B4-BE49-F238E27FC236}">
                <a16:creationId xmlns:a16="http://schemas.microsoft.com/office/drawing/2014/main" id="{BE1DF229-F432-3C63-5881-69C0F507DB23}"/>
              </a:ext>
              <a:ext uri="{147F2762-F138-4A5C-976F-8EAC2B608ADB}">
                <a16:predDERef xmlns:a16="http://schemas.microsoft.com/office/drawing/2014/main" pred="{D70A6910-35D2-7332-CF84-F506BE0679A4}"/>
              </a:ext>
            </a:extLst>
          </p:cNvPr>
          <p:cNvGraphicFramePr>
            <a:graphicFrameLocks/>
          </p:cNvGraphicFramePr>
          <p:nvPr>
            <p:extLst>
              <p:ext uri="{D42A27DB-BD31-4B8C-83A1-F6EECF244321}">
                <p14:modId xmlns:p14="http://schemas.microsoft.com/office/powerpoint/2010/main" val="2849443475"/>
              </p:ext>
            </p:extLst>
          </p:nvPr>
        </p:nvGraphicFramePr>
        <p:xfrm>
          <a:off x="14329478" y="17958781"/>
          <a:ext cx="12040748" cy="5124006"/>
        </p:xfrm>
        <a:graphic>
          <a:graphicData uri="http://schemas.openxmlformats.org/drawingml/2006/chart">
            <c:chart xmlns:c="http://schemas.openxmlformats.org/drawingml/2006/chart" xmlns:r="http://schemas.openxmlformats.org/officeDocument/2006/relationships" r:id="rId8"/>
          </a:graphicData>
        </a:graphic>
      </p:graphicFrame>
      <p:pic>
        <p:nvPicPr>
          <p:cNvPr id="90" name="Picture 89" descr="Chart, bar chart&#10;&#10;Description automatically generated">
            <a:extLst>
              <a:ext uri="{FF2B5EF4-FFF2-40B4-BE49-F238E27FC236}">
                <a16:creationId xmlns:a16="http://schemas.microsoft.com/office/drawing/2014/main" id="{4D266E1E-D892-517E-5C39-1E54D79D6FD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294181" y="25507114"/>
            <a:ext cx="8833475" cy="4863532"/>
          </a:xfrm>
          <a:prstGeom prst="rect">
            <a:avLst/>
          </a:prstGeom>
        </p:spPr>
      </p:pic>
      <p:sp>
        <p:nvSpPr>
          <p:cNvPr id="91" name="TextBox 90">
            <a:extLst>
              <a:ext uri="{FF2B5EF4-FFF2-40B4-BE49-F238E27FC236}">
                <a16:creationId xmlns:a16="http://schemas.microsoft.com/office/drawing/2014/main" id="{1CF689B1-7E6D-A5AA-42AE-93F31E8E5056}"/>
              </a:ext>
            </a:extLst>
          </p:cNvPr>
          <p:cNvSpPr txBox="1"/>
          <p:nvPr/>
        </p:nvSpPr>
        <p:spPr>
          <a:xfrm>
            <a:off x="14013597" y="24489350"/>
            <a:ext cx="13467886" cy="1059435"/>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a:solidFill>
                  <a:srgbClr val="0070C0"/>
                </a:solidFill>
                <a:latin typeface="Arial"/>
                <a:cs typeface="Arial"/>
              </a:rPr>
              <a:t>Publications on Factors Impacting Immune Response</a:t>
            </a:r>
          </a:p>
        </p:txBody>
      </p:sp>
      <p:sp>
        <p:nvSpPr>
          <p:cNvPr id="92" name="TextBox 91">
            <a:extLst>
              <a:ext uri="{FF2B5EF4-FFF2-40B4-BE49-F238E27FC236}">
                <a16:creationId xmlns:a16="http://schemas.microsoft.com/office/drawing/2014/main" id="{52282360-656E-AD14-2823-5C2D0BEE409E}"/>
              </a:ext>
            </a:extLst>
          </p:cNvPr>
          <p:cNvSpPr txBox="1"/>
          <p:nvPr/>
        </p:nvSpPr>
        <p:spPr>
          <a:xfrm>
            <a:off x="22981010" y="25528831"/>
            <a:ext cx="4356803" cy="4738016"/>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2400" b="1">
                <a:latin typeface="Arial" panose="020B0604020202020204" pitchFamily="34" charset="0"/>
                <a:cs typeface="Arial" panose="020B0604020202020204" pitchFamily="34" charset="0"/>
              </a:rPr>
              <a:t>Figure 4:  Number of </a:t>
            </a:r>
            <a:r>
              <a:rPr lang="en-US" sz="2400" b="1" err="1">
                <a:latin typeface="Arial" panose="020B0604020202020204" pitchFamily="34" charset="0"/>
                <a:cs typeface="Arial" panose="020B0604020202020204" pitchFamily="34" charset="0"/>
              </a:rPr>
              <a:t>SeroNet</a:t>
            </a:r>
            <a:r>
              <a:rPr lang="en-US" sz="2400" b="1">
                <a:latin typeface="Arial" panose="020B0604020202020204" pitchFamily="34" charset="0"/>
                <a:cs typeface="Arial" panose="020B0604020202020204" pitchFamily="34" charset="0"/>
              </a:rPr>
              <a:t> publications by factor impacting immune response.</a:t>
            </a:r>
            <a:r>
              <a:rPr lang="en-US" sz="2400">
                <a:latin typeface="Arial" panose="020B0604020202020204" pitchFamily="34" charset="0"/>
                <a:cs typeface="Arial" panose="020B0604020202020204" pitchFamily="34" charset="0"/>
              </a:rPr>
              <a:t> Factors categorized according to </a:t>
            </a:r>
            <a:r>
              <a:rPr lang="en-US" sz="2400" err="1">
                <a:latin typeface="Arial" panose="020B0604020202020204" pitchFamily="34" charset="0"/>
                <a:cs typeface="Arial" panose="020B0604020202020204" pitchFamily="34" charset="0"/>
              </a:rPr>
              <a:t>SeroNet</a:t>
            </a:r>
            <a:r>
              <a:rPr lang="en-US" sz="2400">
                <a:latin typeface="Arial" panose="020B0604020202020204" pitchFamily="34" charset="0"/>
                <a:cs typeface="Arial" panose="020B0604020202020204" pitchFamily="34" charset="0"/>
              </a:rPr>
              <a:t> target questions. </a:t>
            </a:r>
            <a:endParaRPr lang="en-US" sz="2400" b="1">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600" b="1">
              <a:latin typeface="Arial"/>
              <a:cs typeface="Arial"/>
            </a:endParaRPr>
          </a:p>
        </p:txBody>
      </p:sp>
      <p:sp>
        <p:nvSpPr>
          <p:cNvPr id="1032" name="TextBox 1031">
            <a:extLst>
              <a:ext uri="{FF2B5EF4-FFF2-40B4-BE49-F238E27FC236}">
                <a16:creationId xmlns:a16="http://schemas.microsoft.com/office/drawing/2014/main" id="{C60FDF8D-8799-CA34-4BE8-C684DC13EE8A}"/>
              </a:ext>
            </a:extLst>
          </p:cNvPr>
          <p:cNvSpPr txBox="1"/>
          <p:nvPr/>
        </p:nvSpPr>
        <p:spPr>
          <a:xfrm>
            <a:off x="14018175" y="30533983"/>
            <a:ext cx="13467886" cy="1059435"/>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a:solidFill>
                  <a:srgbClr val="0070C0"/>
                </a:solidFill>
                <a:latin typeface="Arial"/>
                <a:cs typeface="Arial"/>
              </a:rPr>
              <a:t>Publications on Correlates of Immunity to SARS-CoV-2</a:t>
            </a:r>
          </a:p>
        </p:txBody>
      </p:sp>
      <p:sp>
        <p:nvSpPr>
          <p:cNvPr id="1033" name="TextBox 1032">
            <a:extLst>
              <a:ext uri="{FF2B5EF4-FFF2-40B4-BE49-F238E27FC236}">
                <a16:creationId xmlns:a16="http://schemas.microsoft.com/office/drawing/2014/main" id="{90F3D396-C367-55BC-763D-EA8A292B5B41}"/>
              </a:ext>
            </a:extLst>
          </p:cNvPr>
          <p:cNvSpPr txBox="1"/>
          <p:nvPr/>
        </p:nvSpPr>
        <p:spPr>
          <a:xfrm>
            <a:off x="22071053" y="31426643"/>
            <a:ext cx="4606727" cy="5032919"/>
          </a:xfrm>
          <a:prstGeom prst="rect">
            <a:avLst/>
          </a:prstGeom>
          <a:noFill/>
        </p:spPr>
        <p:txBody>
          <a:bodyPr vert="horz" wrap="square" lIns="336665" tIns="168333" rIns="336665" bIns="168333" rtlCol="0">
            <a:noAutofit/>
          </a:bodyPr>
          <a:lstStyle/>
          <a:p>
            <a:r>
              <a:rPr lang="en-US" sz="2400" b="1">
                <a:latin typeface="Arial" panose="020B0604020202020204" pitchFamily="34" charset="0"/>
                <a:cs typeface="Arial" panose="020B0604020202020204" pitchFamily="34" charset="0"/>
              </a:rPr>
              <a:t>Figure 5. Number of </a:t>
            </a:r>
            <a:r>
              <a:rPr lang="en-US" sz="2400" b="1" err="1">
                <a:latin typeface="Arial" panose="020B0604020202020204" pitchFamily="34" charset="0"/>
                <a:cs typeface="Arial" panose="020B0604020202020204" pitchFamily="34" charset="0"/>
              </a:rPr>
              <a:t>SeroNet</a:t>
            </a:r>
            <a:r>
              <a:rPr lang="en-US" sz="2400" b="1">
                <a:latin typeface="Arial" panose="020B0604020202020204" pitchFamily="34" charset="0"/>
                <a:cs typeface="Arial" panose="020B0604020202020204" pitchFamily="34" charset="0"/>
              </a:rPr>
              <a:t> publications by featured correlates of immunity.</a:t>
            </a:r>
            <a:r>
              <a:rPr lang="en-US" sz="2400">
                <a:latin typeface="Arial" panose="020B0604020202020204" pitchFamily="34" charset="0"/>
                <a:cs typeface="Arial" panose="020B0604020202020204" pitchFamily="34" charset="0"/>
              </a:rPr>
              <a:t> Correlates of immunity to the SARS-CoV-2 virus are an essential factor in determining the status of the pandemic/endemic on the population level</a:t>
            </a:r>
            <a:r>
              <a:rPr lang="en-US" sz="2400" b="1">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pic>
        <p:nvPicPr>
          <p:cNvPr id="1034" name="Picture 1033" descr="Chart&#10;&#10;Description automatically generated">
            <a:extLst>
              <a:ext uri="{FF2B5EF4-FFF2-40B4-BE49-F238E27FC236}">
                <a16:creationId xmlns:a16="http://schemas.microsoft.com/office/drawing/2014/main" id="{EEE73A93-6635-CF99-966A-EC61A1CEB01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329478" y="31312453"/>
            <a:ext cx="7741575" cy="4069581"/>
          </a:xfrm>
          <a:prstGeom prst="rect">
            <a:avLst/>
          </a:prstGeom>
        </p:spPr>
      </p:pic>
      <p:sp>
        <p:nvSpPr>
          <p:cNvPr id="1035" name="TextBox 1034">
            <a:extLst>
              <a:ext uri="{FF2B5EF4-FFF2-40B4-BE49-F238E27FC236}">
                <a16:creationId xmlns:a16="http://schemas.microsoft.com/office/drawing/2014/main" id="{C4B79A0F-208D-5B8A-E7AD-574566948E42}"/>
              </a:ext>
            </a:extLst>
          </p:cNvPr>
          <p:cNvSpPr txBox="1"/>
          <p:nvPr/>
        </p:nvSpPr>
        <p:spPr>
          <a:xfrm>
            <a:off x="7928514" y="28070071"/>
            <a:ext cx="5908372" cy="7617697"/>
          </a:xfrm>
          <a:prstGeom prst="rect">
            <a:avLst/>
          </a:prstGeom>
          <a:noFill/>
        </p:spPr>
        <p:txBody>
          <a:bodyPr vert="horz" wrap="square" lIns="336665" tIns="168333" rIns="336665" bIns="168333" rtlCol="0">
            <a:noAutofit/>
          </a:bodyPr>
          <a:lstStyle/>
          <a:p>
            <a:r>
              <a:rPr lang="en-US" sz="2400" b="1">
                <a:latin typeface="Arial" panose="020B0604020202020204" pitchFamily="34" charset="0"/>
                <a:cs typeface="Arial" panose="020B0604020202020204" pitchFamily="34" charset="0"/>
              </a:rPr>
              <a:t>Figure 2. SeroNet publications with SARS-CoV-2 variants in ImmPort. </a:t>
            </a:r>
            <a:r>
              <a:rPr lang="en-US" sz="2400">
                <a:latin typeface="Arial" panose="020B0604020202020204" pitchFamily="34" charset="0"/>
                <a:cs typeface="Arial" panose="020B0604020202020204" pitchFamily="34" charset="0"/>
              </a:rPr>
              <a:t>The 98 SeroNet studies uploaded to ImmPort. Searchable by study, cohort and experimental characteristics with graphical displays including </a:t>
            </a:r>
            <a:r>
              <a:rPr lang="en-US" sz="2400" b="1">
                <a:latin typeface="Arial" panose="020B0604020202020204" pitchFamily="34" charset="0"/>
                <a:cs typeface="Arial" panose="020B0604020202020204" pitchFamily="34" charset="0"/>
              </a:rPr>
              <a:t>(A) </a:t>
            </a:r>
            <a:r>
              <a:rPr lang="en-US" sz="2400">
                <a:latin typeface="Arial" panose="020B0604020202020204" pitchFamily="34" charset="0"/>
                <a:cs typeface="Arial" panose="020B0604020202020204" pitchFamily="34" charset="0"/>
              </a:rPr>
              <a:t>viral variants </a:t>
            </a:r>
            <a:r>
              <a:rPr lang="en-US" sz="2400" b="1">
                <a:latin typeface="Arial" panose="020B0604020202020204" pitchFamily="34" charset="0"/>
                <a:cs typeface="Arial" panose="020B0604020202020204" pitchFamily="34" charset="0"/>
              </a:rPr>
              <a:t>(B) </a:t>
            </a:r>
            <a:r>
              <a:rPr lang="en-US" sz="2400">
                <a:latin typeface="Arial" panose="020B0604020202020204" pitchFamily="34" charset="0"/>
                <a:cs typeface="Arial" panose="020B0604020202020204" pitchFamily="34" charset="0"/>
              </a:rPr>
              <a:t>Assays used such as ELISPOT, ELISA, and PCR, RNA seq, bead array assays, and flow cytometry.</a:t>
            </a:r>
          </a:p>
        </p:txBody>
      </p:sp>
      <p:sp>
        <p:nvSpPr>
          <p:cNvPr id="1037" name="TextBox 1036">
            <a:extLst>
              <a:ext uri="{FF2B5EF4-FFF2-40B4-BE49-F238E27FC236}">
                <a16:creationId xmlns:a16="http://schemas.microsoft.com/office/drawing/2014/main" id="{18B0FB81-9E74-839A-DBDF-43E03BDEC0C1}"/>
              </a:ext>
            </a:extLst>
          </p:cNvPr>
          <p:cNvSpPr txBox="1"/>
          <p:nvPr/>
        </p:nvSpPr>
        <p:spPr>
          <a:xfrm>
            <a:off x="1177377" y="32296315"/>
            <a:ext cx="12445580" cy="662641"/>
          </a:xfrm>
          <a:prstGeom prst="rect">
            <a:avLst/>
          </a:prstGeom>
          <a:noFill/>
        </p:spPr>
        <p:txBody>
          <a:bodyPr vert="horz" wrap="square" lIns="336665" tIns="168333" rIns="336665" bIns="168333" rtlCol="0">
            <a:noAutofit/>
          </a:bodyPr>
          <a:lstStyle/>
          <a:p>
            <a:endParaRPr lang="en-US" sz="3600" b="1">
              <a:solidFill>
                <a:srgbClr val="296B7F"/>
              </a:solidFill>
              <a:latin typeface="Arial" panose="020B0604020202020204" pitchFamily="34" charset="0"/>
              <a:cs typeface="Arial" panose="020B0604020202020204" pitchFamily="34" charset="0"/>
            </a:endParaRPr>
          </a:p>
        </p:txBody>
      </p:sp>
      <p:pic>
        <p:nvPicPr>
          <p:cNvPr id="1049" name="Picture 1048" descr="Chart, bar chart&#10;&#10;Description automatically generated">
            <a:extLst>
              <a:ext uri="{FF2B5EF4-FFF2-40B4-BE49-F238E27FC236}">
                <a16:creationId xmlns:a16="http://schemas.microsoft.com/office/drawing/2014/main" id="{27B7E023-7EBC-0A62-53B9-12394A389C5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5873" y="28049963"/>
            <a:ext cx="7505649" cy="3837695"/>
          </a:xfrm>
          <a:prstGeom prst="rect">
            <a:avLst/>
          </a:prstGeom>
        </p:spPr>
      </p:pic>
      <p:pic>
        <p:nvPicPr>
          <p:cNvPr id="1050" name="Picture 1049" descr="Chart, bar chart&#10;&#10;Description automatically generated">
            <a:extLst>
              <a:ext uri="{FF2B5EF4-FFF2-40B4-BE49-F238E27FC236}">
                <a16:creationId xmlns:a16="http://schemas.microsoft.com/office/drawing/2014/main" id="{643ACFE0-E2AE-9BCD-F9B5-E9DA5A90F65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9948" y="31976436"/>
            <a:ext cx="10458812" cy="4266148"/>
          </a:xfrm>
          <a:prstGeom prst="rect">
            <a:avLst/>
          </a:prstGeom>
        </p:spPr>
      </p:pic>
      <p:grpSp>
        <p:nvGrpSpPr>
          <p:cNvPr id="1124" name="Group 1123">
            <a:extLst>
              <a:ext uri="{FF2B5EF4-FFF2-40B4-BE49-F238E27FC236}">
                <a16:creationId xmlns:a16="http://schemas.microsoft.com/office/drawing/2014/main" id="{FC720EAC-7596-6C3A-78EE-378E29F3B511}"/>
              </a:ext>
            </a:extLst>
          </p:cNvPr>
          <p:cNvGrpSpPr/>
          <p:nvPr/>
        </p:nvGrpSpPr>
        <p:grpSpPr>
          <a:xfrm>
            <a:off x="256074" y="11135404"/>
            <a:ext cx="13239452" cy="10384261"/>
            <a:chOff x="13933390" y="11159694"/>
            <a:chExt cx="13239452" cy="10384261"/>
          </a:xfrm>
        </p:grpSpPr>
        <p:sp>
          <p:nvSpPr>
            <p:cNvPr id="1038" name="TextBox 1037">
              <a:extLst>
                <a:ext uri="{FF2B5EF4-FFF2-40B4-BE49-F238E27FC236}">
                  <a16:creationId xmlns:a16="http://schemas.microsoft.com/office/drawing/2014/main" id="{20FE5EC8-F5AF-C6E2-6D51-C35340A5E319}"/>
                </a:ext>
              </a:extLst>
            </p:cNvPr>
            <p:cNvSpPr txBox="1"/>
            <p:nvPr/>
          </p:nvSpPr>
          <p:spPr>
            <a:xfrm>
              <a:off x="13970866" y="20388460"/>
              <a:ext cx="13054036" cy="1155495"/>
            </a:xfrm>
            <a:prstGeom prst="rect">
              <a:avLst/>
            </a:prstGeom>
            <a:noFill/>
          </p:spPr>
          <p:txBody>
            <a:bodyPr vert="horz" wrap="square" lIns="336665" tIns="168333" rIns="336665" bIns="168333" rtlCol="0">
              <a:noAutofit/>
            </a:bodyPr>
            <a:lstStyle/>
            <a:p>
              <a:r>
                <a:rPr lang="en-US" sz="2400" b="1">
                  <a:latin typeface="Arial" panose="020B0604020202020204" pitchFamily="34" charset="0"/>
                  <a:cs typeface="Arial" panose="020B0604020202020204" pitchFamily="34" charset="0"/>
                </a:rPr>
                <a:t>Figure 1. Overview of Longitudinal Specimen Collections. A. </a:t>
              </a:r>
              <a:r>
                <a:rPr lang="en-US" sz="2400">
                  <a:latin typeface="Arial" panose="020B0604020202020204" pitchFamily="34" charset="0"/>
                  <a:cs typeface="Arial" panose="020B0604020202020204" pitchFamily="34" charset="0"/>
                </a:rPr>
                <a:t>Timeline for Collecting Biospecimens:  A cohesive collection timepoint strategy was developed to assist analysis efforts.</a:t>
              </a:r>
              <a:r>
                <a:rPr lang="en-US" sz="2400" b="1">
                  <a:latin typeface="Arial" panose="020B0604020202020204" pitchFamily="34" charset="0"/>
                  <a:cs typeface="Arial" panose="020B0604020202020204" pitchFamily="34" charset="0"/>
                </a:rPr>
                <a:t> B. </a:t>
              </a:r>
              <a:r>
                <a:rPr lang="en-US" sz="2400">
                  <a:latin typeface="Arial" panose="020B0604020202020204" pitchFamily="34" charset="0"/>
                  <a:cs typeface="Arial" panose="020B0604020202020204" pitchFamily="34" charset="0"/>
                </a:rPr>
                <a:t>Graphical representation of the longitudinal cohorts. </a:t>
              </a:r>
              <a:r>
                <a:rPr lang="en-US" sz="2400" b="1">
                  <a:latin typeface="Arial" panose="020B0604020202020204" pitchFamily="34" charset="0"/>
                  <a:cs typeface="Arial" panose="020B0604020202020204" pitchFamily="34" charset="0"/>
                </a:rPr>
                <a:t>C,D. </a:t>
              </a:r>
              <a:r>
                <a:rPr lang="en-US" sz="2400">
                  <a:latin typeface="Arial" panose="020B0604020202020204" pitchFamily="34" charset="0"/>
                  <a:cs typeface="Arial" panose="020B0604020202020204" pitchFamily="34" charset="0"/>
                </a:rPr>
                <a:t>Overview of Longitudinal Specimen Collections by Cohort graphed against days from primary vaccination.</a:t>
              </a:r>
            </a:p>
          </p:txBody>
        </p:sp>
        <p:sp>
          <p:nvSpPr>
            <p:cNvPr id="1053" name="Rectangle 1052">
              <a:extLst>
                <a:ext uri="{FF2B5EF4-FFF2-40B4-BE49-F238E27FC236}">
                  <a16:creationId xmlns:a16="http://schemas.microsoft.com/office/drawing/2014/main" id="{697961E6-2B4C-66A0-E5A4-0E219A685687}"/>
                </a:ext>
              </a:extLst>
            </p:cNvPr>
            <p:cNvSpPr/>
            <p:nvPr/>
          </p:nvSpPr>
          <p:spPr>
            <a:xfrm>
              <a:off x="14140122" y="11159694"/>
              <a:ext cx="12909655" cy="9242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0"/>
            </a:p>
          </p:txBody>
        </p:sp>
        <p:pic>
          <p:nvPicPr>
            <p:cNvPr id="1054" name="Picture 1053">
              <a:extLst>
                <a:ext uri="{FF2B5EF4-FFF2-40B4-BE49-F238E27FC236}">
                  <a16:creationId xmlns:a16="http://schemas.microsoft.com/office/drawing/2014/main" id="{76821D8A-CA43-CF9F-82EA-4B901C46D248}"/>
                </a:ext>
              </a:extLst>
            </p:cNvPr>
            <p:cNvPicPr>
              <a:picLocks noChangeAspect="1"/>
            </p:cNvPicPr>
            <p:nvPr/>
          </p:nvPicPr>
          <p:blipFill rotWithShape="1">
            <a:blip r:embed="rId13"/>
            <a:srcRect l="78235" t="25664" b="27579"/>
            <a:stretch/>
          </p:blipFill>
          <p:spPr>
            <a:xfrm>
              <a:off x="25265747" y="15643157"/>
              <a:ext cx="1759155" cy="2206807"/>
            </a:xfrm>
            <a:prstGeom prst="rect">
              <a:avLst/>
            </a:prstGeom>
          </p:spPr>
        </p:pic>
        <p:graphicFrame>
          <p:nvGraphicFramePr>
            <p:cNvPr id="1059" name="Object 1058">
              <a:extLst>
                <a:ext uri="{FF2B5EF4-FFF2-40B4-BE49-F238E27FC236}">
                  <a16:creationId xmlns:a16="http://schemas.microsoft.com/office/drawing/2014/main" id="{76FCD27C-487F-36A3-A011-44373F51E2F6}"/>
                </a:ext>
              </a:extLst>
            </p:cNvPr>
            <p:cNvGraphicFramePr>
              <a:graphicFrameLocks noChangeAspect="1"/>
            </p:cNvGraphicFramePr>
            <p:nvPr>
              <p:extLst>
                <p:ext uri="{D42A27DB-BD31-4B8C-83A1-F6EECF244321}">
                  <p14:modId xmlns:p14="http://schemas.microsoft.com/office/powerpoint/2010/main" val="767438921"/>
                </p:ext>
              </p:extLst>
            </p:nvPr>
          </p:nvGraphicFramePr>
          <p:xfrm>
            <a:off x="14144922" y="15118654"/>
            <a:ext cx="6699994" cy="5076659"/>
          </p:xfrm>
          <a:graphic>
            <a:graphicData uri="http://schemas.openxmlformats.org/presentationml/2006/ole">
              <mc:AlternateContent xmlns:mc="http://schemas.openxmlformats.org/markup-compatibility/2006">
                <mc:Choice xmlns:v="urn:schemas-microsoft-com:vml" Requires="v">
                  <p:oleObj name="Prism 9" r:id="rId14" imgW="6012826" imgH="3891389" progId="Prism9.Document">
                    <p:embed/>
                  </p:oleObj>
                </mc:Choice>
                <mc:Fallback>
                  <p:oleObj name="Prism 9" r:id="rId14" imgW="6012826" imgH="3891389" progId="Prism9.Document">
                    <p:embed/>
                    <p:pic>
                      <p:nvPicPr>
                        <p:cNvPr id="1059" name="Object 1058">
                          <a:extLst>
                            <a:ext uri="{FF2B5EF4-FFF2-40B4-BE49-F238E27FC236}">
                              <a16:creationId xmlns:a16="http://schemas.microsoft.com/office/drawing/2014/main" id="{76FCD27C-487F-36A3-A011-44373F51E2F6}"/>
                            </a:ext>
                          </a:extLst>
                        </p:cNvPr>
                        <p:cNvPicPr/>
                        <p:nvPr/>
                      </p:nvPicPr>
                      <p:blipFill>
                        <a:blip r:embed="rId15"/>
                        <a:stretch>
                          <a:fillRect/>
                        </a:stretch>
                      </p:blipFill>
                      <p:spPr>
                        <a:xfrm>
                          <a:off x="14144922" y="15118654"/>
                          <a:ext cx="6699994" cy="5076659"/>
                        </a:xfrm>
                        <a:prstGeom prst="rect">
                          <a:avLst/>
                        </a:prstGeom>
                      </p:spPr>
                    </p:pic>
                  </p:oleObj>
                </mc:Fallback>
              </mc:AlternateContent>
            </a:graphicData>
          </a:graphic>
        </p:graphicFrame>
        <p:graphicFrame>
          <p:nvGraphicFramePr>
            <p:cNvPr id="1060" name="Object 1059">
              <a:extLst>
                <a:ext uri="{FF2B5EF4-FFF2-40B4-BE49-F238E27FC236}">
                  <a16:creationId xmlns:a16="http://schemas.microsoft.com/office/drawing/2014/main" id="{ECCC3F44-2596-6CEB-33ED-E1ECE1D0EBB7}"/>
                </a:ext>
              </a:extLst>
            </p:cNvPr>
            <p:cNvGraphicFramePr>
              <a:graphicFrameLocks noChangeAspect="1"/>
            </p:cNvGraphicFramePr>
            <p:nvPr>
              <p:extLst>
                <p:ext uri="{D42A27DB-BD31-4B8C-83A1-F6EECF244321}">
                  <p14:modId xmlns:p14="http://schemas.microsoft.com/office/powerpoint/2010/main" val="2089729583"/>
                </p:ext>
              </p:extLst>
            </p:nvPr>
          </p:nvGraphicFramePr>
          <p:xfrm>
            <a:off x="20468390" y="15113499"/>
            <a:ext cx="6704452" cy="5074410"/>
          </p:xfrm>
          <a:graphic>
            <a:graphicData uri="http://schemas.openxmlformats.org/presentationml/2006/ole">
              <mc:AlternateContent xmlns:mc="http://schemas.openxmlformats.org/markup-compatibility/2006">
                <mc:Choice xmlns:v="urn:schemas-microsoft-com:vml" Requires="v">
                  <p:oleObj name="Prism 9" r:id="rId16" imgW="6017508" imgH="3891389" progId="Prism9.Document">
                    <p:embed/>
                  </p:oleObj>
                </mc:Choice>
                <mc:Fallback>
                  <p:oleObj name="Prism 9" r:id="rId16" imgW="6017508" imgH="3891389" progId="Prism9.Document">
                    <p:embed/>
                    <p:pic>
                      <p:nvPicPr>
                        <p:cNvPr id="1060" name="Object 1059">
                          <a:extLst>
                            <a:ext uri="{FF2B5EF4-FFF2-40B4-BE49-F238E27FC236}">
                              <a16:creationId xmlns:a16="http://schemas.microsoft.com/office/drawing/2014/main" id="{ECCC3F44-2596-6CEB-33ED-E1ECE1D0EBB7}"/>
                            </a:ext>
                          </a:extLst>
                        </p:cNvPr>
                        <p:cNvPicPr/>
                        <p:nvPr/>
                      </p:nvPicPr>
                      <p:blipFill>
                        <a:blip r:embed="rId17"/>
                        <a:stretch>
                          <a:fillRect/>
                        </a:stretch>
                      </p:blipFill>
                      <p:spPr>
                        <a:xfrm>
                          <a:off x="20468390" y="15113499"/>
                          <a:ext cx="6704452" cy="5074410"/>
                        </a:xfrm>
                        <a:prstGeom prst="rect">
                          <a:avLst/>
                        </a:prstGeom>
                      </p:spPr>
                    </p:pic>
                  </p:oleObj>
                </mc:Fallback>
              </mc:AlternateContent>
            </a:graphicData>
          </a:graphic>
        </p:graphicFrame>
        <p:sp>
          <p:nvSpPr>
            <p:cNvPr id="1056" name="TextBox 1055">
              <a:extLst>
                <a:ext uri="{FF2B5EF4-FFF2-40B4-BE49-F238E27FC236}">
                  <a16:creationId xmlns:a16="http://schemas.microsoft.com/office/drawing/2014/main" id="{6EFD1DCA-A473-E71F-8C2A-C8BED5ED2E75}"/>
                </a:ext>
              </a:extLst>
            </p:cNvPr>
            <p:cNvSpPr txBox="1"/>
            <p:nvPr/>
          </p:nvSpPr>
          <p:spPr>
            <a:xfrm>
              <a:off x="15237309" y="15164542"/>
              <a:ext cx="5336691" cy="1144406"/>
            </a:xfrm>
            <a:prstGeom prst="rect">
              <a:avLst/>
            </a:prstGeom>
            <a:noFill/>
          </p:spPr>
          <p:txBody>
            <a:bodyPr vert="horz" wrap="square" lIns="336665" tIns="168333" rIns="336665" bIns="168333" rtlCol="0">
              <a:noAutofit/>
            </a:bodyPr>
            <a:lstStyle/>
            <a:p>
              <a:pPr algn="ctr"/>
              <a:r>
                <a:rPr lang="en-US" sz="2800" b="1">
                  <a:latin typeface="Arial" panose="020B0604020202020204" pitchFamily="34" charset="0"/>
                  <a:cs typeface="Arial" panose="020B0604020202020204" pitchFamily="34" charset="0"/>
                </a:rPr>
                <a:t>Serum vials collected</a:t>
              </a:r>
              <a:endParaRPr lang="en-US" sz="2800">
                <a:latin typeface="Arial" panose="020B0604020202020204" pitchFamily="34" charset="0"/>
                <a:cs typeface="Arial" panose="020B0604020202020204" pitchFamily="34" charset="0"/>
              </a:endParaRPr>
            </a:p>
          </p:txBody>
        </p:sp>
        <p:sp>
          <p:nvSpPr>
            <p:cNvPr id="1057" name="TextBox 1056">
              <a:extLst>
                <a:ext uri="{FF2B5EF4-FFF2-40B4-BE49-F238E27FC236}">
                  <a16:creationId xmlns:a16="http://schemas.microsoft.com/office/drawing/2014/main" id="{1B28386A-8CD0-46B2-DFD2-DEBD9888AFF4}"/>
                </a:ext>
              </a:extLst>
            </p:cNvPr>
            <p:cNvSpPr txBox="1"/>
            <p:nvPr/>
          </p:nvSpPr>
          <p:spPr>
            <a:xfrm>
              <a:off x="21482230" y="15166628"/>
              <a:ext cx="4987675" cy="1158735"/>
            </a:xfrm>
            <a:prstGeom prst="rect">
              <a:avLst/>
            </a:prstGeom>
            <a:noFill/>
          </p:spPr>
          <p:txBody>
            <a:bodyPr vert="horz" wrap="square" lIns="336665" tIns="168333" rIns="336665" bIns="168333" rtlCol="0">
              <a:noAutofit/>
            </a:bodyPr>
            <a:lstStyle/>
            <a:p>
              <a:pPr algn="ctr"/>
              <a:r>
                <a:rPr lang="en-US" sz="2800" b="1">
                  <a:latin typeface="Arial" panose="020B0604020202020204" pitchFamily="34" charset="0"/>
                  <a:cs typeface="Arial" panose="020B0604020202020204" pitchFamily="34" charset="0"/>
                </a:rPr>
                <a:t>PBMC vials collected</a:t>
              </a:r>
              <a:endParaRPr lang="en-US" sz="2800">
                <a:latin typeface="Arial" panose="020B0604020202020204" pitchFamily="34" charset="0"/>
                <a:cs typeface="Arial" panose="020B0604020202020204" pitchFamily="34" charset="0"/>
              </a:endParaRPr>
            </a:p>
          </p:txBody>
        </p:sp>
        <p:pic>
          <p:nvPicPr>
            <p:cNvPr id="94" name="Picture 93">
              <a:extLst>
                <a:ext uri="{FF2B5EF4-FFF2-40B4-BE49-F238E27FC236}">
                  <a16:creationId xmlns:a16="http://schemas.microsoft.com/office/drawing/2014/main" id="{C983C793-57FB-CA7C-97BB-70E75BEA89D5}"/>
                </a:ext>
              </a:extLst>
            </p:cNvPr>
            <p:cNvPicPr>
              <a:picLocks noChangeAspect="1"/>
            </p:cNvPicPr>
            <p:nvPr/>
          </p:nvPicPr>
          <p:blipFill rotWithShape="1">
            <a:blip r:embed="rId18"/>
            <a:srcRect l="1431" t="3174" b="1366"/>
            <a:stretch/>
          </p:blipFill>
          <p:spPr>
            <a:xfrm>
              <a:off x="21146952" y="11447894"/>
              <a:ext cx="5784594" cy="3500506"/>
            </a:xfrm>
            <a:prstGeom prst="rect">
              <a:avLst/>
            </a:prstGeom>
          </p:spPr>
        </p:pic>
        <p:pic>
          <p:nvPicPr>
            <p:cNvPr id="1117" name="Picture 1116">
              <a:extLst>
                <a:ext uri="{FF2B5EF4-FFF2-40B4-BE49-F238E27FC236}">
                  <a16:creationId xmlns:a16="http://schemas.microsoft.com/office/drawing/2014/main" id="{998C4ED5-2ED8-1039-9086-8A9D6C4B2D74}"/>
                </a:ext>
              </a:extLst>
            </p:cNvPr>
            <p:cNvPicPr>
              <a:picLocks noChangeAspect="1"/>
            </p:cNvPicPr>
            <p:nvPr/>
          </p:nvPicPr>
          <p:blipFill>
            <a:blip r:embed="rId19"/>
            <a:stretch>
              <a:fillRect/>
            </a:stretch>
          </p:blipFill>
          <p:spPr>
            <a:xfrm>
              <a:off x="14401976" y="11994463"/>
              <a:ext cx="6537926" cy="2337638"/>
            </a:xfrm>
            <a:prstGeom prst="rect">
              <a:avLst/>
            </a:prstGeom>
          </p:spPr>
        </p:pic>
        <p:sp>
          <p:nvSpPr>
            <p:cNvPr id="1118" name="TextBox 1117">
              <a:extLst>
                <a:ext uri="{FF2B5EF4-FFF2-40B4-BE49-F238E27FC236}">
                  <a16:creationId xmlns:a16="http://schemas.microsoft.com/office/drawing/2014/main" id="{6A6E9F5E-46D5-D543-EC99-AF9A509B3655}"/>
                </a:ext>
              </a:extLst>
            </p:cNvPr>
            <p:cNvSpPr txBox="1"/>
            <p:nvPr/>
          </p:nvSpPr>
          <p:spPr>
            <a:xfrm>
              <a:off x="13933390" y="14429360"/>
              <a:ext cx="1462681" cy="1100285"/>
            </a:xfrm>
            <a:prstGeom prst="rect">
              <a:avLst/>
            </a:prstGeom>
            <a:noFill/>
          </p:spPr>
          <p:txBody>
            <a:bodyPr vert="horz" wrap="square" lIns="292608" tIns="146304" rIns="292608" bIns="146304" rtlCol="0">
              <a:noAutofit/>
            </a:bodyPr>
            <a:lstStyle/>
            <a:p>
              <a:pPr marL="0" indent="0">
                <a:buFont typeface="Arial" panose="020B0604020202020204" pitchFamily="34" charset="0"/>
                <a:buNone/>
              </a:pPr>
              <a:r>
                <a:rPr lang="en-US" sz="2800" b="1">
                  <a:latin typeface="Arial" panose="020B0604020202020204" pitchFamily="34" charset="0"/>
                  <a:cs typeface="Arial" panose="020B0604020202020204" pitchFamily="34" charset="0"/>
                </a:rPr>
                <a:t>A.</a:t>
              </a:r>
            </a:p>
          </p:txBody>
        </p:sp>
        <p:sp>
          <p:nvSpPr>
            <p:cNvPr id="1119" name="TextBox 1118">
              <a:extLst>
                <a:ext uri="{FF2B5EF4-FFF2-40B4-BE49-F238E27FC236}">
                  <a16:creationId xmlns:a16="http://schemas.microsoft.com/office/drawing/2014/main" id="{82DD031B-948F-61B7-90D4-8E9A9F353B9D}"/>
                </a:ext>
              </a:extLst>
            </p:cNvPr>
            <p:cNvSpPr txBox="1"/>
            <p:nvPr/>
          </p:nvSpPr>
          <p:spPr>
            <a:xfrm>
              <a:off x="20811217" y="14388406"/>
              <a:ext cx="1462681" cy="1100285"/>
            </a:xfrm>
            <a:prstGeom prst="rect">
              <a:avLst/>
            </a:prstGeom>
            <a:noFill/>
          </p:spPr>
          <p:txBody>
            <a:bodyPr vert="horz" wrap="square" lIns="292608" tIns="146304" rIns="292608" bIns="146304" rtlCol="0">
              <a:noAutofit/>
            </a:bodyPr>
            <a:lstStyle/>
            <a:p>
              <a:pPr marL="0" indent="0">
                <a:buFont typeface="Arial" panose="020B0604020202020204" pitchFamily="34" charset="0"/>
                <a:buNone/>
              </a:pPr>
              <a:r>
                <a:rPr lang="en-US" sz="2800" b="1">
                  <a:latin typeface="Arial" panose="020B0604020202020204" pitchFamily="34" charset="0"/>
                  <a:cs typeface="Arial" panose="020B0604020202020204" pitchFamily="34" charset="0"/>
                </a:rPr>
                <a:t>B.</a:t>
              </a:r>
            </a:p>
          </p:txBody>
        </p:sp>
        <p:sp>
          <p:nvSpPr>
            <p:cNvPr id="1120" name="TextBox 1119">
              <a:extLst>
                <a:ext uri="{FF2B5EF4-FFF2-40B4-BE49-F238E27FC236}">
                  <a16:creationId xmlns:a16="http://schemas.microsoft.com/office/drawing/2014/main" id="{8F97DEA2-4BCC-36B2-35E8-6B2A73532845}"/>
                </a:ext>
              </a:extLst>
            </p:cNvPr>
            <p:cNvSpPr txBox="1"/>
            <p:nvPr/>
          </p:nvSpPr>
          <p:spPr>
            <a:xfrm>
              <a:off x="13955995" y="19705574"/>
              <a:ext cx="1462681" cy="1100285"/>
            </a:xfrm>
            <a:prstGeom prst="rect">
              <a:avLst/>
            </a:prstGeom>
            <a:noFill/>
          </p:spPr>
          <p:txBody>
            <a:bodyPr vert="horz" wrap="square" lIns="292608" tIns="146304" rIns="292608" bIns="146304" rtlCol="0">
              <a:noAutofit/>
            </a:bodyPr>
            <a:lstStyle/>
            <a:p>
              <a:pPr marL="0" indent="0">
                <a:buFont typeface="Arial" panose="020B0604020202020204" pitchFamily="34" charset="0"/>
                <a:buNone/>
              </a:pPr>
              <a:r>
                <a:rPr lang="en-US" sz="2800" b="1">
                  <a:latin typeface="Arial" panose="020B0604020202020204" pitchFamily="34" charset="0"/>
                  <a:cs typeface="Arial" panose="020B0604020202020204" pitchFamily="34" charset="0"/>
                </a:rPr>
                <a:t>C.</a:t>
              </a:r>
            </a:p>
          </p:txBody>
        </p:sp>
        <p:sp>
          <p:nvSpPr>
            <p:cNvPr id="1121" name="TextBox 1120">
              <a:extLst>
                <a:ext uri="{FF2B5EF4-FFF2-40B4-BE49-F238E27FC236}">
                  <a16:creationId xmlns:a16="http://schemas.microsoft.com/office/drawing/2014/main" id="{566F52AE-2B0F-8B42-E6FF-DD78F16AEA8B}"/>
                </a:ext>
              </a:extLst>
            </p:cNvPr>
            <p:cNvSpPr txBox="1"/>
            <p:nvPr/>
          </p:nvSpPr>
          <p:spPr>
            <a:xfrm>
              <a:off x="20188097" y="19713412"/>
              <a:ext cx="1462681" cy="1100285"/>
            </a:xfrm>
            <a:prstGeom prst="rect">
              <a:avLst/>
            </a:prstGeom>
            <a:noFill/>
          </p:spPr>
          <p:txBody>
            <a:bodyPr vert="horz" wrap="square" lIns="292608" tIns="146304" rIns="292608" bIns="146304" rtlCol="0">
              <a:noAutofit/>
            </a:bodyPr>
            <a:lstStyle/>
            <a:p>
              <a:pPr marL="0" indent="0">
                <a:buFont typeface="Arial" panose="020B0604020202020204" pitchFamily="34" charset="0"/>
                <a:buNone/>
              </a:pPr>
              <a:r>
                <a:rPr lang="en-US" sz="2800" b="1">
                  <a:latin typeface="Arial" panose="020B0604020202020204" pitchFamily="34" charset="0"/>
                  <a:cs typeface="Arial" panose="020B0604020202020204" pitchFamily="34" charset="0"/>
                </a:rPr>
                <a:t>D.</a:t>
              </a:r>
            </a:p>
          </p:txBody>
        </p:sp>
      </p:grpSp>
      <p:sp>
        <p:nvSpPr>
          <p:cNvPr id="1123" name="TextBox 1122">
            <a:extLst>
              <a:ext uri="{FF2B5EF4-FFF2-40B4-BE49-F238E27FC236}">
                <a16:creationId xmlns:a16="http://schemas.microsoft.com/office/drawing/2014/main" id="{53533662-B9DB-C09C-2EEB-B25A7F02FF60}"/>
              </a:ext>
            </a:extLst>
          </p:cNvPr>
          <p:cNvSpPr txBox="1"/>
          <p:nvPr/>
        </p:nvSpPr>
        <p:spPr>
          <a:xfrm>
            <a:off x="212842" y="10358872"/>
            <a:ext cx="13467886" cy="1059435"/>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a:solidFill>
                  <a:srgbClr val="0070C0"/>
                </a:solidFill>
                <a:latin typeface="Arial"/>
                <a:cs typeface="Arial"/>
              </a:rPr>
              <a:t>Longitudinal Study</a:t>
            </a:r>
          </a:p>
        </p:txBody>
      </p:sp>
      <p:sp>
        <p:nvSpPr>
          <p:cNvPr id="1125" name="TextBox 1124">
            <a:extLst>
              <a:ext uri="{FF2B5EF4-FFF2-40B4-BE49-F238E27FC236}">
                <a16:creationId xmlns:a16="http://schemas.microsoft.com/office/drawing/2014/main" id="{3F908F31-2CE7-91C7-1E5A-3CBA5E792E10}"/>
              </a:ext>
            </a:extLst>
          </p:cNvPr>
          <p:cNvSpPr txBox="1"/>
          <p:nvPr/>
        </p:nvSpPr>
        <p:spPr>
          <a:xfrm>
            <a:off x="210672" y="22452067"/>
            <a:ext cx="13467886" cy="1059435"/>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a:solidFill>
                  <a:srgbClr val="0070C0"/>
                </a:solidFill>
                <a:latin typeface="Arial"/>
                <a:cs typeface="Arial"/>
              </a:rPr>
              <a:t>Cohort Clinical Data Collected</a:t>
            </a:r>
          </a:p>
        </p:txBody>
      </p:sp>
      <p:sp>
        <p:nvSpPr>
          <p:cNvPr id="1126" name="TextBox 1125">
            <a:extLst>
              <a:ext uri="{FF2B5EF4-FFF2-40B4-BE49-F238E27FC236}">
                <a16:creationId xmlns:a16="http://schemas.microsoft.com/office/drawing/2014/main" id="{17277F91-EEA1-802E-A8A1-438ED671D1F6}"/>
              </a:ext>
            </a:extLst>
          </p:cNvPr>
          <p:cNvSpPr txBox="1"/>
          <p:nvPr/>
        </p:nvSpPr>
        <p:spPr>
          <a:xfrm>
            <a:off x="141023" y="24588295"/>
            <a:ext cx="13467886" cy="1059435"/>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err="1">
                <a:solidFill>
                  <a:srgbClr val="0070C0"/>
                </a:solidFill>
                <a:latin typeface="Arial"/>
                <a:cs typeface="Arial"/>
              </a:rPr>
              <a:t>ImmPort</a:t>
            </a:r>
            <a:endParaRPr lang="en-US" sz="3200" b="1">
              <a:solidFill>
                <a:srgbClr val="0070C0"/>
              </a:solidFill>
              <a:latin typeface="Arial"/>
              <a:cs typeface="Arial"/>
            </a:endParaRPr>
          </a:p>
        </p:txBody>
      </p:sp>
      <p:sp>
        <p:nvSpPr>
          <p:cNvPr id="1127" name="Text Placeholder 6" descr="Placeholder Text Box">
            <a:extLst>
              <a:ext uri="{FF2B5EF4-FFF2-40B4-BE49-F238E27FC236}">
                <a16:creationId xmlns:a16="http://schemas.microsoft.com/office/drawing/2014/main" id="{096EB98C-7226-556B-BDED-E8238B1A8944}"/>
              </a:ext>
            </a:extLst>
          </p:cNvPr>
          <p:cNvSpPr txBox="1">
            <a:spLocks/>
          </p:cNvSpPr>
          <p:nvPr/>
        </p:nvSpPr>
        <p:spPr>
          <a:xfrm>
            <a:off x="27564277" y="23865973"/>
            <a:ext cx="13325146" cy="10466557"/>
          </a:xfrm>
          <a:prstGeom prst="rect">
            <a:avLst/>
          </a:prstGeom>
          <a:solidFill>
            <a:srgbClr val="E7E7E8"/>
          </a:solidFill>
          <a:effectLst>
            <a:outerShdw blurRad="50800" dist="38100" dir="2700000" algn="tl" rotWithShape="0">
              <a:prstClr val="black">
                <a:alpha val="40000"/>
              </a:prstClr>
            </a:outerShdw>
          </a:effectLst>
        </p:spPr>
        <p:txBody>
          <a:bodyPr vert="horz" lIns="292608" tIns="146304" rIns="292608" bIns="146304" rtlCol="0" anchor="t">
            <a:noAutofit/>
          </a:bodyPr>
          <a:lstStyle>
            <a:lvl1pPr marL="0" indent="0" algn="l" defTabSz="3366748" rtl="0" eaLnBrk="1" latinLnBrk="0" hangingPunct="1">
              <a:spcBef>
                <a:spcPct val="20000"/>
              </a:spcBef>
              <a:buFont typeface="Arial" panose="020B0604020202020204" pitchFamily="34" charset="0"/>
              <a:buNone/>
              <a:defRPr sz="8860" b="1" kern="1200">
                <a:solidFill>
                  <a:schemeClr val="tx1"/>
                </a:solidFill>
                <a:latin typeface="+mn-lt"/>
                <a:ea typeface="+mn-ea"/>
                <a:cs typeface="+mn-cs"/>
              </a:defRPr>
            </a:lvl1pPr>
            <a:lvl2pPr marL="1683374" indent="0" algn="l" defTabSz="3366748" rtl="0" eaLnBrk="1" latinLnBrk="0" hangingPunct="1">
              <a:spcBef>
                <a:spcPct val="20000"/>
              </a:spcBef>
              <a:buFont typeface="Arial" panose="020B0604020202020204" pitchFamily="34" charset="0"/>
              <a:buNone/>
              <a:defRPr sz="7364" b="1" kern="1200">
                <a:solidFill>
                  <a:schemeClr val="tx1"/>
                </a:solidFill>
                <a:latin typeface="+mn-lt"/>
                <a:ea typeface="+mn-ea"/>
                <a:cs typeface="+mn-cs"/>
              </a:defRPr>
            </a:lvl2pPr>
            <a:lvl3pPr marL="3366748" indent="0" algn="l" defTabSz="3366748" rtl="0" eaLnBrk="1" latinLnBrk="0" hangingPunct="1">
              <a:spcBef>
                <a:spcPct val="20000"/>
              </a:spcBef>
              <a:buFont typeface="Arial" panose="020B0604020202020204" pitchFamily="34" charset="0"/>
              <a:buNone/>
              <a:defRPr sz="6673" b="1" kern="1200">
                <a:solidFill>
                  <a:schemeClr val="tx1"/>
                </a:solidFill>
                <a:latin typeface="+mn-lt"/>
                <a:ea typeface="+mn-ea"/>
                <a:cs typeface="+mn-cs"/>
              </a:defRPr>
            </a:lvl3pPr>
            <a:lvl4pPr marL="505012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4pPr>
            <a:lvl5pPr marL="6733495"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5pPr>
            <a:lvl6pPr marL="8416869"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6pPr>
            <a:lvl7pPr marL="10100243"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7pPr>
            <a:lvl8pPr marL="11783617"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8pPr>
            <a:lvl9pPr marL="1346699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9p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1128" name="Text Placeholder 6" descr="Placeholder Text Box" title="Placeholder Text Box">
            <a:extLst>
              <a:ext uri="{FF2B5EF4-FFF2-40B4-BE49-F238E27FC236}">
                <a16:creationId xmlns:a16="http://schemas.microsoft.com/office/drawing/2014/main" id="{524E94F0-83A0-E085-A0F9-2B1ABA3EFC61}"/>
              </a:ext>
            </a:extLst>
          </p:cNvPr>
          <p:cNvSpPr txBox="1">
            <a:spLocks/>
          </p:cNvSpPr>
          <p:nvPr/>
        </p:nvSpPr>
        <p:spPr>
          <a:xfrm>
            <a:off x="27525360" y="24336827"/>
            <a:ext cx="13364063" cy="2438648"/>
          </a:xfrm>
          <a:prstGeom prst="rect">
            <a:avLst/>
          </a:prstGeom>
          <a:noFill/>
          <a:effectLst/>
        </p:spPr>
        <p:txBody>
          <a:bodyPr vert="horz" lIns="336665" tIns="168333" rIns="336665" bIns="168333" rtlCol="0" anchor="t">
            <a:noAutofit/>
          </a:bodyPr>
          <a:lstStyle>
            <a:lvl1pPr marL="0" indent="0" algn="l" defTabSz="2926080" rtl="0" eaLnBrk="1" latinLnBrk="0" hangingPunct="1">
              <a:spcBef>
                <a:spcPct val="20000"/>
              </a:spcBef>
              <a:buFont typeface="Arial" panose="020B0604020202020204" pitchFamily="34" charset="0"/>
              <a:buNone/>
              <a:defRPr sz="7700" b="1" kern="1200">
                <a:solidFill>
                  <a:schemeClr val="tx1"/>
                </a:solidFill>
                <a:latin typeface="+mn-lt"/>
                <a:ea typeface="+mn-ea"/>
                <a:cs typeface="+mn-cs"/>
              </a:defRPr>
            </a:lvl1pPr>
            <a:lvl2pPr marL="1463040" indent="0" algn="l" defTabSz="2926080" rtl="0" eaLnBrk="1" latinLnBrk="0" hangingPunct="1">
              <a:spcBef>
                <a:spcPct val="20000"/>
              </a:spcBef>
              <a:buFont typeface="Arial" panose="020B0604020202020204" pitchFamily="34" charset="0"/>
              <a:buNone/>
              <a:defRPr sz="6400" b="1" kern="1200">
                <a:solidFill>
                  <a:schemeClr val="tx1"/>
                </a:solidFill>
                <a:latin typeface="+mn-lt"/>
                <a:ea typeface="+mn-ea"/>
                <a:cs typeface="+mn-cs"/>
              </a:defRPr>
            </a:lvl2pPr>
            <a:lvl3pPr marL="2926080" indent="0" algn="l" defTabSz="2926080" rtl="0" eaLnBrk="1" latinLnBrk="0" hangingPunct="1">
              <a:spcBef>
                <a:spcPct val="20000"/>
              </a:spcBef>
              <a:buFont typeface="Arial" panose="020B0604020202020204" pitchFamily="34" charset="0"/>
              <a:buNone/>
              <a:defRPr sz="5800" b="1" kern="1200">
                <a:solidFill>
                  <a:schemeClr val="tx1"/>
                </a:solidFill>
                <a:latin typeface="+mn-lt"/>
                <a:ea typeface="+mn-ea"/>
                <a:cs typeface="+mn-cs"/>
              </a:defRPr>
            </a:lvl3pPr>
            <a:lvl4pPr marL="43891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4pPr>
            <a:lvl5pPr marL="585216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5pPr>
            <a:lvl6pPr marL="731520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6pPr>
            <a:lvl7pPr marL="877824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7pPr>
            <a:lvl8pPr marL="1024128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8pPr>
            <a:lvl9pPr marL="11704320" indent="0" algn="l" defTabSz="2926080" rtl="0" eaLnBrk="1" latinLnBrk="0" hangingPunct="1">
              <a:spcBef>
                <a:spcPct val="20000"/>
              </a:spcBef>
              <a:buFont typeface="Arial" panose="020B0604020202020204" pitchFamily="34" charset="0"/>
              <a:buNone/>
              <a:defRPr sz="5100" b="1" kern="1200">
                <a:solidFill>
                  <a:schemeClr val="tx1"/>
                </a:solidFill>
                <a:latin typeface="+mn-lt"/>
                <a:ea typeface="+mn-ea"/>
                <a:cs typeface="+mn-cs"/>
              </a:defRPr>
            </a:lvl9pPr>
          </a:lstStyle>
          <a:p>
            <a:r>
              <a:rPr lang="en-US" sz="3200" dirty="0">
                <a:solidFill>
                  <a:schemeClr val="accent1"/>
                </a:solidFill>
                <a:latin typeface="Arial" panose="020B0604020202020204" pitchFamily="34" charset="0"/>
                <a:cs typeface="Arial" panose="020B0604020202020204" pitchFamily="34" charset="0"/>
              </a:rPr>
              <a:t>B and T cell Characterization of Cohorts</a:t>
            </a:r>
          </a:p>
          <a:p>
            <a:pPr marL="394541" indent="-394541">
              <a:buFont typeface="Arial" panose="020B0604020202020204" pitchFamily="34" charset="0"/>
              <a:buChar char="•"/>
            </a:pPr>
            <a:r>
              <a:rPr lang="en-US" sz="2800" b="0" dirty="0">
                <a:latin typeface="Arial" panose="020B0604020202020204" pitchFamily="34" charset="0"/>
                <a:cs typeface="Arial" panose="020B0604020202020204" pitchFamily="34" charset="0"/>
              </a:rPr>
              <a:t>Sample sets balanced for vaccination history, time elapsed since last vaccination, and sex from healthy, cancer and immunocompromised cohorts will be selected to represent the longitudinal time course. Validated assays for Spike IgG, Nucleocapsid IgG, and Binding affinity will be used to produce reliable time course immune response curves.</a:t>
            </a:r>
          </a:p>
          <a:p>
            <a:pPr marL="394541" indent="-394541">
              <a:buFont typeface="Arial" panose="020B0604020202020204" pitchFamily="34" charset="0"/>
              <a:buChar char="•"/>
            </a:pPr>
            <a:r>
              <a:rPr lang="en-US" sz="2800" b="0" dirty="0">
                <a:latin typeface="Arial" panose="020B0604020202020204" pitchFamily="34" charset="0"/>
                <a:cs typeface="Arial" panose="020B0604020202020204" pitchFamily="34" charset="0"/>
              </a:rPr>
              <a:t>T- Cell assays are being selected to also characterize the humoral immune response in the cancer, healthy and autoimmune cohorts.  Neutralization assays will also be performed.</a:t>
            </a:r>
          </a:p>
          <a:p>
            <a:pPr marL="0" marR="0" lvl="0" indent="0" algn="l" defTabSz="430896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4F81BD"/>
                </a:solidFill>
                <a:effectLst/>
                <a:uLnTx/>
                <a:uFillTx/>
                <a:latin typeface="Arial" panose="020B0604020202020204" pitchFamily="34" charset="0"/>
                <a:ea typeface="+mn-ea"/>
                <a:cs typeface="Arial" panose="020B0604020202020204" pitchFamily="34" charset="0"/>
              </a:rPr>
              <a:t>Proteomic and Transcriptomic Analysis</a:t>
            </a:r>
          </a:p>
          <a:p>
            <a:pPr marL="394541" marR="0" lvl="0" indent="-394541" algn="l" defTabSz="292608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US" sz="2800" b="0" dirty="0" err="1">
                <a:solidFill>
                  <a:prstClr val="black"/>
                </a:solidFill>
                <a:latin typeface="Arial" panose="020B0604020202020204" pitchFamily="34" charset="0"/>
                <a:cs typeface="Arial" panose="020B0604020202020204" pitchFamily="34" charset="0"/>
              </a:rPr>
              <a:t>SomaLogic</a:t>
            </a:r>
            <a:r>
              <a:rPr lang="en-US" sz="2800" b="0" dirty="0">
                <a:solidFill>
                  <a:prstClr val="black"/>
                </a:solidFill>
                <a:latin typeface="Arial" panose="020B0604020202020204" pitchFamily="34" charset="0"/>
                <a:cs typeface="Arial" panose="020B0604020202020204" pitchFamily="34" charset="0"/>
              </a:rPr>
              <a:t>, flow cytometry phenotyping, and </a:t>
            </a:r>
            <a:r>
              <a:rPr lang="en-US" sz="2800" b="0" dirty="0" err="1">
                <a:solidFill>
                  <a:prstClr val="black"/>
                </a:solidFill>
                <a:latin typeface="Arial" panose="020B0604020202020204" pitchFamily="34" charset="0"/>
                <a:cs typeface="Arial" panose="020B0604020202020204" pitchFamily="34" charset="0"/>
              </a:rPr>
              <a:t>RNASeq</a:t>
            </a: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will be used to investigate markers predicting immune response.  Samples from three timepoints, balanced for sex, and well-characterized vaccination histories will be interrogated.</a:t>
            </a:r>
          </a:p>
          <a:p>
            <a:pPr marL="394541" marR="0" lvl="0" indent="-394541" algn="l" defTabSz="292608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healthy cohort will be studied first, followed by additional interrogation of cancer and immunocompromised cohorts.</a:t>
            </a:r>
          </a:p>
          <a:p>
            <a:pPr marR="0" lvl="0" algn="l" defTabSz="4308961" rtl="0" eaLnBrk="1" fontAlgn="auto" latinLnBrk="0" hangingPunct="1">
              <a:lnSpc>
                <a:spcPct val="100000"/>
              </a:lnSpc>
              <a:spcBef>
                <a:spcPct val="20000"/>
              </a:spcBef>
              <a:spcAft>
                <a:spcPts val="0"/>
              </a:spcAft>
              <a:buClrTx/>
              <a:buSzTx/>
              <a:tabLst/>
              <a:defRPr/>
            </a:pPr>
            <a:r>
              <a:rPr kumimoji="0" lang="en-US" sz="3200" b="1" i="0" u="none" strike="noStrike" kern="1200" cap="none" spc="0" normalizeH="0" baseline="0" noProof="0" dirty="0">
                <a:ln>
                  <a:noFill/>
                </a:ln>
                <a:solidFill>
                  <a:srgbClr val="4F81BD"/>
                </a:solidFill>
                <a:effectLst/>
                <a:uLnTx/>
                <a:uFillTx/>
                <a:latin typeface="Arial" panose="020B0604020202020204" pitchFamily="34" charset="0"/>
                <a:ea typeface="+mn-ea"/>
                <a:cs typeface="Arial" panose="020B0604020202020204" pitchFamily="34" charset="0"/>
              </a:rPr>
              <a:t>Continued Use of Samples by </a:t>
            </a:r>
            <a:r>
              <a:rPr kumimoji="0" lang="en-US" sz="3200" b="1" i="0" u="none" strike="noStrike" kern="1200" cap="none" spc="0" normalizeH="0" baseline="0" noProof="0" dirty="0" err="1">
                <a:ln>
                  <a:noFill/>
                </a:ln>
                <a:solidFill>
                  <a:srgbClr val="4F81BD"/>
                </a:solidFill>
                <a:effectLst/>
                <a:uLnTx/>
                <a:uFillTx/>
                <a:latin typeface="Arial" panose="020B0604020202020204" pitchFamily="34" charset="0"/>
                <a:ea typeface="+mn-ea"/>
                <a:cs typeface="Arial" panose="020B0604020202020204" pitchFamily="34" charset="0"/>
              </a:rPr>
              <a:t>SeroNet</a:t>
            </a:r>
            <a:r>
              <a:rPr kumimoji="0" lang="en-US" sz="3200" b="1" i="0" u="none" strike="noStrike" kern="1200" cap="none" spc="0" normalizeH="0" baseline="0" noProof="0" dirty="0">
                <a:ln>
                  <a:noFill/>
                </a:ln>
                <a:solidFill>
                  <a:srgbClr val="4F81BD"/>
                </a:solidFill>
                <a:effectLst/>
                <a:uLnTx/>
                <a:uFillTx/>
                <a:latin typeface="Arial" panose="020B0604020202020204" pitchFamily="34" charset="0"/>
                <a:ea typeface="+mn-ea"/>
                <a:cs typeface="Arial" panose="020B0604020202020204" pitchFamily="34" charset="0"/>
              </a:rPr>
              <a:t> Community</a:t>
            </a:r>
          </a:p>
          <a:p>
            <a:pPr marL="394541" marR="0" lvl="0" indent="-394541" algn="l" defTabSz="292608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Samples currently being run in the multiplexed, in-solution protein array (MISPA) assay at Arizona State University, which may be the first technology to enable high throughput serological screening for the presence of hundreds of antibodies in thousands of samples simultaneously.</a:t>
            </a:r>
            <a:endParaRPr lang="en-US" sz="2800" b="0" dirty="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2800" b="0" dirty="0">
              <a:latin typeface="Arial" panose="020B0604020202020204" pitchFamily="34" charset="0"/>
              <a:cs typeface="Arial" panose="020B0604020202020204" pitchFamily="34" charset="0"/>
            </a:endParaRPr>
          </a:p>
          <a:p>
            <a:r>
              <a:rPr lang="en-US" sz="2800" b="0" dirty="0">
                <a:latin typeface="Arial" panose="020B0604020202020204" pitchFamily="34" charset="0"/>
                <a:cs typeface="Arial" panose="020B0604020202020204" pitchFamily="34" charset="0"/>
              </a:rPr>
              <a:t>  </a:t>
            </a:r>
          </a:p>
        </p:txBody>
      </p:sp>
      <p:sp>
        <p:nvSpPr>
          <p:cNvPr id="1130" name="TextBox 1129">
            <a:extLst>
              <a:ext uri="{FF2B5EF4-FFF2-40B4-BE49-F238E27FC236}">
                <a16:creationId xmlns:a16="http://schemas.microsoft.com/office/drawing/2014/main" id="{BD3B7A64-E6B2-B30A-C9BC-504268479EC0}"/>
              </a:ext>
            </a:extLst>
          </p:cNvPr>
          <p:cNvSpPr txBox="1"/>
          <p:nvPr/>
        </p:nvSpPr>
        <p:spPr>
          <a:xfrm>
            <a:off x="27428412" y="23759648"/>
            <a:ext cx="13505712" cy="1090912"/>
          </a:xfrm>
          <a:prstGeom prst="rect">
            <a:avLst/>
          </a:prstGeom>
          <a:noFill/>
        </p:spPr>
        <p:txBody>
          <a:bodyPr vert="horz" wrap="square" lIns="336665" tIns="168333" rIns="336665" bIns="168333" rtlCol="0">
            <a:noAutofit/>
          </a:bodyPr>
          <a:lstStyle/>
          <a:p>
            <a:r>
              <a:rPr lang="en-US" sz="3600" b="1" dirty="0">
                <a:solidFill>
                  <a:srgbClr val="9BBB59">
                    <a:lumMod val="50000"/>
                  </a:srgbClr>
                </a:solidFill>
                <a:latin typeface="Arial" panose="020B0604020202020204" pitchFamily="34" charset="0"/>
                <a:cs typeface="Arial" panose="020B0604020202020204" pitchFamily="34" charset="0"/>
              </a:rPr>
              <a:t>Future Directions:</a:t>
            </a:r>
          </a:p>
        </p:txBody>
      </p:sp>
      <p:sp>
        <p:nvSpPr>
          <p:cNvPr id="1131" name="Text Placeholder 6" descr="Placeholder Text Box">
            <a:extLst>
              <a:ext uri="{FF2B5EF4-FFF2-40B4-BE49-F238E27FC236}">
                <a16:creationId xmlns:a16="http://schemas.microsoft.com/office/drawing/2014/main" id="{42A37C0B-C5E2-6FB9-E23D-3A39AC8FDED4}"/>
              </a:ext>
            </a:extLst>
          </p:cNvPr>
          <p:cNvSpPr txBox="1">
            <a:spLocks/>
          </p:cNvSpPr>
          <p:nvPr/>
        </p:nvSpPr>
        <p:spPr>
          <a:xfrm>
            <a:off x="27563116" y="34513184"/>
            <a:ext cx="13332824" cy="6380895"/>
          </a:xfrm>
          <a:prstGeom prst="rect">
            <a:avLst/>
          </a:prstGeom>
          <a:solidFill>
            <a:srgbClr val="E7E7E8"/>
          </a:solidFill>
          <a:effectLst>
            <a:outerShdw blurRad="50800" dist="38100" dir="2700000" algn="tl" rotWithShape="0">
              <a:prstClr val="black">
                <a:alpha val="40000"/>
              </a:prstClr>
            </a:outerShdw>
          </a:effectLst>
        </p:spPr>
        <p:txBody>
          <a:bodyPr vert="horz" lIns="292608" tIns="146304" rIns="292608" bIns="146304" rtlCol="0" anchor="t">
            <a:noAutofit/>
          </a:bodyPr>
          <a:lstStyle>
            <a:lvl1pPr marL="0" indent="0" algn="l" defTabSz="3366748" rtl="0" eaLnBrk="1" latinLnBrk="0" hangingPunct="1">
              <a:spcBef>
                <a:spcPct val="20000"/>
              </a:spcBef>
              <a:buFont typeface="Arial" panose="020B0604020202020204" pitchFamily="34" charset="0"/>
              <a:buNone/>
              <a:defRPr sz="8860" b="1" kern="1200">
                <a:solidFill>
                  <a:schemeClr val="tx1"/>
                </a:solidFill>
                <a:latin typeface="+mn-lt"/>
                <a:ea typeface="+mn-ea"/>
                <a:cs typeface="+mn-cs"/>
              </a:defRPr>
            </a:lvl1pPr>
            <a:lvl2pPr marL="1683374" indent="0" algn="l" defTabSz="3366748" rtl="0" eaLnBrk="1" latinLnBrk="0" hangingPunct="1">
              <a:spcBef>
                <a:spcPct val="20000"/>
              </a:spcBef>
              <a:buFont typeface="Arial" panose="020B0604020202020204" pitchFamily="34" charset="0"/>
              <a:buNone/>
              <a:defRPr sz="7364" b="1" kern="1200">
                <a:solidFill>
                  <a:schemeClr val="tx1"/>
                </a:solidFill>
                <a:latin typeface="+mn-lt"/>
                <a:ea typeface="+mn-ea"/>
                <a:cs typeface="+mn-cs"/>
              </a:defRPr>
            </a:lvl2pPr>
            <a:lvl3pPr marL="3366748" indent="0" algn="l" defTabSz="3366748" rtl="0" eaLnBrk="1" latinLnBrk="0" hangingPunct="1">
              <a:spcBef>
                <a:spcPct val="20000"/>
              </a:spcBef>
              <a:buFont typeface="Arial" panose="020B0604020202020204" pitchFamily="34" charset="0"/>
              <a:buNone/>
              <a:defRPr sz="6673" b="1" kern="1200">
                <a:solidFill>
                  <a:schemeClr val="tx1"/>
                </a:solidFill>
                <a:latin typeface="+mn-lt"/>
                <a:ea typeface="+mn-ea"/>
                <a:cs typeface="+mn-cs"/>
              </a:defRPr>
            </a:lvl3pPr>
            <a:lvl4pPr marL="505012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4pPr>
            <a:lvl5pPr marL="6733495"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5pPr>
            <a:lvl6pPr marL="8416869"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6pPr>
            <a:lvl7pPr marL="10100243"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7pPr>
            <a:lvl8pPr marL="11783617"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8pPr>
            <a:lvl9pPr marL="13466991" indent="0" algn="l" defTabSz="3366748" rtl="0" eaLnBrk="1" latinLnBrk="0" hangingPunct="1">
              <a:spcBef>
                <a:spcPct val="20000"/>
              </a:spcBef>
              <a:buFont typeface="Arial" panose="020B0604020202020204" pitchFamily="34" charset="0"/>
              <a:buNone/>
              <a:defRPr sz="5868" b="1" kern="1200">
                <a:solidFill>
                  <a:schemeClr val="tx1"/>
                </a:solidFill>
                <a:latin typeface="+mn-lt"/>
                <a:ea typeface="+mn-ea"/>
                <a:cs typeface="+mn-cs"/>
              </a:defRPr>
            </a:lvl9pPr>
          </a:lstStyle>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b="0">
              <a:latin typeface="Arial" panose="020B0604020202020204" pitchFamily="34" charset="0"/>
              <a:cs typeface="Arial" panose="020B0604020202020204" pitchFamily="34" charset="0"/>
            </a:endParaRPr>
          </a:p>
          <a:p>
            <a:pPr marL="394541" indent="-394541">
              <a:buFont typeface="Arial" panose="020B0604020202020204" pitchFamily="34" charset="0"/>
              <a:buChar char="•"/>
            </a:pPr>
            <a:endParaRPr lang="en-US" sz="3200">
              <a:latin typeface="Arial" panose="020B0604020202020204" pitchFamily="34" charset="0"/>
              <a:cs typeface="Arial" panose="020B0604020202020204" pitchFamily="34" charset="0"/>
            </a:endParaRPr>
          </a:p>
        </p:txBody>
      </p:sp>
      <p:sp>
        <p:nvSpPr>
          <p:cNvPr id="1132" name="TextBox 1131">
            <a:extLst>
              <a:ext uri="{FF2B5EF4-FFF2-40B4-BE49-F238E27FC236}">
                <a16:creationId xmlns:a16="http://schemas.microsoft.com/office/drawing/2014/main" id="{C97395AD-ECFB-AA03-AAB1-7E8A25798139}"/>
              </a:ext>
            </a:extLst>
          </p:cNvPr>
          <p:cNvSpPr txBox="1"/>
          <p:nvPr/>
        </p:nvSpPr>
        <p:spPr>
          <a:xfrm>
            <a:off x="27423099" y="34768376"/>
            <a:ext cx="13505712" cy="1090912"/>
          </a:xfrm>
          <a:prstGeom prst="rect">
            <a:avLst/>
          </a:prstGeom>
          <a:noFill/>
        </p:spPr>
        <p:txBody>
          <a:bodyPr vert="horz" wrap="square" lIns="336665" tIns="168333" rIns="336665" bIns="168333" rtlCol="0">
            <a:noAutofit/>
          </a:bodyPr>
          <a:lstStyle/>
          <a:p>
            <a:r>
              <a:rPr lang="en-US" sz="3600" b="1">
                <a:solidFill>
                  <a:srgbClr val="9BBB59">
                    <a:lumMod val="50000"/>
                  </a:srgbClr>
                </a:solidFill>
                <a:latin typeface="Arial" panose="020B0604020202020204" pitchFamily="34" charset="0"/>
                <a:cs typeface="Arial" panose="020B0604020202020204" pitchFamily="34" charset="0"/>
              </a:rPr>
              <a:t>References: </a:t>
            </a:r>
          </a:p>
        </p:txBody>
      </p:sp>
      <p:sp>
        <p:nvSpPr>
          <p:cNvPr id="1133" name="TextBox 1132">
            <a:extLst>
              <a:ext uri="{FF2B5EF4-FFF2-40B4-BE49-F238E27FC236}">
                <a16:creationId xmlns:a16="http://schemas.microsoft.com/office/drawing/2014/main" id="{479BE7DD-27BF-21E9-13A8-79C9EB8AEEF0}"/>
              </a:ext>
            </a:extLst>
          </p:cNvPr>
          <p:cNvSpPr txBox="1"/>
          <p:nvPr/>
        </p:nvSpPr>
        <p:spPr>
          <a:xfrm>
            <a:off x="278679" y="37049873"/>
            <a:ext cx="13505712" cy="1090912"/>
          </a:xfrm>
          <a:prstGeom prst="rect">
            <a:avLst/>
          </a:prstGeom>
          <a:noFill/>
        </p:spPr>
        <p:txBody>
          <a:bodyPr vert="horz" wrap="square" lIns="336665" tIns="168333" rIns="336665" bIns="168333" rtlCol="0">
            <a:noAutofit/>
          </a:bodyPr>
          <a:lstStyle/>
          <a:p>
            <a:r>
              <a:rPr lang="en-US" sz="3600" b="1">
                <a:solidFill>
                  <a:srgbClr val="9BBB59">
                    <a:lumMod val="50000"/>
                  </a:srgbClr>
                </a:solidFill>
                <a:latin typeface="Arial" panose="020B0604020202020204" pitchFamily="34" charset="0"/>
                <a:cs typeface="Arial" panose="020B0604020202020204" pitchFamily="34" charset="0"/>
              </a:rPr>
              <a:t>Acknowledgements: </a:t>
            </a:r>
          </a:p>
        </p:txBody>
      </p:sp>
      <p:sp>
        <p:nvSpPr>
          <p:cNvPr id="1134" name="Content Placeholder 7">
            <a:extLst>
              <a:ext uri="{FF2B5EF4-FFF2-40B4-BE49-F238E27FC236}">
                <a16:creationId xmlns:a16="http://schemas.microsoft.com/office/drawing/2014/main" id="{DC377963-4CE9-FEF8-303E-9B379F418DB5}"/>
              </a:ext>
            </a:extLst>
          </p:cNvPr>
          <p:cNvSpPr txBox="1">
            <a:spLocks/>
          </p:cNvSpPr>
          <p:nvPr/>
        </p:nvSpPr>
        <p:spPr>
          <a:xfrm>
            <a:off x="529332" y="39353622"/>
            <a:ext cx="26483740" cy="1455146"/>
          </a:xfrm>
          <a:prstGeom prst="rect">
            <a:avLst/>
          </a:prstGeom>
          <a:noFill/>
        </p:spPr>
        <p:txBody>
          <a:bodyPr vert="horz" lIns="0" tIns="0" rIns="0" bIns="0" rtlCol="0">
            <a:normAutofit fontScale="92500" lnSpcReduction="20000"/>
          </a:bodyPr>
          <a:lstStyle>
            <a:lvl1pPr marL="1097280" indent="-109728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9pPr>
          </a:lstStyle>
          <a:p>
            <a:pPr marL="0" indent="0" algn="just" fontAlgn="base">
              <a:spcBef>
                <a:spcPts val="0"/>
              </a:spcBef>
              <a:buNone/>
            </a:pPr>
            <a:r>
              <a:rPr lang="en-US" sz="2400" b="1">
                <a:latin typeface="Arial" panose="020B0604020202020204" pitchFamily="34" charset="0"/>
                <a:cs typeface="Arial" panose="020B0604020202020204" pitchFamily="34" charset="0"/>
              </a:rPr>
              <a:t>This project has been funded in whole or in part with Federal funds from the National Cancer Institute, National Institutes of Health, under Contract No. 75N91019D00024. The content of this publication does not necessarily reflect the views or policies of the Department of Health and Human Services, nor does mention of trade names, commercial products, or organizations imply endorsement by the U.S. Government.</a:t>
            </a:r>
          </a:p>
          <a:p>
            <a:pPr marL="0" indent="0" algn="r" fontAlgn="base">
              <a:spcBef>
                <a:spcPts val="690"/>
              </a:spcBef>
              <a:buNone/>
            </a:pPr>
            <a:r>
              <a:rPr lang="en-US" sz="2400">
                <a:latin typeface="Arial" panose="020B0604020202020204" pitchFamily="34" charset="0"/>
                <a:cs typeface="Arial" panose="020B0604020202020204" pitchFamily="34" charset="0"/>
              </a:rPr>
              <a:t>Frederick National Laboratory is a Federally Funded Research and Development Center</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operated by Leidos Biomedical Research, Inc., for the National Cancer Institute</a:t>
            </a:r>
          </a:p>
        </p:txBody>
      </p:sp>
      <p:sp>
        <p:nvSpPr>
          <p:cNvPr id="1136" name="TextBox 1135">
            <a:extLst>
              <a:ext uri="{FF2B5EF4-FFF2-40B4-BE49-F238E27FC236}">
                <a16:creationId xmlns:a16="http://schemas.microsoft.com/office/drawing/2014/main" id="{ADDD1258-1E2C-FE06-FC76-8EDAA6AEA3A5}"/>
              </a:ext>
            </a:extLst>
          </p:cNvPr>
          <p:cNvSpPr txBox="1"/>
          <p:nvPr/>
        </p:nvSpPr>
        <p:spPr>
          <a:xfrm>
            <a:off x="349190" y="37768328"/>
            <a:ext cx="26663881" cy="1090912"/>
          </a:xfrm>
          <a:prstGeom prst="rect">
            <a:avLst/>
          </a:prstGeom>
          <a:noFill/>
        </p:spPr>
        <p:txBody>
          <a:bodyPr vert="horz" wrap="square" lIns="336665" tIns="168333" rIns="336665" bIns="168333" rtlCol="0">
            <a:noAutofit/>
          </a:bodyPr>
          <a:lstStyle/>
          <a:p>
            <a:r>
              <a:rPr lang="en-US" sz="2400">
                <a:latin typeface="Arial" panose="020B0604020202020204" pitchFamily="34" charset="0"/>
                <a:cs typeface="Arial" panose="020B0604020202020204" pitchFamily="34" charset="0"/>
              </a:rPr>
              <a:t>Patrick Breads, Jennifer Rubenstein, Alexander Liu, Renuka </a:t>
            </a:r>
            <a:r>
              <a:rPr lang="en-US" sz="2400" err="1">
                <a:latin typeface="Arial" panose="020B0604020202020204" pitchFamily="34" charset="0"/>
                <a:cs typeface="Arial" panose="020B0604020202020204" pitchFamily="34" charset="0"/>
              </a:rPr>
              <a:t>Vepachedu</a:t>
            </a:r>
            <a:r>
              <a:rPr lang="en-US" sz="2400">
                <a:latin typeface="Arial" panose="020B0604020202020204" pitchFamily="34" charset="0"/>
                <a:cs typeface="Arial" panose="020B0604020202020204" pitchFamily="34" charset="0"/>
              </a:rPr>
              <a:t>, David Abraham, Casey </a:t>
            </a:r>
            <a:r>
              <a:rPr lang="en-US" sz="2400" err="1">
                <a:latin typeface="Arial" panose="020B0604020202020204" pitchFamily="34" charset="0"/>
                <a:cs typeface="Arial" panose="020B0604020202020204" pitchFamily="34" charset="0"/>
              </a:rPr>
              <a:t>Dagnall</a:t>
            </a:r>
            <a:r>
              <a:rPr lang="en-US" sz="2400">
                <a:latin typeface="Arial" panose="020B0604020202020204" pitchFamily="34" charset="0"/>
                <a:cs typeface="Arial" panose="020B0604020202020204" pitchFamily="34" charset="0"/>
              </a:rPr>
              <a:t>, John </a:t>
            </a:r>
            <a:r>
              <a:rPr lang="en-US" sz="2400" err="1">
                <a:latin typeface="Arial" panose="020B0604020202020204" pitchFamily="34" charset="0"/>
                <a:cs typeface="Arial" panose="020B0604020202020204" pitchFamily="34" charset="0"/>
              </a:rPr>
              <a:t>Otridge</a:t>
            </a:r>
            <a:r>
              <a:rPr lang="en-US" sz="2400">
                <a:latin typeface="Arial" panose="020B0604020202020204" pitchFamily="34" charset="0"/>
                <a:cs typeface="Arial" panose="020B0604020202020204" pitchFamily="34" charset="0"/>
              </a:rPr>
              <a:t>, Anjan </a:t>
            </a:r>
            <a:r>
              <a:rPr lang="en-US" sz="2400" err="1">
                <a:latin typeface="Arial" panose="020B0604020202020204" pitchFamily="34" charset="0"/>
                <a:cs typeface="Arial" panose="020B0604020202020204" pitchFamily="34" charset="0"/>
              </a:rPr>
              <a:t>Purkayastha</a:t>
            </a:r>
            <a:r>
              <a:rPr lang="en-US" sz="2400">
                <a:latin typeface="Arial" panose="020B0604020202020204" pitchFamily="34" charset="0"/>
                <a:cs typeface="Arial" panose="020B0604020202020204" pitchFamily="34" charset="0"/>
              </a:rPr>
              <a:t>, Amy Hutchinson, Bo Park, Marissa Blackburn, Jimmie Bullock, Deb Hope, The CBC’s led by Carlos Cordon-Cardo  &amp; Viviana Simon at Icahn School of Medicine at Mount Sinai, Peter Gregersen &amp; Jim Crawford at Feinstein-Northwell, </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Amy Karger &amp; Bharat Thyagarajan at UMN and Joshua </a:t>
            </a:r>
            <a:r>
              <a:rPr lang="en-US" sz="2400" err="1">
                <a:latin typeface="Arial" panose="020B0604020202020204" pitchFamily="34" charset="0"/>
                <a:cs typeface="Arial" panose="020B0604020202020204" pitchFamily="34" charset="0"/>
              </a:rPr>
              <a:t>Labaer</a:t>
            </a:r>
            <a:r>
              <a:rPr lang="en-US" sz="2400">
                <a:latin typeface="Arial" panose="020B0604020202020204" pitchFamily="34" charset="0"/>
                <a:cs typeface="Arial" panose="020B0604020202020204" pitchFamily="34" charset="0"/>
              </a:rPr>
              <a:t> at ASU.</a:t>
            </a:r>
          </a:p>
        </p:txBody>
      </p:sp>
      <p:sp>
        <p:nvSpPr>
          <p:cNvPr id="1137" name="Content Placeholder 7">
            <a:extLst>
              <a:ext uri="{FF2B5EF4-FFF2-40B4-BE49-F238E27FC236}">
                <a16:creationId xmlns:a16="http://schemas.microsoft.com/office/drawing/2014/main" id="{CBA804A0-68CE-C47F-22BC-BDBEDE06D190}"/>
              </a:ext>
            </a:extLst>
          </p:cNvPr>
          <p:cNvSpPr txBox="1">
            <a:spLocks/>
          </p:cNvSpPr>
          <p:nvPr/>
        </p:nvSpPr>
        <p:spPr>
          <a:xfrm>
            <a:off x="27724177" y="35517544"/>
            <a:ext cx="12825809" cy="4054735"/>
          </a:xfrm>
          <a:prstGeom prst="rect">
            <a:avLst/>
          </a:prstGeom>
          <a:noFill/>
        </p:spPr>
        <p:txBody>
          <a:bodyPr vert="horz" lIns="0" tIns="0" rIns="0" bIns="0" rtlCol="0">
            <a:noAutofit/>
          </a:bodyPr>
          <a:lstStyle>
            <a:lvl1pPr marL="1097280" indent="-1097280" algn="l" defTabSz="2926080"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1pPr>
            <a:lvl2pPr marL="2377440" indent="-914400" algn="l" defTabSz="292608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2pPr>
            <a:lvl3pPr marL="3657600" indent="-731520" algn="l" defTabSz="2926080" rtl="0" eaLnBrk="1" latinLnBrk="0" hangingPunct="1">
              <a:spcBef>
                <a:spcPct val="20000"/>
              </a:spcBef>
              <a:buFont typeface="Arial" panose="020B0604020202020204" pitchFamily="34" charset="0"/>
              <a:buChar char="•"/>
              <a:defRPr sz="5800" kern="1200">
                <a:solidFill>
                  <a:schemeClr val="tx1"/>
                </a:solidFill>
                <a:latin typeface="+mn-lt"/>
                <a:ea typeface="+mn-ea"/>
                <a:cs typeface="+mn-cs"/>
              </a:defRPr>
            </a:lvl3pPr>
            <a:lvl4pPr marL="51206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4pPr>
            <a:lvl5pPr marL="658368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5pPr>
            <a:lvl6pPr marL="804672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6pPr>
            <a:lvl7pPr marL="950976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7pPr>
            <a:lvl8pPr marL="1097280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8pPr>
            <a:lvl9pPr marL="12435840" indent="-731520" algn="l" defTabSz="2926080" rtl="0" eaLnBrk="1" latinLnBrk="0" hangingPunct="1">
              <a:spcBef>
                <a:spcPct val="20000"/>
              </a:spcBef>
              <a:buFont typeface="Arial" panose="020B0604020202020204" pitchFamily="34" charset="0"/>
              <a:buChar char="•"/>
              <a:defRPr sz="5100" kern="1200">
                <a:solidFill>
                  <a:schemeClr val="tx1"/>
                </a:solidFill>
                <a:latin typeface="+mn-lt"/>
                <a:ea typeface="+mn-ea"/>
                <a:cs typeface="+mn-cs"/>
              </a:defRPr>
            </a:lvl9pPr>
          </a:lstStyle>
          <a:p>
            <a:pPr marL="0" indent="0" fontAlgn="base">
              <a:spcBef>
                <a:spcPts val="0"/>
              </a:spcBef>
              <a:spcAft>
                <a:spcPts val="600"/>
              </a:spcAft>
              <a:buNone/>
            </a:pPr>
            <a:r>
              <a:rPr lang="en-US" sz="1200">
                <a:latin typeface="Arial" panose="020B0604020202020204" pitchFamily="34" charset="0"/>
                <a:cs typeface="Arial" panose="020B0604020202020204" pitchFamily="34" charset="0"/>
              </a:rPr>
              <a:t>1. </a:t>
            </a:r>
            <a:r>
              <a:rPr lang="en-US" sz="1200" err="1">
                <a:latin typeface="Arial" panose="020B0604020202020204" pitchFamily="34" charset="0"/>
                <a:cs typeface="Arial" panose="020B0604020202020204" pitchFamily="34" charset="0"/>
              </a:rPr>
              <a:t>Figueiredo</a:t>
            </a:r>
            <a:r>
              <a:rPr lang="en-US" sz="1200">
                <a:latin typeface="Arial" panose="020B0604020202020204" pitchFamily="34" charset="0"/>
                <a:cs typeface="Arial" panose="020B0604020202020204" pitchFamily="34" charset="0"/>
              </a:rPr>
              <a:t> JC, Hirsch FR, Kushi LH, Nembhard WN, Crawford JM, Mantis N, et al. </a:t>
            </a:r>
            <a:r>
              <a:rPr lang="en-US" sz="1200" b="1">
                <a:latin typeface="Arial" panose="020B0604020202020204" pitchFamily="34" charset="0"/>
                <a:cs typeface="Arial" panose="020B0604020202020204" pitchFamily="34" charset="0"/>
              </a:rPr>
              <a:t>Organization, and Future Direction of the Serological Sciences Network for COVID-19 (</a:t>
            </a:r>
            <a:r>
              <a:rPr lang="en-US" sz="1200" b="1" err="1">
                <a:latin typeface="Arial" panose="020B0604020202020204" pitchFamily="34" charset="0"/>
                <a:cs typeface="Arial" panose="020B0604020202020204" pitchFamily="34" charset="0"/>
              </a:rPr>
              <a:t>SeroNet</a:t>
            </a:r>
            <a:r>
              <a:rPr lang="en-US" sz="1200" b="1">
                <a:latin typeface="Arial" panose="020B0604020202020204" pitchFamily="34" charset="0"/>
                <a:cs typeface="Arial" panose="020B0604020202020204" pitchFamily="34" charset="0"/>
              </a:rPr>
              <a:t>) Epidemiologic Cohort Studies.</a:t>
            </a:r>
            <a:r>
              <a:rPr lang="en-US" sz="1200">
                <a:latin typeface="Arial" panose="020B0604020202020204" pitchFamily="34" charset="0"/>
                <a:cs typeface="Arial" panose="020B0604020202020204" pitchFamily="34" charset="0"/>
              </a:rPr>
              <a:t> Open Forum Infect Dis. 2022 Apr 27;9(6):ofac171.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10.1093/</a:t>
            </a:r>
            <a:r>
              <a:rPr lang="en-US" sz="1200" err="1">
                <a:latin typeface="Arial" panose="020B0604020202020204" pitchFamily="34" charset="0"/>
                <a:cs typeface="Arial" panose="020B0604020202020204" pitchFamily="34" charset="0"/>
              </a:rPr>
              <a:t>ofid</a:t>
            </a:r>
            <a:r>
              <a:rPr lang="en-US" sz="1200">
                <a:latin typeface="Arial" panose="020B0604020202020204" pitchFamily="34" charset="0"/>
                <a:cs typeface="Arial" panose="020B0604020202020204" pitchFamily="34" charset="0"/>
              </a:rPr>
              <a:t>/ofac171. PMID: 35765315; PMCID: PMC9129196.</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2. Karger AB, Brien JD, Christen JM, </a:t>
            </a:r>
            <a:r>
              <a:rPr lang="en-US" sz="1200" err="1">
                <a:latin typeface="Arial" panose="020B0604020202020204" pitchFamily="34" charset="0"/>
                <a:cs typeface="Arial" panose="020B0604020202020204" pitchFamily="34" charset="0"/>
              </a:rPr>
              <a:t>Dhakal</a:t>
            </a:r>
            <a:r>
              <a:rPr lang="en-US" sz="1200">
                <a:latin typeface="Arial" panose="020B0604020202020204" pitchFamily="34" charset="0"/>
                <a:cs typeface="Arial" panose="020B0604020202020204" pitchFamily="34" charset="0"/>
              </a:rPr>
              <a:t> S, Kemp TJ, Klein SL, et al. </a:t>
            </a:r>
            <a:r>
              <a:rPr lang="en-US" sz="1200" b="1">
                <a:latin typeface="Arial" panose="020B0604020202020204" pitchFamily="34" charset="0"/>
                <a:cs typeface="Arial" panose="020B0604020202020204" pitchFamily="34" charset="0"/>
              </a:rPr>
              <a:t>The Serological Sciences Network (</a:t>
            </a:r>
            <a:r>
              <a:rPr lang="en-US" sz="1200" b="1" err="1">
                <a:latin typeface="Arial" panose="020B0604020202020204" pitchFamily="34" charset="0"/>
                <a:cs typeface="Arial" panose="020B0604020202020204" pitchFamily="34" charset="0"/>
              </a:rPr>
              <a:t>SeroNet</a:t>
            </a:r>
            <a:r>
              <a:rPr lang="en-US" sz="1200" b="1">
                <a:latin typeface="Arial" panose="020B0604020202020204" pitchFamily="34" charset="0"/>
                <a:cs typeface="Arial" panose="020B0604020202020204" pitchFamily="34" charset="0"/>
              </a:rPr>
              <a:t>) for COVID-19: Depth and Breadth of Serology Assays and Plans for Assay Harmonization. </a:t>
            </a:r>
            <a:r>
              <a:rPr lang="en-US" sz="1200" err="1">
                <a:latin typeface="Arial" panose="020B0604020202020204" pitchFamily="34" charset="0"/>
                <a:cs typeface="Arial" panose="020B0604020202020204" pitchFamily="34" charset="0"/>
              </a:rPr>
              <a:t>mSphere</a:t>
            </a:r>
            <a:r>
              <a:rPr lang="en-US" sz="1200">
                <a:latin typeface="Arial" panose="020B0604020202020204" pitchFamily="34" charset="0"/>
                <a:cs typeface="Arial" panose="020B0604020202020204" pitchFamily="34" charset="0"/>
              </a:rPr>
              <a:t>. 2022 Aug 31;7(4):e0019322.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10.1128/msphere.00193-22. </a:t>
            </a:r>
            <a:r>
              <a:rPr lang="en-US" sz="1200" err="1">
                <a:latin typeface="Arial" panose="020B0604020202020204" pitchFamily="34" charset="0"/>
                <a:cs typeface="Arial" panose="020B0604020202020204" pitchFamily="34" charset="0"/>
              </a:rPr>
              <a:t>Epub</a:t>
            </a:r>
            <a:r>
              <a:rPr lang="en-US" sz="1200">
                <a:latin typeface="Arial" panose="020B0604020202020204" pitchFamily="34" charset="0"/>
                <a:cs typeface="Arial" panose="020B0604020202020204" pitchFamily="34" charset="0"/>
              </a:rPr>
              <a:t> 2022 Jun 15. PMID: 35703544; PMCID: PMC9429934.</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3. Pinto LA, </a:t>
            </a:r>
            <a:r>
              <a:rPr lang="en-US" sz="1200" err="1">
                <a:latin typeface="Arial" panose="020B0604020202020204" pitchFamily="34" charset="0"/>
                <a:cs typeface="Arial" panose="020B0604020202020204" pitchFamily="34" charset="0"/>
              </a:rPr>
              <a:t>Shawar</a:t>
            </a:r>
            <a:r>
              <a:rPr lang="en-US" sz="1200">
                <a:latin typeface="Arial" panose="020B0604020202020204" pitchFamily="34" charset="0"/>
                <a:cs typeface="Arial" panose="020B0604020202020204" pitchFamily="34" charset="0"/>
              </a:rPr>
              <a:t> RM, O'Leary B, Kemp TJ, Cherry J, Thornburg N, et al. </a:t>
            </a:r>
            <a:r>
              <a:rPr lang="en-US" sz="1200" b="1">
                <a:latin typeface="Arial" panose="020B0604020202020204" pitchFamily="34" charset="0"/>
                <a:cs typeface="Arial" panose="020B0604020202020204" pitchFamily="34" charset="0"/>
              </a:rPr>
              <a:t>A Trans-Governmental Collaboration to Independently Evaluate SARS-CoV-2 Serology Assays. </a:t>
            </a:r>
            <a:r>
              <a:rPr lang="en-US" sz="1200" err="1">
                <a:latin typeface="Arial" panose="020B0604020202020204" pitchFamily="34" charset="0"/>
                <a:cs typeface="Arial" panose="020B0604020202020204" pitchFamily="34" charset="0"/>
              </a:rPr>
              <a:t>Microbiol</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Spectr</a:t>
            </a:r>
            <a:r>
              <a:rPr lang="en-US" sz="1200">
                <a:latin typeface="Arial" panose="020B0604020202020204" pitchFamily="34" charset="0"/>
                <a:cs typeface="Arial" panose="020B0604020202020204" pitchFamily="34" charset="0"/>
              </a:rPr>
              <a:t>. 2022;10(1):e0156421.</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4. Jiang L, </a:t>
            </a:r>
            <a:r>
              <a:rPr lang="en-US" sz="1200" err="1">
                <a:latin typeface="Arial" panose="020B0604020202020204" pitchFamily="34" charset="0"/>
                <a:cs typeface="Arial" panose="020B0604020202020204" pitchFamily="34" charset="0"/>
              </a:rPr>
              <a:t>Driedonks</a:t>
            </a:r>
            <a:r>
              <a:rPr lang="en-US" sz="1200">
                <a:latin typeface="Arial" panose="020B0604020202020204" pitchFamily="34" charset="0"/>
                <a:cs typeface="Arial" panose="020B0604020202020204" pitchFamily="34" charset="0"/>
              </a:rPr>
              <a:t> TAP, Jong WSP, </a:t>
            </a:r>
            <a:r>
              <a:rPr lang="en-US" sz="1200" err="1">
                <a:latin typeface="Arial" panose="020B0604020202020204" pitchFamily="34" charset="0"/>
                <a:cs typeface="Arial" panose="020B0604020202020204" pitchFamily="34" charset="0"/>
              </a:rPr>
              <a:t>Dhakal</a:t>
            </a:r>
            <a:r>
              <a:rPr lang="en-US" sz="1200">
                <a:latin typeface="Arial" panose="020B0604020202020204" pitchFamily="34" charset="0"/>
                <a:cs typeface="Arial" panose="020B0604020202020204" pitchFamily="34" charset="0"/>
              </a:rPr>
              <a:t> S, Bart van den Berg van </a:t>
            </a:r>
            <a:r>
              <a:rPr lang="en-US" sz="1200" err="1">
                <a:latin typeface="Arial" panose="020B0604020202020204" pitchFamily="34" charset="0"/>
                <a:cs typeface="Arial" panose="020B0604020202020204" pitchFamily="34" charset="0"/>
              </a:rPr>
              <a:t>Saparoea</a:t>
            </a:r>
            <a:r>
              <a:rPr lang="en-US" sz="1200">
                <a:latin typeface="Arial" panose="020B0604020202020204" pitchFamily="34" charset="0"/>
                <a:cs typeface="Arial" panose="020B0604020202020204" pitchFamily="34" charset="0"/>
              </a:rPr>
              <a:t> H, </a:t>
            </a:r>
            <a:r>
              <a:rPr lang="en-US" sz="1200" err="1">
                <a:latin typeface="Arial" panose="020B0604020202020204" pitchFamily="34" charset="0"/>
                <a:cs typeface="Arial" panose="020B0604020202020204" pitchFamily="34" charset="0"/>
              </a:rPr>
              <a:t>Sitaras</a:t>
            </a:r>
            <a:r>
              <a:rPr lang="en-US" sz="1200">
                <a:latin typeface="Arial" panose="020B0604020202020204" pitchFamily="34" charset="0"/>
                <a:cs typeface="Arial" panose="020B0604020202020204" pitchFamily="34" charset="0"/>
              </a:rPr>
              <a:t> I, et al</a:t>
            </a:r>
            <a:r>
              <a:rPr lang="en-US" sz="1200" b="1">
                <a:latin typeface="Arial" panose="020B0604020202020204" pitchFamily="34" charset="0"/>
                <a:cs typeface="Arial" panose="020B0604020202020204" pitchFamily="34" charset="0"/>
              </a:rPr>
              <a:t>. A bacterial extracellular vesicle-based intranasal vaccine against SARS-CoV-2 protects against disease and elicits neutralizing antibodies to wild-type and Delta variants. </a:t>
            </a:r>
            <a:r>
              <a:rPr lang="en-US" sz="1200">
                <a:latin typeface="Arial" panose="020B0604020202020204" pitchFamily="34" charset="0"/>
                <a:cs typeface="Arial" panose="020B0604020202020204" pitchFamily="34" charset="0"/>
              </a:rPr>
              <a:t>J </a:t>
            </a:r>
            <a:r>
              <a:rPr lang="en-US" sz="1200" err="1">
                <a:latin typeface="Arial" panose="020B0604020202020204" pitchFamily="34" charset="0"/>
                <a:cs typeface="Arial" panose="020B0604020202020204" pitchFamily="34" charset="0"/>
              </a:rPr>
              <a:t>Extracell</a:t>
            </a:r>
            <a:r>
              <a:rPr lang="en-US" sz="1200">
                <a:latin typeface="Arial" panose="020B0604020202020204" pitchFamily="34" charset="0"/>
                <a:cs typeface="Arial" panose="020B0604020202020204" pitchFamily="34" charset="0"/>
              </a:rPr>
              <a:t> Vesicles. 2022 Mar;11(3):e12192.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10.1002/jev2.12192. Erratum in: J </a:t>
            </a:r>
            <a:r>
              <a:rPr lang="en-US" sz="1200" err="1">
                <a:latin typeface="Arial" panose="020B0604020202020204" pitchFamily="34" charset="0"/>
                <a:cs typeface="Arial" panose="020B0604020202020204" pitchFamily="34" charset="0"/>
              </a:rPr>
              <a:t>Extracell</a:t>
            </a:r>
            <a:r>
              <a:rPr lang="en-US" sz="1200">
                <a:latin typeface="Arial" panose="020B0604020202020204" pitchFamily="34" charset="0"/>
                <a:cs typeface="Arial" panose="020B0604020202020204" pitchFamily="34" charset="0"/>
              </a:rPr>
              <a:t> Vesicles. 2022 May;11(5):e12219. PMID: 35289114; PMCID: PMC8920961.</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5. Luke RA, Kearsley AJ, </a:t>
            </a:r>
            <a:r>
              <a:rPr lang="en-US" sz="1200" err="1">
                <a:latin typeface="Arial" panose="020B0604020202020204" pitchFamily="34" charset="0"/>
                <a:cs typeface="Arial" panose="020B0604020202020204" pitchFamily="34" charset="0"/>
              </a:rPr>
              <a:t>Pisanic</a:t>
            </a:r>
            <a:r>
              <a:rPr lang="en-US" sz="1200">
                <a:latin typeface="Arial" panose="020B0604020202020204" pitchFamily="34" charset="0"/>
                <a:cs typeface="Arial" panose="020B0604020202020204" pitchFamily="34" charset="0"/>
              </a:rPr>
              <a:t> N, Manabe YC, Thomas DL, Heaney CD, </a:t>
            </a:r>
            <a:r>
              <a:rPr lang="en-US" sz="1200" err="1">
                <a:latin typeface="Arial" panose="020B0604020202020204" pitchFamily="34" charset="0"/>
                <a:cs typeface="Arial" panose="020B0604020202020204" pitchFamily="34" charset="0"/>
              </a:rPr>
              <a:t>Patrone</a:t>
            </a:r>
            <a:r>
              <a:rPr lang="en-US" sz="1200">
                <a:latin typeface="Arial" panose="020B0604020202020204" pitchFamily="34" charset="0"/>
                <a:cs typeface="Arial" panose="020B0604020202020204" pitchFamily="34" charset="0"/>
              </a:rPr>
              <a:t> PN. </a:t>
            </a:r>
            <a:r>
              <a:rPr lang="en-US" sz="1200" b="1">
                <a:latin typeface="Arial" panose="020B0604020202020204" pitchFamily="34" charset="0"/>
                <a:cs typeface="Arial" panose="020B0604020202020204" pitchFamily="34" charset="0"/>
              </a:rPr>
              <a:t>Modeling in higher dimensions to improve diagnostic testing accuracy: Theory and examples for multiplex saliva-based SARS-CoV-2 antibody assays</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PLoS</a:t>
            </a:r>
            <a:r>
              <a:rPr lang="en-US" sz="1200">
                <a:latin typeface="Arial" panose="020B0604020202020204" pitchFamily="34" charset="0"/>
                <a:cs typeface="Arial" panose="020B0604020202020204" pitchFamily="34" charset="0"/>
              </a:rPr>
              <a:t> One. 2023 Mar 13;18(3):e0280823.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10.1371/journal.pone.0280823. PMID: 36913381; PMCID: PMC10010503.</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6. </a:t>
            </a:r>
            <a:r>
              <a:rPr lang="en-US" sz="1200" err="1">
                <a:latin typeface="Arial" panose="020B0604020202020204" pitchFamily="34" charset="0"/>
                <a:cs typeface="Arial" panose="020B0604020202020204" pitchFamily="34" charset="0"/>
              </a:rPr>
              <a:t>Sefik</a:t>
            </a:r>
            <a:r>
              <a:rPr lang="en-US" sz="1200">
                <a:latin typeface="Arial" panose="020B0604020202020204" pitchFamily="34" charset="0"/>
                <a:cs typeface="Arial" panose="020B0604020202020204" pitchFamily="34" charset="0"/>
              </a:rPr>
              <a:t> E, </a:t>
            </a:r>
            <a:r>
              <a:rPr lang="en-US" sz="1200" err="1">
                <a:latin typeface="Arial" panose="020B0604020202020204" pitchFamily="34" charset="0"/>
                <a:cs typeface="Arial" panose="020B0604020202020204" pitchFamily="34" charset="0"/>
              </a:rPr>
              <a:t>Israelow</a:t>
            </a:r>
            <a:r>
              <a:rPr lang="en-US" sz="1200">
                <a:latin typeface="Arial" panose="020B0604020202020204" pitchFamily="34" charset="0"/>
                <a:cs typeface="Arial" panose="020B0604020202020204" pitchFamily="34" charset="0"/>
              </a:rPr>
              <a:t> B, Mirza H, Zhao J, Qu R, </a:t>
            </a:r>
            <a:r>
              <a:rPr lang="en-US" sz="1200" err="1">
                <a:latin typeface="Arial" panose="020B0604020202020204" pitchFamily="34" charset="0"/>
                <a:cs typeface="Arial" panose="020B0604020202020204" pitchFamily="34" charset="0"/>
              </a:rPr>
              <a:t>Kaffe</a:t>
            </a:r>
            <a:r>
              <a:rPr lang="en-US" sz="1200">
                <a:latin typeface="Arial" panose="020B0604020202020204" pitchFamily="34" charset="0"/>
                <a:cs typeface="Arial" panose="020B0604020202020204" pitchFamily="34" charset="0"/>
              </a:rPr>
              <a:t> E, et al. </a:t>
            </a:r>
            <a:r>
              <a:rPr lang="en-US" sz="1200" b="1">
                <a:latin typeface="Arial" panose="020B0604020202020204" pitchFamily="34" charset="0"/>
                <a:cs typeface="Arial" panose="020B0604020202020204" pitchFamily="34" charset="0"/>
              </a:rPr>
              <a:t>A humanized mouse model of chronic COVID-19. </a:t>
            </a:r>
            <a:r>
              <a:rPr lang="en-US" sz="1200">
                <a:latin typeface="Arial" panose="020B0604020202020204" pitchFamily="34" charset="0"/>
                <a:cs typeface="Arial" panose="020B0604020202020204" pitchFamily="34" charset="0"/>
              </a:rPr>
              <a:t>Nat </a:t>
            </a:r>
            <a:r>
              <a:rPr lang="en-US" sz="1200" err="1">
                <a:latin typeface="Arial" panose="020B0604020202020204" pitchFamily="34" charset="0"/>
                <a:cs typeface="Arial" panose="020B0604020202020204" pitchFamily="34" charset="0"/>
              </a:rPr>
              <a:t>Biotechnol</a:t>
            </a:r>
            <a:r>
              <a:rPr lang="en-US" sz="1200">
                <a:latin typeface="Arial" panose="020B0604020202020204" pitchFamily="34" charset="0"/>
                <a:cs typeface="Arial" panose="020B0604020202020204" pitchFamily="34" charset="0"/>
              </a:rPr>
              <a:t>. 2022 Jun;40(6):906-920.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10.1038/s41587-021-01155-4. </a:t>
            </a:r>
            <a:r>
              <a:rPr lang="en-US" sz="1200" err="1">
                <a:latin typeface="Arial" panose="020B0604020202020204" pitchFamily="34" charset="0"/>
                <a:cs typeface="Arial" panose="020B0604020202020204" pitchFamily="34" charset="0"/>
              </a:rPr>
              <a:t>Epub</a:t>
            </a:r>
            <a:r>
              <a:rPr lang="en-US" sz="1200">
                <a:latin typeface="Arial" panose="020B0604020202020204" pitchFamily="34" charset="0"/>
                <a:cs typeface="Arial" panose="020B0604020202020204" pitchFamily="34" charset="0"/>
              </a:rPr>
              <a:t> 2021 Dec 17. PMID: 34921308; PMCID: PMC9203605.</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7. </a:t>
            </a:r>
            <a:r>
              <a:rPr lang="en-US" sz="1200" err="1">
                <a:latin typeface="Arial" panose="020B0604020202020204" pitchFamily="34" charset="0"/>
                <a:cs typeface="Arial" panose="020B0604020202020204" pitchFamily="34" charset="0"/>
              </a:rPr>
              <a:t>Kuchroo</a:t>
            </a:r>
            <a:r>
              <a:rPr lang="en-US" sz="1200">
                <a:latin typeface="Arial" panose="020B0604020202020204" pitchFamily="34" charset="0"/>
                <a:cs typeface="Arial" panose="020B0604020202020204" pitchFamily="34" charset="0"/>
              </a:rPr>
              <a:t> M, Huang J, Wong P, </a:t>
            </a:r>
            <a:r>
              <a:rPr lang="en-US" sz="1200" err="1">
                <a:latin typeface="Arial" panose="020B0604020202020204" pitchFamily="34" charset="0"/>
                <a:cs typeface="Arial" panose="020B0604020202020204" pitchFamily="34" charset="0"/>
              </a:rPr>
              <a:t>Grenier</a:t>
            </a:r>
            <a:r>
              <a:rPr lang="en-US" sz="1200">
                <a:latin typeface="Arial" panose="020B0604020202020204" pitchFamily="34" charset="0"/>
                <a:cs typeface="Arial" panose="020B0604020202020204" pitchFamily="34" charset="0"/>
              </a:rPr>
              <a:t> JC, </a:t>
            </a:r>
            <a:r>
              <a:rPr lang="en-US" sz="1200" err="1">
                <a:latin typeface="Arial" panose="020B0604020202020204" pitchFamily="34" charset="0"/>
                <a:cs typeface="Arial" panose="020B0604020202020204" pitchFamily="34" charset="0"/>
              </a:rPr>
              <a:t>Shung</a:t>
            </a:r>
            <a:r>
              <a:rPr lang="en-US" sz="1200">
                <a:latin typeface="Arial" panose="020B0604020202020204" pitchFamily="34" charset="0"/>
                <a:cs typeface="Arial" panose="020B0604020202020204" pitchFamily="34" charset="0"/>
              </a:rPr>
              <a:t> D, Tong A, et al. </a:t>
            </a:r>
            <a:r>
              <a:rPr lang="en-US" sz="1200" b="1">
                <a:latin typeface="Arial" panose="020B0604020202020204" pitchFamily="34" charset="0"/>
                <a:cs typeface="Arial" panose="020B0604020202020204" pitchFamily="34" charset="0"/>
              </a:rPr>
              <a:t>Multiscale PHATE identifies multimodal signatures of COVID-19.</a:t>
            </a:r>
            <a:r>
              <a:rPr lang="en-US" sz="1200">
                <a:latin typeface="Arial" panose="020B0604020202020204" pitchFamily="34" charset="0"/>
                <a:cs typeface="Arial" panose="020B0604020202020204" pitchFamily="34" charset="0"/>
              </a:rPr>
              <a:t> Nat </a:t>
            </a:r>
            <a:r>
              <a:rPr lang="en-US" sz="1200" err="1">
                <a:latin typeface="Arial" panose="020B0604020202020204" pitchFamily="34" charset="0"/>
                <a:cs typeface="Arial" panose="020B0604020202020204" pitchFamily="34" charset="0"/>
              </a:rPr>
              <a:t>Biotechnol</a:t>
            </a:r>
            <a:r>
              <a:rPr lang="en-US" sz="1200">
                <a:latin typeface="Arial" panose="020B0604020202020204" pitchFamily="34" charset="0"/>
                <a:cs typeface="Arial" panose="020B0604020202020204" pitchFamily="34" charset="0"/>
              </a:rPr>
              <a:t>. 2022 May;40(5):681-691.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10.1038/s41587-021-01186-x. </a:t>
            </a:r>
            <a:r>
              <a:rPr lang="en-US" sz="1200" err="1">
                <a:latin typeface="Arial" panose="020B0604020202020204" pitchFamily="34" charset="0"/>
                <a:cs typeface="Arial" panose="020B0604020202020204" pitchFamily="34" charset="0"/>
              </a:rPr>
              <a:t>Epub</a:t>
            </a:r>
            <a:r>
              <a:rPr lang="en-US" sz="1200">
                <a:latin typeface="Arial" panose="020B0604020202020204" pitchFamily="34" charset="0"/>
                <a:cs typeface="Arial" panose="020B0604020202020204" pitchFamily="34" charset="0"/>
              </a:rPr>
              <a:t> 2022 Feb 28. PMID: 35228707; PMCID: PMC10015653.</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8. Roy DR, Kemp TJ, Haynesworth K, Loftus SA, Pinto LA. </a:t>
            </a:r>
            <a:r>
              <a:rPr lang="en-US" sz="1200" b="1">
                <a:latin typeface="Arial" panose="020B0604020202020204" pitchFamily="34" charset="0"/>
                <a:cs typeface="Arial" panose="020B0604020202020204" pitchFamily="34" charset="0"/>
              </a:rPr>
              <a:t>Development, Validation, and Utilization of a Luminex-Based SARS-CoV-2 Multiplex Serology Assay</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Microbiol</a:t>
            </a:r>
            <a:r>
              <a:rPr lang="en-US" sz="1200">
                <a:latin typeface="Arial" panose="020B0604020202020204" pitchFamily="34" charset="0"/>
                <a:cs typeface="Arial" panose="020B0604020202020204" pitchFamily="34" charset="0"/>
              </a:rPr>
              <a:t> </a:t>
            </a:r>
            <a:r>
              <a:rPr lang="en-US" sz="1200" err="1">
                <a:latin typeface="Arial" panose="020B0604020202020204" pitchFamily="34" charset="0"/>
                <a:cs typeface="Arial" panose="020B0604020202020204" pitchFamily="34" charset="0"/>
              </a:rPr>
              <a:t>Spectr</a:t>
            </a:r>
            <a:r>
              <a:rPr lang="en-US" sz="1200">
                <a:latin typeface="Arial" panose="020B0604020202020204" pitchFamily="34" charset="0"/>
                <a:cs typeface="Arial" panose="020B0604020202020204" pitchFamily="34" charset="0"/>
              </a:rPr>
              <a:t>. 2023 Mar 16;11(2):e0389822.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10.1128/spectrum.03898-22. </a:t>
            </a:r>
            <a:r>
              <a:rPr lang="en-US" sz="1200" err="1">
                <a:latin typeface="Arial" panose="020B0604020202020204" pitchFamily="34" charset="0"/>
                <a:cs typeface="Arial" panose="020B0604020202020204" pitchFamily="34" charset="0"/>
              </a:rPr>
              <a:t>Epub</a:t>
            </a:r>
            <a:r>
              <a:rPr lang="en-US" sz="1200">
                <a:latin typeface="Arial" panose="020B0604020202020204" pitchFamily="34" charset="0"/>
                <a:cs typeface="Arial" panose="020B0604020202020204" pitchFamily="34" charset="0"/>
              </a:rPr>
              <a:t> ahead of print. PMID: 36927068; PMCID: PMC10100979.</a:t>
            </a:r>
            <a:endParaRPr lang="en-US" sz="1200" i="1">
              <a:latin typeface="Arial" panose="020B0604020202020204" pitchFamily="34" charset="0"/>
              <a:cs typeface="Arial" panose="020B0604020202020204" pitchFamily="34" charset="0"/>
            </a:endParaRP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9. Ning B, Chandra S, Rosen J, </a:t>
            </a:r>
            <a:r>
              <a:rPr lang="en-US" sz="1200" err="1">
                <a:latin typeface="Arial" panose="020B0604020202020204" pitchFamily="34" charset="0"/>
                <a:cs typeface="Arial" panose="020B0604020202020204" pitchFamily="34" charset="0"/>
              </a:rPr>
              <a:t>Multala</a:t>
            </a:r>
            <a:r>
              <a:rPr lang="en-US" sz="1200">
                <a:latin typeface="Arial" panose="020B0604020202020204" pitchFamily="34" charset="0"/>
                <a:cs typeface="Arial" panose="020B0604020202020204" pitchFamily="34" charset="0"/>
              </a:rPr>
              <a:t> E, </a:t>
            </a:r>
            <a:r>
              <a:rPr lang="en-US" sz="1200" err="1">
                <a:latin typeface="Arial" panose="020B0604020202020204" pitchFamily="34" charset="0"/>
                <a:cs typeface="Arial" panose="020B0604020202020204" pitchFamily="34" charset="0"/>
              </a:rPr>
              <a:t>Argrave</a:t>
            </a:r>
            <a:r>
              <a:rPr lang="en-US" sz="1200">
                <a:latin typeface="Arial" panose="020B0604020202020204" pitchFamily="34" charset="0"/>
                <a:cs typeface="Arial" panose="020B0604020202020204" pitchFamily="34" charset="0"/>
              </a:rPr>
              <a:t> M, Pierson L, </a:t>
            </a:r>
            <a:r>
              <a:rPr lang="en-US" sz="1200" b="1">
                <a:latin typeface="Arial" panose="020B0604020202020204" pitchFamily="34" charset="0"/>
                <a:cs typeface="Arial" panose="020B0604020202020204" pitchFamily="34" charset="0"/>
              </a:rPr>
              <a:t>Evaluation of SARS-CoV-2-Specific T-Cell Activation with a Rapid On-Chip IGRA. </a:t>
            </a:r>
            <a:r>
              <a:rPr lang="en-US" sz="1200">
                <a:latin typeface="Arial" panose="020B0604020202020204" pitchFamily="34" charset="0"/>
                <a:cs typeface="Arial" panose="020B0604020202020204" pitchFamily="34" charset="0"/>
              </a:rPr>
              <a:t>ACS Nano. 2023 Jan 3;17(2):1206–16.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10.1021/acsnano.2c09018. </a:t>
            </a:r>
            <a:r>
              <a:rPr lang="en-US" sz="1200" err="1">
                <a:latin typeface="Arial" panose="020B0604020202020204" pitchFamily="34" charset="0"/>
                <a:cs typeface="Arial" panose="020B0604020202020204" pitchFamily="34" charset="0"/>
              </a:rPr>
              <a:t>Epub</a:t>
            </a:r>
            <a:r>
              <a:rPr lang="en-US" sz="1200">
                <a:latin typeface="Arial" panose="020B0604020202020204" pitchFamily="34" charset="0"/>
                <a:cs typeface="Arial" panose="020B0604020202020204" pitchFamily="34" charset="0"/>
              </a:rPr>
              <a:t> ahead of print. PMID: 36595218; PMCID: PMC9878992.</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10. Thomas SN, Karger AB, </a:t>
            </a:r>
            <a:r>
              <a:rPr lang="en-US" sz="1200" err="1">
                <a:latin typeface="Arial" panose="020B0604020202020204" pitchFamily="34" charset="0"/>
                <a:cs typeface="Arial" panose="020B0604020202020204" pitchFamily="34" charset="0"/>
              </a:rPr>
              <a:t>Altawallbeh</a:t>
            </a:r>
            <a:r>
              <a:rPr lang="en-US" sz="1200">
                <a:latin typeface="Arial" panose="020B0604020202020204" pitchFamily="34" charset="0"/>
                <a:cs typeface="Arial" panose="020B0604020202020204" pitchFamily="34" charset="0"/>
              </a:rPr>
              <a:t> G, Nelson KM, Jacobs DR Jr, </a:t>
            </a:r>
            <a:r>
              <a:rPr lang="en-US" sz="1200" err="1">
                <a:latin typeface="Arial" panose="020B0604020202020204" pitchFamily="34" charset="0"/>
                <a:cs typeface="Arial" panose="020B0604020202020204" pitchFamily="34" charset="0"/>
              </a:rPr>
              <a:t>Gorlin</a:t>
            </a:r>
            <a:r>
              <a:rPr lang="en-US" sz="1200">
                <a:latin typeface="Arial" panose="020B0604020202020204" pitchFamily="34" charset="0"/>
                <a:cs typeface="Arial" panose="020B0604020202020204" pitchFamily="34" charset="0"/>
              </a:rPr>
              <a:t> J, Barcelo H, Thyagarajan B. </a:t>
            </a:r>
            <a:r>
              <a:rPr lang="en-US" sz="1200" b="1">
                <a:latin typeface="Arial" panose="020B0604020202020204" pitchFamily="34" charset="0"/>
                <a:cs typeface="Arial" panose="020B0604020202020204" pitchFamily="34" charset="0"/>
              </a:rPr>
              <a:t>Ultrasensitive detection of salivary SARS-CoV-2 IgG antibodies in individuals with natural and COVID-19 vaccine-induced immunity. </a:t>
            </a:r>
            <a:r>
              <a:rPr lang="en-US" sz="1200">
                <a:latin typeface="Arial" panose="020B0604020202020204" pitchFamily="34" charset="0"/>
                <a:cs typeface="Arial" panose="020B0604020202020204" pitchFamily="34" charset="0"/>
              </a:rPr>
              <a:t>Sci Rep. 2022 May 25;12(1):8890. </a:t>
            </a:r>
            <a:r>
              <a:rPr lang="en-US" sz="1200" err="1">
                <a:latin typeface="Arial" panose="020B0604020202020204" pitchFamily="34" charset="0"/>
                <a:cs typeface="Arial" panose="020B0604020202020204" pitchFamily="34" charset="0"/>
              </a:rPr>
              <a:t>doi</a:t>
            </a:r>
            <a:r>
              <a:rPr lang="en-US" sz="1200">
                <a:latin typeface="Arial" panose="020B0604020202020204" pitchFamily="34" charset="0"/>
                <a:cs typeface="Arial" panose="020B0604020202020204" pitchFamily="34" charset="0"/>
              </a:rPr>
              <a:t>: 10.1038/s41598-022-12869-z. PMID: 35614113; PMCID: PMC9132168.</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11. Kemp TJ, </a:t>
            </a:r>
            <a:r>
              <a:rPr lang="en-US" sz="1200" err="1">
                <a:latin typeface="Arial" panose="020B0604020202020204" pitchFamily="34" charset="0"/>
                <a:cs typeface="Arial" panose="020B0604020202020204" pitchFamily="34" charset="0"/>
              </a:rPr>
              <a:t>Quesinberry</a:t>
            </a:r>
            <a:r>
              <a:rPr lang="en-US" sz="1200">
                <a:latin typeface="Arial" panose="020B0604020202020204" pitchFamily="34" charset="0"/>
                <a:cs typeface="Arial" panose="020B0604020202020204" pitchFamily="34" charset="0"/>
              </a:rPr>
              <a:t> JT, Cherry J, Lowy DR, Pinto LA. </a:t>
            </a:r>
            <a:r>
              <a:rPr lang="en-US" sz="1200" b="1">
                <a:latin typeface="Arial" panose="020B0604020202020204" pitchFamily="34" charset="0"/>
                <a:cs typeface="Arial" panose="020B0604020202020204" pitchFamily="34" charset="0"/>
              </a:rPr>
              <a:t>Selection, Characterization, Calibration, and Distribution of the U.S. Serology Standard for Anti-SARS-CoV-2 Antibody Detection.</a:t>
            </a:r>
            <a:r>
              <a:rPr lang="en-US" sz="1200">
                <a:latin typeface="Arial" panose="020B0604020202020204" pitchFamily="34" charset="0"/>
                <a:cs typeface="Arial" panose="020B0604020202020204" pitchFamily="34" charset="0"/>
              </a:rPr>
              <a:t> J Clin </a:t>
            </a:r>
            <a:r>
              <a:rPr lang="en-US" sz="1200" err="1">
                <a:latin typeface="Arial" panose="020B0604020202020204" pitchFamily="34" charset="0"/>
                <a:cs typeface="Arial" panose="020B0604020202020204" pitchFamily="34" charset="0"/>
              </a:rPr>
              <a:t>Microbiol</a:t>
            </a:r>
            <a:r>
              <a:rPr lang="en-US" sz="1200">
                <a:latin typeface="Arial" panose="020B0604020202020204" pitchFamily="34" charset="0"/>
                <a:cs typeface="Arial" panose="020B0604020202020204" pitchFamily="34" charset="0"/>
              </a:rPr>
              <a:t>. 2022;60(11):e0099522.</a:t>
            </a:r>
          </a:p>
          <a:p>
            <a:pPr marL="0" indent="0" fontAlgn="base">
              <a:spcBef>
                <a:spcPts val="0"/>
              </a:spcBef>
              <a:spcAft>
                <a:spcPts val="600"/>
              </a:spcAft>
              <a:buNone/>
            </a:pPr>
            <a:r>
              <a:rPr lang="en-US" sz="1200">
                <a:latin typeface="Arial" panose="020B0604020202020204" pitchFamily="34" charset="0"/>
                <a:cs typeface="Arial" panose="020B0604020202020204" pitchFamily="34" charset="0"/>
              </a:rPr>
              <a:t>12. WHO. </a:t>
            </a:r>
            <a:r>
              <a:rPr lang="en-US" sz="1200" b="1">
                <a:latin typeface="Arial" panose="020B0604020202020204" pitchFamily="34" charset="0"/>
                <a:cs typeface="Arial" panose="020B0604020202020204" pitchFamily="34" charset="0"/>
              </a:rPr>
              <a:t>WHO manual for the establishment of national and other secondary standards for antibodies against infectious agents focusing on SARS-CoV2</a:t>
            </a:r>
            <a:r>
              <a:rPr lang="en-US" sz="1200">
                <a:latin typeface="Arial" panose="020B0604020202020204" pitchFamily="34" charset="0"/>
                <a:cs typeface="Arial" panose="020B0604020202020204" pitchFamily="34" charset="0"/>
              </a:rPr>
              <a:t>. 01/30/2022.</a:t>
            </a:r>
          </a:p>
          <a:p>
            <a:pPr marL="0" indent="0" fontAlgn="base">
              <a:spcBef>
                <a:spcPts val="0"/>
              </a:spcBef>
              <a:spcAft>
                <a:spcPts val="600"/>
              </a:spcAft>
              <a:buNone/>
            </a:pPr>
            <a:endParaRPr lang="en-US" sz="1200">
              <a:latin typeface="Arial" panose="020B0604020202020204" pitchFamily="34" charset="0"/>
              <a:cs typeface="Arial" panose="020B0604020202020204" pitchFamily="34" charset="0"/>
            </a:endParaRPr>
          </a:p>
        </p:txBody>
      </p:sp>
      <p:sp>
        <p:nvSpPr>
          <p:cNvPr id="1139" name="TextBox 1138">
            <a:extLst>
              <a:ext uri="{FF2B5EF4-FFF2-40B4-BE49-F238E27FC236}">
                <a16:creationId xmlns:a16="http://schemas.microsoft.com/office/drawing/2014/main" id="{07E3DE90-A791-5D14-FAB9-F1FDF5AD7DF1}"/>
              </a:ext>
            </a:extLst>
          </p:cNvPr>
          <p:cNvSpPr txBox="1"/>
          <p:nvPr/>
        </p:nvSpPr>
        <p:spPr>
          <a:xfrm>
            <a:off x="27518474" y="21558789"/>
            <a:ext cx="13344133" cy="708986"/>
          </a:xfrm>
          <a:prstGeom prst="rect">
            <a:avLst/>
          </a:prstGeom>
          <a:noFill/>
        </p:spPr>
        <p:txBody>
          <a:bodyPr vert="horz" wrap="square" lIns="336665" tIns="168333" rIns="336665" bIns="168333" rtlCol="0">
            <a:noAutofit/>
          </a:bodyPr>
          <a:lstStyle/>
          <a:p>
            <a:r>
              <a:rPr lang="en-US" sz="3200" b="1" dirty="0">
                <a:solidFill>
                  <a:schemeClr val="accent1"/>
                </a:solidFill>
                <a:latin typeface="Arial" panose="020B0604020202020204" pitchFamily="34" charset="0"/>
                <a:cs typeface="Arial" panose="020B0604020202020204" pitchFamily="34" charset="0"/>
              </a:rPr>
              <a:t>Samples collected by the CBCs are available to </a:t>
            </a:r>
            <a:r>
              <a:rPr lang="en-US" sz="3200" b="1" dirty="0" err="1">
                <a:solidFill>
                  <a:schemeClr val="accent1"/>
                </a:solidFill>
                <a:latin typeface="Arial" panose="020B0604020202020204" pitchFamily="34" charset="0"/>
                <a:cs typeface="Arial" panose="020B0604020202020204" pitchFamily="34" charset="0"/>
              </a:rPr>
              <a:t>SeroNet</a:t>
            </a:r>
            <a:r>
              <a:rPr lang="en-US" sz="3200" b="1" dirty="0">
                <a:solidFill>
                  <a:schemeClr val="accent1"/>
                </a:solidFill>
                <a:latin typeface="Arial" panose="020B0604020202020204" pitchFamily="34" charset="0"/>
                <a:cs typeface="Arial" panose="020B0604020202020204" pitchFamily="34" charset="0"/>
              </a:rPr>
              <a:t> Investigators</a:t>
            </a:r>
          </a:p>
          <a:p>
            <a:pPr marL="328784" indent="-328784">
              <a:buFont typeface="Arial" panose="020B0604020202020204" pitchFamily="34" charset="0"/>
              <a:buChar char="•"/>
            </a:pPr>
            <a:r>
              <a:rPr lang="en-US" sz="2800" dirty="0">
                <a:latin typeface="Arial" panose="020B0604020202020204" pitchFamily="34" charset="0"/>
                <a:cs typeface="Arial" panose="020B0604020202020204" pitchFamily="34" charset="0"/>
              </a:rPr>
              <a:t>Centralized collection of annotated, well characterized serum, plasma, PBMCs and clinical data</a:t>
            </a:r>
          </a:p>
        </p:txBody>
      </p:sp>
      <p:sp>
        <p:nvSpPr>
          <p:cNvPr id="1140" name="TextBox 1139">
            <a:extLst>
              <a:ext uri="{FF2B5EF4-FFF2-40B4-BE49-F238E27FC236}">
                <a16:creationId xmlns:a16="http://schemas.microsoft.com/office/drawing/2014/main" id="{B6928F54-C3B9-A60A-8958-0FAD83C83A6E}"/>
              </a:ext>
            </a:extLst>
          </p:cNvPr>
          <p:cNvSpPr txBox="1"/>
          <p:nvPr/>
        </p:nvSpPr>
        <p:spPr>
          <a:xfrm>
            <a:off x="49356" y="25264223"/>
            <a:ext cx="13239491" cy="1542638"/>
          </a:xfrm>
          <a:prstGeom prst="rect">
            <a:avLst/>
          </a:prstGeom>
          <a:noFill/>
        </p:spPr>
        <p:txBody>
          <a:bodyPr vert="horz" wrap="square" lIns="336665" tIns="168333" rIns="336665" bIns="168333" rtlCol="0">
            <a:noAutofit/>
          </a:bodyPr>
          <a:lstStyle/>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Curated </a:t>
            </a:r>
            <a:r>
              <a:rPr lang="en-US" sz="2800" b="1">
                <a:solidFill>
                  <a:srgbClr val="307F83"/>
                </a:solidFill>
                <a:latin typeface="Arial" panose="020B0604020202020204" pitchFamily="34" charset="0"/>
                <a:cs typeface="Arial" panose="020B0604020202020204" pitchFamily="34" charset="0"/>
              </a:rPr>
              <a:t>98</a:t>
            </a:r>
            <a:r>
              <a:rPr lang="en-US" sz="280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SeroNet</a:t>
            </a:r>
            <a:r>
              <a:rPr lang="en-US" sz="2800">
                <a:latin typeface="Arial" panose="020B0604020202020204" pitchFamily="34" charset="0"/>
                <a:cs typeface="Arial" panose="020B0604020202020204" pitchFamily="34" charset="0"/>
              </a:rPr>
              <a:t> publications for public access in </a:t>
            </a:r>
            <a:r>
              <a:rPr lang="en-US" sz="2800" err="1">
                <a:latin typeface="Arial" panose="020B0604020202020204" pitchFamily="34" charset="0"/>
                <a:cs typeface="Arial" panose="020B0604020202020204" pitchFamily="34" charset="0"/>
              </a:rPr>
              <a:t>ImmPort</a:t>
            </a:r>
            <a:r>
              <a:rPr lang="en-US" sz="2800">
                <a:latin typeface="Arial" panose="020B0604020202020204" pitchFamily="34" charset="0"/>
                <a:cs typeface="Arial" panose="020B0604020202020204" pitchFamily="34" charset="0"/>
              </a:rPr>
              <a:t> at </a:t>
            </a:r>
            <a:r>
              <a:rPr lang="en-US" sz="2800">
                <a:latin typeface="Arial" panose="020B0604020202020204" pitchFamily="34" charset="0"/>
                <a:cs typeface="Arial" panose="020B0604020202020204" pitchFamily="34" charset="0"/>
                <a:hlinkClick r:id="rId20"/>
              </a:rPr>
              <a:t>https://www.immport.org/home</a:t>
            </a:r>
            <a:endParaRPr lang="en-US" sz="2800">
              <a:latin typeface="Arial" panose="020B0604020202020204" pitchFamily="34" charset="0"/>
              <a:cs typeface="Arial" panose="020B0604020202020204" pitchFamily="34" charset="0"/>
            </a:endParaRPr>
          </a:p>
          <a:p>
            <a:pPr marL="328784" indent="-328784">
              <a:buFont typeface="Arial" panose="020B0604020202020204" pitchFamily="34" charset="0"/>
              <a:buChar char="•"/>
            </a:pPr>
            <a:r>
              <a:rPr lang="en-US" sz="2800" err="1">
                <a:latin typeface="Arial" panose="020B0604020202020204" pitchFamily="34" charset="0"/>
                <a:cs typeface="Arial" panose="020B0604020202020204" pitchFamily="34" charset="0"/>
              </a:rPr>
              <a:t>SeroNet</a:t>
            </a:r>
            <a:r>
              <a:rPr lang="en-US" sz="2800">
                <a:latin typeface="Arial" panose="020B0604020202020204" pitchFamily="34" charset="0"/>
                <a:cs typeface="Arial" panose="020B0604020202020204" pitchFamily="34" charset="0"/>
              </a:rPr>
              <a:t> studies in </a:t>
            </a:r>
            <a:r>
              <a:rPr lang="en-US" sz="2800" err="1">
                <a:latin typeface="Arial" panose="020B0604020202020204" pitchFamily="34" charset="0"/>
                <a:cs typeface="Arial" panose="020B0604020202020204" pitchFamily="34" charset="0"/>
              </a:rPr>
              <a:t>ImmPort</a:t>
            </a:r>
            <a:r>
              <a:rPr lang="en-US" sz="2800">
                <a:latin typeface="Arial" panose="020B0604020202020204" pitchFamily="34" charset="0"/>
                <a:cs typeface="Arial" panose="020B0604020202020204" pitchFamily="34" charset="0"/>
              </a:rPr>
              <a:t> currently use 6 (of 15) defined research focuses and features 24 defined assay methods.</a:t>
            </a:r>
          </a:p>
          <a:p>
            <a:pPr marL="328784" indent="-328784">
              <a:buFont typeface="Arial" panose="020B0604020202020204" pitchFamily="34" charset="0"/>
              <a:buChar char="•"/>
            </a:pPr>
            <a:r>
              <a:rPr lang="en-US" sz="2800" err="1">
                <a:latin typeface="Arial" panose="020B0604020202020204" pitchFamily="34" charset="0"/>
                <a:cs typeface="Arial" panose="020B0604020202020204" pitchFamily="34" charset="0"/>
              </a:rPr>
              <a:t>SeroNet</a:t>
            </a:r>
            <a:r>
              <a:rPr lang="en-US" sz="2800">
                <a:latin typeface="Arial" panose="020B0604020202020204" pitchFamily="34" charset="0"/>
                <a:cs typeface="Arial" panose="020B0604020202020204" pitchFamily="34" charset="0"/>
              </a:rPr>
              <a:t> studies are searchable by research focus, condition/disease, or assay method, and data files are downloadable for data mining. </a:t>
            </a:r>
          </a:p>
          <a:p>
            <a:pPr marL="328784" indent="-328784">
              <a:buFont typeface="Arial" panose="020B0604020202020204" pitchFamily="34" charset="0"/>
              <a:buChar char="•"/>
            </a:pPr>
            <a:endParaRPr lang="en-US" sz="2800">
              <a:latin typeface="Arial" panose="020B0604020202020204" pitchFamily="34" charset="0"/>
              <a:cs typeface="Arial" panose="020B0604020202020204" pitchFamily="34" charset="0"/>
            </a:endParaRPr>
          </a:p>
          <a:p>
            <a:pPr marL="328784" indent="-328784">
              <a:buFont typeface="Arial" panose="020B0604020202020204" pitchFamily="34" charset="0"/>
              <a:buChar char="•"/>
            </a:pPr>
            <a:endParaRPr lang="en-US" sz="2800">
              <a:latin typeface="Arial" panose="020B0604020202020204" pitchFamily="34" charset="0"/>
              <a:cs typeface="Arial" panose="020B0604020202020204" pitchFamily="34" charset="0"/>
            </a:endParaRPr>
          </a:p>
        </p:txBody>
      </p:sp>
      <p:sp>
        <p:nvSpPr>
          <p:cNvPr id="1141" name="TextBox 1140">
            <a:extLst>
              <a:ext uri="{FF2B5EF4-FFF2-40B4-BE49-F238E27FC236}">
                <a16:creationId xmlns:a16="http://schemas.microsoft.com/office/drawing/2014/main" id="{14CE83FF-5D26-7212-6ACF-DDA490039186}"/>
              </a:ext>
            </a:extLst>
          </p:cNvPr>
          <p:cNvSpPr txBox="1"/>
          <p:nvPr/>
        </p:nvSpPr>
        <p:spPr>
          <a:xfrm>
            <a:off x="71483" y="22995078"/>
            <a:ext cx="4283950" cy="1542638"/>
          </a:xfrm>
          <a:prstGeom prst="rect">
            <a:avLst/>
          </a:prstGeom>
          <a:noFill/>
        </p:spPr>
        <p:txBody>
          <a:bodyPr vert="horz" wrap="square" lIns="336665" tIns="168333" rIns="336665" bIns="168333" rtlCol="0">
            <a:noAutofit/>
          </a:bodyPr>
          <a:lstStyle/>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Cohort</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Demographics</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Health Conditions</a:t>
            </a:r>
          </a:p>
          <a:p>
            <a:pPr marL="328784" indent="-328784">
              <a:buFont typeface="Arial" panose="020B0604020202020204" pitchFamily="34" charset="0"/>
              <a:buChar char="•"/>
            </a:pPr>
            <a:endParaRPr lang="en-US" sz="28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448DE0E-2368-68C0-DCFD-2614ABD4A843}"/>
              </a:ext>
            </a:extLst>
          </p:cNvPr>
          <p:cNvSpPr txBox="1"/>
          <p:nvPr/>
        </p:nvSpPr>
        <p:spPr>
          <a:xfrm>
            <a:off x="3657603" y="22995078"/>
            <a:ext cx="4283950" cy="1542638"/>
          </a:xfrm>
          <a:prstGeom prst="rect">
            <a:avLst/>
          </a:prstGeom>
          <a:noFill/>
        </p:spPr>
        <p:txBody>
          <a:bodyPr vert="horz" wrap="square" lIns="336665" tIns="168333" rIns="336665" bIns="168333" rtlCol="0">
            <a:noAutofit/>
          </a:bodyPr>
          <a:lstStyle/>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COVID-19 History</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Vaccination Data</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Treatment History</a:t>
            </a:r>
          </a:p>
          <a:p>
            <a:pPr marL="328784" indent="-328784">
              <a:buFont typeface="Arial" panose="020B0604020202020204" pitchFamily="34" charset="0"/>
              <a:buChar char="•"/>
            </a:pPr>
            <a:endParaRPr lang="en-US" sz="28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7E2BB29-A1ED-D007-C18C-2BC8749ED9F1}"/>
              </a:ext>
            </a:extLst>
          </p:cNvPr>
          <p:cNvSpPr txBox="1"/>
          <p:nvPr/>
        </p:nvSpPr>
        <p:spPr>
          <a:xfrm>
            <a:off x="7469636" y="22995078"/>
            <a:ext cx="5606097" cy="1542638"/>
          </a:xfrm>
          <a:prstGeom prst="rect">
            <a:avLst/>
          </a:prstGeom>
          <a:noFill/>
        </p:spPr>
        <p:txBody>
          <a:bodyPr vert="horz" wrap="square" lIns="336665" tIns="168333" rIns="336665" bIns="168333" rtlCol="0">
            <a:noAutofit/>
          </a:bodyPr>
          <a:lstStyle/>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Biospecimens</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Assay Data</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Smoking, Drug, Alcohol Use</a:t>
            </a:r>
          </a:p>
          <a:p>
            <a:pPr marL="328784" indent="-328784">
              <a:buFont typeface="Arial" panose="020B0604020202020204" pitchFamily="34" charset="0"/>
              <a:buChar char="•"/>
            </a:pPr>
            <a:endParaRPr lang="en-US" sz="28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DD5C1A-FE15-4409-7F92-602BBB56F3E2}"/>
              </a:ext>
            </a:extLst>
          </p:cNvPr>
          <p:cNvSpPr txBox="1"/>
          <p:nvPr/>
        </p:nvSpPr>
        <p:spPr>
          <a:xfrm>
            <a:off x="14162049" y="12875619"/>
            <a:ext cx="11483682" cy="1110536"/>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a:solidFill>
                  <a:srgbClr val="0070C0"/>
                </a:solidFill>
                <a:latin typeface="Arial"/>
                <a:cs typeface="Arial"/>
              </a:rPr>
              <a:t>Technology Developments Include</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Bacterial extracellular vesicle-based intranasal vaccine against SARS-CoV-2</a:t>
            </a:r>
            <a:r>
              <a:rPr lang="en-US" sz="2800" baseline="30000">
                <a:latin typeface="Arial" panose="020B0604020202020204" pitchFamily="34" charset="0"/>
                <a:cs typeface="Arial" panose="020B0604020202020204" pitchFamily="34" charset="0"/>
              </a:rPr>
              <a:t>4</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High dimensional modeling</a:t>
            </a:r>
            <a:r>
              <a:rPr lang="en-US" sz="2800" baseline="30000">
                <a:latin typeface="Arial" panose="020B0604020202020204" pitchFamily="34" charset="0"/>
                <a:cs typeface="Arial" panose="020B0604020202020204" pitchFamily="34" charset="0"/>
              </a:rPr>
              <a:t>5</a:t>
            </a:r>
            <a:endParaRPr lang="en-US" sz="2800">
              <a:latin typeface="Arial" panose="020B0604020202020204" pitchFamily="34" charset="0"/>
              <a:cs typeface="Arial" panose="020B0604020202020204" pitchFamily="34" charset="0"/>
            </a:endParaRP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Humanized mouse model of chronic COVID-19</a:t>
            </a:r>
            <a:r>
              <a:rPr lang="en-US" sz="2800" baseline="30000">
                <a:latin typeface="Arial" panose="020B0604020202020204" pitchFamily="34" charset="0"/>
                <a:cs typeface="Arial" panose="020B0604020202020204" pitchFamily="34" charset="0"/>
              </a:rPr>
              <a:t>6</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Multiscale PHATE multimodal signatures of COVID-19</a:t>
            </a:r>
            <a:r>
              <a:rPr lang="en-US" sz="2800" baseline="30000">
                <a:latin typeface="Arial" panose="020B0604020202020204" pitchFamily="34" charset="0"/>
                <a:cs typeface="Arial" panose="020B0604020202020204" pitchFamily="34" charset="0"/>
              </a:rPr>
              <a:t>7</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Luminex-based SARS-CoV-2 multiplex serology assay</a:t>
            </a:r>
            <a:r>
              <a:rPr lang="en-US" sz="2800" baseline="30000">
                <a:latin typeface="Arial" panose="020B0604020202020204" pitchFamily="34" charset="0"/>
                <a:cs typeface="Arial" panose="020B0604020202020204" pitchFamily="34" charset="0"/>
              </a:rPr>
              <a:t>8</a:t>
            </a: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Rapid on-chip interferon-gamma release assay (IGRA)</a:t>
            </a:r>
            <a:r>
              <a:rPr lang="en-US" sz="2800" baseline="30000">
                <a:latin typeface="Arial" panose="020B0604020202020204" pitchFamily="34" charset="0"/>
                <a:cs typeface="Arial" panose="020B0604020202020204" pitchFamily="34" charset="0"/>
              </a:rPr>
              <a:t>9</a:t>
            </a:r>
            <a:endParaRPr lang="en-US" sz="2800">
              <a:latin typeface="Arial" panose="020B0604020202020204" pitchFamily="34" charset="0"/>
              <a:cs typeface="Arial" panose="020B0604020202020204" pitchFamily="34" charset="0"/>
            </a:endParaRPr>
          </a:p>
          <a:p>
            <a:pPr marL="328784" indent="-328784">
              <a:buFont typeface="Arial" panose="020B0604020202020204" pitchFamily="34" charset="0"/>
              <a:buChar char="•"/>
            </a:pPr>
            <a:r>
              <a:rPr lang="en-US" sz="2800">
                <a:latin typeface="Arial" panose="020B0604020202020204" pitchFamily="34" charset="0"/>
                <a:cs typeface="Arial" panose="020B0604020202020204" pitchFamily="34" charset="0"/>
              </a:rPr>
              <a:t>Single molecule anti-RBD IgG/IgA array (</a:t>
            </a:r>
            <a:r>
              <a:rPr lang="en-US" sz="2800" err="1">
                <a:latin typeface="Arial" panose="020B0604020202020204" pitchFamily="34" charset="0"/>
                <a:cs typeface="Arial" panose="020B0604020202020204" pitchFamily="34" charset="0"/>
              </a:rPr>
              <a:t>Simoa</a:t>
            </a:r>
            <a:r>
              <a:rPr lang="en-US" sz="2800">
                <a:latin typeface="Arial" panose="020B0604020202020204" pitchFamily="34" charset="0"/>
                <a:cs typeface="Arial" panose="020B0604020202020204" pitchFamily="34" charset="0"/>
              </a:rPr>
              <a:t>)</a:t>
            </a:r>
            <a:r>
              <a:rPr lang="en-US" sz="2800" baseline="30000">
                <a:latin typeface="Arial" panose="020B0604020202020204" pitchFamily="34" charset="0"/>
                <a:cs typeface="Arial" panose="020B0604020202020204" pitchFamily="34" charset="0"/>
              </a:rPr>
              <a:t>10</a:t>
            </a:r>
            <a:endParaRPr lang="en-US" sz="2800">
              <a:latin typeface="Arial" panose="020B0604020202020204" pitchFamily="34" charset="0"/>
              <a:cs typeface="Arial" panose="020B0604020202020204" pitchFamily="34" charset="0"/>
            </a:endParaRPr>
          </a:p>
          <a:p>
            <a:pPr marR="11690" fontAlgn="base">
              <a:spcBef>
                <a:spcPct val="20000"/>
              </a:spcBef>
              <a:spcAft>
                <a:spcPct val="0"/>
              </a:spcAft>
              <a:buClr>
                <a:srgbClr val="0070C0"/>
              </a:buClr>
              <a:tabLst>
                <a:tab pos="371151" algn="l"/>
              </a:tabLst>
              <a:defRPr/>
            </a:pPr>
            <a:endParaRPr lang="en-US" sz="3200" b="1">
              <a:solidFill>
                <a:srgbClr val="0070C0"/>
              </a:solidFill>
              <a:latin typeface="Arial"/>
              <a:cs typeface="Arial"/>
            </a:endParaRPr>
          </a:p>
        </p:txBody>
      </p:sp>
      <p:sp>
        <p:nvSpPr>
          <p:cNvPr id="6" name="TextBox 5">
            <a:extLst>
              <a:ext uri="{FF2B5EF4-FFF2-40B4-BE49-F238E27FC236}">
                <a16:creationId xmlns:a16="http://schemas.microsoft.com/office/drawing/2014/main" id="{F2C19B83-6CB9-98DD-2F00-372DE9015186}"/>
              </a:ext>
            </a:extLst>
          </p:cNvPr>
          <p:cNvSpPr txBox="1"/>
          <p:nvPr/>
        </p:nvSpPr>
        <p:spPr>
          <a:xfrm>
            <a:off x="19480716" y="8565716"/>
            <a:ext cx="24607901" cy="1541713"/>
          </a:xfrm>
          <a:prstGeom prst="rect">
            <a:avLst/>
          </a:prstGeom>
          <a:noFill/>
        </p:spPr>
        <p:txBody>
          <a:bodyPr vert="horz" wrap="square" lIns="336665" tIns="168333" rIns="336665" bIns="168333" rtlCol="0">
            <a:noAutofit/>
          </a:bodyPr>
          <a:lstStyle/>
          <a:p>
            <a:pPr marR="11690" fontAlgn="base">
              <a:spcBef>
                <a:spcPct val="20000"/>
              </a:spcBef>
              <a:spcAft>
                <a:spcPct val="0"/>
              </a:spcAft>
              <a:buClr>
                <a:srgbClr val="0070C0"/>
              </a:buClr>
              <a:tabLst>
                <a:tab pos="371151" algn="l"/>
              </a:tabLst>
              <a:defRPr/>
            </a:pPr>
            <a:r>
              <a:rPr lang="en-US" sz="3200" b="1" dirty="0">
                <a:solidFill>
                  <a:srgbClr val="0070C0"/>
                </a:solidFill>
                <a:latin typeface="Arial"/>
                <a:cs typeface="Arial"/>
              </a:rPr>
              <a:t>This poster highlights the advances made in SARS-CoV-2 serology standards and team science in </a:t>
            </a:r>
            <a:r>
              <a:rPr lang="en-US" sz="3200" b="1" dirty="0" err="1">
                <a:solidFill>
                  <a:srgbClr val="0070C0"/>
                </a:solidFill>
                <a:latin typeface="Arial"/>
                <a:cs typeface="Arial"/>
              </a:rPr>
              <a:t>SeroNet</a:t>
            </a:r>
            <a:r>
              <a:rPr lang="en-US" sz="3200" b="1" dirty="0">
                <a:solidFill>
                  <a:srgbClr val="0070C0"/>
                </a:solidFill>
                <a:latin typeface="Arial"/>
                <a:cs typeface="Arial"/>
              </a:rPr>
              <a:t> </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449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bg1">
            <a:lumMod val="85000"/>
          </a:schemeClr>
        </a:solidFill>
      </a:spPr>
      <a:bodyPr vert="horz" lIns="292608" tIns="146304" rIns="292608" bIns="146304" rtlCol="0">
        <a:normAutofit/>
      </a:bodyPr>
      <a:lstStyle>
        <a:defPPr marL="0" indent="0">
          <a:buFont typeface="Arial" panose="020B0604020202020204" pitchFamily="34" charset="0"/>
          <a:buNone/>
          <a:defRPr sz="2400" b="1" smtClean="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328459010ACF4D9F0F6438D5BFA1FB" ma:contentTypeVersion="9" ma:contentTypeDescription="Create a new document." ma:contentTypeScope="" ma:versionID="868821fa38c0d790efd910dc8f0114f5">
  <xsd:schema xmlns:xsd="http://www.w3.org/2001/XMLSchema" xmlns:xs="http://www.w3.org/2001/XMLSchema" xmlns:p="http://schemas.microsoft.com/office/2006/metadata/properties" xmlns:ns2="d8ac7bd2-a9f1-4836-b159-cbb41d5ae761" xmlns:ns3="418b8de0-9c9b-49a4-9104-4651b275f55b" targetNamespace="http://schemas.microsoft.com/office/2006/metadata/properties" ma:root="true" ma:fieldsID="82597edabd8d98222a14a243668f5cc6" ns2:_="" ns3:_="">
    <xsd:import namespace="d8ac7bd2-a9f1-4836-b159-cbb41d5ae761"/>
    <xsd:import namespace="418b8de0-9c9b-49a4-9104-4651b275f55b"/>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c7bd2-a9f1-4836-b159-cbb41d5ae7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18b8de0-9c9b-49a4-9104-4651b275f55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4da4a5c-126c-4562-90bd-f84884cd8096}" ma:internalName="TaxCatchAll" ma:showField="CatchAllData" ma:web="418b8de0-9c9b-49a4-9104-4651b275f55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ac7bd2-a9f1-4836-b159-cbb41d5ae761">
      <Terms xmlns="http://schemas.microsoft.com/office/infopath/2007/PartnerControls"/>
    </lcf76f155ced4ddcb4097134ff3c332f>
    <TaxCatchAll xmlns="418b8de0-9c9b-49a4-9104-4651b275f55b" xsi:nil="true"/>
  </documentManagement>
</p:properties>
</file>

<file path=customXml/itemProps1.xml><?xml version="1.0" encoding="utf-8"?>
<ds:datastoreItem xmlns:ds="http://schemas.openxmlformats.org/officeDocument/2006/customXml" ds:itemID="{1CB9B571-EC36-4168-9F61-14291E708943}">
  <ds:schemaRefs>
    <ds:schemaRef ds:uri="418b8de0-9c9b-49a4-9104-4651b275f55b"/>
    <ds:schemaRef ds:uri="d8ac7bd2-a9f1-4836-b159-cbb41d5ae7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260B3E7-297D-4485-BBC3-4AAB655ED61B}">
  <ds:schemaRefs>
    <ds:schemaRef ds:uri="http://schemas.microsoft.com/sharepoint/v3/contenttype/forms"/>
  </ds:schemaRefs>
</ds:datastoreItem>
</file>

<file path=customXml/itemProps3.xml><?xml version="1.0" encoding="utf-8"?>
<ds:datastoreItem xmlns:ds="http://schemas.openxmlformats.org/officeDocument/2006/customXml" ds:itemID="{CC45C31D-4175-44C4-BDF3-EB32F1C2D1BC}">
  <ds:schemaRefs>
    <ds:schemaRef ds:uri="418b8de0-9c9b-49a4-9104-4651b275f55b"/>
    <ds:schemaRef ds:uri="d8ac7bd2-a9f1-4836-b159-cbb41d5ae76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2886</TotalTime>
  <Words>2085</Words>
  <Application>Microsoft Macintosh PowerPoint</Application>
  <PresentationFormat>Custom</PresentationFormat>
  <Paragraphs>147</Paragraphs>
  <Slides>1</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5" baseType="lpstr">
      <vt:lpstr>Arial</vt:lpstr>
      <vt:lpstr>Calibri</vt:lpstr>
      <vt:lpstr>Office Theme</vt:lpstr>
      <vt:lpstr>Prism 9</vt:lpstr>
      <vt:lpstr>PowerPoint Presentation</vt:lpstr>
    </vt:vector>
  </TitlesOfParts>
  <Manager/>
  <Company>NCI, FNL</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FNL PowerPoint Poster Template</dc:title>
  <dc:subject>FNL PowerPoint Poster Template</dc:subject>
  <dc:creator>NCI, FNL</dc:creator>
  <cp:keywords>FNL PowerPoint Poster Template</cp:keywords>
  <dc:description/>
  <cp:lastModifiedBy>Liu, Alexander (NIH/NCI) [C]</cp:lastModifiedBy>
  <cp:revision>5</cp:revision>
  <dcterms:created xsi:type="dcterms:W3CDTF">2016-01-29T19:42:56Z</dcterms:created>
  <dcterms:modified xsi:type="dcterms:W3CDTF">2023-05-17T14:44:31Z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0x01010056328459010ACF4D9F0F6438D5BFA1FB</vt:lpwstr>
  </property>
  <property fmtid="{D5CDD505-2E9C-101B-9397-08002B2CF9AE}" pid="3" name="MediaServiceImageTags">
    <vt:lpwstr/>
  </property>
  <property fmtid="{D5CDD505-2E9C-101B-9397-08002B2CF9AE}" pid="4" name="lcf76f155ced4ddcb4097134ff3c332f">
    <vt:lpwstr/>
  </property>
  <property fmtid="{D5CDD505-2E9C-101B-9397-08002B2CF9AE}" pid="5" name="TaxCatchAll">
    <vt:lpwstr/>
  </property>
</Properties>
</file>