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77" r:id="rId20"/>
    <p:sldId id="26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3" r:id="rId35"/>
    <p:sldId id="292" r:id="rId36"/>
    <p:sldId id="294" r:id="rId37"/>
    <p:sldId id="295" r:id="rId38"/>
    <p:sldId id="297" r:id="rId39"/>
    <p:sldId id="298" r:id="rId40"/>
    <p:sldId id="299" r:id="rId41"/>
    <p:sldId id="30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GCN </a:t>
            </a:r>
            <a:r>
              <a:rPr lang="zh-CN" altLang="en-US"/>
              <a:t>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分享人：</a:t>
            </a:r>
            <a:r>
              <a:rPr lang="en-US" altLang="zh-CN"/>
              <a:t>yang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2.1 </a:t>
            </a:r>
            <a:r>
              <a:rPr lang="zh-CN" altLang="en-US" sz="3200">
                <a:sym typeface="+mn-ea"/>
              </a:rPr>
              <a:t>问题定义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学习策略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3271520"/>
            <a:ext cx="6915150" cy="1637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52390" y="2343785"/>
            <a:ext cx="1531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图中带标签节点的监督损失</a:t>
            </a:r>
            <a:endParaRPr lang="zh-CN" altLang="en-US" sz="1600"/>
          </a:p>
        </p:txBody>
      </p:sp>
      <p:cxnSp>
        <p:nvCxnSpPr>
          <p:cNvPr id="6" name="直接箭头连接符 5"/>
          <p:cNvCxnSpPr>
            <a:stCxn id="5" idx="2"/>
          </p:cNvCxnSpPr>
          <p:nvPr/>
        </p:nvCxnSpPr>
        <p:spPr>
          <a:xfrm flipH="1">
            <a:off x="5917565" y="2927350"/>
            <a:ext cx="635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84010" y="2343785"/>
            <a:ext cx="123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图结构信息引入的损失</a:t>
            </a:r>
            <a:endParaRPr lang="zh-CN" altLang="en-US" sz="160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964045" y="2956560"/>
            <a:ext cx="635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79285" y="4884420"/>
            <a:ext cx="13538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可微分函数</a:t>
            </a:r>
            <a:endParaRPr lang="zh-CN" altLang="en-US" sz="160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638415" y="4451350"/>
            <a:ext cx="0" cy="44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289290" y="4867275"/>
            <a:ext cx="16503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Δ = D−A 表示无向图的未正则化图拉普拉斯算子</a:t>
            </a:r>
            <a:endParaRPr lang="zh-CN" altLang="en-US" sz="16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8536940" y="4481830"/>
            <a:ext cx="18415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03935" y="5770245"/>
            <a:ext cx="101841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存在问题：基于图中的相邻节点标签可能相同的假设。然而，这个假设可能会限制模型的能力，因为图的边不一定代表所连接节点相似。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2.2 </a:t>
            </a:r>
            <a:r>
              <a:rPr lang="zh-CN" altLang="en-US" sz="3200">
                <a:sym typeface="+mn-ea"/>
              </a:rPr>
              <a:t>图上的快速卷积近似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作者不再显示的定义图结构信息的损失函数 Lreg , 而是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使用神经网络模型f(X,A)直接对图结构进行编码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，训练所有带标签的结点L0，来避免损失函数中的正则化项Lreg。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6266180"/>
            <a:ext cx="7434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Semi-Supervised Classification with Graph Convolutional Networks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2.2 </a:t>
            </a:r>
            <a:r>
              <a:rPr lang="zh-CN" altLang="en-US" sz="3200">
                <a:sym typeface="+mn-ea"/>
              </a:rPr>
              <a:t>图上的快速卷积近似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多层图卷积网络(GCN)的逐层传播公式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6266180"/>
            <a:ext cx="7434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Semi-Supervised Classification with Graph Convolutional Networks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025" y="3839210"/>
            <a:ext cx="4262755" cy="988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49520" y="3260090"/>
            <a:ext cx="21831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无向图 </a:t>
            </a:r>
            <a:r>
              <a:rPr lang="en-US" altLang="zh-CN" sz="1600"/>
              <a:t>A +</a:t>
            </a:r>
            <a:r>
              <a:rPr lang="zh-CN" altLang="en-US" sz="1600"/>
              <a:t>邻接矩阵</a:t>
            </a:r>
            <a:r>
              <a:rPr lang="en-US" altLang="zh-CN" sz="1600"/>
              <a:t> I</a:t>
            </a:r>
            <a:r>
              <a:rPr lang="en-US" altLang="zh-CN" sz="1600" baseline="-25000"/>
              <a:t>N    </a:t>
            </a:r>
            <a:endParaRPr lang="zh-CN" altLang="en-US" sz="16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318250" y="3561715"/>
            <a:ext cx="14605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45150" y="5005070"/>
            <a:ext cx="27616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l</a:t>
            </a:r>
            <a:r>
              <a:rPr lang="zh-CN" altLang="en-US" sz="1600"/>
              <a:t>层激活后的节 Embedding值</a:t>
            </a:r>
            <a:endParaRPr lang="zh-CN" altLang="en-US" sz="1600"/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>
          <a:xfrm flipH="1" flipV="1">
            <a:off x="7015480" y="4495800"/>
            <a:ext cx="10795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2650" y="3283585"/>
            <a:ext cx="15157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l</a:t>
            </a:r>
            <a:r>
              <a:rPr lang="zh-CN" altLang="en-US" sz="1600"/>
              <a:t>层可学习参数</a:t>
            </a:r>
            <a:endParaRPr lang="zh-CN" altLang="en-US" sz="16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693025" y="3620770"/>
            <a:ext cx="14605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2.2 </a:t>
            </a:r>
            <a:r>
              <a:rPr lang="zh-CN" altLang="en-US" sz="3200">
                <a:sym typeface="+mn-ea"/>
              </a:rPr>
              <a:t>图上的快速卷积近似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(3)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谱图卷积(Spectral Graph Convolutions)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6266180"/>
            <a:ext cx="7434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Semi-Supervised Classification with Graph Convolutional Networks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240" y="3486150"/>
            <a:ext cx="2741930" cy="7835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03960" y="4639310"/>
            <a:ext cx="15462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傅里叶域的滤波器（</a:t>
            </a:r>
            <a:r>
              <a:rPr lang="en-US" altLang="zh-CN" sz="1600"/>
              <a:t>=diag(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600"/>
              <a:t>)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1974215" y="412559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43455" y="2955290"/>
            <a:ext cx="6299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信号</a:t>
            </a:r>
            <a:endParaRPr lang="zh-CN" altLang="en-US" sz="1600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 flipH="1">
            <a:off x="2553970" y="3292475"/>
            <a:ext cx="4445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3611245"/>
            <a:ext cx="3867150" cy="514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74260" y="3168015"/>
            <a:ext cx="2343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归一化的图拉普拉斯(normalized graph Laplacian)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946650" y="3822700"/>
            <a:ext cx="219837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73375" y="2970530"/>
            <a:ext cx="11023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特征值矩阵</a:t>
            </a:r>
            <a:endParaRPr lang="zh-CN" altLang="en-US" sz="14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60725" y="3207385"/>
            <a:ext cx="4445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40075" y="4777740"/>
            <a:ext cx="19196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x</a:t>
            </a:r>
            <a:r>
              <a:rPr lang="zh-CN" altLang="en-US" sz="1400"/>
              <a:t>在图上的傅里叶变换</a:t>
            </a:r>
            <a:endParaRPr lang="zh-CN" altLang="en-US" sz="14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097020" y="401256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1986915" y="2807970"/>
            <a:ext cx="7620" cy="92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944370" y="2767330"/>
            <a:ext cx="5694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610475" y="2780030"/>
            <a:ext cx="13970" cy="84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02735" y="2460625"/>
            <a:ext cx="19043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为L特征值的一个函数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553970" y="5344160"/>
            <a:ext cx="49206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问题：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计算耗时，因为矩阵乘法为</a:t>
            </a:r>
            <a:r>
              <a:rPr lang="en-US" altLang="zh-CN">
                <a:solidFill>
                  <a:srgbClr val="FF0000"/>
                </a:solidFill>
              </a:rPr>
              <a:t>O(N</a:t>
            </a:r>
            <a:r>
              <a:rPr lang="en-US" altLang="zh-CN" baseline="30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2. L </a:t>
            </a:r>
            <a:r>
              <a:rPr lang="zh-CN" altLang="en-US">
                <a:solidFill>
                  <a:srgbClr val="FF0000"/>
                </a:solidFill>
              </a:rPr>
              <a:t>的特征分解在大图上低效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2.2 </a:t>
            </a:r>
            <a:r>
              <a:rPr lang="zh-CN" altLang="en-US" sz="3200">
                <a:sym typeface="+mn-ea"/>
              </a:rPr>
              <a:t>图上的快速卷积近似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(4)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切比雪夫多项式(Chebyshev polynomials) 近似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6266180"/>
            <a:ext cx="7434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Semi-Supervised Classification with Graph Convolutional Networks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5220" y="2776855"/>
            <a:ext cx="1985010" cy="7543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15" y="3531235"/>
            <a:ext cx="7940675" cy="7969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906270" y="4445635"/>
            <a:ext cx="4453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将切比雪夫近似带入到谱图卷积的公式：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0" y="4873625"/>
            <a:ext cx="2350135" cy="84772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06270" y="5897880"/>
            <a:ext cx="5823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用K阶切比雪夫多项式近似</a:t>
            </a:r>
            <a:r>
              <a:rPr lang="en-US" altLang="zh-CN"/>
              <a:t>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θ(Λ)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，所以复杂度为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O(|ͼ|)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2.2 </a:t>
            </a:r>
            <a:r>
              <a:rPr lang="zh-CN" altLang="en-US" sz="3200">
                <a:sym typeface="+mn-ea"/>
              </a:rPr>
              <a:t>图上的快速卷积近似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(5)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逐层线性模型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当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K=1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时，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6266180"/>
            <a:ext cx="7434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Semi-Supervised Classification with Graph Convolutional Networks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4510" y="3375025"/>
            <a:ext cx="6063615" cy="54356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3330" y="2818765"/>
          <a:ext cx="974725" cy="2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622300" imgH="177165" progId="Equation.KSEE3">
                  <p:embed/>
                </p:oleObj>
              </mc:Choice>
              <mc:Fallback>
                <p:oleObj name="" r:id="rId2" imgW="622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3330" y="2818765"/>
                        <a:ext cx="974725" cy="29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2.2 </a:t>
            </a:r>
            <a:r>
              <a:rPr lang="zh-CN" altLang="en-US" sz="3200">
                <a:sym typeface="+mn-ea"/>
              </a:rPr>
              <a:t>图上的快速卷积近似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(5)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逐层线性模型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证明：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0150" y="2664460"/>
          <a:ext cx="4711700" cy="397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984500" imgH="2514600" progId="Equation.KSEE3">
                  <p:embed/>
                </p:oleObj>
              </mc:Choice>
              <mc:Fallback>
                <p:oleObj name="" r:id="rId1" imgW="2984500" imgH="2514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0150" y="2664460"/>
                        <a:ext cx="4711700" cy="3970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2.2 </a:t>
            </a:r>
            <a:r>
              <a:rPr lang="zh-CN" altLang="en-US" sz="3200">
                <a:sym typeface="+mn-ea"/>
              </a:rPr>
              <a:t>图上的快速卷积近似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(5)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逐层线性模型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θ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可以在整个图所有节点的计算中共享，所以可以令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θ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=-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6266180"/>
            <a:ext cx="7434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Semi-Supervised Classification with Graph Convolutional Networks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6970" y="3633470"/>
            <a:ext cx="4798695" cy="9131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2.2 </a:t>
            </a:r>
            <a:r>
              <a:rPr lang="zh-CN" altLang="en-US" sz="3200">
                <a:sym typeface="+mn-ea"/>
              </a:rPr>
              <a:t>图上的快速卷积近似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(5)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逐层线性模型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640" y="2712085"/>
            <a:ext cx="9617075" cy="629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3459480"/>
            <a:ext cx="1971675" cy="527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40" y="4190365"/>
            <a:ext cx="9484360" cy="2275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/>
              <a:t>2.3 </a:t>
            </a:r>
            <a:r>
              <a:rPr lang="zh-CN" altLang="en-US" sz="3200"/>
              <a:t>半监督学习节点分类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/>
              <a:t>2.3.1 </a:t>
            </a:r>
            <a:r>
              <a:rPr lang="zh-CN" altLang="en-US"/>
              <a:t>传播公式介绍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2.3.2 </a:t>
            </a:r>
            <a:r>
              <a:rPr lang="zh-CN" altLang="en-US"/>
              <a:t>例子</a:t>
            </a:r>
            <a:endParaRPr lang="zh-CN" altLang="en-US"/>
          </a:p>
          <a:p>
            <a:pPr>
              <a:lnSpc>
                <a:spcPct val="15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2460"/>
            <a:ext cx="10515600" cy="828675"/>
          </a:xfrm>
        </p:spPr>
        <p:txBody>
          <a:bodyPr/>
          <a:p>
            <a:r>
              <a:rPr lang="zh-CN" altLang="en-US" sz="3200"/>
              <a:t>一、基础知识介绍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/>
              <a:t>1.1 欧几里得结构化数据和非欧几里得结构化数据特点</a:t>
            </a:r>
            <a:r>
              <a:rPr lang="zh-CN" altLang="en-US"/>
              <a:t>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1.2 针对非欧几里得结构化数据的表示问题，引入了图论中抽象意义上的图(Graph)概念，并对图(Graph)中一些表示形式进行介绍</a:t>
            </a:r>
            <a:r>
              <a:rPr lang="zh-CN" altLang="en-US"/>
              <a:t>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1.3 </a:t>
            </a:r>
            <a:r>
              <a:rPr lang="zh-CN" altLang="en-US"/>
              <a:t>图上的学习任务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1.4 </a:t>
            </a:r>
            <a:r>
              <a:rPr lang="zh-CN" altLang="en-US"/>
              <a:t>举例</a:t>
            </a:r>
            <a:r>
              <a:rPr lang="en-US" altLang="zh-CN"/>
              <a:t>对图(Graph)数据的应用进行介绍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2.3.1 </a:t>
            </a:r>
            <a:r>
              <a:rPr lang="zh-CN" altLang="en-US" sz="3200">
                <a:sym typeface="+mn-ea"/>
              </a:rPr>
              <a:t>传播公式介绍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8490" y="1670685"/>
            <a:ext cx="3482340" cy="744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70" y="2686685"/>
            <a:ext cx="9204325" cy="1208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35" y="3895090"/>
            <a:ext cx="870648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2.3.2 </a:t>
            </a:r>
            <a:r>
              <a:rPr lang="zh-CN" altLang="en-US" sz="3200">
                <a:sym typeface="+mn-ea"/>
              </a:rPr>
              <a:t>举例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用一个两层GCN的例子阐述GCN是如何对节点进行分类的：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75" y="2637155"/>
            <a:ext cx="5302250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0" y="3140710"/>
            <a:ext cx="9964420" cy="1679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35" y="4735830"/>
            <a:ext cx="2564765" cy="967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10" y="5855970"/>
            <a:ext cx="9323070" cy="5022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zh-CN" altLang="en-US" sz="3200"/>
              <a:t>三</a:t>
            </a:r>
            <a:r>
              <a:rPr lang="zh-CN" altLang="en-US" sz="3200"/>
              <a:t>、</a:t>
            </a:r>
            <a:r>
              <a:rPr lang="en-US" altLang="zh-CN" sz="3200"/>
              <a:t>GraphSAGE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/>
              <a:t>3.1 </a:t>
            </a:r>
            <a:r>
              <a:rPr lang="zh-CN" altLang="en-US"/>
              <a:t>动机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3.2 </a:t>
            </a:r>
            <a:r>
              <a:rPr lang="zh-CN" altLang="en-US"/>
              <a:t>Inductive learning v.s. Transductive learning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3.3 </a:t>
            </a:r>
            <a:r>
              <a:rPr lang="zh-CN" altLang="en-US"/>
              <a:t>概述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3.4 </a:t>
            </a:r>
            <a:r>
              <a:rPr lang="zh-CN" altLang="en-US"/>
              <a:t>算法细节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3.1 </a:t>
            </a:r>
            <a:r>
              <a:rPr lang="zh-CN" altLang="en-US" sz="3200">
                <a:sym typeface="+mn-ea"/>
              </a:rPr>
              <a:t>动机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虽然图神经网络有效，但是存在以下问题：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 GCN的训练方式需要将邻接矩阵和特征矩阵一起放到内存或者显存里，在大规模图数据上是不可取的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；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 GCN在训练时需要知道整个图的结构信息(包括待预测的节点), 这在现实某些任务中也不能实现(比如用今天训练的图模型预测明天的数据，那么明天的节点是拿不到的)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3.2 </a:t>
            </a:r>
            <a:r>
              <a:rPr lang="zh-CN" altLang="en-US" sz="3200">
                <a:sym typeface="+mn-ea"/>
              </a:rPr>
              <a:t>Inductive learning v.s. Transductive learning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952365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(1) inductive learning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训练时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没有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用到了测试集或验证集样本的信息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或者说，测试集和验证集在训练的时候是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不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可见的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(2) transductive learning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训练时用到了测试集或验证集样本的信息(或者说，测试集和验证集在训练的时候是可见的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在GCN中，训练节点收集邻居信息的时候，用到了测试或者验证样本，所以它是transductive learning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的。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3.3 </a:t>
            </a:r>
            <a:r>
              <a:rPr lang="zh-CN" altLang="en-US" sz="3200">
                <a:sym typeface="+mn-ea"/>
              </a:rPr>
              <a:t>概述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95236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   </a:t>
            </a:r>
            <a:r>
              <a:rPr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GraphSAGE是一个inductive </a:t>
            </a: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learning </a:t>
            </a:r>
            <a:r>
              <a:rPr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</a:t>
            </a:r>
            <a:r>
              <a:rPr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可以利用已知节点的信息为未知节点生成Embedding</a:t>
            </a:r>
            <a:r>
              <a:rPr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 GraphSAGE 取自 Graph SAmple and aggreGatE, SAmple指如何对邻居个数进行采样。aggreGatE指拿到邻居的embedding之后如何汇聚这些embedding以更新自己的embedding信息。</a:t>
            </a:r>
            <a:endParaRPr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3.3 </a:t>
            </a:r>
            <a:r>
              <a:rPr lang="zh-CN" altLang="en-US" sz="3200">
                <a:sym typeface="+mn-ea"/>
              </a:rPr>
              <a:t>概述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8615"/>
            <a:ext cx="10515600" cy="495236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1. 对邻居采样</a:t>
            </a:r>
            <a:endParaRPr 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2. </a:t>
            </a:r>
            <a:r>
              <a:rPr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采样后的邻居embedding传到节点上来，并使用一个聚合函数聚合这些邻居信息以更新节点的embedding</a:t>
            </a:r>
            <a:endParaRPr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3. </a:t>
            </a:r>
            <a:r>
              <a:rPr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根据更新后的embedding预测节点的标签</a:t>
            </a:r>
            <a:endParaRPr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115" y="4213225"/>
            <a:ext cx="6287135" cy="23577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3.4 </a:t>
            </a:r>
            <a:r>
              <a:rPr lang="zh-CN" altLang="en-US" sz="3200">
                <a:sym typeface="+mn-ea"/>
              </a:rPr>
              <a:t>算法细节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8615"/>
            <a:ext cx="10515600" cy="495236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(1) 节点 Embedding 生成(即：前向传播)算法</a:t>
            </a:r>
            <a:endParaRPr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2712720"/>
            <a:ext cx="6794500" cy="3512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55535" y="2740025"/>
            <a:ext cx="470852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(line 1) 初始化每个节点embedding为节点的特征向量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(line 3) 对于每一个节点v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(line 4) 拿到它采样后的邻居的embeddinghu,u∈N(v)并将其聚合，这里N(v)表示对邻居采样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(line 5) 根据聚合后的邻居embedding(hN(v))和自身embedding(hv)通过一个非线性变换更新自身embedding.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3.4 </a:t>
            </a:r>
            <a:r>
              <a:rPr lang="zh-CN" altLang="en-US" sz="3200">
                <a:sym typeface="+mn-ea"/>
              </a:rPr>
              <a:t>算法细节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8615"/>
            <a:ext cx="10515600" cy="495236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(2) 采样 (SAmple) 算法</a:t>
            </a:r>
            <a:endParaRPr 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1125" y="2783205"/>
            <a:ext cx="90017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      G</a:t>
            </a:r>
            <a:r>
              <a:rPr lang="zh-CN" altLang="en-US" sz="2400"/>
              <a:t>raphSAGE采用了定长抽样的方法，具体来说，定义需要的邻居个数S, 然后采用有放回的重采样/负采样方法达到S,。保证每个节点(采样后的)邻居个数一致是为了把多个节点以及他们的邻居拼成Tensor送到GPU中进行批训练。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3.4 </a:t>
            </a:r>
            <a:r>
              <a:rPr lang="zh-CN" altLang="en-US" sz="3200">
                <a:sym typeface="+mn-ea"/>
              </a:rPr>
              <a:t>算法细节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8615"/>
            <a:ext cx="10515600" cy="4952365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(3) 聚合器 (Aggregator) 架构</a:t>
            </a:r>
            <a:endParaRPr 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GraphSAGE 提供了多种聚合器，实验中效果最好的平均聚合器(mean aggregator)，平均聚合器的思虑很简单，每个维度取对邻居embedding相应维度的均值，这个和GCN的做法基本一致(GCN实际上用的是求和)：</a:t>
            </a:r>
            <a:endParaRPr 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eg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：比如一个节点的3个邻居的embedding分别为 [1,2,3,4],[2,3,4,5],[3,4,5,6] 按照每一维分别求均值就得到了聚合后的邻居embedding为 [2,3,4,5].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7505" y="4220210"/>
            <a:ext cx="6396990" cy="802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2620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1.1 欧几里得结构化数据和非欧几里得结构化数据特点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150" y="2053590"/>
            <a:ext cx="7754620" cy="4013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975" y="1442085"/>
            <a:ext cx="36899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）</a:t>
            </a:r>
            <a:r>
              <a:rPr lang="en-US" altLang="zh-CN" sz="2400">
                <a:sym typeface="+mn-ea"/>
              </a:rPr>
              <a:t>欧几里得结构化数据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8664575" y="2873375"/>
            <a:ext cx="31699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举例：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1D：声音，时间序列等；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2D：图像等；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3D：视频，高光谱图像等；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3.5 </a:t>
            </a:r>
            <a:r>
              <a:rPr lang="zh-CN" altLang="en-US" sz="3200">
                <a:sym typeface="+mn-ea"/>
              </a:rPr>
              <a:t>参数学习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8615"/>
            <a:ext cx="10515600" cy="4952365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GraphSAGE是如何学习聚合器的参数以及权重变量W的呢?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在有监督的情况下，可以使用每个节点的预测label和真实label的交叉熵作为损失函数。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在无监督的情况下，可以假设相邻的节点的输出embeding应当尽可能相近，因此可以设计出如下的损失函数：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055" y="4612005"/>
            <a:ext cx="6485890" cy="7207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zh-CN" altLang="en-US" sz="3200"/>
              <a:t>四、</a:t>
            </a:r>
            <a:r>
              <a:rPr lang="en-US" altLang="zh-CN" sz="3200"/>
              <a:t>GAT</a:t>
            </a:r>
            <a:r>
              <a:rPr lang="zh-CN" altLang="en-US" sz="3200"/>
              <a:t>（Graph Attention Networks）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/>
              <a:t>4.1 </a:t>
            </a:r>
            <a:r>
              <a:rPr lang="zh-CN" altLang="en-US"/>
              <a:t>动机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4.2 GAT </a:t>
            </a:r>
            <a:r>
              <a:rPr lang="zh-CN" altLang="en-US"/>
              <a:t>的数学定义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4.3 </a:t>
            </a:r>
            <a:r>
              <a:rPr lang="zh-CN" altLang="en-US"/>
              <a:t>图注意力机制的类型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4.1 </a:t>
            </a:r>
            <a:r>
              <a:rPr lang="zh-CN" altLang="en-US" sz="3200">
                <a:sym typeface="+mn-ea"/>
              </a:rPr>
              <a:t>动机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8615"/>
            <a:ext cx="10515600" cy="4952365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虽然图神经网络算法GCN和GraphSAGE作用非常好，但是存在以下问题：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1.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图结构数据常常含有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噪声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，意味着节点间的边有时不是那么可靠；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2.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邻居的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相对重要性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也有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差异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解决这些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问题的方式是在图算法中引入“注意力”机制(attention mechanism), 通过计算当前节点与邻居的“注意力系数”(attention coefficient), 在聚合邻居embedding的时候进行加权，使得图神经网络能够更加关注重要的节点，以减少边噪声带来的影响。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4.2 GAT </a:t>
            </a:r>
            <a:r>
              <a:rPr lang="zh-CN" altLang="en-US" sz="3200">
                <a:sym typeface="+mn-ea"/>
              </a:rPr>
              <a:t>的数学定义</a:t>
            </a:r>
            <a:endParaRPr lang="zh-CN" altLang="en-US" sz="3200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8870" y="1866265"/>
            <a:ext cx="9953625" cy="1374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5" y="3616325"/>
            <a:ext cx="2296795" cy="10458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4.3 </a:t>
            </a:r>
            <a:r>
              <a:rPr lang="zh-CN" altLang="en-US" sz="3200">
                <a:sym typeface="+mn-ea"/>
              </a:rPr>
              <a:t>图注意力机制的类型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8615"/>
            <a:ext cx="10515600" cy="4952365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4.3.1. 学习注意力权重(Learn attention weights)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；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4.3.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2. 基于相似性的注意力(Similarity-based attention)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；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4.3.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3. 注意力引导的随机游走(Attention-guided walk)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4.3.1. 学习注意力权重(Learn attention weights)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8615"/>
            <a:ext cx="10515600" cy="4952365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核心思想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利用参数矩阵学习节点和邻居之间的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相对重要性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2422525"/>
            <a:ext cx="9281160" cy="40436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4.3.1. 学习注意力权重(Learn attention weights)</a:t>
            </a:r>
            <a:endParaRPr lang="zh-CN" altLang="en-US" sz="3200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7355" y="2240915"/>
            <a:ext cx="8797925" cy="37706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4.3.2. 基于</a:t>
            </a: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相似性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的注意力(Similarity-based attention)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695305" cy="4351655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学习注意力权重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使用一参数向量a学习节点和邻居的相对重要性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动机：既然我们有节点v的特征表示x，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假设和节点自身相像的邻居节点更加重要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，那么可以通过直接计算x之间相似性的方法得到节点的相对重要性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其中，β表示可训练偏差(bias)，cos函数用来计算余弦相似度，和上一个方法类似，W 是一个可训练的参数矩阵，用来对输入特征做线性变换。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5710" y="3802380"/>
            <a:ext cx="4820285" cy="10433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4.3.3. 注意力引导的随机游走(Attention-guided walk)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695305" cy="4351655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前两种注意力方法主要关注于选择相关的邻居信息，并将这些信息聚合到节点的embedding中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4.3.3. 注意力引导的随机游走(Attention-guided walk)</a:t>
            </a:r>
            <a:endParaRPr lang="zh-CN" altLang="en-US" sz="3200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695305" cy="4351655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155" y="1489710"/>
            <a:ext cx="8768715" cy="5059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5160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1.1 欧几里得结构化数据和非欧几里得结构化数据特点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42975" y="1442085"/>
            <a:ext cx="39947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）非</a:t>
            </a:r>
            <a:r>
              <a:rPr lang="en-US" altLang="zh-CN" sz="2400">
                <a:sym typeface="+mn-ea"/>
              </a:rPr>
              <a:t>欧几里得结构化数据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7379335" y="2613660"/>
            <a:ext cx="460502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举例：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1D：社交网络(eg：Facebook，Twitter等)等；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2D：生物网络(基因，分子，大脑连接)等；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3D：基础设施网络(eg：能源，交通，互联网，通信等)等；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" y="2769235"/>
            <a:ext cx="665797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38015" y="2847340"/>
            <a:ext cx="33166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Thank you!</a:t>
            </a:r>
            <a:endParaRPr lang="en-US" altLang="zh-CN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1.2 </a:t>
            </a:r>
            <a:r>
              <a:rPr lang="en-US" altLang="zh-CN" sz="3200">
                <a:sym typeface="+mn-ea"/>
              </a:rPr>
              <a:t>图(Graph)概念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895" y="2289810"/>
            <a:ext cx="4258945" cy="2805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45045" y="2815590"/>
            <a:ext cx="38188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表现形式</a:t>
            </a:r>
            <a:r>
              <a:rPr lang="zh-CN" altLang="en-US"/>
              <a:t>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邻接矩阵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 </a:t>
            </a:r>
            <a:r>
              <a:rPr lang="zh-CN" altLang="en-US"/>
              <a:t>度矩阵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 </a:t>
            </a:r>
            <a:r>
              <a:rPr lang="zh-CN" altLang="en-US"/>
              <a:t>邻域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6430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1.3 图(Graph)</a:t>
            </a:r>
            <a:r>
              <a:rPr lang="zh-CN" altLang="en-US" sz="3200">
                <a:sym typeface="+mn-ea"/>
              </a:rPr>
              <a:t>上的学习任务</a:t>
            </a:r>
            <a:endParaRPr lang="zh-CN" altLang="en-US" sz="3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595" y="1648460"/>
            <a:ext cx="108915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/>
              <a:t>图节点分类任务</a:t>
            </a:r>
            <a:r>
              <a:rPr lang="zh-CN" altLang="en-US" sz="2400"/>
              <a:t>：图中每个节点都有对应的特征，当我们已知一些节点的类别的时候，可以设计分类任务针对未知节点进行分类。我们接下来要介绍的 GCN、GraphSAGE、GAT模型都是对图上的节点分类。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/>
              <a:t>图边结构预测任务</a:t>
            </a:r>
            <a:r>
              <a:rPr lang="zh-CN" altLang="en-US" sz="2400"/>
              <a:t>：图中的节点和节点之间的边关系可能在输入数据中能够采集到，而有些隐藏的边需要我们挖掘出来，这类任务就是对边的预测任务，也就是对节点和节点之间关系的预测。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/>
              <a:t>图的分类</a:t>
            </a:r>
            <a:r>
              <a:rPr lang="zh-CN" altLang="en-US" sz="2400"/>
              <a:t>：对于整个图来说，我们也可以对图分类，图分类又称为图的同构问题，基本思路是将图中节点的特征聚合起来作为图的特征，再进行分类。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5160"/>
            <a:ext cx="10515600" cy="828675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1.4 图(Graph)</a:t>
            </a:r>
            <a:r>
              <a:rPr lang="zh-CN" altLang="en-US" sz="3200">
                <a:sym typeface="+mn-ea"/>
              </a:rPr>
              <a:t>应用举例</a:t>
            </a:r>
            <a:endParaRPr lang="zh-CN" altLang="en-US" sz="32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2183130"/>
            <a:ext cx="8507730" cy="3306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27490" y="2959735"/>
            <a:ext cx="301815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应用</a:t>
            </a:r>
            <a:r>
              <a:rPr lang="zh-CN" altLang="en-US"/>
              <a:t>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节点分类—反欺诈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 </a:t>
            </a:r>
            <a:r>
              <a:rPr lang="zh-CN" altLang="en-US"/>
              <a:t>边结构预测—商品推荐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zh-CN" altLang="en-US" sz="3200"/>
              <a:t>二、</a:t>
            </a:r>
            <a:r>
              <a:rPr lang="en-US" altLang="zh-CN" sz="3200"/>
              <a:t>GCN </a:t>
            </a:r>
            <a:r>
              <a:rPr lang="zh-CN" altLang="en-US" sz="3200"/>
              <a:t>介绍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/>
              <a:t>2.1 </a:t>
            </a:r>
            <a:r>
              <a:rPr lang="zh-CN" altLang="en-US"/>
              <a:t>问题定义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2.2 </a:t>
            </a:r>
            <a:r>
              <a:rPr lang="zh-CN" altLang="en-US"/>
              <a:t>图上的快速卷积近似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2.3 </a:t>
            </a:r>
            <a:r>
              <a:rPr lang="zh-CN" altLang="en-US"/>
              <a:t>半监督学习节点分类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035"/>
            <a:ext cx="10515600" cy="828675"/>
          </a:xfrm>
        </p:spPr>
        <p:txBody>
          <a:bodyPr/>
          <a:p>
            <a:r>
              <a:rPr lang="en-US" altLang="zh-CN" sz="3200">
                <a:sym typeface="+mn-ea"/>
              </a:rPr>
              <a:t>2.1 </a:t>
            </a:r>
            <a:r>
              <a:rPr lang="zh-CN" altLang="en-US" sz="3200">
                <a:sym typeface="+mn-ea"/>
              </a:rPr>
              <a:t>问题定义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因为图中只有一小部分节点有标签。这类问题可以划分到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基于图的半监督学习问题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中。为了对节点进行分类，我们可以利用节点自身的特征信息和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用图结构信息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92411644"/>
  <p:tag name="KSO_WM_UNIT_PLACING_PICTURE_USER_VIEWPORT" val="{&quot;height&quot;:4890,&quot;width&quot;:94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4512</Words>
  <Application>WPS 演示</Application>
  <PresentationFormat>宽屏</PresentationFormat>
  <Paragraphs>282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GCN 分享</vt:lpstr>
      <vt:lpstr>一、基础知识介绍</vt:lpstr>
      <vt:lpstr>1.1 欧几里得结构化数据和非欧几里得结构化数据特点</vt:lpstr>
      <vt:lpstr>1.1 欧几里得结构化数据和非欧几里得结构化数据特点</vt:lpstr>
      <vt:lpstr>1.2 图(Graph)概念</vt:lpstr>
      <vt:lpstr>1.3 图(Graph)上的学习任务</vt:lpstr>
      <vt:lpstr>1.4 图(Graph)应用举例</vt:lpstr>
      <vt:lpstr>二、GCN 介绍</vt:lpstr>
      <vt:lpstr>2.1 问题定义</vt:lpstr>
      <vt:lpstr>2.1 问题定义</vt:lpstr>
      <vt:lpstr>2.2 图上的快速卷积近似</vt:lpstr>
      <vt:lpstr>2.2 图上的快速卷积近似</vt:lpstr>
      <vt:lpstr>2.2 图上的快速卷积近似</vt:lpstr>
      <vt:lpstr>2.2 图上的快速卷积近似</vt:lpstr>
      <vt:lpstr>2.2 图上的快速卷积近似</vt:lpstr>
      <vt:lpstr>2.2 图上的快速卷积近似</vt:lpstr>
      <vt:lpstr>2.2 图上的快速卷积近似</vt:lpstr>
      <vt:lpstr>2.2 图上的快速卷积近似</vt:lpstr>
      <vt:lpstr>2.3 半监督学习节点分类</vt:lpstr>
      <vt:lpstr>2.3.1 传播公式介绍</vt:lpstr>
      <vt:lpstr>2.3.2 举例</vt:lpstr>
      <vt:lpstr>三、GraphSAGE</vt:lpstr>
      <vt:lpstr>3.1 动机</vt:lpstr>
      <vt:lpstr>3.2 Inductive learning v.s. Transductive learning</vt:lpstr>
      <vt:lpstr>3.3 概述</vt:lpstr>
      <vt:lpstr>3.3 概述</vt:lpstr>
      <vt:lpstr>3.4 算法细节</vt:lpstr>
      <vt:lpstr>3.4 算法细节</vt:lpstr>
      <vt:lpstr>3.4 算法细节</vt:lpstr>
      <vt:lpstr>3.5 参数学习</vt:lpstr>
      <vt:lpstr>四、GAT（Graph Attention Networks）</vt:lpstr>
      <vt:lpstr>4.1 动机</vt:lpstr>
      <vt:lpstr>4.2 GAT 的数学定义</vt:lpstr>
      <vt:lpstr>4.3 图注意力机制的类型</vt:lpstr>
      <vt:lpstr>4.3.1. 学习注意力权重(Learn attention weights)</vt:lpstr>
      <vt:lpstr>4.3.1. 学习注意力权重(Learn attention weights)</vt:lpstr>
      <vt:lpstr>4.3.2. 基于相似性的注意力(Similarity-based attention)</vt:lpstr>
      <vt:lpstr>4.3.3. 注意力引导的随机游走(Attention-guided walk)</vt:lpstr>
      <vt:lpstr>4.3.3. 注意力引导的随机游走(Attention-guided walk)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</dc:creator>
  <cp:lastModifiedBy>宁静致远</cp:lastModifiedBy>
  <cp:revision>29</cp:revision>
  <dcterms:created xsi:type="dcterms:W3CDTF">2020-04-12T11:37:00Z</dcterms:created>
  <dcterms:modified xsi:type="dcterms:W3CDTF">2020-05-30T15:21:39Z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