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7284700" cy="9721850"/>
  <p:notesSz cx="17284700" cy="9721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92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8598" y="2409189"/>
            <a:ext cx="1074750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2705" y="5444236"/>
            <a:ext cx="12099290" cy="2430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75512" y="1620392"/>
            <a:ext cx="16065500" cy="6930390"/>
          </a:xfrm>
          <a:custGeom>
            <a:avLst/>
            <a:gdLst/>
            <a:ahLst/>
            <a:cxnLst/>
            <a:rect l="l" t="t" r="r" b="b"/>
            <a:pathLst>
              <a:path w="16065500" h="6930390">
                <a:moveTo>
                  <a:pt x="0" y="276986"/>
                </a:moveTo>
                <a:lnTo>
                  <a:pt x="4461" y="227182"/>
                </a:lnTo>
                <a:lnTo>
                  <a:pt x="17326" y="180313"/>
                </a:lnTo>
                <a:lnTo>
                  <a:pt x="37810" y="137159"/>
                </a:lnTo>
                <a:lnTo>
                  <a:pt x="65133" y="98503"/>
                </a:lnTo>
                <a:lnTo>
                  <a:pt x="98512" y="65124"/>
                </a:lnTo>
                <a:lnTo>
                  <a:pt x="137165" y="37803"/>
                </a:lnTo>
                <a:lnTo>
                  <a:pt x="180310" y="17322"/>
                </a:lnTo>
                <a:lnTo>
                  <a:pt x="227165" y="4460"/>
                </a:lnTo>
                <a:lnTo>
                  <a:pt x="276948" y="0"/>
                </a:lnTo>
                <a:lnTo>
                  <a:pt x="15788258" y="0"/>
                </a:lnTo>
                <a:lnTo>
                  <a:pt x="15838063" y="4460"/>
                </a:lnTo>
                <a:lnTo>
                  <a:pt x="15884932" y="17322"/>
                </a:lnTo>
                <a:lnTo>
                  <a:pt x="15928085" y="37803"/>
                </a:lnTo>
                <a:lnTo>
                  <a:pt x="15966742" y="65124"/>
                </a:lnTo>
                <a:lnTo>
                  <a:pt x="16000121" y="98503"/>
                </a:lnTo>
                <a:lnTo>
                  <a:pt x="16027442" y="137159"/>
                </a:lnTo>
                <a:lnTo>
                  <a:pt x="16047923" y="180313"/>
                </a:lnTo>
                <a:lnTo>
                  <a:pt x="16060785" y="227182"/>
                </a:lnTo>
                <a:lnTo>
                  <a:pt x="16065246" y="276986"/>
                </a:lnTo>
                <a:lnTo>
                  <a:pt x="16065246" y="6653403"/>
                </a:lnTo>
                <a:lnTo>
                  <a:pt x="16060785" y="6703207"/>
                </a:lnTo>
                <a:lnTo>
                  <a:pt x="16047923" y="6750076"/>
                </a:lnTo>
                <a:lnTo>
                  <a:pt x="16027442" y="6793230"/>
                </a:lnTo>
                <a:lnTo>
                  <a:pt x="16000121" y="6831886"/>
                </a:lnTo>
                <a:lnTo>
                  <a:pt x="15966742" y="6865265"/>
                </a:lnTo>
                <a:lnTo>
                  <a:pt x="15928085" y="6892586"/>
                </a:lnTo>
                <a:lnTo>
                  <a:pt x="15884932" y="6913067"/>
                </a:lnTo>
                <a:lnTo>
                  <a:pt x="15838063" y="6925929"/>
                </a:lnTo>
                <a:lnTo>
                  <a:pt x="15788258" y="6930390"/>
                </a:lnTo>
                <a:lnTo>
                  <a:pt x="276948" y="6930390"/>
                </a:lnTo>
                <a:lnTo>
                  <a:pt x="227165" y="6925929"/>
                </a:lnTo>
                <a:lnTo>
                  <a:pt x="180310" y="6913067"/>
                </a:lnTo>
                <a:lnTo>
                  <a:pt x="137165" y="6892586"/>
                </a:lnTo>
                <a:lnTo>
                  <a:pt x="98512" y="6865265"/>
                </a:lnTo>
                <a:lnTo>
                  <a:pt x="65133" y="6831886"/>
                </a:lnTo>
                <a:lnTo>
                  <a:pt x="37810" y="6793230"/>
                </a:lnTo>
                <a:lnTo>
                  <a:pt x="17326" y="6750076"/>
                </a:lnTo>
                <a:lnTo>
                  <a:pt x="4461" y="6703207"/>
                </a:lnTo>
                <a:lnTo>
                  <a:pt x="0" y="6653403"/>
                </a:lnTo>
                <a:lnTo>
                  <a:pt x="0" y="2769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57322" y="2365755"/>
            <a:ext cx="3601720" cy="5493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032493" y="2365755"/>
            <a:ext cx="4276725" cy="547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0404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8215" y="3592321"/>
            <a:ext cx="6208268" cy="132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1427" y="2567685"/>
            <a:ext cx="15261844" cy="547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76798" y="9041321"/>
            <a:ext cx="5531104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235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44984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pydev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ontinuum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8341" y="3667505"/>
            <a:ext cx="77444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" dirty="0">
                <a:latin typeface="微软雅黑"/>
                <a:cs typeface="微软雅黑"/>
              </a:rPr>
              <a:t>Python</a:t>
            </a:r>
            <a:r>
              <a:rPr sz="8000" b="1" dirty="0">
                <a:latin typeface="微软雅黑"/>
                <a:cs typeface="微软雅黑"/>
              </a:rPr>
              <a:t>快速入门</a:t>
            </a:r>
            <a:endParaRPr sz="8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1826" y="3233927"/>
            <a:ext cx="9486900" cy="2095500"/>
          </a:xfrm>
          <a:custGeom>
            <a:avLst/>
            <a:gdLst/>
            <a:ahLst/>
            <a:cxnLst/>
            <a:rect l="l" t="t" r="r" b="b"/>
            <a:pathLst>
              <a:path w="9486900" h="2095500">
                <a:moveTo>
                  <a:pt x="9193149" y="2082800"/>
                </a:moveTo>
                <a:lnTo>
                  <a:pt x="278129" y="2082800"/>
                </a:lnTo>
                <a:lnTo>
                  <a:pt x="296925" y="2095500"/>
                </a:lnTo>
                <a:lnTo>
                  <a:pt x="9174099" y="2095500"/>
                </a:lnTo>
                <a:lnTo>
                  <a:pt x="9193149" y="2082800"/>
                </a:lnTo>
                <a:close/>
              </a:path>
              <a:path w="9486900" h="2095500">
                <a:moveTo>
                  <a:pt x="9265031" y="2057400"/>
                </a:moveTo>
                <a:lnTo>
                  <a:pt x="224282" y="2057400"/>
                </a:lnTo>
                <a:lnTo>
                  <a:pt x="241935" y="2070100"/>
                </a:lnTo>
                <a:lnTo>
                  <a:pt x="259969" y="2082800"/>
                </a:lnTo>
                <a:lnTo>
                  <a:pt x="9230106" y="2082800"/>
                </a:lnTo>
                <a:lnTo>
                  <a:pt x="9248140" y="2070100"/>
                </a:lnTo>
                <a:lnTo>
                  <a:pt x="9265031" y="2057400"/>
                </a:lnTo>
                <a:close/>
              </a:path>
              <a:path w="9486900" h="2095500">
                <a:moveTo>
                  <a:pt x="299085" y="2006600"/>
                </a:moveTo>
                <a:lnTo>
                  <a:pt x="144399" y="2006600"/>
                </a:lnTo>
                <a:lnTo>
                  <a:pt x="159512" y="2019300"/>
                </a:lnTo>
                <a:lnTo>
                  <a:pt x="174878" y="2032000"/>
                </a:lnTo>
                <a:lnTo>
                  <a:pt x="190753" y="2044700"/>
                </a:lnTo>
                <a:lnTo>
                  <a:pt x="207518" y="2057400"/>
                </a:lnTo>
                <a:lnTo>
                  <a:pt x="9282430" y="2057400"/>
                </a:lnTo>
                <a:lnTo>
                  <a:pt x="9298813" y="2044700"/>
                </a:lnTo>
                <a:lnTo>
                  <a:pt x="9330055" y="2019300"/>
                </a:lnTo>
                <a:lnTo>
                  <a:pt x="314198" y="2019300"/>
                </a:lnTo>
                <a:lnTo>
                  <a:pt x="299085" y="2006600"/>
                </a:lnTo>
                <a:close/>
              </a:path>
              <a:path w="9486900" h="2095500">
                <a:moveTo>
                  <a:pt x="9356597" y="88900"/>
                </a:moveTo>
                <a:lnTo>
                  <a:pt x="9202674" y="88900"/>
                </a:lnTo>
                <a:lnTo>
                  <a:pt x="9217025" y="101600"/>
                </a:lnTo>
                <a:lnTo>
                  <a:pt x="9230995" y="101600"/>
                </a:lnTo>
                <a:lnTo>
                  <a:pt x="9244838" y="114300"/>
                </a:lnTo>
                <a:lnTo>
                  <a:pt x="9258045" y="114300"/>
                </a:lnTo>
                <a:lnTo>
                  <a:pt x="9270872" y="127000"/>
                </a:lnTo>
                <a:lnTo>
                  <a:pt x="9283318" y="139700"/>
                </a:lnTo>
                <a:lnTo>
                  <a:pt x="9295257" y="139700"/>
                </a:lnTo>
                <a:lnTo>
                  <a:pt x="9328277" y="177800"/>
                </a:lnTo>
                <a:lnTo>
                  <a:pt x="9356470" y="215900"/>
                </a:lnTo>
                <a:lnTo>
                  <a:pt x="9379331" y="254000"/>
                </a:lnTo>
                <a:lnTo>
                  <a:pt x="9396349" y="292100"/>
                </a:lnTo>
                <a:lnTo>
                  <a:pt x="9404222" y="330200"/>
                </a:lnTo>
                <a:lnTo>
                  <a:pt x="9406890" y="342900"/>
                </a:lnTo>
                <a:lnTo>
                  <a:pt x="9408922" y="355600"/>
                </a:lnTo>
                <a:lnTo>
                  <a:pt x="9410065" y="368300"/>
                </a:lnTo>
                <a:lnTo>
                  <a:pt x="9410572" y="393700"/>
                </a:lnTo>
                <a:lnTo>
                  <a:pt x="9410572" y="1701800"/>
                </a:lnTo>
                <a:lnTo>
                  <a:pt x="9410065" y="1727200"/>
                </a:lnTo>
                <a:lnTo>
                  <a:pt x="9408922" y="1739900"/>
                </a:lnTo>
                <a:lnTo>
                  <a:pt x="9406890" y="1752600"/>
                </a:lnTo>
                <a:lnTo>
                  <a:pt x="9404095" y="1778000"/>
                </a:lnTo>
                <a:lnTo>
                  <a:pt x="9391141" y="1816100"/>
                </a:lnTo>
                <a:lnTo>
                  <a:pt x="9372091" y="1854200"/>
                </a:lnTo>
                <a:lnTo>
                  <a:pt x="9347327" y="1892300"/>
                </a:lnTo>
                <a:lnTo>
                  <a:pt x="9317355" y="1930400"/>
                </a:lnTo>
                <a:lnTo>
                  <a:pt x="9282811" y="1968500"/>
                </a:lnTo>
                <a:lnTo>
                  <a:pt x="9270365" y="1968500"/>
                </a:lnTo>
                <a:lnTo>
                  <a:pt x="9257538" y="1981200"/>
                </a:lnTo>
                <a:lnTo>
                  <a:pt x="9244203" y="1981200"/>
                </a:lnTo>
                <a:lnTo>
                  <a:pt x="9230487" y="1993900"/>
                </a:lnTo>
                <a:lnTo>
                  <a:pt x="9216390" y="2006600"/>
                </a:lnTo>
                <a:lnTo>
                  <a:pt x="9187434" y="2006600"/>
                </a:lnTo>
                <a:lnTo>
                  <a:pt x="9172193" y="2019300"/>
                </a:lnTo>
                <a:lnTo>
                  <a:pt x="9330055" y="2019300"/>
                </a:lnTo>
                <a:lnTo>
                  <a:pt x="9359138" y="1993900"/>
                </a:lnTo>
                <a:lnTo>
                  <a:pt x="9398000" y="1955800"/>
                </a:lnTo>
                <a:lnTo>
                  <a:pt x="9430512" y="1905000"/>
                </a:lnTo>
                <a:lnTo>
                  <a:pt x="9440164" y="1892300"/>
                </a:lnTo>
                <a:lnTo>
                  <a:pt x="9448545" y="1879600"/>
                </a:lnTo>
                <a:lnTo>
                  <a:pt x="9456547" y="1854200"/>
                </a:lnTo>
                <a:lnTo>
                  <a:pt x="9463532" y="1841500"/>
                </a:lnTo>
                <a:lnTo>
                  <a:pt x="9469628" y="1828800"/>
                </a:lnTo>
                <a:lnTo>
                  <a:pt x="9474835" y="1803400"/>
                </a:lnTo>
                <a:lnTo>
                  <a:pt x="9479280" y="1790700"/>
                </a:lnTo>
                <a:lnTo>
                  <a:pt x="9482582" y="1765300"/>
                </a:lnTo>
                <a:lnTo>
                  <a:pt x="9484995" y="1752600"/>
                </a:lnTo>
                <a:lnTo>
                  <a:pt x="9486391" y="1727200"/>
                </a:lnTo>
                <a:lnTo>
                  <a:pt x="9486900" y="1701800"/>
                </a:lnTo>
                <a:lnTo>
                  <a:pt x="9486900" y="381000"/>
                </a:lnTo>
                <a:lnTo>
                  <a:pt x="9486265" y="368300"/>
                </a:lnTo>
                <a:lnTo>
                  <a:pt x="9484741" y="342900"/>
                </a:lnTo>
                <a:lnTo>
                  <a:pt x="9482074" y="330200"/>
                </a:lnTo>
                <a:lnTo>
                  <a:pt x="9478518" y="304800"/>
                </a:lnTo>
                <a:lnTo>
                  <a:pt x="9474072" y="292100"/>
                </a:lnTo>
                <a:lnTo>
                  <a:pt x="9468739" y="266700"/>
                </a:lnTo>
                <a:lnTo>
                  <a:pt x="9462389" y="254000"/>
                </a:lnTo>
                <a:lnTo>
                  <a:pt x="9455277" y="228600"/>
                </a:lnTo>
                <a:lnTo>
                  <a:pt x="9447403" y="215900"/>
                </a:lnTo>
                <a:lnTo>
                  <a:pt x="9438513" y="203200"/>
                </a:lnTo>
                <a:lnTo>
                  <a:pt x="9429115" y="177800"/>
                </a:lnTo>
                <a:lnTo>
                  <a:pt x="9395841" y="139700"/>
                </a:lnTo>
                <a:lnTo>
                  <a:pt x="9370568" y="114300"/>
                </a:lnTo>
                <a:lnTo>
                  <a:pt x="9356597" y="88900"/>
                </a:lnTo>
                <a:close/>
              </a:path>
              <a:path w="9486900" h="2095500">
                <a:moveTo>
                  <a:pt x="9279382" y="38100"/>
                </a:moveTo>
                <a:lnTo>
                  <a:pt x="204470" y="38100"/>
                </a:lnTo>
                <a:lnTo>
                  <a:pt x="172212" y="63500"/>
                </a:lnTo>
                <a:lnTo>
                  <a:pt x="142112" y="88900"/>
                </a:lnTo>
                <a:lnTo>
                  <a:pt x="101219" y="127000"/>
                </a:lnTo>
                <a:lnTo>
                  <a:pt x="66421" y="165100"/>
                </a:lnTo>
                <a:lnTo>
                  <a:pt x="56387" y="190500"/>
                </a:lnTo>
                <a:lnTo>
                  <a:pt x="46736" y="203200"/>
                </a:lnTo>
                <a:lnTo>
                  <a:pt x="38226" y="215900"/>
                </a:lnTo>
                <a:lnTo>
                  <a:pt x="30352" y="241300"/>
                </a:lnTo>
                <a:lnTo>
                  <a:pt x="23368" y="254000"/>
                </a:lnTo>
                <a:lnTo>
                  <a:pt x="17272" y="266700"/>
                </a:lnTo>
                <a:lnTo>
                  <a:pt x="12064" y="292100"/>
                </a:lnTo>
                <a:lnTo>
                  <a:pt x="7620" y="304800"/>
                </a:lnTo>
                <a:lnTo>
                  <a:pt x="4318" y="330200"/>
                </a:lnTo>
                <a:lnTo>
                  <a:pt x="1904" y="355600"/>
                </a:lnTo>
                <a:lnTo>
                  <a:pt x="508" y="368300"/>
                </a:lnTo>
                <a:lnTo>
                  <a:pt x="0" y="393700"/>
                </a:lnTo>
                <a:lnTo>
                  <a:pt x="0" y="1714500"/>
                </a:lnTo>
                <a:lnTo>
                  <a:pt x="635" y="1727200"/>
                </a:lnTo>
                <a:lnTo>
                  <a:pt x="2159" y="1752600"/>
                </a:lnTo>
                <a:lnTo>
                  <a:pt x="4825" y="1765300"/>
                </a:lnTo>
                <a:lnTo>
                  <a:pt x="8254" y="1790700"/>
                </a:lnTo>
                <a:lnTo>
                  <a:pt x="12826" y="1803400"/>
                </a:lnTo>
                <a:lnTo>
                  <a:pt x="18161" y="1828800"/>
                </a:lnTo>
                <a:lnTo>
                  <a:pt x="24511" y="1841500"/>
                </a:lnTo>
                <a:lnTo>
                  <a:pt x="31623" y="1866900"/>
                </a:lnTo>
                <a:lnTo>
                  <a:pt x="39497" y="1879600"/>
                </a:lnTo>
                <a:lnTo>
                  <a:pt x="48387" y="1892300"/>
                </a:lnTo>
                <a:lnTo>
                  <a:pt x="57912" y="1917700"/>
                </a:lnTo>
                <a:lnTo>
                  <a:pt x="68199" y="1930400"/>
                </a:lnTo>
                <a:lnTo>
                  <a:pt x="79248" y="1943100"/>
                </a:lnTo>
                <a:lnTo>
                  <a:pt x="90804" y="1955800"/>
                </a:lnTo>
                <a:lnTo>
                  <a:pt x="103377" y="1968500"/>
                </a:lnTo>
                <a:lnTo>
                  <a:pt x="116459" y="1993900"/>
                </a:lnTo>
                <a:lnTo>
                  <a:pt x="130048" y="2006600"/>
                </a:lnTo>
                <a:lnTo>
                  <a:pt x="270001" y="2006600"/>
                </a:lnTo>
                <a:lnTo>
                  <a:pt x="255904" y="1993900"/>
                </a:lnTo>
                <a:lnTo>
                  <a:pt x="242188" y="1981200"/>
                </a:lnTo>
                <a:lnTo>
                  <a:pt x="228981" y="1981200"/>
                </a:lnTo>
                <a:lnTo>
                  <a:pt x="216026" y="1968500"/>
                </a:lnTo>
                <a:lnTo>
                  <a:pt x="203581" y="1968500"/>
                </a:lnTo>
                <a:lnTo>
                  <a:pt x="169037" y="1930400"/>
                </a:lnTo>
                <a:lnTo>
                  <a:pt x="139319" y="1892300"/>
                </a:lnTo>
                <a:lnTo>
                  <a:pt x="114426" y="1854200"/>
                </a:lnTo>
                <a:lnTo>
                  <a:pt x="95503" y="1816100"/>
                </a:lnTo>
                <a:lnTo>
                  <a:pt x="82676" y="1778000"/>
                </a:lnTo>
                <a:lnTo>
                  <a:pt x="80010" y="1752600"/>
                </a:lnTo>
                <a:lnTo>
                  <a:pt x="77977" y="1739900"/>
                </a:lnTo>
                <a:lnTo>
                  <a:pt x="76835" y="1727200"/>
                </a:lnTo>
                <a:lnTo>
                  <a:pt x="76326" y="1701800"/>
                </a:lnTo>
                <a:lnTo>
                  <a:pt x="76326" y="393700"/>
                </a:lnTo>
                <a:lnTo>
                  <a:pt x="76835" y="368300"/>
                </a:lnTo>
                <a:lnTo>
                  <a:pt x="77977" y="355600"/>
                </a:lnTo>
                <a:lnTo>
                  <a:pt x="80010" y="342900"/>
                </a:lnTo>
                <a:lnTo>
                  <a:pt x="82803" y="317500"/>
                </a:lnTo>
                <a:lnTo>
                  <a:pt x="95631" y="279400"/>
                </a:lnTo>
                <a:lnTo>
                  <a:pt x="114808" y="241300"/>
                </a:lnTo>
                <a:lnTo>
                  <a:pt x="139573" y="203200"/>
                </a:lnTo>
                <a:lnTo>
                  <a:pt x="169545" y="165100"/>
                </a:lnTo>
                <a:lnTo>
                  <a:pt x="192024" y="139700"/>
                </a:lnTo>
                <a:lnTo>
                  <a:pt x="204088" y="139700"/>
                </a:lnTo>
                <a:lnTo>
                  <a:pt x="216535" y="127000"/>
                </a:lnTo>
                <a:lnTo>
                  <a:pt x="229488" y="114300"/>
                </a:lnTo>
                <a:lnTo>
                  <a:pt x="242824" y="114300"/>
                </a:lnTo>
                <a:lnTo>
                  <a:pt x="256412" y="101600"/>
                </a:lnTo>
                <a:lnTo>
                  <a:pt x="270510" y="88900"/>
                </a:lnTo>
                <a:lnTo>
                  <a:pt x="299593" y="88900"/>
                </a:lnTo>
                <a:lnTo>
                  <a:pt x="314706" y="76200"/>
                </a:lnTo>
                <a:lnTo>
                  <a:pt x="9327641" y="76200"/>
                </a:lnTo>
                <a:lnTo>
                  <a:pt x="9312147" y="63500"/>
                </a:lnTo>
                <a:lnTo>
                  <a:pt x="9296272" y="50800"/>
                </a:lnTo>
                <a:lnTo>
                  <a:pt x="9279382" y="38100"/>
                </a:lnTo>
                <a:close/>
              </a:path>
              <a:path w="9486900" h="2095500">
                <a:moveTo>
                  <a:pt x="9179306" y="1981200"/>
                </a:moveTo>
                <a:lnTo>
                  <a:pt x="306070" y="1981200"/>
                </a:lnTo>
                <a:lnTo>
                  <a:pt x="319913" y="1993900"/>
                </a:lnTo>
                <a:lnTo>
                  <a:pt x="9165209" y="1993900"/>
                </a:lnTo>
                <a:lnTo>
                  <a:pt x="9179306" y="1981200"/>
                </a:lnTo>
                <a:close/>
              </a:path>
              <a:path w="9486900" h="2095500">
                <a:moveTo>
                  <a:pt x="9219057" y="1968500"/>
                </a:moveTo>
                <a:lnTo>
                  <a:pt x="266446" y="1968500"/>
                </a:lnTo>
                <a:lnTo>
                  <a:pt x="279273" y="1981200"/>
                </a:lnTo>
                <a:lnTo>
                  <a:pt x="9205849" y="1981200"/>
                </a:lnTo>
                <a:lnTo>
                  <a:pt x="9219057" y="1968500"/>
                </a:lnTo>
                <a:close/>
              </a:path>
              <a:path w="9486900" h="2095500">
                <a:moveTo>
                  <a:pt x="312927" y="1955800"/>
                </a:moveTo>
                <a:lnTo>
                  <a:pt x="241681" y="1955800"/>
                </a:lnTo>
                <a:lnTo>
                  <a:pt x="253746" y="1968500"/>
                </a:lnTo>
                <a:lnTo>
                  <a:pt x="325627" y="1968500"/>
                </a:lnTo>
                <a:lnTo>
                  <a:pt x="312927" y="1955800"/>
                </a:lnTo>
                <a:close/>
              </a:path>
              <a:path w="9486900" h="2095500">
                <a:moveTo>
                  <a:pt x="9243695" y="1955800"/>
                </a:moveTo>
                <a:lnTo>
                  <a:pt x="9183370" y="1955800"/>
                </a:lnTo>
                <a:lnTo>
                  <a:pt x="9171178" y="1968500"/>
                </a:lnTo>
                <a:lnTo>
                  <a:pt x="9231503" y="1968500"/>
                </a:lnTo>
                <a:lnTo>
                  <a:pt x="9243695" y="1955800"/>
                </a:lnTo>
                <a:close/>
              </a:path>
              <a:path w="9486900" h="2095500">
                <a:moveTo>
                  <a:pt x="232918" y="1917700"/>
                </a:moveTo>
                <a:lnTo>
                  <a:pt x="196976" y="1917700"/>
                </a:lnTo>
                <a:lnTo>
                  <a:pt x="207390" y="1930400"/>
                </a:lnTo>
                <a:lnTo>
                  <a:pt x="218186" y="1943100"/>
                </a:lnTo>
                <a:lnTo>
                  <a:pt x="229743" y="1955800"/>
                </a:lnTo>
                <a:lnTo>
                  <a:pt x="288671" y="1955800"/>
                </a:lnTo>
                <a:lnTo>
                  <a:pt x="276987" y="1943100"/>
                </a:lnTo>
                <a:lnTo>
                  <a:pt x="265302" y="1943100"/>
                </a:lnTo>
                <a:lnTo>
                  <a:pt x="254508" y="1930400"/>
                </a:lnTo>
                <a:lnTo>
                  <a:pt x="243459" y="1930400"/>
                </a:lnTo>
                <a:lnTo>
                  <a:pt x="232918" y="1917700"/>
                </a:lnTo>
                <a:close/>
              </a:path>
              <a:path w="9486900" h="2095500">
                <a:moveTo>
                  <a:pt x="9300210" y="177800"/>
                </a:moveTo>
                <a:lnTo>
                  <a:pt x="9263888" y="177800"/>
                </a:lnTo>
                <a:lnTo>
                  <a:pt x="9273793" y="190500"/>
                </a:lnTo>
                <a:lnTo>
                  <a:pt x="9282557" y="203200"/>
                </a:lnTo>
                <a:lnTo>
                  <a:pt x="9291447" y="215900"/>
                </a:lnTo>
                <a:lnTo>
                  <a:pt x="9299956" y="215900"/>
                </a:lnTo>
                <a:lnTo>
                  <a:pt x="9307703" y="228600"/>
                </a:lnTo>
                <a:lnTo>
                  <a:pt x="9314941" y="241300"/>
                </a:lnTo>
                <a:lnTo>
                  <a:pt x="9321800" y="254000"/>
                </a:lnTo>
                <a:lnTo>
                  <a:pt x="9328404" y="266700"/>
                </a:lnTo>
                <a:lnTo>
                  <a:pt x="9333991" y="279400"/>
                </a:lnTo>
                <a:lnTo>
                  <a:pt x="9339453" y="279400"/>
                </a:lnTo>
                <a:lnTo>
                  <a:pt x="9351645" y="317500"/>
                </a:lnTo>
                <a:lnTo>
                  <a:pt x="9358376" y="368300"/>
                </a:lnTo>
                <a:lnTo>
                  <a:pt x="9359391" y="381000"/>
                </a:lnTo>
                <a:lnTo>
                  <a:pt x="9359645" y="393700"/>
                </a:lnTo>
                <a:lnTo>
                  <a:pt x="9359645" y="1701800"/>
                </a:lnTo>
                <a:lnTo>
                  <a:pt x="9358122" y="1739900"/>
                </a:lnTo>
                <a:lnTo>
                  <a:pt x="9350883" y="1778000"/>
                </a:lnTo>
                <a:lnTo>
                  <a:pt x="9338183" y="1816100"/>
                </a:lnTo>
                <a:lnTo>
                  <a:pt x="9326753" y="1841500"/>
                </a:lnTo>
                <a:lnTo>
                  <a:pt x="9320403" y="1841500"/>
                </a:lnTo>
                <a:lnTo>
                  <a:pt x="9313418" y="1854200"/>
                </a:lnTo>
                <a:lnTo>
                  <a:pt x="9305797" y="1866900"/>
                </a:lnTo>
                <a:lnTo>
                  <a:pt x="9297924" y="1879600"/>
                </a:lnTo>
                <a:lnTo>
                  <a:pt x="9289415" y="1892300"/>
                </a:lnTo>
                <a:lnTo>
                  <a:pt x="9280652" y="1892300"/>
                </a:lnTo>
                <a:lnTo>
                  <a:pt x="9271127" y="1905000"/>
                </a:lnTo>
                <a:lnTo>
                  <a:pt x="9261475" y="1917700"/>
                </a:lnTo>
                <a:lnTo>
                  <a:pt x="9251315" y="1917700"/>
                </a:lnTo>
                <a:lnTo>
                  <a:pt x="9241028" y="1930400"/>
                </a:lnTo>
                <a:lnTo>
                  <a:pt x="9229979" y="1943100"/>
                </a:lnTo>
                <a:lnTo>
                  <a:pt x="9207500" y="1943100"/>
                </a:lnTo>
                <a:lnTo>
                  <a:pt x="9195308" y="1955800"/>
                </a:lnTo>
                <a:lnTo>
                  <a:pt x="9255760" y="1955800"/>
                </a:lnTo>
                <a:lnTo>
                  <a:pt x="9267063" y="1943100"/>
                </a:lnTo>
                <a:lnTo>
                  <a:pt x="9278239" y="1930400"/>
                </a:lnTo>
                <a:lnTo>
                  <a:pt x="9288780" y="1930400"/>
                </a:lnTo>
                <a:lnTo>
                  <a:pt x="9317863" y="1892300"/>
                </a:lnTo>
                <a:lnTo>
                  <a:pt x="9342374" y="1854200"/>
                </a:lnTo>
                <a:lnTo>
                  <a:pt x="9349359" y="1854200"/>
                </a:lnTo>
                <a:lnTo>
                  <a:pt x="9355963" y="1841500"/>
                </a:lnTo>
                <a:lnTo>
                  <a:pt x="9361805" y="1828800"/>
                </a:lnTo>
                <a:lnTo>
                  <a:pt x="9367012" y="1803400"/>
                </a:lnTo>
                <a:lnTo>
                  <a:pt x="9371711" y="1790700"/>
                </a:lnTo>
                <a:lnTo>
                  <a:pt x="9381616" y="1752600"/>
                </a:lnTo>
                <a:lnTo>
                  <a:pt x="9385045" y="1701800"/>
                </a:lnTo>
                <a:lnTo>
                  <a:pt x="9385045" y="393700"/>
                </a:lnTo>
                <a:lnTo>
                  <a:pt x="9383649" y="355600"/>
                </a:lnTo>
                <a:lnTo>
                  <a:pt x="9376156" y="317500"/>
                </a:lnTo>
                <a:lnTo>
                  <a:pt x="9362566" y="279400"/>
                </a:lnTo>
                <a:lnTo>
                  <a:pt x="9343263" y="241300"/>
                </a:lnTo>
                <a:lnTo>
                  <a:pt x="9319133" y="203200"/>
                </a:lnTo>
                <a:lnTo>
                  <a:pt x="9309862" y="190500"/>
                </a:lnTo>
                <a:lnTo>
                  <a:pt x="9300210" y="177800"/>
                </a:lnTo>
                <a:close/>
              </a:path>
              <a:path w="9486900" h="2095500">
                <a:moveTo>
                  <a:pt x="246125" y="165100"/>
                </a:moveTo>
                <a:lnTo>
                  <a:pt x="198120" y="165100"/>
                </a:lnTo>
                <a:lnTo>
                  <a:pt x="187960" y="177800"/>
                </a:lnTo>
                <a:lnTo>
                  <a:pt x="160274" y="215900"/>
                </a:lnTo>
                <a:lnTo>
                  <a:pt x="137413" y="254000"/>
                </a:lnTo>
                <a:lnTo>
                  <a:pt x="119761" y="292100"/>
                </a:lnTo>
                <a:lnTo>
                  <a:pt x="107950" y="330200"/>
                </a:lnTo>
                <a:lnTo>
                  <a:pt x="102235" y="368300"/>
                </a:lnTo>
                <a:lnTo>
                  <a:pt x="101726" y="1701800"/>
                </a:lnTo>
                <a:lnTo>
                  <a:pt x="102235" y="1727200"/>
                </a:lnTo>
                <a:lnTo>
                  <a:pt x="107441" y="1765300"/>
                </a:lnTo>
                <a:lnTo>
                  <a:pt x="119125" y="1803400"/>
                </a:lnTo>
                <a:lnTo>
                  <a:pt x="136525" y="1841500"/>
                </a:lnTo>
                <a:lnTo>
                  <a:pt x="159258" y="1879600"/>
                </a:lnTo>
                <a:lnTo>
                  <a:pt x="186562" y="1917700"/>
                </a:lnTo>
                <a:lnTo>
                  <a:pt x="223012" y="1917700"/>
                </a:lnTo>
                <a:lnTo>
                  <a:pt x="213613" y="1905000"/>
                </a:lnTo>
                <a:lnTo>
                  <a:pt x="204088" y="1892300"/>
                </a:lnTo>
                <a:lnTo>
                  <a:pt x="195325" y="1892300"/>
                </a:lnTo>
                <a:lnTo>
                  <a:pt x="179324" y="1866900"/>
                </a:lnTo>
                <a:lnTo>
                  <a:pt x="171831" y="1854200"/>
                </a:lnTo>
                <a:lnTo>
                  <a:pt x="164973" y="1841500"/>
                </a:lnTo>
                <a:lnTo>
                  <a:pt x="158496" y="1828800"/>
                </a:lnTo>
                <a:lnTo>
                  <a:pt x="152908" y="1816100"/>
                </a:lnTo>
                <a:lnTo>
                  <a:pt x="147447" y="1816100"/>
                </a:lnTo>
                <a:lnTo>
                  <a:pt x="135254" y="1778000"/>
                </a:lnTo>
                <a:lnTo>
                  <a:pt x="128524" y="1739900"/>
                </a:lnTo>
                <a:lnTo>
                  <a:pt x="127253" y="1701800"/>
                </a:lnTo>
                <a:lnTo>
                  <a:pt x="127253" y="393700"/>
                </a:lnTo>
                <a:lnTo>
                  <a:pt x="128777" y="355600"/>
                </a:lnTo>
                <a:lnTo>
                  <a:pt x="136016" y="317500"/>
                </a:lnTo>
                <a:lnTo>
                  <a:pt x="148716" y="279400"/>
                </a:lnTo>
                <a:lnTo>
                  <a:pt x="160147" y="254000"/>
                </a:lnTo>
                <a:lnTo>
                  <a:pt x="166497" y="254000"/>
                </a:lnTo>
                <a:lnTo>
                  <a:pt x="173609" y="241300"/>
                </a:lnTo>
                <a:lnTo>
                  <a:pt x="181101" y="228600"/>
                </a:lnTo>
                <a:lnTo>
                  <a:pt x="189102" y="215900"/>
                </a:lnTo>
                <a:lnTo>
                  <a:pt x="197485" y="203200"/>
                </a:lnTo>
                <a:lnTo>
                  <a:pt x="206375" y="203200"/>
                </a:lnTo>
                <a:lnTo>
                  <a:pt x="215646" y="190500"/>
                </a:lnTo>
                <a:lnTo>
                  <a:pt x="225298" y="177800"/>
                </a:lnTo>
                <a:lnTo>
                  <a:pt x="235585" y="177800"/>
                </a:lnTo>
                <a:lnTo>
                  <a:pt x="246125" y="165100"/>
                </a:lnTo>
                <a:close/>
              </a:path>
              <a:path w="9486900" h="2095500">
                <a:moveTo>
                  <a:pt x="9268460" y="152400"/>
                </a:moveTo>
                <a:lnTo>
                  <a:pt x="9221851" y="152400"/>
                </a:lnTo>
                <a:lnTo>
                  <a:pt x="9232518" y="165100"/>
                </a:lnTo>
                <a:lnTo>
                  <a:pt x="9243314" y="165100"/>
                </a:lnTo>
                <a:lnTo>
                  <a:pt x="9253728" y="177800"/>
                </a:lnTo>
                <a:lnTo>
                  <a:pt x="9290304" y="177800"/>
                </a:lnTo>
                <a:lnTo>
                  <a:pt x="9279509" y="165100"/>
                </a:lnTo>
                <a:lnTo>
                  <a:pt x="9268460" y="152400"/>
                </a:lnTo>
                <a:close/>
              </a:path>
              <a:path w="9486900" h="2095500">
                <a:moveTo>
                  <a:pt x="291591" y="139700"/>
                </a:moveTo>
                <a:lnTo>
                  <a:pt x="231394" y="139700"/>
                </a:lnTo>
                <a:lnTo>
                  <a:pt x="219837" y="152400"/>
                </a:lnTo>
                <a:lnTo>
                  <a:pt x="208661" y="165100"/>
                </a:lnTo>
                <a:lnTo>
                  <a:pt x="256794" y="165100"/>
                </a:lnTo>
                <a:lnTo>
                  <a:pt x="268350" y="152400"/>
                </a:lnTo>
                <a:lnTo>
                  <a:pt x="279526" y="152400"/>
                </a:lnTo>
                <a:lnTo>
                  <a:pt x="291591" y="139700"/>
                </a:lnTo>
                <a:close/>
              </a:path>
              <a:path w="9486900" h="2095500">
                <a:moveTo>
                  <a:pt x="9233281" y="127000"/>
                </a:moveTo>
                <a:lnTo>
                  <a:pt x="9161272" y="127000"/>
                </a:lnTo>
                <a:lnTo>
                  <a:pt x="9173972" y="139700"/>
                </a:lnTo>
                <a:lnTo>
                  <a:pt x="9198356" y="139700"/>
                </a:lnTo>
                <a:lnTo>
                  <a:pt x="9209786" y="152400"/>
                </a:lnTo>
                <a:lnTo>
                  <a:pt x="9257030" y="152400"/>
                </a:lnTo>
                <a:lnTo>
                  <a:pt x="9245218" y="139700"/>
                </a:lnTo>
                <a:lnTo>
                  <a:pt x="9233281" y="127000"/>
                </a:lnTo>
                <a:close/>
              </a:path>
              <a:path w="9486900" h="2095500">
                <a:moveTo>
                  <a:pt x="315849" y="127000"/>
                </a:moveTo>
                <a:lnTo>
                  <a:pt x="255524" y="127000"/>
                </a:lnTo>
                <a:lnTo>
                  <a:pt x="243077" y="139700"/>
                </a:lnTo>
                <a:lnTo>
                  <a:pt x="303657" y="139700"/>
                </a:lnTo>
                <a:lnTo>
                  <a:pt x="315849" y="127000"/>
                </a:lnTo>
                <a:close/>
              </a:path>
              <a:path w="9486900" h="2095500">
                <a:moveTo>
                  <a:pt x="9207754" y="114300"/>
                </a:moveTo>
                <a:lnTo>
                  <a:pt x="281050" y="114300"/>
                </a:lnTo>
                <a:lnTo>
                  <a:pt x="267970" y="127000"/>
                </a:lnTo>
                <a:lnTo>
                  <a:pt x="9220454" y="127000"/>
                </a:lnTo>
                <a:lnTo>
                  <a:pt x="9207754" y="114300"/>
                </a:lnTo>
                <a:close/>
              </a:path>
              <a:path w="9486900" h="2095500">
                <a:moveTo>
                  <a:pt x="9167114" y="101600"/>
                </a:moveTo>
                <a:lnTo>
                  <a:pt x="321690" y="101600"/>
                </a:lnTo>
                <a:lnTo>
                  <a:pt x="307721" y="114300"/>
                </a:lnTo>
                <a:lnTo>
                  <a:pt x="9180957" y="114300"/>
                </a:lnTo>
                <a:lnTo>
                  <a:pt x="9167114" y="101600"/>
                </a:lnTo>
                <a:close/>
              </a:path>
              <a:path w="9486900" h="2095500">
                <a:moveTo>
                  <a:pt x="9327641" y="76200"/>
                </a:moveTo>
                <a:lnTo>
                  <a:pt x="9172829" y="76200"/>
                </a:lnTo>
                <a:lnTo>
                  <a:pt x="9187941" y="88900"/>
                </a:lnTo>
                <a:lnTo>
                  <a:pt x="9342501" y="88900"/>
                </a:lnTo>
                <a:lnTo>
                  <a:pt x="9327641" y="76200"/>
                </a:lnTo>
                <a:close/>
              </a:path>
              <a:path w="9486900" h="2095500">
                <a:moveTo>
                  <a:pt x="9227058" y="12700"/>
                </a:moveTo>
                <a:lnTo>
                  <a:pt x="256794" y="12700"/>
                </a:lnTo>
                <a:lnTo>
                  <a:pt x="238887" y="25400"/>
                </a:lnTo>
                <a:lnTo>
                  <a:pt x="221741" y="38100"/>
                </a:lnTo>
                <a:lnTo>
                  <a:pt x="9262745" y="38100"/>
                </a:lnTo>
                <a:lnTo>
                  <a:pt x="9245091" y="25400"/>
                </a:lnTo>
                <a:lnTo>
                  <a:pt x="9227058" y="12700"/>
                </a:lnTo>
                <a:close/>
              </a:path>
              <a:path w="9486900" h="2095500">
                <a:moveTo>
                  <a:pt x="9190101" y="0"/>
                </a:moveTo>
                <a:lnTo>
                  <a:pt x="312927" y="0"/>
                </a:lnTo>
                <a:lnTo>
                  <a:pt x="293877" y="12700"/>
                </a:lnTo>
                <a:lnTo>
                  <a:pt x="9208897" y="12700"/>
                </a:lnTo>
                <a:lnTo>
                  <a:pt x="919010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6831" y="6480047"/>
            <a:ext cx="142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嵩</a:t>
            </a:r>
            <a:r>
              <a:rPr sz="4800" b="1" spc="-100" dirty="0">
                <a:latin typeface="微软雅黑"/>
                <a:cs typeface="微软雅黑"/>
              </a:rPr>
              <a:t> </a:t>
            </a:r>
            <a:r>
              <a:rPr sz="4800" b="1" dirty="0">
                <a:latin typeface="微软雅黑"/>
                <a:cs typeface="微软雅黑"/>
              </a:rPr>
              <a:t>天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2" y="3069335"/>
            <a:ext cx="8244205" cy="4276090"/>
          </a:xfrm>
          <a:custGeom>
            <a:avLst/>
            <a:gdLst/>
            <a:ahLst/>
            <a:cxnLst/>
            <a:rect l="l" t="t" r="r" b="b"/>
            <a:pathLst>
              <a:path w="8244205" h="4276090">
                <a:moveTo>
                  <a:pt x="0" y="4275582"/>
                </a:moveTo>
                <a:lnTo>
                  <a:pt x="8244078" y="4275582"/>
                </a:lnTo>
                <a:lnTo>
                  <a:pt x="8244078" y="0"/>
                </a:lnTo>
                <a:lnTo>
                  <a:pt x="0" y="0"/>
                </a:lnTo>
                <a:lnTo>
                  <a:pt x="0" y="427558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06781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IDL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开发环境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6780" y="1830831"/>
            <a:ext cx="2566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交互式环境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8933" y="4618481"/>
            <a:ext cx="6169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&gt;&gt;&gt;</a:t>
            </a:r>
            <a:r>
              <a:rPr sz="3200" spc="5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是交互式的提示符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每输入一行代码，运行相应结果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9927" y="3276600"/>
            <a:ext cx="6862572" cy="393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2" y="3069335"/>
            <a:ext cx="8244205" cy="4276090"/>
          </a:xfrm>
          <a:custGeom>
            <a:avLst/>
            <a:gdLst/>
            <a:ahLst/>
            <a:cxnLst/>
            <a:rect l="l" t="t" r="r" b="b"/>
            <a:pathLst>
              <a:path w="8244205" h="4276090">
                <a:moveTo>
                  <a:pt x="0" y="4275582"/>
                </a:moveTo>
                <a:lnTo>
                  <a:pt x="8244078" y="4275582"/>
                </a:lnTo>
                <a:lnTo>
                  <a:pt x="8244078" y="0"/>
                </a:lnTo>
                <a:lnTo>
                  <a:pt x="0" y="0"/>
                </a:lnTo>
                <a:lnTo>
                  <a:pt x="0" y="427558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06781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IDL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开发环境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6780" y="1830831"/>
            <a:ext cx="2566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文件式环境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8933" y="4618481"/>
            <a:ext cx="596963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CTRL+N启动一个文本编辑器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IDLE提供的Python文件式</a:t>
            </a:r>
            <a:r>
              <a:rPr sz="3200" dirty="0">
                <a:latin typeface="微软雅黑"/>
                <a:cs typeface="微软雅黑"/>
              </a:rPr>
              <a:t>环境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4633" y="3284981"/>
            <a:ext cx="5985510" cy="3870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06781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IDL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开发环境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8705" y="1830831"/>
            <a:ext cx="11203940" cy="569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9005" algn="ctr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快捷键</a:t>
            </a:r>
            <a:endParaRPr sz="4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2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CTRL +</a:t>
            </a:r>
            <a:r>
              <a:rPr sz="3200" spc="5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N：在IDLE交互界面下，用来启动IDLE编辑器</a:t>
            </a:r>
            <a:endParaRPr sz="3200" dirty="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CTRL +</a:t>
            </a:r>
            <a:r>
              <a:rPr sz="3200" spc="5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Q：退出IDLE或IDLE编辑器</a:t>
            </a:r>
            <a:endParaRPr sz="3200" dirty="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65" dirty="0">
                <a:latin typeface="微软雅黑"/>
                <a:cs typeface="微软雅黑"/>
              </a:rPr>
              <a:t>ALT</a:t>
            </a:r>
            <a:r>
              <a:rPr sz="3200" spc="-5" dirty="0">
                <a:latin typeface="微软雅黑"/>
                <a:cs typeface="微软雅黑"/>
              </a:rPr>
              <a:t> </a:t>
            </a:r>
            <a:r>
              <a:rPr sz="3200" dirty="0">
                <a:latin typeface="微软雅黑"/>
                <a:cs typeface="微软雅黑"/>
              </a:rPr>
              <a:t>+</a:t>
            </a:r>
            <a:r>
              <a:rPr sz="3200" spc="-5" dirty="0">
                <a:latin typeface="微软雅黑"/>
                <a:cs typeface="微软雅黑"/>
              </a:rPr>
              <a:t> 3：在</a:t>
            </a:r>
            <a:r>
              <a:rPr sz="3200" dirty="0">
                <a:latin typeface="微软雅黑"/>
                <a:cs typeface="微软雅黑"/>
              </a:rPr>
              <a:t>IDLE</a:t>
            </a:r>
            <a:r>
              <a:rPr sz="3200" spc="-5" dirty="0">
                <a:latin typeface="微软雅黑"/>
                <a:cs typeface="微软雅黑"/>
              </a:rPr>
              <a:t>编辑器内，注释选定区域文本</a:t>
            </a:r>
            <a:endParaRPr sz="3200" dirty="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65" dirty="0">
                <a:latin typeface="微软雅黑"/>
                <a:cs typeface="微软雅黑"/>
              </a:rPr>
              <a:t>ALT</a:t>
            </a:r>
            <a:r>
              <a:rPr sz="3200" spc="-5" dirty="0">
                <a:latin typeface="微软雅黑"/>
                <a:cs typeface="微软雅黑"/>
              </a:rPr>
              <a:t> +</a:t>
            </a:r>
            <a:r>
              <a:rPr sz="3200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4：在</a:t>
            </a:r>
            <a:r>
              <a:rPr sz="3200" dirty="0">
                <a:latin typeface="微软雅黑"/>
                <a:cs typeface="微软雅黑"/>
              </a:rPr>
              <a:t>IDLE</a:t>
            </a:r>
            <a:r>
              <a:rPr sz="3200" spc="-5" dirty="0">
                <a:latin typeface="微软雅黑"/>
                <a:cs typeface="微软雅黑"/>
              </a:rPr>
              <a:t>编辑器内，解除注释选定区域文本</a:t>
            </a:r>
            <a:endParaRPr sz="3200" dirty="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65" dirty="0">
                <a:latin typeface="微软雅黑"/>
                <a:cs typeface="微软雅黑"/>
              </a:rPr>
              <a:t>ALT</a:t>
            </a:r>
            <a:r>
              <a:rPr sz="3200" spc="-10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+ Q：在IDLE编辑器内，将</a:t>
            </a:r>
            <a:r>
              <a:rPr sz="3200" dirty="0">
                <a:latin typeface="微软雅黑"/>
                <a:cs typeface="微软雅黑"/>
              </a:rPr>
              <a:t>Python</a:t>
            </a:r>
            <a:r>
              <a:rPr sz="3200" spc="-5" dirty="0">
                <a:latin typeface="微软雅黑"/>
                <a:cs typeface="微软雅黑"/>
              </a:rPr>
              <a:t>代码进</a:t>
            </a:r>
            <a:r>
              <a:rPr sz="3200" dirty="0">
                <a:latin typeface="微软雅黑"/>
                <a:cs typeface="微软雅黑"/>
              </a:rPr>
              <a:t>行</a:t>
            </a:r>
            <a:r>
              <a:rPr sz="3200" spc="-5" dirty="0">
                <a:latin typeface="微软雅黑"/>
                <a:cs typeface="微软雅黑"/>
              </a:rPr>
              <a:t>格式</a:t>
            </a:r>
            <a:r>
              <a:rPr sz="3200" spc="5" dirty="0">
                <a:latin typeface="微软雅黑"/>
                <a:cs typeface="微软雅黑"/>
              </a:rPr>
              <a:t>化</a:t>
            </a:r>
            <a:r>
              <a:rPr sz="3200" spc="-5" dirty="0">
                <a:latin typeface="微软雅黑"/>
                <a:cs typeface="微软雅黑"/>
              </a:rPr>
              <a:t>布局</a:t>
            </a:r>
            <a:endParaRPr sz="3200" dirty="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F5：在IDLE编辑器内，执行Python</a:t>
            </a:r>
            <a:r>
              <a:rPr sz="3200" dirty="0">
                <a:latin typeface="微软雅黑"/>
                <a:cs typeface="微软雅黑"/>
              </a:rPr>
              <a:t>程序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代码尝试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173" y="3060191"/>
            <a:ext cx="16064865" cy="4544695"/>
          </a:xfrm>
          <a:custGeom>
            <a:avLst/>
            <a:gdLst/>
            <a:ahLst/>
            <a:cxnLst/>
            <a:rect l="l" t="t" r="r" b="b"/>
            <a:pathLst>
              <a:path w="16064865" h="4544695">
                <a:moveTo>
                  <a:pt x="0" y="4544568"/>
                </a:moveTo>
                <a:lnTo>
                  <a:pt x="16064484" y="4544568"/>
                </a:lnTo>
                <a:lnTo>
                  <a:pt x="16064484" y="0"/>
                </a:lnTo>
                <a:lnTo>
                  <a:pt x="0" y="0"/>
                </a:lnTo>
                <a:lnTo>
                  <a:pt x="0" y="454456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9148" y="3645407"/>
            <a:ext cx="10575290" cy="3375025"/>
          </a:xfrm>
          <a:prstGeom prst="rect">
            <a:avLst/>
          </a:prstGeom>
          <a:solidFill>
            <a:srgbClr val="27282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75705E"/>
                </a:solidFill>
                <a:latin typeface="黑体"/>
                <a:cs typeface="黑体"/>
              </a:rPr>
              <a:t>#SimpleTempConvert.py</a:t>
            </a:r>
            <a:endParaRPr sz="2800">
              <a:latin typeface="黑体"/>
              <a:cs typeface="黑体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solidFill>
                  <a:srgbClr val="F8F8F1"/>
                </a:solidFill>
                <a:latin typeface="黑体"/>
                <a:cs typeface="黑体"/>
              </a:rPr>
              <a:t>TempStr</a:t>
            </a:r>
            <a:r>
              <a:rPr sz="2800" spc="-20" dirty="0">
                <a:solidFill>
                  <a:srgbClr val="F8F8F1"/>
                </a:solidFill>
                <a:latin typeface="黑体"/>
                <a:cs typeface="黑体"/>
              </a:rPr>
              <a:t> </a:t>
            </a:r>
            <a:r>
              <a:rPr sz="2800" dirty="0">
                <a:solidFill>
                  <a:srgbClr val="F82571"/>
                </a:solidFill>
                <a:latin typeface="黑体"/>
                <a:cs typeface="黑体"/>
              </a:rPr>
              <a:t>= </a:t>
            </a:r>
            <a:r>
              <a:rPr sz="2800" spc="-5" dirty="0">
                <a:solidFill>
                  <a:srgbClr val="66D9EE"/>
                </a:solidFill>
                <a:latin typeface="黑体"/>
                <a:cs typeface="黑体"/>
              </a:rPr>
              <a:t>input</a:t>
            </a:r>
            <a:r>
              <a:rPr sz="2800" spc="-5" dirty="0">
                <a:solidFill>
                  <a:srgbClr val="F8F8F1"/>
                </a:solidFill>
                <a:latin typeface="黑体"/>
                <a:cs typeface="黑体"/>
              </a:rPr>
              <a:t>(</a:t>
            </a:r>
            <a:r>
              <a:rPr sz="2800" spc="-5" dirty="0">
                <a:solidFill>
                  <a:srgbClr val="E6DB74"/>
                </a:solidFill>
                <a:latin typeface="黑体"/>
                <a:cs typeface="黑体"/>
              </a:rPr>
              <a:t>"</a:t>
            </a:r>
            <a:r>
              <a:rPr sz="2800" dirty="0">
                <a:solidFill>
                  <a:srgbClr val="E6DB74"/>
                </a:solidFill>
                <a:latin typeface="黑体"/>
                <a:cs typeface="黑体"/>
              </a:rPr>
              <a:t>请输</a:t>
            </a:r>
            <a:r>
              <a:rPr sz="2800" spc="-10" dirty="0">
                <a:solidFill>
                  <a:srgbClr val="E6DB74"/>
                </a:solidFill>
                <a:latin typeface="黑体"/>
                <a:cs typeface="黑体"/>
              </a:rPr>
              <a:t>入</a:t>
            </a:r>
            <a:r>
              <a:rPr sz="2800" dirty="0">
                <a:solidFill>
                  <a:srgbClr val="E6DB74"/>
                </a:solidFill>
                <a:latin typeface="黑体"/>
                <a:cs typeface="黑体"/>
              </a:rPr>
              <a:t>摄氏温</a:t>
            </a:r>
            <a:r>
              <a:rPr sz="2800" spc="-15" dirty="0">
                <a:solidFill>
                  <a:srgbClr val="E6DB74"/>
                </a:solidFill>
                <a:latin typeface="黑体"/>
                <a:cs typeface="黑体"/>
              </a:rPr>
              <a:t>度</a:t>
            </a:r>
            <a:r>
              <a:rPr sz="2800" dirty="0">
                <a:solidFill>
                  <a:srgbClr val="E6DB74"/>
                </a:solidFill>
                <a:latin typeface="黑体"/>
                <a:cs typeface="黑体"/>
              </a:rPr>
              <a:t>值:</a:t>
            </a:r>
            <a:r>
              <a:rPr sz="2800" spc="-10" dirty="0">
                <a:solidFill>
                  <a:srgbClr val="E6DB74"/>
                </a:solidFill>
                <a:latin typeface="黑体"/>
                <a:cs typeface="黑体"/>
              </a:rPr>
              <a:t> </a:t>
            </a:r>
            <a:r>
              <a:rPr sz="2800" dirty="0">
                <a:solidFill>
                  <a:srgbClr val="E6DB74"/>
                </a:solidFill>
                <a:latin typeface="黑体"/>
                <a:cs typeface="黑体"/>
              </a:rPr>
              <a:t>"</a:t>
            </a:r>
            <a:r>
              <a:rPr sz="2800" dirty="0">
                <a:solidFill>
                  <a:srgbClr val="F8F8F1"/>
                </a:solidFill>
                <a:latin typeface="黑体"/>
                <a:cs typeface="黑体"/>
              </a:rPr>
              <a:t>)</a:t>
            </a:r>
            <a:endParaRPr sz="2800">
              <a:latin typeface="黑体"/>
              <a:cs typeface="黑体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solidFill>
                  <a:srgbClr val="F8F8F1"/>
                </a:solidFill>
                <a:latin typeface="黑体"/>
                <a:cs typeface="黑体"/>
              </a:rPr>
              <a:t>F </a:t>
            </a:r>
            <a:r>
              <a:rPr sz="2800" dirty="0">
                <a:solidFill>
                  <a:srgbClr val="F82571"/>
                </a:solidFill>
                <a:latin typeface="黑体"/>
                <a:cs typeface="黑体"/>
              </a:rPr>
              <a:t>= </a:t>
            </a:r>
            <a:r>
              <a:rPr sz="2800" spc="-5" dirty="0">
                <a:solidFill>
                  <a:srgbClr val="AD81FF"/>
                </a:solidFill>
                <a:latin typeface="黑体"/>
                <a:cs typeface="黑体"/>
              </a:rPr>
              <a:t>1.8</a:t>
            </a:r>
            <a:r>
              <a:rPr sz="2800" spc="-5" dirty="0">
                <a:solidFill>
                  <a:srgbClr val="F82571"/>
                </a:solidFill>
                <a:latin typeface="黑体"/>
                <a:cs typeface="黑体"/>
              </a:rPr>
              <a:t>*</a:t>
            </a:r>
            <a:r>
              <a:rPr sz="2800" spc="-5" dirty="0">
                <a:solidFill>
                  <a:srgbClr val="66D9EE"/>
                </a:solidFill>
                <a:latin typeface="黑体"/>
                <a:cs typeface="黑体"/>
              </a:rPr>
              <a:t>eval</a:t>
            </a:r>
            <a:r>
              <a:rPr sz="2800" spc="-5" dirty="0">
                <a:solidFill>
                  <a:srgbClr val="F8F8F1"/>
                </a:solidFill>
                <a:latin typeface="黑体"/>
                <a:cs typeface="黑体"/>
              </a:rPr>
              <a:t>(TempStr) </a:t>
            </a:r>
            <a:r>
              <a:rPr sz="2800" dirty="0">
                <a:solidFill>
                  <a:srgbClr val="F82571"/>
                </a:solidFill>
                <a:latin typeface="黑体"/>
                <a:cs typeface="黑体"/>
              </a:rPr>
              <a:t>+</a:t>
            </a:r>
            <a:r>
              <a:rPr sz="2800" spc="-20" dirty="0">
                <a:solidFill>
                  <a:srgbClr val="F82571"/>
                </a:solidFill>
                <a:latin typeface="黑体"/>
                <a:cs typeface="黑体"/>
              </a:rPr>
              <a:t> </a:t>
            </a:r>
            <a:r>
              <a:rPr sz="2800" dirty="0">
                <a:solidFill>
                  <a:srgbClr val="AD81FF"/>
                </a:solidFill>
                <a:latin typeface="黑体"/>
                <a:cs typeface="黑体"/>
              </a:rPr>
              <a:t>32</a:t>
            </a:r>
            <a:endParaRPr sz="2800">
              <a:latin typeface="黑体"/>
              <a:cs typeface="黑体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66D9EE"/>
                </a:solidFill>
                <a:latin typeface="黑体"/>
                <a:cs typeface="黑体"/>
              </a:rPr>
              <a:t>print</a:t>
            </a:r>
            <a:r>
              <a:rPr sz="2800" spc="-5" dirty="0">
                <a:solidFill>
                  <a:srgbClr val="F8F8F1"/>
                </a:solidFill>
                <a:latin typeface="黑体"/>
                <a:cs typeface="黑体"/>
              </a:rPr>
              <a:t>(</a:t>
            </a:r>
            <a:r>
              <a:rPr sz="2800" spc="-5" dirty="0">
                <a:solidFill>
                  <a:srgbClr val="E6DB74"/>
                </a:solidFill>
                <a:latin typeface="黑体"/>
                <a:cs typeface="黑体"/>
              </a:rPr>
              <a:t>"</a:t>
            </a:r>
            <a:r>
              <a:rPr sz="2800" dirty="0">
                <a:solidFill>
                  <a:srgbClr val="E6DB74"/>
                </a:solidFill>
                <a:latin typeface="黑体"/>
                <a:cs typeface="黑体"/>
              </a:rPr>
              <a:t>对应的</a:t>
            </a:r>
            <a:r>
              <a:rPr sz="2800" spc="-15" dirty="0">
                <a:solidFill>
                  <a:srgbClr val="E6DB74"/>
                </a:solidFill>
                <a:latin typeface="黑体"/>
                <a:cs typeface="黑体"/>
              </a:rPr>
              <a:t>华</a:t>
            </a:r>
            <a:r>
              <a:rPr sz="2800" dirty="0">
                <a:solidFill>
                  <a:srgbClr val="E6DB74"/>
                </a:solidFill>
                <a:latin typeface="黑体"/>
                <a:cs typeface="黑体"/>
              </a:rPr>
              <a:t>氏温度</a:t>
            </a:r>
            <a:r>
              <a:rPr sz="2800" spc="-15" dirty="0">
                <a:solidFill>
                  <a:srgbClr val="E6DB74"/>
                </a:solidFill>
                <a:latin typeface="黑体"/>
                <a:cs typeface="黑体"/>
              </a:rPr>
              <a:t>是</a:t>
            </a:r>
            <a:r>
              <a:rPr sz="2800" spc="-5" dirty="0">
                <a:solidFill>
                  <a:srgbClr val="E6DB74"/>
                </a:solidFill>
                <a:latin typeface="黑体"/>
                <a:cs typeface="黑体"/>
              </a:rPr>
              <a:t>{:.2f}F"</a:t>
            </a:r>
            <a:r>
              <a:rPr sz="2800" spc="-5" dirty="0">
                <a:solidFill>
                  <a:srgbClr val="F8F8F1"/>
                </a:solidFill>
                <a:latin typeface="黑体"/>
                <a:cs typeface="黑体"/>
              </a:rPr>
              <a:t>.format(F))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8526" y="1830831"/>
            <a:ext cx="35833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写段代码试一试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53600" y="3424412"/>
            <a:ext cx="564896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9845" marR="5080" indent="-1287780">
              <a:lnSpc>
                <a:spcPct val="105000"/>
              </a:lnSpc>
              <a:spcBef>
                <a:spcPts val="105"/>
              </a:spcBef>
            </a:pPr>
            <a:r>
              <a:rPr sz="8000" b="1" spc="-5" dirty="0">
                <a:latin typeface="微软雅黑"/>
                <a:cs typeface="微软雅黑"/>
              </a:rPr>
              <a:t>PyChar</a:t>
            </a:r>
            <a:r>
              <a:rPr sz="8000" b="1" spc="15" dirty="0">
                <a:latin typeface="微软雅黑"/>
                <a:cs typeface="微软雅黑"/>
              </a:rPr>
              <a:t>m</a:t>
            </a:r>
            <a:r>
              <a:rPr sz="8000" b="1" dirty="0">
                <a:latin typeface="微软雅黑"/>
                <a:cs typeface="微软雅黑"/>
              </a:rPr>
              <a:t>开 </a:t>
            </a:r>
            <a:r>
              <a:rPr sz="8000" b="1" spc="-5" dirty="0">
                <a:latin typeface="微软雅黑"/>
                <a:cs typeface="微软雅黑"/>
              </a:rPr>
              <a:t>发工具</a:t>
            </a:r>
            <a:endParaRPr sz="80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03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Python快速入门</a:t>
            </a:r>
          </a:p>
        </p:txBody>
      </p:sp>
      <p:sp>
        <p:nvSpPr>
          <p:cNvPr id="12" name="object 12"/>
          <p:cNvSpPr/>
          <p:nvPr/>
        </p:nvSpPr>
        <p:spPr>
          <a:xfrm>
            <a:off x="9540240" y="2088641"/>
            <a:ext cx="6075045" cy="3973829"/>
          </a:xfrm>
          <a:custGeom>
            <a:avLst/>
            <a:gdLst/>
            <a:ahLst/>
            <a:cxnLst/>
            <a:rect l="l" t="t" r="r" b="b"/>
            <a:pathLst>
              <a:path w="6075044" h="3973829">
                <a:moveTo>
                  <a:pt x="0" y="662304"/>
                </a:moveTo>
                <a:lnTo>
                  <a:pt x="1663" y="615008"/>
                </a:lnTo>
                <a:lnTo>
                  <a:pt x="6577" y="568608"/>
                </a:lnTo>
                <a:lnTo>
                  <a:pt x="14631" y="523218"/>
                </a:lnTo>
                <a:lnTo>
                  <a:pt x="25711" y="478949"/>
                </a:lnTo>
                <a:lnTo>
                  <a:pt x="39707" y="435914"/>
                </a:lnTo>
                <a:lnTo>
                  <a:pt x="56506" y="394224"/>
                </a:lnTo>
                <a:lnTo>
                  <a:pt x="75996" y="353992"/>
                </a:lnTo>
                <a:lnTo>
                  <a:pt x="98064" y="315330"/>
                </a:lnTo>
                <a:lnTo>
                  <a:pt x="122599" y="278349"/>
                </a:lnTo>
                <a:lnTo>
                  <a:pt x="149488" y="243163"/>
                </a:lnTo>
                <a:lnTo>
                  <a:pt x="178620" y="209882"/>
                </a:lnTo>
                <a:lnTo>
                  <a:pt x="209882" y="178620"/>
                </a:lnTo>
                <a:lnTo>
                  <a:pt x="243163" y="149488"/>
                </a:lnTo>
                <a:lnTo>
                  <a:pt x="278349" y="122599"/>
                </a:lnTo>
                <a:lnTo>
                  <a:pt x="315330" y="98064"/>
                </a:lnTo>
                <a:lnTo>
                  <a:pt x="353992" y="75996"/>
                </a:lnTo>
                <a:lnTo>
                  <a:pt x="394224" y="56506"/>
                </a:lnTo>
                <a:lnTo>
                  <a:pt x="435914" y="39707"/>
                </a:lnTo>
                <a:lnTo>
                  <a:pt x="478949" y="25711"/>
                </a:lnTo>
                <a:lnTo>
                  <a:pt x="523218" y="14631"/>
                </a:lnTo>
                <a:lnTo>
                  <a:pt x="568608" y="6577"/>
                </a:lnTo>
                <a:lnTo>
                  <a:pt x="615008" y="1663"/>
                </a:lnTo>
                <a:lnTo>
                  <a:pt x="662304" y="0"/>
                </a:lnTo>
                <a:lnTo>
                  <a:pt x="5412358" y="0"/>
                </a:lnTo>
                <a:lnTo>
                  <a:pt x="5459655" y="1663"/>
                </a:lnTo>
                <a:lnTo>
                  <a:pt x="5506055" y="6577"/>
                </a:lnTo>
                <a:lnTo>
                  <a:pt x="5551445" y="14631"/>
                </a:lnTo>
                <a:lnTo>
                  <a:pt x="5595714" y="25711"/>
                </a:lnTo>
                <a:lnTo>
                  <a:pt x="5638749" y="39707"/>
                </a:lnTo>
                <a:lnTo>
                  <a:pt x="5680439" y="56506"/>
                </a:lnTo>
                <a:lnTo>
                  <a:pt x="5720671" y="75996"/>
                </a:lnTo>
                <a:lnTo>
                  <a:pt x="5759333" y="98064"/>
                </a:lnTo>
                <a:lnTo>
                  <a:pt x="5796314" y="122599"/>
                </a:lnTo>
                <a:lnTo>
                  <a:pt x="5831500" y="149488"/>
                </a:lnTo>
                <a:lnTo>
                  <a:pt x="5864781" y="178620"/>
                </a:lnTo>
                <a:lnTo>
                  <a:pt x="5896043" y="209882"/>
                </a:lnTo>
                <a:lnTo>
                  <a:pt x="5925175" y="243163"/>
                </a:lnTo>
                <a:lnTo>
                  <a:pt x="5952064" y="278349"/>
                </a:lnTo>
                <a:lnTo>
                  <a:pt x="5976599" y="315330"/>
                </a:lnTo>
                <a:lnTo>
                  <a:pt x="5998667" y="353992"/>
                </a:lnTo>
                <a:lnTo>
                  <a:pt x="6018157" y="394224"/>
                </a:lnTo>
                <a:lnTo>
                  <a:pt x="6034956" y="435914"/>
                </a:lnTo>
                <a:lnTo>
                  <a:pt x="6048952" y="478949"/>
                </a:lnTo>
                <a:lnTo>
                  <a:pt x="6060032" y="523218"/>
                </a:lnTo>
                <a:lnTo>
                  <a:pt x="6068086" y="568608"/>
                </a:lnTo>
                <a:lnTo>
                  <a:pt x="6073000" y="615008"/>
                </a:lnTo>
                <a:lnTo>
                  <a:pt x="6074663" y="662304"/>
                </a:lnTo>
                <a:lnTo>
                  <a:pt x="6074663" y="3311525"/>
                </a:lnTo>
                <a:lnTo>
                  <a:pt x="6073000" y="3358821"/>
                </a:lnTo>
                <a:lnTo>
                  <a:pt x="6068086" y="3405221"/>
                </a:lnTo>
                <a:lnTo>
                  <a:pt x="6060032" y="3450611"/>
                </a:lnTo>
                <a:lnTo>
                  <a:pt x="6048952" y="3494880"/>
                </a:lnTo>
                <a:lnTo>
                  <a:pt x="6034956" y="3537915"/>
                </a:lnTo>
                <a:lnTo>
                  <a:pt x="6018157" y="3579605"/>
                </a:lnTo>
                <a:lnTo>
                  <a:pt x="5998667" y="3619837"/>
                </a:lnTo>
                <a:lnTo>
                  <a:pt x="5976599" y="3658499"/>
                </a:lnTo>
                <a:lnTo>
                  <a:pt x="5952064" y="3695480"/>
                </a:lnTo>
                <a:lnTo>
                  <a:pt x="5925175" y="3730666"/>
                </a:lnTo>
                <a:lnTo>
                  <a:pt x="5896043" y="3763947"/>
                </a:lnTo>
                <a:lnTo>
                  <a:pt x="5864781" y="3795209"/>
                </a:lnTo>
                <a:lnTo>
                  <a:pt x="5831500" y="3824341"/>
                </a:lnTo>
                <a:lnTo>
                  <a:pt x="5796314" y="3851230"/>
                </a:lnTo>
                <a:lnTo>
                  <a:pt x="5759333" y="3875765"/>
                </a:lnTo>
                <a:lnTo>
                  <a:pt x="5720671" y="3897833"/>
                </a:lnTo>
                <a:lnTo>
                  <a:pt x="5680439" y="3917323"/>
                </a:lnTo>
                <a:lnTo>
                  <a:pt x="5638749" y="3934122"/>
                </a:lnTo>
                <a:lnTo>
                  <a:pt x="5595714" y="3948118"/>
                </a:lnTo>
                <a:lnTo>
                  <a:pt x="5551445" y="3959198"/>
                </a:lnTo>
                <a:lnTo>
                  <a:pt x="5506055" y="3967252"/>
                </a:lnTo>
                <a:lnTo>
                  <a:pt x="5459655" y="3972166"/>
                </a:lnTo>
                <a:lnTo>
                  <a:pt x="5412358" y="3973829"/>
                </a:lnTo>
                <a:lnTo>
                  <a:pt x="662304" y="3973829"/>
                </a:lnTo>
                <a:lnTo>
                  <a:pt x="615008" y="3972166"/>
                </a:lnTo>
                <a:lnTo>
                  <a:pt x="568608" y="3967252"/>
                </a:lnTo>
                <a:lnTo>
                  <a:pt x="523218" y="3959198"/>
                </a:lnTo>
                <a:lnTo>
                  <a:pt x="478949" y="3948118"/>
                </a:lnTo>
                <a:lnTo>
                  <a:pt x="435914" y="3934122"/>
                </a:lnTo>
                <a:lnTo>
                  <a:pt x="394224" y="3917323"/>
                </a:lnTo>
                <a:lnTo>
                  <a:pt x="353992" y="3897833"/>
                </a:lnTo>
                <a:lnTo>
                  <a:pt x="315330" y="3875765"/>
                </a:lnTo>
                <a:lnTo>
                  <a:pt x="278349" y="3851230"/>
                </a:lnTo>
                <a:lnTo>
                  <a:pt x="243163" y="3824341"/>
                </a:lnTo>
                <a:lnTo>
                  <a:pt x="209882" y="3795209"/>
                </a:lnTo>
                <a:lnTo>
                  <a:pt x="178620" y="3763947"/>
                </a:lnTo>
                <a:lnTo>
                  <a:pt x="149488" y="3730666"/>
                </a:lnTo>
                <a:lnTo>
                  <a:pt x="122599" y="3695480"/>
                </a:lnTo>
                <a:lnTo>
                  <a:pt x="98064" y="3658499"/>
                </a:lnTo>
                <a:lnTo>
                  <a:pt x="75996" y="3619837"/>
                </a:lnTo>
                <a:lnTo>
                  <a:pt x="56506" y="3579605"/>
                </a:lnTo>
                <a:lnTo>
                  <a:pt x="39707" y="3537915"/>
                </a:lnTo>
                <a:lnTo>
                  <a:pt x="25711" y="3494880"/>
                </a:lnTo>
                <a:lnTo>
                  <a:pt x="14631" y="3450611"/>
                </a:lnTo>
                <a:lnTo>
                  <a:pt x="6577" y="3405221"/>
                </a:lnTo>
                <a:lnTo>
                  <a:pt x="1663" y="3358821"/>
                </a:lnTo>
                <a:lnTo>
                  <a:pt x="0" y="3311525"/>
                </a:lnTo>
                <a:lnTo>
                  <a:pt x="0" y="662304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8100" y="2900171"/>
            <a:ext cx="9583673" cy="5340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555" y="1620392"/>
            <a:ext cx="16064865" cy="6885940"/>
          </a:xfrm>
          <a:custGeom>
            <a:avLst/>
            <a:gdLst/>
            <a:ahLst/>
            <a:cxnLst/>
            <a:rect l="l" t="t" r="r" b="b"/>
            <a:pathLst>
              <a:path w="16064865" h="6885940">
                <a:moveTo>
                  <a:pt x="0" y="275081"/>
                </a:moveTo>
                <a:lnTo>
                  <a:pt x="4432" y="225643"/>
                </a:lnTo>
                <a:lnTo>
                  <a:pt x="17212" y="179109"/>
                </a:lnTo>
                <a:lnTo>
                  <a:pt x="37562" y="136256"/>
                </a:lnTo>
                <a:lnTo>
                  <a:pt x="64706" y="97863"/>
                </a:lnTo>
                <a:lnTo>
                  <a:pt x="97866" y="64706"/>
                </a:lnTo>
                <a:lnTo>
                  <a:pt x="136266" y="37563"/>
                </a:lnTo>
                <a:lnTo>
                  <a:pt x="179128" y="17213"/>
                </a:lnTo>
                <a:lnTo>
                  <a:pt x="225676" y="4432"/>
                </a:lnTo>
                <a:lnTo>
                  <a:pt x="275132" y="0"/>
                </a:lnTo>
                <a:lnTo>
                  <a:pt x="15789402" y="0"/>
                </a:lnTo>
                <a:lnTo>
                  <a:pt x="15838840" y="4432"/>
                </a:lnTo>
                <a:lnTo>
                  <a:pt x="15885374" y="17213"/>
                </a:lnTo>
                <a:lnTo>
                  <a:pt x="15928227" y="37563"/>
                </a:lnTo>
                <a:lnTo>
                  <a:pt x="15966620" y="64706"/>
                </a:lnTo>
                <a:lnTo>
                  <a:pt x="15999777" y="97863"/>
                </a:lnTo>
                <a:lnTo>
                  <a:pt x="16026920" y="136256"/>
                </a:lnTo>
                <a:lnTo>
                  <a:pt x="16047270" y="179109"/>
                </a:lnTo>
                <a:lnTo>
                  <a:pt x="16060051" y="225643"/>
                </a:lnTo>
                <a:lnTo>
                  <a:pt x="16064483" y="275081"/>
                </a:lnTo>
                <a:lnTo>
                  <a:pt x="16064483" y="6610350"/>
                </a:lnTo>
                <a:lnTo>
                  <a:pt x="16060051" y="6659788"/>
                </a:lnTo>
                <a:lnTo>
                  <a:pt x="16047270" y="6706322"/>
                </a:lnTo>
                <a:lnTo>
                  <a:pt x="16026920" y="6749175"/>
                </a:lnTo>
                <a:lnTo>
                  <a:pt x="15999777" y="6787568"/>
                </a:lnTo>
                <a:lnTo>
                  <a:pt x="15966620" y="6820725"/>
                </a:lnTo>
                <a:lnTo>
                  <a:pt x="15928227" y="6847868"/>
                </a:lnTo>
                <a:lnTo>
                  <a:pt x="15885374" y="6868218"/>
                </a:lnTo>
                <a:lnTo>
                  <a:pt x="15838840" y="6880999"/>
                </a:lnTo>
                <a:lnTo>
                  <a:pt x="15789402" y="6885432"/>
                </a:lnTo>
                <a:lnTo>
                  <a:pt x="275132" y="6885432"/>
                </a:lnTo>
                <a:lnTo>
                  <a:pt x="225676" y="6880999"/>
                </a:lnTo>
                <a:lnTo>
                  <a:pt x="179128" y="6868218"/>
                </a:lnTo>
                <a:lnTo>
                  <a:pt x="136266" y="6847868"/>
                </a:lnTo>
                <a:lnTo>
                  <a:pt x="97866" y="6820725"/>
                </a:lnTo>
                <a:lnTo>
                  <a:pt x="64706" y="6787568"/>
                </a:lnTo>
                <a:lnTo>
                  <a:pt x="37562" y="6749175"/>
                </a:lnTo>
                <a:lnTo>
                  <a:pt x="17212" y="6706322"/>
                </a:lnTo>
                <a:lnTo>
                  <a:pt x="4432" y="6659788"/>
                </a:lnTo>
                <a:lnTo>
                  <a:pt x="0" y="6610350"/>
                </a:lnTo>
                <a:lnTo>
                  <a:pt x="0" y="275081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744" y="368045"/>
            <a:ext cx="53911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" dirty="0">
                <a:latin typeface="微软雅黑"/>
                <a:cs typeface="微软雅黑"/>
              </a:rPr>
              <a:t>Pycharm</a:t>
            </a:r>
            <a:r>
              <a:rPr sz="5200" dirty="0">
                <a:latin typeface="微软雅黑"/>
                <a:cs typeface="微软雅黑"/>
              </a:rPr>
              <a:t>工具安装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3594" y="1830831"/>
            <a:ext cx="9355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微软雅黑"/>
                <a:cs typeface="微软雅黑"/>
              </a:rPr>
              <a:t>https://</a:t>
            </a:r>
            <a:r>
              <a:rPr sz="4000" b="1" spc="-10" dirty="0">
                <a:latin typeface="微软雅黑"/>
                <a:cs typeface="微软雅黑"/>
                <a:hlinkClick r:id="rId3"/>
              </a:rPr>
              <a:t>www.jetbrains.com/pycharm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60555" y="3330320"/>
            <a:ext cx="1485265" cy="698500"/>
          </a:xfrm>
          <a:custGeom>
            <a:avLst/>
            <a:gdLst/>
            <a:ahLst/>
            <a:cxnLst/>
            <a:rect l="l" t="t" r="r" b="b"/>
            <a:pathLst>
              <a:path w="1485265" h="698500">
                <a:moveTo>
                  <a:pt x="0" y="348996"/>
                </a:moveTo>
                <a:lnTo>
                  <a:pt x="10754" y="289471"/>
                </a:lnTo>
                <a:lnTo>
                  <a:pt x="41830" y="233215"/>
                </a:lnTo>
                <a:lnTo>
                  <a:pt x="91442" y="181066"/>
                </a:lnTo>
                <a:lnTo>
                  <a:pt x="122642" y="156793"/>
                </a:lnTo>
                <a:lnTo>
                  <a:pt x="157808" y="133860"/>
                </a:lnTo>
                <a:lnTo>
                  <a:pt x="196715" y="112372"/>
                </a:lnTo>
                <a:lnTo>
                  <a:pt x="239142" y="92434"/>
                </a:lnTo>
                <a:lnTo>
                  <a:pt x="284866" y="74150"/>
                </a:lnTo>
                <a:lnTo>
                  <a:pt x="333663" y="57626"/>
                </a:lnTo>
                <a:lnTo>
                  <a:pt x="385310" y="42965"/>
                </a:lnTo>
                <a:lnTo>
                  <a:pt x="439585" y="30273"/>
                </a:lnTo>
                <a:lnTo>
                  <a:pt x="496265" y="19654"/>
                </a:lnTo>
                <a:lnTo>
                  <a:pt x="555126" y="11212"/>
                </a:lnTo>
                <a:lnTo>
                  <a:pt x="615945" y="5053"/>
                </a:lnTo>
                <a:lnTo>
                  <a:pt x="678501" y="1280"/>
                </a:lnTo>
                <a:lnTo>
                  <a:pt x="742569" y="0"/>
                </a:lnTo>
                <a:lnTo>
                  <a:pt x="806636" y="1280"/>
                </a:lnTo>
                <a:lnTo>
                  <a:pt x="869192" y="5053"/>
                </a:lnTo>
                <a:lnTo>
                  <a:pt x="930011" y="11212"/>
                </a:lnTo>
                <a:lnTo>
                  <a:pt x="988872" y="19654"/>
                </a:lnTo>
                <a:lnTo>
                  <a:pt x="1045552" y="30273"/>
                </a:lnTo>
                <a:lnTo>
                  <a:pt x="1099827" y="42965"/>
                </a:lnTo>
                <a:lnTo>
                  <a:pt x="1151474" y="57626"/>
                </a:lnTo>
                <a:lnTo>
                  <a:pt x="1200271" y="74150"/>
                </a:lnTo>
                <a:lnTo>
                  <a:pt x="1245995" y="92434"/>
                </a:lnTo>
                <a:lnTo>
                  <a:pt x="1288422" y="112372"/>
                </a:lnTo>
                <a:lnTo>
                  <a:pt x="1327329" y="133860"/>
                </a:lnTo>
                <a:lnTo>
                  <a:pt x="1362495" y="156793"/>
                </a:lnTo>
                <a:lnTo>
                  <a:pt x="1393695" y="181066"/>
                </a:lnTo>
                <a:lnTo>
                  <a:pt x="1443307" y="233215"/>
                </a:lnTo>
                <a:lnTo>
                  <a:pt x="1474383" y="289471"/>
                </a:lnTo>
                <a:lnTo>
                  <a:pt x="1485137" y="348996"/>
                </a:lnTo>
                <a:lnTo>
                  <a:pt x="1482412" y="379114"/>
                </a:lnTo>
                <a:lnTo>
                  <a:pt x="1461273" y="437109"/>
                </a:lnTo>
                <a:lnTo>
                  <a:pt x="1420707" y="491416"/>
                </a:lnTo>
                <a:lnTo>
                  <a:pt x="1362495" y="541198"/>
                </a:lnTo>
                <a:lnTo>
                  <a:pt x="1327329" y="564131"/>
                </a:lnTo>
                <a:lnTo>
                  <a:pt x="1288422" y="585619"/>
                </a:lnTo>
                <a:lnTo>
                  <a:pt x="1245995" y="605557"/>
                </a:lnTo>
                <a:lnTo>
                  <a:pt x="1200271" y="623841"/>
                </a:lnTo>
                <a:lnTo>
                  <a:pt x="1151474" y="640365"/>
                </a:lnTo>
                <a:lnTo>
                  <a:pt x="1099827" y="655026"/>
                </a:lnTo>
                <a:lnTo>
                  <a:pt x="1045552" y="667718"/>
                </a:lnTo>
                <a:lnTo>
                  <a:pt x="988872" y="678337"/>
                </a:lnTo>
                <a:lnTo>
                  <a:pt x="930011" y="686779"/>
                </a:lnTo>
                <a:lnTo>
                  <a:pt x="869192" y="692938"/>
                </a:lnTo>
                <a:lnTo>
                  <a:pt x="806636" y="696711"/>
                </a:lnTo>
                <a:lnTo>
                  <a:pt x="742569" y="697991"/>
                </a:lnTo>
                <a:lnTo>
                  <a:pt x="678501" y="696711"/>
                </a:lnTo>
                <a:lnTo>
                  <a:pt x="615945" y="692938"/>
                </a:lnTo>
                <a:lnTo>
                  <a:pt x="555126" y="686779"/>
                </a:lnTo>
                <a:lnTo>
                  <a:pt x="496265" y="678337"/>
                </a:lnTo>
                <a:lnTo>
                  <a:pt x="439585" y="667718"/>
                </a:lnTo>
                <a:lnTo>
                  <a:pt x="385310" y="655026"/>
                </a:lnTo>
                <a:lnTo>
                  <a:pt x="333663" y="640365"/>
                </a:lnTo>
                <a:lnTo>
                  <a:pt x="284866" y="623841"/>
                </a:lnTo>
                <a:lnTo>
                  <a:pt x="239142" y="605557"/>
                </a:lnTo>
                <a:lnTo>
                  <a:pt x="196715" y="585619"/>
                </a:lnTo>
                <a:lnTo>
                  <a:pt x="157808" y="564131"/>
                </a:lnTo>
                <a:lnTo>
                  <a:pt x="122642" y="541198"/>
                </a:lnTo>
                <a:lnTo>
                  <a:pt x="91442" y="516925"/>
                </a:lnTo>
                <a:lnTo>
                  <a:pt x="41830" y="464776"/>
                </a:lnTo>
                <a:lnTo>
                  <a:pt x="10754" y="408520"/>
                </a:lnTo>
                <a:lnTo>
                  <a:pt x="0" y="348996"/>
                </a:lnTo>
                <a:close/>
              </a:path>
            </a:pathLst>
          </a:custGeom>
          <a:ln w="510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885940"/>
          </a:xfrm>
          <a:custGeom>
            <a:avLst/>
            <a:gdLst/>
            <a:ahLst/>
            <a:cxnLst/>
            <a:rect l="l" t="t" r="r" b="b"/>
            <a:pathLst>
              <a:path w="16064865" h="6885940">
                <a:moveTo>
                  <a:pt x="0" y="275081"/>
                </a:moveTo>
                <a:lnTo>
                  <a:pt x="4432" y="225643"/>
                </a:lnTo>
                <a:lnTo>
                  <a:pt x="17212" y="179109"/>
                </a:lnTo>
                <a:lnTo>
                  <a:pt x="37562" y="136256"/>
                </a:lnTo>
                <a:lnTo>
                  <a:pt x="64706" y="97863"/>
                </a:lnTo>
                <a:lnTo>
                  <a:pt x="97866" y="64706"/>
                </a:lnTo>
                <a:lnTo>
                  <a:pt x="136266" y="37563"/>
                </a:lnTo>
                <a:lnTo>
                  <a:pt x="179128" y="17213"/>
                </a:lnTo>
                <a:lnTo>
                  <a:pt x="225676" y="4432"/>
                </a:lnTo>
                <a:lnTo>
                  <a:pt x="275132" y="0"/>
                </a:lnTo>
                <a:lnTo>
                  <a:pt x="15789402" y="0"/>
                </a:lnTo>
                <a:lnTo>
                  <a:pt x="15838840" y="4432"/>
                </a:lnTo>
                <a:lnTo>
                  <a:pt x="15885374" y="17213"/>
                </a:lnTo>
                <a:lnTo>
                  <a:pt x="15928227" y="37563"/>
                </a:lnTo>
                <a:lnTo>
                  <a:pt x="15966620" y="64706"/>
                </a:lnTo>
                <a:lnTo>
                  <a:pt x="15999777" y="97863"/>
                </a:lnTo>
                <a:lnTo>
                  <a:pt x="16026920" y="136256"/>
                </a:lnTo>
                <a:lnTo>
                  <a:pt x="16047270" y="179109"/>
                </a:lnTo>
                <a:lnTo>
                  <a:pt x="16060051" y="225643"/>
                </a:lnTo>
                <a:lnTo>
                  <a:pt x="16064484" y="275081"/>
                </a:lnTo>
                <a:lnTo>
                  <a:pt x="16064484" y="6610350"/>
                </a:lnTo>
                <a:lnTo>
                  <a:pt x="16060051" y="6659788"/>
                </a:lnTo>
                <a:lnTo>
                  <a:pt x="16047270" y="6706322"/>
                </a:lnTo>
                <a:lnTo>
                  <a:pt x="16026920" y="6749175"/>
                </a:lnTo>
                <a:lnTo>
                  <a:pt x="15999777" y="6787568"/>
                </a:lnTo>
                <a:lnTo>
                  <a:pt x="15966620" y="6820725"/>
                </a:lnTo>
                <a:lnTo>
                  <a:pt x="15928227" y="6847868"/>
                </a:lnTo>
                <a:lnTo>
                  <a:pt x="15885374" y="6868218"/>
                </a:lnTo>
                <a:lnTo>
                  <a:pt x="15838840" y="6880999"/>
                </a:lnTo>
                <a:lnTo>
                  <a:pt x="15789402" y="6885432"/>
                </a:lnTo>
                <a:lnTo>
                  <a:pt x="275132" y="6885432"/>
                </a:lnTo>
                <a:lnTo>
                  <a:pt x="225676" y="6880999"/>
                </a:lnTo>
                <a:lnTo>
                  <a:pt x="179128" y="6868218"/>
                </a:lnTo>
                <a:lnTo>
                  <a:pt x="136266" y="6847868"/>
                </a:lnTo>
                <a:lnTo>
                  <a:pt x="97866" y="6820725"/>
                </a:lnTo>
                <a:lnTo>
                  <a:pt x="64706" y="6787568"/>
                </a:lnTo>
                <a:lnTo>
                  <a:pt x="37562" y="6749175"/>
                </a:lnTo>
                <a:lnTo>
                  <a:pt x="17212" y="6706322"/>
                </a:lnTo>
                <a:lnTo>
                  <a:pt x="4432" y="6659788"/>
                </a:lnTo>
                <a:lnTo>
                  <a:pt x="0" y="6610350"/>
                </a:lnTo>
                <a:lnTo>
                  <a:pt x="0" y="275081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3911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solidFill>
                  <a:srgbClr val="000000"/>
                </a:solidFill>
                <a:latin typeface="微软雅黑"/>
                <a:cs typeface="微软雅黑"/>
              </a:rPr>
              <a:t>Pycharm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工具安装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9850" y="1862644"/>
            <a:ext cx="11609831" cy="616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04984" y="4320158"/>
            <a:ext cx="3060700" cy="2430145"/>
          </a:xfrm>
          <a:custGeom>
            <a:avLst/>
            <a:gdLst/>
            <a:ahLst/>
            <a:cxnLst/>
            <a:rect l="l" t="t" r="r" b="b"/>
            <a:pathLst>
              <a:path w="3060700" h="2430145">
                <a:moveTo>
                  <a:pt x="0" y="2430018"/>
                </a:moveTo>
                <a:lnTo>
                  <a:pt x="3060192" y="2430018"/>
                </a:lnTo>
                <a:lnTo>
                  <a:pt x="3060192" y="0"/>
                </a:lnTo>
                <a:lnTo>
                  <a:pt x="0" y="0"/>
                </a:lnTo>
                <a:lnTo>
                  <a:pt x="0" y="2430018"/>
                </a:lnTo>
                <a:close/>
              </a:path>
            </a:pathLst>
          </a:custGeom>
          <a:ln w="510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34086" y="4366971"/>
            <a:ext cx="28752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11430" indent="-334645">
              <a:lnSpc>
                <a:spcPct val="150000"/>
              </a:lnSpc>
              <a:spcBef>
                <a:spcPts val="100"/>
              </a:spcBef>
            </a:pPr>
            <a:r>
              <a:rPr sz="3200" spc="-5" dirty="0">
                <a:latin typeface="微软雅黑"/>
                <a:cs typeface="微软雅黑"/>
              </a:rPr>
              <a:t>免费、开源工具 需要预先安装</a:t>
            </a:r>
            <a:endParaRPr sz="3200">
              <a:latin typeface="微软雅黑"/>
              <a:cs typeface="微软雅黑"/>
            </a:endParaRPr>
          </a:p>
          <a:p>
            <a:pPr marL="269240">
              <a:lnSpc>
                <a:spcPct val="100000"/>
              </a:lnSpc>
              <a:spcBef>
                <a:spcPts val="1920"/>
              </a:spcBef>
            </a:pPr>
            <a:r>
              <a:rPr sz="3200" spc="-5" dirty="0">
                <a:latin typeface="微软雅黑"/>
                <a:cs typeface="微软雅黑"/>
              </a:rPr>
              <a:t>P</a:t>
            </a:r>
            <a:r>
              <a:rPr sz="3200" dirty="0">
                <a:latin typeface="微软雅黑"/>
                <a:cs typeface="微软雅黑"/>
              </a:rPr>
              <a:t>y</a:t>
            </a:r>
            <a:r>
              <a:rPr sz="3200" spc="-5" dirty="0">
                <a:latin typeface="微软雅黑"/>
                <a:cs typeface="微软雅黑"/>
              </a:rPr>
              <a:t>tho</a:t>
            </a:r>
            <a:r>
              <a:rPr sz="3200" spc="-10" dirty="0">
                <a:latin typeface="微软雅黑"/>
                <a:cs typeface="微软雅黑"/>
              </a:rPr>
              <a:t>n</a:t>
            </a:r>
            <a:r>
              <a:rPr sz="3200" spc="-5" dirty="0">
                <a:latin typeface="微软雅黑"/>
                <a:cs typeface="微软雅黑"/>
              </a:rPr>
              <a:t>解释器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885940"/>
          </a:xfrm>
          <a:custGeom>
            <a:avLst/>
            <a:gdLst/>
            <a:ahLst/>
            <a:cxnLst/>
            <a:rect l="l" t="t" r="r" b="b"/>
            <a:pathLst>
              <a:path w="16064865" h="6885940">
                <a:moveTo>
                  <a:pt x="0" y="275081"/>
                </a:moveTo>
                <a:lnTo>
                  <a:pt x="4432" y="225643"/>
                </a:lnTo>
                <a:lnTo>
                  <a:pt x="17212" y="179109"/>
                </a:lnTo>
                <a:lnTo>
                  <a:pt x="37562" y="136256"/>
                </a:lnTo>
                <a:lnTo>
                  <a:pt x="64706" y="97863"/>
                </a:lnTo>
                <a:lnTo>
                  <a:pt x="97866" y="64706"/>
                </a:lnTo>
                <a:lnTo>
                  <a:pt x="136266" y="37563"/>
                </a:lnTo>
                <a:lnTo>
                  <a:pt x="179128" y="17213"/>
                </a:lnTo>
                <a:lnTo>
                  <a:pt x="225676" y="4432"/>
                </a:lnTo>
                <a:lnTo>
                  <a:pt x="275132" y="0"/>
                </a:lnTo>
                <a:lnTo>
                  <a:pt x="15789402" y="0"/>
                </a:lnTo>
                <a:lnTo>
                  <a:pt x="15838840" y="4432"/>
                </a:lnTo>
                <a:lnTo>
                  <a:pt x="15885374" y="17213"/>
                </a:lnTo>
                <a:lnTo>
                  <a:pt x="15928227" y="37563"/>
                </a:lnTo>
                <a:lnTo>
                  <a:pt x="15966620" y="64706"/>
                </a:lnTo>
                <a:lnTo>
                  <a:pt x="15999777" y="97863"/>
                </a:lnTo>
                <a:lnTo>
                  <a:pt x="16026920" y="136256"/>
                </a:lnTo>
                <a:lnTo>
                  <a:pt x="16047270" y="179109"/>
                </a:lnTo>
                <a:lnTo>
                  <a:pt x="16060051" y="225643"/>
                </a:lnTo>
                <a:lnTo>
                  <a:pt x="16064483" y="275081"/>
                </a:lnTo>
                <a:lnTo>
                  <a:pt x="16064483" y="6610350"/>
                </a:lnTo>
                <a:lnTo>
                  <a:pt x="16060051" y="6659788"/>
                </a:lnTo>
                <a:lnTo>
                  <a:pt x="16047270" y="6706322"/>
                </a:lnTo>
                <a:lnTo>
                  <a:pt x="16026920" y="6749175"/>
                </a:lnTo>
                <a:lnTo>
                  <a:pt x="15999777" y="6787568"/>
                </a:lnTo>
                <a:lnTo>
                  <a:pt x="15966620" y="6820725"/>
                </a:lnTo>
                <a:lnTo>
                  <a:pt x="15928227" y="6847868"/>
                </a:lnTo>
                <a:lnTo>
                  <a:pt x="15885374" y="6868218"/>
                </a:lnTo>
                <a:lnTo>
                  <a:pt x="15838840" y="6880999"/>
                </a:lnTo>
                <a:lnTo>
                  <a:pt x="15789402" y="6885432"/>
                </a:lnTo>
                <a:lnTo>
                  <a:pt x="275132" y="6885432"/>
                </a:lnTo>
                <a:lnTo>
                  <a:pt x="225676" y="6880999"/>
                </a:lnTo>
                <a:lnTo>
                  <a:pt x="179128" y="6868218"/>
                </a:lnTo>
                <a:lnTo>
                  <a:pt x="136266" y="6847868"/>
                </a:lnTo>
                <a:lnTo>
                  <a:pt x="97866" y="6820725"/>
                </a:lnTo>
                <a:lnTo>
                  <a:pt x="64706" y="6787568"/>
                </a:lnTo>
                <a:lnTo>
                  <a:pt x="37562" y="6749175"/>
                </a:lnTo>
                <a:lnTo>
                  <a:pt x="17212" y="6706322"/>
                </a:lnTo>
                <a:lnTo>
                  <a:pt x="4432" y="6659788"/>
                </a:lnTo>
                <a:lnTo>
                  <a:pt x="0" y="6610350"/>
                </a:lnTo>
                <a:lnTo>
                  <a:pt x="0" y="275081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3911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solidFill>
                  <a:srgbClr val="000000"/>
                </a:solidFill>
                <a:latin typeface="微软雅黑"/>
                <a:cs typeface="微软雅黑"/>
              </a:rPr>
              <a:t>Pycharm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开发工具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7396" y="2991611"/>
            <a:ext cx="4027804" cy="441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latin typeface="微软雅黑"/>
                <a:cs typeface="微软雅黑"/>
              </a:rPr>
              <a:t>社区版免费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latin typeface="微软雅黑"/>
                <a:cs typeface="微软雅黑"/>
              </a:rPr>
              <a:t>调试功能丰富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latin typeface="微软雅黑"/>
                <a:cs typeface="微软雅黑"/>
              </a:rPr>
              <a:t>通用类Python</a:t>
            </a:r>
            <a:r>
              <a:rPr sz="3200" dirty="0">
                <a:latin typeface="微软雅黑"/>
                <a:cs typeface="微软雅黑"/>
              </a:rPr>
              <a:t>开发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latin typeface="微软雅黑"/>
                <a:cs typeface="微软雅黑"/>
              </a:rPr>
              <a:t>适合较复杂工程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latin typeface="微软雅黑"/>
                <a:cs typeface="微软雅黑"/>
              </a:rPr>
              <a:t>Win/Linux/Mac</a:t>
            </a:r>
            <a:r>
              <a:rPr sz="3200" spc="-20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OS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35090" y="2295143"/>
            <a:ext cx="9786366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885940"/>
          </a:xfrm>
          <a:custGeom>
            <a:avLst/>
            <a:gdLst/>
            <a:ahLst/>
            <a:cxnLst/>
            <a:rect l="l" t="t" r="r" b="b"/>
            <a:pathLst>
              <a:path w="16064865" h="6885940">
                <a:moveTo>
                  <a:pt x="0" y="275081"/>
                </a:moveTo>
                <a:lnTo>
                  <a:pt x="4432" y="225643"/>
                </a:lnTo>
                <a:lnTo>
                  <a:pt x="17212" y="179109"/>
                </a:lnTo>
                <a:lnTo>
                  <a:pt x="37562" y="136256"/>
                </a:lnTo>
                <a:lnTo>
                  <a:pt x="64706" y="97863"/>
                </a:lnTo>
                <a:lnTo>
                  <a:pt x="97866" y="64706"/>
                </a:lnTo>
                <a:lnTo>
                  <a:pt x="136266" y="37563"/>
                </a:lnTo>
                <a:lnTo>
                  <a:pt x="179128" y="17213"/>
                </a:lnTo>
                <a:lnTo>
                  <a:pt x="225676" y="4432"/>
                </a:lnTo>
                <a:lnTo>
                  <a:pt x="275132" y="0"/>
                </a:lnTo>
                <a:lnTo>
                  <a:pt x="15789402" y="0"/>
                </a:lnTo>
                <a:lnTo>
                  <a:pt x="15838840" y="4432"/>
                </a:lnTo>
                <a:lnTo>
                  <a:pt x="15885374" y="17213"/>
                </a:lnTo>
                <a:lnTo>
                  <a:pt x="15928227" y="37563"/>
                </a:lnTo>
                <a:lnTo>
                  <a:pt x="15966620" y="64706"/>
                </a:lnTo>
                <a:lnTo>
                  <a:pt x="15999777" y="97863"/>
                </a:lnTo>
                <a:lnTo>
                  <a:pt x="16026920" y="136256"/>
                </a:lnTo>
                <a:lnTo>
                  <a:pt x="16047270" y="179109"/>
                </a:lnTo>
                <a:lnTo>
                  <a:pt x="16060051" y="225643"/>
                </a:lnTo>
                <a:lnTo>
                  <a:pt x="16064483" y="275081"/>
                </a:lnTo>
                <a:lnTo>
                  <a:pt x="16064483" y="6610350"/>
                </a:lnTo>
                <a:lnTo>
                  <a:pt x="16060051" y="6659788"/>
                </a:lnTo>
                <a:lnTo>
                  <a:pt x="16047270" y="6706322"/>
                </a:lnTo>
                <a:lnTo>
                  <a:pt x="16026920" y="6749175"/>
                </a:lnTo>
                <a:lnTo>
                  <a:pt x="15999777" y="6787568"/>
                </a:lnTo>
                <a:lnTo>
                  <a:pt x="15966620" y="6820725"/>
                </a:lnTo>
                <a:lnTo>
                  <a:pt x="15928227" y="6847868"/>
                </a:lnTo>
                <a:lnTo>
                  <a:pt x="15885374" y="6868218"/>
                </a:lnTo>
                <a:lnTo>
                  <a:pt x="15838840" y="6880999"/>
                </a:lnTo>
                <a:lnTo>
                  <a:pt x="15789402" y="6885432"/>
                </a:lnTo>
                <a:lnTo>
                  <a:pt x="275132" y="6885432"/>
                </a:lnTo>
                <a:lnTo>
                  <a:pt x="225676" y="6880999"/>
                </a:lnTo>
                <a:lnTo>
                  <a:pt x="179128" y="6868218"/>
                </a:lnTo>
                <a:lnTo>
                  <a:pt x="136266" y="6847868"/>
                </a:lnTo>
                <a:lnTo>
                  <a:pt x="97866" y="6820725"/>
                </a:lnTo>
                <a:lnTo>
                  <a:pt x="64706" y="6787568"/>
                </a:lnTo>
                <a:lnTo>
                  <a:pt x="37562" y="6749175"/>
                </a:lnTo>
                <a:lnTo>
                  <a:pt x="17212" y="6706322"/>
                </a:lnTo>
                <a:lnTo>
                  <a:pt x="4432" y="6659788"/>
                </a:lnTo>
                <a:lnTo>
                  <a:pt x="0" y="6610350"/>
                </a:lnTo>
                <a:lnTo>
                  <a:pt x="0" y="275081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3911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solidFill>
                  <a:srgbClr val="000000"/>
                </a:solidFill>
                <a:latin typeface="微软雅黑"/>
                <a:cs typeface="微软雅黑"/>
              </a:rPr>
              <a:t>Pycharm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开发工具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192" y="2094737"/>
            <a:ext cx="10058400" cy="5935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0573" y="2880740"/>
            <a:ext cx="2520315" cy="4950460"/>
          </a:xfrm>
          <a:custGeom>
            <a:avLst/>
            <a:gdLst/>
            <a:ahLst/>
            <a:cxnLst/>
            <a:rect l="l" t="t" r="r" b="b"/>
            <a:pathLst>
              <a:path w="2520315" h="4950459">
                <a:moveTo>
                  <a:pt x="0" y="4949952"/>
                </a:moveTo>
                <a:lnTo>
                  <a:pt x="2519933" y="4949952"/>
                </a:lnTo>
                <a:lnTo>
                  <a:pt x="2519933" y="0"/>
                </a:lnTo>
                <a:lnTo>
                  <a:pt x="0" y="0"/>
                </a:lnTo>
                <a:lnTo>
                  <a:pt x="0" y="4949952"/>
                </a:lnTo>
                <a:close/>
              </a:path>
            </a:pathLst>
          </a:custGeom>
          <a:ln w="510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9903" y="4870195"/>
            <a:ext cx="16503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微软雅黑"/>
                <a:cs typeface="微软雅黑"/>
              </a:rPr>
              <a:t>工程导航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9096" y="2970656"/>
            <a:ext cx="7390130" cy="4860290"/>
          </a:xfrm>
          <a:custGeom>
            <a:avLst/>
            <a:gdLst/>
            <a:ahLst/>
            <a:cxnLst/>
            <a:rect l="l" t="t" r="r" b="b"/>
            <a:pathLst>
              <a:path w="7390130" h="4860290">
                <a:moveTo>
                  <a:pt x="0" y="4860036"/>
                </a:moveTo>
                <a:lnTo>
                  <a:pt x="7389876" y="4860036"/>
                </a:lnTo>
                <a:lnTo>
                  <a:pt x="7389876" y="0"/>
                </a:lnTo>
                <a:lnTo>
                  <a:pt x="0" y="0"/>
                </a:lnTo>
                <a:lnTo>
                  <a:pt x="0" y="4860036"/>
                </a:lnTo>
                <a:close/>
              </a:path>
            </a:pathLst>
          </a:custGeom>
          <a:ln w="510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22350" y="5545073"/>
            <a:ext cx="16503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微软雅黑"/>
                <a:cs typeface="微软雅黑"/>
              </a:rPr>
              <a:t>代码编写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60704" y="2237485"/>
            <a:ext cx="165036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微软雅黑"/>
                <a:cs typeface="微软雅黑"/>
              </a:rPr>
              <a:t>工具菜单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0573" y="2205608"/>
            <a:ext cx="10058400" cy="565150"/>
          </a:xfrm>
          <a:custGeom>
            <a:avLst/>
            <a:gdLst/>
            <a:ahLst/>
            <a:cxnLst/>
            <a:rect l="l" t="t" r="r" b="b"/>
            <a:pathLst>
              <a:path w="10058400" h="565150">
                <a:moveTo>
                  <a:pt x="0" y="564642"/>
                </a:moveTo>
                <a:lnTo>
                  <a:pt x="10058400" y="564642"/>
                </a:lnTo>
                <a:lnTo>
                  <a:pt x="10058400" y="0"/>
                </a:lnTo>
                <a:lnTo>
                  <a:pt x="0" y="0"/>
                </a:lnTo>
                <a:lnTo>
                  <a:pt x="0" y="564642"/>
                </a:lnTo>
                <a:close/>
              </a:path>
            </a:pathLst>
          </a:custGeom>
          <a:ln w="5105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615430"/>
          </a:xfrm>
          <a:custGeom>
            <a:avLst/>
            <a:gdLst/>
            <a:ahLst/>
            <a:cxnLst/>
            <a:rect l="l" t="t" r="r" b="b"/>
            <a:pathLst>
              <a:path w="16065500" h="6615430">
                <a:moveTo>
                  <a:pt x="0" y="264286"/>
                </a:moveTo>
                <a:lnTo>
                  <a:pt x="4258" y="216791"/>
                </a:lnTo>
                <a:lnTo>
                  <a:pt x="16536" y="172084"/>
                </a:lnTo>
                <a:lnTo>
                  <a:pt x="36087" y="130913"/>
                </a:lnTo>
                <a:lnTo>
                  <a:pt x="62164" y="94026"/>
                </a:lnTo>
                <a:lnTo>
                  <a:pt x="94022" y="62169"/>
                </a:lnTo>
                <a:lnTo>
                  <a:pt x="130913" y="36091"/>
                </a:lnTo>
                <a:lnTo>
                  <a:pt x="172091" y="16538"/>
                </a:lnTo>
                <a:lnTo>
                  <a:pt x="216811" y="4259"/>
                </a:lnTo>
                <a:lnTo>
                  <a:pt x="264325" y="0"/>
                </a:lnTo>
                <a:lnTo>
                  <a:pt x="15800958" y="0"/>
                </a:lnTo>
                <a:lnTo>
                  <a:pt x="15848454" y="4259"/>
                </a:lnTo>
                <a:lnTo>
                  <a:pt x="15893161" y="16538"/>
                </a:lnTo>
                <a:lnTo>
                  <a:pt x="15934332" y="36091"/>
                </a:lnTo>
                <a:lnTo>
                  <a:pt x="15971219" y="62169"/>
                </a:lnTo>
                <a:lnTo>
                  <a:pt x="16003076" y="94026"/>
                </a:lnTo>
                <a:lnTo>
                  <a:pt x="16029154" y="130913"/>
                </a:lnTo>
                <a:lnTo>
                  <a:pt x="16048707" y="172084"/>
                </a:lnTo>
                <a:lnTo>
                  <a:pt x="16060986" y="216791"/>
                </a:lnTo>
                <a:lnTo>
                  <a:pt x="16065246" y="264286"/>
                </a:lnTo>
                <a:lnTo>
                  <a:pt x="16065246" y="6350634"/>
                </a:lnTo>
                <a:lnTo>
                  <a:pt x="16060986" y="6398130"/>
                </a:lnTo>
                <a:lnTo>
                  <a:pt x="16048707" y="6442837"/>
                </a:lnTo>
                <a:lnTo>
                  <a:pt x="16029154" y="6484008"/>
                </a:lnTo>
                <a:lnTo>
                  <a:pt x="16003076" y="6520895"/>
                </a:lnTo>
                <a:lnTo>
                  <a:pt x="15971219" y="6552752"/>
                </a:lnTo>
                <a:lnTo>
                  <a:pt x="15934332" y="6578830"/>
                </a:lnTo>
                <a:lnTo>
                  <a:pt x="15893161" y="6598383"/>
                </a:lnTo>
                <a:lnTo>
                  <a:pt x="15848454" y="6610662"/>
                </a:lnTo>
                <a:lnTo>
                  <a:pt x="15800958" y="6614922"/>
                </a:lnTo>
                <a:lnTo>
                  <a:pt x="264325" y="6614922"/>
                </a:lnTo>
                <a:lnTo>
                  <a:pt x="216811" y="6610662"/>
                </a:lnTo>
                <a:lnTo>
                  <a:pt x="172091" y="6598383"/>
                </a:lnTo>
                <a:lnTo>
                  <a:pt x="130913" y="6578830"/>
                </a:lnTo>
                <a:lnTo>
                  <a:pt x="94022" y="6552752"/>
                </a:lnTo>
                <a:lnTo>
                  <a:pt x="62164" y="6520895"/>
                </a:lnTo>
                <a:lnTo>
                  <a:pt x="36087" y="6484008"/>
                </a:lnTo>
                <a:lnTo>
                  <a:pt x="16536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3911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10" dirty="0">
                <a:solidFill>
                  <a:srgbClr val="000000"/>
                </a:solidFill>
                <a:latin typeface="微软雅黑"/>
                <a:cs typeface="微软雅黑"/>
              </a:rPr>
              <a:t>Pycharm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开发工具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8451" y="2661157"/>
            <a:ext cx="10923905" cy="465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443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哪些人适合</a:t>
            </a:r>
            <a:r>
              <a:rPr sz="4000" b="1" spc="-5" dirty="0">
                <a:latin typeface="微软雅黑"/>
                <a:cs typeface="微软雅黑"/>
              </a:rPr>
              <a:t>用IDE（</a:t>
            </a:r>
            <a:r>
              <a:rPr sz="4000" b="1" dirty="0">
                <a:latin typeface="微软雅黑"/>
                <a:cs typeface="微软雅黑"/>
              </a:rPr>
              <a:t>集成开发环境）？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微软雅黑"/>
                <a:cs typeface="微软雅黑"/>
              </a:rPr>
              <a:t>专业程序员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致力于成为专业程序员的学习者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编程代码量一般超过100行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编程初学者、入门学习者，请用IDLE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9720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9164" y="3717543"/>
            <a:ext cx="1186434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00" b="1" spc="-5" dirty="0">
                <a:latin typeface="微软雅黑"/>
                <a:cs typeface="微软雅黑"/>
              </a:rPr>
              <a:t>Python开发工具及环境配置</a:t>
            </a:r>
            <a:endParaRPr sz="74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6831" y="6480047"/>
            <a:ext cx="142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嵩</a:t>
            </a:r>
            <a:r>
              <a:rPr sz="4800" b="1" spc="-100" dirty="0">
                <a:latin typeface="微软雅黑"/>
                <a:cs typeface="微软雅黑"/>
              </a:rPr>
              <a:t> </a:t>
            </a:r>
            <a:r>
              <a:rPr sz="4800" b="1" dirty="0">
                <a:latin typeface="微软雅黑"/>
                <a:cs typeface="微软雅黑"/>
              </a:rPr>
              <a:t>天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1418" y="3701795"/>
            <a:ext cx="551180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5080" indent="-1828800">
              <a:lnSpc>
                <a:spcPct val="105000"/>
              </a:lnSpc>
              <a:spcBef>
                <a:spcPts val="100"/>
              </a:spcBef>
            </a:pPr>
            <a:r>
              <a:rPr sz="7200" b="1" dirty="0">
                <a:latin typeface="微软雅黑"/>
                <a:cs typeface="微软雅黑"/>
              </a:rPr>
              <a:t>其他开发工具 概述</a:t>
            </a:r>
            <a:endParaRPr sz="72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03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Python快速入门</a:t>
            </a:r>
          </a:p>
        </p:txBody>
      </p:sp>
      <p:sp>
        <p:nvSpPr>
          <p:cNvPr id="12" name="object 12"/>
          <p:cNvSpPr/>
          <p:nvPr/>
        </p:nvSpPr>
        <p:spPr>
          <a:xfrm>
            <a:off x="9540240" y="2088641"/>
            <a:ext cx="6075045" cy="3973829"/>
          </a:xfrm>
          <a:custGeom>
            <a:avLst/>
            <a:gdLst/>
            <a:ahLst/>
            <a:cxnLst/>
            <a:rect l="l" t="t" r="r" b="b"/>
            <a:pathLst>
              <a:path w="6075044" h="3973829">
                <a:moveTo>
                  <a:pt x="0" y="662304"/>
                </a:moveTo>
                <a:lnTo>
                  <a:pt x="1663" y="615008"/>
                </a:lnTo>
                <a:lnTo>
                  <a:pt x="6577" y="568608"/>
                </a:lnTo>
                <a:lnTo>
                  <a:pt x="14631" y="523218"/>
                </a:lnTo>
                <a:lnTo>
                  <a:pt x="25711" y="478949"/>
                </a:lnTo>
                <a:lnTo>
                  <a:pt x="39707" y="435914"/>
                </a:lnTo>
                <a:lnTo>
                  <a:pt x="56506" y="394224"/>
                </a:lnTo>
                <a:lnTo>
                  <a:pt x="75996" y="353992"/>
                </a:lnTo>
                <a:lnTo>
                  <a:pt x="98064" y="315330"/>
                </a:lnTo>
                <a:lnTo>
                  <a:pt x="122599" y="278349"/>
                </a:lnTo>
                <a:lnTo>
                  <a:pt x="149488" y="243163"/>
                </a:lnTo>
                <a:lnTo>
                  <a:pt x="178620" y="209882"/>
                </a:lnTo>
                <a:lnTo>
                  <a:pt x="209882" y="178620"/>
                </a:lnTo>
                <a:lnTo>
                  <a:pt x="243163" y="149488"/>
                </a:lnTo>
                <a:lnTo>
                  <a:pt x="278349" y="122599"/>
                </a:lnTo>
                <a:lnTo>
                  <a:pt x="315330" y="98064"/>
                </a:lnTo>
                <a:lnTo>
                  <a:pt x="353992" y="75996"/>
                </a:lnTo>
                <a:lnTo>
                  <a:pt x="394224" y="56506"/>
                </a:lnTo>
                <a:lnTo>
                  <a:pt x="435914" y="39707"/>
                </a:lnTo>
                <a:lnTo>
                  <a:pt x="478949" y="25711"/>
                </a:lnTo>
                <a:lnTo>
                  <a:pt x="523218" y="14631"/>
                </a:lnTo>
                <a:lnTo>
                  <a:pt x="568608" y="6577"/>
                </a:lnTo>
                <a:lnTo>
                  <a:pt x="615008" y="1663"/>
                </a:lnTo>
                <a:lnTo>
                  <a:pt x="662304" y="0"/>
                </a:lnTo>
                <a:lnTo>
                  <a:pt x="5412358" y="0"/>
                </a:lnTo>
                <a:lnTo>
                  <a:pt x="5459655" y="1663"/>
                </a:lnTo>
                <a:lnTo>
                  <a:pt x="5506055" y="6577"/>
                </a:lnTo>
                <a:lnTo>
                  <a:pt x="5551445" y="14631"/>
                </a:lnTo>
                <a:lnTo>
                  <a:pt x="5595714" y="25711"/>
                </a:lnTo>
                <a:lnTo>
                  <a:pt x="5638749" y="39707"/>
                </a:lnTo>
                <a:lnTo>
                  <a:pt x="5680439" y="56506"/>
                </a:lnTo>
                <a:lnTo>
                  <a:pt x="5720671" y="75996"/>
                </a:lnTo>
                <a:lnTo>
                  <a:pt x="5759333" y="98064"/>
                </a:lnTo>
                <a:lnTo>
                  <a:pt x="5796314" y="122599"/>
                </a:lnTo>
                <a:lnTo>
                  <a:pt x="5831500" y="149488"/>
                </a:lnTo>
                <a:lnTo>
                  <a:pt x="5864781" y="178620"/>
                </a:lnTo>
                <a:lnTo>
                  <a:pt x="5896043" y="209882"/>
                </a:lnTo>
                <a:lnTo>
                  <a:pt x="5925175" y="243163"/>
                </a:lnTo>
                <a:lnTo>
                  <a:pt x="5952064" y="278349"/>
                </a:lnTo>
                <a:lnTo>
                  <a:pt x="5976599" y="315330"/>
                </a:lnTo>
                <a:lnTo>
                  <a:pt x="5998667" y="353992"/>
                </a:lnTo>
                <a:lnTo>
                  <a:pt x="6018157" y="394224"/>
                </a:lnTo>
                <a:lnTo>
                  <a:pt x="6034956" y="435914"/>
                </a:lnTo>
                <a:lnTo>
                  <a:pt x="6048952" y="478949"/>
                </a:lnTo>
                <a:lnTo>
                  <a:pt x="6060032" y="523218"/>
                </a:lnTo>
                <a:lnTo>
                  <a:pt x="6068086" y="568608"/>
                </a:lnTo>
                <a:lnTo>
                  <a:pt x="6073000" y="615008"/>
                </a:lnTo>
                <a:lnTo>
                  <a:pt x="6074663" y="662304"/>
                </a:lnTo>
                <a:lnTo>
                  <a:pt x="6074663" y="3311525"/>
                </a:lnTo>
                <a:lnTo>
                  <a:pt x="6073000" y="3358821"/>
                </a:lnTo>
                <a:lnTo>
                  <a:pt x="6068086" y="3405221"/>
                </a:lnTo>
                <a:lnTo>
                  <a:pt x="6060032" y="3450611"/>
                </a:lnTo>
                <a:lnTo>
                  <a:pt x="6048952" y="3494880"/>
                </a:lnTo>
                <a:lnTo>
                  <a:pt x="6034956" y="3537915"/>
                </a:lnTo>
                <a:lnTo>
                  <a:pt x="6018157" y="3579605"/>
                </a:lnTo>
                <a:lnTo>
                  <a:pt x="5998667" y="3619837"/>
                </a:lnTo>
                <a:lnTo>
                  <a:pt x="5976599" y="3658499"/>
                </a:lnTo>
                <a:lnTo>
                  <a:pt x="5952064" y="3695480"/>
                </a:lnTo>
                <a:lnTo>
                  <a:pt x="5925175" y="3730666"/>
                </a:lnTo>
                <a:lnTo>
                  <a:pt x="5896043" y="3763947"/>
                </a:lnTo>
                <a:lnTo>
                  <a:pt x="5864781" y="3795209"/>
                </a:lnTo>
                <a:lnTo>
                  <a:pt x="5831500" y="3824341"/>
                </a:lnTo>
                <a:lnTo>
                  <a:pt x="5796314" y="3851230"/>
                </a:lnTo>
                <a:lnTo>
                  <a:pt x="5759333" y="3875765"/>
                </a:lnTo>
                <a:lnTo>
                  <a:pt x="5720671" y="3897833"/>
                </a:lnTo>
                <a:lnTo>
                  <a:pt x="5680439" y="3917323"/>
                </a:lnTo>
                <a:lnTo>
                  <a:pt x="5638749" y="3934122"/>
                </a:lnTo>
                <a:lnTo>
                  <a:pt x="5595714" y="3948118"/>
                </a:lnTo>
                <a:lnTo>
                  <a:pt x="5551445" y="3959198"/>
                </a:lnTo>
                <a:lnTo>
                  <a:pt x="5506055" y="3967252"/>
                </a:lnTo>
                <a:lnTo>
                  <a:pt x="5459655" y="3972166"/>
                </a:lnTo>
                <a:lnTo>
                  <a:pt x="5412358" y="3973829"/>
                </a:lnTo>
                <a:lnTo>
                  <a:pt x="662304" y="3973829"/>
                </a:lnTo>
                <a:lnTo>
                  <a:pt x="615008" y="3972166"/>
                </a:lnTo>
                <a:lnTo>
                  <a:pt x="568608" y="3967252"/>
                </a:lnTo>
                <a:lnTo>
                  <a:pt x="523218" y="3959198"/>
                </a:lnTo>
                <a:lnTo>
                  <a:pt x="478949" y="3948118"/>
                </a:lnTo>
                <a:lnTo>
                  <a:pt x="435914" y="3934122"/>
                </a:lnTo>
                <a:lnTo>
                  <a:pt x="394224" y="3917323"/>
                </a:lnTo>
                <a:lnTo>
                  <a:pt x="353992" y="3897833"/>
                </a:lnTo>
                <a:lnTo>
                  <a:pt x="315330" y="3875765"/>
                </a:lnTo>
                <a:lnTo>
                  <a:pt x="278349" y="3851230"/>
                </a:lnTo>
                <a:lnTo>
                  <a:pt x="243163" y="3824341"/>
                </a:lnTo>
                <a:lnTo>
                  <a:pt x="209882" y="3795209"/>
                </a:lnTo>
                <a:lnTo>
                  <a:pt x="178620" y="3763947"/>
                </a:lnTo>
                <a:lnTo>
                  <a:pt x="149488" y="3730666"/>
                </a:lnTo>
                <a:lnTo>
                  <a:pt x="122599" y="3695480"/>
                </a:lnTo>
                <a:lnTo>
                  <a:pt x="98064" y="3658499"/>
                </a:lnTo>
                <a:lnTo>
                  <a:pt x="75996" y="3619837"/>
                </a:lnTo>
                <a:lnTo>
                  <a:pt x="56506" y="3579605"/>
                </a:lnTo>
                <a:lnTo>
                  <a:pt x="39707" y="3537915"/>
                </a:lnTo>
                <a:lnTo>
                  <a:pt x="25711" y="3494880"/>
                </a:lnTo>
                <a:lnTo>
                  <a:pt x="14631" y="3450611"/>
                </a:lnTo>
                <a:lnTo>
                  <a:pt x="6577" y="3405221"/>
                </a:lnTo>
                <a:lnTo>
                  <a:pt x="1663" y="3358821"/>
                </a:lnTo>
                <a:lnTo>
                  <a:pt x="0" y="3311525"/>
                </a:lnTo>
                <a:lnTo>
                  <a:pt x="0" y="662304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3111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其他开发工具概述</a:t>
            </a:r>
            <a:endParaRPr sz="52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0"/>
              </a:spcBef>
            </a:pPr>
            <a:r>
              <a:rPr dirty="0"/>
              <a:t>文本工具类</a:t>
            </a:r>
          </a:p>
          <a:p>
            <a:pPr marL="355600" indent="-342900">
              <a:lnSpc>
                <a:spcPct val="100000"/>
              </a:lnSpc>
              <a:spcBef>
                <a:spcPts val="3690"/>
              </a:spcBef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5" dirty="0">
                <a:solidFill>
                  <a:srgbClr val="000000"/>
                </a:solidFill>
              </a:rPr>
              <a:t>Notepad++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solidFill>
                  <a:srgbClr val="000000"/>
                </a:solidFill>
              </a:rPr>
              <a:t>Vim </a:t>
            </a:r>
            <a:r>
              <a:rPr sz="3200" dirty="0">
                <a:solidFill>
                  <a:srgbClr val="000000"/>
                </a:solidFill>
              </a:rPr>
              <a:t>&amp;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Emacs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0" dirty="0">
                <a:solidFill>
                  <a:srgbClr val="000000"/>
                </a:solidFill>
              </a:rPr>
              <a:t>Sublime</a:t>
            </a:r>
            <a:r>
              <a:rPr sz="3200" spc="10" dirty="0">
                <a:solidFill>
                  <a:srgbClr val="000000"/>
                </a:solidFill>
              </a:rPr>
              <a:t> </a:t>
            </a:r>
            <a:r>
              <a:rPr sz="3200" spc="-95" dirty="0">
                <a:solidFill>
                  <a:srgbClr val="000000"/>
                </a:solidFill>
              </a:rPr>
              <a:t>Text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25" dirty="0">
                <a:solidFill>
                  <a:srgbClr val="A6A6A6"/>
                </a:solidFill>
              </a:rPr>
              <a:t>Atom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5" dirty="0">
                <a:solidFill>
                  <a:srgbClr val="A6A6A6"/>
                </a:solidFill>
              </a:rPr>
              <a:t>Komodo</a:t>
            </a:r>
            <a:r>
              <a:rPr sz="3200" spc="25" dirty="0">
                <a:solidFill>
                  <a:srgbClr val="A6A6A6"/>
                </a:solidFill>
              </a:rPr>
              <a:t> </a:t>
            </a:r>
            <a:r>
              <a:rPr sz="3200" spc="-5" dirty="0">
                <a:solidFill>
                  <a:srgbClr val="A6A6A6"/>
                </a:solidFill>
              </a:rPr>
              <a:t>Edit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100"/>
              </a:spcBef>
            </a:pPr>
            <a:r>
              <a:rPr dirty="0"/>
              <a:t>集成工具类</a:t>
            </a:r>
          </a:p>
          <a:p>
            <a:pPr marL="355600" indent="-342900">
              <a:lnSpc>
                <a:spcPct val="100000"/>
              </a:lnSpc>
              <a:spcBef>
                <a:spcPts val="3554"/>
              </a:spcBef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dirty="0">
                <a:solidFill>
                  <a:srgbClr val="000000"/>
                </a:solidFill>
              </a:rPr>
              <a:t>Wing</a:t>
            </a:r>
            <a:endParaRPr sz="3200"/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solidFill>
                  <a:srgbClr val="000000"/>
                </a:solidFill>
              </a:rPr>
              <a:t>PyDev &amp; Eclipse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0" dirty="0">
                <a:solidFill>
                  <a:srgbClr val="000000"/>
                </a:solidFill>
              </a:rPr>
              <a:t>Visual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Studio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0" dirty="0">
                <a:solidFill>
                  <a:srgbClr val="000000"/>
                </a:solidFill>
              </a:rPr>
              <a:t>Visual </a:t>
            </a:r>
            <a:r>
              <a:rPr sz="3200" spc="-25" dirty="0">
                <a:solidFill>
                  <a:srgbClr val="000000"/>
                </a:solidFill>
              </a:rPr>
              <a:t>Studio</a:t>
            </a:r>
            <a:r>
              <a:rPr sz="3200" spc="2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Code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solidFill>
                  <a:srgbClr val="000000"/>
                </a:solidFill>
              </a:rPr>
              <a:t>Anaconda &amp;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Spyder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75475"/>
          </a:xfrm>
          <a:custGeom>
            <a:avLst/>
            <a:gdLst/>
            <a:ahLst/>
            <a:cxnLst/>
            <a:rect l="l" t="t" r="r" b="b"/>
            <a:pathLst>
              <a:path w="16065500" h="6975475">
                <a:moveTo>
                  <a:pt x="0" y="278764"/>
                </a:moveTo>
                <a:lnTo>
                  <a:pt x="3648" y="233556"/>
                </a:lnTo>
                <a:lnTo>
                  <a:pt x="14209" y="190666"/>
                </a:lnTo>
                <a:lnTo>
                  <a:pt x="31111" y="150671"/>
                </a:lnTo>
                <a:lnTo>
                  <a:pt x="53778" y="114144"/>
                </a:lnTo>
                <a:lnTo>
                  <a:pt x="81638" y="81660"/>
                </a:lnTo>
                <a:lnTo>
                  <a:pt x="114117" y="53795"/>
                </a:lnTo>
                <a:lnTo>
                  <a:pt x="150640" y="31121"/>
                </a:lnTo>
                <a:lnTo>
                  <a:pt x="190634" y="14214"/>
                </a:lnTo>
                <a:lnTo>
                  <a:pt x="233525" y="3649"/>
                </a:lnTo>
                <a:lnTo>
                  <a:pt x="278739" y="0"/>
                </a:lnTo>
                <a:lnTo>
                  <a:pt x="15786481" y="0"/>
                </a:lnTo>
                <a:lnTo>
                  <a:pt x="15831689" y="3649"/>
                </a:lnTo>
                <a:lnTo>
                  <a:pt x="15874579" y="14214"/>
                </a:lnTo>
                <a:lnTo>
                  <a:pt x="15914574" y="31121"/>
                </a:lnTo>
                <a:lnTo>
                  <a:pt x="15951101" y="53795"/>
                </a:lnTo>
                <a:lnTo>
                  <a:pt x="15983584" y="81660"/>
                </a:lnTo>
                <a:lnTo>
                  <a:pt x="16011450" y="114144"/>
                </a:lnTo>
                <a:lnTo>
                  <a:pt x="16034124" y="150671"/>
                </a:lnTo>
                <a:lnTo>
                  <a:pt x="16051031" y="190666"/>
                </a:lnTo>
                <a:lnTo>
                  <a:pt x="16061596" y="233556"/>
                </a:lnTo>
                <a:lnTo>
                  <a:pt x="16065246" y="278764"/>
                </a:lnTo>
                <a:lnTo>
                  <a:pt x="16065246" y="6696583"/>
                </a:lnTo>
                <a:lnTo>
                  <a:pt x="16061596" y="6741804"/>
                </a:lnTo>
                <a:lnTo>
                  <a:pt x="16051031" y="6784700"/>
                </a:lnTo>
                <a:lnTo>
                  <a:pt x="16034124" y="6824699"/>
                </a:lnTo>
                <a:lnTo>
                  <a:pt x="16011450" y="6861225"/>
                </a:lnTo>
                <a:lnTo>
                  <a:pt x="15983585" y="6893706"/>
                </a:lnTo>
                <a:lnTo>
                  <a:pt x="15951101" y="6921567"/>
                </a:lnTo>
                <a:lnTo>
                  <a:pt x="15914574" y="6944235"/>
                </a:lnTo>
                <a:lnTo>
                  <a:pt x="15874579" y="6961138"/>
                </a:lnTo>
                <a:lnTo>
                  <a:pt x="15831689" y="6971699"/>
                </a:lnTo>
                <a:lnTo>
                  <a:pt x="15786481" y="6975348"/>
                </a:lnTo>
                <a:lnTo>
                  <a:pt x="278739" y="6975348"/>
                </a:lnTo>
                <a:lnTo>
                  <a:pt x="233525" y="6971699"/>
                </a:lnTo>
                <a:lnTo>
                  <a:pt x="190634" y="6961138"/>
                </a:lnTo>
                <a:lnTo>
                  <a:pt x="150640" y="6944235"/>
                </a:lnTo>
                <a:lnTo>
                  <a:pt x="114117" y="6921567"/>
                </a:lnTo>
                <a:lnTo>
                  <a:pt x="81638" y="6893706"/>
                </a:lnTo>
                <a:lnTo>
                  <a:pt x="53778" y="6861225"/>
                </a:lnTo>
                <a:lnTo>
                  <a:pt x="31111" y="6824699"/>
                </a:lnTo>
                <a:lnTo>
                  <a:pt x="14209" y="6784700"/>
                </a:lnTo>
                <a:lnTo>
                  <a:pt x="3648" y="6741804"/>
                </a:lnTo>
                <a:lnTo>
                  <a:pt x="0" y="6696583"/>
                </a:lnTo>
                <a:lnTo>
                  <a:pt x="0" y="278764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77888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No</a:t>
            </a:r>
            <a:r>
              <a:rPr sz="5200" b="0" spc="-50" dirty="0">
                <a:solidFill>
                  <a:srgbClr val="000000"/>
                </a:solidFill>
                <a:latin typeface="微软雅黑"/>
                <a:cs typeface="微软雅黑"/>
              </a:rPr>
              <a:t>t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e</a:t>
            </a:r>
            <a:r>
              <a:rPr sz="5200" b="0" spc="-7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ad++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0318" y="2874263"/>
            <a:ext cx="7199376" cy="5447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3664" y="1830831"/>
            <a:ext cx="10521950" cy="555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4795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微软雅黑"/>
                <a:cs typeface="微软雅黑"/>
              </a:rPr>
              <a:t>https://notepad-plus-plus.org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轻巧的文本编辑器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免费使用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适合各类编程语言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适合专业程序员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Win为主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30390"/>
          </a:xfrm>
          <a:custGeom>
            <a:avLst/>
            <a:gdLst/>
            <a:ahLst/>
            <a:cxnLst/>
            <a:rect l="l" t="t" r="r" b="b"/>
            <a:pathLst>
              <a:path w="16065500" h="6930390">
                <a:moveTo>
                  <a:pt x="0" y="276986"/>
                </a:moveTo>
                <a:lnTo>
                  <a:pt x="4461" y="227182"/>
                </a:lnTo>
                <a:lnTo>
                  <a:pt x="17326" y="180313"/>
                </a:lnTo>
                <a:lnTo>
                  <a:pt x="37810" y="137159"/>
                </a:lnTo>
                <a:lnTo>
                  <a:pt x="65133" y="98503"/>
                </a:lnTo>
                <a:lnTo>
                  <a:pt x="98512" y="65124"/>
                </a:lnTo>
                <a:lnTo>
                  <a:pt x="137165" y="37803"/>
                </a:lnTo>
                <a:lnTo>
                  <a:pt x="180310" y="17322"/>
                </a:lnTo>
                <a:lnTo>
                  <a:pt x="227165" y="4460"/>
                </a:lnTo>
                <a:lnTo>
                  <a:pt x="276948" y="0"/>
                </a:lnTo>
                <a:lnTo>
                  <a:pt x="15788258" y="0"/>
                </a:lnTo>
                <a:lnTo>
                  <a:pt x="15838063" y="4460"/>
                </a:lnTo>
                <a:lnTo>
                  <a:pt x="15884932" y="17322"/>
                </a:lnTo>
                <a:lnTo>
                  <a:pt x="15928085" y="37803"/>
                </a:lnTo>
                <a:lnTo>
                  <a:pt x="15966742" y="65124"/>
                </a:lnTo>
                <a:lnTo>
                  <a:pt x="16000121" y="98503"/>
                </a:lnTo>
                <a:lnTo>
                  <a:pt x="16027442" y="137159"/>
                </a:lnTo>
                <a:lnTo>
                  <a:pt x="16047923" y="180313"/>
                </a:lnTo>
                <a:lnTo>
                  <a:pt x="16060785" y="227182"/>
                </a:lnTo>
                <a:lnTo>
                  <a:pt x="16065246" y="276986"/>
                </a:lnTo>
                <a:lnTo>
                  <a:pt x="16065246" y="6653403"/>
                </a:lnTo>
                <a:lnTo>
                  <a:pt x="16060785" y="6703207"/>
                </a:lnTo>
                <a:lnTo>
                  <a:pt x="16047923" y="6750076"/>
                </a:lnTo>
                <a:lnTo>
                  <a:pt x="16027442" y="6793230"/>
                </a:lnTo>
                <a:lnTo>
                  <a:pt x="16000121" y="6831886"/>
                </a:lnTo>
                <a:lnTo>
                  <a:pt x="15966742" y="6865265"/>
                </a:lnTo>
                <a:lnTo>
                  <a:pt x="15928085" y="6892586"/>
                </a:lnTo>
                <a:lnTo>
                  <a:pt x="15884932" y="6913067"/>
                </a:lnTo>
                <a:lnTo>
                  <a:pt x="15838063" y="6925929"/>
                </a:lnTo>
                <a:lnTo>
                  <a:pt x="15788258" y="6930390"/>
                </a:lnTo>
                <a:lnTo>
                  <a:pt x="276948" y="6930390"/>
                </a:lnTo>
                <a:lnTo>
                  <a:pt x="227165" y="6925929"/>
                </a:lnTo>
                <a:lnTo>
                  <a:pt x="180310" y="6913067"/>
                </a:lnTo>
                <a:lnTo>
                  <a:pt x="137165" y="6892586"/>
                </a:lnTo>
                <a:lnTo>
                  <a:pt x="98512" y="6865265"/>
                </a:lnTo>
                <a:lnTo>
                  <a:pt x="65133" y="6831886"/>
                </a:lnTo>
                <a:lnTo>
                  <a:pt x="37810" y="6793230"/>
                </a:lnTo>
                <a:lnTo>
                  <a:pt x="17326" y="6750076"/>
                </a:lnTo>
                <a:lnTo>
                  <a:pt x="4461" y="6703207"/>
                </a:lnTo>
                <a:lnTo>
                  <a:pt x="0" y="6653403"/>
                </a:lnTo>
                <a:lnTo>
                  <a:pt x="0" y="2769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91160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Vim 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&amp;</a:t>
            </a:r>
            <a:r>
              <a:rPr sz="5200" b="0" spc="-85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Emac</a:t>
            </a:r>
            <a:endParaRPr sz="52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8620" y="2949448"/>
            <a:ext cx="4597400" cy="414083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2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老牌经典文本编辑器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免费使用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专业编程体验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适合专业程序员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微软雅黑"/>
                <a:cs typeface="微软雅黑"/>
              </a:rPr>
              <a:t>Linux</a:t>
            </a:r>
            <a:r>
              <a:rPr sz="3600" dirty="0">
                <a:latin typeface="微软雅黑"/>
                <a:cs typeface="微软雅黑"/>
              </a:rPr>
              <a:t>为主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5347" y="2340101"/>
            <a:ext cx="9433560" cy="559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75475"/>
          </a:xfrm>
          <a:custGeom>
            <a:avLst/>
            <a:gdLst/>
            <a:ahLst/>
            <a:cxnLst/>
            <a:rect l="l" t="t" r="r" b="b"/>
            <a:pathLst>
              <a:path w="16065500" h="6975475">
                <a:moveTo>
                  <a:pt x="0" y="278764"/>
                </a:moveTo>
                <a:lnTo>
                  <a:pt x="3648" y="233556"/>
                </a:lnTo>
                <a:lnTo>
                  <a:pt x="14209" y="190666"/>
                </a:lnTo>
                <a:lnTo>
                  <a:pt x="31111" y="150671"/>
                </a:lnTo>
                <a:lnTo>
                  <a:pt x="53778" y="114144"/>
                </a:lnTo>
                <a:lnTo>
                  <a:pt x="81638" y="81660"/>
                </a:lnTo>
                <a:lnTo>
                  <a:pt x="114117" y="53795"/>
                </a:lnTo>
                <a:lnTo>
                  <a:pt x="150640" y="31121"/>
                </a:lnTo>
                <a:lnTo>
                  <a:pt x="190634" y="14214"/>
                </a:lnTo>
                <a:lnTo>
                  <a:pt x="233525" y="3649"/>
                </a:lnTo>
                <a:lnTo>
                  <a:pt x="278739" y="0"/>
                </a:lnTo>
                <a:lnTo>
                  <a:pt x="15786481" y="0"/>
                </a:lnTo>
                <a:lnTo>
                  <a:pt x="15831689" y="3649"/>
                </a:lnTo>
                <a:lnTo>
                  <a:pt x="15874579" y="14214"/>
                </a:lnTo>
                <a:lnTo>
                  <a:pt x="15914574" y="31121"/>
                </a:lnTo>
                <a:lnTo>
                  <a:pt x="15951101" y="53795"/>
                </a:lnTo>
                <a:lnTo>
                  <a:pt x="15983584" y="81660"/>
                </a:lnTo>
                <a:lnTo>
                  <a:pt x="16011450" y="114144"/>
                </a:lnTo>
                <a:lnTo>
                  <a:pt x="16034124" y="150671"/>
                </a:lnTo>
                <a:lnTo>
                  <a:pt x="16051031" y="190666"/>
                </a:lnTo>
                <a:lnTo>
                  <a:pt x="16061596" y="233556"/>
                </a:lnTo>
                <a:lnTo>
                  <a:pt x="16065246" y="278764"/>
                </a:lnTo>
                <a:lnTo>
                  <a:pt x="16065246" y="6696583"/>
                </a:lnTo>
                <a:lnTo>
                  <a:pt x="16061596" y="6741804"/>
                </a:lnTo>
                <a:lnTo>
                  <a:pt x="16051031" y="6784700"/>
                </a:lnTo>
                <a:lnTo>
                  <a:pt x="16034124" y="6824699"/>
                </a:lnTo>
                <a:lnTo>
                  <a:pt x="16011450" y="6861225"/>
                </a:lnTo>
                <a:lnTo>
                  <a:pt x="15983585" y="6893706"/>
                </a:lnTo>
                <a:lnTo>
                  <a:pt x="15951101" y="6921567"/>
                </a:lnTo>
                <a:lnTo>
                  <a:pt x="15914574" y="6944235"/>
                </a:lnTo>
                <a:lnTo>
                  <a:pt x="15874579" y="6961138"/>
                </a:lnTo>
                <a:lnTo>
                  <a:pt x="15831689" y="6971699"/>
                </a:lnTo>
                <a:lnTo>
                  <a:pt x="15786481" y="6975348"/>
                </a:lnTo>
                <a:lnTo>
                  <a:pt x="278739" y="6975348"/>
                </a:lnTo>
                <a:lnTo>
                  <a:pt x="233525" y="6971699"/>
                </a:lnTo>
                <a:lnTo>
                  <a:pt x="190634" y="6961138"/>
                </a:lnTo>
                <a:lnTo>
                  <a:pt x="150640" y="6944235"/>
                </a:lnTo>
                <a:lnTo>
                  <a:pt x="114117" y="6921567"/>
                </a:lnTo>
                <a:lnTo>
                  <a:pt x="81638" y="6893706"/>
                </a:lnTo>
                <a:lnTo>
                  <a:pt x="53778" y="6861225"/>
                </a:lnTo>
                <a:lnTo>
                  <a:pt x="31111" y="6824699"/>
                </a:lnTo>
                <a:lnTo>
                  <a:pt x="14209" y="6784700"/>
                </a:lnTo>
                <a:lnTo>
                  <a:pt x="3648" y="6741804"/>
                </a:lnTo>
                <a:lnTo>
                  <a:pt x="0" y="6696583"/>
                </a:lnTo>
                <a:lnTo>
                  <a:pt x="0" y="278764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403542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Sublime</a:t>
            </a:r>
            <a:r>
              <a:rPr sz="5200" b="0" spc="-85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5200" b="0" spc="-150" dirty="0">
                <a:solidFill>
                  <a:srgbClr val="000000"/>
                </a:solidFill>
                <a:latin typeface="微软雅黑"/>
                <a:cs typeface="微软雅黑"/>
              </a:rPr>
              <a:t>Text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664" y="1830831"/>
            <a:ext cx="10496550" cy="596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1465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微软雅黑"/>
                <a:cs typeface="微软雅黑"/>
              </a:rPr>
              <a:t>https://</a:t>
            </a:r>
            <a:r>
              <a:rPr sz="4000" b="1" spc="-10" dirty="0">
                <a:latin typeface="微软雅黑"/>
                <a:cs typeface="微软雅黑"/>
                <a:hlinkClick r:id="rId2"/>
              </a:rPr>
              <a:t>www.sublimetext.com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轻巧的文本编辑器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微软雅黑"/>
                <a:cs typeface="微软雅黑"/>
              </a:rPr>
              <a:t>免费使用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专业编程体验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单人独立开发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适合专业程序员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Win/Linux/Mac</a:t>
            </a:r>
            <a:r>
              <a:rPr sz="3600" spc="-55" dirty="0">
                <a:latin typeface="微软雅黑"/>
                <a:cs typeface="微软雅黑"/>
              </a:rPr>
              <a:t> </a:t>
            </a:r>
            <a:r>
              <a:rPr sz="3600" dirty="0">
                <a:latin typeface="微软雅黑"/>
                <a:cs typeface="微软雅黑"/>
              </a:rPr>
              <a:t>OS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89742" y="2564772"/>
            <a:ext cx="4949952" cy="59063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84789" y="2508122"/>
            <a:ext cx="4959985" cy="5968365"/>
          </a:xfrm>
          <a:custGeom>
            <a:avLst/>
            <a:gdLst/>
            <a:ahLst/>
            <a:cxnLst/>
            <a:rect l="l" t="t" r="r" b="b"/>
            <a:pathLst>
              <a:path w="4959984" h="5968365">
                <a:moveTo>
                  <a:pt x="0" y="5967984"/>
                </a:moveTo>
                <a:lnTo>
                  <a:pt x="4959858" y="5967984"/>
                </a:lnTo>
                <a:lnTo>
                  <a:pt x="4959858" y="0"/>
                </a:lnTo>
                <a:lnTo>
                  <a:pt x="0" y="0"/>
                </a:lnTo>
                <a:lnTo>
                  <a:pt x="0" y="5967984"/>
                </a:lnTo>
                <a:close/>
              </a:path>
            </a:pathLst>
          </a:custGeom>
          <a:ln w="990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30390"/>
          </a:xfrm>
          <a:custGeom>
            <a:avLst/>
            <a:gdLst/>
            <a:ahLst/>
            <a:cxnLst/>
            <a:rect l="l" t="t" r="r" b="b"/>
            <a:pathLst>
              <a:path w="16065500" h="6930390">
                <a:moveTo>
                  <a:pt x="0" y="276986"/>
                </a:moveTo>
                <a:lnTo>
                  <a:pt x="4461" y="227182"/>
                </a:lnTo>
                <a:lnTo>
                  <a:pt x="17326" y="180313"/>
                </a:lnTo>
                <a:lnTo>
                  <a:pt x="37810" y="137159"/>
                </a:lnTo>
                <a:lnTo>
                  <a:pt x="65133" y="98503"/>
                </a:lnTo>
                <a:lnTo>
                  <a:pt x="98512" y="65124"/>
                </a:lnTo>
                <a:lnTo>
                  <a:pt x="137165" y="37803"/>
                </a:lnTo>
                <a:lnTo>
                  <a:pt x="180310" y="17322"/>
                </a:lnTo>
                <a:lnTo>
                  <a:pt x="227165" y="4460"/>
                </a:lnTo>
                <a:lnTo>
                  <a:pt x="276948" y="0"/>
                </a:lnTo>
                <a:lnTo>
                  <a:pt x="15788258" y="0"/>
                </a:lnTo>
                <a:lnTo>
                  <a:pt x="15838063" y="4460"/>
                </a:lnTo>
                <a:lnTo>
                  <a:pt x="15884932" y="17322"/>
                </a:lnTo>
                <a:lnTo>
                  <a:pt x="15928085" y="37803"/>
                </a:lnTo>
                <a:lnTo>
                  <a:pt x="15966742" y="65124"/>
                </a:lnTo>
                <a:lnTo>
                  <a:pt x="16000121" y="98503"/>
                </a:lnTo>
                <a:lnTo>
                  <a:pt x="16027442" y="137159"/>
                </a:lnTo>
                <a:lnTo>
                  <a:pt x="16047923" y="180313"/>
                </a:lnTo>
                <a:lnTo>
                  <a:pt x="16060785" y="227182"/>
                </a:lnTo>
                <a:lnTo>
                  <a:pt x="16065246" y="276986"/>
                </a:lnTo>
                <a:lnTo>
                  <a:pt x="16065246" y="6653403"/>
                </a:lnTo>
                <a:lnTo>
                  <a:pt x="16060785" y="6703207"/>
                </a:lnTo>
                <a:lnTo>
                  <a:pt x="16047923" y="6750076"/>
                </a:lnTo>
                <a:lnTo>
                  <a:pt x="16027442" y="6793230"/>
                </a:lnTo>
                <a:lnTo>
                  <a:pt x="16000121" y="6831886"/>
                </a:lnTo>
                <a:lnTo>
                  <a:pt x="15966742" y="6865265"/>
                </a:lnTo>
                <a:lnTo>
                  <a:pt x="15928085" y="6892586"/>
                </a:lnTo>
                <a:lnTo>
                  <a:pt x="15884932" y="6913067"/>
                </a:lnTo>
                <a:lnTo>
                  <a:pt x="15838063" y="6925929"/>
                </a:lnTo>
                <a:lnTo>
                  <a:pt x="15788258" y="6930390"/>
                </a:lnTo>
                <a:lnTo>
                  <a:pt x="276948" y="6930390"/>
                </a:lnTo>
                <a:lnTo>
                  <a:pt x="227165" y="6925929"/>
                </a:lnTo>
                <a:lnTo>
                  <a:pt x="180310" y="6913067"/>
                </a:lnTo>
                <a:lnTo>
                  <a:pt x="137165" y="6892586"/>
                </a:lnTo>
                <a:lnTo>
                  <a:pt x="98512" y="6865265"/>
                </a:lnTo>
                <a:lnTo>
                  <a:pt x="65133" y="6831886"/>
                </a:lnTo>
                <a:lnTo>
                  <a:pt x="37810" y="6793230"/>
                </a:lnTo>
                <a:lnTo>
                  <a:pt x="17326" y="6750076"/>
                </a:lnTo>
                <a:lnTo>
                  <a:pt x="4461" y="6703207"/>
                </a:lnTo>
                <a:lnTo>
                  <a:pt x="0" y="6653403"/>
                </a:lnTo>
                <a:lnTo>
                  <a:pt x="0" y="2769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170433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Wing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664" y="1830831"/>
            <a:ext cx="9514840" cy="555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127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微软雅黑"/>
                <a:cs typeface="微软雅黑"/>
              </a:rPr>
              <a:t>https://wingware.com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收费工具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调试功能丰富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具有版本控制功能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适合多人共同开发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Win/Linux/Mac</a:t>
            </a:r>
            <a:r>
              <a:rPr sz="3600" spc="-55" dirty="0">
                <a:latin typeface="微软雅黑"/>
                <a:cs typeface="微软雅黑"/>
              </a:rPr>
              <a:t> </a:t>
            </a:r>
            <a:r>
              <a:rPr sz="3600" dirty="0">
                <a:latin typeface="微软雅黑"/>
                <a:cs typeface="微软雅黑"/>
              </a:rPr>
              <a:t>OS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0495" y="2719577"/>
            <a:ext cx="7681722" cy="5638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5543" y="2714624"/>
            <a:ext cx="7691755" cy="5648325"/>
          </a:xfrm>
          <a:custGeom>
            <a:avLst/>
            <a:gdLst/>
            <a:ahLst/>
            <a:cxnLst/>
            <a:rect l="l" t="t" r="r" b="b"/>
            <a:pathLst>
              <a:path w="7691755" h="5648325">
                <a:moveTo>
                  <a:pt x="0" y="5647944"/>
                </a:moveTo>
                <a:lnTo>
                  <a:pt x="7691628" y="5647944"/>
                </a:lnTo>
                <a:lnTo>
                  <a:pt x="7691628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990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30390"/>
          </a:xfrm>
          <a:custGeom>
            <a:avLst/>
            <a:gdLst/>
            <a:ahLst/>
            <a:cxnLst/>
            <a:rect l="l" t="t" r="r" b="b"/>
            <a:pathLst>
              <a:path w="16065500" h="6930390">
                <a:moveTo>
                  <a:pt x="0" y="276986"/>
                </a:moveTo>
                <a:lnTo>
                  <a:pt x="4461" y="227182"/>
                </a:lnTo>
                <a:lnTo>
                  <a:pt x="17326" y="180313"/>
                </a:lnTo>
                <a:lnTo>
                  <a:pt x="37810" y="137159"/>
                </a:lnTo>
                <a:lnTo>
                  <a:pt x="65133" y="98503"/>
                </a:lnTo>
                <a:lnTo>
                  <a:pt x="98512" y="65124"/>
                </a:lnTo>
                <a:lnTo>
                  <a:pt x="137165" y="37803"/>
                </a:lnTo>
                <a:lnTo>
                  <a:pt x="180310" y="17322"/>
                </a:lnTo>
                <a:lnTo>
                  <a:pt x="227165" y="4460"/>
                </a:lnTo>
                <a:lnTo>
                  <a:pt x="276948" y="0"/>
                </a:lnTo>
                <a:lnTo>
                  <a:pt x="15788258" y="0"/>
                </a:lnTo>
                <a:lnTo>
                  <a:pt x="15838063" y="4460"/>
                </a:lnTo>
                <a:lnTo>
                  <a:pt x="15884932" y="17322"/>
                </a:lnTo>
                <a:lnTo>
                  <a:pt x="15928085" y="37803"/>
                </a:lnTo>
                <a:lnTo>
                  <a:pt x="15966742" y="65124"/>
                </a:lnTo>
                <a:lnTo>
                  <a:pt x="16000121" y="98503"/>
                </a:lnTo>
                <a:lnTo>
                  <a:pt x="16027442" y="137159"/>
                </a:lnTo>
                <a:lnTo>
                  <a:pt x="16047923" y="180313"/>
                </a:lnTo>
                <a:lnTo>
                  <a:pt x="16060785" y="227182"/>
                </a:lnTo>
                <a:lnTo>
                  <a:pt x="16065246" y="276986"/>
                </a:lnTo>
                <a:lnTo>
                  <a:pt x="16065246" y="6653403"/>
                </a:lnTo>
                <a:lnTo>
                  <a:pt x="16060785" y="6703207"/>
                </a:lnTo>
                <a:lnTo>
                  <a:pt x="16047923" y="6750076"/>
                </a:lnTo>
                <a:lnTo>
                  <a:pt x="16027442" y="6793230"/>
                </a:lnTo>
                <a:lnTo>
                  <a:pt x="16000121" y="6831886"/>
                </a:lnTo>
                <a:lnTo>
                  <a:pt x="15966742" y="6865265"/>
                </a:lnTo>
                <a:lnTo>
                  <a:pt x="15928085" y="6892586"/>
                </a:lnTo>
                <a:lnTo>
                  <a:pt x="15884932" y="6913067"/>
                </a:lnTo>
                <a:lnTo>
                  <a:pt x="15838063" y="6925929"/>
                </a:lnTo>
                <a:lnTo>
                  <a:pt x="15788258" y="6930390"/>
                </a:lnTo>
                <a:lnTo>
                  <a:pt x="276948" y="6930390"/>
                </a:lnTo>
                <a:lnTo>
                  <a:pt x="227165" y="6925929"/>
                </a:lnTo>
                <a:lnTo>
                  <a:pt x="180310" y="6913067"/>
                </a:lnTo>
                <a:lnTo>
                  <a:pt x="137165" y="6892586"/>
                </a:lnTo>
                <a:lnTo>
                  <a:pt x="98512" y="6865265"/>
                </a:lnTo>
                <a:lnTo>
                  <a:pt x="65133" y="6831886"/>
                </a:lnTo>
                <a:lnTo>
                  <a:pt x="37810" y="6793230"/>
                </a:lnTo>
                <a:lnTo>
                  <a:pt x="17326" y="6750076"/>
                </a:lnTo>
                <a:lnTo>
                  <a:pt x="4461" y="6703207"/>
                </a:lnTo>
                <a:lnTo>
                  <a:pt x="0" y="6653403"/>
                </a:lnTo>
                <a:lnTo>
                  <a:pt x="0" y="2769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12191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Eclipse &amp;</a:t>
            </a:r>
            <a:r>
              <a:rPr sz="5200" b="0" spc="-85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PyDev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664" y="1830831"/>
            <a:ext cx="9639300" cy="555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985">
              <a:lnSpc>
                <a:spcPct val="100000"/>
              </a:lnSpc>
              <a:spcBef>
                <a:spcPts val="100"/>
              </a:spcBef>
            </a:pPr>
            <a:r>
              <a:rPr sz="4000" b="1" spc="-25" dirty="0">
                <a:latin typeface="微软雅黑"/>
                <a:cs typeface="微软雅黑"/>
                <a:hlinkClick r:id="rId2"/>
              </a:rPr>
              <a:t>https://ww</a:t>
            </a:r>
            <a:r>
              <a:rPr sz="4000" b="1" spc="-25" dirty="0">
                <a:latin typeface="微软雅黑"/>
                <a:cs typeface="微软雅黑"/>
              </a:rPr>
              <a:t>w.pydev</a:t>
            </a:r>
            <a:r>
              <a:rPr sz="4000" b="1" spc="-25" dirty="0">
                <a:latin typeface="微软雅黑"/>
                <a:cs typeface="微软雅黑"/>
                <a:hlinkClick r:id="rId2"/>
              </a:rPr>
              <a:t>.or</a:t>
            </a:r>
            <a:r>
              <a:rPr sz="4000" b="1" spc="-25" dirty="0">
                <a:latin typeface="微软雅黑"/>
                <a:cs typeface="微软雅黑"/>
              </a:rPr>
              <a:t>g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Eclipse集成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开源</a:t>
            </a:r>
            <a:r>
              <a:rPr sz="3600" spc="-5" dirty="0">
                <a:latin typeface="微软雅黑"/>
                <a:cs typeface="微软雅黑"/>
              </a:rPr>
              <a:t>IDE，</a:t>
            </a:r>
            <a:r>
              <a:rPr sz="3600" dirty="0">
                <a:latin typeface="微软雅黑"/>
                <a:cs typeface="微软雅黑"/>
              </a:rPr>
              <a:t>免费工具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需要有一定开发经验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适合Eclipse死粉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Win/Linux/Mac</a:t>
            </a:r>
            <a:r>
              <a:rPr sz="3600" spc="-55" dirty="0">
                <a:latin typeface="微软雅黑"/>
                <a:cs typeface="微软雅黑"/>
              </a:rPr>
              <a:t> </a:t>
            </a:r>
            <a:r>
              <a:rPr sz="3600" dirty="0">
                <a:latin typeface="微软雅黑"/>
                <a:cs typeface="微软雅黑"/>
              </a:rPr>
              <a:t>OS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55023" y="2745485"/>
            <a:ext cx="6773418" cy="5655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30390"/>
          </a:xfrm>
          <a:custGeom>
            <a:avLst/>
            <a:gdLst/>
            <a:ahLst/>
            <a:cxnLst/>
            <a:rect l="l" t="t" r="r" b="b"/>
            <a:pathLst>
              <a:path w="16065500" h="6930390">
                <a:moveTo>
                  <a:pt x="0" y="276986"/>
                </a:moveTo>
                <a:lnTo>
                  <a:pt x="4461" y="227182"/>
                </a:lnTo>
                <a:lnTo>
                  <a:pt x="17326" y="180313"/>
                </a:lnTo>
                <a:lnTo>
                  <a:pt x="37810" y="137159"/>
                </a:lnTo>
                <a:lnTo>
                  <a:pt x="65133" y="98503"/>
                </a:lnTo>
                <a:lnTo>
                  <a:pt x="98512" y="65124"/>
                </a:lnTo>
                <a:lnTo>
                  <a:pt x="137165" y="37803"/>
                </a:lnTo>
                <a:lnTo>
                  <a:pt x="180310" y="17322"/>
                </a:lnTo>
                <a:lnTo>
                  <a:pt x="227165" y="4460"/>
                </a:lnTo>
                <a:lnTo>
                  <a:pt x="276948" y="0"/>
                </a:lnTo>
                <a:lnTo>
                  <a:pt x="15788258" y="0"/>
                </a:lnTo>
                <a:lnTo>
                  <a:pt x="15838063" y="4460"/>
                </a:lnTo>
                <a:lnTo>
                  <a:pt x="15884932" y="17322"/>
                </a:lnTo>
                <a:lnTo>
                  <a:pt x="15928085" y="37803"/>
                </a:lnTo>
                <a:lnTo>
                  <a:pt x="15966742" y="65124"/>
                </a:lnTo>
                <a:lnTo>
                  <a:pt x="16000121" y="98503"/>
                </a:lnTo>
                <a:lnTo>
                  <a:pt x="16027442" y="137159"/>
                </a:lnTo>
                <a:lnTo>
                  <a:pt x="16047923" y="180313"/>
                </a:lnTo>
                <a:lnTo>
                  <a:pt x="16060785" y="227182"/>
                </a:lnTo>
                <a:lnTo>
                  <a:pt x="16065246" y="276986"/>
                </a:lnTo>
                <a:lnTo>
                  <a:pt x="16065246" y="6653403"/>
                </a:lnTo>
                <a:lnTo>
                  <a:pt x="16060785" y="6703207"/>
                </a:lnTo>
                <a:lnTo>
                  <a:pt x="16047923" y="6750076"/>
                </a:lnTo>
                <a:lnTo>
                  <a:pt x="16027442" y="6793230"/>
                </a:lnTo>
                <a:lnTo>
                  <a:pt x="16000121" y="6831886"/>
                </a:lnTo>
                <a:lnTo>
                  <a:pt x="15966742" y="6865265"/>
                </a:lnTo>
                <a:lnTo>
                  <a:pt x="15928085" y="6892586"/>
                </a:lnTo>
                <a:lnTo>
                  <a:pt x="15884932" y="6913067"/>
                </a:lnTo>
                <a:lnTo>
                  <a:pt x="15838063" y="6925929"/>
                </a:lnTo>
                <a:lnTo>
                  <a:pt x="15788258" y="6930390"/>
                </a:lnTo>
                <a:lnTo>
                  <a:pt x="276948" y="6930390"/>
                </a:lnTo>
                <a:lnTo>
                  <a:pt x="227165" y="6925929"/>
                </a:lnTo>
                <a:lnTo>
                  <a:pt x="180310" y="6913067"/>
                </a:lnTo>
                <a:lnTo>
                  <a:pt x="137165" y="6892586"/>
                </a:lnTo>
                <a:lnTo>
                  <a:pt x="98512" y="6865265"/>
                </a:lnTo>
                <a:lnTo>
                  <a:pt x="65133" y="6831886"/>
                </a:lnTo>
                <a:lnTo>
                  <a:pt x="37810" y="6793230"/>
                </a:lnTo>
                <a:lnTo>
                  <a:pt x="17326" y="6750076"/>
                </a:lnTo>
                <a:lnTo>
                  <a:pt x="4461" y="6703207"/>
                </a:lnTo>
                <a:lnTo>
                  <a:pt x="0" y="6653403"/>
                </a:lnTo>
                <a:lnTo>
                  <a:pt x="0" y="2769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67075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8730" algn="l"/>
              </a:tabLst>
            </a:pP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Visua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l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5200" b="0" spc="-185" dirty="0">
                <a:solidFill>
                  <a:srgbClr val="000000"/>
                </a:solidFill>
                <a:latin typeface="微软雅黑"/>
                <a:cs typeface="微软雅黑"/>
              </a:rPr>
              <a:t>S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tudio</a:t>
            </a:r>
            <a:r>
              <a:rPr sz="5200" b="0" spc="-1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&amp;	P</a:t>
            </a:r>
            <a:r>
              <a:rPr sz="5200" b="0" spc="110" dirty="0">
                <a:solidFill>
                  <a:srgbClr val="000000"/>
                </a:solidFill>
                <a:latin typeface="微软雅黑"/>
                <a:cs typeface="微软雅黑"/>
              </a:rPr>
              <a:t>T</a:t>
            </a:r>
            <a:r>
              <a:rPr sz="5200" b="0" spc="-75" dirty="0">
                <a:solidFill>
                  <a:srgbClr val="000000"/>
                </a:solidFill>
                <a:latin typeface="微软雅黑"/>
                <a:cs typeface="微软雅黑"/>
              </a:rPr>
              <a:t>V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S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664" y="1830831"/>
            <a:ext cx="11412220" cy="555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100"/>
              </a:spcBef>
              <a:tabLst>
                <a:tab pos="3688715" algn="l"/>
              </a:tabLst>
            </a:pPr>
            <a:r>
              <a:rPr sz="4000" b="1" spc="10" dirty="0">
                <a:latin typeface="微软雅黑"/>
                <a:cs typeface="微软雅黑"/>
              </a:rPr>
              <a:t>PTVS:	</a:t>
            </a:r>
            <a:r>
              <a:rPr sz="4000" b="1" spc="-5" dirty="0">
                <a:latin typeface="微软雅黑"/>
                <a:cs typeface="微软雅黑"/>
              </a:rPr>
              <a:t>Python </a:t>
            </a:r>
            <a:r>
              <a:rPr sz="4000" b="1" spc="-85" dirty="0">
                <a:latin typeface="微软雅黑"/>
                <a:cs typeface="微软雅黑"/>
              </a:rPr>
              <a:t>Tools </a:t>
            </a:r>
            <a:r>
              <a:rPr sz="4000" b="1" spc="-5" dirty="0">
                <a:latin typeface="微软雅黑"/>
                <a:cs typeface="微软雅黑"/>
              </a:rPr>
              <a:t>for Visual</a:t>
            </a:r>
            <a:r>
              <a:rPr sz="4000" b="1" spc="30" dirty="0">
                <a:latin typeface="微软雅黑"/>
                <a:cs typeface="微软雅黑"/>
              </a:rPr>
              <a:t> </a:t>
            </a:r>
            <a:r>
              <a:rPr sz="4000" b="1" spc="-25" dirty="0">
                <a:latin typeface="微软雅黑"/>
                <a:cs typeface="微软雅黑"/>
              </a:rPr>
              <a:t>Studio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3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latin typeface="微软雅黑"/>
                <a:cs typeface="微软雅黑"/>
              </a:rPr>
              <a:t>Visual </a:t>
            </a:r>
            <a:r>
              <a:rPr sz="3600" spc="-25" dirty="0">
                <a:latin typeface="微软雅黑"/>
                <a:cs typeface="微软雅黑"/>
              </a:rPr>
              <a:t>Studio</a:t>
            </a:r>
            <a:r>
              <a:rPr sz="3600" dirty="0">
                <a:latin typeface="微软雅黑"/>
                <a:cs typeface="微软雅黑"/>
              </a:rPr>
              <a:t>集成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微软出品，收费工具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功能非常丰富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适合多人共同开发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600" dirty="0">
                <a:latin typeface="微软雅黑"/>
                <a:cs typeface="微软雅黑"/>
              </a:rPr>
              <a:t>Win为主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9723" y="2934461"/>
            <a:ext cx="7437120" cy="5380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30390"/>
          </a:xfrm>
          <a:custGeom>
            <a:avLst/>
            <a:gdLst/>
            <a:ahLst/>
            <a:cxnLst/>
            <a:rect l="l" t="t" r="r" b="b"/>
            <a:pathLst>
              <a:path w="16065500" h="6930390">
                <a:moveTo>
                  <a:pt x="0" y="276986"/>
                </a:moveTo>
                <a:lnTo>
                  <a:pt x="4461" y="227182"/>
                </a:lnTo>
                <a:lnTo>
                  <a:pt x="17326" y="180313"/>
                </a:lnTo>
                <a:lnTo>
                  <a:pt x="37810" y="137159"/>
                </a:lnTo>
                <a:lnTo>
                  <a:pt x="65133" y="98503"/>
                </a:lnTo>
                <a:lnTo>
                  <a:pt x="98512" y="65124"/>
                </a:lnTo>
                <a:lnTo>
                  <a:pt x="137165" y="37803"/>
                </a:lnTo>
                <a:lnTo>
                  <a:pt x="180310" y="17322"/>
                </a:lnTo>
                <a:lnTo>
                  <a:pt x="227165" y="4460"/>
                </a:lnTo>
                <a:lnTo>
                  <a:pt x="276948" y="0"/>
                </a:lnTo>
                <a:lnTo>
                  <a:pt x="15788258" y="0"/>
                </a:lnTo>
                <a:lnTo>
                  <a:pt x="15838063" y="4460"/>
                </a:lnTo>
                <a:lnTo>
                  <a:pt x="15884932" y="17322"/>
                </a:lnTo>
                <a:lnTo>
                  <a:pt x="15928085" y="37803"/>
                </a:lnTo>
                <a:lnTo>
                  <a:pt x="15966742" y="65124"/>
                </a:lnTo>
                <a:lnTo>
                  <a:pt x="16000121" y="98503"/>
                </a:lnTo>
                <a:lnTo>
                  <a:pt x="16027442" y="137159"/>
                </a:lnTo>
                <a:lnTo>
                  <a:pt x="16047923" y="180313"/>
                </a:lnTo>
                <a:lnTo>
                  <a:pt x="16060785" y="227182"/>
                </a:lnTo>
                <a:lnTo>
                  <a:pt x="16065246" y="276986"/>
                </a:lnTo>
                <a:lnTo>
                  <a:pt x="16065246" y="6653403"/>
                </a:lnTo>
                <a:lnTo>
                  <a:pt x="16060785" y="6703207"/>
                </a:lnTo>
                <a:lnTo>
                  <a:pt x="16047923" y="6750076"/>
                </a:lnTo>
                <a:lnTo>
                  <a:pt x="16027442" y="6793230"/>
                </a:lnTo>
                <a:lnTo>
                  <a:pt x="16000121" y="6831886"/>
                </a:lnTo>
                <a:lnTo>
                  <a:pt x="15966742" y="6865265"/>
                </a:lnTo>
                <a:lnTo>
                  <a:pt x="15928085" y="6892586"/>
                </a:lnTo>
                <a:lnTo>
                  <a:pt x="15884932" y="6913067"/>
                </a:lnTo>
                <a:lnTo>
                  <a:pt x="15838063" y="6925929"/>
                </a:lnTo>
                <a:lnTo>
                  <a:pt x="15788258" y="6930390"/>
                </a:lnTo>
                <a:lnTo>
                  <a:pt x="276948" y="6930390"/>
                </a:lnTo>
                <a:lnTo>
                  <a:pt x="227165" y="6925929"/>
                </a:lnTo>
                <a:lnTo>
                  <a:pt x="180310" y="6913067"/>
                </a:lnTo>
                <a:lnTo>
                  <a:pt x="137165" y="6892586"/>
                </a:lnTo>
                <a:lnTo>
                  <a:pt x="98512" y="6865265"/>
                </a:lnTo>
                <a:lnTo>
                  <a:pt x="65133" y="6831886"/>
                </a:lnTo>
                <a:lnTo>
                  <a:pt x="37810" y="6793230"/>
                </a:lnTo>
                <a:lnTo>
                  <a:pt x="17326" y="6750076"/>
                </a:lnTo>
                <a:lnTo>
                  <a:pt x="4461" y="6703207"/>
                </a:lnTo>
                <a:lnTo>
                  <a:pt x="0" y="6653403"/>
                </a:lnTo>
                <a:lnTo>
                  <a:pt x="0" y="2769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98106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Visual </a:t>
            </a:r>
            <a:r>
              <a:rPr sz="5200" b="0" spc="-30" dirty="0">
                <a:solidFill>
                  <a:srgbClr val="000000"/>
                </a:solidFill>
                <a:latin typeface="微软雅黑"/>
                <a:cs typeface="微软雅黑"/>
              </a:rPr>
              <a:t>Studio</a:t>
            </a:r>
            <a:r>
              <a:rPr sz="5200" b="0" spc="-90" dirty="0">
                <a:solidFill>
                  <a:srgbClr val="000000"/>
                </a:solidFill>
                <a:latin typeface="微软雅黑"/>
                <a:cs typeface="微软雅黑"/>
              </a:rPr>
              <a:t> 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Code</a:t>
            </a:r>
            <a:endParaRPr sz="52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4942" y="1830831"/>
            <a:ext cx="10688320" cy="600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561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微软雅黑"/>
                <a:cs typeface="微软雅黑"/>
              </a:rPr>
              <a:t>https://code.visualstudio.com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独立软件工具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微软出品，免费工具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功能非常丰富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可扩展性很强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有</a:t>
            </a:r>
            <a:r>
              <a:rPr sz="3600" spc="-5" dirty="0">
                <a:latin typeface="微软雅黑"/>
                <a:cs typeface="微软雅黑"/>
              </a:rPr>
              <a:t>AI</a:t>
            </a:r>
            <a:r>
              <a:rPr sz="3600" dirty="0">
                <a:latin typeface="微软雅黑"/>
                <a:cs typeface="微软雅黑"/>
              </a:rPr>
              <a:t>开发扩展模块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Win为主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4928" y="2944367"/>
            <a:ext cx="8928353" cy="496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512" y="1620392"/>
            <a:ext cx="16065500" cy="6930390"/>
          </a:xfrm>
          <a:custGeom>
            <a:avLst/>
            <a:gdLst/>
            <a:ahLst/>
            <a:cxnLst/>
            <a:rect l="l" t="t" r="r" b="b"/>
            <a:pathLst>
              <a:path w="16065500" h="6930390">
                <a:moveTo>
                  <a:pt x="0" y="276986"/>
                </a:moveTo>
                <a:lnTo>
                  <a:pt x="4461" y="227182"/>
                </a:lnTo>
                <a:lnTo>
                  <a:pt x="17326" y="180313"/>
                </a:lnTo>
                <a:lnTo>
                  <a:pt x="37810" y="137159"/>
                </a:lnTo>
                <a:lnTo>
                  <a:pt x="65133" y="98503"/>
                </a:lnTo>
                <a:lnTo>
                  <a:pt x="98512" y="65124"/>
                </a:lnTo>
                <a:lnTo>
                  <a:pt x="137165" y="37803"/>
                </a:lnTo>
                <a:lnTo>
                  <a:pt x="180310" y="17322"/>
                </a:lnTo>
                <a:lnTo>
                  <a:pt x="227165" y="4460"/>
                </a:lnTo>
                <a:lnTo>
                  <a:pt x="276948" y="0"/>
                </a:lnTo>
                <a:lnTo>
                  <a:pt x="15788258" y="0"/>
                </a:lnTo>
                <a:lnTo>
                  <a:pt x="15838063" y="4460"/>
                </a:lnTo>
                <a:lnTo>
                  <a:pt x="15884932" y="17322"/>
                </a:lnTo>
                <a:lnTo>
                  <a:pt x="15928085" y="37803"/>
                </a:lnTo>
                <a:lnTo>
                  <a:pt x="15966742" y="65124"/>
                </a:lnTo>
                <a:lnTo>
                  <a:pt x="16000121" y="98503"/>
                </a:lnTo>
                <a:lnTo>
                  <a:pt x="16027442" y="137159"/>
                </a:lnTo>
                <a:lnTo>
                  <a:pt x="16047923" y="180313"/>
                </a:lnTo>
                <a:lnTo>
                  <a:pt x="16060785" y="227182"/>
                </a:lnTo>
                <a:lnTo>
                  <a:pt x="16065246" y="276986"/>
                </a:lnTo>
                <a:lnTo>
                  <a:pt x="16065246" y="6653403"/>
                </a:lnTo>
                <a:lnTo>
                  <a:pt x="16060785" y="6703207"/>
                </a:lnTo>
                <a:lnTo>
                  <a:pt x="16047923" y="6750076"/>
                </a:lnTo>
                <a:lnTo>
                  <a:pt x="16027442" y="6793230"/>
                </a:lnTo>
                <a:lnTo>
                  <a:pt x="16000121" y="6831886"/>
                </a:lnTo>
                <a:lnTo>
                  <a:pt x="15966742" y="6865265"/>
                </a:lnTo>
                <a:lnTo>
                  <a:pt x="15928085" y="6892586"/>
                </a:lnTo>
                <a:lnTo>
                  <a:pt x="15884932" y="6913067"/>
                </a:lnTo>
                <a:lnTo>
                  <a:pt x="15838063" y="6925929"/>
                </a:lnTo>
                <a:lnTo>
                  <a:pt x="15788258" y="6930390"/>
                </a:lnTo>
                <a:lnTo>
                  <a:pt x="276948" y="6930390"/>
                </a:lnTo>
                <a:lnTo>
                  <a:pt x="227165" y="6925929"/>
                </a:lnTo>
                <a:lnTo>
                  <a:pt x="180310" y="6913067"/>
                </a:lnTo>
                <a:lnTo>
                  <a:pt x="137165" y="6892586"/>
                </a:lnTo>
                <a:lnTo>
                  <a:pt x="98512" y="6865265"/>
                </a:lnTo>
                <a:lnTo>
                  <a:pt x="65133" y="6831886"/>
                </a:lnTo>
                <a:lnTo>
                  <a:pt x="37810" y="6793230"/>
                </a:lnTo>
                <a:lnTo>
                  <a:pt x="17326" y="6750076"/>
                </a:lnTo>
                <a:lnTo>
                  <a:pt x="4461" y="6703207"/>
                </a:lnTo>
                <a:lnTo>
                  <a:pt x="0" y="6653403"/>
                </a:lnTo>
                <a:lnTo>
                  <a:pt x="0" y="2769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321119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Anaconda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4942" y="1830831"/>
            <a:ext cx="10253980" cy="559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186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微软雅黑"/>
                <a:cs typeface="微软雅黑"/>
              </a:rPr>
              <a:t>https://</a:t>
            </a:r>
            <a:r>
              <a:rPr sz="4000" b="1" spc="-10" dirty="0">
                <a:latin typeface="微软雅黑"/>
                <a:cs typeface="微软雅黑"/>
                <a:hlinkClick r:id="rId2"/>
              </a:rPr>
              <a:t>www.continuum.io</a:t>
            </a:r>
            <a:endParaRPr sz="4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开源免费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支持超过800个第三方库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包括多种主流工具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适合数据分析及计算领域</a:t>
            </a:r>
            <a:endParaRPr sz="36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600" dirty="0">
                <a:latin typeface="微软雅黑"/>
                <a:cs typeface="微软雅黑"/>
              </a:rPr>
              <a:t>Win/Linux/Mac</a:t>
            </a:r>
            <a:r>
              <a:rPr sz="3600" spc="-55" dirty="0">
                <a:latin typeface="微软雅黑"/>
                <a:cs typeface="微软雅黑"/>
              </a:rPr>
              <a:t> </a:t>
            </a:r>
            <a:r>
              <a:rPr sz="3600" dirty="0">
                <a:latin typeface="微软雅黑"/>
                <a:cs typeface="微软雅黑"/>
              </a:rPr>
              <a:t>OS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7119" y="2932175"/>
            <a:ext cx="8809482" cy="5209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67671" y="2699765"/>
            <a:ext cx="6075680" cy="2520950"/>
          </a:xfrm>
          <a:custGeom>
            <a:avLst/>
            <a:gdLst/>
            <a:ahLst/>
            <a:cxnLst/>
            <a:rect l="l" t="t" r="r" b="b"/>
            <a:pathLst>
              <a:path w="6075680" h="2520950">
                <a:moveTo>
                  <a:pt x="0" y="420115"/>
                </a:moveTo>
                <a:lnTo>
                  <a:pt x="2826" y="371120"/>
                </a:lnTo>
                <a:lnTo>
                  <a:pt x="11095" y="323785"/>
                </a:lnTo>
                <a:lnTo>
                  <a:pt x="24491" y="278426"/>
                </a:lnTo>
                <a:lnTo>
                  <a:pt x="42700" y="235357"/>
                </a:lnTo>
                <a:lnTo>
                  <a:pt x="65405" y="194894"/>
                </a:lnTo>
                <a:lnTo>
                  <a:pt x="92293" y="157352"/>
                </a:lnTo>
                <a:lnTo>
                  <a:pt x="123047" y="123047"/>
                </a:lnTo>
                <a:lnTo>
                  <a:pt x="157352" y="92293"/>
                </a:lnTo>
                <a:lnTo>
                  <a:pt x="194894" y="65405"/>
                </a:lnTo>
                <a:lnTo>
                  <a:pt x="235357" y="42700"/>
                </a:lnTo>
                <a:lnTo>
                  <a:pt x="278426" y="24491"/>
                </a:lnTo>
                <a:lnTo>
                  <a:pt x="323785" y="11095"/>
                </a:lnTo>
                <a:lnTo>
                  <a:pt x="371120" y="2826"/>
                </a:lnTo>
                <a:lnTo>
                  <a:pt x="420116" y="0"/>
                </a:lnTo>
                <a:lnTo>
                  <a:pt x="5655310" y="0"/>
                </a:lnTo>
                <a:lnTo>
                  <a:pt x="5704305" y="2826"/>
                </a:lnTo>
                <a:lnTo>
                  <a:pt x="5751640" y="11095"/>
                </a:lnTo>
                <a:lnTo>
                  <a:pt x="5796999" y="24491"/>
                </a:lnTo>
                <a:lnTo>
                  <a:pt x="5840068" y="42700"/>
                </a:lnTo>
                <a:lnTo>
                  <a:pt x="5880531" y="65405"/>
                </a:lnTo>
                <a:lnTo>
                  <a:pt x="5918073" y="92293"/>
                </a:lnTo>
                <a:lnTo>
                  <a:pt x="5952378" y="123047"/>
                </a:lnTo>
                <a:lnTo>
                  <a:pt x="5983132" y="157352"/>
                </a:lnTo>
                <a:lnTo>
                  <a:pt x="6010020" y="194894"/>
                </a:lnTo>
                <a:lnTo>
                  <a:pt x="6032725" y="235357"/>
                </a:lnTo>
                <a:lnTo>
                  <a:pt x="6050934" y="278426"/>
                </a:lnTo>
                <a:lnTo>
                  <a:pt x="6064330" y="323785"/>
                </a:lnTo>
                <a:lnTo>
                  <a:pt x="6072599" y="371120"/>
                </a:lnTo>
                <a:lnTo>
                  <a:pt x="6075426" y="420115"/>
                </a:lnTo>
                <a:lnTo>
                  <a:pt x="6075426" y="2100579"/>
                </a:lnTo>
                <a:lnTo>
                  <a:pt x="6072599" y="2149575"/>
                </a:lnTo>
                <a:lnTo>
                  <a:pt x="6064330" y="2196910"/>
                </a:lnTo>
                <a:lnTo>
                  <a:pt x="6050934" y="2242269"/>
                </a:lnTo>
                <a:lnTo>
                  <a:pt x="6032725" y="2285338"/>
                </a:lnTo>
                <a:lnTo>
                  <a:pt x="6010020" y="2325801"/>
                </a:lnTo>
                <a:lnTo>
                  <a:pt x="5983132" y="2363343"/>
                </a:lnTo>
                <a:lnTo>
                  <a:pt x="5952378" y="2397648"/>
                </a:lnTo>
                <a:lnTo>
                  <a:pt x="5918073" y="2428402"/>
                </a:lnTo>
                <a:lnTo>
                  <a:pt x="5880531" y="2455290"/>
                </a:lnTo>
                <a:lnTo>
                  <a:pt x="5840068" y="2477995"/>
                </a:lnTo>
                <a:lnTo>
                  <a:pt x="5796999" y="2496204"/>
                </a:lnTo>
                <a:lnTo>
                  <a:pt x="5751640" y="2509600"/>
                </a:lnTo>
                <a:lnTo>
                  <a:pt x="5704305" y="2517869"/>
                </a:lnTo>
                <a:lnTo>
                  <a:pt x="5655310" y="2520695"/>
                </a:lnTo>
                <a:lnTo>
                  <a:pt x="420116" y="2520695"/>
                </a:lnTo>
                <a:lnTo>
                  <a:pt x="371120" y="2517869"/>
                </a:lnTo>
                <a:lnTo>
                  <a:pt x="323785" y="2509600"/>
                </a:lnTo>
                <a:lnTo>
                  <a:pt x="278426" y="2496204"/>
                </a:lnTo>
                <a:lnTo>
                  <a:pt x="235357" y="2477995"/>
                </a:lnTo>
                <a:lnTo>
                  <a:pt x="194894" y="2455290"/>
                </a:lnTo>
                <a:lnTo>
                  <a:pt x="157352" y="2428402"/>
                </a:lnTo>
                <a:lnTo>
                  <a:pt x="123047" y="2397648"/>
                </a:lnTo>
                <a:lnTo>
                  <a:pt x="92293" y="2363343"/>
                </a:lnTo>
                <a:lnTo>
                  <a:pt x="65405" y="2325801"/>
                </a:lnTo>
                <a:lnTo>
                  <a:pt x="42700" y="2285338"/>
                </a:lnTo>
                <a:lnTo>
                  <a:pt x="24491" y="2242269"/>
                </a:lnTo>
                <a:lnTo>
                  <a:pt x="11095" y="2196910"/>
                </a:lnTo>
                <a:lnTo>
                  <a:pt x="2826" y="2149575"/>
                </a:lnTo>
                <a:lnTo>
                  <a:pt x="0" y="2100579"/>
                </a:lnTo>
                <a:lnTo>
                  <a:pt x="0" y="420115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30231" y="2858875"/>
            <a:ext cx="4919980" cy="21831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400" spc="-5" dirty="0"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  <a:p>
            <a:pPr marL="843915">
              <a:lnSpc>
                <a:spcPct val="100000"/>
              </a:lnSpc>
              <a:spcBef>
                <a:spcPts val="1360"/>
              </a:spcBef>
            </a:pPr>
            <a:r>
              <a:rPr sz="8000" b="1" spc="-5" dirty="0">
                <a:latin typeface="微软雅黑"/>
                <a:cs typeface="微软雅黑"/>
              </a:rPr>
              <a:t>单元开篇</a:t>
            </a:r>
            <a:endParaRPr sz="8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75867" y="2916833"/>
            <a:ext cx="660908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5840" marR="5080" indent="-2263140">
              <a:lnSpc>
                <a:spcPct val="150000"/>
              </a:lnSpc>
              <a:spcBef>
                <a:spcPts val="95"/>
              </a:spcBef>
            </a:pPr>
            <a:r>
              <a:rPr sz="5400" spc="-5" dirty="0">
                <a:solidFill>
                  <a:srgbClr val="000000"/>
                </a:solidFill>
              </a:rPr>
              <a:t>P</a:t>
            </a:r>
            <a:r>
              <a:rPr sz="5400" spc="5" dirty="0">
                <a:solidFill>
                  <a:srgbClr val="000000"/>
                </a:solidFill>
              </a:rPr>
              <a:t>y</a:t>
            </a:r>
            <a:r>
              <a:rPr sz="5400" spc="-5" dirty="0">
                <a:solidFill>
                  <a:srgbClr val="000000"/>
                </a:solidFill>
              </a:rPr>
              <a:t>tho</a:t>
            </a:r>
            <a:r>
              <a:rPr sz="5400" spc="10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开发工具及环 </a:t>
            </a:r>
            <a:r>
              <a:rPr sz="5400" spc="-5" dirty="0">
                <a:solidFill>
                  <a:srgbClr val="000000"/>
                </a:solidFill>
              </a:rPr>
              <a:t>境配置</a:t>
            </a:r>
            <a:endParaRPr sz="5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3111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其他开发工具概述</a:t>
            </a:r>
            <a:endParaRPr sz="52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0"/>
              </a:spcBef>
            </a:pPr>
            <a:r>
              <a:rPr dirty="0"/>
              <a:t>文本工具类</a:t>
            </a:r>
          </a:p>
          <a:p>
            <a:pPr marL="355600" indent="-342900">
              <a:lnSpc>
                <a:spcPct val="100000"/>
              </a:lnSpc>
              <a:spcBef>
                <a:spcPts val="3690"/>
              </a:spcBef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5" dirty="0">
                <a:solidFill>
                  <a:srgbClr val="C00000"/>
                </a:solidFill>
              </a:rPr>
              <a:t>Notepad++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solidFill>
                  <a:srgbClr val="000000"/>
                </a:solidFill>
              </a:rPr>
              <a:t>Vim </a:t>
            </a:r>
            <a:r>
              <a:rPr sz="3200" dirty="0">
                <a:solidFill>
                  <a:srgbClr val="000000"/>
                </a:solidFill>
              </a:rPr>
              <a:t>&amp;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Emacs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0" dirty="0">
                <a:solidFill>
                  <a:srgbClr val="000000"/>
                </a:solidFill>
              </a:rPr>
              <a:t>Sublime</a:t>
            </a:r>
            <a:r>
              <a:rPr sz="3200" spc="10" dirty="0">
                <a:solidFill>
                  <a:srgbClr val="000000"/>
                </a:solidFill>
              </a:rPr>
              <a:t> </a:t>
            </a:r>
            <a:r>
              <a:rPr sz="3200" spc="-95" dirty="0">
                <a:solidFill>
                  <a:srgbClr val="000000"/>
                </a:solidFill>
              </a:rPr>
              <a:t>Text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25" dirty="0">
                <a:solidFill>
                  <a:srgbClr val="A6A6A6"/>
                </a:solidFill>
              </a:rPr>
              <a:t>Atom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5" dirty="0">
                <a:solidFill>
                  <a:srgbClr val="A6A6A6"/>
                </a:solidFill>
              </a:rPr>
              <a:t>Komodo</a:t>
            </a:r>
            <a:r>
              <a:rPr sz="3200" spc="25" dirty="0">
                <a:solidFill>
                  <a:srgbClr val="A6A6A6"/>
                </a:solidFill>
              </a:rPr>
              <a:t> </a:t>
            </a:r>
            <a:r>
              <a:rPr sz="3200" spc="-5" dirty="0">
                <a:solidFill>
                  <a:srgbClr val="A6A6A6"/>
                </a:solidFill>
              </a:rPr>
              <a:t>Edit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100"/>
              </a:spcBef>
            </a:pPr>
            <a:r>
              <a:rPr dirty="0"/>
              <a:t>集成工具类</a:t>
            </a:r>
          </a:p>
          <a:p>
            <a:pPr marL="355600" indent="-342900">
              <a:lnSpc>
                <a:spcPct val="100000"/>
              </a:lnSpc>
              <a:spcBef>
                <a:spcPts val="3554"/>
              </a:spcBef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dirty="0">
                <a:solidFill>
                  <a:srgbClr val="000000"/>
                </a:solidFill>
              </a:rPr>
              <a:t>Wing</a:t>
            </a:r>
            <a:endParaRPr sz="3200"/>
          </a:p>
          <a:p>
            <a:pPr>
              <a:lnSpc>
                <a:spcPct val="100000"/>
              </a:lnSpc>
              <a:spcBef>
                <a:spcPts val="50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solidFill>
                  <a:srgbClr val="000000"/>
                </a:solidFill>
              </a:rPr>
              <a:t>PyDev &amp; Eclipse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0" dirty="0">
                <a:solidFill>
                  <a:srgbClr val="000000"/>
                </a:solidFill>
              </a:rPr>
              <a:t>Visual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Studio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10" dirty="0">
                <a:solidFill>
                  <a:srgbClr val="C00000"/>
                </a:solidFill>
              </a:rPr>
              <a:t>Visual </a:t>
            </a:r>
            <a:r>
              <a:rPr sz="3200" spc="-25" dirty="0">
                <a:solidFill>
                  <a:srgbClr val="C00000"/>
                </a:solidFill>
              </a:rPr>
              <a:t>Studio</a:t>
            </a:r>
            <a:r>
              <a:rPr sz="3200" spc="2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Code</a:t>
            </a:r>
            <a:endParaRPr sz="3200"/>
          </a:p>
          <a:p>
            <a:pPr>
              <a:lnSpc>
                <a:spcPct val="100000"/>
              </a:lnSpc>
              <a:spcBef>
                <a:spcPts val="45"/>
              </a:spcBef>
              <a:buChar char="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71875"/>
              <a:buFont typeface="Wingdings"/>
              <a:buChar char=""/>
              <a:tabLst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</a:rPr>
              <a:t>Anaconda &amp;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Spyder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744" y="368045"/>
            <a:ext cx="729297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该选用哪个开发工具呢？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0447" y="3616197"/>
            <a:ext cx="80791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7575" marR="5080" indent="-905510">
              <a:lnSpc>
                <a:spcPct val="150000"/>
              </a:lnSpc>
              <a:spcBef>
                <a:spcPts val="100"/>
              </a:spcBef>
            </a:pPr>
            <a:r>
              <a:rPr sz="4800" dirty="0">
                <a:latin typeface="微软雅黑"/>
                <a:cs typeface="微软雅黑"/>
              </a:rPr>
              <a:t>适合自己的ID</a:t>
            </a:r>
            <a:r>
              <a:rPr sz="4800" spc="-5" dirty="0">
                <a:latin typeface="微软雅黑"/>
                <a:cs typeface="微软雅黑"/>
              </a:rPr>
              <a:t>E</a:t>
            </a:r>
            <a:r>
              <a:rPr sz="4800" dirty="0">
                <a:latin typeface="微软雅黑"/>
                <a:cs typeface="微软雅黑"/>
              </a:rPr>
              <a:t>才是最好的IDE 从IDLE和</a:t>
            </a:r>
            <a:r>
              <a:rPr sz="4800" spc="-10" dirty="0">
                <a:latin typeface="微软雅黑"/>
                <a:cs typeface="微软雅黑"/>
              </a:rPr>
              <a:t>Pycharm</a:t>
            </a:r>
            <a:r>
              <a:rPr sz="4800" dirty="0">
                <a:latin typeface="微软雅黑"/>
                <a:cs typeface="微软雅黑"/>
              </a:rPr>
              <a:t>开始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66376" y="2409189"/>
            <a:ext cx="4552950" cy="247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</a:pPr>
            <a:r>
              <a:rPr sz="7200" b="1" dirty="0">
                <a:latin typeface="微软雅黑"/>
                <a:cs typeface="微软雅黑"/>
              </a:rPr>
              <a:t>单元小结</a:t>
            </a:r>
            <a:endParaRPr sz="7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40240" y="2088641"/>
            <a:ext cx="6075045" cy="3973829"/>
          </a:xfrm>
          <a:custGeom>
            <a:avLst/>
            <a:gdLst/>
            <a:ahLst/>
            <a:cxnLst/>
            <a:rect l="l" t="t" r="r" b="b"/>
            <a:pathLst>
              <a:path w="6075044" h="3973829">
                <a:moveTo>
                  <a:pt x="0" y="662304"/>
                </a:moveTo>
                <a:lnTo>
                  <a:pt x="1663" y="615008"/>
                </a:lnTo>
                <a:lnTo>
                  <a:pt x="6577" y="568608"/>
                </a:lnTo>
                <a:lnTo>
                  <a:pt x="14631" y="523218"/>
                </a:lnTo>
                <a:lnTo>
                  <a:pt x="25711" y="478949"/>
                </a:lnTo>
                <a:lnTo>
                  <a:pt x="39707" y="435914"/>
                </a:lnTo>
                <a:lnTo>
                  <a:pt x="56506" y="394224"/>
                </a:lnTo>
                <a:lnTo>
                  <a:pt x="75996" y="353992"/>
                </a:lnTo>
                <a:lnTo>
                  <a:pt x="98064" y="315330"/>
                </a:lnTo>
                <a:lnTo>
                  <a:pt x="122599" y="278349"/>
                </a:lnTo>
                <a:lnTo>
                  <a:pt x="149488" y="243163"/>
                </a:lnTo>
                <a:lnTo>
                  <a:pt x="178620" y="209882"/>
                </a:lnTo>
                <a:lnTo>
                  <a:pt x="209882" y="178620"/>
                </a:lnTo>
                <a:lnTo>
                  <a:pt x="243163" y="149488"/>
                </a:lnTo>
                <a:lnTo>
                  <a:pt x="278349" y="122599"/>
                </a:lnTo>
                <a:lnTo>
                  <a:pt x="315330" y="98064"/>
                </a:lnTo>
                <a:lnTo>
                  <a:pt x="353992" y="75996"/>
                </a:lnTo>
                <a:lnTo>
                  <a:pt x="394224" y="56506"/>
                </a:lnTo>
                <a:lnTo>
                  <a:pt x="435914" y="39707"/>
                </a:lnTo>
                <a:lnTo>
                  <a:pt x="478949" y="25711"/>
                </a:lnTo>
                <a:lnTo>
                  <a:pt x="523218" y="14631"/>
                </a:lnTo>
                <a:lnTo>
                  <a:pt x="568608" y="6577"/>
                </a:lnTo>
                <a:lnTo>
                  <a:pt x="615008" y="1663"/>
                </a:lnTo>
                <a:lnTo>
                  <a:pt x="662304" y="0"/>
                </a:lnTo>
                <a:lnTo>
                  <a:pt x="5412358" y="0"/>
                </a:lnTo>
                <a:lnTo>
                  <a:pt x="5459655" y="1663"/>
                </a:lnTo>
                <a:lnTo>
                  <a:pt x="5506055" y="6577"/>
                </a:lnTo>
                <a:lnTo>
                  <a:pt x="5551445" y="14631"/>
                </a:lnTo>
                <a:lnTo>
                  <a:pt x="5595714" y="25711"/>
                </a:lnTo>
                <a:lnTo>
                  <a:pt x="5638749" y="39707"/>
                </a:lnTo>
                <a:lnTo>
                  <a:pt x="5680439" y="56506"/>
                </a:lnTo>
                <a:lnTo>
                  <a:pt x="5720671" y="75996"/>
                </a:lnTo>
                <a:lnTo>
                  <a:pt x="5759333" y="98064"/>
                </a:lnTo>
                <a:lnTo>
                  <a:pt x="5796314" y="122599"/>
                </a:lnTo>
                <a:lnTo>
                  <a:pt x="5831500" y="149488"/>
                </a:lnTo>
                <a:lnTo>
                  <a:pt x="5864781" y="178620"/>
                </a:lnTo>
                <a:lnTo>
                  <a:pt x="5896043" y="209882"/>
                </a:lnTo>
                <a:lnTo>
                  <a:pt x="5925175" y="243163"/>
                </a:lnTo>
                <a:lnTo>
                  <a:pt x="5952064" y="278349"/>
                </a:lnTo>
                <a:lnTo>
                  <a:pt x="5976599" y="315330"/>
                </a:lnTo>
                <a:lnTo>
                  <a:pt x="5998667" y="353992"/>
                </a:lnTo>
                <a:lnTo>
                  <a:pt x="6018157" y="394224"/>
                </a:lnTo>
                <a:lnTo>
                  <a:pt x="6034956" y="435914"/>
                </a:lnTo>
                <a:lnTo>
                  <a:pt x="6048952" y="478949"/>
                </a:lnTo>
                <a:lnTo>
                  <a:pt x="6060032" y="523218"/>
                </a:lnTo>
                <a:lnTo>
                  <a:pt x="6068086" y="568608"/>
                </a:lnTo>
                <a:lnTo>
                  <a:pt x="6073000" y="615008"/>
                </a:lnTo>
                <a:lnTo>
                  <a:pt x="6074663" y="662304"/>
                </a:lnTo>
                <a:lnTo>
                  <a:pt x="6074663" y="3311525"/>
                </a:lnTo>
                <a:lnTo>
                  <a:pt x="6073000" y="3358821"/>
                </a:lnTo>
                <a:lnTo>
                  <a:pt x="6068086" y="3405221"/>
                </a:lnTo>
                <a:lnTo>
                  <a:pt x="6060032" y="3450611"/>
                </a:lnTo>
                <a:lnTo>
                  <a:pt x="6048952" y="3494880"/>
                </a:lnTo>
                <a:lnTo>
                  <a:pt x="6034956" y="3537915"/>
                </a:lnTo>
                <a:lnTo>
                  <a:pt x="6018157" y="3579605"/>
                </a:lnTo>
                <a:lnTo>
                  <a:pt x="5998667" y="3619837"/>
                </a:lnTo>
                <a:lnTo>
                  <a:pt x="5976599" y="3658499"/>
                </a:lnTo>
                <a:lnTo>
                  <a:pt x="5952064" y="3695480"/>
                </a:lnTo>
                <a:lnTo>
                  <a:pt x="5925175" y="3730666"/>
                </a:lnTo>
                <a:lnTo>
                  <a:pt x="5896043" y="3763947"/>
                </a:lnTo>
                <a:lnTo>
                  <a:pt x="5864781" y="3795209"/>
                </a:lnTo>
                <a:lnTo>
                  <a:pt x="5831500" y="3824341"/>
                </a:lnTo>
                <a:lnTo>
                  <a:pt x="5796314" y="3851230"/>
                </a:lnTo>
                <a:lnTo>
                  <a:pt x="5759333" y="3875765"/>
                </a:lnTo>
                <a:lnTo>
                  <a:pt x="5720671" y="3897833"/>
                </a:lnTo>
                <a:lnTo>
                  <a:pt x="5680439" y="3917323"/>
                </a:lnTo>
                <a:lnTo>
                  <a:pt x="5638749" y="3934122"/>
                </a:lnTo>
                <a:lnTo>
                  <a:pt x="5595714" y="3948118"/>
                </a:lnTo>
                <a:lnTo>
                  <a:pt x="5551445" y="3959198"/>
                </a:lnTo>
                <a:lnTo>
                  <a:pt x="5506055" y="3967252"/>
                </a:lnTo>
                <a:lnTo>
                  <a:pt x="5459655" y="3972166"/>
                </a:lnTo>
                <a:lnTo>
                  <a:pt x="5412358" y="3973829"/>
                </a:lnTo>
                <a:lnTo>
                  <a:pt x="662304" y="3973829"/>
                </a:lnTo>
                <a:lnTo>
                  <a:pt x="615008" y="3972166"/>
                </a:lnTo>
                <a:lnTo>
                  <a:pt x="568608" y="3967252"/>
                </a:lnTo>
                <a:lnTo>
                  <a:pt x="523218" y="3959198"/>
                </a:lnTo>
                <a:lnTo>
                  <a:pt x="478949" y="3948118"/>
                </a:lnTo>
                <a:lnTo>
                  <a:pt x="435914" y="3934122"/>
                </a:lnTo>
                <a:lnTo>
                  <a:pt x="394224" y="3917323"/>
                </a:lnTo>
                <a:lnTo>
                  <a:pt x="353992" y="3897833"/>
                </a:lnTo>
                <a:lnTo>
                  <a:pt x="315330" y="3875765"/>
                </a:lnTo>
                <a:lnTo>
                  <a:pt x="278349" y="3851230"/>
                </a:lnTo>
                <a:lnTo>
                  <a:pt x="243163" y="3824341"/>
                </a:lnTo>
                <a:lnTo>
                  <a:pt x="209882" y="3795209"/>
                </a:lnTo>
                <a:lnTo>
                  <a:pt x="178620" y="3763947"/>
                </a:lnTo>
                <a:lnTo>
                  <a:pt x="149488" y="3730666"/>
                </a:lnTo>
                <a:lnTo>
                  <a:pt x="122599" y="3695480"/>
                </a:lnTo>
                <a:lnTo>
                  <a:pt x="98064" y="3658499"/>
                </a:lnTo>
                <a:lnTo>
                  <a:pt x="75996" y="3619837"/>
                </a:lnTo>
                <a:lnTo>
                  <a:pt x="56506" y="3579605"/>
                </a:lnTo>
                <a:lnTo>
                  <a:pt x="39707" y="3537915"/>
                </a:lnTo>
                <a:lnTo>
                  <a:pt x="25711" y="3494880"/>
                </a:lnTo>
                <a:lnTo>
                  <a:pt x="14631" y="3450611"/>
                </a:lnTo>
                <a:lnTo>
                  <a:pt x="6577" y="3405221"/>
                </a:lnTo>
                <a:lnTo>
                  <a:pt x="1663" y="3358821"/>
                </a:lnTo>
                <a:lnTo>
                  <a:pt x="0" y="3311525"/>
                </a:lnTo>
                <a:lnTo>
                  <a:pt x="0" y="662304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5867" y="2916833"/>
            <a:ext cx="660908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5840" marR="5080" indent="-2263140">
              <a:lnSpc>
                <a:spcPct val="150000"/>
              </a:lnSpc>
              <a:spcBef>
                <a:spcPts val="95"/>
              </a:spcBef>
            </a:pPr>
            <a:r>
              <a:rPr sz="5400" spc="-5" dirty="0">
                <a:solidFill>
                  <a:srgbClr val="000000"/>
                </a:solidFill>
              </a:rPr>
              <a:t>P</a:t>
            </a:r>
            <a:r>
              <a:rPr sz="5400" spc="5" dirty="0">
                <a:solidFill>
                  <a:srgbClr val="000000"/>
                </a:solidFill>
              </a:rPr>
              <a:t>y</a:t>
            </a:r>
            <a:r>
              <a:rPr sz="5400" spc="-5" dirty="0">
                <a:solidFill>
                  <a:srgbClr val="000000"/>
                </a:solidFill>
              </a:rPr>
              <a:t>tho</a:t>
            </a:r>
            <a:r>
              <a:rPr sz="5400" spc="10" dirty="0">
                <a:solidFill>
                  <a:srgbClr val="000000"/>
                </a:solidFill>
              </a:rPr>
              <a:t>n</a:t>
            </a:r>
            <a:r>
              <a:rPr sz="5400" dirty="0">
                <a:solidFill>
                  <a:srgbClr val="000000"/>
                </a:solidFill>
              </a:rPr>
              <a:t>开发工具及环 </a:t>
            </a:r>
            <a:r>
              <a:rPr sz="5400" spc="-5" dirty="0">
                <a:solidFill>
                  <a:srgbClr val="000000"/>
                </a:solidFill>
              </a:rPr>
              <a:t>境配置</a:t>
            </a:r>
            <a:endParaRPr sz="5400"/>
          </a:p>
        </p:txBody>
      </p:sp>
      <p:sp>
        <p:nvSpPr>
          <p:cNvPr id="10" name="object 10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单元小结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427" y="2567685"/>
            <a:ext cx="11774805" cy="547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0" indent="-774700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788035" algn="l"/>
              </a:tabLst>
            </a:pPr>
            <a:r>
              <a:rPr sz="3600" b="1" spc="-5" dirty="0">
                <a:latin typeface="微软雅黑"/>
                <a:cs typeface="微软雅黑"/>
              </a:rPr>
              <a:t>IDLE</a:t>
            </a:r>
            <a:r>
              <a:rPr sz="3600" b="1" dirty="0">
                <a:latin typeface="微软雅黑"/>
                <a:cs typeface="微软雅黑"/>
              </a:rPr>
              <a:t>开发环境</a:t>
            </a:r>
            <a:endParaRPr sz="3600" dirty="0">
              <a:latin typeface="微软雅黑"/>
              <a:cs typeface="微软雅黑"/>
            </a:endParaRPr>
          </a:p>
          <a:p>
            <a:pPr marL="749935">
              <a:lnSpc>
                <a:spcPct val="100000"/>
              </a:lnSpc>
              <a:spcBef>
                <a:spcPts val="4054"/>
              </a:spcBef>
            </a:pPr>
            <a:r>
              <a:rPr sz="3200" spc="-5" dirty="0">
                <a:latin typeface="微软雅黑"/>
                <a:cs typeface="微软雅黑"/>
              </a:rPr>
              <a:t>安装Python基础开发</a:t>
            </a:r>
            <a:r>
              <a:rPr sz="3200" dirty="0">
                <a:latin typeface="微软雅黑"/>
                <a:cs typeface="微软雅黑"/>
              </a:rPr>
              <a:t>环</a:t>
            </a:r>
            <a:r>
              <a:rPr sz="3200" spc="-5" dirty="0">
                <a:latin typeface="微软雅黑"/>
                <a:cs typeface="微软雅黑"/>
              </a:rPr>
              <a:t>境、</a:t>
            </a:r>
            <a:r>
              <a:rPr sz="3200" dirty="0">
                <a:latin typeface="微软雅黑"/>
                <a:cs typeface="微软雅黑"/>
              </a:rPr>
              <a:t>使</a:t>
            </a:r>
            <a:r>
              <a:rPr sz="3200" spc="-5" dirty="0">
                <a:latin typeface="微软雅黑"/>
                <a:cs typeface="微软雅黑"/>
              </a:rPr>
              <a:t>用IDLE进行程序开发</a:t>
            </a:r>
            <a:endParaRPr sz="3200" dirty="0">
              <a:latin typeface="微软雅黑"/>
              <a:cs typeface="微软雅黑"/>
            </a:endParaRPr>
          </a:p>
          <a:p>
            <a:pPr marL="787400" indent="-774700">
              <a:lnSpc>
                <a:spcPct val="100000"/>
              </a:lnSpc>
              <a:spcBef>
                <a:spcPts val="3300"/>
              </a:spcBef>
              <a:buAutoNum type="arabicParenBoth" startAt="2"/>
              <a:tabLst>
                <a:tab pos="788035" algn="l"/>
              </a:tabLst>
            </a:pPr>
            <a:r>
              <a:rPr sz="3600" b="1" spc="-5" dirty="0">
                <a:latin typeface="微软雅黑"/>
                <a:cs typeface="微软雅黑"/>
              </a:rPr>
              <a:t>PyCharm</a:t>
            </a:r>
            <a:r>
              <a:rPr sz="3600" b="1" dirty="0">
                <a:latin typeface="微软雅黑"/>
                <a:cs typeface="微软雅黑"/>
              </a:rPr>
              <a:t>开发环境</a:t>
            </a:r>
            <a:endParaRPr sz="3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΢"/>
              <a:buAutoNum type="arabicParenBoth" startAt="2"/>
            </a:pPr>
            <a:endParaRPr sz="3750" dirty="0">
              <a:latin typeface="Times New Roman"/>
              <a:cs typeface="Times New Roman"/>
            </a:endParaRPr>
          </a:p>
          <a:p>
            <a:pPr marL="749935">
              <a:lnSpc>
                <a:spcPct val="100000"/>
              </a:lnSpc>
            </a:pPr>
            <a:r>
              <a:rPr sz="3200" spc="-5" dirty="0">
                <a:latin typeface="微软雅黑"/>
                <a:cs typeface="微软雅黑"/>
              </a:rPr>
              <a:t>了解并初步使用PyCharm开发环境</a:t>
            </a:r>
            <a:endParaRPr sz="3200" dirty="0">
              <a:latin typeface="微软雅黑"/>
              <a:cs typeface="微软雅黑"/>
            </a:endParaRPr>
          </a:p>
          <a:p>
            <a:pPr marL="787400" indent="-774700">
              <a:lnSpc>
                <a:spcPct val="100000"/>
              </a:lnSpc>
              <a:spcBef>
                <a:spcPts val="3200"/>
              </a:spcBef>
              <a:buAutoNum type="arabicParenBoth" startAt="3"/>
              <a:tabLst>
                <a:tab pos="788035" algn="l"/>
              </a:tabLst>
            </a:pPr>
            <a:r>
              <a:rPr sz="3600" b="1" dirty="0">
                <a:latin typeface="微软雅黑"/>
                <a:cs typeface="微软雅黑"/>
              </a:rPr>
              <a:t>其他开发环境概述</a:t>
            </a:r>
            <a:endParaRPr sz="3600" dirty="0">
              <a:latin typeface="微软雅黑"/>
              <a:cs typeface="微软雅黑"/>
            </a:endParaRPr>
          </a:p>
          <a:p>
            <a:pPr marL="749935">
              <a:lnSpc>
                <a:spcPct val="100000"/>
              </a:lnSpc>
              <a:spcBef>
                <a:spcPts val="3579"/>
              </a:spcBef>
            </a:pPr>
            <a:r>
              <a:rPr sz="3200" spc="-10" dirty="0">
                <a:latin typeface="微软雅黑"/>
                <a:cs typeface="微软雅黑"/>
              </a:rPr>
              <a:t>Nodepad++</a:t>
            </a:r>
            <a:r>
              <a:rPr sz="3200" spc="40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、</a:t>
            </a:r>
            <a:r>
              <a:rPr sz="3200" spc="-10" dirty="0">
                <a:latin typeface="微软雅黑"/>
                <a:cs typeface="微软雅黑"/>
              </a:rPr>
              <a:t>Visual</a:t>
            </a:r>
            <a:r>
              <a:rPr sz="3200" spc="45" dirty="0">
                <a:latin typeface="微软雅黑"/>
                <a:cs typeface="微软雅黑"/>
              </a:rPr>
              <a:t> </a:t>
            </a:r>
            <a:r>
              <a:rPr sz="3200" spc="-25" dirty="0">
                <a:latin typeface="微软雅黑"/>
                <a:cs typeface="微软雅黑"/>
              </a:rPr>
              <a:t>Studio</a:t>
            </a:r>
            <a:r>
              <a:rPr sz="3200" spc="25" dirty="0">
                <a:latin typeface="微软雅黑"/>
                <a:cs typeface="微软雅黑"/>
              </a:rPr>
              <a:t> </a:t>
            </a:r>
            <a:r>
              <a:rPr sz="3200" spc="-5" dirty="0">
                <a:latin typeface="微软雅黑"/>
                <a:cs typeface="微软雅黑"/>
              </a:rPr>
              <a:t>Code、Anaconda等开发工具</a:t>
            </a:r>
            <a:endParaRPr sz="3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5066" y="8910065"/>
            <a:ext cx="2335530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4294"/>
            <a:ext cx="17279873" cy="8875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7280255" cy="5771515"/>
          </a:xfrm>
          <a:custGeom>
            <a:avLst/>
            <a:gdLst/>
            <a:ahLst/>
            <a:cxnLst/>
            <a:rect l="l" t="t" r="r" b="b"/>
            <a:pathLst>
              <a:path w="17280255" h="5771515">
                <a:moveTo>
                  <a:pt x="0" y="5771388"/>
                </a:moveTo>
                <a:lnTo>
                  <a:pt x="17279874" y="5771388"/>
                </a:lnTo>
                <a:lnTo>
                  <a:pt x="17279874" y="0"/>
                </a:lnTo>
                <a:lnTo>
                  <a:pt x="0" y="0"/>
                </a:lnTo>
                <a:lnTo>
                  <a:pt x="0" y="5771388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1644" y="1912619"/>
            <a:ext cx="7736585" cy="5804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80" dirty="0"/>
              <a:t> </a:t>
            </a:r>
            <a:r>
              <a:rPr spc="-40" dirty="0"/>
              <a:t>you</a:t>
            </a:r>
          </a:p>
        </p:txBody>
      </p:sp>
      <p:sp>
        <p:nvSpPr>
          <p:cNvPr id="7" name="object 7"/>
          <p:cNvSpPr/>
          <p:nvPr/>
        </p:nvSpPr>
        <p:spPr>
          <a:xfrm>
            <a:off x="5355335" y="2394203"/>
            <a:ext cx="3009900" cy="84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单元开篇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43334" y="549821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716" y="0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8410" y="4823840"/>
            <a:ext cx="535305" cy="674370"/>
          </a:xfrm>
          <a:custGeom>
            <a:avLst/>
            <a:gdLst/>
            <a:ahLst/>
            <a:cxnLst/>
            <a:rect l="l" t="t" r="r" b="b"/>
            <a:pathLst>
              <a:path w="535304" h="674370">
                <a:moveTo>
                  <a:pt x="534924" y="674369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85651" y="5324475"/>
            <a:ext cx="345440" cy="346710"/>
          </a:xfrm>
          <a:custGeom>
            <a:avLst/>
            <a:gdLst/>
            <a:ahLst/>
            <a:cxnLst/>
            <a:rect l="l" t="t" r="r" b="b"/>
            <a:pathLst>
              <a:path w="345440" h="346710">
                <a:moveTo>
                  <a:pt x="172593" y="0"/>
                </a:moveTo>
                <a:lnTo>
                  <a:pt x="126691" y="6191"/>
                </a:lnTo>
                <a:lnTo>
                  <a:pt x="85456" y="23664"/>
                </a:lnTo>
                <a:lnTo>
                  <a:pt x="50530" y="50768"/>
                </a:lnTo>
                <a:lnTo>
                  <a:pt x="23551" y="85852"/>
                </a:lnTo>
                <a:lnTo>
                  <a:pt x="6161" y="127264"/>
                </a:lnTo>
                <a:lnTo>
                  <a:pt x="0" y="173355"/>
                </a:lnTo>
                <a:lnTo>
                  <a:pt x="6161" y="219445"/>
                </a:lnTo>
                <a:lnTo>
                  <a:pt x="23551" y="260858"/>
                </a:lnTo>
                <a:lnTo>
                  <a:pt x="50530" y="295941"/>
                </a:lnTo>
                <a:lnTo>
                  <a:pt x="85456" y="323045"/>
                </a:lnTo>
                <a:lnTo>
                  <a:pt x="126691" y="340518"/>
                </a:lnTo>
                <a:lnTo>
                  <a:pt x="172593" y="346710"/>
                </a:lnTo>
                <a:lnTo>
                  <a:pt x="218494" y="340518"/>
                </a:lnTo>
                <a:lnTo>
                  <a:pt x="259729" y="323045"/>
                </a:lnTo>
                <a:lnTo>
                  <a:pt x="294655" y="295941"/>
                </a:lnTo>
                <a:lnTo>
                  <a:pt x="321634" y="260858"/>
                </a:lnTo>
                <a:lnTo>
                  <a:pt x="339024" y="219445"/>
                </a:lnTo>
                <a:lnTo>
                  <a:pt x="345185" y="173355"/>
                </a:lnTo>
                <a:lnTo>
                  <a:pt x="339024" y="127264"/>
                </a:lnTo>
                <a:lnTo>
                  <a:pt x="321634" y="85852"/>
                </a:lnTo>
                <a:lnTo>
                  <a:pt x="294655" y="50768"/>
                </a:lnTo>
                <a:lnTo>
                  <a:pt x="259729" y="23664"/>
                </a:lnTo>
                <a:lnTo>
                  <a:pt x="218494" y="6191"/>
                </a:lnTo>
                <a:lnTo>
                  <a:pt x="17259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5651" y="5324475"/>
            <a:ext cx="345440" cy="346710"/>
          </a:xfrm>
          <a:custGeom>
            <a:avLst/>
            <a:gdLst/>
            <a:ahLst/>
            <a:cxnLst/>
            <a:rect l="l" t="t" r="r" b="b"/>
            <a:pathLst>
              <a:path w="345440" h="346710">
                <a:moveTo>
                  <a:pt x="0" y="173355"/>
                </a:moveTo>
                <a:lnTo>
                  <a:pt x="6161" y="127264"/>
                </a:lnTo>
                <a:lnTo>
                  <a:pt x="23551" y="85852"/>
                </a:lnTo>
                <a:lnTo>
                  <a:pt x="50530" y="50768"/>
                </a:lnTo>
                <a:lnTo>
                  <a:pt x="85456" y="23664"/>
                </a:lnTo>
                <a:lnTo>
                  <a:pt x="126691" y="6191"/>
                </a:lnTo>
                <a:lnTo>
                  <a:pt x="172593" y="0"/>
                </a:lnTo>
                <a:lnTo>
                  <a:pt x="218494" y="6191"/>
                </a:lnTo>
                <a:lnTo>
                  <a:pt x="259729" y="23664"/>
                </a:lnTo>
                <a:lnTo>
                  <a:pt x="294655" y="50768"/>
                </a:lnTo>
                <a:lnTo>
                  <a:pt x="321634" y="85851"/>
                </a:lnTo>
                <a:lnTo>
                  <a:pt x="339024" y="127264"/>
                </a:lnTo>
                <a:lnTo>
                  <a:pt x="345185" y="173355"/>
                </a:lnTo>
                <a:lnTo>
                  <a:pt x="339024" y="219445"/>
                </a:lnTo>
                <a:lnTo>
                  <a:pt x="321634" y="260858"/>
                </a:lnTo>
                <a:lnTo>
                  <a:pt x="294655" y="295941"/>
                </a:lnTo>
                <a:lnTo>
                  <a:pt x="259729" y="323045"/>
                </a:lnTo>
                <a:lnTo>
                  <a:pt x="218494" y="340518"/>
                </a:lnTo>
                <a:lnTo>
                  <a:pt x="172593" y="346710"/>
                </a:lnTo>
                <a:lnTo>
                  <a:pt x="126691" y="340518"/>
                </a:lnTo>
                <a:lnTo>
                  <a:pt x="85456" y="323045"/>
                </a:lnTo>
                <a:lnTo>
                  <a:pt x="50530" y="295941"/>
                </a:lnTo>
                <a:lnTo>
                  <a:pt x="23551" y="260858"/>
                </a:lnTo>
                <a:lnTo>
                  <a:pt x="6161" y="219445"/>
                </a:lnTo>
                <a:lnTo>
                  <a:pt x="0" y="173355"/>
                </a:lnTo>
                <a:close/>
              </a:path>
            </a:pathLst>
          </a:custGeom>
          <a:ln w="12954">
            <a:solidFill>
              <a:srgbClr val="30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2194" y="2782315"/>
            <a:ext cx="5504555" cy="4144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1739" y="5847588"/>
            <a:ext cx="3665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(2)</a:t>
            </a:r>
            <a:r>
              <a:rPr sz="2800" b="1" spc="-70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PyCharm</a:t>
            </a:r>
            <a:r>
              <a:rPr sz="2800" b="1" dirty="0">
                <a:latin typeface="微软雅黑"/>
                <a:cs typeface="微软雅黑"/>
              </a:rPr>
              <a:t>开发环境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3394" y="7655052"/>
            <a:ext cx="7705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微软雅黑"/>
                <a:cs typeface="微软雅黑"/>
              </a:rPr>
              <a:t>Pytho</a:t>
            </a:r>
            <a:r>
              <a:rPr sz="4800" b="1" spc="10" dirty="0">
                <a:latin typeface="微软雅黑"/>
                <a:cs typeface="微软雅黑"/>
              </a:rPr>
              <a:t>n</a:t>
            </a:r>
            <a:r>
              <a:rPr sz="4800" b="1" dirty="0">
                <a:latin typeface="微软雅黑"/>
                <a:cs typeface="微软雅黑"/>
              </a:rPr>
              <a:t>开发工具及环境配置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6064" y="4172711"/>
            <a:ext cx="2850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(1)</a:t>
            </a:r>
            <a:r>
              <a:rPr sz="2800" b="1" spc="-80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IDLE</a:t>
            </a:r>
            <a:r>
              <a:rPr sz="2800" b="1" dirty="0">
                <a:latin typeface="微软雅黑"/>
                <a:cs typeface="微软雅黑"/>
              </a:rPr>
              <a:t>开发环境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89688" y="5141721"/>
            <a:ext cx="34747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(3)</a:t>
            </a:r>
            <a:r>
              <a:rPr sz="2800" b="1" spc="-85" dirty="0">
                <a:latin typeface="微软雅黑"/>
                <a:cs typeface="微软雅黑"/>
              </a:rPr>
              <a:t> </a:t>
            </a:r>
            <a:r>
              <a:rPr sz="2800" b="1" dirty="0">
                <a:latin typeface="微软雅黑"/>
                <a:cs typeface="微软雅黑"/>
              </a:rPr>
              <a:t>其他开发环境概述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单元开篇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394" y="7655052"/>
            <a:ext cx="7705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微软雅黑"/>
                <a:cs typeface="微软雅黑"/>
              </a:rPr>
              <a:t>Pytho</a:t>
            </a:r>
            <a:r>
              <a:rPr sz="4800" b="1" spc="10" dirty="0">
                <a:latin typeface="微软雅黑"/>
                <a:cs typeface="微软雅黑"/>
              </a:rPr>
              <a:t>n</a:t>
            </a:r>
            <a:r>
              <a:rPr sz="4800" b="1" dirty="0">
                <a:latin typeface="微软雅黑"/>
                <a:cs typeface="微软雅黑"/>
              </a:rPr>
              <a:t>开发工具及环境配置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9946" y="3784091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50" y="0"/>
                </a:moveTo>
                <a:lnTo>
                  <a:pt x="427557" y="2458"/>
                </a:lnTo>
                <a:lnTo>
                  <a:pt x="380271" y="9676"/>
                </a:lnTo>
                <a:lnTo>
                  <a:pt x="334631" y="21411"/>
                </a:lnTo>
                <a:lnTo>
                  <a:pt x="290875" y="37427"/>
                </a:lnTo>
                <a:lnTo>
                  <a:pt x="249244" y="57482"/>
                </a:lnTo>
                <a:lnTo>
                  <a:pt x="209977" y="81338"/>
                </a:lnTo>
                <a:lnTo>
                  <a:pt x="173314" y="108755"/>
                </a:lnTo>
                <a:lnTo>
                  <a:pt x="139493" y="139493"/>
                </a:lnTo>
                <a:lnTo>
                  <a:pt x="108755" y="173314"/>
                </a:lnTo>
                <a:lnTo>
                  <a:pt x="81338" y="209977"/>
                </a:lnTo>
                <a:lnTo>
                  <a:pt x="57482" y="249244"/>
                </a:lnTo>
                <a:lnTo>
                  <a:pt x="37427" y="290875"/>
                </a:lnTo>
                <a:lnTo>
                  <a:pt x="21411" y="334631"/>
                </a:lnTo>
                <a:lnTo>
                  <a:pt x="9676" y="380271"/>
                </a:lnTo>
                <a:lnTo>
                  <a:pt x="2458" y="427557"/>
                </a:lnTo>
                <a:lnTo>
                  <a:pt x="0" y="476250"/>
                </a:lnTo>
                <a:lnTo>
                  <a:pt x="2458" y="524942"/>
                </a:lnTo>
                <a:lnTo>
                  <a:pt x="9676" y="572228"/>
                </a:lnTo>
                <a:lnTo>
                  <a:pt x="21411" y="617868"/>
                </a:lnTo>
                <a:lnTo>
                  <a:pt x="37427" y="661624"/>
                </a:lnTo>
                <a:lnTo>
                  <a:pt x="57482" y="703255"/>
                </a:lnTo>
                <a:lnTo>
                  <a:pt x="81338" y="742522"/>
                </a:lnTo>
                <a:lnTo>
                  <a:pt x="108755" y="779185"/>
                </a:lnTo>
                <a:lnTo>
                  <a:pt x="139493" y="813006"/>
                </a:lnTo>
                <a:lnTo>
                  <a:pt x="173314" y="843744"/>
                </a:lnTo>
                <a:lnTo>
                  <a:pt x="209977" y="871161"/>
                </a:lnTo>
                <a:lnTo>
                  <a:pt x="249244" y="895017"/>
                </a:lnTo>
                <a:lnTo>
                  <a:pt x="290875" y="915072"/>
                </a:lnTo>
                <a:lnTo>
                  <a:pt x="334631" y="931088"/>
                </a:lnTo>
                <a:lnTo>
                  <a:pt x="380271" y="942823"/>
                </a:lnTo>
                <a:lnTo>
                  <a:pt x="427557" y="950041"/>
                </a:lnTo>
                <a:lnTo>
                  <a:pt x="476250" y="952500"/>
                </a:lnTo>
                <a:lnTo>
                  <a:pt x="524942" y="950041"/>
                </a:lnTo>
                <a:lnTo>
                  <a:pt x="572228" y="942823"/>
                </a:lnTo>
                <a:lnTo>
                  <a:pt x="617868" y="931088"/>
                </a:lnTo>
                <a:lnTo>
                  <a:pt x="661624" y="915072"/>
                </a:lnTo>
                <a:lnTo>
                  <a:pt x="703255" y="895017"/>
                </a:lnTo>
                <a:lnTo>
                  <a:pt x="742522" y="871161"/>
                </a:lnTo>
                <a:lnTo>
                  <a:pt x="779185" y="843744"/>
                </a:lnTo>
                <a:lnTo>
                  <a:pt x="813006" y="813006"/>
                </a:lnTo>
                <a:lnTo>
                  <a:pt x="843744" y="779185"/>
                </a:lnTo>
                <a:lnTo>
                  <a:pt x="871161" y="742522"/>
                </a:lnTo>
                <a:lnTo>
                  <a:pt x="895017" y="703255"/>
                </a:lnTo>
                <a:lnTo>
                  <a:pt x="915072" y="661624"/>
                </a:lnTo>
                <a:lnTo>
                  <a:pt x="931088" y="617868"/>
                </a:lnTo>
                <a:lnTo>
                  <a:pt x="942823" y="572228"/>
                </a:lnTo>
                <a:lnTo>
                  <a:pt x="950041" y="524942"/>
                </a:lnTo>
                <a:lnTo>
                  <a:pt x="952500" y="476250"/>
                </a:lnTo>
                <a:lnTo>
                  <a:pt x="950041" y="427557"/>
                </a:lnTo>
                <a:lnTo>
                  <a:pt x="942823" y="380271"/>
                </a:lnTo>
                <a:lnTo>
                  <a:pt x="931088" y="334631"/>
                </a:lnTo>
                <a:lnTo>
                  <a:pt x="915072" y="290875"/>
                </a:lnTo>
                <a:lnTo>
                  <a:pt x="895017" y="249244"/>
                </a:lnTo>
                <a:lnTo>
                  <a:pt x="871161" y="209977"/>
                </a:lnTo>
                <a:lnTo>
                  <a:pt x="843744" y="173314"/>
                </a:lnTo>
                <a:lnTo>
                  <a:pt x="813006" y="139493"/>
                </a:lnTo>
                <a:lnTo>
                  <a:pt x="779185" y="108755"/>
                </a:lnTo>
                <a:lnTo>
                  <a:pt x="742522" y="81338"/>
                </a:lnTo>
                <a:lnTo>
                  <a:pt x="703255" y="57482"/>
                </a:lnTo>
                <a:lnTo>
                  <a:pt x="661624" y="37427"/>
                </a:lnTo>
                <a:lnTo>
                  <a:pt x="617868" y="21411"/>
                </a:lnTo>
                <a:lnTo>
                  <a:pt x="572228" y="9676"/>
                </a:lnTo>
                <a:lnTo>
                  <a:pt x="524942" y="2458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4585" y="3836669"/>
            <a:ext cx="363855" cy="717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1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3509" y="3988307"/>
            <a:ext cx="900430" cy="609600"/>
          </a:xfrm>
          <a:prstGeom prst="rect">
            <a:avLst/>
          </a:prstGeom>
          <a:ln w="38100">
            <a:solidFill>
              <a:srgbClr val="CC171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254"/>
              </a:spcBef>
            </a:pPr>
            <a:r>
              <a:rPr sz="3400" dirty="0">
                <a:latin typeface="微软雅黑"/>
                <a:cs typeface="微软雅黑"/>
              </a:rPr>
              <a:t>知道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1203" y="4007865"/>
            <a:ext cx="494220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一批</a:t>
            </a:r>
            <a:r>
              <a:rPr sz="3400" spc="-5" dirty="0">
                <a:latin typeface="微软雅黑"/>
                <a:cs typeface="微软雅黑"/>
              </a:rPr>
              <a:t>Python</a:t>
            </a:r>
            <a:r>
              <a:rPr sz="3400" dirty="0">
                <a:latin typeface="微软雅黑"/>
                <a:cs typeface="微软雅黑"/>
              </a:rPr>
              <a:t>语言开发工具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9946" y="5213603"/>
            <a:ext cx="952500" cy="951865"/>
          </a:xfrm>
          <a:custGeom>
            <a:avLst/>
            <a:gdLst/>
            <a:ahLst/>
            <a:cxnLst/>
            <a:rect l="l" t="t" r="r" b="b"/>
            <a:pathLst>
              <a:path w="952500" h="951864">
                <a:moveTo>
                  <a:pt x="476250" y="0"/>
                </a:moveTo>
                <a:lnTo>
                  <a:pt x="427557" y="2457"/>
                </a:lnTo>
                <a:lnTo>
                  <a:pt x="380271" y="9670"/>
                </a:lnTo>
                <a:lnTo>
                  <a:pt x="334631" y="21398"/>
                </a:lnTo>
                <a:lnTo>
                  <a:pt x="290875" y="37403"/>
                </a:lnTo>
                <a:lnTo>
                  <a:pt x="249244" y="57445"/>
                </a:lnTo>
                <a:lnTo>
                  <a:pt x="209977" y="81284"/>
                </a:lnTo>
                <a:lnTo>
                  <a:pt x="173314" y="108682"/>
                </a:lnTo>
                <a:lnTo>
                  <a:pt x="139493" y="139398"/>
                </a:lnTo>
                <a:lnTo>
                  <a:pt x="108755" y="173193"/>
                </a:lnTo>
                <a:lnTo>
                  <a:pt x="81338" y="209829"/>
                </a:lnTo>
                <a:lnTo>
                  <a:pt x="57482" y="249064"/>
                </a:lnTo>
                <a:lnTo>
                  <a:pt x="37427" y="290661"/>
                </a:lnTo>
                <a:lnTo>
                  <a:pt x="21411" y="334379"/>
                </a:lnTo>
                <a:lnTo>
                  <a:pt x="9676" y="379979"/>
                </a:lnTo>
                <a:lnTo>
                  <a:pt x="2458" y="427222"/>
                </a:lnTo>
                <a:lnTo>
                  <a:pt x="0" y="475868"/>
                </a:lnTo>
                <a:lnTo>
                  <a:pt x="2458" y="524515"/>
                </a:lnTo>
                <a:lnTo>
                  <a:pt x="9676" y="571758"/>
                </a:lnTo>
                <a:lnTo>
                  <a:pt x="21411" y="617358"/>
                </a:lnTo>
                <a:lnTo>
                  <a:pt x="37427" y="661076"/>
                </a:lnTo>
                <a:lnTo>
                  <a:pt x="57482" y="702673"/>
                </a:lnTo>
                <a:lnTo>
                  <a:pt x="81338" y="741908"/>
                </a:lnTo>
                <a:lnTo>
                  <a:pt x="108755" y="778544"/>
                </a:lnTo>
                <a:lnTo>
                  <a:pt x="139493" y="812339"/>
                </a:lnTo>
                <a:lnTo>
                  <a:pt x="173314" y="843055"/>
                </a:lnTo>
                <a:lnTo>
                  <a:pt x="209977" y="870453"/>
                </a:lnTo>
                <a:lnTo>
                  <a:pt x="249244" y="894292"/>
                </a:lnTo>
                <a:lnTo>
                  <a:pt x="290875" y="914334"/>
                </a:lnTo>
                <a:lnTo>
                  <a:pt x="334631" y="930339"/>
                </a:lnTo>
                <a:lnTo>
                  <a:pt x="380271" y="942067"/>
                </a:lnTo>
                <a:lnTo>
                  <a:pt x="427557" y="949280"/>
                </a:lnTo>
                <a:lnTo>
                  <a:pt x="476250" y="951738"/>
                </a:lnTo>
                <a:lnTo>
                  <a:pt x="524942" y="949280"/>
                </a:lnTo>
                <a:lnTo>
                  <a:pt x="572228" y="942067"/>
                </a:lnTo>
                <a:lnTo>
                  <a:pt x="617868" y="930339"/>
                </a:lnTo>
                <a:lnTo>
                  <a:pt x="661624" y="914334"/>
                </a:lnTo>
                <a:lnTo>
                  <a:pt x="703255" y="894292"/>
                </a:lnTo>
                <a:lnTo>
                  <a:pt x="742522" y="870453"/>
                </a:lnTo>
                <a:lnTo>
                  <a:pt x="779185" y="843055"/>
                </a:lnTo>
                <a:lnTo>
                  <a:pt x="813006" y="812339"/>
                </a:lnTo>
                <a:lnTo>
                  <a:pt x="843744" y="778544"/>
                </a:lnTo>
                <a:lnTo>
                  <a:pt x="871161" y="741908"/>
                </a:lnTo>
                <a:lnTo>
                  <a:pt x="895017" y="702673"/>
                </a:lnTo>
                <a:lnTo>
                  <a:pt x="915072" y="661076"/>
                </a:lnTo>
                <a:lnTo>
                  <a:pt x="931088" y="617358"/>
                </a:lnTo>
                <a:lnTo>
                  <a:pt x="942823" y="571758"/>
                </a:lnTo>
                <a:lnTo>
                  <a:pt x="950041" y="524515"/>
                </a:lnTo>
                <a:lnTo>
                  <a:pt x="952500" y="475868"/>
                </a:lnTo>
                <a:lnTo>
                  <a:pt x="950041" y="427222"/>
                </a:lnTo>
                <a:lnTo>
                  <a:pt x="942823" y="379979"/>
                </a:lnTo>
                <a:lnTo>
                  <a:pt x="931088" y="334379"/>
                </a:lnTo>
                <a:lnTo>
                  <a:pt x="915072" y="290661"/>
                </a:lnTo>
                <a:lnTo>
                  <a:pt x="895017" y="249064"/>
                </a:lnTo>
                <a:lnTo>
                  <a:pt x="871161" y="209829"/>
                </a:lnTo>
                <a:lnTo>
                  <a:pt x="843744" y="173193"/>
                </a:lnTo>
                <a:lnTo>
                  <a:pt x="813006" y="139398"/>
                </a:lnTo>
                <a:lnTo>
                  <a:pt x="779185" y="108682"/>
                </a:lnTo>
                <a:lnTo>
                  <a:pt x="742522" y="81284"/>
                </a:lnTo>
                <a:lnTo>
                  <a:pt x="703255" y="57445"/>
                </a:lnTo>
                <a:lnTo>
                  <a:pt x="661624" y="37403"/>
                </a:lnTo>
                <a:lnTo>
                  <a:pt x="617868" y="21398"/>
                </a:lnTo>
                <a:lnTo>
                  <a:pt x="572228" y="9670"/>
                </a:lnTo>
                <a:lnTo>
                  <a:pt x="524942" y="2457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4585" y="5267197"/>
            <a:ext cx="36322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0" dirty="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endParaRPr sz="45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3509" y="5406389"/>
            <a:ext cx="900430" cy="609600"/>
          </a:xfrm>
          <a:prstGeom prst="rect">
            <a:avLst/>
          </a:prstGeom>
          <a:ln w="38100">
            <a:solidFill>
              <a:srgbClr val="CC1717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350"/>
              </a:spcBef>
            </a:pPr>
            <a:r>
              <a:rPr sz="3400" dirty="0">
                <a:latin typeface="微软雅黑"/>
                <a:cs typeface="微软雅黑"/>
              </a:rPr>
              <a:t>掌握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1203" y="5437885"/>
            <a:ext cx="58197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微软雅黑"/>
                <a:cs typeface="微软雅黑"/>
              </a:rPr>
              <a:t>IDLE和</a:t>
            </a:r>
            <a:r>
              <a:rPr sz="3400" spc="-5" dirty="0">
                <a:latin typeface="微软雅黑"/>
                <a:cs typeface="微软雅黑"/>
              </a:rPr>
              <a:t>PyCharm</a:t>
            </a:r>
            <a:r>
              <a:rPr sz="3400" dirty="0">
                <a:latin typeface="微软雅黑"/>
                <a:cs typeface="微软雅黑"/>
              </a:rPr>
              <a:t>集成开发环境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31555" y="743330"/>
            <a:ext cx="7748905" cy="1399540"/>
          </a:xfrm>
          <a:custGeom>
            <a:avLst/>
            <a:gdLst/>
            <a:ahLst/>
            <a:cxnLst/>
            <a:rect l="l" t="t" r="r" b="b"/>
            <a:pathLst>
              <a:path w="7748905" h="1399539">
                <a:moveTo>
                  <a:pt x="7588758" y="0"/>
                </a:moveTo>
                <a:lnTo>
                  <a:pt x="160020" y="0"/>
                </a:lnTo>
                <a:lnTo>
                  <a:pt x="109435" y="8156"/>
                </a:lnTo>
                <a:lnTo>
                  <a:pt x="65507" y="30870"/>
                </a:lnTo>
                <a:lnTo>
                  <a:pt x="30870" y="65507"/>
                </a:lnTo>
                <a:lnTo>
                  <a:pt x="8156" y="109435"/>
                </a:lnTo>
                <a:lnTo>
                  <a:pt x="0" y="160020"/>
                </a:lnTo>
                <a:lnTo>
                  <a:pt x="0" y="1239012"/>
                </a:lnTo>
                <a:lnTo>
                  <a:pt x="8156" y="1289596"/>
                </a:lnTo>
                <a:lnTo>
                  <a:pt x="30870" y="1333524"/>
                </a:lnTo>
                <a:lnTo>
                  <a:pt x="65507" y="1368161"/>
                </a:lnTo>
                <a:lnTo>
                  <a:pt x="109435" y="1390875"/>
                </a:lnTo>
                <a:lnTo>
                  <a:pt x="160020" y="1399032"/>
                </a:lnTo>
                <a:lnTo>
                  <a:pt x="7588758" y="1399032"/>
                </a:lnTo>
                <a:lnTo>
                  <a:pt x="7639342" y="1390875"/>
                </a:lnTo>
                <a:lnTo>
                  <a:pt x="7683270" y="1368161"/>
                </a:lnTo>
                <a:lnTo>
                  <a:pt x="7717907" y="1333524"/>
                </a:lnTo>
                <a:lnTo>
                  <a:pt x="7740621" y="1289596"/>
                </a:lnTo>
                <a:lnTo>
                  <a:pt x="7748778" y="1239012"/>
                </a:lnTo>
                <a:lnTo>
                  <a:pt x="7748778" y="160020"/>
                </a:lnTo>
                <a:lnTo>
                  <a:pt x="7740621" y="109435"/>
                </a:lnTo>
                <a:lnTo>
                  <a:pt x="7717907" y="65507"/>
                </a:lnTo>
                <a:lnTo>
                  <a:pt x="7683270" y="30870"/>
                </a:lnTo>
                <a:lnTo>
                  <a:pt x="7639342" y="8156"/>
                </a:lnTo>
                <a:lnTo>
                  <a:pt x="7588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31555" y="743330"/>
            <a:ext cx="7748905" cy="1399540"/>
          </a:xfrm>
          <a:custGeom>
            <a:avLst/>
            <a:gdLst/>
            <a:ahLst/>
            <a:cxnLst/>
            <a:rect l="l" t="t" r="r" b="b"/>
            <a:pathLst>
              <a:path w="7748905" h="1399539">
                <a:moveTo>
                  <a:pt x="0" y="160020"/>
                </a:moveTo>
                <a:lnTo>
                  <a:pt x="8156" y="109435"/>
                </a:lnTo>
                <a:lnTo>
                  <a:pt x="30870" y="65507"/>
                </a:lnTo>
                <a:lnTo>
                  <a:pt x="65507" y="30870"/>
                </a:lnTo>
                <a:lnTo>
                  <a:pt x="109435" y="8156"/>
                </a:lnTo>
                <a:lnTo>
                  <a:pt x="160020" y="0"/>
                </a:lnTo>
                <a:lnTo>
                  <a:pt x="7588758" y="0"/>
                </a:lnTo>
                <a:lnTo>
                  <a:pt x="7639342" y="8156"/>
                </a:lnTo>
                <a:lnTo>
                  <a:pt x="7683270" y="30870"/>
                </a:lnTo>
                <a:lnTo>
                  <a:pt x="7717907" y="65507"/>
                </a:lnTo>
                <a:lnTo>
                  <a:pt x="7740621" y="109435"/>
                </a:lnTo>
                <a:lnTo>
                  <a:pt x="7748778" y="160020"/>
                </a:lnTo>
                <a:lnTo>
                  <a:pt x="7748778" y="1239012"/>
                </a:lnTo>
                <a:lnTo>
                  <a:pt x="7740621" y="1289596"/>
                </a:lnTo>
                <a:lnTo>
                  <a:pt x="7717907" y="1333524"/>
                </a:lnTo>
                <a:lnTo>
                  <a:pt x="7683270" y="1368161"/>
                </a:lnTo>
                <a:lnTo>
                  <a:pt x="7639342" y="1390875"/>
                </a:lnTo>
                <a:lnTo>
                  <a:pt x="7588758" y="1399032"/>
                </a:lnTo>
                <a:lnTo>
                  <a:pt x="160020" y="1399032"/>
                </a:lnTo>
                <a:lnTo>
                  <a:pt x="109435" y="1390875"/>
                </a:lnTo>
                <a:lnTo>
                  <a:pt x="65507" y="1368161"/>
                </a:lnTo>
                <a:lnTo>
                  <a:pt x="30870" y="1333524"/>
                </a:lnTo>
                <a:lnTo>
                  <a:pt x="8156" y="1289596"/>
                </a:lnTo>
                <a:lnTo>
                  <a:pt x="0" y="1239012"/>
                </a:lnTo>
                <a:lnTo>
                  <a:pt x="0" y="160020"/>
                </a:lnTo>
                <a:close/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57411" y="837691"/>
            <a:ext cx="564705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目的：了解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Python</a:t>
            </a: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语言开发工具</a:t>
            </a:r>
            <a:endParaRPr sz="2400">
              <a:latin typeface="微软雅黑"/>
              <a:cs typeface="微软雅黑"/>
            </a:endParaRPr>
          </a:p>
          <a:p>
            <a:pPr marL="136969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掌握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1-2</a:t>
            </a: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种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Python</a:t>
            </a:r>
            <a:r>
              <a:rPr sz="2400" dirty="0">
                <a:solidFill>
                  <a:srgbClr val="FFFFFF"/>
                </a:solidFill>
                <a:latin typeface="微软雅黑"/>
                <a:cs typeface="微软雅黑"/>
              </a:rPr>
              <a:t>语言开发工具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09404" y="3756659"/>
            <a:ext cx="57365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" dirty="0">
                <a:latin typeface="微软雅黑"/>
                <a:cs typeface="微软雅黑"/>
              </a:rPr>
              <a:t>IDL</a:t>
            </a:r>
            <a:r>
              <a:rPr sz="7200" b="1" spc="10" dirty="0">
                <a:latin typeface="微软雅黑"/>
                <a:cs typeface="微软雅黑"/>
              </a:rPr>
              <a:t>E</a:t>
            </a:r>
            <a:r>
              <a:rPr sz="7200" b="1" dirty="0">
                <a:latin typeface="微软雅黑"/>
                <a:cs typeface="微软雅黑"/>
              </a:rPr>
              <a:t>开发工具</a:t>
            </a:r>
            <a:endParaRPr sz="7200" dirty="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035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Python快速入门</a:t>
            </a:r>
          </a:p>
        </p:txBody>
      </p:sp>
      <p:sp>
        <p:nvSpPr>
          <p:cNvPr id="12" name="object 12"/>
          <p:cNvSpPr/>
          <p:nvPr/>
        </p:nvSpPr>
        <p:spPr>
          <a:xfrm>
            <a:off x="9540240" y="2088641"/>
            <a:ext cx="6075045" cy="3973829"/>
          </a:xfrm>
          <a:custGeom>
            <a:avLst/>
            <a:gdLst/>
            <a:ahLst/>
            <a:cxnLst/>
            <a:rect l="l" t="t" r="r" b="b"/>
            <a:pathLst>
              <a:path w="6075044" h="3973829">
                <a:moveTo>
                  <a:pt x="0" y="662304"/>
                </a:moveTo>
                <a:lnTo>
                  <a:pt x="1663" y="615008"/>
                </a:lnTo>
                <a:lnTo>
                  <a:pt x="6577" y="568608"/>
                </a:lnTo>
                <a:lnTo>
                  <a:pt x="14631" y="523218"/>
                </a:lnTo>
                <a:lnTo>
                  <a:pt x="25711" y="478949"/>
                </a:lnTo>
                <a:lnTo>
                  <a:pt x="39707" y="435914"/>
                </a:lnTo>
                <a:lnTo>
                  <a:pt x="56506" y="394224"/>
                </a:lnTo>
                <a:lnTo>
                  <a:pt x="75996" y="353992"/>
                </a:lnTo>
                <a:lnTo>
                  <a:pt x="98064" y="315330"/>
                </a:lnTo>
                <a:lnTo>
                  <a:pt x="122599" y="278349"/>
                </a:lnTo>
                <a:lnTo>
                  <a:pt x="149488" y="243163"/>
                </a:lnTo>
                <a:lnTo>
                  <a:pt x="178620" y="209882"/>
                </a:lnTo>
                <a:lnTo>
                  <a:pt x="209882" y="178620"/>
                </a:lnTo>
                <a:lnTo>
                  <a:pt x="243163" y="149488"/>
                </a:lnTo>
                <a:lnTo>
                  <a:pt x="278349" y="122599"/>
                </a:lnTo>
                <a:lnTo>
                  <a:pt x="315330" y="98064"/>
                </a:lnTo>
                <a:lnTo>
                  <a:pt x="353992" y="75996"/>
                </a:lnTo>
                <a:lnTo>
                  <a:pt x="394224" y="56506"/>
                </a:lnTo>
                <a:lnTo>
                  <a:pt x="435914" y="39707"/>
                </a:lnTo>
                <a:lnTo>
                  <a:pt x="478949" y="25711"/>
                </a:lnTo>
                <a:lnTo>
                  <a:pt x="523218" y="14631"/>
                </a:lnTo>
                <a:lnTo>
                  <a:pt x="568608" y="6577"/>
                </a:lnTo>
                <a:lnTo>
                  <a:pt x="615008" y="1663"/>
                </a:lnTo>
                <a:lnTo>
                  <a:pt x="662304" y="0"/>
                </a:lnTo>
                <a:lnTo>
                  <a:pt x="5412358" y="0"/>
                </a:lnTo>
                <a:lnTo>
                  <a:pt x="5459655" y="1663"/>
                </a:lnTo>
                <a:lnTo>
                  <a:pt x="5506055" y="6577"/>
                </a:lnTo>
                <a:lnTo>
                  <a:pt x="5551445" y="14631"/>
                </a:lnTo>
                <a:lnTo>
                  <a:pt x="5595714" y="25711"/>
                </a:lnTo>
                <a:lnTo>
                  <a:pt x="5638749" y="39707"/>
                </a:lnTo>
                <a:lnTo>
                  <a:pt x="5680439" y="56506"/>
                </a:lnTo>
                <a:lnTo>
                  <a:pt x="5720671" y="75996"/>
                </a:lnTo>
                <a:lnTo>
                  <a:pt x="5759333" y="98064"/>
                </a:lnTo>
                <a:lnTo>
                  <a:pt x="5796314" y="122599"/>
                </a:lnTo>
                <a:lnTo>
                  <a:pt x="5831500" y="149488"/>
                </a:lnTo>
                <a:lnTo>
                  <a:pt x="5864781" y="178620"/>
                </a:lnTo>
                <a:lnTo>
                  <a:pt x="5896043" y="209882"/>
                </a:lnTo>
                <a:lnTo>
                  <a:pt x="5925175" y="243163"/>
                </a:lnTo>
                <a:lnTo>
                  <a:pt x="5952064" y="278349"/>
                </a:lnTo>
                <a:lnTo>
                  <a:pt x="5976599" y="315330"/>
                </a:lnTo>
                <a:lnTo>
                  <a:pt x="5998667" y="353992"/>
                </a:lnTo>
                <a:lnTo>
                  <a:pt x="6018157" y="394224"/>
                </a:lnTo>
                <a:lnTo>
                  <a:pt x="6034956" y="435914"/>
                </a:lnTo>
                <a:lnTo>
                  <a:pt x="6048952" y="478949"/>
                </a:lnTo>
                <a:lnTo>
                  <a:pt x="6060032" y="523218"/>
                </a:lnTo>
                <a:lnTo>
                  <a:pt x="6068086" y="568608"/>
                </a:lnTo>
                <a:lnTo>
                  <a:pt x="6073000" y="615008"/>
                </a:lnTo>
                <a:lnTo>
                  <a:pt x="6074663" y="662304"/>
                </a:lnTo>
                <a:lnTo>
                  <a:pt x="6074663" y="3311525"/>
                </a:lnTo>
                <a:lnTo>
                  <a:pt x="6073000" y="3358821"/>
                </a:lnTo>
                <a:lnTo>
                  <a:pt x="6068086" y="3405221"/>
                </a:lnTo>
                <a:lnTo>
                  <a:pt x="6060032" y="3450611"/>
                </a:lnTo>
                <a:lnTo>
                  <a:pt x="6048952" y="3494880"/>
                </a:lnTo>
                <a:lnTo>
                  <a:pt x="6034956" y="3537915"/>
                </a:lnTo>
                <a:lnTo>
                  <a:pt x="6018157" y="3579605"/>
                </a:lnTo>
                <a:lnTo>
                  <a:pt x="5998667" y="3619837"/>
                </a:lnTo>
                <a:lnTo>
                  <a:pt x="5976599" y="3658499"/>
                </a:lnTo>
                <a:lnTo>
                  <a:pt x="5952064" y="3695480"/>
                </a:lnTo>
                <a:lnTo>
                  <a:pt x="5925175" y="3730666"/>
                </a:lnTo>
                <a:lnTo>
                  <a:pt x="5896043" y="3763947"/>
                </a:lnTo>
                <a:lnTo>
                  <a:pt x="5864781" y="3795209"/>
                </a:lnTo>
                <a:lnTo>
                  <a:pt x="5831500" y="3824341"/>
                </a:lnTo>
                <a:lnTo>
                  <a:pt x="5796314" y="3851230"/>
                </a:lnTo>
                <a:lnTo>
                  <a:pt x="5759333" y="3875765"/>
                </a:lnTo>
                <a:lnTo>
                  <a:pt x="5720671" y="3897833"/>
                </a:lnTo>
                <a:lnTo>
                  <a:pt x="5680439" y="3917323"/>
                </a:lnTo>
                <a:lnTo>
                  <a:pt x="5638749" y="3934122"/>
                </a:lnTo>
                <a:lnTo>
                  <a:pt x="5595714" y="3948118"/>
                </a:lnTo>
                <a:lnTo>
                  <a:pt x="5551445" y="3959198"/>
                </a:lnTo>
                <a:lnTo>
                  <a:pt x="5506055" y="3967252"/>
                </a:lnTo>
                <a:lnTo>
                  <a:pt x="5459655" y="3972166"/>
                </a:lnTo>
                <a:lnTo>
                  <a:pt x="5412358" y="3973829"/>
                </a:lnTo>
                <a:lnTo>
                  <a:pt x="662304" y="3973829"/>
                </a:lnTo>
                <a:lnTo>
                  <a:pt x="615008" y="3972166"/>
                </a:lnTo>
                <a:lnTo>
                  <a:pt x="568608" y="3967252"/>
                </a:lnTo>
                <a:lnTo>
                  <a:pt x="523218" y="3959198"/>
                </a:lnTo>
                <a:lnTo>
                  <a:pt x="478949" y="3948118"/>
                </a:lnTo>
                <a:lnTo>
                  <a:pt x="435914" y="3934122"/>
                </a:lnTo>
                <a:lnTo>
                  <a:pt x="394224" y="3917323"/>
                </a:lnTo>
                <a:lnTo>
                  <a:pt x="353992" y="3897833"/>
                </a:lnTo>
                <a:lnTo>
                  <a:pt x="315330" y="3875765"/>
                </a:lnTo>
                <a:lnTo>
                  <a:pt x="278349" y="3851230"/>
                </a:lnTo>
                <a:lnTo>
                  <a:pt x="243163" y="3824341"/>
                </a:lnTo>
                <a:lnTo>
                  <a:pt x="209882" y="3795209"/>
                </a:lnTo>
                <a:lnTo>
                  <a:pt x="178620" y="3763947"/>
                </a:lnTo>
                <a:lnTo>
                  <a:pt x="149488" y="3730666"/>
                </a:lnTo>
                <a:lnTo>
                  <a:pt x="122599" y="3695480"/>
                </a:lnTo>
                <a:lnTo>
                  <a:pt x="98064" y="3658499"/>
                </a:lnTo>
                <a:lnTo>
                  <a:pt x="75996" y="3619837"/>
                </a:lnTo>
                <a:lnTo>
                  <a:pt x="56506" y="3579605"/>
                </a:lnTo>
                <a:lnTo>
                  <a:pt x="39707" y="3537915"/>
                </a:lnTo>
                <a:lnTo>
                  <a:pt x="25711" y="3494880"/>
                </a:lnTo>
                <a:lnTo>
                  <a:pt x="14631" y="3450611"/>
                </a:lnTo>
                <a:lnTo>
                  <a:pt x="6577" y="3405221"/>
                </a:lnTo>
                <a:lnTo>
                  <a:pt x="1663" y="3358821"/>
                </a:lnTo>
                <a:lnTo>
                  <a:pt x="0" y="3311525"/>
                </a:lnTo>
                <a:lnTo>
                  <a:pt x="0" y="662304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744" y="368045"/>
            <a:ext cx="55645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latin typeface="微软雅黑"/>
                <a:cs typeface="微软雅黑"/>
              </a:rPr>
              <a:t>P</a:t>
            </a:r>
            <a:r>
              <a:rPr sz="5200" spc="10" dirty="0">
                <a:latin typeface="微软雅黑"/>
                <a:cs typeface="微软雅黑"/>
              </a:rPr>
              <a:t>y</a:t>
            </a:r>
            <a:r>
              <a:rPr sz="5200" dirty="0">
                <a:latin typeface="微软雅黑"/>
                <a:cs typeface="微软雅黑"/>
              </a:rPr>
              <a:t>tho</a:t>
            </a:r>
            <a:r>
              <a:rPr sz="5200" spc="-5" dirty="0">
                <a:latin typeface="微软雅黑"/>
                <a:cs typeface="微软雅黑"/>
              </a:rPr>
              <a:t>n</a:t>
            </a:r>
            <a:r>
              <a:rPr sz="5200" dirty="0">
                <a:latin typeface="微软雅黑"/>
                <a:cs typeface="微软雅黑"/>
              </a:rPr>
              <a:t>解释器安装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1830831"/>
            <a:ext cx="6263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微软雅黑"/>
                <a:cs typeface="微软雅黑"/>
                <a:hlinkClick r:id="rId2"/>
              </a:rPr>
              <a:t>http://www.python.org/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5733" y="2720339"/>
            <a:ext cx="10913364" cy="5438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55716" y="4095368"/>
            <a:ext cx="1484630" cy="698500"/>
          </a:xfrm>
          <a:custGeom>
            <a:avLst/>
            <a:gdLst/>
            <a:ahLst/>
            <a:cxnLst/>
            <a:rect l="l" t="t" r="r" b="b"/>
            <a:pathLst>
              <a:path w="1484629" h="698500">
                <a:moveTo>
                  <a:pt x="0" y="348995"/>
                </a:moveTo>
                <a:lnTo>
                  <a:pt x="10746" y="289471"/>
                </a:lnTo>
                <a:lnTo>
                  <a:pt x="41800" y="233215"/>
                </a:lnTo>
                <a:lnTo>
                  <a:pt x="91378" y="181066"/>
                </a:lnTo>
                <a:lnTo>
                  <a:pt x="122558" y="156793"/>
                </a:lnTo>
                <a:lnTo>
                  <a:pt x="157701" y="133860"/>
                </a:lnTo>
                <a:lnTo>
                  <a:pt x="196585" y="112372"/>
                </a:lnTo>
                <a:lnTo>
                  <a:pt x="238987" y="92434"/>
                </a:lnTo>
                <a:lnTo>
                  <a:pt x="284684" y="74150"/>
                </a:lnTo>
                <a:lnTo>
                  <a:pt x="333455" y="57626"/>
                </a:lnTo>
                <a:lnTo>
                  <a:pt x="385076" y="42965"/>
                </a:lnTo>
                <a:lnTo>
                  <a:pt x="439324" y="30273"/>
                </a:lnTo>
                <a:lnTo>
                  <a:pt x="495977" y="19654"/>
                </a:lnTo>
                <a:lnTo>
                  <a:pt x="554813" y="11212"/>
                </a:lnTo>
                <a:lnTo>
                  <a:pt x="615608" y="5053"/>
                </a:lnTo>
                <a:lnTo>
                  <a:pt x="678141" y="1280"/>
                </a:lnTo>
                <a:lnTo>
                  <a:pt x="742188" y="0"/>
                </a:lnTo>
                <a:lnTo>
                  <a:pt x="806234" y="1280"/>
                </a:lnTo>
                <a:lnTo>
                  <a:pt x="868767" y="5053"/>
                </a:lnTo>
                <a:lnTo>
                  <a:pt x="929562" y="11212"/>
                </a:lnTo>
                <a:lnTo>
                  <a:pt x="988398" y="19654"/>
                </a:lnTo>
                <a:lnTo>
                  <a:pt x="1045051" y="30273"/>
                </a:lnTo>
                <a:lnTo>
                  <a:pt x="1099299" y="42965"/>
                </a:lnTo>
                <a:lnTo>
                  <a:pt x="1150920" y="57626"/>
                </a:lnTo>
                <a:lnTo>
                  <a:pt x="1199691" y="74150"/>
                </a:lnTo>
                <a:lnTo>
                  <a:pt x="1245388" y="92434"/>
                </a:lnTo>
                <a:lnTo>
                  <a:pt x="1287790" y="112372"/>
                </a:lnTo>
                <a:lnTo>
                  <a:pt x="1326674" y="133860"/>
                </a:lnTo>
                <a:lnTo>
                  <a:pt x="1361817" y="156793"/>
                </a:lnTo>
                <a:lnTo>
                  <a:pt x="1392997" y="181066"/>
                </a:lnTo>
                <a:lnTo>
                  <a:pt x="1442575" y="233215"/>
                </a:lnTo>
                <a:lnTo>
                  <a:pt x="1473629" y="289471"/>
                </a:lnTo>
                <a:lnTo>
                  <a:pt x="1484376" y="348995"/>
                </a:lnTo>
                <a:lnTo>
                  <a:pt x="1481652" y="379114"/>
                </a:lnTo>
                <a:lnTo>
                  <a:pt x="1460529" y="437109"/>
                </a:lnTo>
                <a:lnTo>
                  <a:pt x="1419990" y="491416"/>
                </a:lnTo>
                <a:lnTo>
                  <a:pt x="1361817" y="541198"/>
                </a:lnTo>
                <a:lnTo>
                  <a:pt x="1326674" y="564131"/>
                </a:lnTo>
                <a:lnTo>
                  <a:pt x="1287790" y="585619"/>
                </a:lnTo>
                <a:lnTo>
                  <a:pt x="1245388" y="605557"/>
                </a:lnTo>
                <a:lnTo>
                  <a:pt x="1199691" y="623841"/>
                </a:lnTo>
                <a:lnTo>
                  <a:pt x="1150920" y="640365"/>
                </a:lnTo>
                <a:lnTo>
                  <a:pt x="1099299" y="655026"/>
                </a:lnTo>
                <a:lnTo>
                  <a:pt x="1045051" y="667718"/>
                </a:lnTo>
                <a:lnTo>
                  <a:pt x="988398" y="678337"/>
                </a:lnTo>
                <a:lnTo>
                  <a:pt x="929562" y="686779"/>
                </a:lnTo>
                <a:lnTo>
                  <a:pt x="868767" y="692938"/>
                </a:lnTo>
                <a:lnTo>
                  <a:pt x="806234" y="696711"/>
                </a:lnTo>
                <a:lnTo>
                  <a:pt x="742188" y="697991"/>
                </a:lnTo>
                <a:lnTo>
                  <a:pt x="678141" y="696711"/>
                </a:lnTo>
                <a:lnTo>
                  <a:pt x="615608" y="692938"/>
                </a:lnTo>
                <a:lnTo>
                  <a:pt x="554813" y="686779"/>
                </a:lnTo>
                <a:lnTo>
                  <a:pt x="495977" y="678337"/>
                </a:lnTo>
                <a:lnTo>
                  <a:pt x="439324" y="667718"/>
                </a:lnTo>
                <a:lnTo>
                  <a:pt x="385076" y="655026"/>
                </a:lnTo>
                <a:lnTo>
                  <a:pt x="333455" y="640365"/>
                </a:lnTo>
                <a:lnTo>
                  <a:pt x="284684" y="623841"/>
                </a:lnTo>
                <a:lnTo>
                  <a:pt x="238987" y="605557"/>
                </a:lnTo>
                <a:lnTo>
                  <a:pt x="196585" y="585619"/>
                </a:lnTo>
                <a:lnTo>
                  <a:pt x="157701" y="564131"/>
                </a:lnTo>
                <a:lnTo>
                  <a:pt x="122558" y="541198"/>
                </a:lnTo>
                <a:lnTo>
                  <a:pt x="91378" y="516925"/>
                </a:lnTo>
                <a:lnTo>
                  <a:pt x="41800" y="464776"/>
                </a:lnTo>
                <a:lnTo>
                  <a:pt x="10746" y="408520"/>
                </a:lnTo>
                <a:lnTo>
                  <a:pt x="0" y="348995"/>
                </a:lnTo>
                <a:close/>
              </a:path>
            </a:pathLst>
          </a:custGeom>
          <a:ln w="5105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9669" y="3329939"/>
            <a:ext cx="14805660" cy="4114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5645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sz="5200" b="0" spc="10" dirty="0">
                <a:solidFill>
                  <a:srgbClr val="000000"/>
                </a:solidFill>
                <a:latin typeface="微软雅黑"/>
                <a:cs typeface="微软雅黑"/>
              </a:rPr>
              <a:t>y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tho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解释器安装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929" y="1830831"/>
            <a:ext cx="6263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微软雅黑"/>
                <a:cs typeface="微软雅黑"/>
                <a:hlinkClick r:id="rId3"/>
              </a:rPr>
              <a:t>http://www.python.org/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7921" y="4791963"/>
            <a:ext cx="18751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微软雅黑"/>
                <a:cs typeface="微软雅黑"/>
              </a:rPr>
              <a:t>x86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X86-64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37976" y="4791963"/>
            <a:ext cx="35179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微软雅黑"/>
                <a:cs typeface="微软雅黑"/>
              </a:rPr>
              <a:t>32</a:t>
            </a:r>
            <a:r>
              <a:rPr sz="3200" spc="-5" dirty="0">
                <a:latin typeface="微软雅黑"/>
                <a:cs typeface="微软雅黑"/>
              </a:rPr>
              <a:t>位</a:t>
            </a:r>
            <a:r>
              <a:rPr sz="3200" dirty="0">
                <a:latin typeface="微软雅黑"/>
                <a:cs typeface="微软雅黑"/>
              </a:rPr>
              <a:t>Python</a:t>
            </a:r>
            <a:r>
              <a:rPr sz="3200" spc="-5" dirty="0">
                <a:latin typeface="微软雅黑"/>
                <a:cs typeface="微软雅黑"/>
              </a:rPr>
              <a:t>解释器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微软雅黑"/>
                <a:cs typeface="微软雅黑"/>
              </a:rPr>
              <a:t>64位P</a:t>
            </a:r>
            <a:r>
              <a:rPr sz="3200" dirty="0">
                <a:latin typeface="微软雅黑"/>
                <a:cs typeface="微软雅黑"/>
              </a:rPr>
              <a:t>y</a:t>
            </a:r>
            <a:r>
              <a:rPr sz="3200" spc="-5" dirty="0">
                <a:latin typeface="微软雅黑"/>
                <a:cs typeface="微软雅黑"/>
              </a:rPr>
              <a:t>tho</a:t>
            </a:r>
            <a:r>
              <a:rPr sz="3200" spc="-10" dirty="0">
                <a:latin typeface="微软雅黑"/>
                <a:cs typeface="微软雅黑"/>
              </a:rPr>
              <a:t>n</a:t>
            </a:r>
            <a:r>
              <a:rPr sz="3200" spc="-5" dirty="0">
                <a:latin typeface="微软雅黑"/>
                <a:cs typeface="微软雅黑"/>
              </a:rPr>
              <a:t>解释器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5251" y="4380737"/>
            <a:ext cx="6183630" cy="494665"/>
          </a:xfrm>
          <a:custGeom>
            <a:avLst/>
            <a:gdLst/>
            <a:ahLst/>
            <a:cxnLst/>
            <a:rect l="l" t="t" r="r" b="b"/>
            <a:pathLst>
              <a:path w="6183630" h="494664">
                <a:moveTo>
                  <a:pt x="0" y="494538"/>
                </a:moveTo>
                <a:lnTo>
                  <a:pt x="6183630" y="494538"/>
                </a:lnTo>
                <a:lnTo>
                  <a:pt x="6183630" y="0"/>
                </a:lnTo>
                <a:lnTo>
                  <a:pt x="0" y="0"/>
                </a:lnTo>
                <a:lnTo>
                  <a:pt x="0" y="49453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3153" y="5912357"/>
            <a:ext cx="6205855" cy="494665"/>
          </a:xfrm>
          <a:custGeom>
            <a:avLst/>
            <a:gdLst/>
            <a:ahLst/>
            <a:cxnLst/>
            <a:rect l="l" t="t" r="r" b="b"/>
            <a:pathLst>
              <a:path w="6205855" h="494664">
                <a:moveTo>
                  <a:pt x="0" y="494538"/>
                </a:moveTo>
                <a:lnTo>
                  <a:pt x="6205728" y="494538"/>
                </a:lnTo>
                <a:lnTo>
                  <a:pt x="6205728" y="0"/>
                </a:lnTo>
                <a:lnTo>
                  <a:pt x="0" y="0"/>
                </a:lnTo>
                <a:lnTo>
                  <a:pt x="0" y="494538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3885" y="7542783"/>
            <a:ext cx="9628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务必安装</a:t>
            </a:r>
            <a:r>
              <a:rPr sz="4000" b="1" spc="-5" dirty="0">
                <a:latin typeface="微软雅黑"/>
                <a:cs typeface="微软雅黑"/>
              </a:rPr>
              <a:t>3.5.3</a:t>
            </a:r>
            <a:r>
              <a:rPr sz="4000" b="1" dirty="0">
                <a:latin typeface="微软雅黑"/>
                <a:cs typeface="微软雅黑"/>
              </a:rPr>
              <a:t>以上版本，不要</a:t>
            </a:r>
            <a:r>
              <a:rPr sz="4000" b="1" spc="-20" dirty="0">
                <a:latin typeface="微软雅黑"/>
                <a:cs typeface="微软雅黑"/>
              </a:rPr>
              <a:t>安</a:t>
            </a:r>
            <a:r>
              <a:rPr sz="4000" b="1" dirty="0">
                <a:latin typeface="微软雅黑"/>
                <a:cs typeface="微软雅黑"/>
              </a:rPr>
              <a:t>装</a:t>
            </a:r>
            <a:r>
              <a:rPr sz="4000" b="1" spc="-10" dirty="0">
                <a:latin typeface="微软雅黑"/>
                <a:cs typeface="微软雅黑"/>
              </a:rPr>
              <a:t>2.x系列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2" y="3069335"/>
            <a:ext cx="8244205" cy="4276090"/>
          </a:xfrm>
          <a:custGeom>
            <a:avLst/>
            <a:gdLst/>
            <a:ahLst/>
            <a:cxnLst/>
            <a:rect l="l" t="t" r="r" b="b"/>
            <a:pathLst>
              <a:path w="8244205" h="4276090">
                <a:moveTo>
                  <a:pt x="0" y="4275582"/>
                </a:moveTo>
                <a:lnTo>
                  <a:pt x="8244078" y="4275582"/>
                </a:lnTo>
                <a:lnTo>
                  <a:pt x="8244078" y="0"/>
                </a:lnTo>
                <a:lnTo>
                  <a:pt x="0" y="0"/>
                </a:lnTo>
                <a:lnTo>
                  <a:pt x="0" y="427558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55645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P</a:t>
            </a:r>
            <a:r>
              <a:rPr sz="5200" b="0" spc="10" dirty="0">
                <a:solidFill>
                  <a:srgbClr val="000000"/>
                </a:solidFill>
                <a:latin typeface="微软雅黑"/>
                <a:cs typeface="微软雅黑"/>
              </a:rPr>
              <a:t>y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tho</a:t>
            </a:r>
            <a:r>
              <a:rPr sz="5200" b="0" spc="-5" dirty="0">
                <a:solidFill>
                  <a:srgbClr val="000000"/>
                </a:solidFill>
                <a:latin typeface="微软雅黑"/>
                <a:cs typeface="微软雅黑"/>
              </a:rPr>
              <a:t>n</a:t>
            </a:r>
            <a:r>
              <a:rPr sz="5200" b="0" dirty="0">
                <a:solidFill>
                  <a:srgbClr val="000000"/>
                </a:solidFill>
                <a:latin typeface="微软雅黑"/>
                <a:cs typeface="微软雅黑"/>
              </a:rPr>
              <a:t>解释器安装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1288" y="1830831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安装过程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8933" y="5042407"/>
            <a:ext cx="37318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选中添加路径选项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3885" y="7542783"/>
            <a:ext cx="9628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务必安装</a:t>
            </a:r>
            <a:r>
              <a:rPr sz="4000" b="1" spc="-5" dirty="0">
                <a:latin typeface="微软雅黑"/>
                <a:cs typeface="微软雅黑"/>
              </a:rPr>
              <a:t>3.5.3</a:t>
            </a:r>
            <a:r>
              <a:rPr sz="4000" b="1" dirty="0">
                <a:latin typeface="微软雅黑"/>
                <a:cs typeface="微软雅黑"/>
              </a:rPr>
              <a:t>以上版本，不要</a:t>
            </a:r>
            <a:r>
              <a:rPr sz="4000" b="1" spc="-20" dirty="0">
                <a:latin typeface="微软雅黑"/>
                <a:cs typeface="微软雅黑"/>
              </a:rPr>
              <a:t>安</a:t>
            </a:r>
            <a:r>
              <a:rPr sz="4000" b="1" dirty="0">
                <a:latin typeface="微软雅黑"/>
                <a:cs typeface="微软雅黑"/>
              </a:rPr>
              <a:t>装</a:t>
            </a:r>
            <a:r>
              <a:rPr sz="4000" b="1" spc="-10" dirty="0">
                <a:latin typeface="微软雅黑"/>
                <a:cs typeface="微软雅黑"/>
              </a:rPr>
              <a:t>2.x系列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9844" y="3342131"/>
            <a:ext cx="6611111" cy="370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515</Words>
  <Application>Microsoft Office PowerPoint</Application>
  <PresentationFormat>自定义</PresentationFormat>
  <Paragraphs>216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΢</vt:lpstr>
      <vt:lpstr>黑体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Python开发工具及环 境配置</vt:lpstr>
      <vt:lpstr>单元开篇</vt:lpstr>
      <vt:lpstr>单元开篇</vt:lpstr>
      <vt:lpstr>Python快速入门</vt:lpstr>
      <vt:lpstr>PowerPoint 演示文稿</vt:lpstr>
      <vt:lpstr>Python解释器安装</vt:lpstr>
      <vt:lpstr>Python解释器安装</vt:lpstr>
      <vt:lpstr>IDLE开发环境</vt:lpstr>
      <vt:lpstr>IDLE开发环境</vt:lpstr>
      <vt:lpstr>IDLE开发环境</vt:lpstr>
      <vt:lpstr>代码尝试</vt:lpstr>
      <vt:lpstr>Python快速入门</vt:lpstr>
      <vt:lpstr>PowerPoint 演示文稿</vt:lpstr>
      <vt:lpstr>Pycharm工具安装</vt:lpstr>
      <vt:lpstr>Pycharm开发工具</vt:lpstr>
      <vt:lpstr>Pycharm开发工具</vt:lpstr>
      <vt:lpstr>Pycharm开发工具</vt:lpstr>
      <vt:lpstr>Python快速入门</vt:lpstr>
      <vt:lpstr>其他开发工具概述</vt:lpstr>
      <vt:lpstr>Notepad++</vt:lpstr>
      <vt:lpstr>Vim &amp; Emac</vt:lpstr>
      <vt:lpstr>Sublime Text</vt:lpstr>
      <vt:lpstr>Wing</vt:lpstr>
      <vt:lpstr>Eclipse &amp; PyDev</vt:lpstr>
      <vt:lpstr>Visual Studio &amp; PTVS</vt:lpstr>
      <vt:lpstr>Visual Studio Code</vt:lpstr>
      <vt:lpstr>Anaconda</vt:lpstr>
      <vt:lpstr>其他开发工具概述</vt:lpstr>
      <vt:lpstr>PowerPoint 演示文稿</vt:lpstr>
      <vt:lpstr>Python开发工具及环 境配置</vt:lpstr>
      <vt:lpstr>单元小结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柳阿文</cp:lastModifiedBy>
  <cp:revision>2</cp:revision>
  <dcterms:created xsi:type="dcterms:W3CDTF">2019-06-27T09:41:20Z</dcterms:created>
  <dcterms:modified xsi:type="dcterms:W3CDTF">2019-06-27T12:51:21Z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2019-06-27T00:00:00Z</vt:filetime>
  </property>
</Properties>
</file>