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7284700" cy="9721850"/>
  <p:notesSz cx="17284700" cy="97218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92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7279873" cy="9720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8910064"/>
            <a:ext cx="17280255" cy="810260"/>
          </a:xfrm>
          <a:custGeom>
            <a:avLst/>
            <a:gdLst/>
            <a:ahLst/>
            <a:cxnLst/>
            <a:rect l="l" t="t" r="r" b="b"/>
            <a:pathLst>
              <a:path w="17280255" h="810259">
                <a:moveTo>
                  <a:pt x="0" y="810006"/>
                </a:moveTo>
                <a:lnTo>
                  <a:pt x="17279874" y="810006"/>
                </a:lnTo>
                <a:lnTo>
                  <a:pt x="17279874" y="0"/>
                </a:lnTo>
                <a:lnTo>
                  <a:pt x="0" y="0"/>
                </a:lnTo>
                <a:lnTo>
                  <a:pt x="0" y="810006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894813" y="9087611"/>
            <a:ext cx="450342" cy="4518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436595" y="9044940"/>
            <a:ext cx="1303019" cy="4922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75131" y="8916161"/>
            <a:ext cx="2335530" cy="6537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49265" y="3717543"/>
            <a:ext cx="7186168" cy="1153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592705" y="5444236"/>
            <a:ext cx="12099290" cy="2430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8910065"/>
            <a:ext cx="17280255" cy="810260"/>
          </a:xfrm>
          <a:custGeom>
            <a:avLst/>
            <a:gdLst/>
            <a:ahLst/>
            <a:cxnLst/>
            <a:rect l="l" t="t" r="r" b="b"/>
            <a:pathLst>
              <a:path w="17280255" h="810259">
                <a:moveTo>
                  <a:pt x="0" y="810005"/>
                </a:moveTo>
                <a:lnTo>
                  <a:pt x="17279874" y="810005"/>
                </a:lnTo>
                <a:lnTo>
                  <a:pt x="17279874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4894813" y="9087611"/>
            <a:ext cx="450342" cy="451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436595" y="9044940"/>
            <a:ext cx="1303019" cy="492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75131" y="8916161"/>
            <a:ext cx="2335530" cy="6537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404621"/>
            <a:ext cx="540385" cy="810260"/>
          </a:xfrm>
          <a:custGeom>
            <a:avLst/>
            <a:gdLst/>
            <a:ahLst/>
            <a:cxnLst/>
            <a:rect l="l" t="t" r="r" b="b"/>
            <a:pathLst>
              <a:path w="540385" h="810260">
                <a:moveTo>
                  <a:pt x="0" y="810005"/>
                </a:moveTo>
                <a:lnTo>
                  <a:pt x="540258" y="810005"/>
                </a:lnTo>
                <a:lnTo>
                  <a:pt x="540258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64235" y="2236025"/>
            <a:ext cx="7518844" cy="64164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901620" y="2236025"/>
            <a:ext cx="7518844" cy="64164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894813" y="9087611"/>
            <a:ext cx="450342" cy="451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436595" y="9044940"/>
            <a:ext cx="1303019" cy="492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75131" y="8916161"/>
            <a:ext cx="2335530" cy="6537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13356" y="3208004"/>
            <a:ext cx="12857987" cy="2586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11578" y="2686049"/>
            <a:ext cx="13861542" cy="4949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876798" y="9041321"/>
            <a:ext cx="5531104" cy="4860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64235" y="9041321"/>
            <a:ext cx="3975481" cy="4860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444984" y="9041321"/>
            <a:ext cx="3975481" cy="4860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910064"/>
            <a:ext cx="17280255" cy="810260"/>
          </a:xfrm>
          <a:custGeom>
            <a:avLst/>
            <a:gdLst/>
            <a:ahLst/>
            <a:cxnLst/>
            <a:rect l="l" t="t" r="r" b="b"/>
            <a:pathLst>
              <a:path w="17280255" h="810259">
                <a:moveTo>
                  <a:pt x="0" y="810006"/>
                </a:moveTo>
                <a:lnTo>
                  <a:pt x="17279874" y="810006"/>
                </a:lnTo>
                <a:lnTo>
                  <a:pt x="17279874" y="0"/>
                </a:lnTo>
                <a:lnTo>
                  <a:pt x="0" y="0"/>
                </a:lnTo>
                <a:lnTo>
                  <a:pt x="0" y="810006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894813" y="9087611"/>
            <a:ext cx="450342" cy="451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36595" y="9044940"/>
            <a:ext cx="1303019" cy="492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131" y="8916161"/>
            <a:ext cx="2335530" cy="6537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68341" y="3667505"/>
            <a:ext cx="7744459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1" spc="-5" dirty="0">
                <a:latin typeface="微软雅黑"/>
                <a:cs typeface="微软雅黑"/>
              </a:rPr>
              <a:t>Python</a:t>
            </a:r>
            <a:r>
              <a:rPr sz="8000" b="1" dirty="0">
                <a:latin typeface="微软雅黑"/>
                <a:cs typeface="微软雅黑"/>
              </a:rPr>
              <a:t>快速入门</a:t>
            </a:r>
            <a:endParaRPr sz="80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41826" y="3233927"/>
            <a:ext cx="9486900" cy="2095500"/>
          </a:xfrm>
          <a:custGeom>
            <a:avLst/>
            <a:gdLst/>
            <a:ahLst/>
            <a:cxnLst/>
            <a:rect l="l" t="t" r="r" b="b"/>
            <a:pathLst>
              <a:path w="9486900" h="2095500">
                <a:moveTo>
                  <a:pt x="9193149" y="2082800"/>
                </a:moveTo>
                <a:lnTo>
                  <a:pt x="278129" y="2082800"/>
                </a:lnTo>
                <a:lnTo>
                  <a:pt x="296925" y="2095500"/>
                </a:lnTo>
                <a:lnTo>
                  <a:pt x="9174099" y="2095500"/>
                </a:lnTo>
                <a:lnTo>
                  <a:pt x="9193149" y="2082800"/>
                </a:lnTo>
                <a:close/>
              </a:path>
              <a:path w="9486900" h="2095500">
                <a:moveTo>
                  <a:pt x="9265031" y="2057400"/>
                </a:moveTo>
                <a:lnTo>
                  <a:pt x="224282" y="2057400"/>
                </a:lnTo>
                <a:lnTo>
                  <a:pt x="241935" y="2070100"/>
                </a:lnTo>
                <a:lnTo>
                  <a:pt x="259969" y="2082800"/>
                </a:lnTo>
                <a:lnTo>
                  <a:pt x="9230106" y="2082800"/>
                </a:lnTo>
                <a:lnTo>
                  <a:pt x="9248140" y="2070100"/>
                </a:lnTo>
                <a:lnTo>
                  <a:pt x="9265031" y="2057400"/>
                </a:lnTo>
                <a:close/>
              </a:path>
              <a:path w="9486900" h="2095500">
                <a:moveTo>
                  <a:pt x="299085" y="2006600"/>
                </a:moveTo>
                <a:lnTo>
                  <a:pt x="144399" y="2006600"/>
                </a:lnTo>
                <a:lnTo>
                  <a:pt x="159512" y="2019300"/>
                </a:lnTo>
                <a:lnTo>
                  <a:pt x="174878" y="2032000"/>
                </a:lnTo>
                <a:lnTo>
                  <a:pt x="190753" y="2044700"/>
                </a:lnTo>
                <a:lnTo>
                  <a:pt x="207518" y="2057400"/>
                </a:lnTo>
                <a:lnTo>
                  <a:pt x="9282430" y="2057400"/>
                </a:lnTo>
                <a:lnTo>
                  <a:pt x="9298813" y="2044700"/>
                </a:lnTo>
                <a:lnTo>
                  <a:pt x="9330055" y="2019300"/>
                </a:lnTo>
                <a:lnTo>
                  <a:pt x="314198" y="2019300"/>
                </a:lnTo>
                <a:lnTo>
                  <a:pt x="299085" y="2006600"/>
                </a:lnTo>
                <a:close/>
              </a:path>
              <a:path w="9486900" h="2095500">
                <a:moveTo>
                  <a:pt x="9356597" y="88900"/>
                </a:moveTo>
                <a:lnTo>
                  <a:pt x="9202674" y="88900"/>
                </a:lnTo>
                <a:lnTo>
                  <a:pt x="9217025" y="101600"/>
                </a:lnTo>
                <a:lnTo>
                  <a:pt x="9230995" y="101600"/>
                </a:lnTo>
                <a:lnTo>
                  <a:pt x="9244838" y="114300"/>
                </a:lnTo>
                <a:lnTo>
                  <a:pt x="9258045" y="114300"/>
                </a:lnTo>
                <a:lnTo>
                  <a:pt x="9270872" y="127000"/>
                </a:lnTo>
                <a:lnTo>
                  <a:pt x="9283318" y="139700"/>
                </a:lnTo>
                <a:lnTo>
                  <a:pt x="9295257" y="139700"/>
                </a:lnTo>
                <a:lnTo>
                  <a:pt x="9328277" y="177800"/>
                </a:lnTo>
                <a:lnTo>
                  <a:pt x="9356470" y="215900"/>
                </a:lnTo>
                <a:lnTo>
                  <a:pt x="9379331" y="254000"/>
                </a:lnTo>
                <a:lnTo>
                  <a:pt x="9396349" y="292100"/>
                </a:lnTo>
                <a:lnTo>
                  <a:pt x="9404222" y="330200"/>
                </a:lnTo>
                <a:lnTo>
                  <a:pt x="9406890" y="342900"/>
                </a:lnTo>
                <a:lnTo>
                  <a:pt x="9408922" y="355600"/>
                </a:lnTo>
                <a:lnTo>
                  <a:pt x="9410065" y="368300"/>
                </a:lnTo>
                <a:lnTo>
                  <a:pt x="9410572" y="393700"/>
                </a:lnTo>
                <a:lnTo>
                  <a:pt x="9410572" y="1701800"/>
                </a:lnTo>
                <a:lnTo>
                  <a:pt x="9410065" y="1727200"/>
                </a:lnTo>
                <a:lnTo>
                  <a:pt x="9408922" y="1739900"/>
                </a:lnTo>
                <a:lnTo>
                  <a:pt x="9406890" y="1752600"/>
                </a:lnTo>
                <a:lnTo>
                  <a:pt x="9404095" y="1778000"/>
                </a:lnTo>
                <a:lnTo>
                  <a:pt x="9391141" y="1816100"/>
                </a:lnTo>
                <a:lnTo>
                  <a:pt x="9372091" y="1854200"/>
                </a:lnTo>
                <a:lnTo>
                  <a:pt x="9347327" y="1892300"/>
                </a:lnTo>
                <a:lnTo>
                  <a:pt x="9317355" y="1930400"/>
                </a:lnTo>
                <a:lnTo>
                  <a:pt x="9282811" y="1968500"/>
                </a:lnTo>
                <a:lnTo>
                  <a:pt x="9270365" y="1968500"/>
                </a:lnTo>
                <a:lnTo>
                  <a:pt x="9257538" y="1981200"/>
                </a:lnTo>
                <a:lnTo>
                  <a:pt x="9244203" y="1981200"/>
                </a:lnTo>
                <a:lnTo>
                  <a:pt x="9230487" y="1993900"/>
                </a:lnTo>
                <a:lnTo>
                  <a:pt x="9216390" y="2006600"/>
                </a:lnTo>
                <a:lnTo>
                  <a:pt x="9187434" y="2006600"/>
                </a:lnTo>
                <a:lnTo>
                  <a:pt x="9172193" y="2019300"/>
                </a:lnTo>
                <a:lnTo>
                  <a:pt x="9330055" y="2019300"/>
                </a:lnTo>
                <a:lnTo>
                  <a:pt x="9359138" y="1993900"/>
                </a:lnTo>
                <a:lnTo>
                  <a:pt x="9398000" y="1955800"/>
                </a:lnTo>
                <a:lnTo>
                  <a:pt x="9430512" y="1905000"/>
                </a:lnTo>
                <a:lnTo>
                  <a:pt x="9440164" y="1892300"/>
                </a:lnTo>
                <a:lnTo>
                  <a:pt x="9448545" y="1879600"/>
                </a:lnTo>
                <a:lnTo>
                  <a:pt x="9456547" y="1854200"/>
                </a:lnTo>
                <a:lnTo>
                  <a:pt x="9463532" y="1841500"/>
                </a:lnTo>
                <a:lnTo>
                  <a:pt x="9469628" y="1828800"/>
                </a:lnTo>
                <a:lnTo>
                  <a:pt x="9474835" y="1803400"/>
                </a:lnTo>
                <a:lnTo>
                  <a:pt x="9479280" y="1790700"/>
                </a:lnTo>
                <a:lnTo>
                  <a:pt x="9482582" y="1765300"/>
                </a:lnTo>
                <a:lnTo>
                  <a:pt x="9484995" y="1752600"/>
                </a:lnTo>
                <a:lnTo>
                  <a:pt x="9486391" y="1727200"/>
                </a:lnTo>
                <a:lnTo>
                  <a:pt x="9486900" y="1701800"/>
                </a:lnTo>
                <a:lnTo>
                  <a:pt x="9486900" y="381000"/>
                </a:lnTo>
                <a:lnTo>
                  <a:pt x="9486265" y="368300"/>
                </a:lnTo>
                <a:lnTo>
                  <a:pt x="9484741" y="342900"/>
                </a:lnTo>
                <a:lnTo>
                  <a:pt x="9482074" y="330200"/>
                </a:lnTo>
                <a:lnTo>
                  <a:pt x="9478518" y="304800"/>
                </a:lnTo>
                <a:lnTo>
                  <a:pt x="9474072" y="292100"/>
                </a:lnTo>
                <a:lnTo>
                  <a:pt x="9468739" y="266700"/>
                </a:lnTo>
                <a:lnTo>
                  <a:pt x="9462389" y="254000"/>
                </a:lnTo>
                <a:lnTo>
                  <a:pt x="9455277" y="228600"/>
                </a:lnTo>
                <a:lnTo>
                  <a:pt x="9447403" y="215900"/>
                </a:lnTo>
                <a:lnTo>
                  <a:pt x="9438513" y="203200"/>
                </a:lnTo>
                <a:lnTo>
                  <a:pt x="9429115" y="177800"/>
                </a:lnTo>
                <a:lnTo>
                  <a:pt x="9395841" y="139700"/>
                </a:lnTo>
                <a:lnTo>
                  <a:pt x="9370568" y="114300"/>
                </a:lnTo>
                <a:lnTo>
                  <a:pt x="9356597" y="88900"/>
                </a:lnTo>
                <a:close/>
              </a:path>
              <a:path w="9486900" h="2095500">
                <a:moveTo>
                  <a:pt x="9279382" y="38100"/>
                </a:moveTo>
                <a:lnTo>
                  <a:pt x="204470" y="38100"/>
                </a:lnTo>
                <a:lnTo>
                  <a:pt x="172212" y="63500"/>
                </a:lnTo>
                <a:lnTo>
                  <a:pt x="142112" y="88900"/>
                </a:lnTo>
                <a:lnTo>
                  <a:pt x="101219" y="127000"/>
                </a:lnTo>
                <a:lnTo>
                  <a:pt x="66421" y="165100"/>
                </a:lnTo>
                <a:lnTo>
                  <a:pt x="56387" y="190500"/>
                </a:lnTo>
                <a:lnTo>
                  <a:pt x="46736" y="203200"/>
                </a:lnTo>
                <a:lnTo>
                  <a:pt x="38226" y="215900"/>
                </a:lnTo>
                <a:lnTo>
                  <a:pt x="30352" y="241300"/>
                </a:lnTo>
                <a:lnTo>
                  <a:pt x="23368" y="254000"/>
                </a:lnTo>
                <a:lnTo>
                  <a:pt x="17272" y="266700"/>
                </a:lnTo>
                <a:lnTo>
                  <a:pt x="12064" y="292100"/>
                </a:lnTo>
                <a:lnTo>
                  <a:pt x="7620" y="304800"/>
                </a:lnTo>
                <a:lnTo>
                  <a:pt x="4318" y="330200"/>
                </a:lnTo>
                <a:lnTo>
                  <a:pt x="1904" y="355600"/>
                </a:lnTo>
                <a:lnTo>
                  <a:pt x="508" y="368300"/>
                </a:lnTo>
                <a:lnTo>
                  <a:pt x="0" y="393700"/>
                </a:lnTo>
                <a:lnTo>
                  <a:pt x="0" y="1714500"/>
                </a:lnTo>
                <a:lnTo>
                  <a:pt x="635" y="1727200"/>
                </a:lnTo>
                <a:lnTo>
                  <a:pt x="2159" y="1752600"/>
                </a:lnTo>
                <a:lnTo>
                  <a:pt x="4825" y="1765300"/>
                </a:lnTo>
                <a:lnTo>
                  <a:pt x="8254" y="1790700"/>
                </a:lnTo>
                <a:lnTo>
                  <a:pt x="12826" y="1803400"/>
                </a:lnTo>
                <a:lnTo>
                  <a:pt x="18161" y="1828800"/>
                </a:lnTo>
                <a:lnTo>
                  <a:pt x="24511" y="1841500"/>
                </a:lnTo>
                <a:lnTo>
                  <a:pt x="31623" y="1866900"/>
                </a:lnTo>
                <a:lnTo>
                  <a:pt x="39497" y="1879600"/>
                </a:lnTo>
                <a:lnTo>
                  <a:pt x="48387" y="1892300"/>
                </a:lnTo>
                <a:lnTo>
                  <a:pt x="57912" y="1917700"/>
                </a:lnTo>
                <a:lnTo>
                  <a:pt x="68199" y="1930400"/>
                </a:lnTo>
                <a:lnTo>
                  <a:pt x="79248" y="1943100"/>
                </a:lnTo>
                <a:lnTo>
                  <a:pt x="90804" y="1955800"/>
                </a:lnTo>
                <a:lnTo>
                  <a:pt x="103377" y="1968500"/>
                </a:lnTo>
                <a:lnTo>
                  <a:pt x="116459" y="1993900"/>
                </a:lnTo>
                <a:lnTo>
                  <a:pt x="130048" y="2006600"/>
                </a:lnTo>
                <a:lnTo>
                  <a:pt x="270001" y="2006600"/>
                </a:lnTo>
                <a:lnTo>
                  <a:pt x="255904" y="1993900"/>
                </a:lnTo>
                <a:lnTo>
                  <a:pt x="242188" y="1981200"/>
                </a:lnTo>
                <a:lnTo>
                  <a:pt x="228981" y="1981200"/>
                </a:lnTo>
                <a:lnTo>
                  <a:pt x="216026" y="1968500"/>
                </a:lnTo>
                <a:lnTo>
                  <a:pt x="203581" y="1968500"/>
                </a:lnTo>
                <a:lnTo>
                  <a:pt x="169037" y="1930400"/>
                </a:lnTo>
                <a:lnTo>
                  <a:pt x="139319" y="1892300"/>
                </a:lnTo>
                <a:lnTo>
                  <a:pt x="114426" y="1854200"/>
                </a:lnTo>
                <a:lnTo>
                  <a:pt x="95503" y="1816100"/>
                </a:lnTo>
                <a:lnTo>
                  <a:pt x="82676" y="1778000"/>
                </a:lnTo>
                <a:lnTo>
                  <a:pt x="80010" y="1752600"/>
                </a:lnTo>
                <a:lnTo>
                  <a:pt x="77977" y="1739900"/>
                </a:lnTo>
                <a:lnTo>
                  <a:pt x="76835" y="1727200"/>
                </a:lnTo>
                <a:lnTo>
                  <a:pt x="76326" y="1701800"/>
                </a:lnTo>
                <a:lnTo>
                  <a:pt x="76326" y="393700"/>
                </a:lnTo>
                <a:lnTo>
                  <a:pt x="76835" y="368300"/>
                </a:lnTo>
                <a:lnTo>
                  <a:pt x="77977" y="355600"/>
                </a:lnTo>
                <a:lnTo>
                  <a:pt x="80010" y="342900"/>
                </a:lnTo>
                <a:lnTo>
                  <a:pt x="82803" y="317500"/>
                </a:lnTo>
                <a:lnTo>
                  <a:pt x="95631" y="279400"/>
                </a:lnTo>
                <a:lnTo>
                  <a:pt x="114808" y="241300"/>
                </a:lnTo>
                <a:lnTo>
                  <a:pt x="139573" y="203200"/>
                </a:lnTo>
                <a:lnTo>
                  <a:pt x="169545" y="165100"/>
                </a:lnTo>
                <a:lnTo>
                  <a:pt x="192024" y="139700"/>
                </a:lnTo>
                <a:lnTo>
                  <a:pt x="204088" y="139700"/>
                </a:lnTo>
                <a:lnTo>
                  <a:pt x="216535" y="127000"/>
                </a:lnTo>
                <a:lnTo>
                  <a:pt x="229488" y="114300"/>
                </a:lnTo>
                <a:lnTo>
                  <a:pt x="242824" y="114300"/>
                </a:lnTo>
                <a:lnTo>
                  <a:pt x="256412" y="101600"/>
                </a:lnTo>
                <a:lnTo>
                  <a:pt x="270510" y="88900"/>
                </a:lnTo>
                <a:lnTo>
                  <a:pt x="299593" y="88900"/>
                </a:lnTo>
                <a:lnTo>
                  <a:pt x="314706" y="76200"/>
                </a:lnTo>
                <a:lnTo>
                  <a:pt x="9327641" y="76200"/>
                </a:lnTo>
                <a:lnTo>
                  <a:pt x="9312147" y="63500"/>
                </a:lnTo>
                <a:lnTo>
                  <a:pt x="9296272" y="50800"/>
                </a:lnTo>
                <a:lnTo>
                  <a:pt x="9279382" y="38100"/>
                </a:lnTo>
                <a:close/>
              </a:path>
              <a:path w="9486900" h="2095500">
                <a:moveTo>
                  <a:pt x="9179306" y="1981200"/>
                </a:moveTo>
                <a:lnTo>
                  <a:pt x="306070" y="1981200"/>
                </a:lnTo>
                <a:lnTo>
                  <a:pt x="319913" y="1993900"/>
                </a:lnTo>
                <a:lnTo>
                  <a:pt x="9165209" y="1993900"/>
                </a:lnTo>
                <a:lnTo>
                  <a:pt x="9179306" y="1981200"/>
                </a:lnTo>
                <a:close/>
              </a:path>
              <a:path w="9486900" h="2095500">
                <a:moveTo>
                  <a:pt x="9219057" y="1968500"/>
                </a:moveTo>
                <a:lnTo>
                  <a:pt x="266446" y="1968500"/>
                </a:lnTo>
                <a:lnTo>
                  <a:pt x="279273" y="1981200"/>
                </a:lnTo>
                <a:lnTo>
                  <a:pt x="9205849" y="1981200"/>
                </a:lnTo>
                <a:lnTo>
                  <a:pt x="9219057" y="1968500"/>
                </a:lnTo>
                <a:close/>
              </a:path>
              <a:path w="9486900" h="2095500">
                <a:moveTo>
                  <a:pt x="312927" y="1955800"/>
                </a:moveTo>
                <a:lnTo>
                  <a:pt x="241681" y="1955800"/>
                </a:lnTo>
                <a:lnTo>
                  <a:pt x="253746" y="1968500"/>
                </a:lnTo>
                <a:lnTo>
                  <a:pt x="325627" y="1968500"/>
                </a:lnTo>
                <a:lnTo>
                  <a:pt x="312927" y="1955800"/>
                </a:lnTo>
                <a:close/>
              </a:path>
              <a:path w="9486900" h="2095500">
                <a:moveTo>
                  <a:pt x="9243695" y="1955800"/>
                </a:moveTo>
                <a:lnTo>
                  <a:pt x="9183370" y="1955800"/>
                </a:lnTo>
                <a:lnTo>
                  <a:pt x="9171178" y="1968500"/>
                </a:lnTo>
                <a:lnTo>
                  <a:pt x="9231503" y="1968500"/>
                </a:lnTo>
                <a:lnTo>
                  <a:pt x="9243695" y="1955800"/>
                </a:lnTo>
                <a:close/>
              </a:path>
              <a:path w="9486900" h="2095500">
                <a:moveTo>
                  <a:pt x="232918" y="1917700"/>
                </a:moveTo>
                <a:lnTo>
                  <a:pt x="196976" y="1917700"/>
                </a:lnTo>
                <a:lnTo>
                  <a:pt x="207390" y="1930400"/>
                </a:lnTo>
                <a:lnTo>
                  <a:pt x="218186" y="1943100"/>
                </a:lnTo>
                <a:lnTo>
                  <a:pt x="229743" y="1955800"/>
                </a:lnTo>
                <a:lnTo>
                  <a:pt x="288671" y="1955800"/>
                </a:lnTo>
                <a:lnTo>
                  <a:pt x="276987" y="1943100"/>
                </a:lnTo>
                <a:lnTo>
                  <a:pt x="265302" y="1943100"/>
                </a:lnTo>
                <a:lnTo>
                  <a:pt x="254508" y="1930400"/>
                </a:lnTo>
                <a:lnTo>
                  <a:pt x="243459" y="1930400"/>
                </a:lnTo>
                <a:lnTo>
                  <a:pt x="232918" y="1917700"/>
                </a:lnTo>
                <a:close/>
              </a:path>
              <a:path w="9486900" h="2095500">
                <a:moveTo>
                  <a:pt x="9300210" y="177800"/>
                </a:moveTo>
                <a:lnTo>
                  <a:pt x="9263888" y="177800"/>
                </a:lnTo>
                <a:lnTo>
                  <a:pt x="9273793" y="190500"/>
                </a:lnTo>
                <a:lnTo>
                  <a:pt x="9282557" y="203200"/>
                </a:lnTo>
                <a:lnTo>
                  <a:pt x="9291447" y="215900"/>
                </a:lnTo>
                <a:lnTo>
                  <a:pt x="9299956" y="215900"/>
                </a:lnTo>
                <a:lnTo>
                  <a:pt x="9307703" y="228600"/>
                </a:lnTo>
                <a:lnTo>
                  <a:pt x="9314941" y="241300"/>
                </a:lnTo>
                <a:lnTo>
                  <a:pt x="9321800" y="254000"/>
                </a:lnTo>
                <a:lnTo>
                  <a:pt x="9328404" y="266700"/>
                </a:lnTo>
                <a:lnTo>
                  <a:pt x="9333991" y="279400"/>
                </a:lnTo>
                <a:lnTo>
                  <a:pt x="9339453" y="279400"/>
                </a:lnTo>
                <a:lnTo>
                  <a:pt x="9351645" y="317500"/>
                </a:lnTo>
                <a:lnTo>
                  <a:pt x="9358376" y="368300"/>
                </a:lnTo>
                <a:lnTo>
                  <a:pt x="9359391" y="381000"/>
                </a:lnTo>
                <a:lnTo>
                  <a:pt x="9359645" y="393700"/>
                </a:lnTo>
                <a:lnTo>
                  <a:pt x="9359645" y="1701800"/>
                </a:lnTo>
                <a:lnTo>
                  <a:pt x="9358122" y="1739900"/>
                </a:lnTo>
                <a:lnTo>
                  <a:pt x="9350883" y="1778000"/>
                </a:lnTo>
                <a:lnTo>
                  <a:pt x="9338183" y="1816100"/>
                </a:lnTo>
                <a:lnTo>
                  <a:pt x="9326753" y="1841500"/>
                </a:lnTo>
                <a:lnTo>
                  <a:pt x="9320403" y="1841500"/>
                </a:lnTo>
                <a:lnTo>
                  <a:pt x="9313418" y="1854200"/>
                </a:lnTo>
                <a:lnTo>
                  <a:pt x="9305797" y="1866900"/>
                </a:lnTo>
                <a:lnTo>
                  <a:pt x="9297924" y="1879600"/>
                </a:lnTo>
                <a:lnTo>
                  <a:pt x="9289415" y="1892300"/>
                </a:lnTo>
                <a:lnTo>
                  <a:pt x="9280652" y="1892300"/>
                </a:lnTo>
                <a:lnTo>
                  <a:pt x="9271127" y="1905000"/>
                </a:lnTo>
                <a:lnTo>
                  <a:pt x="9261475" y="1917700"/>
                </a:lnTo>
                <a:lnTo>
                  <a:pt x="9251315" y="1917700"/>
                </a:lnTo>
                <a:lnTo>
                  <a:pt x="9241028" y="1930400"/>
                </a:lnTo>
                <a:lnTo>
                  <a:pt x="9229979" y="1943100"/>
                </a:lnTo>
                <a:lnTo>
                  <a:pt x="9207500" y="1943100"/>
                </a:lnTo>
                <a:lnTo>
                  <a:pt x="9195308" y="1955800"/>
                </a:lnTo>
                <a:lnTo>
                  <a:pt x="9255760" y="1955800"/>
                </a:lnTo>
                <a:lnTo>
                  <a:pt x="9267063" y="1943100"/>
                </a:lnTo>
                <a:lnTo>
                  <a:pt x="9278239" y="1930400"/>
                </a:lnTo>
                <a:lnTo>
                  <a:pt x="9288780" y="1930400"/>
                </a:lnTo>
                <a:lnTo>
                  <a:pt x="9317863" y="1892300"/>
                </a:lnTo>
                <a:lnTo>
                  <a:pt x="9342374" y="1854200"/>
                </a:lnTo>
                <a:lnTo>
                  <a:pt x="9349359" y="1854200"/>
                </a:lnTo>
                <a:lnTo>
                  <a:pt x="9355963" y="1841500"/>
                </a:lnTo>
                <a:lnTo>
                  <a:pt x="9361805" y="1828800"/>
                </a:lnTo>
                <a:lnTo>
                  <a:pt x="9367012" y="1803400"/>
                </a:lnTo>
                <a:lnTo>
                  <a:pt x="9371711" y="1790700"/>
                </a:lnTo>
                <a:lnTo>
                  <a:pt x="9381616" y="1752600"/>
                </a:lnTo>
                <a:lnTo>
                  <a:pt x="9385045" y="1701800"/>
                </a:lnTo>
                <a:lnTo>
                  <a:pt x="9385045" y="393700"/>
                </a:lnTo>
                <a:lnTo>
                  <a:pt x="9383649" y="355600"/>
                </a:lnTo>
                <a:lnTo>
                  <a:pt x="9376156" y="317500"/>
                </a:lnTo>
                <a:lnTo>
                  <a:pt x="9362566" y="279400"/>
                </a:lnTo>
                <a:lnTo>
                  <a:pt x="9343263" y="241300"/>
                </a:lnTo>
                <a:lnTo>
                  <a:pt x="9319133" y="203200"/>
                </a:lnTo>
                <a:lnTo>
                  <a:pt x="9309862" y="190500"/>
                </a:lnTo>
                <a:lnTo>
                  <a:pt x="9300210" y="177800"/>
                </a:lnTo>
                <a:close/>
              </a:path>
              <a:path w="9486900" h="2095500">
                <a:moveTo>
                  <a:pt x="246125" y="165100"/>
                </a:moveTo>
                <a:lnTo>
                  <a:pt x="198120" y="165100"/>
                </a:lnTo>
                <a:lnTo>
                  <a:pt x="187960" y="177800"/>
                </a:lnTo>
                <a:lnTo>
                  <a:pt x="160274" y="215900"/>
                </a:lnTo>
                <a:lnTo>
                  <a:pt x="137413" y="254000"/>
                </a:lnTo>
                <a:lnTo>
                  <a:pt x="119761" y="292100"/>
                </a:lnTo>
                <a:lnTo>
                  <a:pt x="107950" y="330200"/>
                </a:lnTo>
                <a:lnTo>
                  <a:pt x="102235" y="368300"/>
                </a:lnTo>
                <a:lnTo>
                  <a:pt x="101726" y="1701800"/>
                </a:lnTo>
                <a:lnTo>
                  <a:pt x="102235" y="1727200"/>
                </a:lnTo>
                <a:lnTo>
                  <a:pt x="107441" y="1765300"/>
                </a:lnTo>
                <a:lnTo>
                  <a:pt x="119125" y="1803400"/>
                </a:lnTo>
                <a:lnTo>
                  <a:pt x="136525" y="1841500"/>
                </a:lnTo>
                <a:lnTo>
                  <a:pt x="159258" y="1879600"/>
                </a:lnTo>
                <a:lnTo>
                  <a:pt x="186562" y="1917700"/>
                </a:lnTo>
                <a:lnTo>
                  <a:pt x="223012" y="1917700"/>
                </a:lnTo>
                <a:lnTo>
                  <a:pt x="213613" y="1905000"/>
                </a:lnTo>
                <a:lnTo>
                  <a:pt x="204088" y="1892300"/>
                </a:lnTo>
                <a:lnTo>
                  <a:pt x="195325" y="1892300"/>
                </a:lnTo>
                <a:lnTo>
                  <a:pt x="179324" y="1866900"/>
                </a:lnTo>
                <a:lnTo>
                  <a:pt x="171831" y="1854200"/>
                </a:lnTo>
                <a:lnTo>
                  <a:pt x="164973" y="1841500"/>
                </a:lnTo>
                <a:lnTo>
                  <a:pt x="158496" y="1828800"/>
                </a:lnTo>
                <a:lnTo>
                  <a:pt x="152908" y="1816100"/>
                </a:lnTo>
                <a:lnTo>
                  <a:pt x="147447" y="1816100"/>
                </a:lnTo>
                <a:lnTo>
                  <a:pt x="135254" y="1778000"/>
                </a:lnTo>
                <a:lnTo>
                  <a:pt x="128524" y="1739900"/>
                </a:lnTo>
                <a:lnTo>
                  <a:pt x="127253" y="1701800"/>
                </a:lnTo>
                <a:lnTo>
                  <a:pt x="127253" y="393700"/>
                </a:lnTo>
                <a:lnTo>
                  <a:pt x="128777" y="355600"/>
                </a:lnTo>
                <a:lnTo>
                  <a:pt x="136016" y="317500"/>
                </a:lnTo>
                <a:lnTo>
                  <a:pt x="148716" y="279400"/>
                </a:lnTo>
                <a:lnTo>
                  <a:pt x="160147" y="254000"/>
                </a:lnTo>
                <a:lnTo>
                  <a:pt x="166497" y="254000"/>
                </a:lnTo>
                <a:lnTo>
                  <a:pt x="173609" y="241300"/>
                </a:lnTo>
                <a:lnTo>
                  <a:pt x="181101" y="228600"/>
                </a:lnTo>
                <a:lnTo>
                  <a:pt x="189102" y="215900"/>
                </a:lnTo>
                <a:lnTo>
                  <a:pt x="197485" y="203200"/>
                </a:lnTo>
                <a:lnTo>
                  <a:pt x="206375" y="203200"/>
                </a:lnTo>
                <a:lnTo>
                  <a:pt x="215646" y="190500"/>
                </a:lnTo>
                <a:lnTo>
                  <a:pt x="225298" y="177800"/>
                </a:lnTo>
                <a:lnTo>
                  <a:pt x="235585" y="177800"/>
                </a:lnTo>
                <a:lnTo>
                  <a:pt x="246125" y="165100"/>
                </a:lnTo>
                <a:close/>
              </a:path>
              <a:path w="9486900" h="2095500">
                <a:moveTo>
                  <a:pt x="9268460" y="152400"/>
                </a:moveTo>
                <a:lnTo>
                  <a:pt x="9221851" y="152400"/>
                </a:lnTo>
                <a:lnTo>
                  <a:pt x="9232518" y="165100"/>
                </a:lnTo>
                <a:lnTo>
                  <a:pt x="9243314" y="165100"/>
                </a:lnTo>
                <a:lnTo>
                  <a:pt x="9253728" y="177800"/>
                </a:lnTo>
                <a:lnTo>
                  <a:pt x="9290304" y="177800"/>
                </a:lnTo>
                <a:lnTo>
                  <a:pt x="9279509" y="165100"/>
                </a:lnTo>
                <a:lnTo>
                  <a:pt x="9268460" y="152400"/>
                </a:lnTo>
                <a:close/>
              </a:path>
              <a:path w="9486900" h="2095500">
                <a:moveTo>
                  <a:pt x="291591" y="139700"/>
                </a:moveTo>
                <a:lnTo>
                  <a:pt x="231394" y="139700"/>
                </a:lnTo>
                <a:lnTo>
                  <a:pt x="219837" y="152400"/>
                </a:lnTo>
                <a:lnTo>
                  <a:pt x="208661" y="165100"/>
                </a:lnTo>
                <a:lnTo>
                  <a:pt x="256794" y="165100"/>
                </a:lnTo>
                <a:lnTo>
                  <a:pt x="268350" y="152400"/>
                </a:lnTo>
                <a:lnTo>
                  <a:pt x="279526" y="152400"/>
                </a:lnTo>
                <a:lnTo>
                  <a:pt x="291591" y="139700"/>
                </a:lnTo>
                <a:close/>
              </a:path>
              <a:path w="9486900" h="2095500">
                <a:moveTo>
                  <a:pt x="9233281" y="127000"/>
                </a:moveTo>
                <a:lnTo>
                  <a:pt x="9161272" y="127000"/>
                </a:lnTo>
                <a:lnTo>
                  <a:pt x="9173972" y="139700"/>
                </a:lnTo>
                <a:lnTo>
                  <a:pt x="9198356" y="139700"/>
                </a:lnTo>
                <a:lnTo>
                  <a:pt x="9209786" y="152400"/>
                </a:lnTo>
                <a:lnTo>
                  <a:pt x="9257030" y="152400"/>
                </a:lnTo>
                <a:lnTo>
                  <a:pt x="9245218" y="139700"/>
                </a:lnTo>
                <a:lnTo>
                  <a:pt x="9233281" y="127000"/>
                </a:lnTo>
                <a:close/>
              </a:path>
              <a:path w="9486900" h="2095500">
                <a:moveTo>
                  <a:pt x="315849" y="127000"/>
                </a:moveTo>
                <a:lnTo>
                  <a:pt x="255524" y="127000"/>
                </a:lnTo>
                <a:lnTo>
                  <a:pt x="243077" y="139700"/>
                </a:lnTo>
                <a:lnTo>
                  <a:pt x="303657" y="139700"/>
                </a:lnTo>
                <a:lnTo>
                  <a:pt x="315849" y="127000"/>
                </a:lnTo>
                <a:close/>
              </a:path>
              <a:path w="9486900" h="2095500">
                <a:moveTo>
                  <a:pt x="9207754" y="114300"/>
                </a:moveTo>
                <a:lnTo>
                  <a:pt x="281050" y="114300"/>
                </a:lnTo>
                <a:lnTo>
                  <a:pt x="267970" y="127000"/>
                </a:lnTo>
                <a:lnTo>
                  <a:pt x="9220454" y="127000"/>
                </a:lnTo>
                <a:lnTo>
                  <a:pt x="9207754" y="114300"/>
                </a:lnTo>
                <a:close/>
              </a:path>
              <a:path w="9486900" h="2095500">
                <a:moveTo>
                  <a:pt x="9167114" y="101600"/>
                </a:moveTo>
                <a:lnTo>
                  <a:pt x="321690" y="101600"/>
                </a:lnTo>
                <a:lnTo>
                  <a:pt x="307721" y="114300"/>
                </a:lnTo>
                <a:lnTo>
                  <a:pt x="9180957" y="114300"/>
                </a:lnTo>
                <a:lnTo>
                  <a:pt x="9167114" y="101600"/>
                </a:lnTo>
                <a:close/>
              </a:path>
              <a:path w="9486900" h="2095500">
                <a:moveTo>
                  <a:pt x="9327641" y="76200"/>
                </a:moveTo>
                <a:lnTo>
                  <a:pt x="9172829" y="76200"/>
                </a:lnTo>
                <a:lnTo>
                  <a:pt x="9187941" y="88900"/>
                </a:lnTo>
                <a:lnTo>
                  <a:pt x="9342501" y="88900"/>
                </a:lnTo>
                <a:lnTo>
                  <a:pt x="9327641" y="76200"/>
                </a:lnTo>
                <a:close/>
              </a:path>
              <a:path w="9486900" h="2095500">
                <a:moveTo>
                  <a:pt x="9227058" y="12700"/>
                </a:moveTo>
                <a:lnTo>
                  <a:pt x="256794" y="12700"/>
                </a:lnTo>
                <a:lnTo>
                  <a:pt x="238887" y="25400"/>
                </a:lnTo>
                <a:lnTo>
                  <a:pt x="221741" y="38100"/>
                </a:lnTo>
                <a:lnTo>
                  <a:pt x="9262745" y="38100"/>
                </a:lnTo>
                <a:lnTo>
                  <a:pt x="9245091" y="25400"/>
                </a:lnTo>
                <a:lnTo>
                  <a:pt x="9227058" y="12700"/>
                </a:lnTo>
                <a:close/>
              </a:path>
              <a:path w="9486900" h="2095500">
                <a:moveTo>
                  <a:pt x="9190101" y="0"/>
                </a:moveTo>
                <a:lnTo>
                  <a:pt x="312927" y="0"/>
                </a:lnTo>
                <a:lnTo>
                  <a:pt x="293877" y="12700"/>
                </a:lnTo>
                <a:lnTo>
                  <a:pt x="9208897" y="12700"/>
                </a:lnTo>
                <a:lnTo>
                  <a:pt x="919010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26831" y="6480047"/>
            <a:ext cx="14262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latin typeface="微软雅黑"/>
                <a:cs typeface="微软雅黑"/>
              </a:rPr>
              <a:t>嵩</a:t>
            </a:r>
            <a:r>
              <a:rPr sz="4800" b="1" spc="-100" dirty="0">
                <a:latin typeface="微软雅黑"/>
                <a:cs typeface="微软雅黑"/>
              </a:rPr>
              <a:t> </a:t>
            </a:r>
            <a:r>
              <a:rPr sz="4800" b="1" dirty="0">
                <a:latin typeface="微软雅黑"/>
                <a:cs typeface="微软雅黑"/>
              </a:rPr>
              <a:t>天</a:t>
            </a:r>
            <a:endParaRPr sz="4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0555" y="1620392"/>
            <a:ext cx="16064865" cy="6615430"/>
          </a:xfrm>
          <a:custGeom>
            <a:avLst/>
            <a:gdLst/>
            <a:ahLst/>
            <a:cxnLst/>
            <a:rect l="l" t="t" r="r" b="b"/>
            <a:pathLst>
              <a:path w="16064865" h="6615430">
                <a:moveTo>
                  <a:pt x="0" y="264286"/>
                </a:moveTo>
                <a:lnTo>
                  <a:pt x="4258" y="216791"/>
                </a:lnTo>
                <a:lnTo>
                  <a:pt x="16538" y="172084"/>
                </a:lnTo>
                <a:lnTo>
                  <a:pt x="36090" y="130913"/>
                </a:lnTo>
                <a:lnTo>
                  <a:pt x="62170" y="94026"/>
                </a:lnTo>
                <a:lnTo>
                  <a:pt x="94029" y="62169"/>
                </a:lnTo>
                <a:lnTo>
                  <a:pt x="130922" y="36091"/>
                </a:lnTo>
                <a:lnTo>
                  <a:pt x="172103" y="16538"/>
                </a:lnTo>
                <a:lnTo>
                  <a:pt x="216823" y="4259"/>
                </a:lnTo>
                <a:lnTo>
                  <a:pt x="264337" y="0"/>
                </a:lnTo>
                <a:lnTo>
                  <a:pt x="15800196" y="0"/>
                </a:lnTo>
                <a:lnTo>
                  <a:pt x="15847692" y="4259"/>
                </a:lnTo>
                <a:lnTo>
                  <a:pt x="15892399" y="16538"/>
                </a:lnTo>
                <a:lnTo>
                  <a:pt x="15933570" y="36091"/>
                </a:lnTo>
                <a:lnTo>
                  <a:pt x="15970457" y="62169"/>
                </a:lnTo>
                <a:lnTo>
                  <a:pt x="16002314" y="94026"/>
                </a:lnTo>
                <a:lnTo>
                  <a:pt x="16028392" y="130913"/>
                </a:lnTo>
                <a:lnTo>
                  <a:pt x="16047945" y="172084"/>
                </a:lnTo>
                <a:lnTo>
                  <a:pt x="16060224" y="216791"/>
                </a:lnTo>
                <a:lnTo>
                  <a:pt x="16064483" y="264286"/>
                </a:lnTo>
                <a:lnTo>
                  <a:pt x="16064483" y="6350634"/>
                </a:lnTo>
                <a:lnTo>
                  <a:pt x="16060224" y="6398130"/>
                </a:lnTo>
                <a:lnTo>
                  <a:pt x="16047945" y="6442837"/>
                </a:lnTo>
                <a:lnTo>
                  <a:pt x="16028392" y="6484008"/>
                </a:lnTo>
                <a:lnTo>
                  <a:pt x="16002314" y="6520895"/>
                </a:lnTo>
                <a:lnTo>
                  <a:pt x="15970457" y="6552752"/>
                </a:lnTo>
                <a:lnTo>
                  <a:pt x="15933570" y="6578830"/>
                </a:lnTo>
                <a:lnTo>
                  <a:pt x="15892399" y="6598383"/>
                </a:lnTo>
                <a:lnTo>
                  <a:pt x="15847692" y="6610662"/>
                </a:lnTo>
                <a:lnTo>
                  <a:pt x="15800196" y="6614922"/>
                </a:lnTo>
                <a:lnTo>
                  <a:pt x="264337" y="6614922"/>
                </a:lnTo>
                <a:lnTo>
                  <a:pt x="216823" y="6610662"/>
                </a:lnTo>
                <a:lnTo>
                  <a:pt x="172103" y="6598383"/>
                </a:lnTo>
                <a:lnTo>
                  <a:pt x="130922" y="6578830"/>
                </a:lnTo>
                <a:lnTo>
                  <a:pt x="94029" y="6552752"/>
                </a:lnTo>
                <a:lnTo>
                  <a:pt x="62170" y="6520895"/>
                </a:lnTo>
                <a:lnTo>
                  <a:pt x="36090" y="6484008"/>
                </a:lnTo>
                <a:lnTo>
                  <a:pt x="16538" y="6442837"/>
                </a:lnTo>
                <a:lnTo>
                  <a:pt x="4258" y="6398130"/>
                </a:lnTo>
                <a:lnTo>
                  <a:pt x="0" y="6350634"/>
                </a:lnTo>
                <a:lnTo>
                  <a:pt x="0" y="264286"/>
                </a:lnTo>
                <a:close/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266827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dirty="0">
                <a:latin typeface="微软雅黑"/>
                <a:cs typeface="微软雅黑"/>
              </a:rPr>
              <a:t>程序需求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36517" y="3307841"/>
            <a:ext cx="9626600" cy="3416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微软雅黑"/>
                <a:cs typeface="微软雅黑"/>
              </a:rPr>
              <a:t>根据华氏和摄氏温度定义，利用转换公式如下：</a:t>
            </a:r>
            <a:endParaRPr sz="3600">
              <a:latin typeface="微软雅黑"/>
              <a:cs typeface="微软雅黑"/>
            </a:endParaRPr>
          </a:p>
          <a:p>
            <a:pPr marL="2482850" marR="3051810">
              <a:lnSpc>
                <a:spcPct val="150000"/>
              </a:lnSpc>
              <a:spcBef>
                <a:spcPts val="1740"/>
              </a:spcBef>
            </a:pPr>
            <a:r>
              <a:rPr sz="3600" b="1" dirty="0">
                <a:latin typeface="微软雅黑"/>
                <a:cs typeface="微软雅黑"/>
              </a:rPr>
              <a:t>C = ( F – 32 ) /</a:t>
            </a:r>
            <a:r>
              <a:rPr sz="3600" b="1" spc="-90" dirty="0">
                <a:latin typeface="微软雅黑"/>
                <a:cs typeface="微软雅黑"/>
              </a:rPr>
              <a:t> </a:t>
            </a:r>
            <a:r>
              <a:rPr sz="3600" b="1" dirty="0">
                <a:latin typeface="微软雅黑"/>
                <a:cs typeface="微软雅黑"/>
              </a:rPr>
              <a:t>1.8  F = C * 1.8 +</a:t>
            </a:r>
            <a:r>
              <a:rPr sz="3600" b="1" spc="-80" dirty="0">
                <a:latin typeface="微软雅黑"/>
                <a:cs typeface="微软雅黑"/>
              </a:rPr>
              <a:t> </a:t>
            </a:r>
            <a:r>
              <a:rPr sz="3600" b="1" dirty="0">
                <a:latin typeface="微软雅黑"/>
                <a:cs typeface="微软雅黑"/>
              </a:rPr>
              <a:t>32</a:t>
            </a:r>
            <a:endParaRPr sz="3600">
              <a:latin typeface="微软雅黑"/>
              <a:cs typeface="微软雅黑"/>
            </a:endParaRPr>
          </a:p>
          <a:p>
            <a:pPr marL="607060">
              <a:lnSpc>
                <a:spcPct val="100000"/>
              </a:lnSpc>
              <a:spcBef>
                <a:spcPts val="3359"/>
              </a:spcBef>
            </a:pPr>
            <a:r>
              <a:rPr sz="3600" b="1" dirty="0">
                <a:latin typeface="微软雅黑"/>
                <a:cs typeface="微软雅黑"/>
              </a:rPr>
              <a:t>其中，</a:t>
            </a:r>
            <a:r>
              <a:rPr sz="3600" b="1" spc="-15" dirty="0">
                <a:latin typeface="微软雅黑"/>
                <a:cs typeface="微软雅黑"/>
              </a:rPr>
              <a:t> </a:t>
            </a:r>
            <a:r>
              <a:rPr sz="3600" b="1" dirty="0">
                <a:latin typeface="微软雅黑"/>
                <a:cs typeface="微软雅黑"/>
              </a:rPr>
              <a:t>C表示摄氏温度，</a:t>
            </a:r>
            <a:r>
              <a:rPr sz="3600" b="1" spc="-10" dirty="0">
                <a:latin typeface="微软雅黑"/>
                <a:cs typeface="微软雅黑"/>
              </a:rPr>
              <a:t> </a:t>
            </a:r>
            <a:r>
              <a:rPr sz="3600" b="1" dirty="0">
                <a:latin typeface="微软雅黑"/>
                <a:cs typeface="微软雅黑"/>
              </a:rPr>
              <a:t>F表示华氏温度</a:t>
            </a:r>
            <a:endParaRPr sz="3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0555" y="1620392"/>
            <a:ext cx="16064865" cy="6615430"/>
          </a:xfrm>
          <a:custGeom>
            <a:avLst/>
            <a:gdLst/>
            <a:ahLst/>
            <a:cxnLst/>
            <a:rect l="l" t="t" r="r" b="b"/>
            <a:pathLst>
              <a:path w="16064865" h="6615430">
                <a:moveTo>
                  <a:pt x="0" y="264286"/>
                </a:moveTo>
                <a:lnTo>
                  <a:pt x="4258" y="216791"/>
                </a:lnTo>
                <a:lnTo>
                  <a:pt x="16538" y="172084"/>
                </a:lnTo>
                <a:lnTo>
                  <a:pt x="36090" y="130913"/>
                </a:lnTo>
                <a:lnTo>
                  <a:pt x="62170" y="94026"/>
                </a:lnTo>
                <a:lnTo>
                  <a:pt x="94029" y="62169"/>
                </a:lnTo>
                <a:lnTo>
                  <a:pt x="130922" y="36091"/>
                </a:lnTo>
                <a:lnTo>
                  <a:pt x="172103" y="16538"/>
                </a:lnTo>
                <a:lnTo>
                  <a:pt x="216823" y="4259"/>
                </a:lnTo>
                <a:lnTo>
                  <a:pt x="264337" y="0"/>
                </a:lnTo>
                <a:lnTo>
                  <a:pt x="15800196" y="0"/>
                </a:lnTo>
                <a:lnTo>
                  <a:pt x="15847692" y="4259"/>
                </a:lnTo>
                <a:lnTo>
                  <a:pt x="15892399" y="16538"/>
                </a:lnTo>
                <a:lnTo>
                  <a:pt x="15933570" y="36091"/>
                </a:lnTo>
                <a:lnTo>
                  <a:pt x="15970457" y="62169"/>
                </a:lnTo>
                <a:lnTo>
                  <a:pt x="16002314" y="94026"/>
                </a:lnTo>
                <a:lnTo>
                  <a:pt x="16028392" y="130913"/>
                </a:lnTo>
                <a:lnTo>
                  <a:pt x="16047945" y="172084"/>
                </a:lnTo>
                <a:lnTo>
                  <a:pt x="16060224" y="216791"/>
                </a:lnTo>
                <a:lnTo>
                  <a:pt x="16064483" y="264286"/>
                </a:lnTo>
                <a:lnTo>
                  <a:pt x="16064483" y="6350634"/>
                </a:lnTo>
                <a:lnTo>
                  <a:pt x="16060224" y="6398130"/>
                </a:lnTo>
                <a:lnTo>
                  <a:pt x="16047945" y="6442837"/>
                </a:lnTo>
                <a:lnTo>
                  <a:pt x="16028392" y="6484008"/>
                </a:lnTo>
                <a:lnTo>
                  <a:pt x="16002314" y="6520895"/>
                </a:lnTo>
                <a:lnTo>
                  <a:pt x="15970457" y="6552752"/>
                </a:lnTo>
                <a:lnTo>
                  <a:pt x="15933570" y="6578830"/>
                </a:lnTo>
                <a:lnTo>
                  <a:pt x="15892399" y="6598383"/>
                </a:lnTo>
                <a:lnTo>
                  <a:pt x="15847692" y="6610662"/>
                </a:lnTo>
                <a:lnTo>
                  <a:pt x="15800196" y="6614922"/>
                </a:lnTo>
                <a:lnTo>
                  <a:pt x="264337" y="6614922"/>
                </a:lnTo>
                <a:lnTo>
                  <a:pt x="216823" y="6610662"/>
                </a:lnTo>
                <a:lnTo>
                  <a:pt x="172103" y="6598383"/>
                </a:lnTo>
                <a:lnTo>
                  <a:pt x="130922" y="6578830"/>
                </a:lnTo>
                <a:lnTo>
                  <a:pt x="94029" y="6552752"/>
                </a:lnTo>
                <a:lnTo>
                  <a:pt x="62170" y="6520895"/>
                </a:lnTo>
                <a:lnTo>
                  <a:pt x="36090" y="6484008"/>
                </a:lnTo>
                <a:lnTo>
                  <a:pt x="16538" y="6442837"/>
                </a:lnTo>
                <a:lnTo>
                  <a:pt x="4258" y="6398130"/>
                </a:lnTo>
                <a:lnTo>
                  <a:pt x="0" y="6350634"/>
                </a:lnTo>
                <a:lnTo>
                  <a:pt x="0" y="264286"/>
                </a:lnTo>
                <a:close/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266827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dirty="0">
                <a:latin typeface="微软雅黑"/>
                <a:cs typeface="微软雅黑"/>
              </a:rPr>
              <a:t>程序需求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3575" y="4811267"/>
            <a:ext cx="302514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3200" spc="-5" dirty="0">
                <a:latin typeface="微软雅黑"/>
                <a:cs typeface="微软雅黑"/>
              </a:rPr>
              <a:t>输入：82F</a:t>
            </a:r>
            <a:endParaRPr sz="32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3200" spc="-5" dirty="0">
                <a:latin typeface="微软雅黑"/>
                <a:cs typeface="微软雅黑"/>
              </a:rPr>
              <a:t>输出：27.78C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0444" y="2686049"/>
            <a:ext cx="86207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latin typeface="微软雅黑"/>
                <a:cs typeface="微软雅黑"/>
              </a:rPr>
              <a:t>两种温度体系的转换：摄氏</a:t>
            </a:r>
            <a:r>
              <a:rPr sz="4000" b="1" spc="-5" dirty="0">
                <a:latin typeface="微软雅黑"/>
                <a:cs typeface="微软雅黑"/>
              </a:rPr>
              <a:t>度</a:t>
            </a:r>
            <a:r>
              <a:rPr sz="4000" b="1" dirty="0">
                <a:latin typeface="微软雅黑"/>
                <a:cs typeface="微软雅黑"/>
              </a:rPr>
              <a:t>&amp;华氏度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18909" y="4766309"/>
            <a:ext cx="296862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微软雅黑"/>
                <a:cs typeface="微软雅黑"/>
              </a:rPr>
              <a:t>输入：28C</a:t>
            </a:r>
            <a:endParaRPr sz="32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微软雅黑"/>
                <a:cs typeface="微软雅黑"/>
              </a:rPr>
              <a:t>输出：82.40F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48947" y="4721351"/>
            <a:ext cx="413829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3200" spc="-5" dirty="0">
                <a:latin typeface="微软雅黑"/>
                <a:cs typeface="微软雅黑"/>
              </a:rPr>
              <a:t>输入：99D</a:t>
            </a:r>
            <a:endParaRPr sz="32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3200" spc="-5" dirty="0">
                <a:latin typeface="微软雅黑"/>
                <a:cs typeface="微软雅黑"/>
              </a:rPr>
              <a:t>输出：输入格式错误</a:t>
            </a:r>
            <a:endParaRPr sz="32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7279873" cy="89420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694675"/>
            <a:ext cx="17280255" cy="2025650"/>
          </a:xfrm>
          <a:custGeom>
            <a:avLst/>
            <a:gdLst/>
            <a:ahLst/>
            <a:cxnLst/>
            <a:rect l="l" t="t" r="r" b="b"/>
            <a:pathLst>
              <a:path w="17280255" h="2025650">
                <a:moveTo>
                  <a:pt x="0" y="2025395"/>
                </a:moveTo>
                <a:lnTo>
                  <a:pt x="17279874" y="2025395"/>
                </a:lnTo>
                <a:lnTo>
                  <a:pt x="17279874" y="0"/>
                </a:lnTo>
                <a:lnTo>
                  <a:pt x="0" y="0"/>
                </a:lnTo>
                <a:lnTo>
                  <a:pt x="0" y="202539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635228" y="7087361"/>
            <a:ext cx="2565400" cy="1417320"/>
          </a:xfrm>
          <a:custGeom>
            <a:avLst/>
            <a:gdLst/>
            <a:ahLst/>
            <a:cxnLst/>
            <a:rect l="l" t="t" r="r" b="b"/>
            <a:pathLst>
              <a:path w="2565400" h="1417320">
                <a:moveTo>
                  <a:pt x="1282445" y="0"/>
                </a:moveTo>
                <a:lnTo>
                  <a:pt x="1222075" y="771"/>
                </a:lnTo>
                <a:lnTo>
                  <a:pt x="1162422" y="3062"/>
                </a:lnTo>
                <a:lnTo>
                  <a:pt x="1103550" y="6839"/>
                </a:lnTo>
                <a:lnTo>
                  <a:pt x="1045519" y="12068"/>
                </a:lnTo>
                <a:lnTo>
                  <a:pt x="988391" y="18714"/>
                </a:lnTo>
                <a:lnTo>
                  <a:pt x="932228" y="26744"/>
                </a:lnTo>
                <a:lnTo>
                  <a:pt x="877092" y="36124"/>
                </a:lnTo>
                <a:lnTo>
                  <a:pt x="823043" y="46820"/>
                </a:lnTo>
                <a:lnTo>
                  <a:pt x="770145" y="58798"/>
                </a:lnTo>
                <a:lnTo>
                  <a:pt x="718457" y="72023"/>
                </a:lnTo>
                <a:lnTo>
                  <a:pt x="668041" y="86462"/>
                </a:lnTo>
                <a:lnTo>
                  <a:pt x="618961" y="102080"/>
                </a:lnTo>
                <a:lnTo>
                  <a:pt x="571276" y="118845"/>
                </a:lnTo>
                <a:lnTo>
                  <a:pt x="525048" y="136721"/>
                </a:lnTo>
                <a:lnTo>
                  <a:pt x="480339" y="155674"/>
                </a:lnTo>
                <a:lnTo>
                  <a:pt x="437211" y="175671"/>
                </a:lnTo>
                <a:lnTo>
                  <a:pt x="395726" y="196678"/>
                </a:lnTo>
                <a:lnTo>
                  <a:pt x="355944" y="218660"/>
                </a:lnTo>
                <a:lnTo>
                  <a:pt x="317927" y="241584"/>
                </a:lnTo>
                <a:lnTo>
                  <a:pt x="281737" y="265415"/>
                </a:lnTo>
                <a:lnTo>
                  <a:pt x="247436" y="290120"/>
                </a:lnTo>
                <a:lnTo>
                  <a:pt x="215085" y="315665"/>
                </a:lnTo>
                <a:lnTo>
                  <a:pt x="184746" y="342015"/>
                </a:lnTo>
                <a:lnTo>
                  <a:pt x="156479" y="369136"/>
                </a:lnTo>
                <a:lnTo>
                  <a:pt x="130348" y="396995"/>
                </a:lnTo>
                <a:lnTo>
                  <a:pt x="84736" y="454789"/>
                </a:lnTo>
                <a:lnTo>
                  <a:pt x="48403" y="515124"/>
                </a:lnTo>
                <a:lnTo>
                  <a:pt x="21841" y="577729"/>
                </a:lnTo>
                <a:lnTo>
                  <a:pt x="5542" y="642332"/>
                </a:lnTo>
                <a:lnTo>
                  <a:pt x="0" y="708659"/>
                </a:lnTo>
                <a:lnTo>
                  <a:pt x="1395" y="742022"/>
                </a:lnTo>
                <a:lnTo>
                  <a:pt x="12377" y="807521"/>
                </a:lnTo>
                <a:lnTo>
                  <a:pt x="33870" y="871159"/>
                </a:lnTo>
                <a:lnTo>
                  <a:pt x="65379" y="932663"/>
                </a:lnTo>
                <a:lnTo>
                  <a:pt x="106413" y="991762"/>
                </a:lnTo>
                <a:lnTo>
                  <a:pt x="156479" y="1048183"/>
                </a:lnTo>
                <a:lnTo>
                  <a:pt x="184746" y="1075304"/>
                </a:lnTo>
                <a:lnTo>
                  <a:pt x="215085" y="1101654"/>
                </a:lnTo>
                <a:lnTo>
                  <a:pt x="247436" y="1127199"/>
                </a:lnTo>
                <a:lnTo>
                  <a:pt x="281737" y="1151904"/>
                </a:lnTo>
                <a:lnTo>
                  <a:pt x="317927" y="1175735"/>
                </a:lnTo>
                <a:lnTo>
                  <a:pt x="355944" y="1198659"/>
                </a:lnTo>
                <a:lnTo>
                  <a:pt x="395726" y="1220641"/>
                </a:lnTo>
                <a:lnTo>
                  <a:pt x="437211" y="1241648"/>
                </a:lnTo>
                <a:lnTo>
                  <a:pt x="480339" y="1261645"/>
                </a:lnTo>
                <a:lnTo>
                  <a:pt x="525048" y="1280598"/>
                </a:lnTo>
                <a:lnTo>
                  <a:pt x="571276" y="1298474"/>
                </a:lnTo>
                <a:lnTo>
                  <a:pt x="618961" y="1315239"/>
                </a:lnTo>
                <a:lnTo>
                  <a:pt x="668041" y="1330857"/>
                </a:lnTo>
                <a:lnTo>
                  <a:pt x="718457" y="1345296"/>
                </a:lnTo>
                <a:lnTo>
                  <a:pt x="770145" y="1358521"/>
                </a:lnTo>
                <a:lnTo>
                  <a:pt x="823043" y="1370499"/>
                </a:lnTo>
                <a:lnTo>
                  <a:pt x="877092" y="1381195"/>
                </a:lnTo>
                <a:lnTo>
                  <a:pt x="932228" y="1390575"/>
                </a:lnTo>
                <a:lnTo>
                  <a:pt x="988391" y="1398605"/>
                </a:lnTo>
                <a:lnTo>
                  <a:pt x="1045519" y="1405251"/>
                </a:lnTo>
                <a:lnTo>
                  <a:pt x="1103550" y="1410480"/>
                </a:lnTo>
                <a:lnTo>
                  <a:pt x="1162422" y="1414257"/>
                </a:lnTo>
                <a:lnTo>
                  <a:pt x="1222075" y="1416548"/>
                </a:lnTo>
                <a:lnTo>
                  <a:pt x="1282445" y="1417319"/>
                </a:lnTo>
                <a:lnTo>
                  <a:pt x="1342816" y="1416548"/>
                </a:lnTo>
                <a:lnTo>
                  <a:pt x="1402469" y="1414257"/>
                </a:lnTo>
                <a:lnTo>
                  <a:pt x="1461341" y="1410480"/>
                </a:lnTo>
                <a:lnTo>
                  <a:pt x="1519372" y="1405251"/>
                </a:lnTo>
                <a:lnTo>
                  <a:pt x="1576500" y="1398605"/>
                </a:lnTo>
                <a:lnTo>
                  <a:pt x="1632663" y="1390575"/>
                </a:lnTo>
                <a:lnTo>
                  <a:pt x="1687799" y="1381195"/>
                </a:lnTo>
                <a:lnTo>
                  <a:pt x="1741848" y="1370499"/>
                </a:lnTo>
                <a:lnTo>
                  <a:pt x="1794746" y="1358521"/>
                </a:lnTo>
                <a:lnTo>
                  <a:pt x="1846434" y="1345296"/>
                </a:lnTo>
                <a:lnTo>
                  <a:pt x="1896850" y="1330857"/>
                </a:lnTo>
                <a:lnTo>
                  <a:pt x="1945930" y="1315239"/>
                </a:lnTo>
                <a:lnTo>
                  <a:pt x="1993615" y="1298474"/>
                </a:lnTo>
                <a:lnTo>
                  <a:pt x="2039843" y="1280598"/>
                </a:lnTo>
                <a:lnTo>
                  <a:pt x="2084552" y="1261645"/>
                </a:lnTo>
                <a:lnTo>
                  <a:pt x="2127680" y="1241648"/>
                </a:lnTo>
                <a:lnTo>
                  <a:pt x="2169165" y="1220641"/>
                </a:lnTo>
                <a:lnTo>
                  <a:pt x="2208947" y="1198659"/>
                </a:lnTo>
                <a:lnTo>
                  <a:pt x="2246964" y="1175735"/>
                </a:lnTo>
                <a:lnTo>
                  <a:pt x="2283154" y="1151904"/>
                </a:lnTo>
                <a:lnTo>
                  <a:pt x="2317455" y="1127199"/>
                </a:lnTo>
                <a:lnTo>
                  <a:pt x="2349806" y="1101654"/>
                </a:lnTo>
                <a:lnTo>
                  <a:pt x="2380145" y="1075304"/>
                </a:lnTo>
                <a:lnTo>
                  <a:pt x="2408412" y="1048183"/>
                </a:lnTo>
                <a:lnTo>
                  <a:pt x="2434543" y="1020324"/>
                </a:lnTo>
                <a:lnTo>
                  <a:pt x="2480155" y="962530"/>
                </a:lnTo>
                <a:lnTo>
                  <a:pt x="2516488" y="902195"/>
                </a:lnTo>
                <a:lnTo>
                  <a:pt x="2543050" y="839590"/>
                </a:lnTo>
                <a:lnTo>
                  <a:pt x="2559349" y="774987"/>
                </a:lnTo>
                <a:lnTo>
                  <a:pt x="2564891" y="708659"/>
                </a:lnTo>
                <a:lnTo>
                  <a:pt x="2563496" y="675297"/>
                </a:lnTo>
                <a:lnTo>
                  <a:pt x="2552514" y="609798"/>
                </a:lnTo>
                <a:lnTo>
                  <a:pt x="2531021" y="546160"/>
                </a:lnTo>
                <a:lnTo>
                  <a:pt x="2499512" y="484656"/>
                </a:lnTo>
                <a:lnTo>
                  <a:pt x="2458478" y="425557"/>
                </a:lnTo>
                <a:lnTo>
                  <a:pt x="2408412" y="369136"/>
                </a:lnTo>
                <a:lnTo>
                  <a:pt x="2380145" y="342015"/>
                </a:lnTo>
                <a:lnTo>
                  <a:pt x="2349806" y="315665"/>
                </a:lnTo>
                <a:lnTo>
                  <a:pt x="2317455" y="290120"/>
                </a:lnTo>
                <a:lnTo>
                  <a:pt x="2283154" y="265415"/>
                </a:lnTo>
                <a:lnTo>
                  <a:pt x="2246964" y="241584"/>
                </a:lnTo>
                <a:lnTo>
                  <a:pt x="2208947" y="218660"/>
                </a:lnTo>
                <a:lnTo>
                  <a:pt x="2169165" y="196678"/>
                </a:lnTo>
                <a:lnTo>
                  <a:pt x="2127680" y="175671"/>
                </a:lnTo>
                <a:lnTo>
                  <a:pt x="2084552" y="155674"/>
                </a:lnTo>
                <a:lnTo>
                  <a:pt x="2039843" y="136721"/>
                </a:lnTo>
                <a:lnTo>
                  <a:pt x="1993615" y="118845"/>
                </a:lnTo>
                <a:lnTo>
                  <a:pt x="1945930" y="102080"/>
                </a:lnTo>
                <a:lnTo>
                  <a:pt x="1896850" y="86462"/>
                </a:lnTo>
                <a:lnTo>
                  <a:pt x="1846434" y="72023"/>
                </a:lnTo>
                <a:lnTo>
                  <a:pt x="1794746" y="58798"/>
                </a:lnTo>
                <a:lnTo>
                  <a:pt x="1741848" y="46820"/>
                </a:lnTo>
                <a:lnTo>
                  <a:pt x="1687799" y="36124"/>
                </a:lnTo>
                <a:lnTo>
                  <a:pt x="1632663" y="26744"/>
                </a:lnTo>
                <a:lnTo>
                  <a:pt x="1576500" y="18714"/>
                </a:lnTo>
                <a:lnTo>
                  <a:pt x="1519372" y="12068"/>
                </a:lnTo>
                <a:lnTo>
                  <a:pt x="1461341" y="6839"/>
                </a:lnTo>
                <a:lnTo>
                  <a:pt x="1402469" y="3062"/>
                </a:lnTo>
                <a:lnTo>
                  <a:pt x="1342816" y="771"/>
                </a:lnTo>
                <a:lnTo>
                  <a:pt x="1282445" y="0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57388" y="100583"/>
            <a:ext cx="9220200" cy="9349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58150" y="0"/>
            <a:ext cx="9221723" cy="93505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7710170" algn="ctr">
              <a:lnSpc>
                <a:spcPct val="100000"/>
              </a:lnSpc>
              <a:spcBef>
                <a:spcPts val="585"/>
              </a:spcBef>
            </a:pPr>
            <a:r>
              <a:rPr spc="-5" dirty="0"/>
              <a:t>"温度转</a:t>
            </a:r>
            <a:r>
              <a:rPr dirty="0"/>
              <a:t>换"</a:t>
            </a:r>
          </a:p>
          <a:p>
            <a:pPr marL="7710170" algn="ctr">
              <a:lnSpc>
                <a:spcPct val="100000"/>
              </a:lnSpc>
              <a:spcBef>
                <a:spcPts val="480"/>
              </a:spcBef>
            </a:pPr>
            <a:r>
              <a:rPr spc="-5" dirty="0"/>
              <a:t>实例编写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866376" y="2409189"/>
            <a:ext cx="41497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latin typeface="微软雅黑"/>
                <a:cs typeface="微软雅黑"/>
              </a:rPr>
              <a:t>Python快速入门</a:t>
            </a:r>
            <a:endParaRPr sz="44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540240" y="2088641"/>
            <a:ext cx="6075045" cy="3973829"/>
          </a:xfrm>
          <a:custGeom>
            <a:avLst/>
            <a:gdLst/>
            <a:ahLst/>
            <a:cxnLst/>
            <a:rect l="l" t="t" r="r" b="b"/>
            <a:pathLst>
              <a:path w="6075044" h="3973829">
                <a:moveTo>
                  <a:pt x="0" y="662304"/>
                </a:moveTo>
                <a:lnTo>
                  <a:pt x="1663" y="615008"/>
                </a:lnTo>
                <a:lnTo>
                  <a:pt x="6577" y="568608"/>
                </a:lnTo>
                <a:lnTo>
                  <a:pt x="14631" y="523218"/>
                </a:lnTo>
                <a:lnTo>
                  <a:pt x="25711" y="478949"/>
                </a:lnTo>
                <a:lnTo>
                  <a:pt x="39707" y="435914"/>
                </a:lnTo>
                <a:lnTo>
                  <a:pt x="56506" y="394224"/>
                </a:lnTo>
                <a:lnTo>
                  <a:pt x="75996" y="353992"/>
                </a:lnTo>
                <a:lnTo>
                  <a:pt x="98064" y="315330"/>
                </a:lnTo>
                <a:lnTo>
                  <a:pt x="122599" y="278349"/>
                </a:lnTo>
                <a:lnTo>
                  <a:pt x="149488" y="243163"/>
                </a:lnTo>
                <a:lnTo>
                  <a:pt x="178620" y="209882"/>
                </a:lnTo>
                <a:lnTo>
                  <a:pt x="209882" y="178620"/>
                </a:lnTo>
                <a:lnTo>
                  <a:pt x="243163" y="149488"/>
                </a:lnTo>
                <a:lnTo>
                  <a:pt x="278349" y="122599"/>
                </a:lnTo>
                <a:lnTo>
                  <a:pt x="315330" y="98064"/>
                </a:lnTo>
                <a:lnTo>
                  <a:pt x="353992" y="75996"/>
                </a:lnTo>
                <a:lnTo>
                  <a:pt x="394224" y="56506"/>
                </a:lnTo>
                <a:lnTo>
                  <a:pt x="435914" y="39707"/>
                </a:lnTo>
                <a:lnTo>
                  <a:pt x="478949" y="25711"/>
                </a:lnTo>
                <a:lnTo>
                  <a:pt x="523218" y="14631"/>
                </a:lnTo>
                <a:lnTo>
                  <a:pt x="568608" y="6577"/>
                </a:lnTo>
                <a:lnTo>
                  <a:pt x="615008" y="1663"/>
                </a:lnTo>
                <a:lnTo>
                  <a:pt x="662304" y="0"/>
                </a:lnTo>
                <a:lnTo>
                  <a:pt x="5412358" y="0"/>
                </a:lnTo>
                <a:lnTo>
                  <a:pt x="5459655" y="1663"/>
                </a:lnTo>
                <a:lnTo>
                  <a:pt x="5506055" y="6577"/>
                </a:lnTo>
                <a:lnTo>
                  <a:pt x="5551445" y="14631"/>
                </a:lnTo>
                <a:lnTo>
                  <a:pt x="5595714" y="25711"/>
                </a:lnTo>
                <a:lnTo>
                  <a:pt x="5638749" y="39707"/>
                </a:lnTo>
                <a:lnTo>
                  <a:pt x="5680439" y="56506"/>
                </a:lnTo>
                <a:lnTo>
                  <a:pt x="5720671" y="75996"/>
                </a:lnTo>
                <a:lnTo>
                  <a:pt x="5759333" y="98064"/>
                </a:lnTo>
                <a:lnTo>
                  <a:pt x="5796314" y="122599"/>
                </a:lnTo>
                <a:lnTo>
                  <a:pt x="5831500" y="149488"/>
                </a:lnTo>
                <a:lnTo>
                  <a:pt x="5864781" y="178620"/>
                </a:lnTo>
                <a:lnTo>
                  <a:pt x="5896043" y="209882"/>
                </a:lnTo>
                <a:lnTo>
                  <a:pt x="5925175" y="243163"/>
                </a:lnTo>
                <a:lnTo>
                  <a:pt x="5952064" y="278349"/>
                </a:lnTo>
                <a:lnTo>
                  <a:pt x="5976599" y="315330"/>
                </a:lnTo>
                <a:lnTo>
                  <a:pt x="5998667" y="353992"/>
                </a:lnTo>
                <a:lnTo>
                  <a:pt x="6018157" y="394224"/>
                </a:lnTo>
                <a:lnTo>
                  <a:pt x="6034956" y="435914"/>
                </a:lnTo>
                <a:lnTo>
                  <a:pt x="6048952" y="478949"/>
                </a:lnTo>
                <a:lnTo>
                  <a:pt x="6060032" y="523218"/>
                </a:lnTo>
                <a:lnTo>
                  <a:pt x="6068086" y="568608"/>
                </a:lnTo>
                <a:lnTo>
                  <a:pt x="6073000" y="615008"/>
                </a:lnTo>
                <a:lnTo>
                  <a:pt x="6074663" y="662304"/>
                </a:lnTo>
                <a:lnTo>
                  <a:pt x="6074663" y="3311525"/>
                </a:lnTo>
                <a:lnTo>
                  <a:pt x="6073000" y="3358821"/>
                </a:lnTo>
                <a:lnTo>
                  <a:pt x="6068086" y="3405221"/>
                </a:lnTo>
                <a:lnTo>
                  <a:pt x="6060032" y="3450611"/>
                </a:lnTo>
                <a:lnTo>
                  <a:pt x="6048952" y="3494880"/>
                </a:lnTo>
                <a:lnTo>
                  <a:pt x="6034956" y="3537915"/>
                </a:lnTo>
                <a:lnTo>
                  <a:pt x="6018157" y="3579605"/>
                </a:lnTo>
                <a:lnTo>
                  <a:pt x="5998667" y="3619837"/>
                </a:lnTo>
                <a:lnTo>
                  <a:pt x="5976599" y="3658499"/>
                </a:lnTo>
                <a:lnTo>
                  <a:pt x="5952064" y="3695480"/>
                </a:lnTo>
                <a:lnTo>
                  <a:pt x="5925175" y="3730666"/>
                </a:lnTo>
                <a:lnTo>
                  <a:pt x="5896043" y="3763947"/>
                </a:lnTo>
                <a:lnTo>
                  <a:pt x="5864781" y="3795209"/>
                </a:lnTo>
                <a:lnTo>
                  <a:pt x="5831500" y="3824341"/>
                </a:lnTo>
                <a:lnTo>
                  <a:pt x="5796314" y="3851230"/>
                </a:lnTo>
                <a:lnTo>
                  <a:pt x="5759333" y="3875765"/>
                </a:lnTo>
                <a:lnTo>
                  <a:pt x="5720671" y="3897833"/>
                </a:lnTo>
                <a:lnTo>
                  <a:pt x="5680439" y="3917323"/>
                </a:lnTo>
                <a:lnTo>
                  <a:pt x="5638749" y="3934122"/>
                </a:lnTo>
                <a:lnTo>
                  <a:pt x="5595714" y="3948118"/>
                </a:lnTo>
                <a:lnTo>
                  <a:pt x="5551445" y="3959198"/>
                </a:lnTo>
                <a:lnTo>
                  <a:pt x="5506055" y="3967252"/>
                </a:lnTo>
                <a:lnTo>
                  <a:pt x="5459655" y="3972166"/>
                </a:lnTo>
                <a:lnTo>
                  <a:pt x="5412358" y="3973829"/>
                </a:lnTo>
                <a:lnTo>
                  <a:pt x="662304" y="3973829"/>
                </a:lnTo>
                <a:lnTo>
                  <a:pt x="615008" y="3972166"/>
                </a:lnTo>
                <a:lnTo>
                  <a:pt x="568608" y="3967252"/>
                </a:lnTo>
                <a:lnTo>
                  <a:pt x="523218" y="3959198"/>
                </a:lnTo>
                <a:lnTo>
                  <a:pt x="478949" y="3948118"/>
                </a:lnTo>
                <a:lnTo>
                  <a:pt x="435914" y="3934122"/>
                </a:lnTo>
                <a:lnTo>
                  <a:pt x="394224" y="3917323"/>
                </a:lnTo>
                <a:lnTo>
                  <a:pt x="353992" y="3897833"/>
                </a:lnTo>
                <a:lnTo>
                  <a:pt x="315330" y="3875765"/>
                </a:lnTo>
                <a:lnTo>
                  <a:pt x="278349" y="3851230"/>
                </a:lnTo>
                <a:lnTo>
                  <a:pt x="243163" y="3824341"/>
                </a:lnTo>
                <a:lnTo>
                  <a:pt x="209882" y="3795209"/>
                </a:lnTo>
                <a:lnTo>
                  <a:pt x="178620" y="3763947"/>
                </a:lnTo>
                <a:lnTo>
                  <a:pt x="149488" y="3730666"/>
                </a:lnTo>
                <a:lnTo>
                  <a:pt x="122599" y="3695480"/>
                </a:lnTo>
                <a:lnTo>
                  <a:pt x="98064" y="3658499"/>
                </a:lnTo>
                <a:lnTo>
                  <a:pt x="75996" y="3619837"/>
                </a:lnTo>
                <a:lnTo>
                  <a:pt x="56506" y="3579605"/>
                </a:lnTo>
                <a:lnTo>
                  <a:pt x="39707" y="3537915"/>
                </a:lnTo>
                <a:lnTo>
                  <a:pt x="25711" y="3494880"/>
                </a:lnTo>
                <a:lnTo>
                  <a:pt x="14631" y="3450611"/>
                </a:lnTo>
                <a:lnTo>
                  <a:pt x="6577" y="3405221"/>
                </a:lnTo>
                <a:lnTo>
                  <a:pt x="1663" y="3358821"/>
                </a:lnTo>
                <a:lnTo>
                  <a:pt x="0" y="3311525"/>
                </a:lnTo>
                <a:lnTo>
                  <a:pt x="0" y="662304"/>
                </a:lnTo>
                <a:close/>
              </a:path>
            </a:pathLst>
          </a:custGeom>
          <a:ln w="76200">
            <a:solidFill>
              <a:srgbClr val="CD1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60347" y="8285988"/>
            <a:ext cx="3009900" cy="8427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919971"/>
            <a:ext cx="17280255" cy="800100"/>
          </a:xfrm>
          <a:custGeom>
            <a:avLst/>
            <a:gdLst/>
            <a:ahLst/>
            <a:cxnLst/>
            <a:rect l="l" t="t" r="r" b="b"/>
            <a:pathLst>
              <a:path w="17280255" h="800100">
                <a:moveTo>
                  <a:pt x="0" y="800099"/>
                </a:moveTo>
                <a:lnTo>
                  <a:pt x="17279874" y="800099"/>
                </a:lnTo>
                <a:lnTo>
                  <a:pt x="17279874" y="0"/>
                </a:lnTo>
                <a:lnTo>
                  <a:pt x="0" y="0"/>
                </a:lnTo>
                <a:lnTo>
                  <a:pt x="0" y="800099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894813" y="9087611"/>
            <a:ext cx="450342" cy="451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36595" y="9044940"/>
            <a:ext cx="1303019" cy="492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131" y="8916161"/>
            <a:ext cx="2335530" cy="6537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04621"/>
            <a:ext cx="540385" cy="810260"/>
          </a:xfrm>
          <a:custGeom>
            <a:avLst/>
            <a:gdLst/>
            <a:ahLst/>
            <a:cxnLst/>
            <a:rect l="l" t="t" r="r" b="b"/>
            <a:pathLst>
              <a:path w="540385" h="810260">
                <a:moveTo>
                  <a:pt x="0" y="810005"/>
                </a:moveTo>
                <a:lnTo>
                  <a:pt x="540258" y="810005"/>
                </a:lnTo>
                <a:lnTo>
                  <a:pt x="540258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520951"/>
            <a:ext cx="17280255" cy="7399020"/>
          </a:xfrm>
          <a:custGeom>
            <a:avLst/>
            <a:gdLst/>
            <a:ahLst/>
            <a:cxnLst/>
            <a:rect l="l" t="t" r="r" b="b"/>
            <a:pathLst>
              <a:path w="17280255" h="7399020">
                <a:moveTo>
                  <a:pt x="0" y="0"/>
                </a:moveTo>
                <a:lnTo>
                  <a:pt x="0" y="7399020"/>
                </a:lnTo>
                <a:lnTo>
                  <a:pt x="17279873" y="7399020"/>
                </a:lnTo>
                <a:lnTo>
                  <a:pt x="17279873" y="0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54807" y="1889759"/>
            <a:ext cx="11790680" cy="6795770"/>
          </a:xfrm>
          <a:custGeom>
            <a:avLst/>
            <a:gdLst/>
            <a:ahLst/>
            <a:cxnLst/>
            <a:rect l="l" t="t" r="r" b="b"/>
            <a:pathLst>
              <a:path w="11790680" h="6795770">
                <a:moveTo>
                  <a:pt x="0" y="6795516"/>
                </a:moveTo>
                <a:lnTo>
                  <a:pt x="11790426" y="6795516"/>
                </a:lnTo>
                <a:lnTo>
                  <a:pt x="11790426" y="0"/>
                </a:lnTo>
                <a:lnTo>
                  <a:pt x="0" y="0"/>
                </a:lnTo>
                <a:lnTo>
                  <a:pt x="0" y="6795516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33801" y="1937765"/>
            <a:ext cx="10755630" cy="660971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3600" spc="-5" dirty="0">
                <a:solidFill>
                  <a:srgbClr val="75705E"/>
                </a:solidFill>
                <a:latin typeface="Consolas"/>
                <a:cs typeface="Consolas"/>
              </a:rPr>
              <a:t>#TempConvert.py</a:t>
            </a:r>
            <a:endParaRPr sz="3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3600" spc="-5" dirty="0">
                <a:solidFill>
                  <a:srgbClr val="F8F8F1"/>
                </a:solidFill>
                <a:latin typeface="Consolas"/>
                <a:cs typeface="Consolas"/>
              </a:rPr>
              <a:t>TempStr</a:t>
            </a:r>
            <a:r>
              <a:rPr sz="3600" spc="-25" dirty="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sz="3600" dirty="0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sz="3600" spc="-3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3600" spc="-10" dirty="0">
                <a:solidFill>
                  <a:srgbClr val="66D9EE"/>
                </a:solidFill>
                <a:latin typeface="Consolas"/>
                <a:cs typeface="Consolas"/>
              </a:rPr>
              <a:t>input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(</a:t>
            </a:r>
            <a:r>
              <a:rPr sz="3600" spc="-10" dirty="0">
                <a:solidFill>
                  <a:srgbClr val="E6DB74"/>
                </a:solidFill>
                <a:latin typeface="Consolas"/>
                <a:cs typeface="Consolas"/>
              </a:rPr>
              <a:t>"</a:t>
            </a:r>
            <a:r>
              <a:rPr sz="3600" dirty="0">
                <a:solidFill>
                  <a:srgbClr val="E6DB74"/>
                </a:solidFill>
                <a:latin typeface="黑体"/>
                <a:cs typeface="黑体"/>
              </a:rPr>
              <a:t>请输入带有符号的温度值</a:t>
            </a:r>
            <a:r>
              <a:rPr sz="3600" dirty="0">
                <a:solidFill>
                  <a:srgbClr val="E6DB74"/>
                </a:solidFill>
                <a:latin typeface="Consolas"/>
                <a:cs typeface="Consolas"/>
              </a:rPr>
              <a:t>:</a:t>
            </a:r>
            <a:r>
              <a:rPr sz="3600" spc="-25" dirty="0">
                <a:solidFill>
                  <a:srgbClr val="E6DB74"/>
                </a:solidFill>
                <a:latin typeface="Consolas"/>
                <a:cs typeface="Consolas"/>
              </a:rPr>
              <a:t> </a:t>
            </a:r>
            <a:r>
              <a:rPr sz="3600" dirty="0">
                <a:solidFill>
                  <a:srgbClr val="E6DB74"/>
                </a:solidFill>
                <a:latin typeface="Consolas"/>
                <a:cs typeface="Consolas"/>
              </a:rPr>
              <a:t>"</a:t>
            </a:r>
            <a:r>
              <a:rPr sz="3600" dirty="0">
                <a:solidFill>
                  <a:srgbClr val="F8F8F1"/>
                </a:solidFill>
                <a:latin typeface="Consolas"/>
                <a:cs typeface="Consolas"/>
              </a:rPr>
              <a:t>)</a:t>
            </a:r>
            <a:endParaRPr sz="3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600" i="1" dirty="0">
                <a:solidFill>
                  <a:srgbClr val="66D9EE"/>
                </a:solidFill>
                <a:latin typeface="Consolas"/>
                <a:cs typeface="Consolas"/>
              </a:rPr>
              <a:t>if 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TempStr[</a:t>
            </a:r>
            <a:r>
              <a:rPr sz="3600" spc="-10" dirty="0">
                <a:solidFill>
                  <a:srgbClr val="F82571"/>
                </a:solidFill>
                <a:latin typeface="Consolas"/>
                <a:cs typeface="Consolas"/>
              </a:rPr>
              <a:t>-</a:t>
            </a:r>
            <a:r>
              <a:rPr sz="3600" spc="-10" dirty="0">
                <a:solidFill>
                  <a:srgbClr val="AD81FF"/>
                </a:solidFill>
                <a:latin typeface="Consolas"/>
                <a:cs typeface="Consolas"/>
              </a:rPr>
              <a:t>1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] </a:t>
            </a:r>
            <a:r>
              <a:rPr sz="3600" i="1" dirty="0">
                <a:solidFill>
                  <a:srgbClr val="66D9EE"/>
                </a:solidFill>
                <a:latin typeface="Consolas"/>
                <a:cs typeface="Consolas"/>
              </a:rPr>
              <a:t>in </a:t>
            </a:r>
            <a:r>
              <a:rPr sz="3600" spc="-5" dirty="0">
                <a:solidFill>
                  <a:srgbClr val="F8F8F1"/>
                </a:solidFill>
                <a:latin typeface="Consolas"/>
                <a:cs typeface="Consolas"/>
              </a:rPr>
              <a:t>[</a:t>
            </a:r>
            <a:r>
              <a:rPr sz="3600" spc="-5" dirty="0">
                <a:solidFill>
                  <a:srgbClr val="E6DB74"/>
                </a:solidFill>
                <a:latin typeface="Consolas"/>
                <a:cs typeface="Consolas"/>
              </a:rPr>
              <a:t>'F'</a:t>
            </a:r>
            <a:r>
              <a:rPr sz="3600" spc="-5" dirty="0">
                <a:solidFill>
                  <a:srgbClr val="CC7831"/>
                </a:solidFill>
                <a:latin typeface="Consolas"/>
                <a:cs typeface="Consolas"/>
              </a:rPr>
              <a:t>,</a:t>
            </a:r>
            <a:r>
              <a:rPr sz="3600" spc="-4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3600" spc="-5" dirty="0">
                <a:solidFill>
                  <a:srgbClr val="E6DB74"/>
                </a:solidFill>
                <a:latin typeface="Consolas"/>
                <a:cs typeface="Consolas"/>
              </a:rPr>
              <a:t>'f'</a:t>
            </a:r>
            <a:r>
              <a:rPr sz="3600" spc="-5" dirty="0">
                <a:solidFill>
                  <a:srgbClr val="F8F8F1"/>
                </a:solidFill>
                <a:latin typeface="Consolas"/>
                <a:cs typeface="Consolas"/>
              </a:rPr>
              <a:t>]</a:t>
            </a:r>
            <a:r>
              <a:rPr sz="3600" spc="-5" dirty="0">
                <a:solidFill>
                  <a:srgbClr val="F82571"/>
                </a:solidFill>
                <a:latin typeface="Consolas"/>
                <a:cs typeface="Consolas"/>
              </a:rPr>
              <a:t>:</a:t>
            </a:r>
            <a:endParaRPr sz="3600">
              <a:latin typeface="Consolas"/>
              <a:cs typeface="Consolas"/>
            </a:endParaRPr>
          </a:p>
          <a:p>
            <a:pPr marL="1016000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solidFill>
                  <a:srgbClr val="F8F8F1"/>
                </a:solidFill>
                <a:latin typeface="Consolas"/>
                <a:cs typeface="Consolas"/>
              </a:rPr>
              <a:t>C </a:t>
            </a:r>
            <a:r>
              <a:rPr sz="3600" dirty="0">
                <a:solidFill>
                  <a:srgbClr val="F82571"/>
                </a:solidFill>
                <a:latin typeface="Consolas"/>
                <a:cs typeface="Consolas"/>
              </a:rPr>
              <a:t>= 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(</a:t>
            </a:r>
            <a:r>
              <a:rPr sz="3600" spc="-10" dirty="0">
                <a:solidFill>
                  <a:srgbClr val="66D9EE"/>
                </a:solidFill>
                <a:latin typeface="Consolas"/>
                <a:cs typeface="Consolas"/>
              </a:rPr>
              <a:t>eval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(TempStr[</a:t>
            </a:r>
            <a:r>
              <a:rPr sz="3600" spc="-10" dirty="0">
                <a:solidFill>
                  <a:srgbClr val="AD81FF"/>
                </a:solidFill>
                <a:latin typeface="Consolas"/>
                <a:cs typeface="Consolas"/>
              </a:rPr>
              <a:t>0</a:t>
            </a:r>
            <a:r>
              <a:rPr sz="3600" spc="-10" dirty="0">
                <a:solidFill>
                  <a:srgbClr val="F82571"/>
                </a:solidFill>
                <a:latin typeface="Consolas"/>
                <a:cs typeface="Consolas"/>
              </a:rPr>
              <a:t>:-</a:t>
            </a:r>
            <a:r>
              <a:rPr sz="3600" spc="-10" dirty="0">
                <a:solidFill>
                  <a:srgbClr val="AD81FF"/>
                </a:solidFill>
                <a:latin typeface="Consolas"/>
                <a:cs typeface="Consolas"/>
              </a:rPr>
              <a:t>1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]) </a:t>
            </a:r>
            <a:r>
              <a:rPr sz="3600" dirty="0">
                <a:solidFill>
                  <a:srgbClr val="F82571"/>
                </a:solidFill>
                <a:latin typeface="Consolas"/>
                <a:cs typeface="Consolas"/>
              </a:rPr>
              <a:t>-</a:t>
            </a:r>
            <a:r>
              <a:rPr sz="3600" spc="-2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3600" spc="-10" dirty="0">
                <a:solidFill>
                  <a:srgbClr val="AD81FF"/>
                </a:solidFill>
                <a:latin typeface="Consolas"/>
                <a:cs typeface="Consolas"/>
              </a:rPr>
              <a:t>32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)</a:t>
            </a:r>
            <a:r>
              <a:rPr sz="3600" spc="-10" dirty="0">
                <a:solidFill>
                  <a:srgbClr val="F82571"/>
                </a:solidFill>
                <a:latin typeface="Consolas"/>
                <a:cs typeface="Consolas"/>
              </a:rPr>
              <a:t>/</a:t>
            </a:r>
            <a:r>
              <a:rPr sz="3600" spc="-10" dirty="0">
                <a:solidFill>
                  <a:srgbClr val="AD81FF"/>
                </a:solidFill>
                <a:latin typeface="Consolas"/>
                <a:cs typeface="Consolas"/>
              </a:rPr>
              <a:t>1.8</a:t>
            </a:r>
            <a:endParaRPr sz="3600">
              <a:latin typeface="Consolas"/>
              <a:cs typeface="Consolas"/>
            </a:endParaRPr>
          </a:p>
          <a:p>
            <a:pPr marL="1016000">
              <a:lnSpc>
                <a:spcPct val="100000"/>
              </a:lnSpc>
              <a:spcBef>
                <a:spcPts val="865"/>
              </a:spcBef>
            </a:pPr>
            <a:r>
              <a:rPr sz="3600" spc="-10" dirty="0">
                <a:solidFill>
                  <a:srgbClr val="66D9EE"/>
                </a:solidFill>
                <a:latin typeface="Consolas"/>
                <a:cs typeface="Consolas"/>
              </a:rPr>
              <a:t>print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(</a:t>
            </a:r>
            <a:r>
              <a:rPr sz="3600" spc="-10" dirty="0">
                <a:solidFill>
                  <a:srgbClr val="E6DB74"/>
                </a:solidFill>
                <a:latin typeface="Consolas"/>
                <a:cs typeface="Consolas"/>
              </a:rPr>
              <a:t>"</a:t>
            </a:r>
            <a:r>
              <a:rPr sz="3600" dirty="0">
                <a:solidFill>
                  <a:srgbClr val="E6DB74"/>
                </a:solidFill>
                <a:latin typeface="黑体"/>
                <a:cs typeface="黑体"/>
              </a:rPr>
              <a:t>转换后的温度是</a:t>
            </a:r>
            <a:r>
              <a:rPr sz="3600" spc="-5" dirty="0">
                <a:solidFill>
                  <a:srgbClr val="E6DB74"/>
                </a:solidFill>
                <a:latin typeface="Consolas"/>
                <a:cs typeface="Consolas"/>
              </a:rPr>
              <a:t>{:.2f}C"</a:t>
            </a:r>
            <a:r>
              <a:rPr sz="3600" spc="-5" dirty="0">
                <a:solidFill>
                  <a:srgbClr val="F8F8F1"/>
                </a:solidFill>
                <a:latin typeface="Consolas"/>
                <a:cs typeface="Consolas"/>
              </a:rPr>
              <a:t>.format(C))</a:t>
            </a:r>
            <a:endParaRPr sz="3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600" i="1" spc="-5" dirty="0">
                <a:solidFill>
                  <a:srgbClr val="66D9EE"/>
                </a:solidFill>
                <a:latin typeface="Consolas"/>
                <a:cs typeface="Consolas"/>
              </a:rPr>
              <a:t>elif </a:t>
            </a:r>
            <a:r>
              <a:rPr sz="3600" spc="-5" dirty="0">
                <a:solidFill>
                  <a:srgbClr val="F8F8F1"/>
                </a:solidFill>
                <a:latin typeface="Consolas"/>
                <a:cs typeface="Consolas"/>
              </a:rPr>
              <a:t>TempStr[</a:t>
            </a:r>
            <a:r>
              <a:rPr sz="3600" spc="-5" dirty="0">
                <a:solidFill>
                  <a:srgbClr val="F82571"/>
                </a:solidFill>
                <a:latin typeface="Consolas"/>
                <a:cs typeface="Consolas"/>
              </a:rPr>
              <a:t>-</a:t>
            </a:r>
            <a:r>
              <a:rPr sz="3600" spc="-5" dirty="0">
                <a:solidFill>
                  <a:srgbClr val="AD81FF"/>
                </a:solidFill>
                <a:latin typeface="Consolas"/>
                <a:cs typeface="Consolas"/>
              </a:rPr>
              <a:t>1</a:t>
            </a:r>
            <a:r>
              <a:rPr sz="3600" spc="-5" dirty="0">
                <a:solidFill>
                  <a:srgbClr val="F8F8F1"/>
                </a:solidFill>
                <a:latin typeface="Consolas"/>
                <a:cs typeface="Consolas"/>
              </a:rPr>
              <a:t>] </a:t>
            </a:r>
            <a:r>
              <a:rPr sz="3600" i="1" spc="-5" dirty="0">
                <a:solidFill>
                  <a:srgbClr val="66D9EE"/>
                </a:solidFill>
                <a:latin typeface="Consolas"/>
                <a:cs typeface="Consolas"/>
              </a:rPr>
              <a:t>in </a:t>
            </a:r>
            <a:r>
              <a:rPr sz="3600" spc="-5" dirty="0">
                <a:solidFill>
                  <a:srgbClr val="F8F8F1"/>
                </a:solidFill>
                <a:latin typeface="Consolas"/>
                <a:cs typeface="Consolas"/>
              </a:rPr>
              <a:t>[</a:t>
            </a:r>
            <a:r>
              <a:rPr sz="3600" spc="-5" dirty="0">
                <a:solidFill>
                  <a:srgbClr val="E6DB74"/>
                </a:solidFill>
                <a:latin typeface="Consolas"/>
                <a:cs typeface="Consolas"/>
              </a:rPr>
              <a:t>'C'</a:t>
            </a:r>
            <a:r>
              <a:rPr sz="3600" spc="-5" dirty="0">
                <a:solidFill>
                  <a:srgbClr val="CC7831"/>
                </a:solidFill>
                <a:latin typeface="Consolas"/>
                <a:cs typeface="Consolas"/>
              </a:rPr>
              <a:t>,</a:t>
            </a:r>
            <a:r>
              <a:rPr sz="3600" spc="-3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3600" spc="-10" dirty="0">
                <a:solidFill>
                  <a:srgbClr val="E6DB74"/>
                </a:solidFill>
                <a:latin typeface="Consolas"/>
                <a:cs typeface="Consolas"/>
              </a:rPr>
              <a:t>'c'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]</a:t>
            </a:r>
            <a:r>
              <a:rPr sz="3600" spc="-10" dirty="0">
                <a:solidFill>
                  <a:srgbClr val="F82571"/>
                </a:solidFill>
                <a:latin typeface="Consolas"/>
                <a:cs typeface="Consolas"/>
              </a:rPr>
              <a:t>:</a:t>
            </a:r>
            <a:endParaRPr sz="3600">
              <a:latin typeface="Consolas"/>
              <a:cs typeface="Consolas"/>
            </a:endParaRPr>
          </a:p>
          <a:p>
            <a:pPr marL="1016000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solidFill>
                  <a:srgbClr val="F8F8F1"/>
                </a:solidFill>
                <a:latin typeface="Consolas"/>
                <a:cs typeface="Consolas"/>
              </a:rPr>
              <a:t>F </a:t>
            </a:r>
            <a:r>
              <a:rPr sz="3600" dirty="0">
                <a:solidFill>
                  <a:srgbClr val="F82571"/>
                </a:solidFill>
                <a:latin typeface="Consolas"/>
                <a:cs typeface="Consolas"/>
              </a:rPr>
              <a:t>= </a:t>
            </a:r>
            <a:r>
              <a:rPr sz="3600" spc="-10" dirty="0">
                <a:solidFill>
                  <a:srgbClr val="AD81FF"/>
                </a:solidFill>
                <a:latin typeface="Consolas"/>
                <a:cs typeface="Consolas"/>
              </a:rPr>
              <a:t>1.8</a:t>
            </a:r>
            <a:r>
              <a:rPr sz="3600" spc="-10" dirty="0">
                <a:solidFill>
                  <a:srgbClr val="F82571"/>
                </a:solidFill>
                <a:latin typeface="Consolas"/>
                <a:cs typeface="Consolas"/>
              </a:rPr>
              <a:t>*</a:t>
            </a:r>
            <a:r>
              <a:rPr sz="3600" spc="-10" dirty="0">
                <a:solidFill>
                  <a:srgbClr val="66D9EE"/>
                </a:solidFill>
                <a:latin typeface="Consolas"/>
                <a:cs typeface="Consolas"/>
              </a:rPr>
              <a:t>eval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(TempStr[</a:t>
            </a:r>
            <a:r>
              <a:rPr sz="3600" spc="-10" dirty="0">
                <a:solidFill>
                  <a:srgbClr val="AD81FF"/>
                </a:solidFill>
                <a:latin typeface="Consolas"/>
                <a:cs typeface="Consolas"/>
              </a:rPr>
              <a:t>0</a:t>
            </a:r>
            <a:r>
              <a:rPr sz="3600" spc="-10" dirty="0">
                <a:solidFill>
                  <a:srgbClr val="F82571"/>
                </a:solidFill>
                <a:latin typeface="Consolas"/>
                <a:cs typeface="Consolas"/>
              </a:rPr>
              <a:t>:-</a:t>
            </a:r>
            <a:r>
              <a:rPr sz="3600" spc="-10" dirty="0">
                <a:solidFill>
                  <a:srgbClr val="AD81FF"/>
                </a:solidFill>
                <a:latin typeface="Consolas"/>
                <a:cs typeface="Consolas"/>
              </a:rPr>
              <a:t>1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]) </a:t>
            </a:r>
            <a:r>
              <a:rPr sz="3600" dirty="0">
                <a:solidFill>
                  <a:srgbClr val="F82571"/>
                </a:solidFill>
                <a:latin typeface="Consolas"/>
                <a:cs typeface="Consolas"/>
              </a:rPr>
              <a:t>+</a:t>
            </a:r>
            <a:r>
              <a:rPr sz="3600" spc="-2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3600" dirty="0">
                <a:solidFill>
                  <a:srgbClr val="AD81FF"/>
                </a:solidFill>
                <a:latin typeface="Consolas"/>
                <a:cs typeface="Consolas"/>
              </a:rPr>
              <a:t>32</a:t>
            </a:r>
            <a:endParaRPr sz="3600">
              <a:latin typeface="Consolas"/>
              <a:cs typeface="Consolas"/>
            </a:endParaRPr>
          </a:p>
          <a:p>
            <a:pPr marL="1016000">
              <a:lnSpc>
                <a:spcPct val="100000"/>
              </a:lnSpc>
              <a:spcBef>
                <a:spcPts val="865"/>
              </a:spcBef>
            </a:pPr>
            <a:r>
              <a:rPr sz="3600" spc="-10" dirty="0">
                <a:solidFill>
                  <a:srgbClr val="66D9EE"/>
                </a:solidFill>
                <a:latin typeface="Consolas"/>
                <a:cs typeface="Consolas"/>
              </a:rPr>
              <a:t>print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(</a:t>
            </a:r>
            <a:r>
              <a:rPr sz="3600" spc="-10" dirty="0">
                <a:solidFill>
                  <a:srgbClr val="E6DB74"/>
                </a:solidFill>
                <a:latin typeface="Consolas"/>
                <a:cs typeface="Consolas"/>
              </a:rPr>
              <a:t>"</a:t>
            </a:r>
            <a:r>
              <a:rPr sz="3600" dirty="0">
                <a:solidFill>
                  <a:srgbClr val="E6DB74"/>
                </a:solidFill>
                <a:latin typeface="黑体"/>
                <a:cs typeface="黑体"/>
              </a:rPr>
              <a:t>转换后的温度是</a:t>
            </a:r>
            <a:r>
              <a:rPr sz="3600" spc="-5" dirty="0">
                <a:solidFill>
                  <a:srgbClr val="E6DB74"/>
                </a:solidFill>
                <a:latin typeface="Consolas"/>
                <a:cs typeface="Consolas"/>
              </a:rPr>
              <a:t>{:.2f}F"</a:t>
            </a:r>
            <a:r>
              <a:rPr sz="3600" spc="-5" dirty="0">
                <a:solidFill>
                  <a:srgbClr val="F8F8F1"/>
                </a:solidFill>
                <a:latin typeface="Consolas"/>
                <a:cs typeface="Consolas"/>
              </a:rPr>
              <a:t>.format(F))</a:t>
            </a:r>
            <a:endParaRPr sz="3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3600" i="1" spc="-5" dirty="0">
                <a:solidFill>
                  <a:srgbClr val="66D9EE"/>
                </a:solidFill>
                <a:latin typeface="Consolas"/>
                <a:cs typeface="Consolas"/>
              </a:rPr>
              <a:t>else</a:t>
            </a:r>
            <a:r>
              <a:rPr sz="3600" spc="-5" dirty="0">
                <a:solidFill>
                  <a:srgbClr val="F82571"/>
                </a:solidFill>
                <a:latin typeface="Consolas"/>
                <a:cs typeface="Consolas"/>
              </a:rPr>
              <a:t>:</a:t>
            </a:r>
            <a:endParaRPr sz="3600">
              <a:latin typeface="Consolas"/>
              <a:cs typeface="Consolas"/>
            </a:endParaRPr>
          </a:p>
          <a:p>
            <a:pPr marL="1016000">
              <a:lnSpc>
                <a:spcPct val="100000"/>
              </a:lnSpc>
              <a:spcBef>
                <a:spcPts val="865"/>
              </a:spcBef>
            </a:pPr>
            <a:r>
              <a:rPr sz="3600" spc="-10" dirty="0">
                <a:solidFill>
                  <a:srgbClr val="66D9EE"/>
                </a:solidFill>
                <a:latin typeface="Consolas"/>
                <a:cs typeface="Consolas"/>
              </a:rPr>
              <a:t>print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(</a:t>
            </a:r>
            <a:r>
              <a:rPr sz="3600" spc="-10" dirty="0">
                <a:solidFill>
                  <a:srgbClr val="E6DB74"/>
                </a:solidFill>
                <a:latin typeface="Consolas"/>
                <a:cs typeface="Consolas"/>
              </a:rPr>
              <a:t>"</a:t>
            </a:r>
            <a:r>
              <a:rPr sz="3600" dirty="0">
                <a:solidFill>
                  <a:srgbClr val="E6DB74"/>
                </a:solidFill>
                <a:latin typeface="黑体"/>
                <a:cs typeface="黑体"/>
              </a:rPr>
              <a:t>输入格式错误</a:t>
            </a:r>
            <a:r>
              <a:rPr sz="3600" spc="-5" dirty="0">
                <a:solidFill>
                  <a:srgbClr val="E6DB74"/>
                </a:solidFill>
                <a:latin typeface="Consolas"/>
                <a:cs typeface="Consolas"/>
              </a:rPr>
              <a:t>"</a:t>
            </a:r>
            <a:r>
              <a:rPr sz="3600" spc="-5" dirty="0">
                <a:solidFill>
                  <a:srgbClr val="F8F8F1"/>
                </a:solidFill>
                <a:latin typeface="Consolas"/>
                <a:cs typeface="Consolas"/>
              </a:rPr>
              <a:t>)</a:t>
            </a:r>
            <a:endParaRPr sz="3600">
              <a:latin typeface="Consolas"/>
              <a:cs typeface="Consola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266827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dirty="0">
                <a:latin typeface="微软雅黑"/>
                <a:cs typeface="微软雅黑"/>
              </a:rPr>
              <a:t>代码演示</a:t>
            </a:r>
            <a:endParaRPr sz="52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919971"/>
            <a:ext cx="17280255" cy="800100"/>
          </a:xfrm>
          <a:custGeom>
            <a:avLst/>
            <a:gdLst/>
            <a:ahLst/>
            <a:cxnLst/>
            <a:rect l="l" t="t" r="r" b="b"/>
            <a:pathLst>
              <a:path w="17280255" h="800100">
                <a:moveTo>
                  <a:pt x="0" y="800099"/>
                </a:moveTo>
                <a:lnTo>
                  <a:pt x="17279874" y="800099"/>
                </a:lnTo>
                <a:lnTo>
                  <a:pt x="17279874" y="0"/>
                </a:lnTo>
                <a:lnTo>
                  <a:pt x="0" y="0"/>
                </a:lnTo>
                <a:lnTo>
                  <a:pt x="0" y="800099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894813" y="9087611"/>
            <a:ext cx="450342" cy="451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36595" y="9044940"/>
            <a:ext cx="1303019" cy="492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131" y="8916161"/>
            <a:ext cx="2335530" cy="6537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04621"/>
            <a:ext cx="540385" cy="810260"/>
          </a:xfrm>
          <a:custGeom>
            <a:avLst/>
            <a:gdLst/>
            <a:ahLst/>
            <a:cxnLst/>
            <a:rect l="l" t="t" r="r" b="b"/>
            <a:pathLst>
              <a:path w="540385" h="810260">
                <a:moveTo>
                  <a:pt x="0" y="810005"/>
                </a:moveTo>
                <a:lnTo>
                  <a:pt x="540258" y="810005"/>
                </a:lnTo>
                <a:lnTo>
                  <a:pt x="540258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520951"/>
            <a:ext cx="17280255" cy="7399020"/>
          </a:xfrm>
          <a:custGeom>
            <a:avLst/>
            <a:gdLst/>
            <a:ahLst/>
            <a:cxnLst/>
            <a:rect l="l" t="t" r="r" b="b"/>
            <a:pathLst>
              <a:path w="17280255" h="7399020">
                <a:moveTo>
                  <a:pt x="0" y="0"/>
                </a:moveTo>
                <a:lnTo>
                  <a:pt x="0" y="7399020"/>
                </a:lnTo>
                <a:lnTo>
                  <a:pt x="17279873" y="7399020"/>
                </a:lnTo>
                <a:lnTo>
                  <a:pt x="17279873" y="0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54807" y="1889759"/>
            <a:ext cx="11790680" cy="6795770"/>
          </a:xfrm>
          <a:custGeom>
            <a:avLst/>
            <a:gdLst/>
            <a:ahLst/>
            <a:cxnLst/>
            <a:rect l="l" t="t" r="r" b="b"/>
            <a:pathLst>
              <a:path w="11790680" h="6795770">
                <a:moveTo>
                  <a:pt x="0" y="6795516"/>
                </a:moveTo>
                <a:lnTo>
                  <a:pt x="11790426" y="6795516"/>
                </a:lnTo>
                <a:lnTo>
                  <a:pt x="11790426" y="0"/>
                </a:lnTo>
                <a:lnTo>
                  <a:pt x="0" y="0"/>
                </a:lnTo>
                <a:lnTo>
                  <a:pt x="0" y="6795516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33801" y="1937765"/>
            <a:ext cx="10755630" cy="660971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3600" spc="-5" dirty="0">
                <a:solidFill>
                  <a:srgbClr val="75705E"/>
                </a:solidFill>
                <a:latin typeface="Consolas"/>
                <a:cs typeface="Consolas"/>
              </a:rPr>
              <a:t>#TempConvert.py</a:t>
            </a:r>
            <a:endParaRPr sz="3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3600" spc="-5" dirty="0">
                <a:solidFill>
                  <a:srgbClr val="F8F8F1"/>
                </a:solidFill>
                <a:latin typeface="Consolas"/>
                <a:cs typeface="Consolas"/>
              </a:rPr>
              <a:t>TempStr</a:t>
            </a:r>
            <a:r>
              <a:rPr sz="3600" spc="-25" dirty="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sz="3600" dirty="0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sz="3600" spc="-3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3600" spc="-10" dirty="0">
                <a:solidFill>
                  <a:srgbClr val="66D9EE"/>
                </a:solidFill>
                <a:latin typeface="Consolas"/>
                <a:cs typeface="Consolas"/>
              </a:rPr>
              <a:t>input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(</a:t>
            </a:r>
            <a:r>
              <a:rPr sz="3600" spc="-10" dirty="0">
                <a:solidFill>
                  <a:srgbClr val="E6DB74"/>
                </a:solidFill>
                <a:latin typeface="Consolas"/>
                <a:cs typeface="Consolas"/>
              </a:rPr>
              <a:t>"</a:t>
            </a:r>
            <a:r>
              <a:rPr sz="3600" dirty="0">
                <a:solidFill>
                  <a:srgbClr val="E6DB74"/>
                </a:solidFill>
                <a:latin typeface="黑体"/>
                <a:cs typeface="黑体"/>
              </a:rPr>
              <a:t>请输入带有符号的温度值</a:t>
            </a:r>
            <a:r>
              <a:rPr sz="3600" dirty="0">
                <a:solidFill>
                  <a:srgbClr val="E6DB74"/>
                </a:solidFill>
                <a:latin typeface="Consolas"/>
                <a:cs typeface="Consolas"/>
              </a:rPr>
              <a:t>:</a:t>
            </a:r>
            <a:r>
              <a:rPr sz="3600" spc="-25" dirty="0">
                <a:solidFill>
                  <a:srgbClr val="E6DB74"/>
                </a:solidFill>
                <a:latin typeface="Consolas"/>
                <a:cs typeface="Consolas"/>
              </a:rPr>
              <a:t> </a:t>
            </a:r>
            <a:r>
              <a:rPr sz="3600" dirty="0">
                <a:solidFill>
                  <a:srgbClr val="E6DB74"/>
                </a:solidFill>
                <a:latin typeface="Consolas"/>
                <a:cs typeface="Consolas"/>
              </a:rPr>
              <a:t>"</a:t>
            </a:r>
            <a:r>
              <a:rPr sz="3600" dirty="0">
                <a:solidFill>
                  <a:srgbClr val="F8F8F1"/>
                </a:solidFill>
                <a:latin typeface="Consolas"/>
                <a:cs typeface="Consolas"/>
              </a:rPr>
              <a:t>)</a:t>
            </a:r>
            <a:endParaRPr sz="3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600" i="1" dirty="0">
                <a:solidFill>
                  <a:srgbClr val="66D9EE"/>
                </a:solidFill>
                <a:latin typeface="Consolas"/>
                <a:cs typeface="Consolas"/>
              </a:rPr>
              <a:t>if 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TempStr[</a:t>
            </a:r>
            <a:r>
              <a:rPr sz="3600" spc="-10" dirty="0">
                <a:solidFill>
                  <a:srgbClr val="F82571"/>
                </a:solidFill>
                <a:latin typeface="Consolas"/>
                <a:cs typeface="Consolas"/>
              </a:rPr>
              <a:t>-</a:t>
            </a:r>
            <a:r>
              <a:rPr sz="3600" spc="-10" dirty="0">
                <a:solidFill>
                  <a:srgbClr val="AD81FF"/>
                </a:solidFill>
                <a:latin typeface="Consolas"/>
                <a:cs typeface="Consolas"/>
              </a:rPr>
              <a:t>1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] </a:t>
            </a:r>
            <a:r>
              <a:rPr sz="3600" i="1" dirty="0">
                <a:solidFill>
                  <a:srgbClr val="66D9EE"/>
                </a:solidFill>
                <a:latin typeface="Consolas"/>
                <a:cs typeface="Consolas"/>
              </a:rPr>
              <a:t>in </a:t>
            </a:r>
            <a:r>
              <a:rPr sz="3600" spc="-5" dirty="0">
                <a:solidFill>
                  <a:srgbClr val="F8F8F1"/>
                </a:solidFill>
                <a:latin typeface="Consolas"/>
                <a:cs typeface="Consolas"/>
              </a:rPr>
              <a:t>[</a:t>
            </a:r>
            <a:r>
              <a:rPr sz="3600" spc="-5" dirty="0">
                <a:solidFill>
                  <a:srgbClr val="E6DB74"/>
                </a:solidFill>
                <a:latin typeface="Consolas"/>
                <a:cs typeface="Consolas"/>
              </a:rPr>
              <a:t>'F'</a:t>
            </a:r>
            <a:r>
              <a:rPr sz="3600" spc="-5" dirty="0">
                <a:solidFill>
                  <a:srgbClr val="CC7831"/>
                </a:solidFill>
                <a:latin typeface="Consolas"/>
                <a:cs typeface="Consolas"/>
              </a:rPr>
              <a:t>,</a:t>
            </a:r>
            <a:r>
              <a:rPr sz="3600" spc="-4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3600" spc="-5" dirty="0">
                <a:solidFill>
                  <a:srgbClr val="E6DB74"/>
                </a:solidFill>
                <a:latin typeface="Consolas"/>
                <a:cs typeface="Consolas"/>
              </a:rPr>
              <a:t>'f'</a:t>
            </a:r>
            <a:r>
              <a:rPr sz="3600" spc="-5" dirty="0">
                <a:solidFill>
                  <a:srgbClr val="F8F8F1"/>
                </a:solidFill>
                <a:latin typeface="Consolas"/>
                <a:cs typeface="Consolas"/>
              </a:rPr>
              <a:t>]</a:t>
            </a:r>
            <a:r>
              <a:rPr sz="3600" spc="-5" dirty="0">
                <a:solidFill>
                  <a:srgbClr val="F82571"/>
                </a:solidFill>
                <a:latin typeface="Consolas"/>
                <a:cs typeface="Consolas"/>
              </a:rPr>
              <a:t>:</a:t>
            </a:r>
            <a:endParaRPr sz="3600">
              <a:latin typeface="Consolas"/>
              <a:cs typeface="Consolas"/>
            </a:endParaRPr>
          </a:p>
          <a:p>
            <a:pPr marL="1016000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solidFill>
                  <a:srgbClr val="F8F8F1"/>
                </a:solidFill>
                <a:latin typeface="Consolas"/>
                <a:cs typeface="Consolas"/>
              </a:rPr>
              <a:t>C </a:t>
            </a:r>
            <a:r>
              <a:rPr sz="3600" dirty="0">
                <a:solidFill>
                  <a:srgbClr val="F82571"/>
                </a:solidFill>
                <a:latin typeface="Consolas"/>
                <a:cs typeface="Consolas"/>
              </a:rPr>
              <a:t>= 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(</a:t>
            </a:r>
            <a:r>
              <a:rPr sz="3600" spc="-10" dirty="0">
                <a:solidFill>
                  <a:srgbClr val="66D9EE"/>
                </a:solidFill>
                <a:latin typeface="Consolas"/>
                <a:cs typeface="Consolas"/>
              </a:rPr>
              <a:t>eval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(TempStr[</a:t>
            </a:r>
            <a:r>
              <a:rPr sz="3600" spc="-10" dirty="0">
                <a:solidFill>
                  <a:srgbClr val="AD81FF"/>
                </a:solidFill>
                <a:latin typeface="Consolas"/>
                <a:cs typeface="Consolas"/>
              </a:rPr>
              <a:t>0</a:t>
            </a:r>
            <a:r>
              <a:rPr sz="3600" spc="-10" dirty="0">
                <a:solidFill>
                  <a:srgbClr val="F82571"/>
                </a:solidFill>
                <a:latin typeface="Consolas"/>
                <a:cs typeface="Consolas"/>
              </a:rPr>
              <a:t>:-</a:t>
            </a:r>
            <a:r>
              <a:rPr sz="3600" spc="-10" dirty="0">
                <a:solidFill>
                  <a:srgbClr val="AD81FF"/>
                </a:solidFill>
                <a:latin typeface="Consolas"/>
                <a:cs typeface="Consolas"/>
              </a:rPr>
              <a:t>1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]) </a:t>
            </a:r>
            <a:r>
              <a:rPr sz="3600" dirty="0">
                <a:solidFill>
                  <a:srgbClr val="F82571"/>
                </a:solidFill>
                <a:latin typeface="Consolas"/>
                <a:cs typeface="Consolas"/>
              </a:rPr>
              <a:t>-</a:t>
            </a:r>
            <a:r>
              <a:rPr sz="3600" spc="-2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3600" spc="-10" dirty="0">
                <a:solidFill>
                  <a:srgbClr val="AD81FF"/>
                </a:solidFill>
                <a:latin typeface="Consolas"/>
                <a:cs typeface="Consolas"/>
              </a:rPr>
              <a:t>32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)</a:t>
            </a:r>
            <a:r>
              <a:rPr sz="3600" spc="-10" dirty="0">
                <a:solidFill>
                  <a:srgbClr val="F82571"/>
                </a:solidFill>
                <a:latin typeface="Consolas"/>
                <a:cs typeface="Consolas"/>
              </a:rPr>
              <a:t>/</a:t>
            </a:r>
            <a:r>
              <a:rPr sz="3600" spc="-10" dirty="0">
                <a:solidFill>
                  <a:srgbClr val="AD81FF"/>
                </a:solidFill>
                <a:latin typeface="Consolas"/>
                <a:cs typeface="Consolas"/>
              </a:rPr>
              <a:t>1.8</a:t>
            </a:r>
            <a:endParaRPr sz="3600">
              <a:latin typeface="Consolas"/>
              <a:cs typeface="Consolas"/>
            </a:endParaRPr>
          </a:p>
          <a:p>
            <a:pPr marL="1016000">
              <a:lnSpc>
                <a:spcPct val="100000"/>
              </a:lnSpc>
              <a:spcBef>
                <a:spcPts val="865"/>
              </a:spcBef>
            </a:pPr>
            <a:r>
              <a:rPr sz="3600" spc="-10" dirty="0">
                <a:solidFill>
                  <a:srgbClr val="66D9EE"/>
                </a:solidFill>
                <a:latin typeface="Consolas"/>
                <a:cs typeface="Consolas"/>
              </a:rPr>
              <a:t>print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(</a:t>
            </a:r>
            <a:r>
              <a:rPr sz="3600" spc="-10" dirty="0">
                <a:solidFill>
                  <a:srgbClr val="E6DB74"/>
                </a:solidFill>
                <a:latin typeface="Consolas"/>
                <a:cs typeface="Consolas"/>
              </a:rPr>
              <a:t>"</a:t>
            </a:r>
            <a:r>
              <a:rPr sz="3600" dirty="0">
                <a:solidFill>
                  <a:srgbClr val="E6DB74"/>
                </a:solidFill>
                <a:latin typeface="黑体"/>
                <a:cs typeface="黑体"/>
              </a:rPr>
              <a:t>转换后的温度是</a:t>
            </a:r>
            <a:r>
              <a:rPr sz="3600" spc="-5" dirty="0">
                <a:solidFill>
                  <a:srgbClr val="E6DB74"/>
                </a:solidFill>
                <a:latin typeface="Consolas"/>
                <a:cs typeface="Consolas"/>
              </a:rPr>
              <a:t>{:.2f}C"</a:t>
            </a:r>
            <a:r>
              <a:rPr sz="3600" spc="-5" dirty="0">
                <a:solidFill>
                  <a:srgbClr val="F8F8F1"/>
                </a:solidFill>
                <a:latin typeface="Consolas"/>
                <a:cs typeface="Consolas"/>
              </a:rPr>
              <a:t>.format(C))</a:t>
            </a:r>
            <a:endParaRPr sz="3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600" i="1" spc="-5" dirty="0">
                <a:solidFill>
                  <a:srgbClr val="66D9EE"/>
                </a:solidFill>
                <a:latin typeface="Consolas"/>
                <a:cs typeface="Consolas"/>
              </a:rPr>
              <a:t>elif </a:t>
            </a:r>
            <a:r>
              <a:rPr sz="3600" spc="-5" dirty="0">
                <a:solidFill>
                  <a:srgbClr val="F8F8F1"/>
                </a:solidFill>
                <a:latin typeface="Consolas"/>
                <a:cs typeface="Consolas"/>
              </a:rPr>
              <a:t>TempStr[</a:t>
            </a:r>
            <a:r>
              <a:rPr sz="3600" spc="-5" dirty="0">
                <a:solidFill>
                  <a:srgbClr val="F82571"/>
                </a:solidFill>
                <a:latin typeface="Consolas"/>
                <a:cs typeface="Consolas"/>
              </a:rPr>
              <a:t>-</a:t>
            </a:r>
            <a:r>
              <a:rPr sz="3600" spc="-5" dirty="0">
                <a:solidFill>
                  <a:srgbClr val="AD81FF"/>
                </a:solidFill>
                <a:latin typeface="Consolas"/>
                <a:cs typeface="Consolas"/>
              </a:rPr>
              <a:t>1</a:t>
            </a:r>
            <a:r>
              <a:rPr sz="3600" spc="-5" dirty="0">
                <a:solidFill>
                  <a:srgbClr val="F8F8F1"/>
                </a:solidFill>
                <a:latin typeface="Consolas"/>
                <a:cs typeface="Consolas"/>
              </a:rPr>
              <a:t>] </a:t>
            </a:r>
            <a:r>
              <a:rPr sz="3600" i="1" spc="-5" dirty="0">
                <a:solidFill>
                  <a:srgbClr val="66D9EE"/>
                </a:solidFill>
                <a:latin typeface="Consolas"/>
                <a:cs typeface="Consolas"/>
              </a:rPr>
              <a:t>in </a:t>
            </a:r>
            <a:r>
              <a:rPr sz="3600" spc="-5" dirty="0">
                <a:solidFill>
                  <a:srgbClr val="F8F8F1"/>
                </a:solidFill>
                <a:latin typeface="Consolas"/>
                <a:cs typeface="Consolas"/>
              </a:rPr>
              <a:t>[</a:t>
            </a:r>
            <a:r>
              <a:rPr sz="3600" spc="-5" dirty="0">
                <a:solidFill>
                  <a:srgbClr val="E6DB74"/>
                </a:solidFill>
                <a:latin typeface="Consolas"/>
                <a:cs typeface="Consolas"/>
              </a:rPr>
              <a:t>'C'</a:t>
            </a:r>
            <a:r>
              <a:rPr sz="3600" spc="-5" dirty="0">
                <a:solidFill>
                  <a:srgbClr val="CC7831"/>
                </a:solidFill>
                <a:latin typeface="Consolas"/>
                <a:cs typeface="Consolas"/>
              </a:rPr>
              <a:t>,</a:t>
            </a:r>
            <a:r>
              <a:rPr sz="3600" spc="-3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3600" spc="-10" dirty="0">
                <a:solidFill>
                  <a:srgbClr val="E6DB74"/>
                </a:solidFill>
                <a:latin typeface="Consolas"/>
                <a:cs typeface="Consolas"/>
              </a:rPr>
              <a:t>'c'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]</a:t>
            </a:r>
            <a:r>
              <a:rPr sz="3600" spc="-10" dirty="0">
                <a:solidFill>
                  <a:srgbClr val="F82571"/>
                </a:solidFill>
                <a:latin typeface="Consolas"/>
                <a:cs typeface="Consolas"/>
              </a:rPr>
              <a:t>:</a:t>
            </a:r>
            <a:endParaRPr sz="3600">
              <a:latin typeface="Consolas"/>
              <a:cs typeface="Consolas"/>
            </a:endParaRPr>
          </a:p>
          <a:p>
            <a:pPr marL="1016000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solidFill>
                  <a:srgbClr val="F8F8F1"/>
                </a:solidFill>
                <a:latin typeface="Consolas"/>
                <a:cs typeface="Consolas"/>
              </a:rPr>
              <a:t>F </a:t>
            </a:r>
            <a:r>
              <a:rPr sz="3600" dirty="0">
                <a:solidFill>
                  <a:srgbClr val="F82571"/>
                </a:solidFill>
                <a:latin typeface="Consolas"/>
                <a:cs typeface="Consolas"/>
              </a:rPr>
              <a:t>= </a:t>
            </a:r>
            <a:r>
              <a:rPr sz="3600" spc="-10" dirty="0">
                <a:solidFill>
                  <a:srgbClr val="AD81FF"/>
                </a:solidFill>
                <a:latin typeface="Consolas"/>
                <a:cs typeface="Consolas"/>
              </a:rPr>
              <a:t>1.8</a:t>
            </a:r>
            <a:r>
              <a:rPr sz="3600" spc="-10" dirty="0">
                <a:solidFill>
                  <a:srgbClr val="F82571"/>
                </a:solidFill>
                <a:latin typeface="Consolas"/>
                <a:cs typeface="Consolas"/>
              </a:rPr>
              <a:t>*</a:t>
            </a:r>
            <a:r>
              <a:rPr sz="3600" spc="-10" dirty="0">
                <a:solidFill>
                  <a:srgbClr val="66D9EE"/>
                </a:solidFill>
                <a:latin typeface="Consolas"/>
                <a:cs typeface="Consolas"/>
              </a:rPr>
              <a:t>eval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(TempStr[</a:t>
            </a:r>
            <a:r>
              <a:rPr sz="3600" spc="-10" dirty="0">
                <a:solidFill>
                  <a:srgbClr val="AD81FF"/>
                </a:solidFill>
                <a:latin typeface="Consolas"/>
                <a:cs typeface="Consolas"/>
              </a:rPr>
              <a:t>0</a:t>
            </a:r>
            <a:r>
              <a:rPr sz="3600" spc="-10" dirty="0">
                <a:solidFill>
                  <a:srgbClr val="F82571"/>
                </a:solidFill>
                <a:latin typeface="Consolas"/>
                <a:cs typeface="Consolas"/>
              </a:rPr>
              <a:t>:-</a:t>
            </a:r>
            <a:r>
              <a:rPr sz="3600" spc="-10" dirty="0">
                <a:solidFill>
                  <a:srgbClr val="AD81FF"/>
                </a:solidFill>
                <a:latin typeface="Consolas"/>
                <a:cs typeface="Consolas"/>
              </a:rPr>
              <a:t>1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]) </a:t>
            </a:r>
            <a:r>
              <a:rPr sz="3600" dirty="0">
                <a:solidFill>
                  <a:srgbClr val="F82571"/>
                </a:solidFill>
                <a:latin typeface="Consolas"/>
                <a:cs typeface="Consolas"/>
              </a:rPr>
              <a:t>+</a:t>
            </a:r>
            <a:r>
              <a:rPr sz="3600" spc="-2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3600" dirty="0">
                <a:solidFill>
                  <a:srgbClr val="AD81FF"/>
                </a:solidFill>
                <a:latin typeface="Consolas"/>
                <a:cs typeface="Consolas"/>
              </a:rPr>
              <a:t>32</a:t>
            </a:r>
            <a:endParaRPr sz="3600">
              <a:latin typeface="Consolas"/>
              <a:cs typeface="Consolas"/>
            </a:endParaRPr>
          </a:p>
          <a:p>
            <a:pPr marL="1016000">
              <a:lnSpc>
                <a:spcPct val="100000"/>
              </a:lnSpc>
              <a:spcBef>
                <a:spcPts val="865"/>
              </a:spcBef>
            </a:pPr>
            <a:r>
              <a:rPr sz="3600" spc="-10" dirty="0">
                <a:solidFill>
                  <a:srgbClr val="66D9EE"/>
                </a:solidFill>
                <a:latin typeface="Consolas"/>
                <a:cs typeface="Consolas"/>
              </a:rPr>
              <a:t>print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(</a:t>
            </a:r>
            <a:r>
              <a:rPr sz="3600" spc="-10" dirty="0">
                <a:solidFill>
                  <a:srgbClr val="E6DB74"/>
                </a:solidFill>
                <a:latin typeface="Consolas"/>
                <a:cs typeface="Consolas"/>
              </a:rPr>
              <a:t>"</a:t>
            </a:r>
            <a:r>
              <a:rPr sz="3600" dirty="0">
                <a:solidFill>
                  <a:srgbClr val="E6DB74"/>
                </a:solidFill>
                <a:latin typeface="黑体"/>
                <a:cs typeface="黑体"/>
              </a:rPr>
              <a:t>转换后的温度是</a:t>
            </a:r>
            <a:r>
              <a:rPr sz="3600" spc="-5" dirty="0">
                <a:solidFill>
                  <a:srgbClr val="E6DB74"/>
                </a:solidFill>
                <a:latin typeface="Consolas"/>
                <a:cs typeface="Consolas"/>
              </a:rPr>
              <a:t>{:.2f}F"</a:t>
            </a:r>
            <a:r>
              <a:rPr sz="3600" spc="-5" dirty="0">
                <a:solidFill>
                  <a:srgbClr val="F8F8F1"/>
                </a:solidFill>
                <a:latin typeface="Consolas"/>
                <a:cs typeface="Consolas"/>
              </a:rPr>
              <a:t>.format(F))</a:t>
            </a:r>
            <a:endParaRPr sz="3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3600" i="1" spc="-5" dirty="0">
                <a:solidFill>
                  <a:srgbClr val="66D9EE"/>
                </a:solidFill>
                <a:latin typeface="Consolas"/>
                <a:cs typeface="Consolas"/>
              </a:rPr>
              <a:t>else</a:t>
            </a:r>
            <a:r>
              <a:rPr sz="3600" spc="-5" dirty="0">
                <a:solidFill>
                  <a:srgbClr val="F82571"/>
                </a:solidFill>
                <a:latin typeface="Consolas"/>
                <a:cs typeface="Consolas"/>
              </a:rPr>
              <a:t>:</a:t>
            </a:r>
            <a:endParaRPr sz="3600">
              <a:latin typeface="Consolas"/>
              <a:cs typeface="Consolas"/>
            </a:endParaRPr>
          </a:p>
          <a:p>
            <a:pPr marL="1016000">
              <a:lnSpc>
                <a:spcPct val="100000"/>
              </a:lnSpc>
              <a:spcBef>
                <a:spcPts val="865"/>
              </a:spcBef>
            </a:pPr>
            <a:r>
              <a:rPr sz="3600" spc="-10" dirty="0">
                <a:solidFill>
                  <a:srgbClr val="66D9EE"/>
                </a:solidFill>
                <a:latin typeface="Consolas"/>
                <a:cs typeface="Consolas"/>
              </a:rPr>
              <a:t>print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(</a:t>
            </a:r>
            <a:r>
              <a:rPr sz="3600" spc="-10" dirty="0">
                <a:solidFill>
                  <a:srgbClr val="E6DB74"/>
                </a:solidFill>
                <a:latin typeface="Consolas"/>
                <a:cs typeface="Consolas"/>
              </a:rPr>
              <a:t>"</a:t>
            </a:r>
            <a:r>
              <a:rPr sz="3600" dirty="0">
                <a:solidFill>
                  <a:srgbClr val="E6DB74"/>
                </a:solidFill>
                <a:latin typeface="黑体"/>
                <a:cs typeface="黑体"/>
              </a:rPr>
              <a:t>输入格式错误</a:t>
            </a:r>
            <a:r>
              <a:rPr sz="3600" spc="-5" dirty="0">
                <a:solidFill>
                  <a:srgbClr val="E6DB74"/>
                </a:solidFill>
                <a:latin typeface="Consolas"/>
                <a:cs typeface="Consolas"/>
              </a:rPr>
              <a:t>"</a:t>
            </a:r>
            <a:r>
              <a:rPr sz="3600" spc="-5" dirty="0">
                <a:solidFill>
                  <a:srgbClr val="F8F8F1"/>
                </a:solidFill>
                <a:latin typeface="Consolas"/>
                <a:cs typeface="Consolas"/>
              </a:rPr>
              <a:t>)</a:t>
            </a:r>
            <a:endParaRPr sz="3600">
              <a:latin typeface="Consolas"/>
              <a:cs typeface="Consola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266827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dirty="0">
                <a:latin typeface="微软雅黑"/>
                <a:cs typeface="微软雅黑"/>
              </a:rPr>
              <a:t>代码初览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05686" y="2257805"/>
            <a:ext cx="765175" cy="255270"/>
          </a:xfrm>
          <a:custGeom>
            <a:avLst/>
            <a:gdLst/>
            <a:ahLst/>
            <a:cxnLst/>
            <a:rect l="l" t="t" r="r" b="b"/>
            <a:pathLst>
              <a:path w="765175" h="255269">
                <a:moveTo>
                  <a:pt x="611886" y="127635"/>
                </a:moveTo>
                <a:lnTo>
                  <a:pt x="509777" y="255270"/>
                </a:lnTo>
                <a:lnTo>
                  <a:pt x="713994" y="153162"/>
                </a:lnTo>
                <a:lnTo>
                  <a:pt x="611886" y="153162"/>
                </a:lnTo>
                <a:lnTo>
                  <a:pt x="611886" y="127635"/>
                </a:lnTo>
                <a:close/>
              </a:path>
              <a:path w="765175" h="255269">
                <a:moveTo>
                  <a:pt x="591464" y="102108"/>
                </a:moveTo>
                <a:lnTo>
                  <a:pt x="0" y="102108"/>
                </a:lnTo>
                <a:lnTo>
                  <a:pt x="0" y="153162"/>
                </a:lnTo>
                <a:lnTo>
                  <a:pt x="591464" y="153162"/>
                </a:lnTo>
                <a:lnTo>
                  <a:pt x="611886" y="127635"/>
                </a:lnTo>
                <a:lnTo>
                  <a:pt x="591464" y="102108"/>
                </a:lnTo>
                <a:close/>
              </a:path>
              <a:path w="765175" h="255269">
                <a:moveTo>
                  <a:pt x="713994" y="102108"/>
                </a:moveTo>
                <a:lnTo>
                  <a:pt x="611886" y="102108"/>
                </a:lnTo>
                <a:lnTo>
                  <a:pt x="611886" y="153162"/>
                </a:lnTo>
                <a:lnTo>
                  <a:pt x="713994" y="153162"/>
                </a:lnTo>
                <a:lnTo>
                  <a:pt x="765048" y="127635"/>
                </a:lnTo>
                <a:lnTo>
                  <a:pt x="713994" y="102108"/>
                </a:lnTo>
                <a:close/>
              </a:path>
              <a:path w="765175" h="255269">
                <a:moveTo>
                  <a:pt x="509777" y="0"/>
                </a:moveTo>
                <a:lnTo>
                  <a:pt x="611886" y="127635"/>
                </a:lnTo>
                <a:lnTo>
                  <a:pt x="611886" y="102108"/>
                </a:lnTo>
                <a:lnTo>
                  <a:pt x="713994" y="102108"/>
                </a:lnTo>
                <a:lnTo>
                  <a:pt x="5097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929104" y="2140711"/>
            <a:ext cx="7372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黑体"/>
                <a:cs typeface="黑体"/>
              </a:rPr>
              <a:t>注释</a:t>
            </a:r>
            <a:endParaRPr sz="28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919971"/>
            <a:ext cx="17280255" cy="800100"/>
          </a:xfrm>
          <a:custGeom>
            <a:avLst/>
            <a:gdLst/>
            <a:ahLst/>
            <a:cxnLst/>
            <a:rect l="l" t="t" r="r" b="b"/>
            <a:pathLst>
              <a:path w="17280255" h="800100">
                <a:moveTo>
                  <a:pt x="0" y="800099"/>
                </a:moveTo>
                <a:lnTo>
                  <a:pt x="17279874" y="800099"/>
                </a:lnTo>
                <a:lnTo>
                  <a:pt x="17279874" y="0"/>
                </a:lnTo>
                <a:lnTo>
                  <a:pt x="0" y="0"/>
                </a:lnTo>
                <a:lnTo>
                  <a:pt x="0" y="800099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894813" y="9087611"/>
            <a:ext cx="450342" cy="451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36595" y="9044940"/>
            <a:ext cx="1303019" cy="492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131" y="8916161"/>
            <a:ext cx="2335530" cy="6537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04621"/>
            <a:ext cx="540385" cy="810260"/>
          </a:xfrm>
          <a:custGeom>
            <a:avLst/>
            <a:gdLst/>
            <a:ahLst/>
            <a:cxnLst/>
            <a:rect l="l" t="t" r="r" b="b"/>
            <a:pathLst>
              <a:path w="540385" h="810260">
                <a:moveTo>
                  <a:pt x="0" y="810005"/>
                </a:moveTo>
                <a:lnTo>
                  <a:pt x="540258" y="810005"/>
                </a:lnTo>
                <a:lnTo>
                  <a:pt x="540258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520951"/>
            <a:ext cx="17280255" cy="7399020"/>
          </a:xfrm>
          <a:custGeom>
            <a:avLst/>
            <a:gdLst/>
            <a:ahLst/>
            <a:cxnLst/>
            <a:rect l="l" t="t" r="r" b="b"/>
            <a:pathLst>
              <a:path w="17280255" h="7399020">
                <a:moveTo>
                  <a:pt x="0" y="0"/>
                </a:moveTo>
                <a:lnTo>
                  <a:pt x="0" y="7399020"/>
                </a:lnTo>
                <a:lnTo>
                  <a:pt x="17279873" y="7399020"/>
                </a:lnTo>
                <a:lnTo>
                  <a:pt x="17279873" y="0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54807" y="1889759"/>
            <a:ext cx="11790680" cy="6795770"/>
          </a:xfrm>
          <a:custGeom>
            <a:avLst/>
            <a:gdLst/>
            <a:ahLst/>
            <a:cxnLst/>
            <a:rect l="l" t="t" r="r" b="b"/>
            <a:pathLst>
              <a:path w="11790680" h="6795770">
                <a:moveTo>
                  <a:pt x="0" y="6795516"/>
                </a:moveTo>
                <a:lnTo>
                  <a:pt x="11790426" y="6795516"/>
                </a:lnTo>
                <a:lnTo>
                  <a:pt x="11790426" y="0"/>
                </a:lnTo>
                <a:lnTo>
                  <a:pt x="0" y="0"/>
                </a:lnTo>
                <a:lnTo>
                  <a:pt x="0" y="6795516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33801" y="1937765"/>
            <a:ext cx="10755630" cy="660971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3600" spc="-5" dirty="0">
                <a:solidFill>
                  <a:srgbClr val="75705E"/>
                </a:solidFill>
                <a:latin typeface="Consolas"/>
                <a:cs typeface="Consolas"/>
              </a:rPr>
              <a:t>#TempConvert.py</a:t>
            </a:r>
            <a:endParaRPr sz="3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3600" spc="-5" dirty="0">
                <a:solidFill>
                  <a:srgbClr val="F8F8F1"/>
                </a:solidFill>
                <a:latin typeface="Consolas"/>
                <a:cs typeface="Consolas"/>
              </a:rPr>
              <a:t>TempStr</a:t>
            </a:r>
            <a:r>
              <a:rPr sz="3600" spc="-25" dirty="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sz="3600" dirty="0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sz="3600" spc="-3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3600" spc="-10" dirty="0">
                <a:solidFill>
                  <a:srgbClr val="66D9EE"/>
                </a:solidFill>
                <a:latin typeface="Consolas"/>
                <a:cs typeface="Consolas"/>
              </a:rPr>
              <a:t>input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(</a:t>
            </a:r>
            <a:r>
              <a:rPr sz="3600" spc="-10" dirty="0">
                <a:solidFill>
                  <a:srgbClr val="E6DB74"/>
                </a:solidFill>
                <a:latin typeface="Consolas"/>
                <a:cs typeface="Consolas"/>
              </a:rPr>
              <a:t>"</a:t>
            </a:r>
            <a:r>
              <a:rPr sz="3600" dirty="0">
                <a:solidFill>
                  <a:srgbClr val="E6DB74"/>
                </a:solidFill>
                <a:latin typeface="黑体"/>
                <a:cs typeface="黑体"/>
              </a:rPr>
              <a:t>请输入带有符号的温度值</a:t>
            </a:r>
            <a:r>
              <a:rPr sz="3600" dirty="0">
                <a:solidFill>
                  <a:srgbClr val="E6DB74"/>
                </a:solidFill>
                <a:latin typeface="Consolas"/>
                <a:cs typeface="Consolas"/>
              </a:rPr>
              <a:t>:</a:t>
            </a:r>
            <a:r>
              <a:rPr sz="3600" spc="-25" dirty="0">
                <a:solidFill>
                  <a:srgbClr val="E6DB74"/>
                </a:solidFill>
                <a:latin typeface="Consolas"/>
                <a:cs typeface="Consolas"/>
              </a:rPr>
              <a:t> </a:t>
            </a:r>
            <a:r>
              <a:rPr sz="3600" dirty="0">
                <a:solidFill>
                  <a:srgbClr val="E6DB74"/>
                </a:solidFill>
                <a:latin typeface="Consolas"/>
                <a:cs typeface="Consolas"/>
              </a:rPr>
              <a:t>"</a:t>
            </a:r>
            <a:r>
              <a:rPr sz="3600" dirty="0">
                <a:solidFill>
                  <a:srgbClr val="F8F8F1"/>
                </a:solidFill>
                <a:latin typeface="Consolas"/>
                <a:cs typeface="Consolas"/>
              </a:rPr>
              <a:t>)</a:t>
            </a:r>
            <a:endParaRPr sz="3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600" i="1" dirty="0">
                <a:solidFill>
                  <a:srgbClr val="66D9EE"/>
                </a:solidFill>
                <a:latin typeface="Consolas"/>
                <a:cs typeface="Consolas"/>
              </a:rPr>
              <a:t>if 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TempStr[</a:t>
            </a:r>
            <a:r>
              <a:rPr sz="3600" spc="-10" dirty="0">
                <a:solidFill>
                  <a:srgbClr val="F82571"/>
                </a:solidFill>
                <a:latin typeface="Consolas"/>
                <a:cs typeface="Consolas"/>
              </a:rPr>
              <a:t>-</a:t>
            </a:r>
            <a:r>
              <a:rPr sz="3600" spc="-10" dirty="0">
                <a:solidFill>
                  <a:srgbClr val="AD81FF"/>
                </a:solidFill>
                <a:latin typeface="Consolas"/>
                <a:cs typeface="Consolas"/>
              </a:rPr>
              <a:t>1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] </a:t>
            </a:r>
            <a:r>
              <a:rPr sz="3600" i="1" dirty="0">
                <a:solidFill>
                  <a:srgbClr val="66D9EE"/>
                </a:solidFill>
                <a:latin typeface="Consolas"/>
                <a:cs typeface="Consolas"/>
              </a:rPr>
              <a:t>in </a:t>
            </a:r>
            <a:r>
              <a:rPr sz="3600" spc="-5" dirty="0">
                <a:solidFill>
                  <a:srgbClr val="F8F8F1"/>
                </a:solidFill>
                <a:latin typeface="Consolas"/>
                <a:cs typeface="Consolas"/>
              </a:rPr>
              <a:t>[</a:t>
            </a:r>
            <a:r>
              <a:rPr sz="3600" spc="-5" dirty="0">
                <a:solidFill>
                  <a:srgbClr val="E6DB74"/>
                </a:solidFill>
                <a:latin typeface="Consolas"/>
                <a:cs typeface="Consolas"/>
              </a:rPr>
              <a:t>'F'</a:t>
            </a:r>
            <a:r>
              <a:rPr sz="3600" spc="-5" dirty="0">
                <a:solidFill>
                  <a:srgbClr val="CC7831"/>
                </a:solidFill>
                <a:latin typeface="Consolas"/>
                <a:cs typeface="Consolas"/>
              </a:rPr>
              <a:t>,</a:t>
            </a:r>
            <a:r>
              <a:rPr sz="3600" spc="-4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3600" spc="-5" dirty="0">
                <a:solidFill>
                  <a:srgbClr val="E6DB74"/>
                </a:solidFill>
                <a:latin typeface="Consolas"/>
                <a:cs typeface="Consolas"/>
              </a:rPr>
              <a:t>'f'</a:t>
            </a:r>
            <a:r>
              <a:rPr sz="3600" spc="-5" dirty="0">
                <a:solidFill>
                  <a:srgbClr val="F8F8F1"/>
                </a:solidFill>
                <a:latin typeface="Consolas"/>
                <a:cs typeface="Consolas"/>
              </a:rPr>
              <a:t>]</a:t>
            </a:r>
            <a:r>
              <a:rPr sz="3600" spc="-5" dirty="0">
                <a:solidFill>
                  <a:srgbClr val="F82571"/>
                </a:solidFill>
                <a:latin typeface="Consolas"/>
                <a:cs typeface="Consolas"/>
              </a:rPr>
              <a:t>:</a:t>
            </a:r>
            <a:endParaRPr sz="3600">
              <a:latin typeface="Consolas"/>
              <a:cs typeface="Consolas"/>
            </a:endParaRPr>
          </a:p>
          <a:p>
            <a:pPr marL="1016000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solidFill>
                  <a:srgbClr val="F8F8F1"/>
                </a:solidFill>
                <a:latin typeface="Consolas"/>
                <a:cs typeface="Consolas"/>
              </a:rPr>
              <a:t>C </a:t>
            </a:r>
            <a:r>
              <a:rPr sz="3600" dirty="0">
                <a:solidFill>
                  <a:srgbClr val="F82571"/>
                </a:solidFill>
                <a:latin typeface="Consolas"/>
                <a:cs typeface="Consolas"/>
              </a:rPr>
              <a:t>= 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(</a:t>
            </a:r>
            <a:r>
              <a:rPr sz="3600" spc="-10" dirty="0">
                <a:solidFill>
                  <a:srgbClr val="66D9EE"/>
                </a:solidFill>
                <a:latin typeface="Consolas"/>
                <a:cs typeface="Consolas"/>
              </a:rPr>
              <a:t>eval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(TempStr[</a:t>
            </a:r>
            <a:r>
              <a:rPr sz="3600" spc="-10" dirty="0">
                <a:solidFill>
                  <a:srgbClr val="AD81FF"/>
                </a:solidFill>
                <a:latin typeface="Consolas"/>
                <a:cs typeface="Consolas"/>
              </a:rPr>
              <a:t>0</a:t>
            </a:r>
            <a:r>
              <a:rPr sz="3600" spc="-10" dirty="0">
                <a:solidFill>
                  <a:srgbClr val="F82571"/>
                </a:solidFill>
                <a:latin typeface="Consolas"/>
                <a:cs typeface="Consolas"/>
              </a:rPr>
              <a:t>:-</a:t>
            </a:r>
            <a:r>
              <a:rPr sz="3600" spc="-10" dirty="0">
                <a:solidFill>
                  <a:srgbClr val="AD81FF"/>
                </a:solidFill>
                <a:latin typeface="Consolas"/>
                <a:cs typeface="Consolas"/>
              </a:rPr>
              <a:t>1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]) </a:t>
            </a:r>
            <a:r>
              <a:rPr sz="3600" dirty="0">
                <a:solidFill>
                  <a:srgbClr val="F82571"/>
                </a:solidFill>
                <a:latin typeface="Consolas"/>
                <a:cs typeface="Consolas"/>
              </a:rPr>
              <a:t>-</a:t>
            </a:r>
            <a:r>
              <a:rPr sz="3600" spc="-2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3600" spc="-10" dirty="0">
                <a:solidFill>
                  <a:srgbClr val="AD81FF"/>
                </a:solidFill>
                <a:latin typeface="Consolas"/>
                <a:cs typeface="Consolas"/>
              </a:rPr>
              <a:t>32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)</a:t>
            </a:r>
            <a:r>
              <a:rPr sz="3600" spc="-10" dirty="0">
                <a:solidFill>
                  <a:srgbClr val="F82571"/>
                </a:solidFill>
                <a:latin typeface="Consolas"/>
                <a:cs typeface="Consolas"/>
              </a:rPr>
              <a:t>/</a:t>
            </a:r>
            <a:r>
              <a:rPr sz="3600" spc="-10" dirty="0">
                <a:solidFill>
                  <a:srgbClr val="AD81FF"/>
                </a:solidFill>
                <a:latin typeface="Consolas"/>
                <a:cs typeface="Consolas"/>
              </a:rPr>
              <a:t>1.8</a:t>
            </a:r>
            <a:endParaRPr sz="3600">
              <a:latin typeface="Consolas"/>
              <a:cs typeface="Consolas"/>
            </a:endParaRPr>
          </a:p>
          <a:p>
            <a:pPr marL="1016000">
              <a:lnSpc>
                <a:spcPct val="100000"/>
              </a:lnSpc>
              <a:spcBef>
                <a:spcPts val="865"/>
              </a:spcBef>
            </a:pPr>
            <a:r>
              <a:rPr sz="3600" spc="-10" dirty="0">
                <a:solidFill>
                  <a:srgbClr val="66D9EE"/>
                </a:solidFill>
                <a:latin typeface="Consolas"/>
                <a:cs typeface="Consolas"/>
              </a:rPr>
              <a:t>print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(</a:t>
            </a:r>
            <a:r>
              <a:rPr sz="3600" spc="-10" dirty="0">
                <a:solidFill>
                  <a:srgbClr val="E6DB74"/>
                </a:solidFill>
                <a:latin typeface="Consolas"/>
                <a:cs typeface="Consolas"/>
              </a:rPr>
              <a:t>"</a:t>
            </a:r>
            <a:r>
              <a:rPr sz="3600" dirty="0">
                <a:solidFill>
                  <a:srgbClr val="E6DB74"/>
                </a:solidFill>
                <a:latin typeface="黑体"/>
                <a:cs typeface="黑体"/>
              </a:rPr>
              <a:t>转换后的温度是</a:t>
            </a:r>
            <a:r>
              <a:rPr sz="3600" spc="-5" dirty="0">
                <a:solidFill>
                  <a:srgbClr val="E6DB74"/>
                </a:solidFill>
                <a:latin typeface="Consolas"/>
                <a:cs typeface="Consolas"/>
              </a:rPr>
              <a:t>{:.2f}C"</a:t>
            </a:r>
            <a:r>
              <a:rPr sz="3600" spc="-5" dirty="0">
                <a:solidFill>
                  <a:srgbClr val="F8F8F1"/>
                </a:solidFill>
                <a:latin typeface="Consolas"/>
                <a:cs typeface="Consolas"/>
              </a:rPr>
              <a:t>.format(C))</a:t>
            </a:r>
            <a:endParaRPr sz="3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600" i="1" spc="-5" dirty="0">
                <a:solidFill>
                  <a:srgbClr val="66D9EE"/>
                </a:solidFill>
                <a:latin typeface="Consolas"/>
                <a:cs typeface="Consolas"/>
              </a:rPr>
              <a:t>elif </a:t>
            </a:r>
            <a:r>
              <a:rPr sz="3600" spc="-5" dirty="0">
                <a:solidFill>
                  <a:srgbClr val="F8F8F1"/>
                </a:solidFill>
                <a:latin typeface="Consolas"/>
                <a:cs typeface="Consolas"/>
              </a:rPr>
              <a:t>TempStr[</a:t>
            </a:r>
            <a:r>
              <a:rPr sz="3600" spc="-5" dirty="0">
                <a:solidFill>
                  <a:srgbClr val="F82571"/>
                </a:solidFill>
                <a:latin typeface="Consolas"/>
                <a:cs typeface="Consolas"/>
              </a:rPr>
              <a:t>-</a:t>
            </a:r>
            <a:r>
              <a:rPr sz="3600" spc="-5" dirty="0">
                <a:solidFill>
                  <a:srgbClr val="AD81FF"/>
                </a:solidFill>
                <a:latin typeface="Consolas"/>
                <a:cs typeface="Consolas"/>
              </a:rPr>
              <a:t>1</a:t>
            </a:r>
            <a:r>
              <a:rPr sz="3600" spc="-5" dirty="0">
                <a:solidFill>
                  <a:srgbClr val="F8F8F1"/>
                </a:solidFill>
                <a:latin typeface="Consolas"/>
                <a:cs typeface="Consolas"/>
              </a:rPr>
              <a:t>] </a:t>
            </a:r>
            <a:r>
              <a:rPr sz="3600" i="1" spc="-5" dirty="0">
                <a:solidFill>
                  <a:srgbClr val="66D9EE"/>
                </a:solidFill>
                <a:latin typeface="Consolas"/>
                <a:cs typeface="Consolas"/>
              </a:rPr>
              <a:t>in </a:t>
            </a:r>
            <a:r>
              <a:rPr sz="3600" spc="-5" dirty="0">
                <a:solidFill>
                  <a:srgbClr val="F8F8F1"/>
                </a:solidFill>
                <a:latin typeface="Consolas"/>
                <a:cs typeface="Consolas"/>
              </a:rPr>
              <a:t>[</a:t>
            </a:r>
            <a:r>
              <a:rPr sz="3600" spc="-5" dirty="0">
                <a:solidFill>
                  <a:srgbClr val="E6DB74"/>
                </a:solidFill>
                <a:latin typeface="Consolas"/>
                <a:cs typeface="Consolas"/>
              </a:rPr>
              <a:t>'C'</a:t>
            </a:r>
            <a:r>
              <a:rPr sz="3600" spc="-5" dirty="0">
                <a:solidFill>
                  <a:srgbClr val="CC7831"/>
                </a:solidFill>
                <a:latin typeface="Consolas"/>
                <a:cs typeface="Consolas"/>
              </a:rPr>
              <a:t>,</a:t>
            </a:r>
            <a:r>
              <a:rPr sz="3600" spc="-3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3600" spc="-10" dirty="0">
                <a:solidFill>
                  <a:srgbClr val="E6DB74"/>
                </a:solidFill>
                <a:latin typeface="Consolas"/>
                <a:cs typeface="Consolas"/>
              </a:rPr>
              <a:t>'c'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]</a:t>
            </a:r>
            <a:r>
              <a:rPr sz="3600" spc="-10" dirty="0">
                <a:solidFill>
                  <a:srgbClr val="F82571"/>
                </a:solidFill>
                <a:latin typeface="Consolas"/>
                <a:cs typeface="Consolas"/>
              </a:rPr>
              <a:t>:</a:t>
            </a:r>
            <a:endParaRPr sz="3600">
              <a:latin typeface="Consolas"/>
              <a:cs typeface="Consolas"/>
            </a:endParaRPr>
          </a:p>
          <a:p>
            <a:pPr marL="1016000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solidFill>
                  <a:srgbClr val="F8F8F1"/>
                </a:solidFill>
                <a:latin typeface="Consolas"/>
                <a:cs typeface="Consolas"/>
              </a:rPr>
              <a:t>F </a:t>
            </a:r>
            <a:r>
              <a:rPr sz="3600" dirty="0">
                <a:solidFill>
                  <a:srgbClr val="F82571"/>
                </a:solidFill>
                <a:latin typeface="Consolas"/>
                <a:cs typeface="Consolas"/>
              </a:rPr>
              <a:t>= </a:t>
            </a:r>
            <a:r>
              <a:rPr sz="3600" spc="-10" dirty="0">
                <a:solidFill>
                  <a:srgbClr val="AD81FF"/>
                </a:solidFill>
                <a:latin typeface="Consolas"/>
                <a:cs typeface="Consolas"/>
              </a:rPr>
              <a:t>1.8</a:t>
            </a:r>
            <a:r>
              <a:rPr sz="3600" spc="-10" dirty="0">
                <a:solidFill>
                  <a:srgbClr val="F82571"/>
                </a:solidFill>
                <a:latin typeface="Consolas"/>
                <a:cs typeface="Consolas"/>
              </a:rPr>
              <a:t>*</a:t>
            </a:r>
            <a:r>
              <a:rPr sz="3600" spc="-10" dirty="0">
                <a:solidFill>
                  <a:srgbClr val="66D9EE"/>
                </a:solidFill>
                <a:latin typeface="Consolas"/>
                <a:cs typeface="Consolas"/>
              </a:rPr>
              <a:t>eval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(TempStr[</a:t>
            </a:r>
            <a:r>
              <a:rPr sz="3600" spc="-10" dirty="0">
                <a:solidFill>
                  <a:srgbClr val="AD81FF"/>
                </a:solidFill>
                <a:latin typeface="Consolas"/>
                <a:cs typeface="Consolas"/>
              </a:rPr>
              <a:t>0</a:t>
            </a:r>
            <a:r>
              <a:rPr sz="3600" spc="-10" dirty="0">
                <a:solidFill>
                  <a:srgbClr val="F82571"/>
                </a:solidFill>
                <a:latin typeface="Consolas"/>
                <a:cs typeface="Consolas"/>
              </a:rPr>
              <a:t>:-</a:t>
            </a:r>
            <a:r>
              <a:rPr sz="3600" spc="-10" dirty="0">
                <a:solidFill>
                  <a:srgbClr val="AD81FF"/>
                </a:solidFill>
                <a:latin typeface="Consolas"/>
                <a:cs typeface="Consolas"/>
              </a:rPr>
              <a:t>1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]) </a:t>
            </a:r>
            <a:r>
              <a:rPr sz="3600" dirty="0">
                <a:solidFill>
                  <a:srgbClr val="F82571"/>
                </a:solidFill>
                <a:latin typeface="Consolas"/>
                <a:cs typeface="Consolas"/>
              </a:rPr>
              <a:t>+</a:t>
            </a:r>
            <a:r>
              <a:rPr sz="3600" spc="-2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3600" dirty="0">
                <a:solidFill>
                  <a:srgbClr val="AD81FF"/>
                </a:solidFill>
                <a:latin typeface="Consolas"/>
                <a:cs typeface="Consolas"/>
              </a:rPr>
              <a:t>32</a:t>
            </a:r>
            <a:endParaRPr sz="3600">
              <a:latin typeface="Consolas"/>
              <a:cs typeface="Consolas"/>
            </a:endParaRPr>
          </a:p>
          <a:p>
            <a:pPr marL="1016000">
              <a:lnSpc>
                <a:spcPct val="100000"/>
              </a:lnSpc>
              <a:spcBef>
                <a:spcPts val="865"/>
              </a:spcBef>
            </a:pPr>
            <a:r>
              <a:rPr sz="3600" spc="-10" dirty="0">
                <a:solidFill>
                  <a:srgbClr val="66D9EE"/>
                </a:solidFill>
                <a:latin typeface="Consolas"/>
                <a:cs typeface="Consolas"/>
              </a:rPr>
              <a:t>print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(</a:t>
            </a:r>
            <a:r>
              <a:rPr sz="3600" spc="-10" dirty="0">
                <a:solidFill>
                  <a:srgbClr val="E6DB74"/>
                </a:solidFill>
                <a:latin typeface="Consolas"/>
                <a:cs typeface="Consolas"/>
              </a:rPr>
              <a:t>"</a:t>
            </a:r>
            <a:r>
              <a:rPr sz="3600" dirty="0">
                <a:solidFill>
                  <a:srgbClr val="E6DB74"/>
                </a:solidFill>
                <a:latin typeface="黑体"/>
                <a:cs typeface="黑体"/>
              </a:rPr>
              <a:t>转换后的温度是</a:t>
            </a:r>
            <a:r>
              <a:rPr sz="3600" spc="-5" dirty="0">
                <a:solidFill>
                  <a:srgbClr val="E6DB74"/>
                </a:solidFill>
                <a:latin typeface="Consolas"/>
                <a:cs typeface="Consolas"/>
              </a:rPr>
              <a:t>{:.2f}F"</a:t>
            </a:r>
            <a:r>
              <a:rPr sz="3600" spc="-5" dirty="0">
                <a:solidFill>
                  <a:srgbClr val="F8F8F1"/>
                </a:solidFill>
                <a:latin typeface="Consolas"/>
                <a:cs typeface="Consolas"/>
              </a:rPr>
              <a:t>.format(F))</a:t>
            </a:r>
            <a:endParaRPr sz="3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3600" i="1" spc="-5" dirty="0">
                <a:solidFill>
                  <a:srgbClr val="66D9EE"/>
                </a:solidFill>
                <a:latin typeface="Consolas"/>
                <a:cs typeface="Consolas"/>
              </a:rPr>
              <a:t>else</a:t>
            </a:r>
            <a:r>
              <a:rPr sz="3600" spc="-5" dirty="0">
                <a:solidFill>
                  <a:srgbClr val="F82571"/>
                </a:solidFill>
                <a:latin typeface="Consolas"/>
                <a:cs typeface="Consolas"/>
              </a:rPr>
              <a:t>:</a:t>
            </a:r>
            <a:endParaRPr sz="3600">
              <a:latin typeface="Consolas"/>
              <a:cs typeface="Consolas"/>
            </a:endParaRPr>
          </a:p>
          <a:p>
            <a:pPr marL="1016000">
              <a:lnSpc>
                <a:spcPct val="100000"/>
              </a:lnSpc>
              <a:spcBef>
                <a:spcPts val="865"/>
              </a:spcBef>
            </a:pPr>
            <a:r>
              <a:rPr sz="3600" spc="-10" dirty="0">
                <a:solidFill>
                  <a:srgbClr val="66D9EE"/>
                </a:solidFill>
                <a:latin typeface="Consolas"/>
                <a:cs typeface="Consolas"/>
              </a:rPr>
              <a:t>print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(</a:t>
            </a:r>
            <a:r>
              <a:rPr sz="3600" spc="-10" dirty="0">
                <a:solidFill>
                  <a:srgbClr val="E6DB74"/>
                </a:solidFill>
                <a:latin typeface="Consolas"/>
                <a:cs typeface="Consolas"/>
              </a:rPr>
              <a:t>"</a:t>
            </a:r>
            <a:r>
              <a:rPr sz="3600" dirty="0">
                <a:solidFill>
                  <a:srgbClr val="E6DB74"/>
                </a:solidFill>
                <a:latin typeface="黑体"/>
                <a:cs typeface="黑体"/>
              </a:rPr>
              <a:t>输入格式错误</a:t>
            </a:r>
            <a:r>
              <a:rPr sz="3600" spc="-5" dirty="0">
                <a:solidFill>
                  <a:srgbClr val="E6DB74"/>
                </a:solidFill>
                <a:latin typeface="Consolas"/>
                <a:cs typeface="Consolas"/>
              </a:rPr>
              <a:t>"</a:t>
            </a:r>
            <a:r>
              <a:rPr sz="3600" spc="-5" dirty="0">
                <a:solidFill>
                  <a:srgbClr val="F8F8F1"/>
                </a:solidFill>
                <a:latin typeface="Consolas"/>
                <a:cs typeface="Consolas"/>
              </a:rPr>
              <a:t>)</a:t>
            </a:r>
            <a:endParaRPr sz="3600">
              <a:latin typeface="Consolas"/>
              <a:cs typeface="Consola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266827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dirty="0">
                <a:latin typeface="微软雅黑"/>
                <a:cs typeface="微软雅黑"/>
              </a:rPr>
              <a:t>代码初览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05686" y="2887979"/>
            <a:ext cx="765175" cy="255270"/>
          </a:xfrm>
          <a:custGeom>
            <a:avLst/>
            <a:gdLst/>
            <a:ahLst/>
            <a:cxnLst/>
            <a:rect l="l" t="t" r="r" b="b"/>
            <a:pathLst>
              <a:path w="765175" h="255269">
                <a:moveTo>
                  <a:pt x="611886" y="127635"/>
                </a:moveTo>
                <a:lnTo>
                  <a:pt x="509777" y="255270"/>
                </a:lnTo>
                <a:lnTo>
                  <a:pt x="713994" y="153162"/>
                </a:lnTo>
                <a:lnTo>
                  <a:pt x="611886" y="153162"/>
                </a:lnTo>
                <a:lnTo>
                  <a:pt x="611886" y="127635"/>
                </a:lnTo>
                <a:close/>
              </a:path>
              <a:path w="765175" h="255269">
                <a:moveTo>
                  <a:pt x="591464" y="102108"/>
                </a:moveTo>
                <a:lnTo>
                  <a:pt x="0" y="102108"/>
                </a:lnTo>
                <a:lnTo>
                  <a:pt x="0" y="153162"/>
                </a:lnTo>
                <a:lnTo>
                  <a:pt x="591464" y="153162"/>
                </a:lnTo>
                <a:lnTo>
                  <a:pt x="611886" y="127635"/>
                </a:lnTo>
                <a:lnTo>
                  <a:pt x="591464" y="102108"/>
                </a:lnTo>
                <a:close/>
              </a:path>
              <a:path w="765175" h="255269">
                <a:moveTo>
                  <a:pt x="713994" y="102108"/>
                </a:moveTo>
                <a:lnTo>
                  <a:pt x="611886" y="102108"/>
                </a:lnTo>
                <a:lnTo>
                  <a:pt x="611886" y="153162"/>
                </a:lnTo>
                <a:lnTo>
                  <a:pt x="713994" y="153162"/>
                </a:lnTo>
                <a:lnTo>
                  <a:pt x="765048" y="127635"/>
                </a:lnTo>
                <a:lnTo>
                  <a:pt x="713994" y="102108"/>
                </a:lnTo>
                <a:close/>
              </a:path>
              <a:path w="765175" h="255269">
                <a:moveTo>
                  <a:pt x="509777" y="0"/>
                </a:moveTo>
                <a:lnTo>
                  <a:pt x="611886" y="127635"/>
                </a:lnTo>
                <a:lnTo>
                  <a:pt x="611886" y="102108"/>
                </a:lnTo>
                <a:lnTo>
                  <a:pt x="713994" y="102108"/>
                </a:lnTo>
                <a:lnTo>
                  <a:pt x="5097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794230" y="2770886"/>
            <a:ext cx="14490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黑体"/>
                <a:cs typeface="黑体"/>
              </a:rPr>
              <a:t>获得输入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784578" y="4309668"/>
            <a:ext cx="2159635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黑体"/>
                <a:cs typeface="黑体"/>
              </a:rPr>
              <a:t>输入形</a:t>
            </a:r>
            <a:r>
              <a:rPr sz="2800" spc="-15" dirty="0">
                <a:solidFill>
                  <a:srgbClr val="FFFFFF"/>
                </a:solidFill>
                <a:latin typeface="黑体"/>
                <a:cs typeface="黑体"/>
              </a:rPr>
              <a:t>式</a:t>
            </a:r>
            <a:r>
              <a:rPr sz="2800" dirty="0">
                <a:solidFill>
                  <a:srgbClr val="FFFFFF"/>
                </a:solidFill>
                <a:latin typeface="黑体"/>
                <a:cs typeface="黑体"/>
              </a:rPr>
              <a:t>为： 摄氏度</a:t>
            </a:r>
            <a:r>
              <a:rPr sz="2800" spc="-5" dirty="0">
                <a:solidFill>
                  <a:srgbClr val="FFFFFF"/>
                </a:solidFill>
                <a:latin typeface="黑体"/>
                <a:cs typeface="黑体"/>
              </a:rPr>
              <a:t>：</a:t>
            </a:r>
            <a:r>
              <a:rPr sz="2800" b="1" spc="-5" dirty="0">
                <a:solidFill>
                  <a:srgbClr val="FFFF00"/>
                </a:solidFill>
                <a:latin typeface="Consolas"/>
                <a:cs typeface="Consolas"/>
              </a:rPr>
              <a:t>28C  </a:t>
            </a:r>
            <a:r>
              <a:rPr sz="2800" dirty="0">
                <a:solidFill>
                  <a:srgbClr val="FFFFFF"/>
                </a:solidFill>
                <a:latin typeface="黑体"/>
                <a:cs typeface="黑体"/>
              </a:rPr>
              <a:t>或</a:t>
            </a:r>
            <a:endParaRPr sz="28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dirty="0">
                <a:solidFill>
                  <a:srgbClr val="FFFFFF"/>
                </a:solidFill>
                <a:latin typeface="黑体"/>
                <a:cs typeface="黑体"/>
              </a:rPr>
              <a:t>华氏度</a:t>
            </a:r>
            <a:r>
              <a:rPr sz="2800" spc="-5" dirty="0">
                <a:solidFill>
                  <a:srgbClr val="FFFFFF"/>
                </a:solidFill>
                <a:latin typeface="黑体"/>
                <a:cs typeface="黑体"/>
              </a:rPr>
              <a:t>：</a:t>
            </a:r>
            <a:r>
              <a:rPr sz="2800" b="1" spc="-5" dirty="0">
                <a:solidFill>
                  <a:srgbClr val="FFFF00"/>
                </a:solidFill>
                <a:latin typeface="Consolas"/>
                <a:cs typeface="Consolas"/>
              </a:rPr>
              <a:t>82F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919971"/>
            <a:ext cx="17280255" cy="800100"/>
          </a:xfrm>
          <a:custGeom>
            <a:avLst/>
            <a:gdLst/>
            <a:ahLst/>
            <a:cxnLst/>
            <a:rect l="l" t="t" r="r" b="b"/>
            <a:pathLst>
              <a:path w="17280255" h="800100">
                <a:moveTo>
                  <a:pt x="0" y="800099"/>
                </a:moveTo>
                <a:lnTo>
                  <a:pt x="17279874" y="800099"/>
                </a:lnTo>
                <a:lnTo>
                  <a:pt x="17279874" y="0"/>
                </a:lnTo>
                <a:lnTo>
                  <a:pt x="0" y="0"/>
                </a:lnTo>
                <a:lnTo>
                  <a:pt x="0" y="800099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894813" y="9087611"/>
            <a:ext cx="450342" cy="451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36595" y="9044940"/>
            <a:ext cx="1303019" cy="492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131" y="8916161"/>
            <a:ext cx="2335530" cy="6537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04621"/>
            <a:ext cx="540385" cy="810260"/>
          </a:xfrm>
          <a:custGeom>
            <a:avLst/>
            <a:gdLst/>
            <a:ahLst/>
            <a:cxnLst/>
            <a:rect l="l" t="t" r="r" b="b"/>
            <a:pathLst>
              <a:path w="540385" h="810260">
                <a:moveTo>
                  <a:pt x="0" y="810005"/>
                </a:moveTo>
                <a:lnTo>
                  <a:pt x="540258" y="810005"/>
                </a:lnTo>
                <a:lnTo>
                  <a:pt x="540258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520951"/>
            <a:ext cx="17280255" cy="7399020"/>
          </a:xfrm>
          <a:custGeom>
            <a:avLst/>
            <a:gdLst/>
            <a:ahLst/>
            <a:cxnLst/>
            <a:rect l="l" t="t" r="r" b="b"/>
            <a:pathLst>
              <a:path w="17280255" h="7399020">
                <a:moveTo>
                  <a:pt x="0" y="0"/>
                </a:moveTo>
                <a:lnTo>
                  <a:pt x="0" y="7399020"/>
                </a:lnTo>
                <a:lnTo>
                  <a:pt x="17279873" y="7399020"/>
                </a:lnTo>
                <a:lnTo>
                  <a:pt x="17279873" y="0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54807" y="1889759"/>
            <a:ext cx="11790680" cy="6795770"/>
          </a:xfrm>
          <a:custGeom>
            <a:avLst/>
            <a:gdLst/>
            <a:ahLst/>
            <a:cxnLst/>
            <a:rect l="l" t="t" r="r" b="b"/>
            <a:pathLst>
              <a:path w="11790680" h="6795770">
                <a:moveTo>
                  <a:pt x="0" y="6795516"/>
                </a:moveTo>
                <a:lnTo>
                  <a:pt x="11790426" y="6795516"/>
                </a:lnTo>
                <a:lnTo>
                  <a:pt x="11790426" y="0"/>
                </a:lnTo>
                <a:lnTo>
                  <a:pt x="0" y="0"/>
                </a:lnTo>
                <a:lnTo>
                  <a:pt x="0" y="6795516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33801" y="1937765"/>
            <a:ext cx="10755630" cy="660971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3600" spc="-5" dirty="0">
                <a:solidFill>
                  <a:srgbClr val="75705E"/>
                </a:solidFill>
                <a:latin typeface="Consolas"/>
                <a:cs typeface="Consolas"/>
              </a:rPr>
              <a:t>#TempConvert.py</a:t>
            </a:r>
            <a:endParaRPr sz="3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3600" spc="-5" dirty="0">
                <a:solidFill>
                  <a:srgbClr val="F8F8F1"/>
                </a:solidFill>
                <a:latin typeface="Consolas"/>
                <a:cs typeface="Consolas"/>
              </a:rPr>
              <a:t>TempStr</a:t>
            </a:r>
            <a:r>
              <a:rPr sz="3600" spc="-25" dirty="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sz="3600" dirty="0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sz="3600" spc="-3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3600" spc="-10" dirty="0">
                <a:solidFill>
                  <a:srgbClr val="66D9EE"/>
                </a:solidFill>
                <a:latin typeface="Consolas"/>
                <a:cs typeface="Consolas"/>
              </a:rPr>
              <a:t>input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(</a:t>
            </a:r>
            <a:r>
              <a:rPr sz="3600" spc="-10" dirty="0">
                <a:solidFill>
                  <a:srgbClr val="E6DB74"/>
                </a:solidFill>
                <a:latin typeface="Consolas"/>
                <a:cs typeface="Consolas"/>
              </a:rPr>
              <a:t>"</a:t>
            </a:r>
            <a:r>
              <a:rPr sz="3600" dirty="0">
                <a:solidFill>
                  <a:srgbClr val="E6DB74"/>
                </a:solidFill>
                <a:latin typeface="黑体"/>
                <a:cs typeface="黑体"/>
              </a:rPr>
              <a:t>请输入带有符号的温度值</a:t>
            </a:r>
            <a:r>
              <a:rPr sz="3600" dirty="0">
                <a:solidFill>
                  <a:srgbClr val="E6DB74"/>
                </a:solidFill>
                <a:latin typeface="Consolas"/>
                <a:cs typeface="Consolas"/>
              </a:rPr>
              <a:t>:</a:t>
            </a:r>
            <a:r>
              <a:rPr sz="3600" spc="-25" dirty="0">
                <a:solidFill>
                  <a:srgbClr val="E6DB74"/>
                </a:solidFill>
                <a:latin typeface="Consolas"/>
                <a:cs typeface="Consolas"/>
              </a:rPr>
              <a:t> </a:t>
            </a:r>
            <a:r>
              <a:rPr sz="3600" dirty="0">
                <a:solidFill>
                  <a:srgbClr val="E6DB74"/>
                </a:solidFill>
                <a:latin typeface="Consolas"/>
                <a:cs typeface="Consolas"/>
              </a:rPr>
              <a:t>"</a:t>
            </a:r>
            <a:r>
              <a:rPr sz="3600" dirty="0">
                <a:solidFill>
                  <a:srgbClr val="F8F8F1"/>
                </a:solidFill>
                <a:latin typeface="Consolas"/>
                <a:cs typeface="Consolas"/>
              </a:rPr>
              <a:t>)</a:t>
            </a:r>
            <a:endParaRPr sz="3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600" i="1" dirty="0">
                <a:solidFill>
                  <a:srgbClr val="66D9EE"/>
                </a:solidFill>
                <a:latin typeface="Consolas"/>
                <a:cs typeface="Consolas"/>
              </a:rPr>
              <a:t>if 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TempStr[</a:t>
            </a:r>
            <a:r>
              <a:rPr sz="3600" spc="-10" dirty="0">
                <a:solidFill>
                  <a:srgbClr val="F82571"/>
                </a:solidFill>
                <a:latin typeface="Consolas"/>
                <a:cs typeface="Consolas"/>
              </a:rPr>
              <a:t>-</a:t>
            </a:r>
            <a:r>
              <a:rPr sz="3600" spc="-10" dirty="0">
                <a:solidFill>
                  <a:srgbClr val="AD81FF"/>
                </a:solidFill>
                <a:latin typeface="Consolas"/>
                <a:cs typeface="Consolas"/>
              </a:rPr>
              <a:t>1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] </a:t>
            </a:r>
            <a:r>
              <a:rPr sz="3600" i="1" dirty="0">
                <a:solidFill>
                  <a:srgbClr val="66D9EE"/>
                </a:solidFill>
                <a:latin typeface="Consolas"/>
                <a:cs typeface="Consolas"/>
              </a:rPr>
              <a:t>in </a:t>
            </a:r>
            <a:r>
              <a:rPr sz="3600" spc="-5" dirty="0">
                <a:solidFill>
                  <a:srgbClr val="F8F8F1"/>
                </a:solidFill>
                <a:latin typeface="Consolas"/>
                <a:cs typeface="Consolas"/>
              </a:rPr>
              <a:t>[</a:t>
            </a:r>
            <a:r>
              <a:rPr sz="3600" spc="-5" dirty="0">
                <a:solidFill>
                  <a:srgbClr val="E6DB74"/>
                </a:solidFill>
                <a:latin typeface="Consolas"/>
                <a:cs typeface="Consolas"/>
              </a:rPr>
              <a:t>'F'</a:t>
            </a:r>
            <a:r>
              <a:rPr sz="3600" spc="-5" dirty="0">
                <a:solidFill>
                  <a:srgbClr val="CC7831"/>
                </a:solidFill>
                <a:latin typeface="Consolas"/>
                <a:cs typeface="Consolas"/>
              </a:rPr>
              <a:t>,</a:t>
            </a:r>
            <a:r>
              <a:rPr sz="3600" spc="-4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3600" spc="-5" dirty="0">
                <a:solidFill>
                  <a:srgbClr val="E6DB74"/>
                </a:solidFill>
                <a:latin typeface="Consolas"/>
                <a:cs typeface="Consolas"/>
              </a:rPr>
              <a:t>'f'</a:t>
            </a:r>
            <a:r>
              <a:rPr sz="3600" spc="-5" dirty="0">
                <a:solidFill>
                  <a:srgbClr val="F8F8F1"/>
                </a:solidFill>
                <a:latin typeface="Consolas"/>
                <a:cs typeface="Consolas"/>
              </a:rPr>
              <a:t>]</a:t>
            </a:r>
            <a:r>
              <a:rPr sz="3600" spc="-5" dirty="0">
                <a:solidFill>
                  <a:srgbClr val="F82571"/>
                </a:solidFill>
                <a:latin typeface="Consolas"/>
                <a:cs typeface="Consolas"/>
              </a:rPr>
              <a:t>:</a:t>
            </a:r>
            <a:endParaRPr sz="3600">
              <a:latin typeface="Consolas"/>
              <a:cs typeface="Consolas"/>
            </a:endParaRPr>
          </a:p>
          <a:p>
            <a:pPr marL="1016000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solidFill>
                  <a:srgbClr val="F8F8F1"/>
                </a:solidFill>
                <a:latin typeface="Consolas"/>
                <a:cs typeface="Consolas"/>
              </a:rPr>
              <a:t>C </a:t>
            </a:r>
            <a:r>
              <a:rPr sz="3600" dirty="0">
                <a:solidFill>
                  <a:srgbClr val="F82571"/>
                </a:solidFill>
                <a:latin typeface="Consolas"/>
                <a:cs typeface="Consolas"/>
              </a:rPr>
              <a:t>= 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(</a:t>
            </a:r>
            <a:r>
              <a:rPr sz="3600" spc="-10" dirty="0">
                <a:solidFill>
                  <a:srgbClr val="66D9EE"/>
                </a:solidFill>
                <a:latin typeface="Consolas"/>
                <a:cs typeface="Consolas"/>
              </a:rPr>
              <a:t>eval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(TempStr[</a:t>
            </a:r>
            <a:r>
              <a:rPr sz="3600" spc="-10" dirty="0">
                <a:solidFill>
                  <a:srgbClr val="AD81FF"/>
                </a:solidFill>
                <a:latin typeface="Consolas"/>
                <a:cs typeface="Consolas"/>
              </a:rPr>
              <a:t>0</a:t>
            </a:r>
            <a:r>
              <a:rPr sz="3600" spc="-10" dirty="0">
                <a:solidFill>
                  <a:srgbClr val="F82571"/>
                </a:solidFill>
                <a:latin typeface="Consolas"/>
                <a:cs typeface="Consolas"/>
              </a:rPr>
              <a:t>:-</a:t>
            </a:r>
            <a:r>
              <a:rPr sz="3600" spc="-10" dirty="0">
                <a:solidFill>
                  <a:srgbClr val="AD81FF"/>
                </a:solidFill>
                <a:latin typeface="Consolas"/>
                <a:cs typeface="Consolas"/>
              </a:rPr>
              <a:t>1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]) </a:t>
            </a:r>
            <a:r>
              <a:rPr sz="3600" dirty="0">
                <a:solidFill>
                  <a:srgbClr val="F82571"/>
                </a:solidFill>
                <a:latin typeface="Consolas"/>
                <a:cs typeface="Consolas"/>
              </a:rPr>
              <a:t>-</a:t>
            </a:r>
            <a:r>
              <a:rPr sz="3600" spc="-2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3600" spc="-10" dirty="0">
                <a:solidFill>
                  <a:srgbClr val="AD81FF"/>
                </a:solidFill>
                <a:latin typeface="Consolas"/>
                <a:cs typeface="Consolas"/>
              </a:rPr>
              <a:t>32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)</a:t>
            </a:r>
            <a:r>
              <a:rPr sz="3600" spc="-10" dirty="0">
                <a:solidFill>
                  <a:srgbClr val="F82571"/>
                </a:solidFill>
                <a:latin typeface="Consolas"/>
                <a:cs typeface="Consolas"/>
              </a:rPr>
              <a:t>/</a:t>
            </a:r>
            <a:r>
              <a:rPr sz="3600" spc="-10" dirty="0">
                <a:solidFill>
                  <a:srgbClr val="AD81FF"/>
                </a:solidFill>
                <a:latin typeface="Consolas"/>
                <a:cs typeface="Consolas"/>
              </a:rPr>
              <a:t>1.8</a:t>
            </a:r>
            <a:endParaRPr sz="3600">
              <a:latin typeface="Consolas"/>
              <a:cs typeface="Consolas"/>
            </a:endParaRPr>
          </a:p>
          <a:p>
            <a:pPr marL="1016000">
              <a:lnSpc>
                <a:spcPct val="100000"/>
              </a:lnSpc>
              <a:spcBef>
                <a:spcPts val="865"/>
              </a:spcBef>
            </a:pPr>
            <a:r>
              <a:rPr sz="3600" spc="-10" dirty="0">
                <a:solidFill>
                  <a:srgbClr val="66D9EE"/>
                </a:solidFill>
                <a:latin typeface="Consolas"/>
                <a:cs typeface="Consolas"/>
              </a:rPr>
              <a:t>print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(</a:t>
            </a:r>
            <a:r>
              <a:rPr sz="3600" spc="-10" dirty="0">
                <a:solidFill>
                  <a:srgbClr val="E6DB74"/>
                </a:solidFill>
                <a:latin typeface="Consolas"/>
                <a:cs typeface="Consolas"/>
              </a:rPr>
              <a:t>"</a:t>
            </a:r>
            <a:r>
              <a:rPr sz="3600" dirty="0">
                <a:solidFill>
                  <a:srgbClr val="E6DB74"/>
                </a:solidFill>
                <a:latin typeface="黑体"/>
                <a:cs typeface="黑体"/>
              </a:rPr>
              <a:t>转换后的温度是</a:t>
            </a:r>
            <a:r>
              <a:rPr sz="3600" spc="-5" dirty="0">
                <a:solidFill>
                  <a:srgbClr val="E6DB74"/>
                </a:solidFill>
                <a:latin typeface="Consolas"/>
                <a:cs typeface="Consolas"/>
              </a:rPr>
              <a:t>{:.2f}C"</a:t>
            </a:r>
            <a:r>
              <a:rPr sz="3600" spc="-5" dirty="0">
                <a:solidFill>
                  <a:srgbClr val="F8F8F1"/>
                </a:solidFill>
                <a:latin typeface="Consolas"/>
                <a:cs typeface="Consolas"/>
              </a:rPr>
              <a:t>.format(C))</a:t>
            </a:r>
            <a:endParaRPr sz="3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600" i="1" spc="-5" dirty="0">
                <a:solidFill>
                  <a:srgbClr val="66D9EE"/>
                </a:solidFill>
                <a:latin typeface="Consolas"/>
                <a:cs typeface="Consolas"/>
              </a:rPr>
              <a:t>elif </a:t>
            </a:r>
            <a:r>
              <a:rPr sz="3600" spc="-5" dirty="0">
                <a:solidFill>
                  <a:srgbClr val="F8F8F1"/>
                </a:solidFill>
                <a:latin typeface="Consolas"/>
                <a:cs typeface="Consolas"/>
              </a:rPr>
              <a:t>TempStr[</a:t>
            </a:r>
            <a:r>
              <a:rPr sz="3600" spc="-5" dirty="0">
                <a:solidFill>
                  <a:srgbClr val="F82571"/>
                </a:solidFill>
                <a:latin typeface="Consolas"/>
                <a:cs typeface="Consolas"/>
              </a:rPr>
              <a:t>-</a:t>
            </a:r>
            <a:r>
              <a:rPr sz="3600" spc="-5" dirty="0">
                <a:solidFill>
                  <a:srgbClr val="AD81FF"/>
                </a:solidFill>
                <a:latin typeface="Consolas"/>
                <a:cs typeface="Consolas"/>
              </a:rPr>
              <a:t>1</a:t>
            </a:r>
            <a:r>
              <a:rPr sz="3600" spc="-5" dirty="0">
                <a:solidFill>
                  <a:srgbClr val="F8F8F1"/>
                </a:solidFill>
                <a:latin typeface="Consolas"/>
                <a:cs typeface="Consolas"/>
              </a:rPr>
              <a:t>] </a:t>
            </a:r>
            <a:r>
              <a:rPr sz="3600" i="1" spc="-5" dirty="0">
                <a:solidFill>
                  <a:srgbClr val="66D9EE"/>
                </a:solidFill>
                <a:latin typeface="Consolas"/>
                <a:cs typeface="Consolas"/>
              </a:rPr>
              <a:t>in </a:t>
            </a:r>
            <a:r>
              <a:rPr sz="3600" spc="-5" dirty="0">
                <a:solidFill>
                  <a:srgbClr val="F8F8F1"/>
                </a:solidFill>
                <a:latin typeface="Consolas"/>
                <a:cs typeface="Consolas"/>
              </a:rPr>
              <a:t>[</a:t>
            </a:r>
            <a:r>
              <a:rPr sz="3600" spc="-5" dirty="0">
                <a:solidFill>
                  <a:srgbClr val="E6DB74"/>
                </a:solidFill>
                <a:latin typeface="Consolas"/>
                <a:cs typeface="Consolas"/>
              </a:rPr>
              <a:t>'C'</a:t>
            </a:r>
            <a:r>
              <a:rPr sz="3600" spc="-5" dirty="0">
                <a:solidFill>
                  <a:srgbClr val="CC7831"/>
                </a:solidFill>
                <a:latin typeface="Consolas"/>
                <a:cs typeface="Consolas"/>
              </a:rPr>
              <a:t>,</a:t>
            </a:r>
            <a:r>
              <a:rPr sz="3600" spc="-3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3600" spc="-10" dirty="0">
                <a:solidFill>
                  <a:srgbClr val="E6DB74"/>
                </a:solidFill>
                <a:latin typeface="Consolas"/>
                <a:cs typeface="Consolas"/>
              </a:rPr>
              <a:t>'c'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]</a:t>
            </a:r>
            <a:r>
              <a:rPr sz="3600" spc="-10" dirty="0">
                <a:solidFill>
                  <a:srgbClr val="F82571"/>
                </a:solidFill>
                <a:latin typeface="Consolas"/>
                <a:cs typeface="Consolas"/>
              </a:rPr>
              <a:t>:</a:t>
            </a:r>
            <a:endParaRPr sz="3600">
              <a:latin typeface="Consolas"/>
              <a:cs typeface="Consolas"/>
            </a:endParaRPr>
          </a:p>
          <a:p>
            <a:pPr marL="1016000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solidFill>
                  <a:srgbClr val="F8F8F1"/>
                </a:solidFill>
                <a:latin typeface="Consolas"/>
                <a:cs typeface="Consolas"/>
              </a:rPr>
              <a:t>F </a:t>
            </a:r>
            <a:r>
              <a:rPr sz="3600" dirty="0">
                <a:solidFill>
                  <a:srgbClr val="F82571"/>
                </a:solidFill>
                <a:latin typeface="Consolas"/>
                <a:cs typeface="Consolas"/>
              </a:rPr>
              <a:t>= </a:t>
            </a:r>
            <a:r>
              <a:rPr sz="3600" spc="-10" dirty="0">
                <a:solidFill>
                  <a:srgbClr val="AD81FF"/>
                </a:solidFill>
                <a:latin typeface="Consolas"/>
                <a:cs typeface="Consolas"/>
              </a:rPr>
              <a:t>1.8</a:t>
            </a:r>
            <a:r>
              <a:rPr sz="3600" spc="-10" dirty="0">
                <a:solidFill>
                  <a:srgbClr val="F82571"/>
                </a:solidFill>
                <a:latin typeface="Consolas"/>
                <a:cs typeface="Consolas"/>
              </a:rPr>
              <a:t>*</a:t>
            </a:r>
            <a:r>
              <a:rPr sz="3600" spc="-10" dirty="0">
                <a:solidFill>
                  <a:srgbClr val="66D9EE"/>
                </a:solidFill>
                <a:latin typeface="Consolas"/>
                <a:cs typeface="Consolas"/>
              </a:rPr>
              <a:t>eval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(TempStr[</a:t>
            </a:r>
            <a:r>
              <a:rPr sz="3600" spc="-10" dirty="0">
                <a:solidFill>
                  <a:srgbClr val="AD81FF"/>
                </a:solidFill>
                <a:latin typeface="Consolas"/>
                <a:cs typeface="Consolas"/>
              </a:rPr>
              <a:t>0</a:t>
            </a:r>
            <a:r>
              <a:rPr sz="3600" spc="-10" dirty="0">
                <a:solidFill>
                  <a:srgbClr val="F82571"/>
                </a:solidFill>
                <a:latin typeface="Consolas"/>
                <a:cs typeface="Consolas"/>
              </a:rPr>
              <a:t>:-</a:t>
            </a:r>
            <a:r>
              <a:rPr sz="3600" spc="-10" dirty="0">
                <a:solidFill>
                  <a:srgbClr val="AD81FF"/>
                </a:solidFill>
                <a:latin typeface="Consolas"/>
                <a:cs typeface="Consolas"/>
              </a:rPr>
              <a:t>1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]) </a:t>
            </a:r>
            <a:r>
              <a:rPr sz="3600" dirty="0">
                <a:solidFill>
                  <a:srgbClr val="F82571"/>
                </a:solidFill>
                <a:latin typeface="Consolas"/>
                <a:cs typeface="Consolas"/>
              </a:rPr>
              <a:t>+</a:t>
            </a:r>
            <a:r>
              <a:rPr sz="3600" spc="-2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3600" dirty="0">
                <a:solidFill>
                  <a:srgbClr val="AD81FF"/>
                </a:solidFill>
                <a:latin typeface="Consolas"/>
                <a:cs typeface="Consolas"/>
              </a:rPr>
              <a:t>32</a:t>
            </a:r>
            <a:endParaRPr sz="3600">
              <a:latin typeface="Consolas"/>
              <a:cs typeface="Consolas"/>
            </a:endParaRPr>
          </a:p>
          <a:p>
            <a:pPr marL="1016000">
              <a:lnSpc>
                <a:spcPct val="100000"/>
              </a:lnSpc>
              <a:spcBef>
                <a:spcPts val="865"/>
              </a:spcBef>
            </a:pPr>
            <a:r>
              <a:rPr sz="3600" spc="-10" dirty="0">
                <a:solidFill>
                  <a:srgbClr val="66D9EE"/>
                </a:solidFill>
                <a:latin typeface="Consolas"/>
                <a:cs typeface="Consolas"/>
              </a:rPr>
              <a:t>print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(</a:t>
            </a:r>
            <a:r>
              <a:rPr sz="3600" spc="-10" dirty="0">
                <a:solidFill>
                  <a:srgbClr val="E6DB74"/>
                </a:solidFill>
                <a:latin typeface="Consolas"/>
                <a:cs typeface="Consolas"/>
              </a:rPr>
              <a:t>"</a:t>
            </a:r>
            <a:r>
              <a:rPr sz="3600" dirty="0">
                <a:solidFill>
                  <a:srgbClr val="E6DB74"/>
                </a:solidFill>
                <a:latin typeface="黑体"/>
                <a:cs typeface="黑体"/>
              </a:rPr>
              <a:t>转换后的温度是</a:t>
            </a:r>
            <a:r>
              <a:rPr sz="3600" spc="-5" dirty="0">
                <a:solidFill>
                  <a:srgbClr val="E6DB74"/>
                </a:solidFill>
                <a:latin typeface="Consolas"/>
                <a:cs typeface="Consolas"/>
              </a:rPr>
              <a:t>{:.2f}F"</a:t>
            </a:r>
            <a:r>
              <a:rPr sz="3600" spc="-5" dirty="0">
                <a:solidFill>
                  <a:srgbClr val="F8F8F1"/>
                </a:solidFill>
                <a:latin typeface="Consolas"/>
                <a:cs typeface="Consolas"/>
              </a:rPr>
              <a:t>.format(F))</a:t>
            </a:r>
            <a:endParaRPr sz="3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3600" i="1" spc="-5" dirty="0">
                <a:solidFill>
                  <a:srgbClr val="66D9EE"/>
                </a:solidFill>
                <a:latin typeface="Consolas"/>
                <a:cs typeface="Consolas"/>
              </a:rPr>
              <a:t>else</a:t>
            </a:r>
            <a:r>
              <a:rPr sz="3600" spc="-5" dirty="0">
                <a:solidFill>
                  <a:srgbClr val="F82571"/>
                </a:solidFill>
                <a:latin typeface="Consolas"/>
                <a:cs typeface="Consolas"/>
              </a:rPr>
              <a:t>:</a:t>
            </a:r>
            <a:endParaRPr sz="3600">
              <a:latin typeface="Consolas"/>
              <a:cs typeface="Consolas"/>
            </a:endParaRPr>
          </a:p>
          <a:p>
            <a:pPr marL="1016000">
              <a:lnSpc>
                <a:spcPct val="100000"/>
              </a:lnSpc>
              <a:spcBef>
                <a:spcPts val="865"/>
              </a:spcBef>
            </a:pPr>
            <a:r>
              <a:rPr sz="3600" spc="-10" dirty="0">
                <a:solidFill>
                  <a:srgbClr val="66D9EE"/>
                </a:solidFill>
                <a:latin typeface="Consolas"/>
                <a:cs typeface="Consolas"/>
              </a:rPr>
              <a:t>print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(</a:t>
            </a:r>
            <a:r>
              <a:rPr sz="3600" spc="-10" dirty="0">
                <a:solidFill>
                  <a:srgbClr val="E6DB74"/>
                </a:solidFill>
                <a:latin typeface="Consolas"/>
                <a:cs typeface="Consolas"/>
              </a:rPr>
              <a:t>"</a:t>
            </a:r>
            <a:r>
              <a:rPr sz="3600" dirty="0">
                <a:solidFill>
                  <a:srgbClr val="E6DB74"/>
                </a:solidFill>
                <a:latin typeface="黑体"/>
                <a:cs typeface="黑体"/>
              </a:rPr>
              <a:t>输入格式错误</a:t>
            </a:r>
            <a:r>
              <a:rPr sz="3600" spc="-5" dirty="0">
                <a:solidFill>
                  <a:srgbClr val="E6DB74"/>
                </a:solidFill>
                <a:latin typeface="Consolas"/>
                <a:cs typeface="Consolas"/>
              </a:rPr>
              <a:t>"</a:t>
            </a:r>
            <a:r>
              <a:rPr sz="3600" spc="-5" dirty="0">
                <a:solidFill>
                  <a:srgbClr val="F8F8F1"/>
                </a:solidFill>
                <a:latin typeface="Consolas"/>
                <a:cs typeface="Consolas"/>
              </a:rPr>
              <a:t>)</a:t>
            </a:r>
            <a:endParaRPr sz="3600">
              <a:latin typeface="Consolas"/>
              <a:cs typeface="Consola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266827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dirty="0">
                <a:latin typeface="微软雅黑"/>
                <a:cs typeface="微软雅黑"/>
              </a:rPr>
              <a:t>代码初览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50644" y="3563111"/>
            <a:ext cx="765175" cy="255270"/>
          </a:xfrm>
          <a:custGeom>
            <a:avLst/>
            <a:gdLst/>
            <a:ahLst/>
            <a:cxnLst/>
            <a:rect l="l" t="t" r="r" b="b"/>
            <a:pathLst>
              <a:path w="765175" h="255270">
                <a:moveTo>
                  <a:pt x="611886" y="127635"/>
                </a:moveTo>
                <a:lnTo>
                  <a:pt x="509778" y="255270"/>
                </a:lnTo>
                <a:lnTo>
                  <a:pt x="713994" y="153162"/>
                </a:lnTo>
                <a:lnTo>
                  <a:pt x="611886" y="153162"/>
                </a:lnTo>
                <a:lnTo>
                  <a:pt x="611886" y="127635"/>
                </a:lnTo>
                <a:close/>
              </a:path>
              <a:path w="765175" h="255270">
                <a:moveTo>
                  <a:pt x="591464" y="102108"/>
                </a:moveTo>
                <a:lnTo>
                  <a:pt x="0" y="102108"/>
                </a:lnTo>
                <a:lnTo>
                  <a:pt x="0" y="153162"/>
                </a:lnTo>
                <a:lnTo>
                  <a:pt x="591464" y="153162"/>
                </a:lnTo>
                <a:lnTo>
                  <a:pt x="611886" y="127635"/>
                </a:lnTo>
                <a:lnTo>
                  <a:pt x="591464" y="102108"/>
                </a:lnTo>
                <a:close/>
              </a:path>
              <a:path w="765175" h="255270">
                <a:moveTo>
                  <a:pt x="713994" y="102108"/>
                </a:moveTo>
                <a:lnTo>
                  <a:pt x="611886" y="102108"/>
                </a:lnTo>
                <a:lnTo>
                  <a:pt x="611886" y="153162"/>
                </a:lnTo>
                <a:lnTo>
                  <a:pt x="713994" y="153162"/>
                </a:lnTo>
                <a:lnTo>
                  <a:pt x="765048" y="127635"/>
                </a:lnTo>
                <a:lnTo>
                  <a:pt x="713994" y="102108"/>
                </a:lnTo>
                <a:close/>
              </a:path>
              <a:path w="765175" h="255270">
                <a:moveTo>
                  <a:pt x="509778" y="0"/>
                </a:moveTo>
                <a:lnTo>
                  <a:pt x="611886" y="127635"/>
                </a:lnTo>
                <a:lnTo>
                  <a:pt x="611886" y="102108"/>
                </a:lnTo>
                <a:lnTo>
                  <a:pt x="713994" y="102108"/>
                </a:lnTo>
                <a:lnTo>
                  <a:pt x="5097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628876" y="3445764"/>
            <a:ext cx="18034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黑体"/>
                <a:cs typeface="黑体"/>
              </a:rPr>
              <a:t>多分支</a:t>
            </a:r>
            <a:r>
              <a:rPr sz="2800" spc="-15" dirty="0">
                <a:solidFill>
                  <a:srgbClr val="FFFFFF"/>
                </a:solidFill>
                <a:latin typeface="黑体"/>
                <a:cs typeface="黑体"/>
              </a:rPr>
              <a:t>语</a:t>
            </a:r>
            <a:r>
              <a:rPr sz="2800" dirty="0">
                <a:solidFill>
                  <a:srgbClr val="FFFFFF"/>
                </a:solidFill>
                <a:latin typeface="黑体"/>
                <a:cs typeface="黑体"/>
              </a:rPr>
              <a:t>句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50644" y="5542787"/>
            <a:ext cx="765175" cy="255270"/>
          </a:xfrm>
          <a:custGeom>
            <a:avLst/>
            <a:gdLst/>
            <a:ahLst/>
            <a:cxnLst/>
            <a:rect l="l" t="t" r="r" b="b"/>
            <a:pathLst>
              <a:path w="765175" h="255270">
                <a:moveTo>
                  <a:pt x="611886" y="127635"/>
                </a:moveTo>
                <a:lnTo>
                  <a:pt x="509778" y="255270"/>
                </a:lnTo>
                <a:lnTo>
                  <a:pt x="713994" y="153162"/>
                </a:lnTo>
                <a:lnTo>
                  <a:pt x="611886" y="153162"/>
                </a:lnTo>
                <a:lnTo>
                  <a:pt x="611886" y="127635"/>
                </a:lnTo>
                <a:close/>
              </a:path>
              <a:path w="765175" h="255270">
                <a:moveTo>
                  <a:pt x="591464" y="102108"/>
                </a:moveTo>
                <a:lnTo>
                  <a:pt x="0" y="102108"/>
                </a:lnTo>
                <a:lnTo>
                  <a:pt x="0" y="153162"/>
                </a:lnTo>
                <a:lnTo>
                  <a:pt x="591464" y="153162"/>
                </a:lnTo>
                <a:lnTo>
                  <a:pt x="611886" y="127635"/>
                </a:lnTo>
                <a:lnTo>
                  <a:pt x="591464" y="102108"/>
                </a:lnTo>
                <a:close/>
              </a:path>
              <a:path w="765175" h="255270">
                <a:moveTo>
                  <a:pt x="713994" y="102108"/>
                </a:moveTo>
                <a:lnTo>
                  <a:pt x="611886" y="102108"/>
                </a:lnTo>
                <a:lnTo>
                  <a:pt x="611886" y="153162"/>
                </a:lnTo>
                <a:lnTo>
                  <a:pt x="713994" y="153162"/>
                </a:lnTo>
                <a:lnTo>
                  <a:pt x="765048" y="127635"/>
                </a:lnTo>
                <a:lnTo>
                  <a:pt x="713994" y="102108"/>
                </a:lnTo>
                <a:close/>
              </a:path>
              <a:path w="765175" h="255270">
                <a:moveTo>
                  <a:pt x="509778" y="0"/>
                </a:moveTo>
                <a:lnTo>
                  <a:pt x="611886" y="127635"/>
                </a:lnTo>
                <a:lnTo>
                  <a:pt x="611886" y="102108"/>
                </a:lnTo>
                <a:lnTo>
                  <a:pt x="713994" y="102108"/>
                </a:lnTo>
                <a:lnTo>
                  <a:pt x="5097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50644" y="7523226"/>
            <a:ext cx="765175" cy="255270"/>
          </a:xfrm>
          <a:custGeom>
            <a:avLst/>
            <a:gdLst/>
            <a:ahLst/>
            <a:cxnLst/>
            <a:rect l="l" t="t" r="r" b="b"/>
            <a:pathLst>
              <a:path w="765175" h="255270">
                <a:moveTo>
                  <a:pt x="611886" y="127635"/>
                </a:moveTo>
                <a:lnTo>
                  <a:pt x="509778" y="255270"/>
                </a:lnTo>
                <a:lnTo>
                  <a:pt x="713993" y="153162"/>
                </a:lnTo>
                <a:lnTo>
                  <a:pt x="611886" y="153162"/>
                </a:lnTo>
                <a:lnTo>
                  <a:pt x="611886" y="127635"/>
                </a:lnTo>
                <a:close/>
              </a:path>
              <a:path w="765175" h="255270">
                <a:moveTo>
                  <a:pt x="591464" y="102108"/>
                </a:moveTo>
                <a:lnTo>
                  <a:pt x="0" y="102108"/>
                </a:lnTo>
                <a:lnTo>
                  <a:pt x="0" y="153162"/>
                </a:lnTo>
                <a:lnTo>
                  <a:pt x="591464" y="153162"/>
                </a:lnTo>
                <a:lnTo>
                  <a:pt x="611886" y="127635"/>
                </a:lnTo>
                <a:lnTo>
                  <a:pt x="591464" y="102108"/>
                </a:lnTo>
                <a:close/>
              </a:path>
              <a:path w="765175" h="255270">
                <a:moveTo>
                  <a:pt x="713994" y="102108"/>
                </a:moveTo>
                <a:lnTo>
                  <a:pt x="611886" y="102108"/>
                </a:lnTo>
                <a:lnTo>
                  <a:pt x="611886" y="153162"/>
                </a:lnTo>
                <a:lnTo>
                  <a:pt x="713993" y="153162"/>
                </a:lnTo>
                <a:lnTo>
                  <a:pt x="765048" y="127635"/>
                </a:lnTo>
                <a:lnTo>
                  <a:pt x="713994" y="102108"/>
                </a:lnTo>
                <a:close/>
              </a:path>
              <a:path w="765175" h="255270">
                <a:moveTo>
                  <a:pt x="509778" y="0"/>
                </a:moveTo>
                <a:lnTo>
                  <a:pt x="611886" y="127635"/>
                </a:lnTo>
                <a:lnTo>
                  <a:pt x="611886" y="102108"/>
                </a:lnTo>
                <a:lnTo>
                  <a:pt x="713994" y="102108"/>
                </a:lnTo>
                <a:lnTo>
                  <a:pt x="5097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919971"/>
            <a:ext cx="17280255" cy="800100"/>
          </a:xfrm>
          <a:custGeom>
            <a:avLst/>
            <a:gdLst/>
            <a:ahLst/>
            <a:cxnLst/>
            <a:rect l="l" t="t" r="r" b="b"/>
            <a:pathLst>
              <a:path w="17280255" h="800100">
                <a:moveTo>
                  <a:pt x="0" y="800099"/>
                </a:moveTo>
                <a:lnTo>
                  <a:pt x="17279874" y="800099"/>
                </a:lnTo>
                <a:lnTo>
                  <a:pt x="17279874" y="0"/>
                </a:lnTo>
                <a:lnTo>
                  <a:pt x="0" y="0"/>
                </a:lnTo>
                <a:lnTo>
                  <a:pt x="0" y="800099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894813" y="9087611"/>
            <a:ext cx="450342" cy="451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36595" y="9044940"/>
            <a:ext cx="1303019" cy="492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131" y="8916161"/>
            <a:ext cx="2335530" cy="6537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04621"/>
            <a:ext cx="540385" cy="810260"/>
          </a:xfrm>
          <a:custGeom>
            <a:avLst/>
            <a:gdLst/>
            <a:ahLst/>
            <a:cxnLst/>
            <a:rect l="l" t="t" r="r" b="b"/>
            <a:pathLst>
              <a:path w="540385" h="810260">
                <a:moveTo>
                  <a:pt x="0" y="810005"/>
                </a:moveTo>
                <a:lnTo>
                  <a:pt x="540258" y="810005"/>
                </a:lnTo>
                <a:lnTo>
                  <a:pt x="540258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520951"/>
            <a:ext cx="17280255" cy="7399020"/>
          </a:xfrm>
          <a:custGeom>
            <a:avLst/>
            <a:gdLst/>
            <a:ahLst/>
            <a:cxnLst/>
            <a:rect l="l" t="t" r="r" b="b"/>
            <a:pathLst>
              <a:path w="17280255" h="7399020">
                <a:moveTo>
                  <a:pt x="0" y="0"/>
                </a:moveTo>
                <a:lnTo>
                  <a:pt x="0" y="7399020"/>
                </a:lnTo>
                <a:lnTo>
                  <a:pt x="17279873" y="7399020"/>
                </a:lnTo>
                <a:lnTo>
                  <a:pt x="17279873" y="0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54807" y="1889759"/>
            <a:ext cx="11790680" cy="6795770"/>
          </a:xfrm>
          <a:custGeom>
            <a:avLst/>
            <a:gdLst/>
            <a:ahLst/>
            <a:cxnLst/>
            <a:rect l="l" t="t" r="r" b="b"/>
            <a:pathLst>
              <a:path w="11790680" h="6795770">
                <a:moveTo>
                  <a:pt x="0" y="6795516"/>
                </a:moveTo>
                <a:lnTo>
                  <a:pt x="11790426" y="6795516"/>
                </a:lnTo>
                <a:lnTo>
                  <a:pt x="11790426" y="0"/>
                </a:lnTo>
                <a:lnTo>
                  <a:pt x="0" y="0"/>
                </a:lnTo>
                <a:lnTo>
                  <a:pt x="0" y="6795516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33801" y="1937765"/>
            <a:ext cx="10755630" cy="660971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3600" spc="-5" dirty="0">
                <a:solidFill>
                  <a:srgbClr val="75705E"/>
                </a:solidFill>
                <a:latin typeface="Consolas"/>
                <a:cs typeface="Consolas"/>
              </a:rPr>
              <a:t>#TempConvert.py</a:t>
            </a:r>
            <a:endParaRPr sz="3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3600" spc="-5" dirty="0">
                <a:solidFill>
                  <a:srgbClr val="F8F8F1"/>
                </a:solidFill>
                <a:latin typeface="Consolas"/>
                <a:cs typeface="Consolas"/>
              </a:rPr>
              <a:t>TempStr</a:t>
            </a:r>
            <a:r>
              <a:rPr sz="3600" spc="-25" dirty="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sz="3600" dirty="0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sz="3600" spc="-3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3600" spc="-10" dirty="0">
                <a:solidFill>
                  <a:srgbClr val="66D9EE"/>
                </a:solidFill>
                <a:latin typeface="Consolas"/>
                <a:cs typeface="Consolas"/>
              </a:rPr>
              <a:t>input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(</a:t>
            </a:r>
            <a:r>
              <a:rPr sz="3600" spc="-10" dirty="0">
                <a:solidFill>
                  <a:srgbClr val="E6DB74"/>
                </a:solidFill>
                <a:latin typeface="Consolas"/>
                <a:cs typeface="Consolas"/>
              </a:rPr>
              <a:t>"</a:t>
            </a:r>
            <a:r>
              <a:rPr sz="3600" dirty="0">
                <a:solidFill>
                  <a:srgbClr val="E6DB74"/>
                </a:solidFill>
                <a:latin typeface="黑体"/>
                <a:cs typeface="黑体"/>
              </a:rPr>
              <a:t>请输入带有符号的温度值</a:t>
            </a:r>
            <a:r>
              <a:rPr sz="3600" dirty="0">
                <a:solidFill>
                  <a:srgbClr val="E6DB74"/>
                </a:solidFill>
                <a:latin typeface="Consolas"/>
                <a:cs typeface="Consolas"/>
              </a:rPr>
              <a:t>:</a:t>
            </a:r>
            <a:r>
              <a:rPr sz="3600" spc="-25" dirty="0">
                <a:solidFill>
                  <a:srgbClr val="E6DB74"/>
                </a:solidFill>
                <a:latin typeface="Consolas"/>
                <a:cs typeface="Consolas"/>
              </a:rPr>
              <a:t> </a:t>
            </a:r>
            <a:r>
              <a:rPr sz="3600" dirty="0">
                <a:solidFill>
                  <a:srgbClr val="E6DB74"/>
                </a:solidFill>
                <a:latin typeface="Consolas"/>
                <a:cs typeface="Consolas"/>
              </a:rPr>
              <a:t>"</a:t>
            </a:r>
            <a:r>
              <a:rPr sz="3600" dirty="0">
                <a:solidFill>
                  <a:srgbClr val="F8F8F1"/>
                </a:solidFill>
                <a:latin typeface="Consolas"/>
                <a:cs typeface="Consolas"/>
              </a:rPr>
              <a:t>)</a:t>
            </a:r>
            <a:endParaRPr sz="3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600" i="1" dirty="0">
                <a:solidFill>
                  <a:srgbClr val="66D9EE"/>
                </a:solidFill>
                <a:latin typeface="Consolas"/>
                <a:cs typeface="Consolas"/>
              </a:rPr>
              <a:t>if 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TempStr[</a:t>
            </a:r>
            <a:r>
              <a:rPr sz="3600" spc="-10" dirty="0">
                <a:solidFill>
                  <a:srgbClr val="F82571"/>
                </a:solidFill>
                <a:latin typeface="Consolas"/>
                <a:cs typeface="Consolas"/>
              </a:rPr>
              <a:t>-</a:t>
            </a:r>
            <a:r>
              <a:rPr sz="3600" spc="-10" dirty="0">
                <a:solidFill>
                  <a:srgbClr val="AD81FF"/>
                </a:solidFill>
                <a:latin typeface="Consolas"/>
                <a:cs typeface="Consolas"/>
              </a:rPr>
              <a:t>1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] </a:t>
            </a:r>
            <a:r>
              <a:rPr sz="3600" i="1" dirty="0">
                <a:solidFill>
                  <a:srgbClr val="66D9EE"/>
                </a:solidFill>
                <a:latin typeface="Consolas"/>
                <a:cs typeface="Consolas"/>
              </a:rPr>
              <a:t>in </a:t>
            </a:r>
            <a:r>
              <a:rPr sz="3600" spc="-5" dirty="0">
                <a:solidFill>
                  <a:srgbClr val="F8F8F1"/>
                </a:solidFill>
                <a:latin typeface="Consolas"/>
                <a:cs typeface="Consolas"/>
              </a:rPr>
              <a:t>[</a:t>
            </a:r>
            <a:r>
              <a:rPr sz="3600" spc="-5" dirty="0">
                <a:solidFill>
                  <a:srgbClr val="E6DB74"/>
                </a:solidFill>
                <a:latin typeface="Consolas"/>
                <a:cs typeface="Consolas"/>
              </a:rPr>
              <a:t>'F'</a:t>
            </a:r>
            <a:r>
              <a:rPr sz="3600" spc="-5" dirty="0">
                <a:solidFill>
                  <a:srgbClr val="CC7831"/>
                </a:solidFill>
                <a:latin typeface="Consolas"/>
                <a:cs typeface="Consolas"/>
              </a:rPr>
              <a:t>,</a:t>
            </a:r>
            <a:r>
              <a:rPr sz="3600" spc="-4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3600" spc="-5" dirty="0">
                <a:solidFill>
                  <a:srgbClr val="E6DB74"/>
                </a:solidFill>
                <a:latin typeface="Consolas"/>
                <a:cs typeface="Consolas"/>
              </a:rPr>
              <a:t>'f'</a:t>
            </a:r>
            <a:r>
              <a:rPr sz="3600" spc="-5" dirty="0">
                <a:solidFill>
                  <a:srgbClr val="F8F8F1"/>
                </a:solidFill>
                <a:latin typeface="Consolas"/>
                <a:cs typeface="Consolas"/>
              </a:rPr>
              <a:t>]</a:t>
            </a:r>
            <a:r>
              <a:rPr sz="3600" spc="-5" dirty="0">
                <a:solidFill>
                  <a:srgbClr val="F82571"/>
                </a:solidFill>
                <a:latin typeface="Consolas"/>
                <a:cs typeface="Consolas"/>
              </a:rPr>
              <a:t>:</a:t>
            </a:r>
            <a:endParaRPr sz="3600">
              <a:latin typeface="Consolas"/>
              <a:cs typeface="Consolas"/>
            </a:endParaRPr>
          </a:p>
          <a:p>
            <a:pPr marL="1016000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solidFill>
                  <a:srgbClr val="F8F8F1"/>
                </a:solidFill>
                <a:latin typeface="Consolas"/>
                <a:cs typeface="Consolas"/>
              </a:rPr>
              <a:t>C </a:t>
            </a:r>
            <a:r>
              <a:rPr sz="3600" dirty="0">
                <a:solidFill>
                  <a:srgbClr val="F82571"/>
                </a:solidFill>
                <a:latin typeface="Consolas"/>
                <a:cs typeface="Consolas"/>
              </a:rPr>
              <a:t>= 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(</a:t>
            </a:r>
            <a:r>
              <a:rPr sz="3600" spc="-10" dirty="0">
                <a:solidFill>
                  <a:srgbClr val="66D9EE"/>
                </a:solidFill>
                <a:latin typeface="Consolas"/>
                <a:cs typeface="Consolas"/>
              </a:rPr>
              <a:t>eval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(TempStr[</a:t>
            </a:r>
            <a:r>
              <a:rPr sz="3600" spc="-10" dirty="0">
                <a:solidFill>
                  <a:srgbClr val="AD81FF"/>
                </a:solidFill>
                <a:latin typeface="Consolas"/>
                <a:cs typeface="Consolas"/>
              </a:rPr>
              <a:t>0</a:t>
            </a:r>
            <a:r>
              <a:rPr sz="3600" spc="-10" dirty="0">
                <a:solidFill>
                  <a:srgbClr val="F82571"/>
                </a:solidFill>
                <a:latin typeface="Consolas"/>
                <a:cs typeface="Consolas"/>
              </a:rPr>
              <a:t>:-</a:t>
            </a:r>
            <a:r>
              <a:rPr sz="3600" spc="-10" dirty="0">
                <a:solidFill>
                  <a:srgbClr val="AD81FF"/>
                </a:solidFill>
                <a:latin typeface="Consolas"/>
                <a:cs typeface="Consolas"/>
              </a:rPr>
              <a:t>1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]) </a:t>
            </a:r>
            <a:r>
              <a:rPr sz="3600" dirty="0">
                <a:solidFill>
                  <a:srgbClr val="F82571"/>
                </a:solidFill>
                <a:latin typeface="Consolas"/>
                <a:cs typeface="Consolas"/>
              </a:rPr>
              <a:t>-</a:t>
            </a:r>
            <a:r>
              <a:rPr sz="3600" spc="-2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3600" spc="-10" dirty="0">
                <a:solidFill>
                  <a:srgbClr val="AD81FF"/>
                </a:solidFill>
                <a:latin typeface="Consolas"/>
                <a:cs typeface="Consolas"/>
              </a:rPr>
              <a:t>32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)</a:t>
            </a:r>
            <a:r>
              <a:rPr sz="3600" spc="-10" dirty="0">
                <a:solidFill>
                  <a:srgbClr val="F82571"/>
                </a:solidFill>
                <a:latin typeface="Consolas"/>
                <a:cs typeface="Consolas"/>
              </a:rPr>
              <a:t>/</a:t>
            </a:r>
            <a:r>
              <a:rPr sz="3600" spc="-10" dirty="0">
                <a:solidFill>
                  <a:srgbClr val="AD81FF"/>
                </a:solidFill>
                <a:latin typeface="Consolas"/>
                <a:cs typeface="Consolas"/>
              </a:rPr>
              <a:t>1.8</a:t>
            </a:r>
            <a:endParaRPr sz="3600">
              <a:latin typeface="Consolas"/>
              <a:cs typeface="Consolas"/>
            </a:endParaRPr>
          </a:p>
          <a:p>
            <a:pPr marL="1016000">
              <a:lnSpc>
                <a:spcPct val="100000"/>
              </a:lnSpc>
              <a:spcBef>
                <a:spcPts val="865"/>
              </a:spcBef>
            </a:pPr>
            <a:r>
              <a:rPr sz="3600" spc="-10" dirty="0">
                <a:solidFill>
                  <a:srgbClr val="66D9EE"/>
                </a:solidFill>
                <a:latin typeface="Consolas"/>
                <a:cs typeface="Consolas"/>
              </a:rPr>
              <a:t>print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(</a:t>
            </a:r>
            <a:r>
              <a:rPr sz="3600" spc="-10" dirty="0">
                <a:solidFill>
                  <a:srgbClr val="E6DB74"/>
                </a:solidFill>
                <a:latin typeface="Consolas"/>
                <a:cs typeface="Consolas"/>
              </a:rPr>
              <a:t>"</a:t>
            </a:r>
            <a:r>
              <a:rPr sz="3600" dirty="0">
                <a:solidFill>
                  <a:srgbClr val="E6DB74"/>
                </a:solidFill>
                <a:latin typeface="黑体"/>
                <a:cs typeface="黑体"/>
              </a:rPr>
              <a:t>转换后的温度是</a:t>
            </a:r>
            <a:r>
              <a:rPr sz="3600" spc="-5" dirty="0">
                <a:solidFill>
                  <a:srgbClr val="E6DB74"/>
                </a:solidFill>
                <a:latin typeface="Consolas"/>
                <a:cs typeface="Consolas"/>
              </a:rPr>
              <a:t>{:.2f}C"</a:t>
            </a:r>
            <a:r>
              <a:rPr sz="3600" spc="-5" dirty="0">
                <a:solidFill>
                  <a:srgbClr val="F8F8F1"/>
                </a:solidFill>
                <a:latin typeface="Consolas"/>
                <a:cs typeface="Consolas"/>
              </a:rPr>
              <a:t>.format(C))</a:t>
            </a:r>
            <a:endParaRPr sz="3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600" i="1" spc="-5" dirty="0">
                <a:solidFill>
                  <a:srgbClr val="66D9EE"/>
                </a:solidFill>
                <a:latin typeface="Consolas"/>
                <a:cs typeface="Consolas"/>
              </a:rPr>
              <a:t>elif </a:t>
            </a:r>
            <a:r>
              <a:rPr sz="3600" spc="-5" dirty="0">
                <a:solidFill>
                  <a:srgbClr val="F8F8F1"/>
                </a:solidFill>
                <a:latin typeface="Consolas"/>
                <a:cs typeface="Consolas"/>
              </a:rPr>
              <a:t>TempStr[</a:t>
            </a:r>
            <a:r>
              <a:rPr sz="3600" spc="-5" dirty="0">
                <a:solidFill>
                  <a:srgbClr val="F82571"/>
                </a:solidFill>
                <a:latin typeface="Consolas"/>
                <a:cs typeface="Consolas"/>
              </a:rPr>
              <a:t>-</a:t>
            </a:r>
            <a:r>
              <a:rPr sz="3600" spc="-5" dirty="0">
                <a:solidFill>
                  <a:srgbClr val="AD81FF"/>
                </a:solidFill>
                <a:latin typeface="Consolas"/>
                <a:cs typeface="Consolas"/>
              </a:rPr>
              <a:t>1</a:t>
            </a:r>
            <a:r>
              <a:rPr sz="3600" spc="-5" dirty="0">
                <a:solidFill>
                  <a:srgbClr val="F8F8F1"/>
                </a:solidFill>
                <a:latin typeface="Consolas"/>
                <a:cs typeface="Consolas"/>
              </a:rPr>
              <a:t>] </a:t>
            </a:r>
            <a:r>
              <a:rPr sz="3600" i="1" spc="-5" dirty="0">
                <a:solidFill>
                  <a:srgbClr val="66D9EE"/>
                </a:solidFill>
                <a:latin typeface="Consolas"/>
                <a:cs typeface="Consolas"/>
              </a:rPr>
              <a:t>in </a:t>
            </a:r>
            <a:r>
              <a:rPr sz="3600" spc="-5" dirty="0">
                <a:solidFill>
                  <a:srgbClr val="F8F8F1"/>
                </a:solidFill>
                <a:latin typeface="Consolas"/>
                <a:cs typeface="Consolas"/>
              </a:rPr>
              <a:t>[</a:t>
            </a:r>
            <a:r>
              <a:rPr sz="3600" spc="-5" dirty="0">
                <a:solidFill>
                  <a:srgbClr val="E6DB74"/>
                </a:solidFill>
                <a:latin typeface="Consolas"/>
                <a:cs typeface="Consolas"/>
              </a:rPr>
              <a:t>'C'</a:t>
            </a:r>
            <a:r>
              <a:rPr sz="3600" spc="-5" dirty="0">
                <a:solidFill>
                  <a:srgbClr val="CC7831"/>
                </a:solidFill>
                <a:latin typeface="Consolas"/>
                <a:cs typeface="Consolas"/>
              </a:rPr>
              <a:t>,</a:t>
            </a:r>
            <a:r>
              <a:rPr sz="3600" spc="-3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3600" spc="-10" dirty="0">
                <a:solidFill>
                  <a:srgbClr val="E6DB74"/>
                </a:solidFill>
                <a:latin typeface="Consolas"/>
                <a:cs typeface="Consolas"/>
              </a:rPr>
              <a:t>'c'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]</a:t>
            </a:r>
            <a:r>
              <a:rPr sz="3600" spc="-10" dirty="0">
                <a:solidFill>
                  <a:srgbClr val="F82571"/>
                </a:solidFill>
                <a:latin typeface="Consolas"/>
                <a:cs typeface="Consolas"/>
              </a:rPr>
              <a:t>:</a:t>
            </a:r>
            <a:endParaRPr sz="3600">
              <a:latin typeface="Consolas"/>
              <a:cs typeface="Consolas"/>
            </a:endParaRPr>
          </a:p>
          <a:p>
            <a:pPr marL="1016000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solidFill>
                  <a:srgbClr val="F8F8F1"/>
                </a:solidFill>
                <a:latin typeface="Consolas"/>
                <a:cs typeface="Consolas"/>
              </a:rPr>
              <a:t>F </a:t>
            </a:r>
            <a:r>
              <a:rPr sz="3600" dirty="0">
                <a:solidFill>
                  <a:srgbClr val="F82571"/>
                </a:solidFill>
                <a:latin typeface="Consolas"/>
                <a:cs typeface="Consolas"/>
              </a:rPr>
              <a:t>= </a:t>
            </a:r>
            <a:r>
              <a:rPr sz="3600" spc="-10" dirty="0">
                <a:solidFill>
                  <a:srgbClr val="AD81FF"/>
                </a:solidFill>
                <a:latin typeface="Consolas"/>
                <a:cs typeface="Consolas"/>
              </a:rPr>
              <a:t>1.8</a:t>
            </a:r>
            <a:r>
              <a:rPr sz="3600" spc="-10" dirty="0">
                <a:solidFill>
                  <a:srgbClr val="F82571"/>
                </a:solidFill>
                <a:latin typeface="Consolas"/>
                <a:cs typeface="Consolas"/>
              </a:rPr>
              <a:t>*</a:t>
            </a:r>
            <a:r>
              <a:rPr sz="3600" spc="-10" dirty="0">
                <a:solidFill>
                  <a:srgbClr val="66D9EE"/>
                </a:solidFill>
                <a:latin typeface="Consolas"/>
                <a:cs typeface="Consolas"/>
              </a:rPr>
              <a:t>eval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(TempStr[</a:t>
            </a:r>
            <a:r>
              <a:rPr sz="3600" spc="-10" dirty="0">
                <a:solidFill>
                  <a:srgbClr val="AD81FF"/>
                </a:solidFill>
                <a:latin typeface="Consolas"/>
                <a:cs typeface="Consolas"/>
              </a:rPr>
              <a:t>0</a:t>
            </a:r>
            <a:r>
              <a:rPr sz="3600" spc="-10" dirty="0">
                <a:solidFill>
                  <a:srgbClr val="F82571"/>
                </a:solidFill>
                <a:latin typeface="Consolas"/>
                <a:cs typeface="Consolas"/>
              </a:rPr>
              <a:t>:-</a:t>
            </a:r>
            <a:r>
              <a:rPr sz="3600" spc="-10" dirty="0">
                <a:solidFill>
                  <a:srgbClr val="AD81FF"/>
                </a:solidFill>
                <a:latin typeface="Consolas"/>
                <a:cs typeface="Consolas"/>
              </a:rPr>
              <a:t>1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]) </a:t>
            </a:r>
            <a:r>
              <a:rPr sz="3600" dirty="0">
                <a:solidFill>
                  <a:srgbClr val="F82571"/>
                </a:solidFill>
                <a:latin typeface="Consolas"/>
                <a:cs typeface="Consolas"/>
              </a:rPr>
              <a:t>+</a:t>
            </a:r>
            <a:r>
              <a:rPr sz="3600" spc="-2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3600" dirty="0">
                <a:solidFill>
                  <a:srgbClr val="AD81FF"/>
                </a:solidFill>
                <a:latin typeface="Consolas"/>
                <a:cs typeface="Consolas"/>
              </a:rPr>
              <a:t>32</a:t>
            </a:r>
            <a:endParaRPr sz="3600">
              <a:latin typeface="Consolas"/>
              <a:cs typeface="Consolas"/>
            </a:endParaRPr>
          </a:p>
          <a:p>
            <a:pPr marL="1016000">
              <a:lnSpc>
                <a:spcPct val="100000"/>
              </a:lnSpc>
              <a:spcBef>
                <a:spcPts val="865"/>
              </a:spcBef>
            </a:pPr>
            <a:r>
              <a:rPr sz="3600" spc="-10" dirty="0">
                <a:solidFill>
                  <a:srgbClr val="66D9EE"/>
                </a:solidFill>
                <a:latin typeface="Consolas"/>
                <a:cs typeface="Consolas"/>
              </a:rPr>
              <a:t>print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(</a:t>
            </a:r>
            <a:r>
              <a:rPr sz="3600" spc="-10" dirty="0">
                <a:solidFill>
                  <a:srgbClr val="E6DB74"/>
                </a:solidFill>
                <a:latin typeface="Consolas"/>
                <a:cs typeface="Consolas"/>
              </a:rPr>
              <a:t>"</a:t>
            </a:r>
            <a:r>
              <a:rPr sz="3600" dirty="0">
                <a:solidFill>
                  <a:srgbClr val="E6DB74"/>
                </a:solidFill>
                <a:latin typeface="黑体"/>
                <a:cs typeface="黑体"/>
              </a:rPr>
              <a:t>转换后的温度是</a:t>
            </a:r>
            <a:r>
              <a:rPr sz="3600" spc="-5" dirty="0">
                <a:solidFill>
                  <a:srgbClr val="E6DB74"/>
                </a:solidFill>
                <a:latin typeface="Consolas"/>
                <a:cs typeface="Consolas"/>
              </a:rPr>
              <a:t>{:.2f}F"</a:t>
            </a:r>
            <a:r>
              <a:rPr sz="3600" spc="-5" dirty="0">
                <a:solidFill>
                  <a:srgbClr val="F8F8F1"/>
                </a:solidFill>
                <a:latin typeface="Consolas"/>
                <a:cs typeface="Consolas"/>
              </a:rPr>
              <a:t>.format(F))</a:t>
            </a:r>
            <a:endParaRPr sz="3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3600" i="1" spc="-5" dirty="0">
                <a:solidFill>
                  <a:srgbClr val="66D9EE"/>
                </a:solidFill>
                <a:latin typeface="Consolas"/>
                <a:cs typeface="Consolas"/>
              </a:rPr>
              <a:t>else</a:t>
            </a:r>
            <a:r>
              <a:rPr sz="3600" spc="-5" dirty="0">
                <a:solidFill>
                  <a:srgbClr val="F82571"/>
                </a:solidFill>
                <a:latin typeface="Consolas"/>
                <a:cs typeface="Consolas"/>
              </a:rPr>
              <a:t>:</a:t>
            </a:r>
            <a:endParaRPr sz="3600">
              <a:latin typeface="Consolas"/>
              <a:cs typeface="Consolas"/>
            </a:endParaRPr>
          </a:p>
          <a:p>
            <a:pPr marL="1016000">
              <a:lnSpc>
                <a:spcPct val="100000"/>
              </a:lnSpc>
              <a:spcBef>
                <a:spcPts val="865"/>
              </a:spcBef>
            </a:pPr>
            <a:r>
              <a:rPr sz="3600" spc="-10" dirty="0">
                <a:solidFill>
                  <a:srgbClr val="66D9EE"/>
                </a:solidFill>
                <a:latin typeface="Consolas"/>
                <a:cs typeface="Consolas"/>
              </a:rPr>
              <a:t>print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(</a:t>
            </a:r>
            <a:r>
              <a:rPr sz="3600" spc="-10" dirty="0">
                <a:solidFill>
                  <a:srgbClr val="E6DB74"/>
                </a:solidFill>
                <a:latin typeface="Consolas"/>
                <a:cs typeface="Consolas"/>
              </a:rPr>
              <a:t>"</a:t>
            </a:r>
            <a:r>
              <a:rPr sz="3600" dirty="0">
                <a:solidFill>
                  <a:srgbClr val="E6DB74"/>
                </a:solidFill>
                <a:latin typeface="黑体"/>
                <a:cs typeface="黑体"/>
              </a:rPr>
              <a:t>输入格式错误</a:t>
            </a:r>
            <a:r>
              <a:rPr sz="3600" spc="-5" dirty="0">
                <a:solidFill>
                  <a:srgbClr val="E6DB74"/>
                </a:solidFill>
                <a:latin typeface="Consolas"/>
                <a:cs typeface="Consolas"/>
              </a:rPr>
              <a:t>"</a:t>
            </a:r>
            <a:r>
              <a:rPr sz="3600" spc="-5" dirty="0">
                <a:solidFill>
                  <a:srgbClr val="F8F8F1"/>
                </a:solidFill>
                <a:latin typeface="Consolas"/>
                <a:cs typeface="Consolas"/>
              </a:rPr>
              <a:t>)</a:t>
            </a:r>
            <a:endParaRPr sz="3600">
              <a:latin typeface="Consolas"/>
              <a:cs typeface="Consola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266827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dirty="0">
                <a:latin typeface="微软雅黑"/>
                <a:cs typeface="微软雅黑"/>
              </a:rPr>
              <a:t>代码初览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50644" y="4238243"/>
            <a:ext cx="765175" cy="255270"/>
          </a:xfrm>
          <a:custGeom>
            <a:avLst/>
            <a:gdLst/>
            <a:ahLst/>
            <a:cxnLst/>
            <a:rect l="l" t="t" r="r" b="b"/>
            <a:pathLst>
              <a:path w="765175" h="255270">
                <a:moveTo>
                  <a:pt x="611886" y="127635"/>
                </a:moveTo>
                <a:lnTo>
                  <a:pt x="509778" y="255269"/>
                </a:lnTo>
                <a:lnTo>
                  <a:pt x="713994" y="153162"/>
                </a:lnTo>
                <a:lnTo>
                  <a:pt x="611886" y="153162"/>
                </a:lnTo>
                <a:lnTo>
                  <a:pt x="611886" y="127635"/>
                </a:lnTo>
                <a:close/>
              </a:path>
              <a:path w="765175" h="255270">
                <a:moveTo>
                  <a:pt x="591464" y="102107"/>
                </a:moveTo>
                <a:lnTo>
                  <a:pt x="0" y="102107"/>
                </a:lnTo>
                <a:lnTo>
                  <a:pt x="0" y="153162"/>
                </a:lnTo>
                <a:lnTo>
                  <a:pt x="591464" y="153162"/>
                </a:lnTo>
                <a:lnTo>
                  <a:pt x="611886" y="127635"/>
                </a:lnTo>
                <a:lnTo>
                  <a:pt x="591464" y="102107"/>
                </a:lnTo>
                <a:close/>
              </a:path>
              <a:path w="765175" h="255270">
                <a:moveTo>
                  <a:pt x="713993" y="102107"/>
                </a:moveTo>
                <a:lnTo>
                  <a:pt x="611886" y="102107"/>
                </a:lnTo>
                <a:lnTo>
                  <a:pt x="611886" y="153162"/>
                </a:lnTo>
                <a:lnTo>
                  <a:pt x="713994" y="153162"/>
                </a:lnTo>
                <a:lnTo>
                  <a:pt x="765048" y="127635"/>
                </a:lnTo>
                <a:lnTo>
                  <a:pt x="713993" y="102107"/>
                </a:lnTo>
                <a:close/>
              </a:path>
              <a:path w="765175" h="255270">
                <a:moveTo>
                  <a:pt x="509778" y="0"/>
                </a:moveTo>
                <a:lnTo>
                  <a:pt x="611886" y="127635"/>
                </a:lnTo>
                <a:lnTo>
                  <a:pt x="611886" y="102107"/>
                </a:lnTo>
                <a:lnTo>
                  <a:pt x="713993" y="102107"/>
                </a:lnTo>
                <a:lnTo>
                  <a:pt x="5097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713712" y="3859276"/>
            <a:ext cx="14490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黑体"/>
                <a:cs typeface="黑体"/>
              </a:rPr>
              <a:t>赋值语句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50644" y="6217919"/>
            <a:ext cx="765175" cy="255270"/>
          </a:xfrm>
          <a:custGeom>
            <a:avLst/>
            <a:gdLst/>
            <a:ahLst/>
            <a:cxnLst/>
            <a:rect l="l" t="t" r="r" b="b"/>
            <a:pathLst>
              <a:path w="765175" h="255270">
                <a:moveTo>
                  <a:pt x="611886" y="127635"/>
                </a:moveTo>
                <a:lnTo>
                  <a:pt x="509778" y="255269"/>
                </a:lnTo>
                <a:lnTo>
                  <a:pt x="713994" y="153162"/>
                </a:lnTo>
                <a:lnTo>
                  <a:pt x="611886" y="153162"/>
                </a:lnTo>
                <a:lnTo>
                  <a:pt x="611886" y="127635"/>
                </a:lnTo>
                <a:close/>
              </a:path>
              <a:path w="765175" h="255270">
                <a:moveTo>
                  <a:pt x="591464" y="102107"/>
                </a:moveTo>
                <a:lnTo>
                  <a:pt x="0" y="102107"/>
                </a:lnTo>
                <a:lnTo>
                  <a:pt x="0" y="153162"/>
                </a:lnTo>
                <a:lnTo>
                  <a:pt x="591464" y="153162"/>
                </a:lnTo>
                <a:lnTo>
                  <a:pt x="611886" y="127635"/>
                </a:lnTo>
                <a:lnTo>
                  <a:pt x="591464" y="102107"/>
                </a:lnTo>
                <a:close/>
              </a:path>
              <a:path w="765175" h="255270">
                <a:moveTo>
                  <a:pt x="713993" y="102107"/>
                </a:moveTo>
                <a:lnTo>
                  <a:pt x="611886" y="102107"/>
                </a:lnTo>
                <a:lnTo>
                  <a:pt x="611886" y="153162"/>
                </a:lnTo>
                <a:lnTo>
                  <a:pt x="713994" y="153162"/>
                </a:lnTo>
                <a:lnTo>
                  <a:pt x="765048" y="127635"/>
                </a:lnTo>
                <a:lnTo>
                  <a:pt x="713993" y="102107"/>
                </a:lnTo>
                <a:close/>
              </a:path>
              <a:path w="765175" h="255270">
                <a:moveTo>
                  <a:pt x="509778" y="0"/>
                </a:moveTo>
                <a:lnTo>
                  <a:pt x="611886" y="127635"/>
                </a:lnTo>
                <a:lnTo>
                  <a:pt x="611886" y="102107"/>
                </a:lnTo>
                <a:lnTo>
                  <a:pt x="713993" y="102107"/>
                </a:lnTo>
                <a:lnTo>
                  <a:pt x="5097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919971"/>
            <a:ext cx="17280255" cy="800100"/>
          </a:xfrm>
          <a:custGeom>
            <a:avLst/>
            <a:gdLst/>
            <a:ahLst/>
            <a:cxnLst/>
            <a:rect l="l" t="t" r="r" b="b"/>
            <a:pathLst>
              <a:path w="17280255" h="800100">
                <a:moveTo>
                  <a:pt x="0" y="800099"/>
                </a:moveTo>
                <a:lnTo>
                  <a:pt x="17279874" y="800099"/>
                </a:lnTo>
                <a:lnTo>
                  <a:pt x="17279874" y="0"/>
                </a:lnTo>
                <a:lnTo>
                  <a:pt x="0" y="0"/>
                </a:lnTo>
                <a:lnTo>
                  <a:pt x="0" y="800099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894813" y="9087611"/>
            <a:ext cx="450342" cy="451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36595" y="9044940"/>
            <a:ext cx="1303019" cy="492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131" y="8916161"/>
            <a:ext cx="2335530" cy="6537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04621"/>
            <a:ext cx="540385" cy="810260"/>
          </a:xfrm>
          <a:custGeom>
            <a:avLst/>
            <a:gdLst/>
            <a:ahLst/>
            <a:cxnLst/>
            <a:rect l="l" t="t" r="r" b="b"/>
            <a:pathLst>
              <a:path w="540385" h="810260">
                <a:moveTo>
                  <a:pt x="0" y="810005"/>
                </a:moveTo>
                <a:lnTo>
                  <a:pt x="540258" y="810005"/>
                </a:lnTo>
                <a:lnTo>
                  <a:pt x="540258" y="0"/>
                </a:lnTo>
                <a:lnTo>
                  <a:pt x="0" y="0"/>
                </a:lnTo>
                <a:lnTo>
                  <a:pt x="0" y="81000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520951"/>
            <a:ext cx="17280255" cy="7399020"/>
          </a:xfrm>
          <a:custGeom>
            <a:avLst/>
            <a:gdLst/>
            <a:ahLst/>
            <a:cxnLst/>
            <a:rect l="l" t="t" r="r" b="b"/>
            <a:pathLst>
              <a:path w="17280255" h="7399020">
                <a:moveTo>
                  <a:pt x="0" y="0"/>
                </a:moveTo>
                <a:lnTo>
                  <a:pt x="0" y="7399020"/>
                </a:lnTo>
                <a:lnTo>
                  <a:pt x="17279873" y="7399020"/>
                </a:lnTo>
                <a:lnTo>
                  <a:pt x="17279873" y="0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54807" y="1889759"/>
            <a:ext cx="11790680" cy="6795770"/>
          </a:xfrm>
          <a:custGeom>
            <a:avLst/>
            <a:gdLst/>
            <a:ahLst/>
            <a:cxnLst/>
            <a:rect l="l" t="t" r="r" b="b"/>
            <a:pathLst>
              <a:path w="11790680" h="6795770">
                <a:moveTo>
                  <a:pt x="0" y="6795516"/>
                </a:moveTo>
                <a:lnTo>
                  <a:pt x="11790426" y="6795516"/>
                </a:lnTo>
                <a:lnTo>
                  <a:pt x="11790426" y="0"/>
                </a:lnTo>
                <a:lnTo>
                  <a:pt x="0" y="0"/>
                </a:lnTo>
                <a:lnTo>
                  <a:pt x="0" y="6795516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33801" y="1937765"/>
            <a:ext cx="10755630" cy="660971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3600" spc="-5" dirty="0">
                <a:solidFill>
                  <a:srgbClr val="75705E"/>
                </a:solidFill>
                <a:latin typeface="Consolas"/>
                <a:cs typeface="Consolas"/>
              </a:rPr>
              <a:t>#TempConvert.py</a:t>
            </a:r>
            <a:endParaRPr sz="3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3600" spc="-5" dirty="0">
                <a:solidFill>
                  <a:srgbClr val="F8F8F1"/>
                </a:solidFill>
                <a:latin typeface="Consolas"/>
                <a:cs typeface="Consolas"/>
              </a:rPr>
              <a:t>TempStr</a:t>
            </a:r>
            <a:r>
              <a:rPr sz="3600" spc="-25" dirty="0">
                <a:solidFill>
                  <a:srgbClr val="F8F8F1"/>
                </a:solidFill>
                <a:latin typeface="Consolas"/>
                <a:cs typeface="Consolas"/>
              </a:rPr>
              <a:t> </a:t>
            </a:r>
            <a:r>
              <a:rPr sz="3600" dirty="0">
                <a:solidFill>
                  <a:srgbClr val="F82571"/>
                </a:solidFill>
                <a:latin typeface="Consolas"/>
                <a:cs typeface="Consolas"/>
              </a:rPr>
              <a:t>=</a:t>
            </a:r>
            <a:r>
              <a:rPr sz="3600" spc="-3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3600" spc="-10" dirty="0">
                <a:solidFill>
                  <a:srgbClr val="66D9EE"/>
                </a:solidFill>
                <a:latin typeface="Consolas"/>
                <a:cs typeface="Consolas"/>
              </a:rPr>
              <a:t>input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(</a:t>
            </a:r>
            <a:r>
              <a:rPr sz="3600" spc="-10" dirty="0">
                <a:solidFill>
                  <a:srgbClr val="E6DB74"/>
                </a:solidFill>
                <a:latin typeface="Consolas"/>
                <a:cs typeface="Consolas"/>
              </a:rPr>
              <a:t>"</a:t>
            </a:r>
            <a:r>
              <a:rPr sz="3600" dirty="0">
                <a:solidFill>
                  <a:srgbClr val="E6DB74"/>
                </a:solidFill>
                <a:latin typeface="黑体"/>
                <a:cs typeface="黑体"/>
              </a:rPr>
              <a:t>请输入带有符号的温度值</a:t>
            </a:r>
            <a:r>
              <a:rPr sz="3600" dirty="0">
                <a:solidFill>
                  <a:srgbClr val="E6DB74"/>
                </a:solidFill>
                <a:latin typeface="Consolas"/>
                <a:cs typeface="Consolas"/>
              </a:rPr>
              <a:t>:</a:t>
            </a:r>
            <a:r>
              <a:rPr sz="3600" spc="-25" dirty="0">
                <a:solidFill>
                  <a:srgbClr val="E6DB74"/>
                </a:solidFill>
                <a:latin typeface="Consolas"/>
                <a:cs typeface="Consolas"/>
              </a:rPr>
              <a:t> </a:t>
            </a:r>
            <a:r>
              <a:rPr sz="3600" dirty="0">
                <a:solidFill>
                  <a:srgbClr val="E6DB74"/>
                </a:solidFill>
                <a:latin typeface="Consolas"/>
                <a:cs typeface="Consolas"/>
              </a:rPr>
              <a:t>"</a:t>
            </a:r>
            <a:r>
              <a:rPr sz="3600" dirty="0">
                <a:solidFill>
                  <a:srgbClr val="F8F8F1"/>
                </a:solidFill>
                <a:latin typeface="Consolas"/>
                <a:cs typeface="Consolas"/>
              </a:rPr>
              <a:t>)</a:t>
            </a:r>
            <a:endParaRPr sz="3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600" i="1" dirty="0">
                <a:solidFill>
                  <a:srgbClr val="66D9EE"/>
                </a:solidFill>
                <a:latin typeface="Consolas"/>
                <a:cs typeface="Consolas"/>
              </a:rPr>
              <a:t>if 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TempStr[</a:t>
            </a:r>
            <a:r>
              <a:rPr sz="3600" spc="-10" dirty="0">
                <a:solidFill>
                  <a:srgbClr val="F82571"/>
                </a:solidFill>
                <a:latin typeface="Consolas"/>
                <a:cs typeface="Consolas"/>
              </a:rPr>
              <a:t>-</a:t>
            </a:r>
            <a:r>
              <a:rPr sz="3600" spc="-10" dirty="0">
                <a:solidFill>
                  <a:srgbClr val="AD81FF"/>
                </a:solidFill>
                <a:latin typeface="Consolas"/>
                <a:cs typeface="Consolas"/>
              </a:rPr>
              <a:t>1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] </a:t>
            </a:r>
            <a:r>
              <a:rPr sz="3600" i="1" dirty="0">
                <a:solidFill>
                  <a:srgbClr val="66D9EE"/>
                </a:solidFill>
                <a:latin typeface="Consolas"/>
                <a:cs typeface="Consolas"/>
              </a:rPr>
              <a:t>in </a:t>
            </a:r>
            <a:r>
              <a:rPr sz="3600" spc="-5" dirty="0">
                <a:solidFill>
                  <a:srgbClr val="F8F8F1"/>
                </a:solidFill>
                <a:latin typeface="Consolas"/>
                <a:cs typeface="Consolas"/>
              </a:rPr>
              <a:t>[</a:t>
            </a:r>
            <a:r>
              <a:rPr sz="3600" spc="-5" dirty="0">
                <a:solidFill>
                  <a:srgbClr val="E6DB74"/>
                </a:solidFill>
                <a:latin typeface="Consolas"/>
                <a:cs typeface="Consolas"/>
              </a:rPr>
              <a:t>'F'</a:t>
            </a:r>
            <a:r>
              <a:rPr sz="3600" spc="-5" dirty="0">
                <a:solidFill>
                  <a:srgbClr val="CC7831"/>
                </a:solidFill>
                <a:latin typeface="Consolas"/>
                <a:cs typeface="Consolas"/>
              </a:rPr>
              <a:t>,</a:t>
            </a:r>
            <a:r>
              <a:rPr sz="3600" spc="-4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3600" spc="-5" dirty="0">
                <a:solidFill>
                  <a:srgbClr val="E6DB74"/>
                </a:solidFill>
                <a:latin typeface="Consolas"/>
                <a:cs typeface="Consolas"/>
              </a:rPr>
              <a:t>'f'</a:t>
            </a:r>
            <a:r>
              <a:rPr sz="3600" spc="-5" dirty="0">
                <a:solidFill>
                  <a:srgbClr val="F8F8F1"/>
                </a:solidFill>
                <a:latin typeface="Consolas"/>
                <a:cs typeface="Consolas"/>
              </a:rPr>
              <a:t>]</a:t>
            </a:r>
            <a:r>
              <a:rPr sz="3600" spc="-5" dirty="0">
                <a:solidFill>
                  <a:srgbClr val="F82571"/>
                </a:solidFill>
                <a:latin typeface="Consolas"/>
                <a:cs typeface="Consolas"/>
              </a:rPr>
              <a:t>:</a:t>
            </a:r>
            <a:endParaRPr sz="3600">
              <a:latin typeface="Consolas"/>
              <a:cs typeface="Consolas"/>
            </a:endParaRPr>
          </a:p>
          <a:p>
            <a:pPr marL="1016000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solidFill>
                  <a:srgbClr val="F8F8F1"/>
                </a:solidFill>
                <a:latin typeface="Consolas"/>
                <a:cs typeface="Consolas"/>
              </a:rPr>
              <a:t>C </a:t>
            </a:r>
            <a:r>
              <a:rPr sz="3600" dirty="0">
                <a:solidFill>
                  <a:srgbClr val="F82571"/>
                </a:solidFill>
                <a:latin typeface="Consolas"/>
                <a:cs typeface="Consolas"/>
              </a:rPr>
              <a:t>= 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(</a:t>
            </a:r>
            <a:r>
              <a:rPr sz="3600" spc="-10" dirty="0">
                <a:solidFill>
                  <a:srgbClr val="66D9EE"/>
                </a:solidFill>
                <a:latin typeface="Consolas"/>
                <a:cs typeface="Consolas"/>
              </a:rPr>
              <a:t>eval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(TempStr[</a:t>
            </a:r>
            <a:r>
              <a:rPr sz="3600" spc="-10" dirty="0">
                <a:solidFill>
                  <a:srgbClr val="AD81FF"/>
                </a:solidFill>
                <a:latin typeface="Consolas"/>
                <a:cs typeface="Consolas"/>
              </a:rPr>
              <a:t>0</a:t>
            </a:r>
            <a:r>
              <a:rPr sz="3600" spc="-10" dirty="0">
                <a:solidFill>
                  <a:srgbClr val="F82571"/>
                </a:solidFill>
                <a:latin typeface="Consolas"/>
                <a:cs typeface="Consolas"/>
              </a:rPr>
              <a:t>:-</a:t>
            </a:r>
            <a:r>
              <a:rPr sz="3600" spc="-10" dirty="0">
                <a:solidFill>
                  <a:srgbClr val="AD81FF"/>
                </a:solidFill>
                <a:latin typeface="Consolas"/>
                <a:cs typeface="Consolas"/>
              </a:rPr>
              <a:t>1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]) </a:t>
            </a:r>
            <a:r>
              <a:rPr sz="3600" dirty="0">
                <a:solidFill>
                  <a:srgbClr val="F82571"/>
                </a:solidFill>
                <a:latin typeface="Consolas"/>
                <a:cs typeface="Consolas"/>
              </a:rPr>
              <a:t>-</a:t>
            </a:r>
            <a:r>
              <a:rPr sz="3600" spc="-20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3600" spc="-10" dirty="0">
                <a:solidFill>
                  <a:srgbClr val="AD81FF"/>
                </a:solidFill>
                <a:latin typeface="Consolas"/>
                <a:cs typeface="Consolas"/>
              </a:rPr>
              <a:t>32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)</a:t>
            </a:r>
            <a:r>
              <a:rPr sz="3600" spc="-10" dirty="0">
                <a:solidFill>
                  <a:srgbClr val="F82571"/>
                </a:solidFill>
                <a:latin typeface="Consolas"/>
                <a:cs typeface="Consolas"/>
              </a:rPr>
              <a:t>/</a:t>
            </a:r>
            <a:r>
              <a:rPr sz="3600" spc="-10" dirty="0">
                <a:solidFill>
                  <a:srgbClr val="AD81FF"/>
                </a:solidFill>
                <a:latin typeface="Consolas"/>
                <a:cs typeface="Consolas"/>
              </a:rPr>
              <a:t>1.8</a:t>
            </a:r>
            <a:endParaRPr sz="3600">
              <a:latin typeface="Consolas"/>
              <a:cs typeface="Consolas"/>
            </a:endParaRPr>
          </a:p>
          <a:p>
            <a:pPr marL="1016000">
              <a:lnSpc>
                <a:spcPct val="100000"/>
              </a:lnSpc>
              <a:spcBef>
                <a:spcPts val="865"/>
              </a:spcBef>
            </a:pPr>
            <a:r>
              <a:rPr sz="3600" spc="-10" dirty="0">
                <a:solidFill>
                  <a:srgbClr val="66D9EE"/>
                </a:solidFill>
                <a:latin typeface="Consolas"/>
                <a:cs typeface="Consolas"/>
              </a:rPr>
              <a:t>print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(</a:t>
            </a:r>
            <a:r>
              <a:rPr sz="3600" spc="-10" dirty="0">
                <a:solidFill>
                  <a:srgbClr val="E6DB74"/>
                </a:solidFill>
                <a:latin typeface="Consolas"/>
                <a:cs typeface="Consolas"/>
              </a:rPr>
              <a:t>"</a:t>
            </a:r>
            <a:r>
              <a:rPr sz="3600" dirty="0">
                <a:solidFill>
                  <a:srgbClr val="E6DB74"/>
                </a:solidFill>
                <a:latin typeface="黑体"/>
                <a:cs typeface="黑体"/>
              </a:rPr>
              <a:t>转换后的温度是</a:t>
            </a:r>
            <a:r>
              <a:rPr sz="3600" spc="-5" dirty="0">
                <a:solidFill>
                  <a:srgbClr val="E6DB74"/>
                </a:solidFill>
                <a:latin typeface="Consolas"/>
                <a:cs typeface="Consolas"/>
              </a:rPr>
              <a:t>{:.2f}C"</a:t>
            </a:r>
            <a:r>
              <a:rPr sz="3600" spc="-5" dirty="0">
                <a:solidFill>
                  <a:srgbClr val="F8F8F1"/>
                </a:solidFill>
                <a:latin typeface="Consolas"/>
                <a:cs typeface="Consolas"/>
              </a:rPr>
              <a:t>.format(C))</a:t>
            </a:r>
            <a:endParaRPr sz="3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600" i="1" spc="-5" dirty="0">
                <a:solidFill>
                  <a:srgbClr val="66D9EE"/>
                </a:solidFill>
                <a:latin typeface="Consolas"/>
                <a:cs typeface="Consolas"/>
              </a:rPr>
              <a:t>elif </a:t>
            </a:r>
            <a:r>
              <a:rPr sz="3600" spc="-5" dirty="0">
                <a:solidFill>
                  <a:srgbClr val="F8F8F1"/>
                </a:solidFill>
                <a:latin typeface="Consolas"/>
                <a:cs typeface="Consolas"/>
              </a:rPr>
              <a:t>TempStr[</a:t>
            </a:r>
            <a:r>
              <a:rPr sz="3600" spc="-5" dirty="0">
                <a:solidFill>
                  <a:srgbClr val="F82571"/>
                </a:solidFill>
                <a:latin typeface="Consolas"/>
                <a:cs typeface="Consolas"/>
              </a:rPr>
              <a:t>-</a:t>
            </a:r>
            <a:r>
              <a:rPr sz="3600" spc="-5" dirty="0">
                <a:solidFill>
                  <a:srgbClr val="AD81FF"/>
                </a:solidFill>
                <a:latin typeface="Consolas"/>
                <a:cs typeface="Consolas"/>
              </a:rPr>
              <a:t>1</a:t>
            </a:r>
            <a:r>
              <a:rPr sz="3600" spc="-5" dirty="0">
                <a:solidFill>
                  <a:srgbClr val="F8F8F1"/>
                </a:solidFill>
                <a:latin typeface="Consolas"/>
                <a:cs typeface="Consolas"/>
              </a:rPr>
              <a:t>] </a:t>
            </a:r>
            <a:r>
              <a:rPr sz="3600" i="1" spc="-5" dirty="0">
                <a:solidFill>
                  <a:srgbClr val="66D9EE"/>
                </a:solidFill>
                <a:latin typeface="Consolas"/>
                <a:cs typeface="Consolas"/>
              </a:rPr>
              <a:t>in </a:t>
            </a:r>
            <a:r>
              <a:rPr sz="3600" spc="-5" dirty="0">
                <a:solidFill>
                  <a:srgbClr val="F8F8F1"/>
                </a:solidFill>
                <a:latin typeface="Consolas"/>
                <a:cs typeface="Consolas"/>
              </a:rPr>
              <a:t>[</a:t>
            </a:r>
            <a:r>
              <a:rPr sz="3600" spc="-5" dirty="0">
                <a:solidFill>
                  <a:srgbClr val="E6DB74"/>
                </a:solidFill>
                <a:latin typeface="Consolas"/>
                <a:cs typeface="Consolas"/>
              </a:rPr>
              <a:t>'C'</a:t>
            </a:r>
            <a:r>
              <a:rPr sz="3600" spc="-5" dirty="0">
                <a:solidFill>
                  <a:srgbClr val="CC7831"/>
                </a:solidFill>
                <a:latin typeface="Consolas"/>
                <a:cs typeface="Consolas"/>
              </a:rPr>
              <a:t>,</a:t>
            </a:r>
            <a:r>
              <a:rPr sz="3600" spc="-35" dirty="0">
                <a:solidFill>
                  <a:srgbClr val="CC7831"/>
                </a:solidFill>
                <a:latin typeface="Consolas"/>
                <a:cs typeface="Consolas"/>
              </a:rPr>
              <a:t> </a:t>
            </a:r>
            <a:r>
              <a:rPr sz="3600" spc="-10" dirty="0">
                <a:solidFill>
                  <a:srgbClr val="E6DB74"/>
                </a:solidFill>
                <a:latin typeface="Consolas"/>
                <a:cs typeface="Consolas"/>
              </a:rPr>
              <a:t>'c'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]</a:t>
            </a:r>
            <a:r>
              <a:rPr sz="3600" spc="-10" dirty="0">
                <a:solidFill>
                  <a:srgbClr val="F82571"/>
                </a:solidFill>
                <a:latin typeface="Consolas"/>
                <a:cs typeface="Consolas"/>
              </a:rPr>
              <a:t>:</a:t>
            </a:r>
            <a:endParaRPr sz="3600">
              <a:latin typeface="Consolas"/>
              <a:cs typeface="Consolas"/>
            </a:endParaRPr>
          </a:p>
          <a:p>
            <a:pPr marL="1016000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solidFill>
                  <a:srgbClr val="F8F8F1"/>
                </a:solidFill>
                <a:latin typeface="Consolas"/>
                <a:cs typeface="Consolas"/>
              </a:rPr>
              <a:t>F </a:t>
            </a:r>
            <a:r>
              <a:rPr sz="3600" dirty="0">
                <a:solidFill>
                  <a:srgbClr val="F82571"/>
                </a:solidFill>
                <a:latin typeface="Consolas"/>
                <a:cs typeface="Consolas"/>
              </a:rPr>
              <a:t>= </a:t>
            </a:r>
            <a:r>
              <a:rPr sz="3600" spc="-10" dirty="0">
                <a:solidFill>
                  <a:srgbClr val="AD81FF"/>
                </a:solidFill>
                <a:latin typeface="Consolas"/>
                <a:cs typeface="Consolas"/>
              </a:rPr>
              <a:t>1.8</a:t>
            </a:r>
            <a:r>
              <a:rPr sz="3600" spc="-10" dirty="0">
                <a:solidFill>
                  <a:srgbClr val="F82571"/>
                </a:solidFill>
                <a:latin typeface="Consolas"/>
                <a:cs typeface="Consolas"/>
              </a:rPr>
              <a:t>*</a:t>
            </a:r>
            <a:r>
              <a:rPr sz="3600" spc="-10" dirty="0">
                <a:solidFill>
                  <a:srgbClr val="66D9EE"/>
                </a:solidFill>
                <a:latin typeface="Consolas"/>
                <a:cs typeface="Consolas"/>
              </a:rPr>
              <a:t>eval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(TempStr[</a:t>
            </a:r>
            <a:r>
              <a:rPr sz="3600" spc="-10" dirty="0">
                <a:solidFill>
                  <a:srgbClr val="AD81FF"/>
                </a:solidFill>
                <a:latin typeface="Consolas"/>
                <a:cs typeface="Consolas"/>
              </a:rPr>
              <a:t>0</a:t>
            </a:r>
            <a:r>
              <a:rPr sz="3600" spc="-10" dirty="0">
                <a:solidFill>
                  <a:srgbClr val="F82571"/>
                </a:solidFill>
                <a:latin typeface="Consolas"/>
                <a:cs typeface="Consolas"/>
              </a:rPr>
              <a:t>:-</a:t>
            </a:r>
            <a:r>
              <a:rPr sz="3600" spc="-10" dirty="0">
                <a:solidFill>
                  <a:srgbClr val="AD81FF"/>
                </a:solidFill>
                <a:latin typeface="Consolas"/>
                <a:cs typeface="Consolas"/>
              </a:rPr>
              <a:t>1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]) </a:t>
            </a:r>
            <a:r>
              <a:rPr sz="3600" dirty="0">
                <a:solidFill>
                  <a:srgbClr val="F82571"/>
                </a:solidFill>
                <a:latin typeface="Consolas"/>
                <a:cs typeface="Consolas"/>
              </a:rPr>
              <a:t>+</a:t>
            </a:r>
            <a:r>
              <a:rPr sz="3600" spc="-25" dirty="0">
                <a:solidFill>
                  <a:srgbClr val="F82571"/>
                </a:solidFill>
                <a:latin typeface="Consolas"/>
                <a:cs typeface="Consolas"/>
              </a:rPr>
              <a:t> </a:t>
            </a:r>
            <a:r>
              <a:rPr sz="3600" dirty="0">
                <a:solidFill>
                  <a:srgbClr val="AD81FF"/>
                </a:solidFill>
                <a:latin typeface="Consolas"/>
                <a:cs typeface="Consolas"/>
              </a:rPr>
              <a:t>32</a:t>
            </a:r>
            <a:endParaRPr sz="3600">
              <a:latin typeface="Consolas"/>
              <a:cs typeface="Consolas"/>
            </a:endParaRPr>
          </a:p>
          <a:p>
            <a:pPr marL="1016000">
              <a:lnSpc>
                <a:spcPct val="100000"/>
              </a:lnSpc>
              <a:spcBef>
                <a:spcPts val="865"/>
              </a:spcBef>
            </a:pPr>
            <a:r>
              <a:rPr sz="3600" spc="-10" dirty="0">
                <a:solidFill>
                  <a:srgbClr val="66D9EE"/>
                </a:solidFill>
                <a:latin typeface="Consolas"/>
                <a:cs typeface="Consolas"/>
              </a:rPr>
              <a:t>print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(</a:t>
            </a:r>
            <a:r>
              <a:rPr sz="3600" spc="-10" dirty="0">
                <a:solidFill>
                  <a:srgbClr val="E6DB74"/>
                </a:solidFill>
                <a:latin typeface="Consolas"/>
                <a:cs typeface="Consolas"/>
              </a:rPr>
              <a:t>"</a:t>
            </a:r>
            <a:r>
              <a:rPr sz="3600" dirty="0">
                <a:solidFill>
                  <a:srgbClr val="E6DB74"/>
                </a:solidFill>
                <a:latin typeface="黑体"/>
                <a:cs typeface="黑体"/>
              </a:rPr>
              <a:t>转换后的温度是</a:t>
            </a:r>
            <a:r>
              <a:rPr sz="3600" spc="-5" dirty="0">
                <a:solidFill>
                  <a:srgbClr val="E6DB74"/>
                </a:solidFill>
                <a:latin typeface="Consolas"/>
                <a:cs typeface="Consolas"/>
              </a:rPr>
              <a:t>{:.2f}F"</a:t>
            </a:r>
            <a:r>
              <a:rPr sz="3600" spc="-5" dirty="0">
                <a:solidFill>
                  <a:srgbClr val="F8F8F1"/>
                </a:solidFill>
                <a:latin typeface="Consolas"/>
                <a:cs typeface="Consolas"/>
              </a:rPr>
              <a:t>.format(F))</a:t>
            </a:r>
            <a:endParaRPr sz="3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3600" i="1" spc="-5" dirty="0">
                <a:solidFill>
                  <a:srgbClr val="66D9EE"/>
                </a:solidFill>
                <a:latin typeface="Consolas"/>
                <a:cs typeface="Consolas"/>
              </a:rPr>
              <a:t>else</a:t>
            </a:r>
            <a:r>
              <a:rPr sz="3600" spc="-5" dirty="0">
                <a:solidFill>
                  <a:srgbClr val="F82571"/>
                </a:solidFill>
                <a:latin typeface="Consolas"/>
                <a:cs typeface="Consolas"/>
              </a:rPr>
              <a:t>:</a:t>
            </a:r>
            <a:endParaRPr sz="3600">
              <a:latin typeface="Consolas"/>
              <a:cs typeface="Consolas"/>
            </a:endParaRPr>
          </a:p>
          <a:p>
            <a:pPr marL="1016000">
              <a:lnSpc>
                <a:spcPct val="100000"/>
              </a:lnSpc>
              <a:spcBef>
                <a:spcPts val="865"/>
              </a:spcBef>
            </a:pPr>
            <a:r>
              <a:rPr sz="3600" spc="-10" dirty="0">
                <a:solidFill>
                  <a:srgbClr val="66D9EE"/>
                </a:solidFill>
                <a:latin typeface="Consolas"/>
                <a:cs typeface="Consolas"/>
              </a:rPr>
              <a:t>print</a:t>
            </a:r>
            <a:r>
              <a:rPr sz="3600" spc="-10" dirty="0">
                <a:solidFill>
                  <a:srgbClr val="F8F8F1"/>
                </a:solidFill>
                <a:latin typeface="Consolas"/>
                <a:cs typeface="Consolas"/>
              </a:rPr>
              <a:t>(</a:t>
            </a:r>
            <a:r>
              <a:rPr sz="3600" spc="-10" dirty="0">
                <a:solidFill>
                  <a:srgbClr val="E6DB74"/>
                </a:solidFill>
                <a:latin typeface="Consolas"/>
                <a:cs typeface="Consolas"/>
              </a:rPr>
              <a:t>"</a:t>
            </a:r>
            <a:r>
              <a:rPr sz="3600" dirty="0">
                <a:solidFill>
                  <a:srgbClr val="E6DB74"/>
                </a:solidFill>
                <a:latin typeface="黑体"/>
                <a:cs typeface="黑体"/>
              </a:rPr>
              <a:t>输入格式错误</a:t>
            </a:r>
            <a:r>
              <a:rPr sz="3600" spc="-5" dirty="0">
                <a:solidFill>
                  <a:srgbClr val="E6DB74"/>
                </a:solidFill>
                <a:latin typeface="Consolas"/>
                <a:cs typeface="Consolas"/>
              </a:rPr>
              <a:t>"</a:t>
            </a:r>
            <a:r>
              <a:rPr sz="3600" spc="-5" dirty="0">
                <a:solidFill>
                  <a:srgbClr val="F8F8F1"/>
                </a:solidFill>
                <a:latin typeface="Consolas"/>
                <a:cs typeface="Consolas"/>
              </a:rPr>
              <a:t>)</a:t>
            </a:r>
            <a:endParaRPr sz="3600">
              <a:latin typeface="Consolas"/>
              <a:cs typeface="Consola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266827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dirty="0">
                <a:latin typeface="微软雅黑"/>
                <a:cs typeface="微软雅黑"/>
              </a:rPr>
              <a:t>代码初览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50644" y="4867655"/>
            <a:ext cx="765175" cy="255270"/>
          </a:xfrm>
          <a:custGeom>
            <a:avLst/>
            <a:gdLst/>
            <a:ahLst/>
            <a:cxnLst/>
            <a:rect l="l" t="t" r="r" b="b"/>
            <a:pathLst>
              <a:path w="765175" h="255270">
                <a:moveTo>
                  <a:pt x="611886" y="127635"/>
                </a:moveTo>
                <a:lnTo>
                  <a:pt x="509778" y="255269"/>
                </a:lnTo>
                <a:lnTo>
                  <a:pt x="713994" y="153162"/>
                </a:lnTo>
                <a:lnTo>
                  <a:pt x="611886" y="153162"/>
                </a:lnTo>
                <a:lnTo>
                  <a:pt x="611886" y="127635"/>
                </a:lnTo>
                <a:close/>
              </a:path>
              <a:path w="765175" h="255270">
                <a:moveTo>
                  <a:pt x="591464" y="102107"/>
                </a:moveTo>
                <a:lnTo>
                  <a:pt x="0" y="102107"/>
                </a:lnTo>
                <a:lnTo>
                  <a:pt x="0" y="153162"/>
                </a:lnTo>
                <a:lnTo>
                  <a:pt x="591464" y="153162"/>
                </a:lnTo>
                <a:lnTo>
                  <a:pt x="611886" y="127635"/>
                </a:lnTo>
                <a:lnTo>
                  <a:pt x="591464" y="102107"/>
                </a:lnTo>
                <a:close/>
              </a:path>
              <a:path w="765175" h="255270">
                <a:moveTo>
                  <a:pt x="713993" y="102107"/>
                </a:moveTo>
                <a:lnTo>
                  <a:pt x="611886" y="102107"/>
                </a:lnTo>
                <a:lnTo>
                  <a:pt x="611886" y="153162"/>
                </a:lnTo>
                <a:lnTo>
                  <a:pt x="713994" y="153162"/>
                </a:lnTo>
                <a:lnTo>
                  <a:pt x="765048" y="127635"/>
                </a:lnTo>
                <a:lnTo>
                  <a:pt x="713993" y="102107"/>
                </a:lnTo>
                <a:close/>
              </a:path>
              <a:path w="765175" h="255270">
                <a:moveTo>
                  <a:pt x="509778" y="0"/>
                </a:moveTo>
                <a:lnTo>
                  <a:pt x="611886" y="127635"/>
                </a:lnTo>
                <a:lnTo>
                  <a:pt x="611886" y="102107"/>
                </a:lnTo>
                <a:lnTo>
                  <a:pt x="713993" y="102107"/>
                </a:lnTo>
                <a:lnTo>
                  <a:pt x="5097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768321" y="4773929"/>
            <a:ext cx="14490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黑体"/>
                <a:cs typeface="黑体"/>
              </a:rPr>
              <a:t>输出语句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50644" y="6848093"/>
            <a:ext cx="765175" cy="255270"/>
          </a:xfrm>
          <a:custGeom>
            <a:avLst/>
            <a:gdLst/>
            <a:ahLst/>
            <a:cxnLst/>
            <a:rect l="l" t="t" r="r" b="b"/>
            <a:pathLst>
              <a:path w="765175" h="255270">
                <a:moveTo>
                  <a:pt x="611886" y="127634"/>
                </a:moveTo>
                <a:lnTo>
                  <a:pt x="509778" y="255269"/>
                </a:lnTo>
                <a:lnTo>
                  <a:pt x="713994" y="153161"/>
                </a:lnTo>
                <a:lnTo>
                  <a:pt x="611886" y="153161"/>
                </a:lnTo>
                <a:lnTo>
                  <a:pt x="611886" y="127634"/>
                </a:lnTo>
                <a:close/>
              </a:path>
              <a:path w="765175" h="255270">
                <a:moveTo>
                  <a:pt x="591464" y="102107"/>
                </a:moveTo>
                <a:lnTo>
                  <a:pt x="0" y="102107"/>
                </a:lnTo>
                <a:lnTo>
                  <a:pt x="0" y="153161"/>
                </a:lnTo>
                <a:lnTo>
                  <a:pt x="591464" y="153161"/>
                </a:lnTo>
                <a:lnTo>
                  <a:pt x="611886" y="127634"/>
                </a:lnTo>
                <a:lnTo>
                  <a:pt x="591464" y="102107"/>
                </a:lnTo>
                <a:close/>
              </a:path>
              <a:path w="765175" h="255270">
                <a:moveTo>
                  <a:pt x="713994" y="102107"/>
                </a:moveTo>
                <a:lnTo>
                  <a:pt x="611886" y="102107"/>
                </a:lnTo>
                <a:lnTo>
                  <a:pt x="611886" y="153161"/>
                </a:lnTo>
                <a:lnTo>
                  <a:pt x="713994" y="153161"/>
                </a:lnTo>
                <a:lnTo>
                  <a:pt x="765048" y="127634"/>
                </a:lnTo>
                <a:lnTo>
                  <a:pt x="713994" y="102107"/>
                </a:lnTo>
                <a:close/>
              </a:path>
              <a:path w="765175" h="255270">
                <a:moveTo>
                  <a:pt x="509778" y="0"/>
                </a:moveTo>
                <a:lnTo>
                  <a:pt x="611886" y="127634"/>
                </a:lnTo>
                <a:lnTo>
                  <a:pt x="611886" y="102107"/>
                </a:lnTo>
                <a:lnTo>
                  <a:pt x="713994" y="102107"/>
                </a:lnTo>
                <a:lnTo>
                  <a:pt x="5097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50644" y="8152638"/>
            <a:ext cx="765175" cy="255270"/>
          </a:xfrm>
          <a:custGeom>
            <a:avLst/>
            <a:gdLst/>
            <a:ahLst/>
            <a:cxnLst/>
            <a:rect l="l" t="t" r="r" b="b"/>
            <a:pathLst>
              <a:path w="765175" h="255270">
                <a:moveTo>
                  <a:pt x="611886" y="127634"/>
                </a:moveTo>
                <a:lnTo>
                  <a:pt x="509778" y="255269"/>
                </a:lnTo>
                <a:lnTo>
                  <a:pt x="713994" y="153161"/>
                </a:lnTo>
                <a:lnTo>
                  <a:pt x="611886" y="153161"/>
                </a:lnTo>
                <a:lnTo>
                  <a:pt x="611886" y="127634"/>
                </a:lnTo>
                <a:close/>
              </a:path>
              <a:path w="765175" h="255270">
                <a:moveTo>
                  <a:pt x="591464" y="102107"/>
                </a:moveTo>
                <a:lnTo>
                  <a:pt x="0" y="102107"/>
                </a:lnTo>
                <a:lnTo>
                  <a:pt x="0" y="153161"/>
                </a:lnTo>
                <a:lnTo>
                  <a:pt x="591464" y="153161"/>
                </a:lnTo>
                <a:lnTo>
                  <a:pt x="611886" y="127634"/>
                </a:lnTo>
                <a:lnTo>
                  <a:pt x="591464" y="102107"/>
                </a:lnTo>
                <a:close/>
              </a:path>
              <a:path w="765175" h="255270">
                <a:moveTo>
                  <a:pt x="713994" y="102107"/>
                </a:moveTo>
                <a:lnTo>
                  <a:pt x="611886" y="102107"/>
                </a:lnTo>
                <a:lnTo>
                  <a:pt x="611886" y="153161"/>
                </a:lnTo>
                <a:lnTo>
                  <a:pt x="713994" y="153161"/>
                </a:lnTo>
                <a:lnTo>
                  <a:pt x="765048" y="127634"/>
                </a:lnTo>
                <a:lnTo>
                  <a:pt x="713994" y="102107"/>
                </a:lnTo>
                <a:close/>
              </a:path>
              <a:path w="765175" h="255270">
                <a:moveTo>
                  <a:pt x="509778" y="0"/>
                </a:moveTo>
                <a:lnTo>
                  <a:pt x="611886" y="127634"/>
                </a:lnTo>
                <a:lnTo>
                  <a:pt x="611886" y="102107"/>
                </a:lnTo>
                <a:lnTo>
                  <a:pt x="713994" y="102107"/>
                </a:lnTo>
                <a:lnTo>
                  <a:pt x="5097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0555" y="1620392"/>
            <a:ext cx="16064865" cy="6615430"/>
          </a:xfrm>
          <a:custGeom>
            <a:avLst/>
            <a:gdLst/>
            <a:ahLst/>
            <a:cxnLst/>
            <a:rect l="l" t="t" r="r" b="b"/>
            <a:pathLst>
              <a:path w="16064865" h="6615430">
                <a:moveTo>
                  <a:pt x="0" y="264286"/>
                </a:moveTo>
                <a:lnTo>
                  <a:pt x="4258" y="216791"/>
                </a:lnTo>
                <a:lnTo>
                  <a:pt x="16538" y="172084"/>
                </a:lnTo>
                <a:lnTo>
                  <a:pt x="36090" y="130913"/>
                </a:lnTo>
                <a:lnTo>
                  <a:pt x="62170" y="94026"/>
                </a:lnTo>
                <a:lnTo>
                  <a:pt x="94029" y="62169"/>
                </a:lnTo>
                <a:lnTo>
                  <a:pt x="130922" y="36091"/>
                </a:lnTo>
                <a:lnTo>
                  <a:pt x="172103" y="16538"/>
                </a:lnTo>
                <a:lnTo>
                  <a:pt x="216823" y="4259"/>
                </a:lnTo>
                <a:lnTo>
                  <a:pt x="264337" y="0"/>
                </a:lnTo>
                <a:lnTo>
                  <a:pt x="15800196" y="0"/>
                </a:lnTo>
                <a:lnTo>
                  <a:pt x="15847692" y="4259"/>
                </a:lnTo>
                <a:lnTo>
                  <a:pt x="15892399" y="16538"/>
                </a:lnTo>
                <a:lnTo>
                  <a:pt x="15933570" y="36091"/>
                </a:lnTo>
                <a:lnTo>
                  <a:pt x="15970457" y="62169"/>
                </a:lnTo>
                <a:lnTo>
                  <a:pt x="16002314" y="94026"/>
                </a:lnTo>
                <a:lnTo>
                  <a:pt x="16028392" y="130913"/>
                </a:lnTo>
                <a:lnTo>
                  <a:pt x="16047945" y="172084"/>
                </a:lnTo>
                <a:lnTo>
                  <a:pt x="16060224" y="216791"/>
                </a:lnTo>
                <a:lnTo>
                  <a:pt x="16064484" y="264286"/>
                </a:lnTo>
                <a:lnTo>
                  <a:pt x="16064484" y="6350634"/>
                </a:lnTo>
                <a:lnTo>
                  <a:pt x="16060224" y="6398130"/>
                </a:lnTo>
                <a:lnTo>
                  <a:pt x="16047945" y="6442837"/>
                </a:lnTo>
                <a:lnTo>
                  <a:pt x="16028392" y="6484008"/>
                </a:lnTo>
                <a:lnTo>
                  <a:pt x="16002314" y="6520895"/>
                </a:lnTo>
                <a:lnTo>
                  <a:pt x="15970457" y="6552752"/>
                </a:lnTo>
                <a:lnTo>
                  <a:pt x="15933570" y="6578830"/>
                </a:lnTo>
                <a:lnTo>
                  <a:pt x="15892399" y="6598383"/>
                </a:lnTo>
                <a:lnTo>
                  <a:pt x="15847692" y="6610662"/>
                </a:lnTo>
                <a:lnTo>
                  <a:pt x="15800196" y="6614921"/>
                </a:lnTo>
                <a:lnTo>
                  <a:pt x="264337" y="6614921"/>
                </a:lnTo>
                <a:lnTo>
                  <a:pt x="216823" y="6610662"/>
                </a:lnTo>
                <a:lnTo>
                  <a:pt x="172103" y="6598383"/>
                </a:lnTo>
                <a:lnTo>
                  <a:pt x="130922" y="6578830"/>
                </a:lnTo>
                <a:lnTo>
                  <a:pt x="94029" y="6552752"/>
                </a:lnTo>
                <a:lnTo>
                  <a:pt x="62170" y="6520895"/>
                </a:lnTo>
                <a:lnTo>
                  <a:pt x="36090" y="6484008"/>
                </a:lnTo>
                <a:lnTo>
                  <a:pt x="16538" y="6442837"/>
                </a:lnTo>
                <a:lnTo>
                  <a:pt x="4258" y="6398130"/>
                </a:lnTo>
                <a:lnTo>
                  <a:pt x="0" y="6350634"/>
                </a:lnTo>
                <a:lnTo>
                  <a:pt x="0" y="264286"/>
                </a:lnTo>
                <a:close/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266827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dirty="0">
                <a:latin typeface="微软雅黑"/>
                <a:cs typeface="微软雅黑"/>
              </a:rPr>
              <a:t>注意事项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25340">
              <a:lnSpc>
                <a:spcPct val="100000"/>
              </a:lnSpc>
              <a:spcBef>
                <a:spcPts val="100"/>
              </a:spcBef>
            </a:pPr>
            <a:r>
              <a:rPr dirty="0"/>
              <a:t>相比其他编程语言</a:t>
            </a:r>
          </a:p>
          <a:p>
            <a:pPr marL="441959">
              <a:lnSpc>
                <a:spcPct val="100000"/>
              </a:lnSpc>
              <a:spcBef>
                <a:spcPts val="15"/>
              </a:spcBef>
            </a:pPr>
            <a:endParaRPr sz="6150" dirty="0">
              <a:latin typeface="Times New Roman"/>
              <a:cs typeface="Times New Roman"/>
            </a:endParaRPr>
          </a:p>
          <a:p>
            <a:pPr marL="911860" indent="-457200">
              <a:lnSpc>
                <a:spcPct val="100000"/>
              </a:lnSpc>
              <a:buFont typeface="Arial"/>
              <a:buChar char="•"/>
              <a:tabLst>
                <a:tab pos="911225" algn="l"/>
                <a:tab pos="911860" algn="l"/>
              </a:tabLst>
            </a:pPr>
            <a:r>
              <a:rPr sz="3200" b="0" spc="-5" dirty="0">
                <a:latin typeface="微软雅黑"/>
                <a:cs typeface="微软雅黑"/>
              </a:rPr>
              <a:t>每行后没有分号</a:t>
            </a:r>
            <a:r>
              <a:rPr sz="3200" b="0" spc="15" dirty="0">
                <a:latin typeface="微软雅黑"/>
                <a:cs typeface="微软雅黑"/>
              </a:rPr>
              <a:t> </a:t>
            </a:r>
            <a:r>
              <a:rPr sz="3200" b="0" spc="-5" dirty="0">
                <a:latin typeface="微软雅黑"/>
                <a:cs typeface="微软雅黑"/>
              </a:rPr>
              <a:t>;</a:t>
            </a:r>
            <a:endParaRPr sz="3200" dirty="0">
              <a:latin typeface="微软雅黑"/>
              <a:cs typeface="微软雅黑"/>
            </a:endParaRPr>
          </a:p>
          <a:p>
            <a:pPr marL="441959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300" dirty="0">
              <a:latin typeface="Times New Roman"/>
              <a:cs typeface="Times New Roman"/>
            </a:endParaRPr>
          </a:p>
          <a:p>
            <a:pPr marL="911860" indent="-457200">
              <a:lnSpc>
                <a:spcPct val="100000"/>
              </a:lnSpc>
              <a:buFont typeface="Arial"/>
              <a:buChar char="•"/>
              <a:tabLst>
                <a:tab pos="911225" algn="l"/>
                <a:tab pos="911860" algn="l"/>
              </a:tabLst>
            </a:pPr>
            <a:r>
              <a:rPr sz="3200" b="0" spc="-5" dirty="0">
                <a:latin typeface="微软雅黑"/>
                <a:cs typeface="微软雅黑"/>
              </a:rPr>
              <a:t>没有begin,</a:t>
            </a:r>
            <a:r>
              <a:rPr sz="3200" b="0" spc="15" dirty="0">
                <a:latin typeface="微软雅黑"/>
                <a:cs typeface="微软雅黑"/>
              </a:rPr>
              <a:t> </a:t>
            </a:r>
            <a:r>
              <a:rPr sz="3200" b="0" spc="-5" dirty="0">
                <a:latin typeface="微软雅黑"/>
                <a:cs typeface="微软雅黑"/>
              </a:rPr>
              <a:t>end,</a:t>
            </a:r>
            <a:r>
              <a:rPr sz="3200" b="0" spc="30" dirty="0">
                <a:latin typeface="微软雅黑"/>
                <a:cs typeface="微软雅黑"/>
              </a:rPr>
              <a:t> </a:t>
            </a:r>
            <a:r>
              <a:rPr sz="3200" b="0" spc="-5" dirty="0">
                <a:latin typeface="微软雅黑"/>
                <a:cs typeface="微软雅黑"/>
              </a:rPr>
              <a:t>{,</a:t>
            </a:r>
            <a:r>
              <a:rPr sz="3200" b="0" spc="15" dirty="0">
                <a:latin typeface="微软雅黑"/>
                <a:cs typeface="微软雅黑"/>
              </a:rPr>
              <a:t> </a:t>
            </a:r>
            <a:r>
              <a:rPr sz="3200" b="0" spc="-10" dirty="0">
                <a:latin typeface="微软雅黑"/>
                <a:cs typeface="微软雅黑"/>
              </a:rPr>
              <a:t>}</a:t>
            </a:r>
            <a:r>
              <a:rPr sz="3200" b="0" spc="-5" dirty="0">
                <a:latin typeface="微软雅黑"/>
                <a:cs typeface="微软雅黑"/>
              </a:rPr>
              <a:t>等表示代码归属的元素，只用缩进表</a:t>
            </a:r>
            <a:r>
              <a:rPr sz="3200" b="0" dirty="0">
                <a:latin typeface="微软雅黑"/>
                <a:cs typeface="微软雅黑"/>
              </a:rPr>
              <a:t>达</a:t>
            </a:r>
            <a:r>
              <a:rPr sz="3200" b="0" spc="-5" dirty="0">
                <a:latin typeface="微软雅黑"/>
                <a:cs typeface="微软雅黑"/>
              </a:rPr>
              <a:t>代码所属关系</a:t>
            </a:r>
            <a:endParaRPr sz="3200" dirty="0">
              <a:latin typeface="微软雅黑"/>
              <a:cs typeface="微软雅黑"/>
            </a:endParaRPr>
          </a:p>
          <a:p>
            <a:pPr marL="441959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300" dirty="0">
              <a:latin typeface="Times New Roman"/>
              <a:cs typeface="Times New Roman"/>
            </a:endParaRPr>
          </a:p>
          <a:p>
            <a:pPr marL="911860" indent="-457200">
              <a:lnSpc>
                <a:spcPct val="100000"/>
              </a:lnSpc>
              <a:buFont typeface="Arial"/>
              <a:buChar char="•"/>
              <a:tabLst>
                <a:tab pos="911225" algn="l"/>
                <a:tab pos="911860" algn="l"/>
              </a:tabLst>
            </a:pPr>
            <a:r>
              <a:rPr sz="3200" b="0" spc="-5" dirty="0">
                <a:latin typeface="微软雅黑"/>
                <a:cs typeface="微软雅黑"/>
              </a:rPr>
              <a:t>变量直接使用，无需类型声明</a:t>
            </a:r>
            <a:endParaRPr sz="3200" dirty="0">
              <a:latin typeface="微软雅黑"/>
              <a:cs typeface="微软雅黑"/>
            </a:endParaRPr>
          </a:p>
          <a:p>
            <a:pPr marL="441959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300" dirty="0">
              <a:latin typeface="Times New Roman"/>
              <a:cs typeface="Times New Roman"/>
            </a:endParaRPr>
          </a:p>
          <a:p>
            <a:pPr marL="911860" indent="-457200">
              <a:lnSpc>
                <a:spcPct val="100000"/>
              </a:lnSpc>
              <a:buFont typeface="Arial"/>
              <a:buChar char="•"/>
              <a:tabLst>
                <a:tab pos="911225" algn="l"/>
                <a:tab pos="911860" algn="l"/>
              </a:tabLst>
            </a:pPr>
            <a:r>
              <a:rPr sz="3200" b="0" spc="-10" dirty="0">
                <a:latin typeface="微软雅黑"/>
                <a:cs typeface="微软雅黑"/>
              </a:rPr>
              <a:t>input()</a:t>
            </a:r>
            <a:r>
              <a:rPr sz="3200" b="0" dirty="0">
                <a:latin typeface="微软雅黑"/>
                <a:cs typeface="微软雅黑"/>
              </a:rPr>
              <a:t>、</a:t>
            </a:r>
            <a:r>
              <a:rPr sz="3200" b="0" spc="-5" dirty="0">
                <a:latin typeface="微软雅黑"/>
                <a:cs typeface="微软雅黑"/>
              </a:rPr>
              <a:t>print()、</a:t>
            </a:r>
            <a:r>
              <a:rPr sz="3200" b="0" spc="-15" dirty="0">
                <a:latin typeface="微软雅黑"/>
                <a:cs typeface="微软雅黑"/>
              </a:rPr>
              <a:t>eval()</a:t>
            </a:r>
            <a:r>
              <a:rPr sz="3200" b="0" dirty="0">
                <a:latin typeface="微软雅黑"/>
                <a:cs typeface="微软雅黑"/>
              </a:rPr>
              <a:t>是Python</a:t>
            </a:r>
            <a:r>
              <a:rPr sz="3200" b="0" spc="-5" dirty="0">
                <a:latin typeface="微软雅黑"/>
                <a:cs typeface="微软雅黑"/>
              </a:rPr>
              <a:t>内置函</a:t>
            </a:r>
            <a:r>
              <a:rPr sz="3200" b="0" dirty="0">
                <a:latin typeface="微软雅黑"/>
                <a:cs typeface="微软雅黑"/>
              </a:rPr>
              <a:t>数</a:t>
            </a:r>
            <a:r>
              <a:rPr sz="3200" b="0" spc="-5" dirty="0">
                <a:latin typeface="微软雅黑"/>
                <a:cs typeface="微软雅黑"/>
              </a:rPr>
              <a:t>，直接使</a:t>
            </a:r>
            <a:r>
              <a:rPr sz="3200" b="0" spc="5" dirty="0">
                <a:latin typeface="微软雅黑"/>
                <a:cs typeface="微软雅黑"/>
              </a:rPr>
              <a:t>用</a:t>
            </a:r>
            <a:r>
              <a:rPr sz="3200" b="0" spc="-5" dirty="0">
                <a:latin typeface="微软雅黑"/>
                <a:cs typeface="微软雅黑"/>
              </a:rPr>
              <a:t>，无需引用</a:t>
            </a:r>
            <a:endParaRPr sz="320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49265" y="3717543"/>
            <a:ext cx="7181850" cy="1153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400" b="1" spc="-5" dirty="0">
                <a:latin typeface="微软雅黑"/>
                <a:cs typeface="微软雅黑"/>
              </a:rPr>
              <a:t>实例</a:t>
            </a:r>
            <a:r>
              <a:rPr sz="7400" b="1" spc="-10" dirty="0">
                <a:latin typeface="微软雅黑"/>
                <a:cs typeface="微软雅黑"/>
              </a:rPr>
              <a:t>1</a:t>
            </a:r>
            <a:r>
              <a:rPr sz="7400" b="1" spc="-5" dirty="0">
                <a:latin typeface="微软雅黑"/>
                <a:cs typeface="微软雅黑"/>
              </a:rPr>
              <a:t>：温度转换</a:t>
            </a:r>
            <a:endParaRPr sz="7400" dirty="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26831" y="6480047"/>
            <a:ext cx="14262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latin typeface="微软雅黑"/>
                <a:cs typeface="微软雅黑"/>
              </a:rPr>
              <a:t>嵩</a:t>
            </a:r>
            <a:r>
              <a:rPr sz="4800" b="1" spc="-100" dirty="0">
                <a:latin typeface="微软雅黑"/>
                <a:cs typeface="微软雅黑"/>
              </a:rPr>
              <a:t> </a:t>
            </a:r>
            <a:r>
              <a:rPr sz="4800" b="1" dirty="0">
                <a:latin typeface="微软雅黑"/>
                <a:cs typeface="微软雅黑"/>
              </a:rPr>
              <a:t>天</a:t>
            </a:r>
            <a:endParaRPr sz="4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44294"/>
            <a:ext cx="17279873" cy="8875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280255" cy="5771515"/>
          </a:xfrm>
          <a:custGeom>
            <a:avLst/>
            <a:gdLst/>
            <a:ahLst/>
            <a:cxnLst/>
            <a:rect l="l" t="t" r="r" b="b"/>
            <a:pathLst>
              <a:path w="17280255" h="5771515">
                <a:moveTo>
                  <a:pt x="0" y="5771388"/>
                </a:moveTo>
                <a:lnTo>
                  <a:pt x="17279874" y="5771388"/>
                </a:lnTo>
                <a:lnTo>
                  <a:pt x="17279874" y="0"/>
                </a:lnTo>
                <a:lnTo>
                  <a:pt x="0" y="0"/>
                </a:lnTo>
                <a:lnTo>
                  <a:pt x="0" y="5771388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71644" y="1912619"/>
            <a:ext cx="7736585" cy="58049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47994" y="3592321"/>
            <a:ext cx="5698490" cy="1321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0" spc="-10" dirty="0">
                <a:solidFill>
                  <a:srgbClr val="FFFFFF"/>
                </a:solidFill>
              </a:rPr>
              <a:t>Thank</a:t>
            </a:r>
            <a:r>
              <a:rPr sz="8500" spc="-80" dirty="0">
                <a:solidFill>
                  <a:srgbClr val="FFFFFF"/>
                </a:solidFill>
              </a:rPr>
              <a:t> </a:t>
            </a:r>
            <a:r>
              <a:rPr sz="8500" spc="-40" dirty="0">
                <a:solidFill>
                  <a:srgbClr val="FFFFFF"/>
                </a:solidFill>
              </a:rPr>
              <a:t>you</a:t>
            </a:r>
            <a:endParaRPr sz="8500"/>
          </a:p>
        </p:txBody>
      </p:sp>
      <p:sp>
        <p:nvSpPr>
          <p:cNvPr id="6" name="object 6"/>
          <p:cNvSpPr/>
          <p:nvPr/>
        </p:nvSpPr>
        <p:spPr>
          <a:xfrm>
            <a:off x="5355335" y="2394203"/>
            <a:ext cx="3009900" cy="8427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7279873" cy="89420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694675"/>
            <a:ext cx="17280255" cy="2025650"/>
          </a:xfrm>
          <a:custGeom>
            <a:avLst/>
            <a:gdLst/>
            <a:ahLst/>
            <a:cxnLst/>
            <a:rect l="l" t="t" r="r" b="b"/>
            <a:pathLst>
              <a:path w="17280255" h="2025650">
                <a:moveTo>
                  <a:pt x="0" y="2025395"/>
                </a:moveTo>
                <a:lnTo>
                  <a:pt x="17279874" y="2025395"/>
                </a:lnTo>
                <a:lnTo>
                  <a:pt x="17279874" y="0"/>
                </a:lnTo>
                <a:lnTo>
                  <a:pt x="0" y="0"/>
                </a:lnTo>
                <a:lnTo>
                  <a:pt x="0" y="202539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635228" y="7087361"/>
            <a:ext cx="2565400" cy="1417320"/>
          </a:xfrm>
          <a:custGeom>
            <a:avLst/>
            <a:gdLst/>
            <a:ahLst/>
            <a:cxnLst/>
            <a:rect l="l" t="t" r="r" b="b"/>
            <a:pathLst>
              <a:path w="2565400" h="1417320">
                <a:moveTo>
                  <a:pt x="1282445" y="0"/>
                </a:moveTo>
                <a:lnTo>
                  <a:pt x="1222075" y="771"/>
                </a:lnTo>
                <a:lnTo>
                  <a:pt x="1162422" y="3062"/>
                </a:lnTo>
                <a:lnTo>
                  <a:pt x="1103550" y="6839"/>
                </a:lnTo>
                <a:lnTo>
                  <a:pt x="1045519" y="12068"/>
                </a:lnTo>
                <a:lnTo>
                  <a:pt x="988391" y="18714"/>
                </a:lnTo>
                <a:lnTo>
                  <a:pt x="932228" y="26744"/>
                </a:lnTo>
                <a:lnTo>
                  <a:pt x="877092" y="36124"/>
                </a:lnTo>
                <a:lnTo>
                  <a:pt x="823043" y="46820"/>
                </a:lnTo>
                <a:lnTo>
                  <a:pt x="770145" y="58798"/>
                </a:lnTo>
                <a:lnTo>
                  <a:pt x="718457" y="72023"/>
                </a:lnTo>
                <a:lnTo>
                  <a:pt x="668041" y="86462"/>
                </a:lnTo>
                <a:lnTo>
                  <a:pt x="618961" y="102080"/>
                </a:lnTo>
                <a:lnTo>
                  <a:pt x="571276" y="118845"/>
                </a:lnTo>
                <a:lnTo>
                  <a:pt x="525048" y="136721"/>
                </a:lnTo>
                <a:lnTo>
                  <a:pt x="480339" y="155674"/>
                </a:lnTo>
                <a:lnTo>
                  <a:pt x="437211" y="175671"/>
                </a:lnTo>
                <a:lnTo>
                  <a:pt x="395726" y="196678"/>
                </a:lnTo>
                <a:lnTo>
                  <a:pt x="355944" y="218660"/>
                </a:lnTo>
                <a:lnTo>
                  <a:pt x="317927" y="241584"/>
                </a:lnTo>
                <a:lnTo>
                  <a:pt x="281737" y="265415"/>
                </a:lnTo>
                <a:lnTo>
                  <a:pt x="247436" y="290120"/>
                </a:lnTo>
                <a:lnTo>
                  <a:pt x="215085" y="315665"/>
                </a:lnTo>
                <a:lnTo>
                  <a:pt x="184746" y="342015"/>
                </a:lnTo>
                <a:lnTo>
                  <a:pt x="156479" y="369136"/>
                </a:lnTo>
                <a:lnTo>
                  <a:pt x="130348" y="396995"/>
                </a:lnTo>
                <a:lnTo>
                  <a:pt x="84736" y="454789"/>
                </a:lnTo>
                <a:lnTo>
                  <a:pt x="48403" y="515124"/>
                </a:lnTo>
                <a:lnTo>
                  <a:pt x="21841" y="577729"/>
                </a:lnTo>
                <a:lnTo>
                  <a:pt x="5542" y="642332"/>
                </a:lnTo>
                <a:lnTo>
                  <a:pt x="0" y="708659"/>
                </a:lnTo>
                <a:lnTo>
                  <a:pt x="1395" y="742022"/>
                </a:lnTo>
                <a:lnTo>
                  <a:pt x="12377" y="807521"/>
                </a:lnTo>
                <a:lnTo>
                  <a:pt x="33870" y="871159"/>
                </a:lnTo>
                <a:lnTo>
                  <a:pt x="65379" y="932663"/>
                </a:lnTo>
                <a:lnTo>
                  <a:pt x="106413" y="991762"/>
                </a:lnTo>
                <a:lnTo>
                  <a:pt x="156479" y="1048183"/>
                </a:lnTo>
                <a:lnTo>
                  <a:pt x="184746" y="1075304"/>
                </a:lnTo>
                <a:lnTo>
                  <a:pt x="215085" y="1101654"/>
                </a:lnTo>
                <a:lnTo>
                  <a:pt x="247436" y="1127199"/>
                </a:lnTo>
                <a:lnTo>
                  <a:pt x="281737" y="1151904"/>
                </a:lnTo>
                <a:lnTo>
                  <a:pt x="317927" y="1175735"/>
                </a:lnTo>
                <a:lnTo>
                  <a:pt x="355944" y="1198659"/>
                </a:lnTo>
                <a:lnTo>
                  <a:pt x="395726" y="1220641"/>
                </a:lnTo>
                <a:lnTo>
                  <a:pt x="437211" y="1241648"/>
                </a:lnTo>
                <a:lnTo>
                  <a:pt x="480339" y="1261645"/>
                </a:lnTo>
                <a:lnTo>
                  <a:pt x="525048" y="1280598"/>
                </a:lnTo>
                <a:lnTo>
                  <a:pt x="571276" y="1298474"/>
                </a:lnTo>
                <a:lnTo>
                  <a:pt x="618961" y="1315239"/>
                </a:lnTo>
                <a:lnTo>
                  <a:pt x="668041" y="1330857"/>
                </a:lnTo>
                <a:lnTo>
                  <a:pt x="718457" y="1345296"/>
                </a:lnTo>
                <a:lnTo>
                  <a:pt x="770145" y="1358521"/>
                </a:lnTo>
                <a:lnTo>
                  <a:pt x="823043" y="1370499"/>
                </a:lnTo>
                <a:lnTo>
                  <a:pt x="877092" y="1381195"/>
                </a:lnTo>
                <a:lnTo>
                  <a:pt x="932228" y="1390575"/>
                </a:lnTo>
                <a:lnTo>
                  <a:pt x="988391" y="1398605"/>
                </a:lnTo>
                <a:lnTo>
                  <a:pt x="1045519" y="1405251"/>
                </a:lnTo>
                <a:lnTo>
                  <a:pt x="1103550" y="1410480"/>
                </a:lnTo>
                <a:lnTo>
                  <a:pt x="1162422" y="1414257"/>
                </a:lnTo>
                <a:lnTo>
                  <a:pt x="1222075" y="1416548"/>
                </a:lnTo>
                <a:lnTo>
                  <a:pt x="1282445" y="1417319"/>
                </a:lnTo>
                <a:lnTo>
                  <a:pt x="1342816" y="1416548"/>
                </a:lnTo>
                <a:lnTo>
                  <a:pt x="1402469" y="1414257"/>
                </a:lnTo>
                <a:lnTo>
                  <a:pt x="1461341" y="1410480"/>
                </a:lnTo>
                <a:lnTo>
                  <a:pt x="1519372" y="1405251"/>
                </a:lnTo>
                <a:lnTo>
                  <a:pt x="1576500" y="1398605"/>
                </a:lnTo>
                <a:lnTo>
                  <a:pt x="1632663" y="1390575"/>
                </a:lnTo>
                <a:lnTo>
                  <a:pt x="1687799" y="1381195"/>
                </a:lnTo>
                <a:lnTo>
                  <a:pt x="1741848" y="1370499"/>
                </a:lnTo>
                <a:lnTo>
                  <a:pt x="1794746" y="1358521"/>
                </a:lnTo>
                <a:lnTo>
                  <a:pt x="1846434" y="1345296"/>
                </a:lnTo>
                <a:lnTo>
                  <a:pt x="1896850" y="1330857"/>
                </a:lnTo>
                <a:lnTo>
                  <a:pt x="1945930" y="1315239"/>
                </a:lnTo>
                <a:lnTo>
                  <a:pt x="1993615" y="1298474"/>
                </a:lnTo>
                <a:lnTo>
                  <a:pt x="2039843" y="1280598"/>
                </a:lnTo>
                <a:lnTo>
                  <a:pt x="2084552" y="1261645"/>
                </a:lnTo>
                <a:lnTo>
                  <a:pt x="2127680" y="1241648"/>
                </a:lnTo>
                <a:lnTo>
                  <a:pt x="2169165" y="1220641"/>
                </a:lnTo>
                <a:lnTo>
                  <a:pt x="2208947" y="1198659"/>
                </a:lnTo>
                <a:lnTo>
                  <a:pt x="2246964" y="1175735"/>
                </a:lnTo>
                <a:lnTo>
                  <a:pt x="2283154" y="1151904"/>
                </a:lnTo>
                <a:lnTo>
                  <a:pt x="2317455" y="1127199"/>
                </a:lnTo>
                <a:lnTo>
                  <a:pt x="2349806" y="1101654"/>
                </a:lnTo>
                <a:lnTo>
                  <a:pt x="2380145" y="1075304"/>
                </a:lnTo>
                <a:lnTo>
                  <a:pt x="2408412" y="1048183"/>
                </a:lnTo>
                <a:lnTo>
                  <a:pt x="2434543" y="1020324"/>
                </a:lnTo>
                <a:lnTo>
                  <a:pt x="2480155" y="962530"/>
                </a:lnTo>
                <a:lnTo>
                  <a:pt x="2516488" y="902195"/>
                </a:lnTo>
                <a:lnTo>
                  <a:pt x="2543050" y="839590"/>
                </a:lnTo>
                <a:lnTo>
                  <a:pt x="2559349" y="774987"/>
                </a:lnTo>
                <a:lnTo>
                  <a:pt x="2564891" y="708659"/>
                </a:lnTo>
                <a:lnTo>
                  <a:pt x="2563496" y="675297"/>
                </a:lnTo>
                <a:lnTo>
                  <a:pt x="2552514" y="609798"/>
                </a:lnTo>
                <a:lnTo>
                  <a:pt x="2531021" y="546160"/>
                </a:lnTo>
                <a:lnTo>
                  <a:pt x="2499512" y="484656"/>
                </a:lnTo>
                <a:lnTo>
                  <a:pt x="2458478" y="425557"/>
                </a:lnTo>
                <a:lnTo>
                  <a:pt x="2408412" y="369136"/>
                </a:lnTo>
                <a:lnTo>
                  <a:pt x="2380145" y="342015"/>
                </a:lnTo>
                <a:lnTo>
                  <a:pt x="2349806" y="315665"/>
                </a:lnTo>
                <a:lnTo>
                  <a:pt x="2317455" y="290120"/>
                </a:lnTo>
                <a:lnTo>
                  <a:pt x="2283154" y="265415"/>
                </a:lnTo>
                <a:lnTo>
                  <a:pt x="2246964" y="241584"/>
                </a:lnTo>
                <a:lnTo>
                  <a:pt x="2208947" y="218660"/>
                </a:lnTo>
                <a:lnTo>
                  <a:pt x="2169165" y="196678"/>
                </a:lnTo>
                <a:lnTo>
                  <a:pt x="2127680" y="175671"/>
                </a:lnTo>
                <a:lnTo>
                  <a:pt x="2084552" y="155674"/>
                </a:lnTo>
                <a:lnTo>
                  <a:pt x="2039843" y="136721"/>
                </a:lnTo>
                <a:lnTo>
                  <a:pt x="1993615" y="118845"/>
                </a:lnTo>
                <a:lnTo>
                  <a:pt x="1945930" y="102080"/>
                </a:lnTo>
                <a:lnTo>
                  <a:pt x="1896850" y="86462"/>
                </a:lnTo>
                <a:lnTo>
                  <a:pt x="1846434" y="72023"/>
                </a:lnTo>
                <a:lnTo>
                  <a:pt x="1794746" y="58798"/>
                </a:lnTo>
                <a:lnTo>
                  <a:pt x="1741848" y="46820"/>
                </a:lnTo>
                <a:lnTo>
                  <a:pt x="1687799" y="36124"/>
                </a:lnTo>
                <a:lnTo>
                  <a:pt x="1632663" y="26744"/>
                </a:lnTo>
                <a:lnTo>
                  <a:pt x="1576500" y="18714"/>
                </a:lnTo>
                <a:lnTo>
                  <a:pt x="1519372" y="12068"/>
                </a:lnTo>
                <a:lnTo>
                  <a:pt x="1461341" y="6839"/>
                </a:lnTo>
                <a:lnTo>
                  <a:pt x="1402469" y="3062"/>
                </a:lnTo>
                <a:lnTo>
                  <a:pt x="1342816" y="771"/>
                </a:lnTo>
                <a:lnTo>
                  <a:pt x="1282445" y="0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57388" y="100583"/>
            <a:ext cx="9220200" cy="9349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58150" y="0"/>
            <a:ext cx="9221723" cy="93505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67671" y="2699765"/>
            <a:ext cx="6075680" cy="2520950"/>
          </a:xfrm>
          <a:custGeom>
            <a:avLst/>
            <a:gdLst/>
            <a:ahLst/>
            <a:cxnLst/>
            <a:rect l="l" t="t" r="r" b="b"/>
            <a:pathLst>
              <a:path w="6075680" h="2520950">
                <a:moveTo>
                  <a:pt x="0" y="420115"/>
                </a:moveTo>
                <a:lnTo>
                  <a:pt x="2826" y="371120"/>
                </a:lnTo>
                <a:lnTo>
                  <a:pt x="11095" y="323785"/>
                </a:lnTo>
                <a:lnTo>
                  <a:pt x="24491" y="278426"/>
                </a:lnTo>
                <a:lnTo>
                  <a:pt x="42700" y="235357"/>
                </a:lnTo>
                <a:lnTo>
                  <a:pt x="65405" y="194894"/>
                </a:lnTo>
                <a:lnTo>
                  <a:pt x="92293" y="157352"/>
                </a:lnTo>
                <a:lnTo>
                  <a:pt x="123047" y="123047"/>
                </a:lnTo>
                <a:lnTo>
                  <a:pt x="157352" y="92293"/>
                </a:lnTo>
                <a:lnTo>
                  <a:pt x="194894" y="65405"/>
                </a:lnTo>
                <a:lnTo>
                  <a:pt x="235357" y="42700"/>
                </a:lnTo>
                <a:lnTo>
                  <a:pt x="278426" y="24491"/>
                </a:lnTo>
                <a:lnTo>
                  <a:pt x="323785" y="11095"/>
                </a:lnTo>
                <a:lnTo>
                  <a:pt x="371120" y="2826"/>
                </a:lnTo>
                <a:lnTo>
                  <a:pt x="420116" y="0"/>
                </a:lnTo>
                <a:lnTo>
                  <a:pt x="5655310" y="0"/>
                </a:lnTo>
                <a:lnTo>
                  <a:pt x="5704305" y="2826"/>
                </a:lnTo>
                <a:lnTo>
                  <a:pt x="5751640" y="11095"/>
                </a:lnTo>
                <a:lnTo>
                  <a:pt x="5796999" y="24491"/>
                </a:lnTo>
                <a:lnTo>
                  <a:pt x="5840068" y="42700"/>
                </a:lnTo>
                <a:lnTo>
                  <a:pt x="5880531" y="65405"/>
                </a:lnTo>
                <a:lnTo>
                  <a:pt x="5918073" y="92293"/>
                </a:lnTo>
                <a:lnTo>
                  <a:pt x="5952378" y="123047"/>
                </a:lnTo>
                <a:lnTo>
                  <a:pt x="5983132" y="157352"/>
                </a:lnTo>
                <a:lnTo>
                  <a:pt x="6010020" y="194894"/>
                </a:lnTo>
                <a:lnTo>
                  <a:pt x="6032725" y="235357"/>
                </a:lnTo>
                <a:lnTo>
                  <a:pt x="6050934" y="278426"/>
                </a:lnTo>
                <a:lnTo>
                  <a:pt x="6064330" y="323785"/>
                </a:lnTo>
                <a:lnTo>
                  <a:pt x="6072599" y="371120"/>
                </a:lnTo>
                <a:lnTo>
                  <a:pt x="6075426" y="420115"/>
                </a:lnTo>
                <a:lnTo>
                  <a:pt x="6075426" y="2100579"/>
                </a:lnTo>
                <a:lnTo>
                  <a:pt x="6072599" y="2149575"/>
                </a:lnTo>
                <a:lnTo>
                  <a:pt x="6064330" y="2196910"/>
                </a:lnTo>
                <a:lnTo>
                  <a:pt x="6050934" y="2242269"/>
                </a:lnTo>
                <a:lnTo>
                  <a:pt x="6032725" y="2285338"/>
                </a:lnTo>
                <a:lnTo>
                  <a:pt x="6010020" y="2325801"/>
                </a:lnTo>
                <a:lnTo>
                  <a:pt x="5983132" y="2363343"/>
                </a:lnTo>
                <a:lnTo>
                  <a:pt x="5952378" y="2397648"/>
                </a:lnTo>
                <a:lnTo>
                  <a:pt x="5918073" y="2428402"/>
                </a:lnTo>
                <a:lnTo>
                  <a:pt x="5880531" y="2455290"/>
                </a:lnTo>
                <a:lnTo>
                  <a:pt x="5840068" y="2477995"/>
                </a:lnTo>
                <a:lnTo>
                  <a:pt x="5796999" y="2496204"/>
                </a:lnTo>
                <a:lnTo>
                  <a:pt x="5751640" y="2509600"/>
                </a:lnTo>
                <a:lnTo>
                  <a:pt x="5704305" y="2517869"/>
                </a:lnTo>
                <a:lnTo>
                  <a:pt x="5655310" y="2520695"/>
                </a:lnTo>
                <a:lnTo>
                  <a:pt x="420116" y="2520695"/>
                </a:lnTo>
                <a:lnTo>
                  <a:pt x="371120" y="2517869"/>
                </a:lnTo>
                <a:lnTo>
                  <a:pt x="323785" y="2509600"/>
                </a:lnTo>
                <a:lnTo>
                  <a:pt x="278426" y="2496204"/>
                </a:lnTo>
                <a:lnTo>
                  <a:pt x="235357" y="2477995"/>
                </a:lnTo>
                <a:lnTo>
                  <a:pt x="194894" y="2455290"/>
                </a:lnTo>
                <a:lnTo>
                  <a:pt x="157352" y="2428402"/>
                </a:lnTo>
                <a:lnTo>
                  <a:pt x="123047" y="2397648"/>
                </a:lnTo>
                <a:lnTo>
                  <a:pt x="92293" y="2363343"/>
                </a:lnTo>
                <a:lnTo>
                  <a:pt x="65405" y="2325801"/>
                </a:lnTo>
                <a:lnTo>
                  <a:pt x="42700" y="2285338"/>
                </a:lnTo>
                <a:lnTo>
                  <a:pt x="24491" y="2242269"/>
                </a:lnTo>
                <a:lnTo>
                  <a:pt x="11095" y="2196910"/>
                </a:lnTo>
                <a:lnTo>
                  <a:pt x="2826" y="2149575"/>
                </a:lnTo>
                <a:lnTo>
                  <a:pt x="0" y="2100579"/>
                </a:lnTo>
                <a:lnTo>
                  <a:pt x="0" y="420115"/>
                </a:lnTo>
                <a:close/>
              </a:path>
            </a:pathLst>
          </a:custGeom>
          <a:ln w="76200">
            <a:solidFill>
              <a:srgbClr val="CD1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730231" y="2858875"/>
            <a:ext cx="4919980" cy="218313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4400" b="0" spc="-5" dirty="0">
                <a:latin typeface="微软雅黑"/>
                <a:cs typeface="微软雅黑"/>
              </a:rPr>
              <a:t>Python快速入门</a:t>
            </a:r>
            <a:endParaRPr sz="4400">
              <a:latin typeface="微软雅黑"/>
              <a:cs typeface="微软雅黑"/>
            </a:endParaRPr>
          </a:p>
          <a:p>
            <a:pPr marL="843915">
              <a:lnSpc>
                <a:spcPct val="100000"/>
              </a:lnSpc>
              <a:spcBef>
                <a:spcPts val="1360"/>
              </a:spcBef>
            </a:pPr>
            <a:r>
              <a:rPr spc="-5" dirty="0"/>
              <a:t>单元开篇</a:t>
            </a:r>
          </a:p>
        </p:txBody>
      </p:sp>
      <p:sp>
        <p:nvSpPr>
          <p:cNvPr id="9" name="object 9"/>
          <p:cNvSpPr/>
          <p:nvPr/>
        </p:nvSpPr>
        <p:spPr>
          <a:xfrm>
            <a:off x="1260347" y="8285988"/>
            <a:ext cx="3009900" cy="8427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266827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dirty="0">
                <a:latin typeface="微软雅黑"/>
                <a:cs typeface="微软雅黑"/>
              </a:rPr>
              <a:t>单元开篇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62194" y="2388361"/>
            <a:ext cx="6145530" cy="45382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729973" y="5649976"/>
            <a:ext cx="38449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微软雅黑"/>
                <a:cs typeface="微软雅黑"/>
              </a:rPr>
              <a:t>(2)</a:t>
            </a:r>
            <a:r>
              <a:rPr sz="2800" b="1" spc="-75" dirty="0">
                <a:latin typeface="微软雅黑"/>
                <a:cs typeface="微软雅黑"/>
              </a:rPr>
              <a:t> </a:t>
            </a:r>
            <a:r>
              <a:rPr sz="2800" b="1" spc="-5" dirty="0">
                <a:latin typeface="微软雅黑"/>
                <a:cs typeface="微软雅黑"/>
              </a:rPr>
              <a:t>"</a:t>
            </a:r>
            <a:r>
              <a:rPr sz="2800" b="1" dirty="0">
                <a:latin typeface="微软雅黑"/>
                <a:cs typeface="微软雅黑"/>
              </a:rPr>
              <a:t>温度转换</a:t>
            </a:r>
            <a:r>
              <a:rPr sz="2800" b="1" spc="-5" dirty="0">
                <a:latin typeface="微软雅黑"/>
                <a:cs typeface="微软雅黑"/>
              </a:rPr>
              <a:t>"</a:t>
            </a:r>
            <a:r>
              <a:rPr sz="2800" b="1" dirty="0">
                <a:latin typeface="微软雅黑"/>
                <a:cs typeface="微软雅黑"/>
              </a:rPr>
              <a:t>实例编写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7139" y="5650991"/>
            <a:ext cx="38449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微软雅黑"/>
                <a:cs typeface="微软雅黑"/>
              </a:rPr>
              <a:t>(1)</a:t>
            </a:r>
            <a:r>
              <a:rPr sz="2800" b="1" spc="-80" dirty="0">
                <a:latin typeface="微软雅黑"/>
                <a:cs typeface="微软雅黑"/>
              </a:rPr>
              <a:t> </a:t>
            </a:r>
            <a:r>
              <a:rPr sz="2800" b="1" spc="-5" dirty="0">
                <a:latin typeface="微软雅黑"/>
                <a:cs typeface="微软雅黑"/>
              </a:rPr>
              <a:t>"</a:t>
            </a:r>
            <a:r>
              <a:rPr sz="2800" b="1" dirty="0">
                <a:latin typeface="微软雅黑"/>
                <a:cs typeface="微软雅黑"/>
              </a:rPr>
              <a:t>温度转换</a:t>
            </a:r>
            <a:r>
              <a:rPr sz="2800" b="1" spc="-5" dirty="0">
                <a:latin typeface="微软雅黑"/>
                <a:cs typeface="微软雅黑"/>
              </a:rPr>
              <a:t>"</a:t>
            </a:r>
            <a:r>
              <a:rPr sz="2800" b="1" dirty="0">
                <a:latin typeface="微软雅黑"/>
                <a:cs typeface="微软雅黑"/>
              </a:rPr>
              <a:t>需求分析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22059" y="7655052"/>
            <a:ext cx="46685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latin typeface="微软雅黑"/>
                <a:cs typeface="微软雅黑"/>
              </a:rPr>
              <a:t>实例</a:t>
            </a:r>
            <a:r>
              <a:rPr sz="4800" b="1" spc="-5" dirty="0">
                <a:latin typeface="微软雅黑"/>
                <a:cs typeface="微软雅黑"/>
              </a:rPr>
              <a:t>1</a:t>
            </a:r>
            <a:r>
              <a:rPr sz="4800" b="1" dirty="0">
                <a:latin typeface="微软雅黑"/>
                <a:cs typeface="微软雅黑"/>
              </a:rPr>
              <a:t>：温度转换</a:t>
            </a:r>
            <a:endParaRPr sz="4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266827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dirty="0">
                <a:latin typeface="微软雅黑"/>
                <a:cs typeface="微软雅黑"/>
              </a:rPr>
              <a:t>单元开篇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62194" y="2388361"/>
            <a:ext cx="6145530" cy="45382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984481" y="5663946"/>
            <a:ext cx="18199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微软雅黑"/>
                <a:cs typeface="微软雅黑"/>
              </a:rPr>
              <a:t>"</a:t>
            </a:r>
            <a:r>
              <a:rPr sz="2800" b="1" dirty="0">
                <a:latin typeface="微软雅黑"/>
                <a:cs typeface="微软雅黑"/>
              </a:rPr>
              <a:t>角度转换"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48076" y="5701029"/>
            <a:ext cx="18199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微软雅黑"/>
                <a:cs typeface="微软雅黑"/>
              </a:rPr>
              <a:t>"</a:t>
            </a:r>
            <a:r>
              <a:rPr sz="2800" b="1" dirty="0">
                <a:latin typeface="微软雅黑"/>
                <a:cs typeface="微软雅黑"/>
              </a:rPr>
              <a:t>温度转换"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22059" y="7655052"/>
            <a:ext cx="46685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latin typeface="微软雅黑"/>
                <a:cs typeface="微软雅黑"/>
              </a:rPr>
              <a:t>实例</a:t>
            </a:r>
            <a:r>
              <a:rPr sz="4800" b="1" spc="-5" dirty="0">
                <a:latin typeface="微软雅黑"/>
                <a:cs typeface="微软雅黑"/>
              </a:rPr>
              <a:t>1</a:t>
            </a:r>
            <a:r>
              <a:rPr sz="4800" b="1" dirty="0">
                <a:latin typeface="微软雅黑"/>
                <a:cs typeface="微软雅黑"/>
              </a:rPr>
              <a:t>：温度转换</a:t>
            </a:r>
            <a:endParaRPr sz="48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58691" y="4146041"/>
            <a:ext cx="18199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微软雅黑"/>
                <a:cs typeface="微软雅黑"/>
              </a:rPr>
              <a:t>"</a:t>
            </a:r>
            <a:r>
              <a:rPr sz="2800" b="1" dirty="0">
                <a:latin typeface="微软雅黑"/>
                <a:cs typeface="微软雅黑"/>
              </a:rPr>
              <a:t>货币转换"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82896" y="2795016"/>
            <a:ext cx="18199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微软雅黑"/>
                <a:cs typeface="微软雅黑"/>
              </a:rPr>
              <a:t>"长度转换</a:t>
            </a:r>
            <a:r>
              <a:rPr sz="2800" b="1" dirty="0">
                <a:latin typeface="微软雅黑"/>
                <a:cs typeface="微软雅黑"/>
              </a:rPr>
              <a:t>"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3400" y="1552193"/>
            <a:ext cx="18199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微软雅黑"/>
                <a:cs typeface="微软雅黑"/>
              </a:rPr>
              <a:t>"</a:t>
            </a:r>
            <a:r>
              <a:rPr sz="2800" b="1" dirty="0">
                <a:latin typeface="微软雅黑"/>
                <a:cs typeface="微软雅黑"/>
              </a:rPr>
              <a:t>体积转换"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10445" y="1554987"/>
            <a:ext cx="18199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微软雅黑"/>
                <a:cs typeface="微软雅黑"/>
              </a:rPr>
              <a:t>"</a:t>
            </a:r>
            <a:r>
              <a:rPr sz="2800" b="1" dirty="0">
                <a:latin typeface="微软雅黑"/>
                <a:cs typeface="微软雅黑"/>
              </a:rPr>
              <a:t>质量转换"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700004" y="2795016"/>
            <a:ext cx="18199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微软雅黑"/>
                <a:cs typeface="微软雅黑"/>
              </a:rPr>
              <a:t>"压力转换</a:t>
            </a:r>
            <a:r>
              <a:rPr sz="2800" b="1" dirty="0">
                <a:latin typeface="微软雅黑"/>
                <a:cs typeface="微软雅黑"/>
              </a:rPr>
              <a:t>"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04421" y="4146041"/>
            <a:ext cx="18199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微软雅黑"/>
                <a:cs typeface="微软雅黑"/>
              </a:rPr>
              <a:t>"</a:t>
            </a:r>
            <a:r>
              <a:rPr sz="2800" b="1" dirty="0">
                <a:latin typeface="微软雅黑"/>
                <a:cs typeface="微软雅黑"/>
              </a:rPr>
              <a:t>时间转换"</a:t>
            </a:r>
            <a:endParaRPr sz="2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7279873" cy="89420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694675"/>
            <a:ext cx="17280255" cy="2025650"/>
          </a:xfrm>
          <a:custGeom>
            <a:avLst/>
            <a:gdLst/>
            <a:ahLst/>
            <a:cxnLst/>
            <a:rect l="l" t="t" r="r" b="b"/>
            <a:pathLst>
              <a:path w="17280255" h="2025650">
                <a:moveTo>
                  <a:pt x="0" y="2025395"/>
                </a:moveTo>
                <a:lnTo>
                  <a:pt x="17279874" y="2025395"/>
                </a:lnTo>
                <a:lnTo>
                  <a:pt x="17279874" y="0"/>
                </a:lnTo>
                <a:lnTo>
                  <a:pt x="0" y="0"/>
                </a:lnTo>
                <a:lnTo>
                  <a:pt x="0" y="2025395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635228" y="7087361"/>
            <a:ext cx="2565400" cy="1417320"/>
          </a:xfrm>
          <a:custGeom>
            <a:avLst/>
            <a:gdLst/>
            <a:ahLst/>
            <a:cxnLst/>
            <a:rect l="l" t="t" r="r" b="b"/>
            <a:pathLst>
              <a:path w="2565400" h="1417320">
                <a:moveTo>
                  <a:pt x="1282445" y="0"/>
                </a:moveTo>
                <a:lnTo>
                  <a:pt x="1222075" y="771"/>
                </a:lnTo>
                <a:lnTo>
                  <a:pt x="1162422" y="3062"/>
                </a:lnTo>
                <a:lnTo>
                  <a:pt x="1103550" y="6839"/>
                </a:lnTo>
                <a:lnTo>
                  <a:pt x="1045519" y="12068"/>
                </a:lnTo>
                <a:lnTo>
                  <a:pt x="988391" y="18714"/>
                </a:lnTo>
                <a:lnTo>
                  <a:pt x="932228" y="26744"/>
                </a:lnTo>
                <a:lnTo>
                  <a:pt x="877092" y="36124"/>
                </a:lnTo>
                <a:lnTo>
                  <a:pt x="823043" y="46820"/>
                </a:lnTo>
                <a:lnTo>
                  <a:pt x="770145" y="58798"/>
                </a:lnTo>
                <a:lnTo>
                  <a:pt x="718457" y="72023"/>
                </a:lnTo>
                <a:lnTo>
                  <a:pt x="668041" y="86462"/>
                </a:lnTo>
                <a:lnTo>
                  <a:pt x="618961" y="102080"/>
                </a:lnTo>
                <a:lnTo>
                  <a:pt x="571276" y="118845"/>
                </a:lnTo>
                <a:lnTo>
                  <a:pt x="525048" y="136721"/>
                </a:lnTo>
                <a:lnTo>
                  <a:pt x="480339" y="155674"/>
                </a:lnTo>
                <a:lnTo>
                  <a:pt x="437211" y="175671"/>
                </a:lnTo>
                <a:lnTo>
                  <a:pt x="395726" y="196678"/>
                </a:lnTo>
                <a:lnTo>
                  <a:pt x="355944" y="218660"/>
                </a:lnTo>
                <a:lnTo>
                  <a:pt x="317927" y="241584"/>
                </a:lnTo>
                <a:lnTo>
                  <a:pt x="281737" y="265415"/>
                </a:lnTo>
                <a:lnTo>
                  <a:pt x="247436" y="290120"/>
                </a:lnTo>
                <a:lnTo>
                  <a:pt x="215085" y="315665"/>
                </a:lnTo>
                <a:lnTo>
                  <a:pt x="184746" y="342015"/>
                </a:lnTo>
                <a:lnTo>
                  <a:pt x="156479" y="369136"/>
                </a:lnTo>
                <a:lnTo>
                  <a:pt x="130348" y="396995"/>
                </a:lnTo>
                <a:lnTo>
                  <a:pt x="84736" y="454789"/>
                </a:lnTo>
                <a:lnTo>
                  <a:pt x="48403" y="515124"/>
                </a:lnTo>
                <a:lnTo>
                  <a:pt x="21841" y="577729"/>
                </a:lnTo>
                <a:lnTo>
                  <a:pt x="5542" y="642332"/>
                </a:lnTo>
                <a:lnTo>
                  <a:pt x="0" y="708659"/>
                </a:lnTo>
                <a:lnTo>
                  <a:pt x="1395" y="742022"/>
                </a:lnTo>
                <a:lnTo>
                  <a:pt x="12377" y="807521"/>
                </a:lnTo>
                <a:lnTo>
                  <a:pt x="33870" y="871159"/>
                </a:lnTo>
                <a:lnTo>
                  <a:pt x="65379" y="932663"/>
                </a:lnTo>
                <a:lnTo>
                  <a:pt x="106413" y="991762"/>
                </a:lnTo>
                <a:lnTo>
                  <a:pt x="156479" y="1048183"/>
                </a:lnTo>
                <a:lnTo>
                  <a:pt x="184746" y="1075304"/>
                </a:lnTo>
                <a:lnTo>
                  <a:pt x="215085" y="1101654"/>
                </a:lnTo>
                <a:lnTo>
                  <a:pt x="247436" y="1127199"/>
                </a:lnTo>
                <a:lnTo>
                  <a:pt x="281737" y="1151904"/>
                </a:lnTo>
                <a:lnTo>
                  <a:pt x="317927" y="1175735"/>
                </a:lnTo>
                <a:lnTo>
                  <a:pt x="355944" y="1198659"/>
                </a:lnTo>
                <a:lnTo>
                  <a:pt x="395726" y="1220641"/>
                </a:lnTo>
                <a:lnTo>
                  <a:pt x="437211" y="1241648"/>
                </a:lnTo>
                <a:lnTo>
                  <a:pt x="480339" y="1261645"/>
                </a:lnTo>
                <a:lnTo>
                  <a:pt x="525048" y="1280598"/>
                </a:lnTo>
                <a:lnTo>
                  <a:pt x="571276" y="1298474"/>
                </a:lnTo>
                <a:lnTo>
                  <a:pt x="618961" y="1315239"/>
                </a:lnTo>
                <a:lnTo>
                  <a:pt x="668041" y="1330857"/>
                </a:lnTo>
                <a:lnTo>
                  <a:pt x="718457" y="1345296"/>
                </a:lnTo>
                <a:lnTo>
                  <a:pt x="770145" y="1358521"/>
                </a:lnTo>
                <a:lnTo>
                  <a:pt x="823043" y="1370499"/>
                </a:lnTo>
                <a:lnTo>
                  <a:pt x="877092" y="1381195"/>
                </a:lnTo>
                <a:lnTo>
                  <a:pt x="932228" y="1390575"/>
                </a:lnTo>
                <a:lnTo>
                  <a:pt x="988391" y="1398605"/>
                </a:lnTo>
                <a:lnTo>
                  <a:pt x="1045519" y="1405251"/>
                </a:lnTo>
                <a:lnTo>
                  <a:pt x="1103550" y="1410480"/>
                </a:lnTo>
                <a:lnTo>
                  <a:pt x="1162422" y="1414257"/>
                </a:lnTo>
                <a:lnTo>
                  <a:pt x="1222075" y="1416548"/>
                </a:lnTo>
                <a:lnTo>
                  <a:pt x="1282445" y="1417319"/>
                </a:lnTo>
                <a:lnTo>
                  <a:pt x="1342816" y="1416548"/>
                </a:lnTo>
                <a:lnTo>
                  <a:pt x="1402469" y="1414257"/>
                </a:lnTo>
                <a:lnTo>
                  <a:pt x="1461341" y="1410480"/>
                </a:lnTo>
                <a:lnTo>
                  <a:pt x="1519372" y="1405251"/>
                </a:lnTo>
                <a:lnTo>
                  <a:pt x="1576500" y="1398605"/>
                </a:lnTo>
                <a:lnTo>
                  <a:pt x="1632663" y="1390575"/>
                </a:lnTo>
                <a:lnTo>
                  <a:pt x="1687799" y="1381195"/>
                </a:lnTo>
                <a:lnTo>
                  <a:pt x="1741848" y="1370499"/>
                </a:lnTo>
                <a:lnTo>
                  <a:pt x="1794746" y="1358521"/>
                </a:lnTo>
                <a:lnTo>
                  <a:pt x="1846434" y="1345296"/>
                </a:lnTo>
                <a:lnTo>
                  <a:pt x="1896850" y="1330857"/>
                </a:lnTo>
                <a:lnTo>
                  <a:pt x="1945930" y="1315239"/>
                </a:lnTo>
                <a:lnTo>
                  <a:pt x="1993615" y="1298474"/>
                </a:lnTo>
                <a:lnTo>
                  <a:pt x="2039843" y="1280598"/>
                </a:lnTo>
                <a:lnTo>
                  <a:pt x="2084552" y="1261645"/>
                </a:lnTo>
                <a:lnTo>
                  <a:pt x="2127680" y="1241648"/>
                </a:lnTo>
                <a:lnTo>
                  <a:pt x="2169165" y="1220641"/>
                </a:lnTo>
                <a:lnTo>
                  <a:pt x="2208947" y="1198659"/>
                </a:lnTo>
                <a:lnTo>
                  <a:pt x="2246964" y="1175735"/>
                </a:lnTo>
                <a:lnTo>
                  <a:pt x="2283154" y="1151904"/>
                </a:lnTo>
                <a:lnTo>
                  <a:pt x="2317455" y="1127199"/>
                </a:lnTo>
                <a:lnTo>
                  <a:pt x="2349806" y="1101654"/>
                </a:lnTo>
                <a:lnTo>
                  <a:pt x="2380145" y="1075304"/>
                </a:lnTo>
                <a:lnTo>
                  <a:pt x="2408412" y="1048183"/>
                </a:lnTo>
                <a:lnTo>
                  <a:pt x="2434543" y="1020324"/>
                </a:lnTo>
                <a:lnTo>
                  <a:pt x="2480155" y="962530"/>
                </a:lnTo>
                <a:lnTo>
                  <a:pt x="2516488" y="902195"/>
                </a:lnTo>
                <a:lnTo>
                  <a:pt x="2543050" y="839590"/>
                </a:lnTo>
                <a:lnTo>
                  <a:pt x="2559349" y="774987"/>
                </a:lnTo>
                <a:lnTo>
                  <a:pt x="2564891" y="708659"/>
                </a:lnTo>
                <a:lnTo>
                  <a:pt x="2563496" y="675297"/>
                </a:lnTo>
                <a:lnTo>
                  <a:pt x="2552514" y="609798"/>
                </a:lnTo>
                <a:lnTo>
                  <a:pt x="2531021" y="546160"/>
                </a:lnTo>
                <a:lnTo>
                  <a:pt x="2499512" y="484656"/>
                </a:lnTo>
                <a:lnTo>
                  <a:pt x="2458478" y="425557"/>
                </a:lnTo>
                <a:lnTo>
                  <a:pt x="2408412" y="369136"/>
                </a:lnTo>
                <a:lnTo>
                  <a:pt x="2380145" y="342015"/>
                </a:lnTo>
                <a:lnTo>
                  <a:pt x="2349806" y="315665"/>
                </a:lnTo>
                <a:lnTo>
                  <a:pt x="2317455" y="290120"/>
                </a:lnTo>
                <a:lnTo>
                  <a:pt x="2283154" y="265415"/>
                </a:lnTo>
                <a:lnTo>
                  <a:pt x="2246964" y="241584"/>
                </a:lnTo>
                <a:lnTo>
                  <a:pt x="2208947" y="218660"/>
                </a:lnTo>
                <a:lnTo>
                  <a:pt x="2169165" y="196678"/>
                </a:lnTo>
                <a:lnTo>
                  <a:pt x="2127680" y="175671"/>
                </a:lnTo>
                <a:lnTo>
                  <a:pt x="2084552" y="155674"/>
                </a:lnTo>
                <a:lnTo>
                  <a:pt x="2039843" y="136721"/>
                </a:lnTo>
                <a:lnTo>
                  <a:pt x="1993615" y="118845"/>
                </a:lnTo>
                <a:lnTo>
                  <a:pt x="1945930" y="102080"/>
                </a:lnTo>
                <a:lnTo>
                  <a:pt x="1896850" y="86462"/>
                </a:lnTo>
                <a:lnTo>
                  <a:pt x="1846434" y="72023"/>
                </a:lnTo>
                <a:lnTo>
                  <a:pt x="1794746" y="58798"/>
                </a:lnTo>
                <a:lnTo>
                  <a:pt x="1741848" y="46820"/>
                </a:lnTo>
                <a:lnTo>
                  <a:pt x="1687799" y="36124"/>
                </a:lnTo>
                <a:lnTo>
                  <a:pt x="1632663" y="26744"/>
                </a:lnTo>
                <a:lnTo>
                  <a:pt x="1576500" y="18714"/>
                </a:lnTo>
                <a:lnTo>
                  <a:pt x="1519372" y="12068"/>
                </a:lnTo>
                <a:lnTo>
                  <a:pt x="1461341" y="6839"/>
                </a:lnTo>
                <a:lnTo>
                  <a:pt x="1402469" y="3062"/>
                </a:lnTo>
                <a:lnTo>
                  <a:pt x="1342816" y="771"/>
                </a:lnTo>
                <a:lnTo>
                  <a:pt x="1282445" y="0"/>
                </a:lnTo>
                <a:close/>
              </a:path>
            </a:pathLst>
          </a:custGeom>
          <a:solidFill>
            <a:srgbClr val="CC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57388" y="100583"/>
            <a:ext cx="9220200" cy="9349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58150" y="0"/>
            <a:ext cx="9221723" cy="93505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7710170" algn="ctr">
              <a:lnSpc>
                <a:spcPct val="100000"/>
              </a:lnSpc>
              <a:spcBef>
                <a:spcPts val="585"/>
              </a:spcBef>
            </a:pPr>
            <a:r>
              <a:rPr spc="-5" dirty="0"/>
              <a:t>"温度转</a:t>
            </a:r>
            <a:r>
              <a:rPr dirty="0"/>
              <a:t>换"</a:t>
            </a:r>
          </a:p>
          <a:p>
            <a:pPr marL="7710170" algn="ctr">
              <a:lnSpc>
                <a:spcPct val="100000"/>
              </a:lnSpc>
              <a:spcBef>
                <a:spcPts val="480"/>
              </a:spcBef>
            </a:pPr>
            <a:r>
              <a:rPr spc="-5" dirty="0"/>
              <a:t>需求分析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866376" y="2409189"/>
            <a:ext cx="41497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latin typeface="微软雅黑"/>
                <a:cs typeface="微软雅黑"/>
              </a:rPr>
              <a:t>Python快速入门</a:t>
            </a:r>
            <a:endParaRPr sz="44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540240" y="2088641"/>
            <a:ext cx="6075045" cy="3973829"/>
          </a:xfrm>
          <a:custGeom>
            <a:avLst/>
            <a:gdLst/>
            <a:ahLst/>
            <a:cxnLst/>
            <a:rect l="l" t="t" r="r" b="b"/>
            <a:pathLst>
              <a:path w="6075044" h="3973829">
                <a:moveTo>
                  <a:pt x="0" y="662304"/>
                </a:moveTo>
                <a:lnTo>
                  <a:pt x="1663" y="615008"/>
                </a:lnTo>
                <a:lnTo>
                  <a:pt x="6577" y="568608"/>
                </a:lnTo>
                <a:lnTo>
                  <a:pt x="14631" y="523218"/>
                </a:lnTo>
                <a:lnTo>
                  <a:pt x="25711" y="478949"/>
                </a:lnTo>
                <a:lnTo>
                  <a:pt x="39707" y="435914"/>
                </a:lnTo>
                <a:lnTo>
                  <a:pt x="56506" y="394224"/>
                </a:lnTo>
                <a:lnTo>
                  <a:pt x="75996" y="353992"/>
                </a:lnTo>
                <a:lnTo>
                  <a:pt x="98064" y="315330"/>
                </a:lnTo>
                <a:lnTo>
                  <a:pt x="122599" y="278349"/>
                </a:lnTo>
                <a:lnTo>
                  <a:pt x="149488" y="243163"/>
                </a:lnTo>
                <a:lnTo>
                  <a:pt x="178620" y="209882"/>
                </a:lnTo>
                <a:lnTo>
                  <a:pt x="209882" y="178620"/>
                </a:lnTo>
                <a:lnTo>
                  <a:pt x="243163" y="149488"/>
                </a:lnTo>
                <a:lnTo>
                  <a:pt x="278349" y="122599"/>
                </a:lnTo>
                <a:lnTo>
                  <a:pt x="315330" y="98064"/>
                </a:lnTo>
                <a:lnTo>
                  <a:pt x="353992" y="75996"/>
                </a:lnTo>
                <a:lnTo>
                  <a:pt x="394224" y="56506"/>
                </a:lnTo>
                <a:lnTo>
                  <a:pt x="435914" y="39707"/>
                </a:lnTo>
                <a:lnTo>
                  <a:pt x="478949" y="25711"/>
                </a:lnTo>
                <a:lnTo>
                  <a:pt x="523218" y="14631"/>
                </a:lnTo>
                <a:lnTo>
                  <a:pt x="568608" y="6577"/>
                </a:lnTo>
                <a:lnTo>
                  <a:pt x="615008" y="1663"/>
                </a:lnTo>
                <a:lnTo>
                  <a:pt x="662304" y="0"/>
                </a:lnTo>
                <a:lnTo>
                  <a:pt x="5412358" y="0"/>
                </a:lnTo>
                <a:lnTo>
                  <a:pt x="5459655" y="1663"/>
                </a:lnTo>
                <a:lnTo>
                  <a:pt x="5506055" y="6577"/>
                </a:lnTo>
                <a:lnTo>
                  <a:pt x="5551445" y="14631"/>
                </a:lnTo>
                <a:lnTo>
                  <a:pt x="5595714" y="25711"/>
                </a:lnTo>
                <a:lnTo>
                  <a:pt x="5638749" y="39707"/>
                </a:lnTo>
                <a:lnTo>
                  <a:pt x="5680439" y="56506"/>
                </a:lnTo>
                <a:lnTo>
                  <a:pt x="5720671" y="75996"/>
                </a:lnTo>
                <a:lnTo>
                  <a:pt x="5759333" y="98064"/>
                </a:lnTo>
                <a:lnTo>
                  <a:pt x="5796314" y="122599"/>
                </a:lnTo>
                <a:lnTo>
                  <a:pt x="5831500" y="149488"/>
                </a:lnTo>
                <a:lnTo>
                  <a:pt x="5864781" y="178620"/>
                </a:lnTo>
                <a:lnTo>
                  <a:pt x="5896043" y="209882"/>
                </a:lnTo>
                <a:lnTo>
                  <a:pt x="5925175" y="243163"/>
                </a:lnTo>
                <a:lnTo>
                  <a:pt x="5952064" y="278349"/>
                </a:lnTo>
                <a:lnTo>
                  <a:pt x="5976599" y="315330"/>
                </a:lnTo>
                <a:lnTo>
                  <a:pt x="5998667" y="353992"/>
                </a:lnTo>
                <a:lnTo>
                  <a:pt x="6018157" y="394224"/>
                </a:lnTo>
                <a:lnTo>
                  <a:pt x="6034956" y="435914"/>
                </a:lnTo>
                <a:lnTo>
                  <a:pt x="6048952" y="478949"/>
                </a:lnTo>
                <a:lnTo>
                  <a:pt x="6060032" y="523218"/>
                </a:lnTo>
                <a:lnTo>
                  <a:pt x="6068086" y="568608"/>
                </a:lnTo>
                <a:lnTo>
                  <a:pt x="6073000" y="615008"/>
                </a:lnTo>
                <a:lnTo>
                  <a:pt x="6074663" y="662304"/>
                </a:lnTo>
                <a:lnTo>
                  <a:pt x="6074663" y="3311525"/>
                </a:lnTo>
                <a:lnTo>
                  <a:pt x="6073000" y="3358821"/>
                </a:lnTo>
                <a:lnTo>
                  <a:pt x="6068086" y="3405221"/>
                </a:lnTo>
                <a:lnTo>
                  <a:pt x="6060032" y="3450611"/>
                </a:lnTo>
                <a:lnTo>
                  <a:pt x="6048952" y="3494880"/>
                </a:lnTo>
                <a:lnTo>
                  <a:pt x="6034956" y="3537915"/>
                </a:lnTo>
                <a:lnTo>
                  <a:pt x="6018157" y="3579605"/>
                </a:lnTo>
                <a:lnTo>
                  <a:pt x="5998667" y="3619837"/>
                </a:lnTo>
                <a:lnTo>
                  <a:pt x="5976599" y="3658499"/>
                </a:lnTo>
                <a:lnTo>
                  <a:pt x="5952064" y="3695480"/>
                </a:lnTo>
                <a:lnTo>
                  <a:pt x="5925175" y="3730666"/>
                </a:lnTo>
                <a:lnTo>
                  <a:pt x="5896043" y="3763947"/>
                </a:lnTo>
                <a:lnTo>
                  <a:pt x="5864781" y="3795209"/>
                </a:lnTo>
                <a:lnTo>
                  <a:pt x="5831500" y="3824341"/>
                </a:lnTo>
                <a:lnTo>
                  <a:pt x="5796314" y="3851230"/>
                </a:lnTo>
                <a:lnTo>
                  <a:pt x="5759333" y="3875765"/>
                </a:lnTo>
                <a:lnTo>
                  <a:pt x="5720671" y="3897833"/>
                </a:lnTo>
                <a:lnTo>
                  <a:pt x="5680439" y="3917323"/>
                </a:lnTo>
                <a:lnTo>
                  <a:pt x="5638749" y="3934122"/>
                </a:lnTo>
                <a:lnTo>
                  <a:pt x="5595714" y="3948118"/>
                </a:lnTo>
                <a:lnTo>
                  <a:pt x="5551445" y="3959198"/>
                </a:lnTo>
                <a:lnTo>
                  <a:pt x="5506055" y="3967252"/>
                </a:lnTo>
                <a:lnTo>
                  <a:pt x="5459655" y="3972166"/>
                </a:lnTo>
                <a:lnTo>
                  <a:pt x="5412358" y="3973829"/>
                </a:lnTo>
                <a:lnTo>
                  <a:pt x="662304" y="3973829"/>
                </a:lnTo>
                <a:lnTo>
                  <a:pt x="615008" y="3972166"/>
                </a:lnTo>
                <a:lnTo>
                  <a:pt x="568608" y="3967252"/>
                </a:lnTo>
                <a:lnTo>
                  <a:pt x="523218" y="3959198"/>
                </a:lnTo>
                <a:lnTo>
                  <a:pt x="478949" y="3948118"/>
                </a:lnTo>
                <a:lnTo>
                  <a:pt x="435914" y="3934122"/>
                </a:lnTo>
                <a:lnTo>
                  <a:pt x="394224" y="3917323"/>
                </a:lnTo>
                <a:lnTo>
                  <a:pt x="353992" y="3897833"/>
                </a:lnTo>
                <a:lnTo>
                  <a:pt x="315330" y="3875765"/>
                </a:lnTo>
                <a:lnTo>
                  <a:pt x="278349" y="3851230"/>
                </a:lnTo>
                <a:lnTo>
                  <a:pt x="243163" y="3824341"/>
                </a:lnTo>
                <a:lnTo>
                  <a:pt x="209882" y="3795209"/>
                </a:lnTo>
                <a:lnTo>
                  <a:pt x="178620" y="3763947"/>
                </a:lnTo>
                <a:lnTo>
                  <a:pt x="149488" y="3730666"/>
                </a:lnTo>
                <a:lnTo>
                  <a:pt x="122599" y="3695480"/>
                </a:lnTo>
                <a:lnTo>
                  <a:pt x="98064" y="3658499"/>
                </a:lnTo>
                <a:lnTo>
                  <a:pt x="75996" y="3619837"/>
                </a:lnTo>
                <a:lnTo>
                  <a:pt x="56506" y="3579605"/>
                </a:lnTo>
                <a:lnTo>
                  <a:pt x="39707" y="3537915"/>
                </a:lnTo>
                <a:lnTo>
                  <a:pt x="25711" y="3494880"/>
                </a:lnTo>
                <a:lnTo>
                  <a:pt x="14631" y="3450611"/>
                </a:lnTo>
                <a:lnTo>
                  <a:pt x="6577" y="3405221"/>
                </a:lnTo>
                <a:lnTo>
                  <a:pt x="1663" y="3358821"/>
                </a:lnTo>
                <a:lnTo>
                  <a:pt x="0" y="3311525"/>
                </a:lnTo>
                <a:lnTo>
                  <a:pt x="0" y="662304"/>
                </a:lnTo>
                <a:close/>
              </a:path>
            </a:pathLst>
          </a:custGeom>
          <a:ln w="76200">
            <a:solidFill>
              <a:srgbClr val="CD1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60347" y="8285988"/>
            <a:ext cx="3009900" cy="8427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0555" y="1620392"/>
            <a:ext cx="16064865" cy="6615430"/>
          </a:xfrm>
          <a:custGeom>
            <a:avLst/>
            <a:gdLst/>
            <a:ahLst/>
            <a:cxnLst/>
            <a:rect l="l" t="t" r="r" b="b"/>
            <a:pathLst>
              <a:path w="16064865" h="6615430">
                <a:moveTo>
                  <a:pt x="0" y="264286"/>
                </a:moveTo>
                <a:lnTo>
                  <a:pt x="4258" y="216791"/>
                </a:lnTo>
                <a:lnTo>
                  <a:pt x="16538" y="172084"/>
                </a:lnTo>
                <a:lnTo>
                  <a:pt x="36090" y="130913"/>
                </a:lnTo>
                <a:lnTo>
                  <a:pt x="62170" y="94026"/>
                </a:lnTo>
                <a:lnTo>
                  <a:pt x="94029" y="62169"/>
                </a:lnTo>
                <a:lnTo>
                  <a:pt x="130922" y="36091"/>
                </a:lnTo>
                <a:lnTo>
                  <a:pt x="172103" y="16538"/>
                </a:lnTo>
                <a:lnTo>
                  <a:pt x="216823" y="4259"/>
                </a:lnTo>
                <a:lnTo>
                  <a:pt x="264337" y="0"/>
                </a:lnTo>
                <a:lnTo>
                  <a:pt x="15800196" y="0"/>
                </a:lnTo>
                <a:lnTo>
                  <a:pt x="15847692" y="4259"/>
                </a:lnTo>
                <a:lnTo>
                  <a:pt x="15892399" y="16538"/>
                </a:lnTo>
                <a:lnTo>
                  <a:pt x="15933570" y="36091"/>
                </a:lnTo>
                <a:lnTo>
                  <a:pt x="15970457" y="62169"/>
                </a:lnTo>
                <a:lnTo>
                  <a:pt x="16002314" y="94026"/>
                </a:lnTo>
                <a:lnTo>
                  <a:pt x="16028392" y="130913"/>
                </a:lnTo>
                <a:lnTo>
                  <a:pt x="16047945" y="172084"/>
                </a:lnTo>
                <a:lnTo>
                  <a:pt x="16060224" y="216791"/>
                </a:lnTo>
                <a:lnTo>
                  <a:pt x="16064483" y="264286"/>
                </a:lnTo>
                <a:lnTo>
                  <a:pt x="16064483" y="6350634"/>
                </a:lnTo>
                <a:lnTo>
                  <a:pt x="16060224" y="6398130"/>
                </a:lnTo>
                <a:lnTo>
                  <a:pt x="16047945" y="6442837"/>
                </a:lnTo>
                <a:lnTo>
                  <a:pt x="16028392" y="6484008"/>
                </a:lnTo>
                <a:lnTo>
                  <a:pt x="16002314" y="6520895"/>
                </a:lnTo>
                <a:lnTo>
                  <a:pt x="15970457" y="6552752"/>
                </a:lnTo>
                <a:lnTo>
                  <a:pt x="15933570" y="6578830"/>
                </a:lnTo>
                <a:lnTo>
                  <a:pt x="15892399" y="6598383"/>
                </a:lnTo>
                <a:lnTo>
                  <a:pt x="15847692" y="6610662"/>
                </a:lnTo>
                <a:lnTo>
                  <a:pt x="15800196" y="6614922"/>
                </a:lnTo>
                <a:lnTo>
                  <a:pt x="264337" y="6614922"/>
                </a:lnTo>
                <a:lnTo>
                  <a:pt x="216823" y="6610662"/>
                </a:lnTo>
                <a:lnTo>
                  <a:pt x="172103" y="6598383"/>
                </a:lnTo>
                <a:lnTo>
                  <a:pt x="130922" y="6578830"/>
                </a:lnTo>
                <a:lnTo>
                  <a:pt x="94029" y="6552752"/>
                </a:lnTo>
                <a:lnTo>
                  <a:pt x="62170" y="6520895"/>
                </a:lnTo>
                <a:lnTo>
                  <a:pt x="36090" y="6484008"/>
                </a:lnTo>
                <a:lnTo>
                  <a:pt x="16538" y="6442837"/>
                </a:lnTo>
                <a:lnTo>
                  <a:pt x="4258" y="6398130"/>
                </a:lnTo>
                <a:lnTo>
                  <a:pt x="0" y="6350634"/>
                </a:lnTo>
                <a:lnTo>
                  <a:pt x="0" y="264286"/>
                </a:lnTo>
                <a:close/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266827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dirty="0">
                <a:latin typeface="微软雅黑"/>
                <a:cs typeface="微软雅黑"/>
              </a:rPr>
              <a:t>程序需求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03754" y="4811267"/>
            <a:ext cx="413829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微软雅黑"/>
                <a:cs typeface="微软雅黑"/>
              </a:rPr>
              <a:t>摄氏度转换为华氏度</a:t>
            </a:r>
            <a:endParaRPr sz="32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微软雅黑"/>
                <a:cs typeface="微软雅黑"/>
              </a:rPr>
              <a:t>华氏度转换为摄氏度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0444" y="2686049"/>
            <a:ext cx="86207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latin typeface="微软雅黑"/>
                <a:cs typeface="微软雅黑"/>
              </a:rPr>
              <a:t>两种温度体系的转换：摄氏</a:t>
            </a:r>
            <a:r>
              <a:rPr sz="4000" b="1" spc="-5" dirty="0">
                <a:latin typeface="微软雅黑"/>
                <a:cs typeface="微软雅黑"/>
              </a:rPr>
              <a:t>度</a:t>
            </a:r>
            <a:r>
              <a:rPr sz="4000" b="1" dirty="0">
                <a:latin typeface="微软雅黑"/>
                <a:cs typeface="微软雅黑"/>
              </a:rPr>
              <a:t>&amp;华氏度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0555" y="1620392"/>
            <a:ext cx="16064865" cy="6615430"/>
          </a:xfrm>
          <a:custGeom>
            <a:avLst/>
            <a:gdLst/>
            <a:ahLst/>
            <a:cxnLst/>
            <a:rect l="l" t="t" r="r" b="b"/>
            <a:pathLst>
              <a:path w="16064865" h="6615430">
                <a:moveTo>
                  <a:pt x="0" y="264286"/>
                </a:moveTo>
                <a:lnTo>
                  <a:pt x="4258" y="216791"/>
                </a:lnTo>
                <a:lnTo>
                  <a:pt x="16538" y="172084"/>
                </a:lnTo>
                <a:lnTo>
                  <a:pt x="36090" y="130913"/>
                </a:lnTo>
                <a:lnTo>
                  <a:pt x="62170" y="94026"/>
                </a:lnTo>
                <a:lnTo>
                  <a:pt x="94029" y="62169"/>
                </a:lnTo>
                <a:lnTo>
                  <a:pt x="130922" y="36091"/>
                </a:lnTo>
                <a:lnTo>
                  <a:pt x="172103" y="16538"/>
                </a:lnTo>
                <a:lnTo>
                  <a:pt x="216823" y="4259"/>
                </a:lnTo>
                <a:lnTo>
                  <a:pt x="264337" y="0"/>
                </a:lnTo>
                <a:lnTo>
                  <a:pt x="15800196" y="0"/>
                </a:lnTo>
                <a:lnTo>
                  <a:pt x="15847692" y="4259"/>
                </a:lnTo>
                <a:lnTo>
                  <a:pt x="15892399" y="16538"/>
                </a:lnTo>
                <a:lnTo>
                  <a:pt x="15933570" y="36091"/>
                </a:lnTo>
                <a:lnTo>
                  <a:pt x="15970457" y="62169"/>
                </a:lnTo>
                <a:lnTo>
                  <a:pt x="16002314" y="94026"/>
                </a:lnTo>
                <a:lnTo>
                  <a:pt x="16028392" y="130913"/>
                </a:lnTo>
                <a:lnTo>
                  <a:pt x="16047945" y="172084"/>
                </a:lnTo>
                <a:lnTo>
                  <a:pt x="16060224" y="216791"/>
                </a:lnTo>
                <a:lnTo>
                  <a:pt x="16064483" y="264286"/>
                </a:lnTo>
                <a:lnTo>
                  <a:pt x="16064483" y="6350634"/>
                </a:lnTo>
                <a:lnTo>
                  <a:pt x="16060224" y="6398130"/>
                </a:lnTo>
                <a:lnTo>
                  <a:pt x="16047945" y="6442837"/>
                </a:lnTo>
                <a:lnTo>
                  <a:pt x="16028392" y="6484008"/>
                </a:lnTo>
                <a:lnTo>
                  <a:pt x="16002314" y="6520895"/>
                </a:lnTo>
                <a:lnTo>
                  <a:pt x="15970457" y="6552752"/>
                </a:lnTo>
                <a:lnTo>
                  <a:pt x="15933570" y="6578830"/>
                </a:lnTo>
                <a:lnTo>
                  <a:pt x="15892399" y="6598383"/>
                </a:lnTo>
                <a:lnTo>
                  <a:pt x="15847692" y="6610662"/>
                </a:lnTo>
                <a:lnTo>
                  <a:pt x="15800196" y="6614922"/>
                </a:lnTo>
                <a:lnTo>
                  <a:pt x="264337" y="6614922"/>
                </a:lnTo>
                <a:lnTo>
                  <a:pt x="216823" y="6610662"/>
                </a:lnTo>
                <a:lnTo>
                  <a:pt x="172103" y="6598383"/>
                </a:lnTo>
                <a:lnTo>
                  <a:pt x="130922" y="6578830"/>
                </a:lnTo>
                <a:lnTo>
                  <a:pt x="94029" y="6552752"/>
                </a:lnTo>
                <a:lnTo>
                  <a:pt x="62170" y="6520895"/>
                </a:lnTo>
                <a:lnTo>
                  <a:pt x="36090" y="6484008"/>
                </a:lnTo>
                <a:lnTo>
                  <a:pt x="16538" y="6442837"/>
                </a:lnTo>
                <a:lnTo>
                  <a:pt x="4258" y="6398130"/>
                </a:lnTo>
                <a:lnTo>
                  <a:pt x="0" y="6350634"/>
                </a:lnTo>
                <a:lnTo>
                  <a:pt x="0" y="264286"/>
                </a:lnTo>
                <a:close/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266827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dirty="0">
                <a:latin typeface="微软雅黑"/>
                <a:cs typeface="微软雅黑"/>
              </a:rPr>
              <a:t>程序需求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8783" y="4811267"/>
            <a:ext cx="1531874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微软雅黑"/>
                <a:cs typeface="微软雅黑"/>
              </a:rPr>
              <a:t>摄氏度：以1标准大气压下水的结冰点为0度</a:t>
            </a:r>
            <a:r>
              <a:rPr sz="3200" dirty="0">
                <a:latin typeface="微软雅黑"/>
                <a:cs typeface="微软雅黑"/>
              </a:rPr>
              <a:t>，</a:t>
            </a:r>
            <a:r>
              <a:rPr sz="3200" spc="-5" dirty="0">
                <a:latin typeface="微软雅黑"/>
                <a:cs typeface="微软雅黑"/>
              </a:rPr>
              <a:t>沸点为100度，将温度进</a:t>
            </a:r>
            <a:r>
              <a:rPr sz="3200" dirty="0">
                <a:latin typeface="微软雅黑"/>
                <a:cs typeface="微软雅黑"/>
              </a:rPr>
              <a:t>行</a:t>
            </a:r>
            <a:r>
              <a:rPr sz="3200" spc="-5" dirty="0">
                <a:latin typeface="微软雅黑"/>
                <a:cs typeface="微软雅黑"/>
              </a:rPr>
              <a:t>等分刻画</a:t>
            </a:r>
            <a:endParaRPr sz="32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微软雅黑"/>
                <a:cs typeface="微软雅黑"/>
              </a:rPr>
              <a:t>华氏度：以1标准大气压下水的结冰点为32度，沸点</a:t>
            </a:r>
            <a:r>
              <a:rPr sz="3200" dirty="0">
                <a:latin typeface="微软雅黑"/>
                <a:cs typeface="微软雅黑"/>
              </a:rPr>
              <a:t>为</a:t>
            </a:r>
            <a:r>
              <a:rPr sz="3200" spc="-5" dirty="0">
                <a:latin typeface="微软雅黑"/>
                <a:cs typeface="微软雅黑"/>
              </a:rPr>
              <a:t>212度，将温度进行等</a:t>
            </a:r>
            <a:r>
              <a:rPr sz="3200" dirty="0">
                <a:latin typeface="微软雅黑"/>
                <a:cs typeface="微软雅黑"/>
              </a:rPr>
              <a:t>分</a:t>
            </a:r>
            <a:r>
              <a:rPr sz="3200" spc="-5" dirty="0">
                <a:latin typeface="微软雅黑"/>
                <a:cs typeface="微软雅黑"/>
              </a:rPr>
              <a:t>刻画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0444" y="2686049"/>
            <a:ext cx="86207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latin typeface="微软雅黑"/>
                <a:cs typeface="微软雅黑"/>
              </a:rPr>
              <a:t>两种温度体系的转换：摄氏</a:t>
            </a:r>
            <a:r>
              <a:rPr sz="4000" b="1" spc="-5" dirty="0">
                <a:latin typeface="微软雅黑"/>
                <a:cs typeface="微软雅黑"/>
              </a:rPr>
              <a:t>度</a:t>
            </a:r>
            <a:r>
              <a:rPr sz="4000" b="1" dirty="0">
                <a:latin typeface="微软雅黑"/>
                <a:cs typeface="微软雅黑"/>
              </a:rPr>
              <a:t>&amp;华氏度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0555" y="1620392"/>
            <a:ext cx="16064865" cy="6615430"/>
          </a:xfrm>
          <a:custGeom>
            <a:avLst/>
            <a:gdLst/>
            <a:ahLst/>
            <a:cxnLst/>
            <a:rect l="l" t="t" r="r" b="b"/>
            <a:pathLst>
              <a:path w="16064865" h="6615430">
                <a:moveTo>
                  <a:pt x="0" y="264286"/>
                </a:moveTo>
                <a:lnTo>
                  <a:pt x="4258" y="216791"/>
                </a:lnTo>
                <a:lnTo>
                  <a:pt x="16538" y="172084"/>
                </a:lnTo>
                <a:lnTo>
                  <a:pt x="36090" y="130913"/>
                </a:lnTo>
                <a:lnTo>
                  <a:pt x="62170" y="94026"/>
                </a:lnTo>
                <a:lnTo>
                  <a:pt x="94029" y="62169"/>
                </a:lnTo>
                <a:lnTo>
                  <a:pt x="130922" y="36091"/>
                </a:lnTo>
                <a:lnTo>
                  <a:pt x="172103" y="16538"/>
                </a:lnTo>
                <a:lnTo>
                  <a:pt x="216823" y="4259"/>
                </a:lnTo>
                <a:lnTo>
                  <a:pt x="264337" y="0"/>
                </a:lnTo>
                <a:lnTo>
                  <a:pt x="15800196" y="0"/>
                </a:lnTo>
                <a:lnTo>
                  <a:pt x="15847692" y="4259"/>
                </a:lnTo>
                <a:lnTo>
                  <a:pt x="15892399" y="16538"/>
                </a:lnTo>
                <a:lnTo>
                  <a:pt x="15933570" y="36091"/>
                </a:lnTo>
                <a:lnTo>
                  <a:pt x="15970457" y="62169"/>
                </a:lnTo>
                <a:lnTo>
                  <a:pt x="16002314" y="94026"/>
                </a:lnTo>
                <a:lnTo>
                  <a:pt x="16028392" y="130913"/>
                </a:lnTo>
                <a:lnTo>
                  <a:pt x="16047945" y="172084"/>
                </a:lnTo>
                <a:lnTo>
                  <a:pt x="16060224" y="216791"/>
                </a:lnTo>
                <a:lnTo>
                  <a:pt x="16064483" y="264286"/>
                </a:lnTo>
                <a:lnTo>
                  <a:pt x="16064483" y="6350634"/>
                </a:lnTo>
                <a:lnTo>
                  <a:pt x="16060224" y="6398130"/>
                </a:lnTo>
                <a:lnTo>
                  <a:pt x="16047945" y="6442837"/>
                </a:lnTo>
                <a:lnTo>
                  <a:pt x="16028392" y="6484008"/>
                </a:lnTo>
                <a:lnTo>
                  <a:pt x="16002314" y="6520895"/>
                </a:lnTo>
                <a:lnTo>
                  <a:pt x="15970457" y="6552752"/>
                </a:lnTo>
                <a:lnTo>
                  <a:pt x="15933570" y="6578830"/>
                </a:lnTo>
                <a:lnTo>
                  <a:pt x="15892399" y="6598383"/>
                </a:lnTo>
                <a:lnTo>
                  <a:pt x="15847692" y="6610662"/>
                </a:lnTo>
                <a:lnTo>
                  <a:pt x="15800196" y="6614922"/>
                </a:lnTo>
                <a:lnTo>
                  <a:pt x="264337" y="6614922"/>
                </a:lnTo>
                <a:lnTo>
                  <a:pt x="216823" y="6610662"/>
                </a:lnTo>
                <a:lnTo>
                  <a:pt x="172103" y="6598383"/>
                </a:lnTo>
                <a:lnTo>
                  <a:pt x="130922" y="6578830"/>
                </a:lnTo>
                <a:lnTo>
                  <a:pt x="94029" y="6552752"/>
                </a:lnTo>
                <a:lnTo>
                  <a:pt x="62170" y="6520895"/>
                </a:lnTo>
                <a:lnTo>
                  <a:pt x="36090" y="6484008"/>
                </a:lnTo>
                <a:lnTo>
                  <a:pt x="16538" y="6442837"/>
                </a:lnTo>
                <a:lnTo>
                  <a:pt x="4258" y="6398130"/>
                </a:lnTo>
                <a:lnTo>
                  <a:pt x="0" y="6350634"/>
                </a:lnTo>
                <a:lnTo>
                  <a:pt x="0" y="264286"/>
                </a:lnTo>
                <a:close/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8744" y="368045"/>
            <a:ext cx="266827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0" dirty="0">
                <a:latin typeface="微软雅黑"/>
                <a:cs typeface="微软雅黑"/>
              </a:rPr>
              <a:t>程序需求</a:t>
            </a:r>
            <a:endParaRPr sz="52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8783" y="4548631"/>
            <a:ext cx="13357225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微软雅黑"/>
                <a:cs typeface="微软雅黑"/>
              </a:rPr>
              <a:t>输入：带有摄氏或华氏温度标志的温度</a:t>
            </a:r>
            <a:r>
              <a:rPr sz="3200" dirty="0">
                <a:latin typeface="微软雅黑"/>
                <a:cs typeface="微软雅黑"/>
              </a:rPr>
              <a:t>值，</a:t>
            </a:r>
            <a:r>
              <a:rPr sz="3200" spc="-5" dirty="0">
                <a:latin typeface="微软雅黑"/>
                <a:cs typeface="微软雅黑"/>
              </a:rPr>
              <a:t>如：82F或82f表示华氏82度</a:t>
            </a:r>
            <a:endParaRPr sz="32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微软雅黑"/>
                <a:cs typeface="微软雅黑"/>
              </a:rPr>
              <a:t>输出：带有华氏或摄氏温度标志的温度</a:t>
            </a:r>
            <a:r>
              <a:rPr sz="3200" spc="5" dirty="0">
                <a:latin typeface="微软雅黑"/>
                <a:cs typeface="微软雅黑"/>
              </a:rPr>
              <a:t>值</a:t>
            </a:r>
            <a:r>
              <a:rPr sz="3200" dirty="0">
                <a:latin typeface="微软雅黑"/>
                <a:cs typeface="微软雅黑"/>
              </a:rPr>
              <a:t>，</a:t>
            </a:r>
            <a:r>
              <a:rPr sz="3200" spc="-5" dirty="0">
                <a:latin typeface="微软雅黑"/>
                <a:cs typeface="微软雅黑"/>
              </a:rPr>
              <a:t>如：28C或28c表示摄氏</a:t>
            </a:r>
            <a:r>
              <a:rPr sz="3200" dirty="0">
                <a:latin typeface="微软雅黑"/>
                <a:cs typeface="微软雅黑"/>
              </a:rPr>
              <a:t>28度</a:t>
            </a:r>
            <a:endParaRPr sz="32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latin typeface="微软雅黑"/>
                <a:cs typeface="微软雅黑"/>
              </a:rPr>
              <a:t>输入输出要求：保留小数点后两位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0444" y="2686049"/>
            <a:ext cx="86207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latin typeface="微软雅黑"/>
                <a:cs typeface="微软雅黑"/>
              </a:rPr>
              <a:t>两种温度体系的转换：摄氏</a:t>
            </a:r>
            <a:r>
              <a:rPr sz="4000" b="1" spc="-5" dirty="0">
                <a:latin typeface="微软雅黑"/>
                <a:cs typeface="微软雅黑"/>
              </a:rPr>
              <a:t>度</a:t>
            </a:r>
            <a:r>
              <a:rPr sz="4000" b="1" dirty="0">
                <a:latin typeface="微软雅黑"/>
                <a:cs typeface="微软雅黑"/>
              </a:rPr>
              <a:t>&amp;华氏度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802</Words>
  <Application>Microsoft Office PowerPoint</Application>
  <PresentationFormat>自定义</PresentationFormat>
  <Paragraphs>142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黑体</vt:lpstr>
      <vt:lpstr>微软雅黑</vt:lpstr>
      <vt:lpstr>Arial</vt:lpstr>
      <vt:lpstr>Calibri</vt:lpstr>
      <vt:lpstr>Consolas</vt:lpstr>
      <vt:lpstr>Times New Roman</vt:lpstr>
      <vt:lpstr>Office Theme</vt:lpstr>
      <vt:lpstr>PowerPoint 演示文稿</vt:lpstr>
      <vt:lpstr>PowerPoint 演示文稿</vt:lpstr>
      <vt:lpstr>Python快速入门 单元开篇</vt:lpstr>
      <vt:lpstr>单元开篇</vt:lpstr>
      <vt:lpstr>单元开篇</vt:lpstr>
      <vt:lpstr>"温度转换" 需求分析</vt:lpstr>
      <vt:lpstr>程序需求</vt:lpstr>
      <vt:lpstr>程序需求</vt:lpstr>
      <vt:lpstr>程序需求</vt:lpstr>
      <vt:lpstr>程序需求</vt:lpstr>
      <vt:lpstr>程序需求</vt:lpstr>
      <vt:lpstr>"温度转换" 实例编写</vt:lpstr>
      <vt:lpstr>代码演示</vt:lpstr>
      <vt:lpstr>代码初览</vt:lpstr>
      <vt:lpstr>代码初览</vt:lpstr>
      <vt:lpstr>代码初览</vt:lpstr>
      <vt:lpstr>代码初览</vt:lpstr>
      <vt:lpstr>代码初览</vt:lpstr>
      <vt:lpstr>注意事项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柳阿文</cp:lastModifiedBy>
  <cp:revision>2</cp:revision>
  <dcterms:created xsi:type="dcterms:W3CDTF">2019-06-27T14:05:23Z</dcterms:created>
  <dcterms:modified xsi:type="dcterms:W3CDTF">2019-06-27T14:41:04Z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2019-06-27T00:00:00Z</vt:filetime>
  </property>
</Properties>
</file>