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01" r:id="rId2"/>
    <p:sldId id="362" r:id="rId3"/>
    <p:sldId id="3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4" autoAdjust="0"/>
    <p:restoredTop sz="94303" autoAdjust="0"/>
  </p:normalViewPr>
  <p:slideViewPr>
    <p:cSldViewPr snapToGrid="0">
      <p:cViewPr varScale="1">
        <p:scale>
          <a:sx n="70" d="100"/>
          <a:sy n="70" d="100"/>
        </p:scale>
        <p:origin x="93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0D08A-B9B9-4304-8A54-8A4F26C7A704}" type="datetimeFigureOut">
              <a:rPr lang="en-US" smtClean="0"/>
              <a:pPr/>
              <a:t>12/4/2017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2FDD6-3DD5-409C-81DF-B6B1879BB562}" type="slidenum">
              <a:rPr lang="en-US" smtClean="0"/>
              <a:pPr/>
              <a:t>‹#›</a:t>
            </a:fld>
            <a:endParaRPr lang="en-US"/>
          </a:p>
        </p:txBody>
      </p:sp>
    </p:spTree>
    <p:extLst>
      <p:ext uri="{BB962C8B-B14F-4D97-AF65-F5344CB8AC3E}">
        <p14:creationId xmlns:p14="http://schemas.microsoft.com/office/powerpoint/2010/main" val="414220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3682A1C1-5970-477C-BB44-A9EBEAC3609C}" type="datetimeFigureOut">
              <a:rPr lang="en-US" smtClean="0"/>
              <a:pPr/>
              <a:t>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9864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3682A1C1-5970-477C-BB44-A9EBEAC3609C}" type="datetimeFigureOut">
              <a:rPr lang="en-US" smtClean="0"/>
              <a:pPr/>
              <a:t>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44149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3682A1C1-5970-477C-BB44-A9EBEAC3609C}" type="datetimeFigureOut">
              <a:rPr lang="en-US" smtClean="0"/>
              <a:pPr/>
              <a:t>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248102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3682A1C1-5970-477C-BB44-A9EBEAC3609C}" type="datetimeFigureOut">
              <a:rPr lang="en-US" smtClean="0"/>
              <a:pPr/>
              <a:t>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391728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682A1C1-5970-477C-BB44-A9EBEAC3609C}" type="datetimeFigureOut">
              <a:rPr lang="en-US" smtClean="0"/>
              <a:pPr/>
              <a:t>12/4/2017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176593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3682A1C1-5970-477C-BB44-A9EBEAC3609C}" type="datetimeFigureOut">
              <a:rPr lang="en-US" smtClean="0"/>
              <a:pPr/>
              <a:t>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8578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3682A1C1-5970-477C-BB44-A9EBEAC3609C}" type="datetimeFigureOut">
              <a:rPr lang="en-US" smtClean="0"/>
              <a:pPr/>
              <a:t>12/4/2017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2078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3682A1C1-5970-477C-BB44-A9EBEAC3609C}" type="datetimeFigureOut">
              <a:rPr lang="en-US" smtClean="0"/>
              <a:pPr/>
              <a:t>12/4/2017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258244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82A1C1-5970-477C-BB44-A9EBEAC3609C}" type="datetimeFigureOut">
              <a:rPr lang="en-US" smtClean="0"/>
              <a:pPr/>
              <a:t>12/4/2017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76803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82A1C1-5970-477C-BB44-A9EBEAC3609C}" type="datetimeFigureOut">
              <a:rPr lang="en-US" smtClean="0"/>
              <a:pPr/>
              <a:t>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42664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82A1C1-5970-477C-BB44-A9EBEAC3609C}" type="datetimeFigureOut">
              <a:rPr lang="en-US" smtClean="0"/>
              <a:pPr/>
              <a:t>12/4/2017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5403A5-F645-4085-98F9-6400754A6D0A}" type="slidenum">
              <a:rPr lang="en-US" smtClean="0"/>
              <a:pPr/>
              <a:t>‹#›</a:t>
            </a:fld>
            <a:endParaRPr lang="en-US"/>
          </a:p>
        </p:txBody>
      </p:sp>
    </p:spTree>
    <p:extLst>
      <p:ext uri="{BB962C8B-B14F-4D97-AF65-F5344CB8AC3E}">
        <p14:creationId xmlns:p14="http://schemas.microsoft.com/office/powerpoint/2010/main" val="226129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2A1C1-5970-477C-BB44-A9EBEAC3609C}" type="datetimeFigureOut">
              <a:rPr lang="en-US" smtClean="0"/>
              <a:pPr/>
              <a:t>12/4/2017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3A5-F645-4085-98F9-6400754A6D0A}" type="slidenum">
              <a:rPr lang="en-US" smtClean="0"/>
              <a:pPr/>
              <a:t>‹#›</a:t>
            </a:fld>
            <a:endParaRPr lang="en-US"/>
          </a:p>
        </p:txBody>
      </p:sp>
    </p:spTree>
    <p:extLst>
      <p:ext uri="{BB962C8B-B14F-4D97-AF65-F5344CB8AC3E}">
        <p14:creationId xmlns:p14="http://schemas.microsoft.com/office/powerpoint/2010/main" val="372536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分布式事务</a:t>
            </a:r>
            <a:r>
              <a:rPr lang="en-US" altLang="zh-CN" dirty="0" smtClean="0"/>
              <a:t>-TCC</a:t>
            </a:r>
            <a:endParaRPr lang="en-US" dirty="0"/>
          </a:p>
        </p:txBody>
      </p:sp>
      <p:sp>
        <p:nvSpPr>
          <p:cNvPr id="4" name="TextBox 3"/>
          <p:cNvSpPr txBox="1"/>
          <p:nvPr/>
        </p:nvSpPr>
        <p:spPr>
          <a:xfrm>
            <a:off x="1045029" y="1436914"/>
            <a:ext cx="10260280" cy="1754326"/>
          </a:xfrm>
          <a:prstGeom prst="rect">
            <a:avLst/>
          </a:prstGeom>
          <a:noFill/>
        </p:spPr>
        <p:txBody>
          <a:bodyPr wrap="square" rtlCol="0">
            <a:spAutoFit/>
          </a:bodyPr>
          <a:lstStyle/>
          <a:p>
            <a:r>
              <a:rPr lang="en-US" altLang="zh-CN" dirty="0" smtClean="0"/>
              <a:t>TCC</a:t>
            </a:r>
            <a:r>
              <a:rPr lang="zh-CN" altLang="en-US" dirty="0" smtClean="0"/>
              <a:t>事务框架，可以简化开发者使用</a:t>
            </a:r>
            <a:r>
              <a:rPr lang="en-US" altLang="zh-CN" dirty="0" smtClean="0"/>
              <a:t>TCC</a:t>
            </a:r>
            <a:r>
              <a:rPr lang="zh-CN" altLang="en-US" dirty="0" smtClean="0"/>
              <a:t>事务解决数据一致性问题</a:t>
            </a:r>
            <a:r>
              <a:rPr lang="zh-CN" altLang="en-US" dirty="0" smtClean="0"/>
              <a:t>。在演示用例中，完成交易需要分别从红包账户和现金账户扣除，使用</a:t>
            </a:r>
            <a:r>
              <a:rPr lang="en-US" altLang="zh-CN" dirty="0" smtClean="0"/>
              <a:t>TCC</a:t>
            </a:r>
            <a:r>
              <a:rPr lang="zh-CN" altLang="en-US" dirty="0" smtClean="0"/>
              <a:t>事物保证了如果一个账户扣款失败，整个事物会进行回滚（补偿）。在</a:t>
            </a:r>
            <a:r>
              <a:rPr lang="en-US" altLang="zh-CN" dirty="0" smtClean="0"/>
              <a:t>TRY</a:t>
            </a:r>
            <a:r>
              <a:rPr lang="zh-CN" altLang="en-US" dirty="0" smtClean="0"/>
              <a:t>阶段，数据库扣除金额，并标注状态；在</a:t>
            </a:r>
            <a:r>
              <a:rPr lang="en-US" altLang="zh-CN" dirty="0" smtClean="0"/>
              <a:t>CONFIRM</a:t>
            </a:r>
            <a:r>
              <a:rPr lang="zh-CN" altLang="en-US" dirty="0" smtClean="0"/>
              <a:t>阶段，将状态标记为已扣除；如果中间</a:t>
            </a:r>
            <a:r>
              <a:rPr lang="zh-CN" altLang="en-US" dirty="0" smtClean="0"/>
              <a:t>出现错误</a:t>
            </a:r>
            <a:r>
              <a:rPr lang="zh-CN" altLang="en-US" dirty="0" smtClean="0"/>
              <a:t>，则将状态标注为取消</a:t>
            </a:r>
            <a:r>
              <a:rPr lang="zh-CN" altLang="en-US" dirty="0" smtClean="0"/>
              <a:t>，并</a:t>
            </a:r>
            <a:r>
              <a:rPr lang="zh-CN" altLang="en-US" dirty="0" smtClean="0"/>
              <a:t>相应的在已经扣除的账户加上对应的金额。</a:t>
            </a:r>
            <a:endParaRPr lang="en-US" altLang="zh-CN" dirty="0" smtClean="0"/>
          </a:p>
          <a:p>
            <a:endParaRPr lang="en-US" altLang="zh-CN" dirty="0" smtClean="0"/>
          </a:p>
          <a:p>
            <a:endParaRPr lang="zh-CN" altLang="en-US" dirty="0"/>
          </a:p>
        </p:txBody>
      </p:sp>
      <p:sp>
        <p:nvSpPr>
          <p:cNvPr id="3" name="矩形 2"/>
          <p:cNvSpPr/>
          <p:nvPr/>
        </p:nvSpPr>
        <p:spPr>
          <a:xfrm>
            <a:off x="1543423" y="4402731"/>
            <a:ext cx="1815152" cy="73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交易服务（发起者）</a:t>
            </a:r>
            <a:endParaRPr lang="zh-CN" altLang="en-US" dirty="0"/>
          </a:p>
        </p:txBody>
      </p:sp>
      <p:sp>
        <p:nvSpPr>
          <p:cNvPr id="5" name="矩形 4"/>
          <p:cNvSpPr/>
          <p:nvPr/>
        </p:nvSpPr>
        <p:spPr>
          <a:xfrm>
            <a:off x="6332561" y="3276347"/>
            <a:ext cx="1596788" cy="76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红包账户（参与者）</a:t>
            </a:r>
            <a:endParaRPr lang="zh-CN" altLang="en-US" dirty="0"/>
          </a:p>
        </p:txBody>
      </p:sp>
      <p:sp>
        <p:nvSpPr>
          <p:cNvPr id="7" name="矩形 6"/>
          <p:cNvSpPr/>
          <p:nvPr/>
        </p:nvSpPr>
        <p:spPr>
          <a:xfrm>
            <a:off x="6332561" y="5159737"/>
            <a:ext cx="1592239" cy="92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现金账户（参与者）</a:t>
            </a:r>
            <a:endParaRPr lang="zh-CN" altLang="en-US" dirty="0"/>
          </a:p>
        </p:txBody>
      </p:sp>
      <p:cxnSp>
        <p:nvCxnSpPr>
          <p:cNvPr id="9" name="直接箭头连接符 8"/>
          <p:cNvCxnSpPr>
            <a:stCxn id="3" idx="3"/>
            <a:endCxn id="5" idx="1"/>
          </p:cNvCxnSpPr>
          <p:nvPr/>
        </p:nvCxnSpPr>
        <p:spPr>
          <a:xfrm flipV="1">
            <a:off x="3358575" y="3658484"/>
            <a:ext cx="2973986" cy="111273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9009634" y="3189231"/>
            <a:ext cx="1487606" cy="93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红包账户数据库</a:t>
            </a:r>
            <a:endParaRPr lang="zh-CN" altLang="en-US" dirty="0"/>
          </a:p>
        </p:txBody>
      </p:sp>
      <p:sp>
        <p:nvSpPr>
          <p:cNvPr id="14" name="椭圆 13"/>
          <p:cNvSpPr/>
          <p:nvPr/>
        </p:nvSpPr>
        <p:spPr>
          <a:xfrm>
            <a:off x="9007523" y="5181761"/>
            <a:ext cx="1489718" cy="106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现金账户数据库</a:t>
            </a:r>
            <a:endParaRPr lang="zh-CN" altLang="en-US" dirty="0"/>
          </a:p>
        </p:txBody>
      </p:sp>
      <p:cxnSp>
        <p:nvCxnSpPr>
          <p:cNvPr id="16" name="直接箭头连接符 15"/>
          <p:cNvCxnSpPr/>
          <p:nvPr/>
        </p:nvCxnSpPr>
        <p:spPr>
          <a:xfrm>
            <a:off x="7924800" y="3658484"/>
            <a:ext cx="108272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形标注 16"/>
          <p:cNvSpPr/>
          <p:nvPr/>
        </p:nvSpPr>
        <p:spPr>
          <a:xfrm>
            <a:off x="3738104" y="3502090"/>
            <a:ext cx="1198892" cy="382138"/>
          </a:xfrm>
          <a:prstGeom prst="wedgeEllipseCallout">
            <a:avLst>
              <a:gd name="adj1" fmla="val -27347"/>
              <a:gd name="adj2" fmla="val 20892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 TRY</a:t>
            </a:r>
            <a:endParaRPr lang="zh-CN" altLang="en-US" dirty="0"/>
          </a:p>
        </p:txBody>
      </p:sp>
      <p:cxnSp>
        <p:nvCxnSpPr>
          <p:cNvPr id="21" name="直接箭头连接符 20"/>
          <p:cNvCxnSpPr/>
          <p:nvPr/>
        </p:nvCxnSpPr>
        <p:spPr>
          <a:xfrm>
            <a:off x="3210119" y="5101764"/>
            <a:ext cx="3122442" cy="61307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924800" y="5714842"/>
            <a:ext cx="108272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椭圆形标注 23"/>
          <p:cNvSpPr/>
          <p:nvPr/>
        </p:nvSpPr>
        <p:spPr>
          <a:xfrm>
            <a:off x="4845568" y="4444550"/>
            <a:ext cx="1214601" cy="382138"/>
          </a:xfrm>
          <a:prstGeom prst="wedgeEllipseCallout">
            <a:avLst>
              <a:gd name="adj1" fmla="val -27347"/>
              <a:gd name="adj2" fmla="val 20892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 TRY</a:t>
            </a:r>
            <a:endParaRPr lang="zh-CN" altLang="en-US" dirty="0"/>
          </a:p>
        </p:txBody>
      </p:sp>
      <p:cxnSp>
        <p:nvCxnSpPr>
          <p:cNvPr id="20" name="直接箭头连接符 19"/>
          <p:cNvCxnSpPr>
            <a:stCxn id="3" idx="3"/>
          </p:cNvCxnSpPr>
          <p:nvPr/>
        </p:nvCxnSpPr>
        <p:spPr>
          <a:xfrm flipV="1">
            <a:off x="3358575" y="4040621"/>
            <a:ext cx="2973986" cy="7306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椭圆形标注 26"/>
          <p:cNvSpPr/>
          <p:nvPr/>
        </p:nvSpPr>
        <p:spPr>
          <a:xfrm>
            <a:off x="4945794" y="3313658"/>
            <a:ext cx="1236641" cy="382138"/>
          </a:xfrm>
          <a:prstGeom prst="wedgeEllipseCallout">
            <a:avLst>
              <a:gd name="adj1" fmla="val -27347"/>
              <a:gd name="adj2" fmla="val 2089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r>
              <a:rPr lang="en-US" altLang="zh-CN" dirty="0" smtClean="0"/>
              <a:t> CFM</a:t>
            </a:r>
            <a:endParaRPr lang="zh-CN" altLang="en-US" dirty="0"/>
          </a:p>
        </p:txBody>
      </p:sp>
      <p:cxnSp>
        <p:nvCxnSpPr>
          <p:cNvPr id="25" name="直接箭头连接符 24"/>
          <p:cNvCxnSpPr/>
          <p:nvPr/>
        </p:nvCxnSpPr>
        <p:spPr>
          <a:xfrm>
            <a:off x="7931461" y="3884228"/>
            <a:ext cx="119889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210119" y="5159737"/>
            <a:ext cx="3122442" cy="79068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5" name="椭圆形标注 34"/>
          <p:cNvSpPr/>
          <p:nvPr/>
        </p:nvSpPr>
        <p:spPr>
          <a:xfrm>
            <a:off x="5452868" y="4803143"/>
            <a:ext cx="1236641" cy="382138"/>
          </a:xfrm>
          <a:prstGeom prst="wedgeEllipseCallout">
            <a:avLst>
              <a:gd name="adj1" fmla="val -27347"/>
              <a:gd name="adj2" fmla="val 2089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 CFM</a:t>
            </a:r>
            <a:endParaRPr lang="zh-CN" altLang="en-US" dirty="0"/>
          </a:p>
        </p:txBody>
      </p:sp>
      <p:cxnSp>
        <p:nvCxnSpPr>
          <p:cNvPr id="36" name="直接箭头连接符 35"/>
          <p:cNvCxnSpPr/>
          <p:nvPr/>
        </p:nvCxnSpPr>
        <p:spPr>
          <a:xfrm>
            <a:off x="7866715" y="5950423"/>
            <a:ext cx="119889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791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分布式事务</a:t>
            </a:r>
            <a:r>
              <a:rPr lang="en-US" altLang="zh-CN" dirty="0" smtClean="0"/>
              <a:t>-2PC</a:t>
            </a:r>
            <a:endParaRPr lang="en-US" dirty="0"/>
          </a:p>
        </p:txBody>
      </p:sp>
      <p:sp>
        <p:nvSpPr>
          <p:cNvPr id="6" name="TextBox 5"/>
          <p:cNvSpPr txBox="1"/>
          <p:nvPr/>
        </p:nvSpPr>
        <p:spPr>
          <a:xfrm>
            <a:off x="965860" y="1411235"/>
            <a:ext cx="10260280" cy="1477328"/>
          </a:xfrm>
          <a:prstGeom prst="rect">
            <a:avLst/>
          </a:prstGeom>
          <a:noFill/>
        </p:spPr>
        <p:txBody>
          <a:bodyPr wrap="square" rtlCol="0">
            <a:spAutoFit/>
          </a:bodyPr>
          <a:lstStyle/>
          <a:p>
            <a:r>
              <a:rPr lang="zh-CN" altLang="en-US" dirty="0"/>
              <a:t>两</a:t>
            </a:r>
            <a:r>
              <a:rPr lang="zh-CN" altLang="en-US" dirty="0" smtClean="0"/>
              <a:t>阶段提交事务可以简化开发者使用两阶段提交机制解决数据一致性问题。</a:t>
            </a:r>
            <a:r>
              <a:rPr lang="zh-CN" altLang="en-US" dirty="0"/>
              <a:t>两阶段提交事务需要</a:t>
            </a:r>
            <a:r>
              <a:rPr lang="zh-CN" altLang="en-US" dirty="0" smtClean="0"/>
              <a:t>使用单独的事务协调器</a:t>
            </a:r>
            <a:r>
              <a:rPr lang="zh-CN" altLang="en-US" dirty="0" smtClean="0"/>
              <a:t>。以前面的从红包账户和现金账户扣款的例子，如果使用两阶段提交，处理流程如下：</a:t>
            </a:r>
            <a:endParaRPr lang="en-US" altLang="zh-CN" dirty="0" smtClean="0"/>
          </a:p>
          <a:p>
            <a:endParaRPr lang="en-US" altLang="zh-CN" dirty="0" smtClean="0"/>
          </a:p>
          <a:p>
            <a:endParaRPr lang="zh-CN" altLang="en-US" dirty="0"/>
          </a:p>
        </p:txBody>
      </p:sp>
      <p:sp>
        <p:nvSpPr>
          <p:cNvPr id="3" name="椭圆 2"/>
          <p:cNvSpPr/>
          <p:nvPr/>
        </p:nvSpPr>
        <p:spPr>
          <a:xfrm>
            <a:off x="7811638" y="4284955"/>
            <a:ext cx="1296537" cy="936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事务协调器</a:t>
            </a:r>
            <a:endParaRPr lang="zh-CN" altLang="en-US" dirty="0"/>
          </a:p>
        </p:txBody>
      </p:sp>
      <p:sp>
        <p:nvSpPr>
          <p:cNvPr id="5" name="矩形 4"/>
          <p:cNvSpPr/>
          <p:nvPr/>
        </p:nvSpPr>
        <p:spPr>
          <a:xfrm>
            <a:off x="1832831" y="4291330"/>
            <a:ext cx="1719618"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交易服务（发起者）</a:t>
            </a:r>
            <a:endParaRPr lang="zh-CN" altLang="en-US" dirty="0"/>
          </a:p>
        </p:txBody>
      </p:sp>
      <p:sp>
        <p:nvSpPr>
          <p:cNvPr id="7" name="矩形 6"/>
          <p:cNvSpPr/>
          <p:nvPr/>
        </p:nvSpPr>
        <p:spPr>
          <a:xfrm>
            <a:off x="4740185" y="2464342"/>
            <a:ext cx="1685855"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红包账户（参与者）</a:t>
            </a:r>
          </a:p>
          <a:p>
            <a:pPr algn="ctr"/>
            <a:endParaRPr lang="zh-CN" altLang="en-US" dirty="0"/>
          </a:p>
        </p:txBody>
      </p:sp>
      <p:sp>
        <p:nvSpPr>
          <p:cNvPr id="9" name="矩形 8"/>
          <p:cNvSpPr/>
          <p:nvPr/>
        </p:nvSpPr>
        <p:spPr>
          <a:xfrm>
            <a:off x="4906627" y="5833031"/>
            <a:ext cx="1685855"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现金账户（参与者）</a:t>
            </a:r>
          </a:p>
          <a:p>
            <a:pPr algn="ctr"/>
            <a:endParaRPr lang="zh-CN" altLang="en-US" dirty="0"/>
          </a:p>
        </p:txBody>
      </p:sp>
      <p:sp>
        <p:nvSpPr>
          <p:cNvPr id="8" name="椭圆 7"/>
          <p:cNvSpPr/>
          <p:nvPr/>
        </p:nvSpPr>
        <p:spPr>
          <a:xfrm>
            <a:off x="4909820" y="3596486"/>
            <a:ext cx="1366091" cy="721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cxnSp>
        <p:nvCxnSpPr>
          <p:cNvPr id="11" name="直接箭头连接符 10"/>
          <p:cNvCxnSpPr>
            <a:stCxn id="5" idx="3"/>
            <a:endCxn id="7" idx="1"/>
          </p:cNvCxnSpPr>
          <p:nvPr/>
        </p:nvCxnSpPr>
        <p:spPr>
          <a:xfrm flipV="1">
            <a:off x="3552449" y="2894247"/>
            <a:ext cx="1187736" cy="182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9" idx="1"/>
          </p:cNvCxnSpPr>
          <p:nvPr/>
        </p:nvCxnSpPr>
        <p:spPr>
          <a:xfrm>
            <a:off x="3552449" y="4721235"/>
            <a:ext cx="1354178" cy="1541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3" idx="3"/>
          </p:cNvCxnSpPr>
          <p:nvPr/>
        </p:nvCxnSpPr>
        <p:spPr>
          <a:xfrm flipV="1">
            <a:off x="6592482" y="5084114"/>
            <a:ext cx="1409029" cy="117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形标注 16"/>
          <p:cNvSpPr/>
          <p:nvPr/>
        </p:nvSpPr>
        <p:spPr>
          <a:xfrm>
            <a:off x="3656804" y="2416889"/>
            <a:ext cx="846161" cy="418920"/>
          </a:xfrm>
          <a:prstGeom prst="wedgeEllipseCallout">
            <a:avLst>
              <a:gd name="adj1" fmla="val 19577"/>
              <a:gd name="adj2" fmla="val 23842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r>
              <a:rPr lang="en-US" altLang="zh-CN" sz="1200" dirty="0" smtClean="0"/>
              <a:t>REQ</a:t>
            </a:r>
            <a:endParaRPr lang="zh-CN" altLang="en-US" sz="1200" dirty="0"/>
          </a:p>
        </p:txBody>
      </p:sp>
      <p:sp>
        <p:nvSpPr>
          <p:cNvPr id="19" name="椭圆形标注 18"/>
          <p:cNvSpPr/>
          <p:nvPr/>
        </p:nvSpPr>
        <p:spPr>
          <a:xfrm>
            <a:off x="3617870" y="3877200"/>
            <a:ext cx="935224" cy="418920"/>
          </a:xfrm>
          <a:prstGeom prst="wedgeEllipseCallout">
            <a:avLst>
              <a:gd name="adj1" fmla="val 76643"/>
              <a:gd name="adj2" fmla="val 15372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r>
              <a:rPr lang="en-US" altLang="zh-CN" sz="1200" dirty="0" smtClean="0"/>
              <a:t>JOIN</a:t>
            </a:r>
            <a:endParaRPr lang="zh-CN" altLang="en-US" sz="1200" dirty="0"/>
          </a:p>
        </p:txBody>
      </p:sp>
      <p:sp>
        <p:nvSpPr>
          <p:cNvPr id="20" name="椭圆形标注 19"/>
          <p:cNvSpPr/>
          <p:nvPr/>
        </p:nvSpPr>
        <p:spPr>
          <a:xfrm>
            <a:off x="6797746" y="2064465"/>
            <a:ext cx="909713" cy="418920"/>
          </a:xfrm>
          <a:prstGeom prst="wedgeEllipseCallout">
            <a:avLst>
              <a:gd name="adj1" fmla="val -179360"/>
              <a:gd name="adj2" fmla="val 277518"/>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5BGN</a:t>
            </a:r>
            <a:endParaRPr lang="zh-CN" altLang="en-US" sz="1200" dirty="0"/>
          </a:p>
        </p:txBody>
      </p:sp>
      <p:cxnSp>
        <p:nvCxnSpPr>
          <p:cNvPr id="24" name="直接箭头连接符 23"/>
          <p:cNvCxnSpPr>
            <a:stCxn id="3" idx="1"/>
          </p:cNvCxnSpPr>
          <p:nvPr/>
        </p:nvCxnSpPr>
        <p:spPr>
          <a:xfrm flipH="1" flipV="1">
            <a:off x="6465785" y="3324151"/>
            <a:ext cx="1535726" cy="10979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直接箭头连接符 26"/>
          <p:cNvCxnSpPr>
            <a:stCxn id="7" idx="3"/>
            <a:endCxn id="3" idx="1"/>
          </p:cNvCxnSpPr>
          <p:nvPr/>
        </p:nvCxnSpPr>
        <p:spPr>
          <a:xfrm>
            <a:off x="6426040" y="2894247"/>
            <a:ext cx="1575471" cy="1527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椭圆形标注 28"/>
          <p:cNvSpPr/>
          <p:nvPr/>
        </p:nvSpPr>
        <p:spPr>
          <a:xfrm>
            <a:off x="7645129" y="3205016"/>
            <a:ext cx="909713" cy="418920"/>
          </a:xfrm>
          <a:prstGeom prst="wedgeEllipseCallout">
            <a:avLst>
              <a:gd name="adj1" fmla="val -57842"/>
              <a:gd name="adj2" fmla="val 16349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4BGN</a:t>
            </a:r>
            <a:endParaRPr lang="zh-CN" altLang="en-US" sz="1200" dirty="0"/>
          </a:p>
        </p:txBody>
      </p:sp>
      <p:cxnSp>
        <p:nvCxnSpPr>
          <p:cNvPr id="33" name="直接箭头连接符 32"/>
          <p:cNvCxnSpPr>
            <a:stCxn id="5" idx="3"/>
            <a:endCxn id="3" idx="2"/>
          </p:cNvCxnSpPr>
          <p:nvPr/>
        </p:nvCxnSpPr>
        <p:spPr>
          <a:xfrm>
            <a:off x="3552449" y="4721235"/>
            <a:ext cx="4259189" cy="3185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039221" y="4910892"/>
            <a:ext cx="1366091" cy="721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sp>
        <p:nvSpPr>
          <p:cNvPr id="57" name="椭圆形标注 56"/>
          <p:cNvSpPr/>
          <p:nvPr/>
        </p:nvSpPr>
        <p:spPr>
          <a:xfrm>
            <a:off x="6797746" y="3000536"/>
            <a:ext cx="935224" cy="418920"/>
          </a:xfrm>
          <a:prstGeom prst="wedgeEllipseCallout">
            <a:avLst>
              <a:gd name="adj1" fmla="val 19730"/>
              <a:gd name="adj2" fmla="val 14720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3JOIN</a:t>
            </a:r>
            <a:endParaRPr lang="zh-CN" altLang="en-US" sz="1200" dirty="0"/>
          </a:p>
        </p:txBody>
      </p:sp>
      <p:cxnSp>
        <p:nvCxnSpPr>
          <p:cNvPr id="61" name="直接箭头连接符 60"/>
          <p:cNvCxnSpPr>
            <a:stCxn id="7" idx="2"/>
            <a:endCxn id="8" idx="0"/>
          </p:cNvCxnSpPr>
          <p:nvPr/>
        </p:nvCxnSpPr>
        <p:spPr>
          <a:xfrm>
            <a:off x="5583113" y="3324151"/>
            <a:ext cx="9753" cy="2723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6" name="椭圆形标注 65"/>
          <p:cNvSpPr/>
          <p:nvPr/>
        </p:nvSpPr>
        <p:spPr>
          <a:xfrm>
            <a:off x="2984010" y="5657342"/>
            <a:ext cx="935224" cy="418920"/>
          </a:xfrm>
          <a:prstGeom prst="wedgeEllipseCallout">
            <a:avLst>
              <a:gd name="adj1" fmla="val 95614"/>
              <a:gd name="adj2" fmla="val -3849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6REQ</a:t>
            </a:r>
            <a:endParaRPr lang="zh-CN" altLang="en-US" sz="1200" dirty="0"/>
          </a:p>
        </p:txBody>
      </p:sp>
      <p:sp>
        <p:nvSpPr>
          <p:cNvPr id="68" name="椭圆形标注 67"/>
          <p:cNvSpPr/>
          <p:nvPr/>
        </p:nvSpPr>
        <p:spPr>
          <a:xfrm>
            <a:off x="7599372" y="5731326"/>
            <a:ext cx="935224" cy="418920"/>
          </a:xfrm>
          <a:prstGeom prst="wedgeEllipseCallout">
            <a:avLst>
              <a:gd name="adj1" fmla="val -114526"/>
              <a:gd name="adj2" fmla="val 3859"/>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7JOIN</a:t>
            </a:r>
            <a:endParaRPr lang="zh-CN" altLang="en-US" sz="1200" dirty="0"/>
          </a:p>
        </p:txBody>
      </p:sp>
      <p:cxnSp>
        <p:nvCxnSpPr>
          <p:cNvPr id="69" name="直接箭头连接符 68"/>
          <p:cNvCxnSpPr>
            <a:stCxn id="3" idx="3"/>
          </p:cNvCxnSpPr>
          <p:nvPr/>
        </p:nvCxnSpPr>
        <p:spPr>
          <a:xfrm flipH="1">
            <a:off x="6524242" y="5084114"/>
            <a:ext cx="1477269" cy="7489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3" name="椭圆形标注 72"/>
          <p:cNvSpPr/>
          <p:nvPr/>
        </p:nvSpPr>
        <p:spPr>
          <a:xfrm>
            <a:off x="6974025" y="4722707"/>
            <a:ext cx="909713" cy="418920"/>
          </a:xfrm>
          <a:prstGeom prst="wedgeEllipseCallout">
            <a:avLst>
              <a:gd name="adj1" fmla="val -57842"/>
              <a:gd name="adj2" fmla="val 16349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8</a:t>
            </a:r>
            <a:r>
              <a:rPr lang="en-US" altLang="zh-CN" sz="1200" dirty="0" smtClean="0"/>
              <a:t>BGN</a:t>
            </a:r>
            <a:endParaRPr lang="zh-CN" altLang="en-US" sz="1200" dirty="0"/>
          </a:p>
        </p:txBody>
      </p:sp>
      <p:cxnSp>
        <p:nvCxnSpPr>
          <p:cNvPr id="74" name="直接箭头连接符 73"/>
          <p:cNvCxnSpPr>
            <a:stCxn id="9" idx="0"/>
            <a:endCxn id="35" idx="4"/>
          </p:cNvCxnSpPr>
          <p:nvPr/>
        </p:nvCxnSpPr>
        <p:spPr>
          <a:xfrm flipH="1" flipV="1">
            <a:off x="5722267" y="5632837"/>
            <a:ext cx="27288" cy="2001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1" name="椭圆形标注 80"/>
          <p:cNvSpPr/>
          <p:nvPr/>
        </p:nvSpPr>
        <p:spPr>
          <a:xfrm>
            <a:off x="7096207" y="6270102"/>
            <a:ext cx="846161" cy="418920"/>
          </a:xfrm>
          <a:prstGeom prst="wedgeEllipseCallout">
            <a:avLst>
              <a:gd name="adj1" fmla="val -207843"/>
              <a:gd name="adj2" fmla="val -17206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9</a:t>
            </a:r>
            <a:r>
              <a:rPr lang="en-US" altLang="zh-CN" sz="1200" dirty="0" smtClean="0"/>
              <a:t>BGN</a:t>
            </a:r>
            <a:endParaRPr lang="zh-CN" altLang="en-US" sz="1200" dirty="0"/>
          </a:p>
        </p:txBody>
      </p:sp>
      <p:cxnSp>
        <p:nvCxnSpPr>
          <p:cNvPr id="82" name="直接箭头连接符 81"/>
          <p:cNvCxnSpPr>
            <a:stCxn id="9" idx="3"/>
          </p:cNvCxnSpPr>
          <p:nvPr/>
        </p:nvCxnSpPr>
        <p:spPr>
          <a:xfrm flipV="1">
            <a:off x="6592482" y="5221228"/>
            <a:ext cx="1887082" cy="104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椭圆形标注 84"/>
          <p:cNvSpPr/>
          <p:nvPr/>
        </p:nvSpPr>
        <p:spPr>
          <a:xfrm flipH="1">
            <a:off x="10068908" y="4599296"/>
            <a:ext cx="1157229" cy="672568"/>
          </a:xfrm>
          <a:prstGeom prst="wedgeEllipseCallout">
            <a:avLst>
              <a:gd name="adj1" fmla="val 225807"/>
              <a:gd name="adj2" fmla="val 8418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10OK</a:t>
            </a:r>
            <a:endParaRPr lang="zh-CN" altLang="en-US" sz="1200" dirty="0"/>
          </a:p>
        </p:txBody>
      </p:sp>
      <p:cxnSp>
        <p:nvCxnSpPr>
          <p:cNvPr id="86" name="直接箭头连接符 85"/>
          <p:cNvCxnSpPr>
            <a:stCxn id="3" idx="3"/>
          </p:cNvCxnSpPr>
          <p:nvPr/>
        </p:nvCxnSpPr>
        <p:spPr>
          <a:xfrm flipH="1">
            <a:off x="6638639" y="5084114"/>
            <a:ext cx="1362872" cy="142753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9" name="椭圆形标注 88"/>
          <p:cNvSpPr/>
          <p:nvPr/>
        </p:nvSpPr>
        <p:spPr>
          <a:xfrm flipH="1">
            <a:off x="9509472" y="5418160"/>
            <a:ext cx="980445" cy="509020"/>
          </a:xfrm>
          <a:prstGeom prst="wedgeEllipseCallout">
            <a:avLst>
              <a:gd name="adj1" fmla="val 248079"/>
              <a:gd name="adj2" fmla="val -2306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12Commit</a:t>
            </a:r>
            <a:endParaRPr lang="zh-CN" altLang="en-US" sz="1200" dirty="0"/>
          </a:p>
        </p:txBody>
      </p:sp>
      <p:cxnSp>
        <p:nvCxnSpPr>
          <p:cNvPr id="90" name="直接箭头连接符 89"/>
          <p:cNvCxnSpPr/>
          <p:nvPr/>
        </p:nvCxnSpPr>
        <p:spPr>
          <a:xfrm>
            <a:off x="6435794" y="2862212"/>
            <a:ext cx="1395077" cy="174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椭圆形标注 93"/>
          <p:cNvSpPr/>
          <p:nvPr/>
        </p:nvSpPr>
        <p:spPr>
          <a:xfrm flipH="1">
            <a:off x="9687366" y="3399094"/>
            <a:ext cx="1157229" cy="672568"/>
          </a:xfrm>
          <a:prstGeom prst="wedgeEllipseCallout">
            <a:avLst>
              <a:gd name="adj1" fmla="val 225807"/>
              <a:gd name="adj2" fmla="val 8418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11OK</a:t>
            </a:r>
            <a:endParaRPr lang="zh-CN" altLang="en-US" sz="1200" dirty="0"/>
          </a:p>
        </p:txBody>
      </p:sp>
      <p:sp>
        <p:nvSpPr>
          <p:cNvPr id="95" name="椭圆形标注 94"/>
          <p:cNvSpPr/>
          <p:nvPr/>
        </p:nvSpPr>
        <p:spPr>
          <a:xfrm flipH="1">
            <a:off x="3215424" y="6375626"/>
            <a:ext cx="980445" cy="509020"/>
          </a:xfrm>
          <a:prstGeom prst="wedgeEllipseCallout">
            <a:avLst>
              <a:gd name="adj1" fmla="val -158384"/>
              <a:gd name="adj2" fmla="val -19197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13Commit</a:t>
            </a:r>
            <a:endParaRPr lang="zh-CN" altLang="en-US" sz="1200" dirty="0"/>
          </a:p>
        </p:txBody>
      </p:sp>
      <p:cxnSp>
        <p:nvCxnSpPr>
          <p:cNvPr id="96" name="直接箭头连接符 95"/>
          <p:cNvCxnSpPr>
            <a:endCxn id="35" idx="3"/>
          </p:cNvCxnSpPr>
          <p:nvPr/>
        </p:nvCxnSpPr>
        <p:spPr>
          <a:xfrm flipH="1" flipV="1">
            <a:off x="5239280" y="5527111"/>
            <a:ext cx="75168" cy="27482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9" name="椭圆形标注 98"/>
          <p:cNvSpPr/>
          <p:nvPr/>
        </p:nvSpPr>
        <p:spPr>
          <a:xfrm flipH="1">
            <a:off x="9687366" y="2416889"/>
            <a:ext cx="980445" cy="509020"/>
          </a:xfrm>
          <a:prstGeom prst="wedgeEllipseCallout">
            <a:avLst>
              <a:gd name="adj1" fmla="val 332991"/>
              <a:gd name="adj2" fmla="val 24237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14Commit</a:t>
            </a:r>
            <a:endParaRPr lang="zh-CN" altLang="en-US" sz="1200" dirty="0"/>
          </a:p>
        </p:txBody>
      </p:sp>
      <p:cxnSp>
        <p:nvCxnSpPr>
          <p:cNvPr id="100" name="直接箭头连接符 99"/>
          <p:cNvCxnSpPr>
            <a:stCxn id="3" idx="2"/>
          </p:cNvCxnSpPr>
          <p:nvPr/>
        </p:nvCxnSpPr>
        <p:spPr>
          <a:xfrm flipH="1" flipV="1">
            <a:off x="6206223" y="3369784"/>
            <a:ext cx="1605415" cy="13833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3" name="直接箭头连接符 102"/>
          <p:cNvCxnSpPr>
            <a:endCxn id="8" idx="1"/>
          </p:cNvCxnSpPr>
          <p:nvPr/>
        </p:nvCxnSpPr>
        <p:spPr>
          <a:xfrm flipH="1">
            <a:off x="5109879" y="3311967"/>
            <a:ext cx="38857" cy="3902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5" name="椭圆形标注 104"/>
          <p:cNvSpPr/>
          <p:nvPr/>
        </p:nvSpPr>
        <p:spPr>
          <a:xfrm flipH="1">
            <a:off x="2710336" y="3318909"/>
            <a:ext cx="980445" cy="509020"/>
          </a:xfrm>
          <a:prstGeom prst="wedgeEllipseCallout">
            <a:avLst>
              <a:gd name="adj1" fmla="val -190400"/>
              <a:gd name="adj2" fmla="val -1501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15Commit</a:t>
            </a:r>
            <a:endParaRPr lang="zh-CN" altLang="en-US" sz="1200" dirty="0"/>
          </a:p>
        </p:txBody>
      </p:sp>
    </p:spTree>
    <p:extLst>
      <p:ext uri="{BB962C8B-B14F-4D97-AF65-F5344CB8AC3E}">
        <p14:creationId xmlns:p14="http://schemas.microsoft.com/office/powerpoint/2010/main" val="3583868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分布式事务</a:t>
            </a:r>
            <a:r>
              <a:rPr lang="en-US" altLang="zh-CN" dirty="0" smtClean="0"/>
              <a:t>-2PC</a:t>
            </a:r>
            <a:endParaRPr lang="en-US" dirty="0"/>
          </a:p>
        </p:txBody>
      </p:sp>
      <p:sp>
        <p:nvSpPr>
          <p:cNvPr id="6" name="TextBox 5"/>
          <p:cNvSpPr txBox="1"/>
          <p:nvPr/>
        </p:nvSpPr>
        <p:spPr>
          <a:xfrm>
            <a:off x="965860" y="1398738"/>
            <a:ext cx="10260280" cy="1754326"/>
          </a:xfrm>
          <a:prstGeom prst="rect">
            <a:avLst/>
          </a:prstGeom>
          <a:noFill/>
        </p:spPr>
        <p:txBody>
          <a:bodyPr wrap="square" rtlCol="0">
            <a:spAutoFit/>
          </a:bodyPr>
          <a:lstStyle/>
          <a:p>
            <a:r>
              <a:rPr lang="zh-CN" altLang="en-US" dirty="0" smtClean="0"/>
              <a:t>两阶段提交事务可以简化开发者使用两阶段提交机制解决数据一致性问题。两阶段提交事务需要使用单独的事务协调器。在演示</a:t>
            </a:r>
            <a:r>
              <a:rPr lang="en-US" altLang="zh-CN" dirty="0" smtClean="0"/>
              <a:t>DEMO</a:t>
            </a:r>
            <a:r>
              <a:rPr lang="zh-CN" altLang="en-US" dirty="0" smtClean="0"/>
              <a:t>中，事务由</a:t>
            </a:r>
            <a:r>
              <a:rPr lang="en-US" altLang="zh-CN" dirty="0" smtClean="0"/>
              <a:t>Server</a:t>
            </a:r>
            <a:r>
              <a:rPr lang="zh-CN" altLang="en-US" dirty="0" smtClean="0"/>
              <a:t>和</a:t>
            </a:r>
            <a:r>
              <a:rPr lang="en-US" altLang="zh-CN" dirty="0" err="1" smtClean="0"/>
              <a:t>Msger</a:t>
            </a:r>
            <a:r>
              <a:rPr lang="zh-CN" altLang="en-US" dirty="0" smtClean="0"/>
              <a:t>两个参与者组成。</a:t>
            </a:r>
            <a:r>
              <a:rPr lang="en-US" altLang="zh-CN" dirty="0" err="1" smtClean="0"/>
              <a:t>Msger</a:t>
            </a:r>
            <a:r>
              <a:rPr lang="zh-CN" altLang="en-US" dirty="0" smtClean="0"/>
              <a:t>主要用来模拟事务成功和失败的情况（根据</a:t>
            </a:r>
            <a:r>
              <a:rPr lang="en-US" altLang="zh-CN" dirty="0" smtClean="0"/>
              <a:t>Client</a:t>
            </a:r>
            <a:r>
              <a:rPr lang="zh-CN" altLang="en-US" dirty="0" smtClean="0"/>
              <a:t>传递的参数来控制）。如果</a:t>
            </a:r>
            <a:r>
              <a:rPr lang="en-US" altLang="zh-CN" dirty="0" err="1" smtClean="0"/>
              <a:t>Msger</a:t>
            </a:r>
            <a:r>
              <a:rPr lang="zh-CN" altLang="en-US" dirty="0" smtClean="0"/>
              <a:t>失败，那么</a:t>
            </a:r>
            <a:r>
              <a:rPr lang="en-US" altLang="zh-CN" dirty="0" smtClean="0"/>
              <a:t>Server</a:t>
            </a:r>
            <a:r>
              <a:rPr lang="zh-CN" altLang="en-US" dirty="0" smtClean="0"/>
              <a:t>中的数据库操作将会回滚。</a:t>
            </a:r>
            <a:endParaRPr lang="en-US" altLang="zh-CN" dirty="0" smtClean="0"/>
          </a:p>
          <a:p>
            <a:endParaRPr lang="en-US" altLang="zh-CN" dirty="0" smtClean="0"/>
          </a:p>
          <a:p>
            <a:endParaRPr lang="zh-CN" altLang="en-US" dirty="0"/>
          </a:p>
        </p:txBody>
      </p:sp>
      <p:graphicFrame>
        <p:nvGraphicFramePr>
          <p:cNvPr id="1028" name="Object 4"/>
          <p:cNvGraphicFramePr>
            <a:graphicFrameLocks noChangeAspect="1"/>
          </p:cNvGraphicFramePr>
          <p:nvPr>
            <p:extLst>
              <p:ext uri="{D42A27DB-BD31-4B8C-83A1-F6EECF244321}">
                <p14:modId xmlns:p14="http://schemas.microsoft.com/office/powerpoint/2010/main" val="1635252090"/>
              </p:ext>
            </p:extLst>
          </p:nvPr>
        </p:nvGraphicFramePr>
        <p:xfrm>
          <a:off x="10011865" y="5927180"/>
          <a:ext cx="1860550" cy="671513"/>
        </p:xfrm>
        <a:graphic>
          <a:graphicData uri="http://schemas.openxmlformats.org/presentationml/2006/ole">
            <mc:AlternateContent xmlns:mc="http://schemas.openxmlformats.org/markup-compatibility/2006">
              <mc:Choice xmlns:v="urn:schemas-microsoft-com:vml" Requires="v">
                <p:oleObj spid="_x0000_s3083" name="包装程序外壳对象" showAsIcon="1" r:id="rId3" imgW="1860120" imgH="672120" progId="Package">
                  <p:embed/>
                </p:oleObj>
              </mc:Choice>
              <mc:Fallback>
                <p:oleObj name="包装程序外壳对象" showAsIcon="1" r:id="rId3" imgW="1860120" imgH="672120" progId="Package">
                  <p:embed/>
                  <p:pic>
                    <p:nvPicPr>
                      <p:cNvPr id="0" name=""/>
                      <p:cNvPicPr>
                        <a:picLocks noChangeAspect="1" noChangeArrowheads="1"/>
                      </p:cNvPicPr>
                      <p:nvPr/>
                    </p:nvPicPr>
                    <p:blipFill>
                      <a:blip r:embed="rId4"/>
                      <a:srcRect/>
                      <a:stretch>
                        <a:fillRect/>
                      </a:stretch>
                    </p:blipFill>
                    <p:spPr bwMode="auto">
                      <a:xfrm>
                        <a:off x="10011865" y="5927180"/>
                        <a:ext cx="18605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椭圆 2"/>
          <p:cNvSpPr/>
          <p:nvPr/>
        </p:nvSpPr>
        <p:spPr>
          <a:xfrm>
            <a:off x="4799463" y="2696080"/>
            <a:ext cx="1296537" cy="936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事务协调器</a:t>
            </a:r>
            <a:endParaRPr lang="zh-CN" altLang="en-US" dirty="0"/>
          </a:p>
        </p:txBody>
      </p:sp>
      <p:sp>
        <p:nvSpPr>
          <p:cNvPr id="5" name="矩形 4"/>
          <p:cNvSpPr/>
          <p:nvPr/>
        </p:nvSpPr>
        <p:spPr>
          <a:xfrm>
            <a:off x="1715069" y="4480988"/>
            <a:ext cx="1719618"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交易服务（发起者）</a:t>
            </a:r>
            <a:endParaRPr lang="zh-CN" altLang="en-US" dirty="0"/>
          </a:p>
        </p:txBody>
      </p:sp>
      <p:sp>
        <p:nvSpPr>
          <p:cNvPr id="7" name="矩形 6"/>
          <p:cNvSpPr/>
          <p:nvPr/>
        </p:nvSpPr>
        <p:spPr>
          <a:xfrm>
            <a:off x="4604804" y="4480987"/>
            <a:ext cx="1685855"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红包账户（参与者）</a:t>
            </a:r>
          </a:p>
          <a:p>
            <a:pPr algn="ctr"/>
            <a:endParaRPr lang="zh-CN" altLang="en-US" dirty="0"/>
          </a:p>
        </p:txBody>
      </p:sp>
      <p:sp>
        <p:nvSpPr>
          <p:cNvPr id="9" name="矩形 8"/>
          <p:cNvSpPr/>
          <p:nvPr/>
        </p:nvSpPr>
        <p:spPr>
          <a:xfrm>
            <a:off x="7231038" y="4480987"/>
            <a:ext cx="1685855" cy="85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Msger</a:t>
            </a:r>
            <a:endParaRPr lang="zh-CN" altLang="en-US" dirty="0"/>
          </a:p>
        </p:txBody>
      </p:sp>
      <p:sp>
        <p:nvSpPr>
          <p:cNvPr id="8" name="椭圆 7"/>
          <p:cNvSpPr/>
          <p:nvPr/>
        </p:nvSpPr>
        <p:spPr>
          <a:xfrm>
            <a:off x="4799463" y="5939219"/>
            <a:ext cx="1366091" cy="721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cxnSp>
        <p:nvCxnSpPr>
          <p:cNvPr id="11" name="直接箭头连接符 10"/>
          <p:cNvCxnSpPr>
            <a:stCxn id="5" idx="3"/>
            <a:endCxn id="7" idx="1"/>
          </p:cNvCxnSpPr>
          <p:nvPr/>
        </p:nvCxnSpPr>
        <p:spPr>
          <a:xfrm flipV="1">
            <a:off x="3434687" y="4910892"/>
            <a:ext cx="1170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9" idx="1"/>
          </p:cNvCxnSpPr>
          <p:nvPr/>
        </p:nvCxnSpPr>
        <p:spPr>
          <a:xfrm>
            <a:off x="6290659" y="4910892"/>
            <a:ext cx="940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3" idx="3"/>
          </p:cNvCxnSpPr>
          <p:nvPr/>
        </p:nvCxnSpPr>
        <p:spPr>
          <a:xfrm flipH="1" flipV="1">
            <a:off x="4989336" y="3495239"/>
            <a:ext cx="1196" cy="98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形标注 16"/>
          <p:cNvSpPr/>
          <p:nvPr/>
        </p:nvSpPr>
        <p:spPr>
          <a:xfrm>
            <a:off x="3579906" y="4062067"/>
            <a:ext cx="846161" cy="418920"/>
          </a:xfrm>
          <a:prstGeom prst="wedgeEllipseCallout">
            <a:avLst>
              <a:gd name="adj1" fmla="val -51391"/>
              <a:gd name="adj2" fmla="val 140688"/>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1REQ</a:t>
            </a:r>
            <a:endParaRPr lang="zh-CN" altLang="en-US" sz="1200" dirty="0"/>
          </a:p>
        </p:txBody>
      </p:sp>
      <p:sp>
        <p:nvSpPr>
          <p:cNvPr id="19" name="椭圆形标注 18"/>
          <p:cNvSpPr/>
          <p:nvPr/>
        </p:nvSpPr>
        <p:spPr>
          <a:xfrm>
            <a:off x="3740211" y="3076319"/>
            <a:ext cx="935224" cy="418920"/>
          </a:xfrm>
          <a:prstGeom prst="wedgeEllipseCallout">
            <a:avLst>
              <a:gd name="adj1" fmla="val 76643"/>
              <a:gd name="adj2" fmla="val 15372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2JOIN</a:t>
            </a:r>
            <a:endParaRPr lang="zh-CN" altLang="en-US" sz="1200" dirty="0"/>
          </a:p>
        </p:txBody>
      </p:sp>
      <p:sp>
        <p:nvSpPr>
          <p:cNvPr id="20" name="椭圆形标注 19"/>
          <p:cNvSpPr/>
          <p:nvPr/>
        </p:nvSpPr>
        <p:spPr>
          <a:xfrm>
            <a:off x="6587320" y="2954756"/>
            <a:ext cx="909713" cy="418920"/>
          </a:xfrm>
          <a:prstGeom prst="wedgeEllipseCallout">
            <a:avLst>
              <a:gd name="adj1" fmla="val -57842"/>
              <a:gd name="adj2" fmla="val 16349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4JOIN</a:t>
            </a:r>
            <a:endParaRPr lang="zh-CN" altLang="en-US" sz="1200" dirty="0"/>
          </a:p>
        </p:txBody>
      </p:sp>
      <p:cxnSp>
        <p:nvCxnSpPr>
          <p:cNvPr id="22" name="直接箭头连接符 21"/>
          <p:cNvCxnSpPr/>
          <p:nvPr/>
        </p:nvCxnSpPr>
        <p:spPr>
          <a:xfrm flipH="1" flipV="1">
            <a:off x="5910432" y="3474139"/>
            <a:ext cx="1529517" cy="995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236848" y="3632353"/>
            <a:ext cx="6352" cy="231727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椭圆形标注 25"/>
          <p:cNvSpPr/>
          <p:nvPr/>
        </p:nvSpPr>
        <p:spPr>
          <a:xfrm>
            <a:off x="3707642" y="5279417"/>
            <a:ext cx="846161" cy="418920"/>
          </a:xfrm>
          <a:prstGeom prst="wedgeEllipseCallout">
            <a:avLst>
              <a:gd name="adj1" fmla="val 126028"/>
              <a:gd name="adj2" fmla="val 5598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3BGN</a:t>
            </a:r>
            <a:endParaRPr lang="zh-CN" altLang="en-US" sz="1200" dirty="0"/>
          </a:p>
        </p:txBody>
      </p:sp>
      <p:cxnSp>
        <p:nvCxnSpPr>
          <p:cNvPr id="27" name="直接箭头连接符 26"/>
          <p:cNvCxnSpPr>
            <a:stCxn id="9" idx="0"/>
            <a:endCxn id="3" idx="6"/>
          </p:cNvCxnSpPr>
          <p:nvPr/>
        </p:nvCxnSpPr>
        <p:spPr>
          <a:xfrm flipH="1" flipV="1">
            <a:off x="6096000" y="3164217"/>
            <a:ext cx="1977966" cy="131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椭圆形标注 28"/>
          <p:cNvSpPr/>
          <p:nvPr/>
        </p:nvSpPr>
        <p:spPr>
          <a:xfrm>
            <a:off x="7819593" y="3285779"/>
            <a:ext cx="909713" cy="418920"/>
          </a:xfrm>
          <a:prstGeom prst="wedgeEllipseCallout">
            <a:avLst>
              <a:gd name="adj1" fmla="val -57842"/>
              <a:gd name="adj2" fmla="val 16349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5OK</a:t>
            </a:r>
            <a:endParaRPr lang="zh-CN" altLang="en-US" sz="1200" dirty="0"/>
          </a:p>
        </p:txBody>
      </p:sp>
      <p:cxnSp>
        <p:nvCxnSpPr>
          <p:cNvPr id="30" name="直接箭头连接符 29"/>
          <p:cNvCxnSpPr/>
          <p:nvPr/>
        </p:nvCxnSpPr>
        <p:spPr>
          <a:xfrm flipH="1" flipV="1">
            <a:off x="5599712" y="3643284"/>
            <a:ext cx="1196" cy="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椭圆形标注 31"/>
          <p:cNvSpPr/>
          <p:nvPr/>
        </p:nvSpPr>
        <p:spPr>
          <a:xfrm>
            <a:off x="6897445" y="3450419"/>
            <a:ext cx="935224" cy="418920"/>
          </a:xfrm>
          <a:prstGeom prst="wedgeEllipseCallout">
            <a:avLst>
              <a:gd name="adj1" fmla="val -181654"/>
              <a:gd name="adj2" fmla="val 12114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6OK</a:t>
            </a:r>
            <a:endParaRPr lang="zh-CN" altLang="en-US" sz="1200" dirty="0"/>
          </a:p>
        </p:txBody>
      </p:sp>
      <p:cxnSp>
        <p:nvCxnSpPr>
          <p:cNvPr id="33" name="直接箭头连接符 32"/>
          <p:cNvCxnSpPr>
            <a:stCxn id="3" idx="4"/>
            <a:endCxn id="8" idx="0"/>
          </p:cNvCxnSpPr>
          <p:nvPr/>
        </p:nvCxnSpPr>
        <p:spPr>
          <a:xfrm>
            <a:off x="5447732" y="3632353"/>
            <a:ext cx="34777" cy="23068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6" name="椭圆形标注 35"/>
          <p:cNvSpPr/>
          <p:nvPr/>
        </p:nvSpPr>
        <p:spPr>
          <a:xfrm>
            <a:off x="6330150" y="5372044"/>
            <a:ext cx="1362638" cy="418920"/>
          </a:xfrm>
          <a:prstGeom prst="wedgeEllipseCallout">
            <a:avLst>
              <a:gd name="adj1" fmla="val -107674"/>
              <a:gd name="adj2" fmla="val 2666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7COMMIT</a:t>
            </a:r>
            <a:endParaRPr lang="zh-CN" altLang="en-US" sz="1200" dirty="0"/>
          </a:p>
        </p:txBody>
      </p:sp>
    </p:spTree>
    <p:extLst>
      <p:ext uri="{BB962C8B-B14F-4D97-AF65-F5344CB8AC3E}">
        <p14:creationId xmlns:p14="http://schemas.microsoft.com/office/powerpoint/2010/main" val="45684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浅色常用</Template>
  <TotalTime>4103</TotalTime>
  <Words>331</Words>
  <Application>Microsoft Office PowerPoint</Application>
  <PresentationFormat>宽屏</PresentationFormat>
  <Paragraphs>48</Paragraphs>
  <Slides>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9" baseType="lpstr">
      <vt:lpstr>宋体</vt:lpstr>
      <vt:lpstr>微软雅黑</vt:lpstr>
      <vt:lpstr>Arial</vt:lpstr>
      <vt:lpstr>Calibri</vt:lpstr>
      <vt:lpstr>Office 主题</vt:lpstr>
      <vt:lpstr>包装程序外壳对象</vt:lpstr>
      <vt:lpstr>分布式事务-TCC</vt:lpstr>
      <vt:lpstr>分布式事务-2PC</vt:lpstr>
      <vt:lpstr>分布式事务-2PC</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广东农信微服务POC测试方案介绍</dc:title>
  <dc:creator>dongli (G)</dc:creator>
  <cp:lastModifiedBy>Liubao (A)</cp:lastModifiedBy>
  <cp:revision>98</cp:revision>
  <dcterms:created xsi:type="dcterms:W3CDTF">2017-11-27T03:37:05Z</dcterms:created>
  <dcterms:modified xsi:type="dcterms:W3CDTF">2017-12-04T03:29:19Z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(3)l9aHQQLFn2ob26dG2/WNLi41ykbS7Yc9VRcoxJlyJEGUf3qaA3rU/s3yWTm2+mU3ZpMU41D7
MVdL1IbNF4pWERIufQnDXqt/95QjCj/W+VID7I7CdvW7xZKnGwWHqZ8FAK5SAyinEhG8iSbO
2vpXJwegVe7SA8p0MGHy7eoYlD7fTldFdkdWKFtS2sct+heswO12mgTGW3EUknwJARD4Wi2Y
YApYlLhijWtdjGI9FG</vt:lpwstr>
  </property>
  <property fmtid="{D5CDD505-2E9C-101B-9397-08002B2CF9AE}" pid="3" name="_2015_ms_pID_7253431">
    <vt:lpwstr>RQqkdMmVskNLJB5F0Z7LKCpyzD+TUOtesuqqIhrUBwR0cTvRYtCFJS
imFgrsyDS6627fG3JBBMBDisLK3T8H/oYpvvCswrzy8S7nnzMPHmTx2B0FWXgRjeIh4Hm4+Q
HeQ3J4IkziJcBFz4Vm/Qi/HMjJfxOpg3wVIJB1Xw5TfRkhk90A/aAR92melgxe4APv4Bne6H
Zx7hU9GMd+LM3b8g8FR+MkMw/jcgSo9N73n3</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1512116854</vt:lpwstr>
  </property>
  <property fmtid="{D5CDD505-2E9C-101B-9397-08002B2CF9AE}" pid="8" name="_2015_ms_pID_7253432">
    <vt:lpwstr>yA==</vt:lpwstr>
  </property>
</Properties>
</file>