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6"/>
  </p:notesMasterIdLst>
  <p:handoutMasterIdLst>
    <p:handoutMasterId r:id="rId47"/>
  </p:handoutMasterIdLst>
  <p:sldIdLst>
    <p:sldId id="296" r:id="rId2"/>
    <p:sldId id="445" r:id="rId3"/>
    <p:sldId id="338" r:id="rId4"/>
    <p:sldId id="667" r:id="rId5"/>
    <p:sldId id="695" r:id="rId6"/>
    <p:sldId id="696" r:id="rId7"/>
    <p:sldId id="697" r:id="rId8"/>
    <p:sldId id="698" r:id="rId9"/>
    <p:sldId id="699" r:id="rId10"/>
    <p:sldId id="369" r:id="rId11"/>
    <p:sldId id="700" r:id="rId12"/>
    <p:sldId id="701" r:id="rId13"/>
    <p:sldId id="702" r:id="rId14"/>
    <p:sldId id="703" r:id="rId15"/>
    <p:sldId id="704" r:id="rId16"/>
    <p:sldId id="705" r:id="rId17"/>
    <p:sldId id="706" r:id="rId18"/>
    <p:sldId id="709" r:id="rId19"/>
    <p:sldId id="707" r:id="rId20"/>
    <p:sldId id="708" r:id="rId21"/>
    <p:sldId id="710" r:id="rId22"/>
    <p:sldId id="711" r:id="rId23"/>
    <p:sldId id="712" r:id="rId24"/>
    <p:sldId id="713" r:id="rId25"/>
    <p:sldId id="714" r:id="rId26"/>
    <p:sldId id="715" r:id="rId27"/>
    <p:sldId id="716" r:id="rId28"/>
    <p:sldId id="717" r:id="rId29"/>
    <p:sldId id="718" r:id="rId30"/>
    <p:sldId id="719" r:id="rId31"/>
    <p:sldId id="720" r:id="rId32"/>
    <p:sldId id="721" r:id="rId33"/>
    <p:sldId id="722" r:id="rId34"/>
    <p:sldId id="723" r:id="rId35"/>
    <p:sldId id="724" r:id="rId36"/>
    <p:sldId id="725" r:id="rId37"/>
    <p:sldId id="726" r:id="rId38"/>
    <p:sldId id="727" r:id="rId39"/>
    <p:sldId id="728" r:id="rId40"/>
    <p:sldId id="729" r:id="rId41"/>
    <p:sldId id="442" r:id="rId42"/>
    <p:sldId id="344" r:id="rId43"/>
    <p:sldId id="345" r:id="rId44"/>
    <p:sldId id="343" r:id="rId45"/>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0000"/>
    <a:srgbClr val="FF9900"/>
    <a:srgbClr val="FF99FF"/>
    <a:srgbClr val="FFCC99"/>
    <a:srgbClr val="FFCC00"/>
    <a:srgbClr val="FFCCFF"/>
    <a:srgbClr val="9933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96" autoAdjust="0"/>
    <p:restoredTop sz="99407" autoAdjust="0"/>
  </p:normalViewPr>
  <p:slideViewPr>
    <p:cSldViewPr>
      <p:cViewPr>
        <p:scale>
          <a:sx n="70" d="100"/>
          <a:sy n="70" d="100"/>
        </p:scale>
        <p:origin x="-1602" y="-522"/>
      </p:cViewPr>
      <p:guideLst>
        <p:guide orient="horz" pos="2160"/>
        <p:guide orient="horz" pos="2024"/>
        <p:guide orient="horz" pos="2523"/>
        <p:guide pos="2880"/>
      </p:guideLst>
    </p:cSldViewPr>
  </p:slideViewPr>
  <p:notesTextViewPr>
    <p:cViewPr>
      <p:scale>
        <a:sx n="100" d="100"/>
        <a:sy n="100" d="100"/>
      </p:scale>
      <p:origin x="0" y="0"/>
    </p:cViewPr>
  </p:notesText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C067CD1-B044-4F8B-A412-478AFCCB9B8E}" type="datetimeFigureOut">
              <a:rPr lang="zh-CN" altLang="en-US"/>
              <a:pPr>
                <a:defRPr/>
              </a:pPr>
              <a:t>2012-12-19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9B7AD7C-D1BF-409D-A7D8-4621595922B2}" type="slidenum">
              <a:rPr lang="zh-CN" altLang="en-US"/>
              <a:pPr>
                <a:defRPr/>
              </a:pPr>
              <a:t>‹#›</a:t>
            </a:fld>
            <a:endParaRPr lang="zh-CN" altLang="en-US"/>
          </a:p>
        </p:txBody>
      </p:sp>
    </p:spTree>
    <p:extLst>
      <p:ext uri="{BB962C8B-B14F-4D97-AF65-F5344CB8AC3E}">
        <p14:creationId xmlns="" xmlns:p14="http://schemas.microsoft.com/office/powerpoint/2010/main" val="26332599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en-US" altLang="zh-CN"/>
          </a:p>
        </p:txBody>
      </p:sp>
      <p:sp>
        <p:nvSpPr>
          <p:cNvPr id="911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11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11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ltLang="zh-CN"/>
          </a:p>
        </p:txBody>
      </p:sp>
      <p:sp>
        <p:nvSpPr>
          <p:cNvPr id="911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3126E784-99B7-48A3-ABBC-BFF1B4DFC38D}" type="slidenum">
              <a:rPr lang="en-US" altLang="zh-CN"/>
              <a:pPr>
                <a:defRPr/>
              </a:pPr>
              <a:t>‹#›</a:t>
            </a:fld>
            <a:endParaRPr lang="en-US" altLang="zh-CN"/>
          </a:p>
        </p:txBody>
      </p:sp>
    </p:spTree>
    <p:extLst>
      <p:ext uri="{BB962C8B-B14F-4D97-AF65-F5344CB8AC3E}">
        <p14:creationId xmlns="" xmlns:p14="http://schemas.microsoft.com/office/powerpoint/2010/main" val="25475101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 descr="未标题-1"/>
          <p:cNvPicPr>
            <a:picLocks noChangeAspect="1" noChangeArrowheads="1"/>
          </p:cNvPicPr>
          <p:nvPr userDrawn="1"/>
        </p:nvPicPr>
        <p:blipFill>
          <a:blip r:embed="rId2" cstate="print"/>
          <a:srcRect/>
          <a:stretch>
            <a:fillRect/>
          </a:stretch>
        </p:blipFill>
        <p:spPr bwMode="auto">
          <a:xfrm>
            <a:off x="3276600" y="6280150"/>
            <a:ext cx="1008063" cy="631825"/>
          </a:xfrm>
          <a:prstGeom prst="rect">
            <a:avLst/>
          </a:prstGeom>
          <a:noFill/>
          <a:ln w="9525">
            <a:noFill/>
            <a:miter lim="800000"/>
            <a:headEnd/>
            <a:tailEnd/>
          </a:ln>
        </p:spPr>
      </p:pic>
      <p:pic>
        <p:nvPicPr>
          <p:cNvPr id="5" name="Picture 11"/>
          <p:cNvPicPr>
            <a:picLocks noChangeAspect="1" noChangeArrowheads="1"/>
          </p:cNvPicPr>
          <p:nvPr userDrawn="1"/>
        </p:nvPicPr>
        <p:blipFill>
          <a:blip r:embed="rId3" cstate="print"/>
          <a:srcRect/>
          <a:stretch>
            <a:fillRect/>
          </a:stretch>
        </p:blipFill>
        <p:spPr bwMode="auto">
          <a:xfrm>
            <a:off x="-304800" y="-228600"/>
            <a:ext cx="9753600" cy="7315200"/>
          </a:xfrm>
          <a:prstGeom prst="rect">
            <a:avLst/>
          </a:prstGeom>
          <a:noFill/>
          <a:ln w="9525" algn="ctr">
            <a:noFill/>
            <a:miter lim="800000"/>
            <a:headEnd/>
            <a:tailEnd/>
          </a:ln>
          <a:effectLst>
            <a:outerShdw dist="53882" dir="2700000" algn="ctr" rotWithShape="0">
              <a:schemeClr val="bg2">
                <a:alpha val="50000"/>
              </a:schemeClr>
            </a:outerShdw>
          </a:effectLst>
        </p:spPr>
      </p:pic>
      <p:sp>
        <p:nvSpPr>
          <p:cNvPr id="97284" name="Rectangle 4"/>
          <p:cNvSpPr>
            <a:spLocks noGrp="1" noChangeArrowheads="1"/>
          </p:cNvSpPr>
          <p:nvPr>
            <p:ph type="ctrTitle"/>
          </p:nvPr>
        </p:nvSpPr>
        <p:spPr>
          <a:xfrm>
            <a:off x="714348" y="1785926"/>
            <a:ext cx="7772400" cy="1470025"/>
          </a:xfrm>
        </p:spPr>
        <p:txBody>
          <a:bodyPr/>
          <a:lstStyle>
            <a:lvl1pPr algn="ctr">
              <a:defRPr sz="4400">
                <a:solidFill>
                  <a:schemeClr val="tx1"/>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dirty="0"/>
              <a:t>单击此处编辑母版标题样式</a:t>
            </a:r>
          </a:p>
        </p:txBody>
      </p:sp>
      <p:sp>
        <p:nvSpPr>
          <p:cNvPr id="97285" name="Rectangle 5"/>
          <p:cNvSpPr>
            <a:spLocks noGrp="1" noChangeArrowheads="1"/>
          </p:cNvSpPr>
          <p:nvPr>
            <p:ph type="subTitle" idx="1"/>
          </p:nvPr>
        </p:nvSpPr>
        <p:spPr>
          <a:xfrm>
            <a:off x="714348" y="3571876"/>
            <a:ext cx="7786742" cy="1752600"/>
          </a:xfrm>
        </p:spPr>
        <p:txBody>
          <a:bodyPr/>
          <a:lstStyle>
            <a:lvl1pPr marL="0" indent="0" algn="ctr">
              <a:buFontTx/>
              <a:buNone/>
              <a:defRPr sz="4000" b="1">
                <a:solidFill>
                  <a:srgbClr val="0070C0"/>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dirty="0"/>
              <a:t>单击此处编辑母版副标题样式</a:t>
            </a:r>
          </a:p>
        </p:txBody>
      </p:sp>
      <p:sp>
        <p:nvSpPr>
          <p:cNvPr id="6" name="Rectangle 6"/>
          <p:cNvSpPr>
            <a:spLocks noGrp="1" noChangeArrowheads="1"/>
          </p:cNvSpPr>
          <p:nvPr>
            <p:ph type="ftr" sz="quarter" idx="10"/>
          </p:nvPr>
        </p:nvSpPr>
        <p:spPr bwMode="auto">
          <a:xfrm>
            <a:off x="3143250" y="6310313"/>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b="0">
                <a:latin typeface="Arial" charset="0"/>
              </a:defRPr>
            </a:lvl1pPr>
          </a:lstStyle>
          <a:p>
            <a:pPr>
              <a:defRPr/>
            </a:pPr>
            <a:endParaRPr lang="en-US" altLang="zh-CN"/>
          </a:p>
        </p:txBody>
      </p:sp>
      <p:sp>
        <p:nvSpPr>
          <p:cNvPr id="7" name="Rectangle 7"/>
          <p:cNvSpPr>
            <a:spLocks noGrp="1" noChangeArrowheads="1"/>
          </p:cNvSpPr>
          <p:nvPr>
            <p:ph type="sldNum" sz="quarter" idx="11"/>
          </p:nvPr>
        </p:nvSpPr>
        <p:spPr>
          <a:xfrm>
            <a:off x="0" y="6308725"/>
            <a:ext cx="2133600" cy="476250"/>
          </a:xfrm>
        </p:spPr>
        <p:txBody>
          <a:bodyPr/>
          <a:lstStyle>
            <a:lvl1pPr algn="r">
              <a:defRPr sz="1400" b="0">
                <a:latin typeface="Arial" charset="0"/>
              </a:defRPr>
            </a:lvl1pPr>
          </a:lstStyle>
          <a:p>
            <a:pPr>
              <a:defRPr/>
            </a:pPr>
            <a:fld id="{D6DBDA90-32B8-4D0B-A138-43E52E12B5FF}" type="slidenum">
              <a:rPr lang="en-US" altLang="zh-CN"/>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357422" y="-26988"/>
            <a:ext cx="6786578" cy="792163"/>
          </a:xfr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xfrm>
            <a:off x="8286776" y="6453188"/>
            <a:ext cx="776288" cy="476250"/>
          </a:xfrm>
          <a:ln/>
        </p:spPr>
        <p:txBody>
          <a:bodyPr/>
          <a:lstStyle>
            <a:lvl1pPr>
              <a:defRPr/>
            </a:lvl1pPr>
          </a:lstStyle>
          <a:p>
            <a:pPr>
              <a:defRPr/>
            </a:pPr>
            <a:fld id="{3EAD128D-4324-4328-838F-35D4BF911D4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40" y="392132"/>
            <a:ext cx="2332038" cy="59658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1748" y="392132"/>
            <a:ext cx="6846888" cy="5965826"/>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066770C0-96D5-493F-843F-2E245471B0B1}"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428860" y="-26988"/>
            <a:ext cx="6858048" cy="792163"/>
          </a:xfrm>
        </p:spPr>
        <p:txBody>
          <a:bodyPr/>
          <a:lstStyle>
            <a:lvl1pPr>
              <a:defRPr>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285720" y="1071546"/>
            <a:ext cx="8572560" cy="5072098"/>
          </a:xfrm>
        </p:spPr>
        <p:txBody>
          <a:bodyPr/>
          <a:lstStyle/>
          <a:p>
            <a:pPr lvl="0"/>
            <a:endParaRPr lang="zh-CN" altLang="en-US" noProof="0" dirty="0" smtClean="0"/>
          </a:p>
        </p:txBody>
      </p:sp>
      <p:sp>
        <p:nvSpPr>
          <p:cNvPr id="4" name="Rectangle 7"/>
          <p:cNvSpPr>
            <a:spLocks noGrp="1" noChangeArrowheads="1"/>
          </p:cNvSpPr>
          <p:nvPr>
            <p:ph type="sldNum" sz="quarter" idx="10"/>
          </p:nvPr>
        </p:nvSpPr>
        <p:spPr>
          <a:xfrm>
            <a:off x="8286776" y="6453188"/>
            <a:ext cx="776288" cy="476250"/>
          </a:xfrm>
          <a:ln/>
        </p:spPr>
        <p:txBody>
          <a:bodyPr/>
          <a:lstStyle>
            <a:lvl1pPr>
              <a:defRPr/>
            </a:lvl1pPr>
          </a:lstStyle>
          <a:p>
            <a:pPr>
              <a:defRPr/>
            </a:pPr>
            <a:fld id="{39ED4026-DEAB-4B5D-AF2C-183ACAEE878C}"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17513" y="-26988"/>
            <a:ext cx="8229601" cy="792163"/>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4213" y="1412875"/>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75213" y="1412875"/>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4213" y="3751263"/>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875213" y="3751263"/>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sldNum" sz="quarter" idx="10"/>
          </p:nvPr>
        </p:nvSpPr>
        <p:spPr>
          <a:ln/>
        </p:spPr>
        <p:txBody>
          <a:bodyPr/>
          <a:lstStyle>
            <a:lvl1pPr>
              <a:defRPr/>
            </a:lvl1pPr>
          </a:lstStyle>
          <a:p>
            <a:pPr>
              <a:defRPr/>
            </a:pPr>
            <a:fld id="{1EAEBBCD-8C67-45E5-8D6A-BFA4AD258F70}"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17513" y="-26988"/>
            <a:ext cx="8229601" cy="7921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4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5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sldNum" sz="quarter" idx="10"/>
          </p:nvPr>
        </p:nvSpPr>
        <p:spPr>
          <a:ln/>
        </p:spPr>
        <p:txBody>
          <a:bodyPr/>
          <a:lstStyle>
            <a:lvl1pPr>
              <a:defRPr/>
            </a:lvl1pPr>
          </a:lstStyle>
          <a:p>
            <a:pPr>
              <a:defRPr/>
            </a:pPr>
            <a:fld id="{2840850D-CA3A-4A13-A22F-8739055004D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357422" y="-26988"/>
            <a:ext cx="6786578" cy="792163"/>
          </a:xfrm>
        </p:spPr>
        <p:txBody>
          <a:bodyPr/>
          <a:lstStyle>
            <a:lvl1pPr>
              <a:defRPr>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142984"/>
            <a:ext cx="8643998" cy="5143535"/>
          </a:xfrm>
        </p:spPr>
        <p:txBody>
          <a:bodyPr/>
          <a:lstStyle>
            <a:lvl1pPr>
              <a:defRPr>
                <a:effectLst>
                  <a:outerShdw blurRad="38100" dist="38100" dir="2700000" algn="tl">
                    <a:srgbClr val="000000">
                      <a:alpha val="43137"/>
                    </a:srgbClr>
                  </a:outerShdw>
                </a:effectLst>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sldNum" sz="quarter" idx="10"/>
          </p:nvPr>
        </p:nvSpPr>
        <p:spPr>
          <a:xfrm>
            <a:off x="8429652" y="6453188"/>
            <a:ext cx="776288" cy="476250"/>
          </a:xfrm>
          <a:ln/>
        </p:spPr>
        <p:txBody>
          <a:bodyPr/>
          <a:lstStyle>
            <a:lvl1pPr>
              <a:defRPr/>
            </a:lvl1pPr>
          </a:lstStyle>
          <a:p>
            <a:pPr>
              <a:defRPr/>
            </a:pPr>
            <a:fld id="{AFED3A25-DE3E-47B3-A7B3-7B553504AD14}"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428860" y="-26988"/>
            <a:ext cx="6858048" cy="792163"/>
          </a:xfrm>
        </p:spPr>
        <p:txBody>
          <a:bodyPr/>
          <a:lstStyle>
            <a:lvl1pPr>
              <a:defRPr>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214282" y="1142984"/>
            <a:ext cx="4214842" cy="5000660"/>
          </a:xfrm>
        </p:spPr>
        <p:txBody>
          <a:bodyPr/>
          <a:lstStyle>
            <a:lvl1pPr>
              <a:defRPr sz="2800">
                <a:effectLst>
                  <a:outerShdw blurRad="38100" dist="38100" dir="2700000" algn="tl">
                    <a:srgbClr val="000000">
                      <a:alpha val="43137"/>
                    </a:srgbClr>
                  </a:outerShdw>
                </a:effectLst>
                <a:latin typeface="微软雅黑" pitchFamily="34" charset="-122"/>
                <a:ea typeface="微软雅黑" pitchFamily="34" charset="-122"/>
              </a:defRPr>
            </a:lvl1pPr>
            <a:lvl2pPr>
              <a:defRPr sz="2400">
                <a:latin typeface="微软雅黑" pitchFamily="34" charset="-122"/>
                <a:ea typeface="微软雅黑" pitchFamily="34" charset="-122"/>
              </a:defRPr>
            </a:lvl2pPr>
            <a:lvl3pPr>
              <a:defRPr sz="2000">
                <a:latin typeface="微软雅黑" pitchFamily="34" charset="-122"/>
                <a:ea typeface="微软雅黑" pitchFamily="34"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857752" y="1142984"/>
            <a:ext cx="4143404" cy="5000660"/>
          </a:xfrm>
        </p:spPr>
        <p:txBody>
          <a:bodyPr/>
          <a:lstStyle>
            <a:lvl1pPr>
              <a:defRPr sz="2800">
                <a:effectLst>
                  <a:outerShdw blurRad="38100" dist="38100" dir="2700000" algn="tl">
                    <a:srgbClr val="000000">
                      <a:alpha val="43137"/>
                    </a:srgbClr>
                  </a:outerShdw>
                </a:effectLst>
                <a:latin typeface="微软雅黑" pitchFamily="34" charset="-122"/>
                <a:ea typeface="微软雅黑" pitchFamily="34" charset="-122"/>
              </a:defRPr>
            </a:lvl1pPr>
            <a:lvl2pPr>
              <a:defRPr sz="2400">
                <a:latin typeface="微软雅黑" pitchFamily="34" charset="-122"/>
                <a:ea typeface="微软雅黑" pitchFamily="34" charset="-122"/>
              </a:defRPr>
            </a:lvl2pPr>
            <a:lvl3pPr>
              <a:defRPr sz="2000">
                <a:latin typeface="微软雅黑" pitchFamily="34" charset="-122"/>
                <a:ea typeface="微软雅黑" pitchFamily="34"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357422" y="-26988"/>
            <a:ext cx="6929486" cy="792163"/>
          </a:xfrm>
        </p:spPr>
        <p:txBody>
          <a:bodyPr/>
          <a:lstStyle>
            <a:lvl1pPr>
              <a:defRPr>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Rectangle 7"/>
          <p:cNvSpPr>
            <a:spLocks noGrp="1" noChangeArrowheads="1"/>
          </p:cNvSpPr>
          <p:nvPr>
            <p:ph type="sldNum" sz="quarter" idx="10"/>
          </p:nvPr>
        </p:nvSpPr>
        <p:spPr>
          <a:ln/>
        </p:spPr>
        <p:txBody>
          <a:bodyPr/>
          <a:lstStyle>
            <a:lvl1pPr>
              <a:defRPr/>
            </a:lvl1pPr>
          </a:lstStyle>
          <a:p>
            <a:pPr>
              <a:defRPr/>
            </a:pPr>
            <a:fld id="{6B9AC433-3718-47B2-B9EA-136242D0B4A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A1CDFB97-D35A-45D8-BC83-8946214C7998}"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356"/>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7143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28596" y="188120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8CB34CFC-DA74-4B33-9DB1-46C1869A594B}"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7C217469-FA7D-42C9-AF63-CEB457A662B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17513" y="-26988"/>
            <a:ext cx="8229601"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单击此处母版标题样式</a:t>
            </a:r>
          </a:p>
        </p:txBody>
      </p:sp>
      <p:sp>
        <p:nvSpPr>
          <p:cNvPr id="1027" name="Rectangle 7"/>
          <p:cNvSpPr>
            <a:spLocks noGrp="1" noChangeArrowheads="1"/>
          </p:cNvSpPr>
          <p:nvPr>
            <p:ph type="body" idx="1"/>
          </p:nvPr>
        </p:nvSpPr>
        <p:spPr bwMode="auto">
          <a:xfrm>
            <a:off x="684213" y="1412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pic>
        <p:nvPicPr>
          <p:cNvPr id="1028" name="Picture 9" descr="未标题-1"/>
          <p:cNvPicPr>
            <a:picLocks noChangeAspect="1" noChangeArrowheads="1"/>
          </p:cNvPicPr>
          <p:nvPr userDrawn="1"/>
        </p:nvPicPr>
        <p:blipFill>
          <a:blip r:embed="rId16" cstate="print"/>
          <a:srcRect/>
          <a:stretch>
            <a:fillRect/>
          </a:stretch>
        </p:blipFill>
        <p:spPr bwMode="auto">
          <a:xfrm>
            <a:off x="8240713" y="6234113"/>
            <a:ext cx="1155700" cy="723900"/>
          </a:xfrm>
          <a:prstGeom prst="rect">
            <a:avLst/>
          </a:prstGeom>
          <a:noFill/>
          <a:ln w="9525">
            <a:noFill/>
            <a:miter lim="800000"/>
            <a:headEnd/>
            <a:tailEnd/>
          </a:ln>
        </p:spPr>
      </p:pic>
      <p:pic>
        <p:nvPicPr>
          <p:cNvPr id="96266" name="Picture 10"/>
          <p:cNvPicPr>
            <a:picLocks noChangeAspect="1" noChangeArrowheads="1"/>
          </p:cNvPicPr>
          <p:nvPr userDrawn="1"/>
        </p:nvPicPr>
        <p:blipFill>
          <a:blip r:embed="rId17" cstate="print"/>
          <a:srcRect/>
          <a:stretch>
            <a:fillRect/>
          </a:stretch>
        </p:blipFill>
        <p:spPr bwMode="auto">
          <a:xfrm>
            <a:off x="-304800" y="-228600"/>
            <a:ext cx="9753600" cy="7315200"/>
          </a:xfrm>
          <a:prstGeom prst="rect">
            <a:avLst/>
          </a:prstGeom>
          <a:noFill/>
          <a:ln w="9525" algn="ctr">
            <a:noFill/>
            <a:miter lim="800000"/>
            <a:headEnd/>
            <a:tailEnd/>
          </a:ln>
          <a:effectLst>
            <a:outerShdw dist="53882" dir="2700000" algn="ctr" rotWithShape="0">
              <a:schemeClr val="bg2">
                <a:alpha val="50000"/>
              </a:schemeClr>
            </a:outerShdw>
          </a:effectLst>
        </p:spPr>
      </p:pic>
      <p:sp>
        <p:nvSpPr>
          <p:cNvPr id="6" name="Rectangle 7"/>
          <p:cNvSpPr>
            <a:spLocks noGrp="1" noChangeArrowheads="1"/>
          </p:cNvSpPr>
          <p:nvPr>
            <p:ph type="sldNum" sz="quarter" idx="4"/>
          </p:nvPr>
        </p:nvSpPr>
        <p:spPr bwMode="auto">
          <a:xfrm>
            <a:off x="8429652" y="6453188"/>
            <a:ext cx="776288"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2800" b="0">
                <a:solidFill>
                  <a:schemeClr val="bg1"/>
                </a:solidFill>
                <a:latin typeface="微软雅黑" pitchFamily="34" charset="-122"/>
                <a:ea typeface="微软雅黑" pitchFamily="34" charset="-122"/>
              </a:defRPr>
            </a:lvl1pPr>
          </a:lstStyle>
          <a:p>
            <a:pPr>
              <a:defRPr/>
            </a:pPr>
            <a:fld id="{2E715556-2BD7-4E39-BAB8-CC4E46BBD9B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4" r:id="rId1"/>
    <p:sldLayoutId id="2147483944" r:id="rId2"/>
    <p:sldLayoutId id="2147483955" r:id="rId3"/>
    <p:sldLayoutId id="2147483956" r:id="rId4"/>
    <p:sldLayoutId id="2147483957"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Lst>
  <p:timing>
    <p:tnLst>
      <p:par>
        <p:cTn id="1" dur="indefinite" restart="never" nodeType="tmRoot"/>
      </p:par>
    </p:tnLst>
  </p:timing>
  <p:txStyles>
    <p:titleStyle>
      <a:lvl1pPr algn="r" rtl="0" eaLnBrk="0" fontAlgn="base" hangingPunct="0">
        <a:spcBef>
          <a:spcPct val="0"/>
        </a:spcBef>
        <a:spcAft>
          <a:spcPct val="0"/>
        </a:spcAft>
        <a:defRPr sz="2800" b="1">
          <a:solidFill>
            <a:schemeClr val="tx2"/>
          </a:solidFill>
          <a:latin typeface="+mj-lt"/>
          <a:ea typeface="+mj-ea"/>
          <a:cs typeface="+mj-cs"/>
        </a:defRPr>
      </a:lvl1pPr>
      <a:lvl2pPr algn="r" rtl="0" eaLnBrk="0" fontAlgn="base" hangingPunct="0">
        <a:spcBef>
          <a:spcPct val="0"/>
        </a:spcBef>
        <a:spcAft>
          <a:spcPct val="0"/>
        </a:spcAft>
        <a:defRPr sz="2800" b="1">
          <a:solidFill>
            <a:schemeClr val="tx2"/>
          </a:solidFill>
          <a:latin typeface="Arial Rounded MT Bold" pitchFamily="34" charset="0"/>
          <a:ea typeface="黑体" pitchFamily="2" charset="-122"/>
        </a:defRPr>
      </a:lvl2pPr>
      <a:lvl3pPr algn="r" rtl="0" eaLnBrk="0" fontAlgn="base" hangingPunct="0">
        <a:spcBef>
          <a:spcPct val="0"/>
        </a:spcBef>
        <a:spcAft>
          <a:spcPct val="0"/>
        </a:spcAft>
        <a:defRPr sz="2800" b="1">
          <a:solidFill>
            <a:schemeClr val="tx2"/>
          </a:solidFill>
          <a:latin typeface="Arial Rounded MT Bold" pitchFamily="34" charset="0"/>
          <a:ea typeface="黑体" pitchFamily="2" charset="-122"/>
        </a:defRPr>
      </a:lvl3pPr>
      <a:lvl4pPr algn="r" rtl="0" eaLnBrk="0" fontAlgn="base" hangingPunct="0">
        <a:spcBef>
          <a:spcPct val="0"/>
        </a:spcBef>
        <a:spcAft>
          <a:spcPct val="0"/>
        </a:spcAft>
        <a:defRPr sz="2800" b="1">
          <a:solidFill>
            <a:schemeClr val="tx2"/>
          </a:solidFill>
          <a:latin typeface="Arial Rounded MT Bold" pitchFamily="34" charset="0"/>
          <a:ea typeface="黑体" pitchFamily="2" charset="-122"/>
        </a:defRPr>
      </a:lvl4pPr>
      <a:lvl5pPr algn="r" rtl="0" eaLnBrk="0" fontAlgn="base" hangingPunct="0">
        <a:spcBef>
          <a:spcPct val="0"/>
        </a:spcBef>
        <a:spcAft>
          <a:spcPct val="0"/>
        </a:spcAft>
        <a:defRPr sz="2800" b="1">
          <a:solidFill>
            <a:schemeClr val="tx2"/>
          </a:solidFill>
          <a:latin typeface="Arial Rounded MT Bold" pitchFamily="34" charset="0"/>
          <a:ea typeface="黑体" pitchFamily="2" charset="-122"/>
        </a:defRPr>
      </a:lvl5pPr>
      <a:lvl6pPr marL="457200" algn="r" rtl="0" fontAlgn="base">
        <a:spcBef>
          <a:spcPct val="0"/>
        </a:spcBef>
        <a:spcAft>
          <a:spcPct val="0"/>
        </a:spcAft>
        <a:defRPr sz="2800" b="1">
          <a:solidFill>
            <a:schemeClr val="tx2"/>
          </a:solidFill>
          <a:latin typeface="Arial Rounded MT Bold" pitchFamily="34" charset="0"/>
          <a:ea typeface="黑体" pitchFamily="2" charset="-122"/>
        </a:defRPr>
      </a:lvl6pPr>
      <a:lvl7pPr marL="914400" algn="r" rtl="0" fontAlgn="base">
        <a:spcBef>
          <a:spcPct val="0"/>
        </a:spcBef>
        <a:spcAft>
          <a:spcPct val="0"/>
        </a:spcAft>
        <a:defRPr sz="2800" b="1">
          <a:solidFill>
            <a:schemeClr val="tx2"/>
          </a:solidFill>
          <a:latin typeface="Arial Rounded MT Bold" pitchFamily="34" charset="0"/>
          <a:ea typeface="黑体" pitchFamily="2" charset="-122"/>
        </a:defRPr>
      </a:lvl7pPr>
      <a:lvl8pPr marL="1371600" algn="r" rtl="0" fontAlgn="base">
        <a:spcBef>
          <a:spcPct val="0"/>
        </a:spcBef>
        <a:spcAft>
          <a:spcPct val="0"/>
        </a:spcAft>
        <a:defRPr sz="2800" b="1">
          <a:solidFill>
            <a:schemeClr val="tx2"/>
          </a:solidFill>
          <a:latin typeface="Arial Rounded MT Bold" pitchFamily="34" charset="0"/>
          <a:ea typeface="黑体" pitchFamily="2" charset="-122"/>
        </a:defRPr>
      </a:lvl8pPr>
      <a:lvl9pPr marL="1828800" algn="r" rtl="0" fontAlgn="base">
        <a:spcBef>
          <a:spcPct val="0"/>
        </a:spcBef>
        <a:spcAft>
          <a:spcPct val="0"/>
        </a:spcAft>
        <a:defRPr sz="2800" b="1">
          <a:solidFill>
            <a:schemeClr val="tx2"/>
          </a:solidFill>
          <a:latin typeface="Arial Rounded MT Bold" pitchFamily="34" charset="0"/>
          <a:ea typeface="黑体" pitchFamily="2" charset="-122"/>
        </a:defRPr>
      </a:lvl9pPr>
    </p:titleStyle>
    <p:bodyStyle>
      <a:lvl1pPr marL="342900" indent="-342900" algn="l" rtl="0" eaLnBrk="0" fontAlgn="base" hangingPunct="0">
        <a:spcBef>
          <a:spcPct val="20000"/>
        </a:spcBef>
        <a:spcAft>
          <a:spcPct val="0"/>
        </a:spcAft>
        <a:buBlip>
          <a:blip r:embed="rId18"/>
        </a:buBlip>
        <a:defRPr sz="24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19"/>
        </a:buBlip>
        <a:defRPr sz="2000" b="1">
          <a:solidFill>
            <a:schemeClr val="tx1"/>
          </a:solidFill>
          <a:latin typeface="+mn-lt"/>
          <a:ea typeface="+mn-ea"/>
        </a:defRPr>
      </a:lvl2pPr>
      <a:lvl3pPr marL="1143000" indent="-228600" algn="l" rtl="0" eaLnBrk="0" fontAlgn="base" hangingPunct="0">
        <a:spcBef>
          <a:spcPct val="20000"/>
        </a:spcBef>
        <a:spcAft>
          <a:spcPct val="0"/>
        </a:spcAft>
        <a:buBlip>
          <a:blip r:embed="rId20"/>
        </a:buBlip>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宋体" pitchFamily="2" charset="-122"/>
        </a:defRPr>
      </a:lvl6pPr>
      <a:lvl7pPr marL="2971800" indent="-228600" algn="l" rtl="0" fontAlgn="base">
        <a:spcBef>
          <a:spcPct val="20000"/>
        </a:spcBef>
        <a:spcAft>
          <a:spcPct val="0"/>
        </a:spcAft>
        <a:buChar char="»"/>
        <a:defRPr sz="2000">
          <a:solidFill>
            <a:schemeClr val="tx1"/>
          </a:solidFill>
          <a:latin typeface="+mn-lt"/>
          <a:ea typeface="宋体" pitchFamily="2" charset="-122"/>
        </a:defRPr>
      </a:lvl7pPr>
      <a:lvl8pPr marL="3429000" indent="-228600" algn="l" rtl="0" fontAlgn="base">
        <a:spcBef>
          <a:spcPct val="20000"/>
        </a:spcBef>
        <a:spcAft>
          <a:spcPct val="0"/>
        </a:spcAft>
        <a:buChar char="»"/>
        <a:defRPr sz="2000">
          <a:solidFill>
            <a:schemeClr val="tx1"/>
          </a:solidFill>
          <a:latin typeface="+mn-lt"/>
          <a:ea typeface="宋体" pitchFamily="2" charset="-122"/>
        </a:defRPr>
      </a:lvl8pPr>
      <a:lvl9pPr marL="3886200"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Rectangle 5"/>
          <p:cNvSpPr>
            <a:spLocks noChangeArrowheads="1"/>
          </p:cNvSpPr>
          <p:nvPr/>
        </p:nvSpPr>
        <p:spPr bwMode="auto">
          <a:xfrm>
            <a:off x="642938" y="2000250"/>
            <a:ext cx="7772400" cy="822325"/>
          </a:xfrm>
          <a:prstGeom prst="rect">
            <a:avLst/>
          </a:prstGeom>
          <a:noFill/>
          <a:ln w="9525">
            <a:noFill/>
            <a:miter lim="800000"/>
            <a:headEnd/>
            <a:tailEnd/>
          </a:ln>
          <a:effectLst>
            <a:outerShdw dist="28398" dir="1593903" algn="ctr" rotWithShape="0">
              <a:schemeClr val="tx1"/>
            </a:outerShdw>
          </a:effectLst>
        </p:spPr>
        <p:txBody>
          <a:bodyPr anchor="ctr"/>
          <a:lstStyle/>
          <a:p>
            <a:pPr algn="ctr">
              <a:defRPr/>
            </a:pPr>
            <a:r>
              <a:rPr lang="zh-CN" altLang="en-US" sz="4400" dirty="0" smtClean="0">
                <a:effectLst>
                  <a:outerShdw blurRad="50800" dist="38100" dir="8100000" algn="tr" rotWithShape="0">
                    <a:prstClr val="black">
                      <a:alpha val="40000"/>
                    </a:prstClr>
                  </a:outerShdw>
                </a:effectLst>
                <a:latin typeface="微软雅黑" pitchFamily="34" charset="-122"/>
                <a:ea typeface="微软雅黑" pitchFamily="34" charset="-122"/>
              </a:rPr>
              <a:t>第 </a:t>
            </a:r>
            <a:r>
              <a:rPr lang="en-US" altLang="zh-CN" sz="4400" dirty="0" smtClean="0">
                <a:effectLst>
                  <a:outerShdw blurRad="50800" dist="38100" dir="8100000" algn="tr" rotWithShape="0">
                    <a:prstClr val="black">
                      <a:alpha val="40000"/>
                    </a:prstClr>
                  </a:outerShdw>
                </a:effectLst>
                <a:latin typeface="微软雅黑" pitchFamily="34" charset="-122"/>
                <a:ea typeface="微软雅黑" pitchFamily="34" charset="-122"/>
              </a:rPr>
              <a:t>6</a:t>
            </a:r>
            <a:r>
              <a:rPr lang="en-US" altLang="zh-CN" sz="4400" b="0" dirty="0" smtClean="0">
                <a:effectLst>
                  <a:outerShdw blurRad="50800" dist="38100" dir="8100000" algn="tr" rotWithShape="0">
                    <a:prstClr val="black">
                      <a:alpha val="40000"/>
                    </a:prstClr>
                  </a:outerShdw>
                </a:effectLst>
                <a:latin typeface="微软雅黑" pitchFamily="34" charset="-122"/>
                <a:ea typeface="微软雅黑" pitchFamily="34" charset="-122"/>
              </a:rPr>
              <a:t> </a:t>
            </a:r>
            <a:r>
              <a:rPr lang="zh-CN" altLang="en-US" sz="4400" dirty="0" smtClean="0">
                <a:effectLst>
                  <a:outerShdw blurRad="50800" dist="38100" dir="8100000" algn="tr" rotWithShape="0">
                    <a:prstClr val="black">
                      <a:alpha val="40000"/>
                    </a:prstClr>
                  </a:outerShdw>
                </a:effectLst>
                <a:latin typeface="微软雅黑" pitchFamily="34" charset="-122"/>
                <a:ea typeface="微软雅黑" pitchFamily="34" charset="-122"/>
              </a:rPr>
              <a:t>章</a:t>
            </a:r>
            <a:endParaRPr lang="zh-CN" altLang="en-US" sz="4400" dirty="0">
              <a:effectLst>
                <a:outerShdw blurRad="50800" dist="38100" dir="8100000" algn="tr" rotWithShape="0">
                  <a:prstClr val="black">
                    <a:alpha val="40000"/>
                  </a:prstClr>
                </a:outerShdw>
              </a:effectLst>
              <a:latin typeface="微软雅黑" pitchFamily="34" charset="-122"/>
              <a:ea typeface="微软雅黑" pitchFamily="34" charset="-122"/>
            </a:endParaRPr>
          </a:p>
        </p:txBody>
      </p:sp>
      <p:sp>
        <p:nvSpPr>
          <p:cNvPr id="109574" name="Rectangle 6"/>
          <p:cNvSpPr>
            <a:spLocks noChangeArrowheads="1"/>
          </p:cNvSpPr>
          <p:nvPr/>
        </p:nvSpPr>
        <p:spPr bwMode="auto">
          <a:xfrm>
            <a:off x="1000100" y="3429000"/>
            <a:ext cx="7202488" cy="576262"/>
          </a:xfrm>
          <a:prstGeom prst="rect">
            <a:avLst/>
          </a:prstGeom>
          <a:noFill/>
          <a:ln w="9525">
            <a:noFill/>
            <a:miter lim="800000"/>
            <a:headEnd/>
            <a:tailEnd/>
          </a:ln>
          <a:effectLst>
            <a:outerShdw dist="35921" dir="2700000" algn="ctr" rotWithShape="0">
              <a:schemeClr val="tx1"/>
            </a:outerShdw>
          </a:effectLst>
        </p:spPr>
        <p:txBody>
          <a:bodyPr>
            <a:scene3d>
              <a:camera prst="orthographicFront">
                <a:rot lat="0" lon="21299999" rev="0"/>
              </a:camera>
              <a:lightRig rig="threePt" dir="t"/>
            </a:scene3d>
          </a:bodyPr>
          <a:lstStyle/>
          <a:p>
            <a:pPr algn="ctr">
              <a:spcBef>
                <a:spcPct val="20000"/>
              </a:spcBef>
              <a:defRPr/>
            </a:pPr>
            <a:r>
              <a:rPr lang="zh-CN" altLang="en-US" sz="4000" dirty="0" smtClean="0">
                <a:ln>
                  <a:solidFill>
                    <a:schemeClr val="accent1"/>
                  </a:solidFill>
                </a:ln>
                <a:solidFill>
                  <a:srgbClr val="0070C0"/>
                </a:solidFill>
                <a:effectLst>
                  <a:outerShdw blurRad="50800" dist="50800" dir="5400000" algn="ctr" rotWithShape="0">
                    <a:schemeClr val="accent2">
                      <a:lumMod val="60000"/>
                      <a:lumOff val="40000"/>
                    </a:schemeClr>
                  </a:outerShdw>
                </a:effectLst>
                <a:latin typeface="微软雅黑" pitchFamily="34" charset="-122"/>
                <a:ea typeface="微软雅黑" pitchFamily="34" charset="-122"/>
              </a:rPr>
              <a:t>面向对象的程序设计</a:t>
            </a:r>
            <a:endParaRPr lang="zh-CN" altLang="en-US" sz="4000" dirty="0">
              <a:ln>
                <a:solidFill>
                  <a:schemeClr val="accent1"/>
                </a:solidFill>
              </a:ln>
              <a:solidFill>
                <a:srgbClr val="0070C0"/>
              </a:solidFill>
              <a:effectLst>
                <a:outerShdw blurRad="50800" dist="50800" dir="5400000" algn="ctr" rotWithShape="0">
                  <a:schemeClr val="accent2">
                    <a:lumMod val="60000"/>
                    <a:lumOff val="40000"/>
                  </a:schemeClr>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7438" y="-26988"/>
            <a:ext cx="6786562" cy="792163"/>
          </a:xfrm>
        </p:spPr>
        <p:txBody>
          <a:bodyPr/>
          <a:lstStyle/>
          <a:p>
            <a:pPr>
              <a:defRPr/>
            </a:pPr>
            <a:r>
              <a:rPr lang="zh-CN" altLang="en-US" dirty="0" smtClean="0"/>
              <a:t>面向对象编程</a:t>
            </a:r>
            <a:endParaRPr lang="zh-CN" altLang="en-US" dirty="0"/>
          </a:p>
        </p:txBody>
      </p:sp>
      <p:sp>
        <p:nvSpPr>
          <p:cNvPr id="8196" name="Rectangle 7"/>
          <p:cNvSpPr>
            <a:spLocks noGrp="1" noChangeArrowheads="1"/>
          </p:cNvSpPr>
          <p:nvPr>
            <p:ph type="sldNum" sz="quarter" idx="10"/>
          </p:nvPr>
        </p:nvSpPr>
        <p:spPr>
          <a:noFill/>
        </p:spPr>
        <p:txBody>
          <a:bodyPr/>
          <a:lstStyle/>
          <a:p>
            <a:fld id="{799CE168-F230-444A-8EE2-F8138BB68634}" type="slidenum">
              <a:rPr lang="en-US" altLang="zh-CN" smtClean="0"/>
              <a:pPr/>
              <a:t>10</a:t>
            </a:fld>
            <a:endParaRPr lang="en-US" altLang="zh-CN" dirty="0" smtClean="0"/>
          </a:p>
        </p:txBody>
      </p:sp>
      <p:sp>
        <p:nvSpPr>
          <p:cNvPr id="5" name="内容占位符 4"/>
          <p:cNvSpPr>
            <a:spLocks noGrp="1"/>
          </p:cNvSpPr>
          <p:nvPr>
            <p:ph idx="1"/>
          </p:nvPr>
        </p:nvSpPr>
        <p:spPr/>
        <p:txBody>
          <a:bodyPr/>
          <a:lstStyle/>
          <a:p>
            <a:r>
              <a:rPr lang="zh-CN" altLang="en-US" dirty="0" smtClean="0"/>
              <a:t>特殊引用 </a:t>
            </a:r>
            <a:r>
              <a:rPr lang="en-US" altLang="zh-CN" dirty="0" smtClean="0">
                <a:solidFill>
                  <a:srgbClr val="C00000"/>
                </a:solidFill>
              </a:rPr>
              <a:t>$this</a:t>
            </a:r>
          </a:p>
          <a:p>
            <a:pPr>
              <a:buNone/>
            </a:pPr>
            <a:r>
              <a:rPr lang="en-US" altLang="zh-CN" dirty="0" smtClean="0"/>
              <a:t>		$this </a:t>
            </a:r>
            <a:r>
              <a:rPr lang="zh-CN" altLang="en-US" dirty="0" smtClean="0"/>
              <a:t>就是对象内部代表这个对象的引用，在对象内部和调用本对象的成员和对象外部调用对象的成员所使用的方式是一样的。</a:t>
            </a:r>
          </a:p>
          <a:p>
            <a:pPr lvl="1"/>
            <a:r>
              <a:rPr lang="en-US" altLang="zh-CN" dirty="0" smtClean="0"/>
              <a:t>$this-&gt;</a:t>
            </a:r>
            <a:r>
              <a:rPr lang="zh-CN" altLang="en-US" dirty="0" smtClean="0"/>
              <a:t>属性   </a:t>
            </a:r>
            <a:r>
              <a:rPr lang="en-US" altLang="zh-CN" dirty="0" smtClean="0"/>
              <a:t>$this-&gt;name; $this-&gt;age; $this-&gt;sex;</a:t>
            </a:r>
          </a:p>
          <a:p>
            <a:pPr lvl="1"/>
            <a:r>
              <a:rPr lang="en-US" altLang="zh-CN" dirty="0" smtClean="0"/>
              <a:t>$this-&gt;</a:t>
            </a:r>
            <a:r>
              <a:rPr lang="zh-CN" altLang="en-US" dirty="0" smtClean="0"/>
              <a:t>方法   </a:t>
            </a:r>
            <a:r>
              <a:rPr lang="en-US" altLang="zh-CN" dirty="0" smtClean="0"/>
              <a:t>$this-&gt;say();  $this-&gt;run();</a:t>
            </a:r>
          </a:p>
          <a:p>
            <a:pPr>
              <a:buNone/>
            </a:pP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构造方法和析构方法</a:t>
            </a:r>
            <a:endParaRPr lang="en-US" altLang="zh-CN" dirty="0" smtClean="0"/>
          </a:p>
          <a:p>
            <a:pPr lvl="1"/>
            <a:r>
              <a:rPr lang="zh-CN" altLang="en-US" dirty="0" smtClean="0"/>
              <a:t>格式：</a:t>
            </a:r>
            <a:r>
              <a:rPr lang="en-US" altLang="zh-CN" dirty="0" smtClean="0"/>
              <a:t>function </a:t>
            </a:r>
            <a:r>
              <a:rPr lang="en-US" altLang="zh-CN" dirty="0" smtClean="0">
                <a:solidFill>
                  <a:srgbClr val="C00000"/>
                </a:solidFill>
              </a:rPr>
              <a:t>__construct </a:t>
            </a:r>
            <a:r>
              <a:rPr lang="en-US" altLang="zh-CN" dirty="0" smtClean="0"/>
              <a:t>( [</a:t>
            </a:r>
            <a:r>
              <a:rPr lang="zh-CN" altLang="en-US" dirty="0" smtClean="0"/>
              <a:t>参数</a:t>
            </a:r>
            <a:r>
              <a:rPr lang="en-US" altLang="zh-CN" dirty="0" smtClean="0"/>
              <a:t>] ) { ... ... }</a:t>
            </a:r>
          </a:p>
          <a:p>
            <a:endParaRPr lang="en-US" altLang="zh-CN" dirty="0" smtClean="0"/>
          </a:p>
          <a:p>
            <a:pPr>
              <a:buNone/>
            </a:pPr>
            <a:r>
              <a:rPr lang="en-US" altLang="zh-CN" dirty="0" smtClean="0"/>
              <a:t>	</a:t>
            </a:r>
            <a:r>
              <a:rPr lang="en-US" altLang="zh-CN" sz="2000" b="0" dirty="0" smtClean="0">
                <a:effectLst/>
              </a:rPr>
              <a:t>	</a:t>
            </a:r>
            <a:r>
              <a:rPr lang="zh-CN" altLang="en-US" sz="2000" b="0" dirty="0" smtClean="0">
                <a:effectLst/>
              </a:rPr>
              <a:t>大多数类都有一种称为构造函数的特殊方法。当创建一个对象时，它将自动调用构造函数，也就是使用</a:t>
            </a:r>
            <a:r>
              <a:rPr lang="en-US" altLang="zh-CN" sz="2000" b="0" dirty="0" smtClean="0">
                <a:effectLst/>
              </a:rPr>
              <a:t>new </a:t>
            </a:r>
            <a:r>
              <a:rPr lang="zh-CN" altLang="en-US" sz="2000" b="0" dirty="0" smtClean="0">
                <a:effectLst/>
              </a:rPr>
              <a:t>这个关键字来实例化对象的时候自动调用构造方法。构造函数的声明与其它操作的声明一样，只是其名称必须是</a:t>
            </a:r>
            <a:r>
              <a:rPr lang="en-US" altLang="zh-CN" sz="2000" b="0" dirty="0" smtClean="0">
                <a:effectLst/>
              </a:rPr>
              <a:t>__construct( )</a:t>
            </a:r>
            <a:r>
              <a:rPr lang="zh-CN" altLang="en-US" sz="2000" b="0" dirty="0" smtClean="0">
                <a:effectLst/>
              </a:rPr>
              <a:t>。这是</a:t>
            </a:r>
            <a:r>
              <a:rPr lang="en-US" altLang="zh-CN" sz="2000" b="0" dirty="0" smtClean="0">
                <a:effectLst/>
              </a:rPr>
              <a:t>PHP5 </a:t>
            </a:r>
            <a:r>
              <a:rPr lang="zh-CN" altLang="en-US" sz="2000" b="0" dirty="0" smtClean="0">
                <a:effectLst/>
              </a:rPr>
              <a:t>中的变化，以前的版本中，构造函数的名称必须与类名相同，这种在</a:t>
            </a:r>
            <a:r>
              <a:rPr lang="en-US" altLang="zh-CN" sz="2000" b="0" dirty="0" smtClean="0">
                <a:effectLst/>
              </a:rPr>
              <a:t>PHP5 </a:t>
            </a:r>
            <a:r>
              <a:rPr lang="zh-CN" altLang="en-US" sz="2000" b="0" dirty="0" smtClean="0">
                <a:effectLst/>
              </a:rPr>
              <a:t>中仍然可以用，但现在以经很少有人用了，这样做的好处是可以使构造函数独立于类名，当类名发生改变时不需要改相应的构造函数名称了。为了向下兼容，如果一个类中没有名为</a:t>
            </a:r>
            <a:r>
              <a:rPr lang="en-US" altLang="zh-CN" sz="2000" b="0" dirty="0" smtClean="0">
                <a:effectLst/>
              </a:rPr>
              <a:t>__construct( )</a:t>
            </a:r>
            <a:r>
              <a:rPr lang="zh-CN" altLang="en-US" sz="2000" b="0" dirty="0" smtClean="0">
                <a:effectLst/>
              </a:rPr>
              <a:t>的方法，</a:t>
            </a:r>
            <a:r>
              <a:rPr lang="en-US" altLang="zh-CN" sz="2000" b="0" dirty="0" smtClean="0">
                <a:effectLst/>
              </a:rPr>
              <a:t>PHP </a:t>
            </a:r>
            <a:r>
              <a:rPr lang="zh-CN" altLang="en-US" sz="2000" b="0" dirty="0" smtClean="0">
                <a:effectLst/>
              </a:rPr>
              <a:t>将搜索一个</a:t>
            </a:r>
            <a:r>
              <a:rPr lang="en-US" altLang="zh-CN" sz="2000" b="0" dirty="0" smtClean="0">
                <a:effectLst/>
              </a:rPr>
              <a:t>php4 </a:t>
            </a:r>
            <a:r>
              <a:rPr lang="zh-CN" altLang="en-US" sz="2000" b="0" dirty="0" smtClean="0">
                <a:effectLst/>
              </a:rPr>
              <a:t>中的写法</a:t>
            </a:r>
            <a:r>
              <a:rPr lang="en-US" altLang="zh-CN" sz="2000" b="0" dirty="0" smtClean="0">
                <a:effectLst/>
              </a:rPr>
              <a:t>,</a:t>
            </a:r>
            <a:r>
              <a:rPr lang="zh-CN" altLang="en-US" sz="2000" b="0" dirty="0" smtClean="0">
                <a:effectLst/>
              </a:rPr>
              <a:t>与类名相同名的构造方法</a:t>
            </a:r>
            <a:r>
              <a:rPr lang="zh-CN" altLang="en-US" sz="2000" dirty="0" smtClean="0"/>
              <a:t>。</a:t>
            </a:r>
            <a:endParaRPr lang="en-US" altLang="zh-CN" dirty="0" smtClean="0"/>
          </a:p>
        </p:txBody>
      </p:sp>
      <p:sp>
        <p:nvSpPr>
          <p:cNvPr id="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11</a:t>
            </a:fld>
            <a:endParaRPr lang="en-US" altLang="zh-CN"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构造方法</a:t>
            </a:r>
            <a:endParaRPr lang="en-US" altLang="zh-CN" dirty="0" smtClean="0"/>
          </a:p>
          <a:p>
            <a:pPr>
              <a:buNone/>
            </a:pPr>
            <a:r>
              <a:rPr lang="en-US" altLang="zh-CN" dirty="0" smtClean="0"/>
              <a:t>	</a:t>
            </a:r>
            <a:r>
              <a:rPr lang="en-US" altLang="zh-CN" b="0" dirty="0" smtClean="0">
                <a:effectLst/>
              </a:rPr>
              <a:t>	</a:t>
            </a:r>
            <a:r>
              <a:rPr lang="zh-CN" altLang="en-US" b="0" dirty="0" smtClean="0">
                <a:effectLst/>
              </a:rPr>
              <a:t>在一个类中只能声明一个构造方法，而是只有在每次创建对象的时候都会去调用一次构造方法，不能主动的调用这个方法，所以通常用它执行一些有用的初始化任务。比如对成属性在创建对象的时候赋初值。</a:t>
            </a:r>
            <a:endParaRPr lang="zh-CN" altLang="en-US" b="0" dirty="0">
              <a:effectLst/>
            </a:endParaRPr>
          </a:p>
        </p:txBody>
      </p:sp>
      <p:sp>
        <p:nvSpPr>
          <p:cNvPr id="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12</a:t>
            </a:fld>
            <a:endParaRPr lang="en-US" altLang="zh-CN"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a:t>
            </a:r>
            <a:endParaRPr lang="zh-CN" altLang="en-US" dirty="0"/>
          </a:p>
        </p:txBody>
      </p:sp>
      <p:sp>
        <p:nvSpPr>
          <p:cNvPr id="3" name="内容占位符 2"/>
          <p:cNvSpPr>
            <a:spLocks noGrp="1"/>
          </p:cNvSpPr>
          <p:nvPr>
            <p:ph idx="1"/>
          </p:nvPr>
        </p:nvSpPr>
        <p:spPr/>
        <p:txBody>
          <a:bodyPr/>
          <a:lstStyle/>
          <a:p>
            <a:r>
              <a:rPr lang="zh-CN" altLang="en-US" dirty="0" smtClean="0"/>
              <a:t>析构函数</a:t>
            </a:r>
            <a:endParaRPr lang="en-US" altLang="zh-CN" dirty="0" smtClean="0"/>
          </a:p>
          <a:p>
            <a:pPr lvl="1">
              <a:buNone/>
            </a:pPr>
            <a:r>
              <a:rPr lang="zh-CN" altLang="en-US" dirty="0" smtClean="0"/>
              <a:t>格式：</a:t>
            </a:r>
            <a:r>
              <a:rPr lang="en-US" altLang="zh-CN" dirty="0" smtClean="0">
                <a:solidFill>
                  <a:srgbClr val="C00000"/>
                </a:solidFill>
              </a:rPr>
              <a:t>function __destruct ( ) { ... ... }</a:t>
            </a:r>
          </a:p>
          <a:p>
            <a:pPr lvl="1"/>
            <a:endParaRPr lang="en-US" altLang="zh-CN" dirty="0" smtClean="0"/>
          </a:p>
          <a:p>
            <a:pPr>
              <a:buNone/>
            </a:pPr>
            <a:r>
              <a:rPr lang="en-US" altLang="zh-CN" dirty="0" smtClean="0"/>
              <a:t>	</a:t>
            </a:r>
            <a:r>
              <a:rPr lang="en-US" altLang="zh-CN" sz="2000" b="0" dirty="0" smtClean="0">
                <a:effectLst/>
              </a:rPr>
              <a:t>	</a:t>
            </a:r>
            <a:r>
              <a:rPr lang="zh-CN" altLang="en-US" sz="2000" b="0" dirty="0" smtClean="0">
                <a:effectLst/>
              </a:rPr>
              <a:t>与构造函数相对的就是析构函数。析构函数是</a:t>
            </a:r>
            <a:r>
              <a:rPr lang="en-US" altLang="zh-CN" sz="2000" b="0" dirty="0" smtClean="0">
                <a:effectLst/>
              </a:rPr>
              <a:t>PHP5 </a:t>
            </a:r>
            <a:r>
              <a:rPr lang="zh-CN" altLang="en-US" sz="2000" b="0" dirty="0" smtClean="0">
                <a:effectLst/>
              </a:rPr>
              <a:t>新添加的内容，在</a:t>
            </a:r>
            <a:r>
              <a:rPr lang="en-US" altLang="zh-CN" sz="2000" b="0" dirty="0" smtClean="0">
                <a:effectLst/>
              </a:rPr>
              <a:t>PHP4 </a:t>
            </a:r>
            <a:r>
              <a:rPr lang="zh-CN" altLang="en-US" sz="2000" b="0" dirty="0" smtClean="0">
                <a:effectLst/>
              </a:rPr>
              <a:t>中没有析构函数。析构函数允许在销毁一个类之前执行的一些操作或完成一些功能，比如说关闭文件，释放结果集等，析构函数会在到某个对象的所有引用都被删除或者当对象被显式销毁时执行，也就是对象在内存中被销毁前调用析构函数。与构造函数的名称类似，一个类的析构函数名称必须是</a:t>
            </a:r>
            <a:r>
              <a:rPr lang="en-US" altLang="zh-CN" sz="2000" b="0" dirty="0" smtClean="0">
                <a:solidFill>
                  <a:srgbClr val="C00000"/>
                </a:solidFill>
                <a:effectLst/>
              </a:rPr>
              <a:t>__destruct( )</a:t>
            </a:r>
            <a:r>
              <a:rPr lang="zh-CN" altLang="en-US" sz="2000" b="0" dirty="0" smtClean="0">
                <a:effectLst/>
              </a:rPr>
              <a:t>。</a:t>
            </a:r>
            <a:endParaRPr lang="en-US" altLang="zh-CN" sz="2000" b="0" dirty="0" smtClean="0">
              <a:effectLst/>
            </a:endParaRPr>
          </a:p>
          <a:p>
            <a:pPr>
              <a:buNone/>
            </a:pPr>
            <a:endParaRPr lang="en-US" altLang="zh-CN" sz="2000" b="0" dirty="0" smtClean="0">
              <a:effectLst/>
            </a:endParaRPr>
          </a:p>
          <a:p>
            <a:pPr>
              <a:buNone/>
            </a:pPr>
            <a:r>
              <a:rPr lang="en-US" altLang="zh-CN" sz="2000" b="0" dirty="0" smtClean="0">
                <a:effectLst/>
              </a:rPr>
              <a:t>		</a:t>
            </a:r>
            <a:r>
              <a:rPr lang="zh-CN" altLang="en-US" sz="2000" b="0" dirty="0" smtClean="0">
                <a:effectLst/>
              </a:rPr>
              <a:t>析构函数不能带有任何参数。</a:t>
            </a:r>
            <a:endParaRPr lang="zh-CN" altLang="en-US" b="0" dirty="0" smtClean="0">
              <a:effectLst/>
            </a:endParaRPr>
          </a:p>
          <a:p>
            <a:endParaRPr lang="zh-CN" altLang="en-US" dirty="0"/>
          </a:p>
        </p:txBody>
      </p:sp>
      <p:sp>
        <p:nvSpPr>
          <p:cNvPr id="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13</a:t>
            </a:fld>
            <a:endParaRPr lang="en-US" altLang="zh-C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a:t>
            </a:r>
            <a:endParaRPr lang="zh-CN" altLang="en-US" dirty="0"/>
          </a:p>
        </p:txBody>
      </p:sp>
      <p:sp>
        <p:nvSpPr>
          <p:cNvPr id="3" name="内容占位符 2"/>
          <p:cNvSpPr>
            <a:spLocks noGrp="1"/>
          </p:cNvSpPr>
          <p:nvPr>
            <p:ph idx="1"/>
          </p:nvPr>
        </p:nvSpPr>
        <p:spPr/>
        <p:txBody>
          <a:bodyPr/>
          <a:lstStyle/>
          <a:p>
            <a:r>
              <a:rPr lang="zh-CN" altLang="en-US" dirty="0" smtClean="0"/>
              <a:t>封装性</a:t>
            </a:r>
            <a:endParaRPr lang="en-US" altLang="zh-CN" dirty="0" smtClean="0"/>
          </a:p>
          <a:p>
            <a:pPr>
              <a:buNone/>
            </a:pPr>
            <a:r>
              <a:rPr lang="en-US" altLang="zh-CN" b="0" dirty="0" smtClean="0">
                <a:effectLst/>
              </a:rPr>
              <a:t>	</a:t>
            </a:r>
            <a:r>
              <a:rPr lang="en-US" altLang="zh-CN" sz="2000" b="0" dirty="0" smtClean="0">
                <a:effectLst/>
              </a:rPr>
              <a:t>	</a:t>
            </a:r>
            <a:r>
              <a:rPr lang="zh-CN" altLang="en-US" sz="2000" b="0" dirty="0" smtClean="0">
                <a:effectLst/>
              </a:rPr>
              <a:t>封装性是面向对象编程中的三大特性之一，封装性就是把对象的属性和服务结合成一个独立的相同单位，并尽可能隐蔽对象的内部细节。</a:t>
            </a:r>
            <a:endParaRPr lang="en-US" altLang="zh-CN" sz="2000" b="0" dirty="0" smtClean="0">
              <a:effectLst/>
            </a:endParaRPr>
          </a:p>
          <a:p>
            <a:pPr>
              <a:buNone/>
            </a:pPr>
            <a:r>
              <a:rPr lang="en-US" altLang="zh-CN" sz="2000" dirty="0" smtClean="0"/>
              <a:t>	</a:t>
            </a:r>
            <a:r>
              <a:rPr lang="en-US" altLang="zh-CN" sz="2000" b="0" dirty="0" smtClean="0">
                <a:effectLst/>
              </a:rPr>
              <a:t>	</a:t>
            </a:r>
            <a:r>
              <a:rPr lang="zh-CN" altLang="en-US" sz="2000" b="0" dirty="0" smtClean="0">
                <a:effectLst/>
              </a:rPr>
              <a:t>封装的原则在软件上的反映是：要求使对象以外的部分不能随意存取对象的内部数据（属性），从而有效的避免了外部错误对它的</a:t>
            </a:r>
            <a:r>
              <a:rPr lang="en-US" altLang="zh-CN" sz="2000" b="0" dirty="0" smtClean="0">
                <a:effectLst/>
              </a:rPr>
              <a:t>"</a:t>
            </a:r>
            <a:r>
              <a:rPr lang="zh-CN" altLang="en-US" sz="2000" b="0" dirty="0" smtClean="0">
                <a:effectLst/>
              </a:rPr>
              <a:t>交叉感染</a:t>
            </a:r>
            <a:r>
              <a:rPr lang="en-US" altLang="zh-CN" sz="2000" b="0" dirty="0" smtClean="0">
                <a:effectLst/>
              </a:rPr>
              <a:t>"</a:t>
            </a:r>
            <a:r>
              <a:rPr lang="zh-CN" altLang="en-US" sz="2000" b="0" dirty="0" smtClean="0">
                <a:effectLst/>
              </a:rPr>
              <a:t>，使软件错误能够局部化，大大减少查错和排错的难度。</a:t>
            </a:r>
            <a:endParaRPr lang="en-US" altLang="zh-CN" sz="2000" dirty="0" smtClean="0"/>
          </a:p>
          <a:p>
            <a:r>
              <a:rPr lang="zh-CN" altLang="en-US" dirty="0" smtClean="0">
                <a:solidFill>
                  <a:srgbClr val="FF0000"/>
                </a:solidFill>
                <a:effectLst/>
              </a:rPr>
              <a:t>关键字 </a:t>
            </a:r>
            <a:r>
              <a:rPr lang="en-US" altLang="zh-CN" dirty="0" smtClean="0">
                <a:solidFill>
                  <a:srgbClr val="FF0000"/>
                </a:solidFill>
                <a:effectLst/>
              </a:rPr>
              <a:t>private</a:t>
            </a:r>
          </a:p>
          <a:p>
            <a:pPr lvl="1"/>
            <a:endParaRPr lang="en-US" altLang="zh-CN" dirty="0" smtClean="0">
              <a:solidFill>
                <a:srgbClr val="FF0000"/>
              </a:solidFill>
              <a:effectLst/>
            </a:endParaRPr>
          </a:p>
          <a:p>
            <a:endParaRPr lang="en-US" altLang="zh-CN" dirty="0" smtClean="0"/>
          </a:p>
          <a:p>
            <a:pPr>
              <a:buNone/>
            </a:pPr>
            <a:r>
              <a:rPr lang="en-US" altLang="zh-CN" dirty="0" smtClean="0"/>
              <a:t>	</a:t>
            </a:r>
            <a:endParaRPr lang="zh-CN" altLang="en-US" b="0" dirty="0">
              <a:effectLst/>
            </a:endParaRPr>
          </a:p>
        </p:txBody>
      </p:sp>
      <p:sp>
        <p:nvSpPr>
          <p:cNvPr id="4" name="AutoShape 7"/>
          <p:cNvSpPr>
            <a:spLocks noChangeArrowheads="1"/>
          </p:cNvSpPr>
          <p:nvPr/>
        </p:nvSpPr>
        <p:spPr bwMode="auto">
          <a:xfrm>
            <a:off x="1214414" y="4071942"/>
            <a:ext cx="4357718" cy="2247424"/>
          </a:xfrm>
          <a:prstGeom prst="roundRect">
            <a:avLst>
              <a:gd name="adj" fmla="val 16667"/>
            </a:avLst>
          </a:prstGeom>
          <a:gradFill rotWithShape="1">
            <a:gsLst>
              <a:gs pos="0">
                <a:srgbClr val="CCFFFF"/>
              </a:gs>
              <a:gs pos="100000">
                <a:srgbClr val="CCFFFF">
                  <a:gamma/>
                  <a:tint val="0"/>
                  <a:invGamma/>
                </a:srgbClr>
              </a:gs>
            </a:gsLst>
            <a:lin ang="5400000" scaled="1"/>
          </a:gradFill>
          <a:ln w="9525" algn="ctr">
            <a:solidFill>
              <a:srgbClr val="008080"/>
            </a:solidFill>
            <a:round/>
            <a:headEnd/>
            <a:tailEnd/>
          </a:ln>
          <a:effectLst/>
        </p:spPr>
        <p:txBody>
          <a:bodyPr wrap="square">
            <a:spAutoFit/>
          </a:bodyPr>
          <a:lstStyle/>
          <a:p>
            <a:pPr lvl="1">
              <a:buNone/>
            </a:pPr>
            <a:r>
              <a:rPr lang="en-US" altLang="zh-CN" b="0" dirty="0" smtClean="0">
                <a:latin typeface="微软雅黑" pitchFamily="34" charset="-122"/>
                <a:ea typeface="微软雅黑" pitchFamily="34" charset="-122"/>
              </a:rPr>
              <a:t>Class Person{</a:t>
            </a:r>
          </a:p>
          <a:p>
            <a:pPr lvl="1">
              <a:buNone/>
            </a:pPr>
            <a:r>
              <a:rPr lang="en-US" altLang="zh-CN" b="0" dirty="0" smtClean="0">
                <a:latin typeface="微软雅黑" pitchFamily="34" charset="-122"/>
                <a:ea typeface="微软雅黑" pitchFamily="34" charset="-122"/>
              </a:rPr>
              <a:t>	</a:t>
            </a:r>
            <a:r>
              <a:rPr lang="en-US" altLang="zh-CN" b="0" dirty="0" smtClean="0">
                <a:solidFill>
                  <a:srgbClr val="FF0000"/>
                </a:solidFill>
                <a:latin typeface="微软雅黑" pitchFamily="34" charset="-122"/>
                <a:ea typeface="微软雅黑" pitchFamily="34" charset="-122"/>
              </a:rPr>
              <a:t>private</a:t>
            </a:r>
            <a:r>
              <a:rPr lang="en-US" altLang="zh-CN" b="0" dirty="0" smtClean="0">
                <a:latin typeface="微软雅黑" pitchFamily="34" charset="-122"/>
                <a:ea typeface="微软雅黑" pitchFamily="34" charset="-122"/>
              </a:rPr>
              <a:t> $name;</a:t>
            </a:r>
          </a:p>
          <a:p>
            <a:pPr lvl="1">
              <a:buNone/>
            </a:pPr>
            <a:r>
              <a:rPr lang="en-US" altLang="zh-CN" b="0" dirty="0" smtClean="0">
                <a:latin typeface="微软雅黑" pitchFamily="34" charset="-122"/>
                <a:ea typeface="微软雅黑" pitchFamily="34" charset="-122"/>
              </a:rPr>
              <a:t>	</a:t>
            </a:r>
            <a:r>
              <a:rPr lang="en-US" altLang="zh-CN" b="0" dirty="0" smtClean="0">
                <a:solidFill>
                  <a:srgbClr val="FF0000"/>
                </a:solidFill>
                <a:latin typeface="微软雅黑" pitchFamily="34" charset="-122"/>
                <a:ea typeface="微软雅黑" pitchFamily="34" charset="-122"/>
              </a:rPr>
              <a:t>private</a:t>
            </a:r>
            <a:r>
              <a:rPr lang="en-US" altLang="zh-CN" b="0" dirty="0" smtClean="0">
                <a:latin typeface="微软雅黑" pitchFamily="34" charset="-122"/>
                <a:ea typeface="微软雅黑" pitchFamily="34" charset="-122"/>
              </a:rPr>
              <a:t> $age;</a:t>
            </a:r>
          </a:p>
          <a:p>
            <a:pPr lvl="1">
              <a:buNone/>
            </a:pPr>
            <a:r>
              <a:rPr lang="en-US" altLang="zh-CN" b="0" dirty="0" smtClean="0">
                <a:latin typeface="微软雅黑" pitchFamily="34" charset="-122"/>
                <a:ea typeface="微软雅黑" pitchFamily="34" charset="-122"/>
              </a:rPr>
              <a:t>	</a:t>
            </a:r>
            <a:r>
              <a:rPr lang="en-US" altLang="zh-CN" b="0" dirty="0" smtClean="0">
                <a:solidFill>
                  <a:srgbClr val="FF0000"/>
                </a:solidFill>
                <a:latin typeface="微软雅黑" pitchFamily="34" charset="-122"/>
                <a:ea typeface="微软雅黑" pitchFamily="34" charset="-122"/>
              </a:rPr>
              <a:t>private</a:t>
            </a:r>
            <a:r>
              <a:rPr lang="en-US" altLang="zh-CN" b="0" dirty="0" smtClean="0">
                <a:latin typeface="微软雅黑" pitchFamily="34" charset="-122"/>
                <a:ea typeface="微软雅黑" pitchFamily="34" charset="-122"/>
              </a:rPr>
              <a:t> $gender;</a:t>
            </a:r>
          </a:p>
          <a:p>
            <a:pPr lvl="1">
              <a:buNone/>
            </a:pPr>
            <a:endParaRPr lang="en-US" altLang="zh-CN" b="0" dirty="0" smtClean="0">
              <a:latin typeface="微软雅黑" pitchFamily="34" charset="-122"/>
              <a:ea typeface="微软雅黑" pitchFamily="34" charset="-122"/>
            </a:endParaRPr>
          </a:p>
          <a:p>
            <a:pPr lvl="1">
              <a:buNone/>
            </a:pPr>
            <a:r>
              <a:rPr lang="en-US" altLang="zh-CN" b="0" dirty="0" smtClean="0">
                <a:latin typeface="微软雅黑" pitchFamily="34" charset="-122"/>
                <a:ea typeface="微软雅黑" pitchFamily="34" charset="-122"/>
              </a:rPr>
              <a:t>	…………………….</a:t>
            </a:r>
          </a:p>
          <a:p>
            <a:pPr lvl="1">
              <a:buNone/>
            </a:pPr>
            <a:r>
              <a:rPr lang="en-US" altLang="zh-CN" b="0" dirty="0" smtClean="0">
                <a:latin typeface="微软雅黑" pitchFamily="34" charset="-122"/>
                <a:ea typeface="微软雅黑" pitchFamily="34" charset="-122"/>
              </a:rPr>
              <a:t>}</a:t>
            </a:r>
            <a:endParaRPr lang="zh-CN" altLang="en-US" b="0" dirty="0">
              <a:latin typeface="微软雅黑" pitchFamily="34" charset="-122"/>
              <a:ea typeface="微软雅黑" pitchFamily="34" charset="-122"/>
            </a:endParaRPr>
          </a:p>
        </p:txBody>
      </p:sp>
      <p:sp>
        <p:nvSpPr>
          <p:cNvPr id="5"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14</a:t>
            </a:fld>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封装性</a:t>
            </a:r>
            <a:endParaRPr lang="en-US" altLang="zh-CN" dirty="0" smtClean="0"/>
          </a:p>
          <a:p>
            <a:pPr>
              <a:buNone/>
            </a:pPr>
            <a:r>
              <a:rPr lang="en-US" altLang="zh-CN" dirty="0" smtClean="0"/>
              <a:t>	</a:t>
            </a:r>
            <a:endParaRPr lang="zh-CN" altLang="en-US" dirty="0"/>
          </a:p>
        </p:txBody>
      </p:sp>
      <p:sp>
        <p:nvSpPr>
          <p:cNvPr id="4" name="AutoShape 7"/>
          <p:cNvSpPr>
            <a:spLocks noChangeArrowheads="1"/>
          </p:cNvSpPr>
          <p:nvPr/>
        </p:nvSpPr>
        <p:spPr bwMode="auto">
          <a:xfrm>
            <a:off x="3714744" y="1500174"/>
            <a:ext cx="5429256" cy="4699159"/>
          </a:xfrm>
          <a:prstGeom prst="roundRect">
            <a:avLst>
              <a:gd name="adj" fmla="val 16667"/>
            </a:avLst>
          </a:prstGeom>
          <a:gradFill rotWithShape="1">
            <a:gsLst>
              <a:gs pos="0">
                <a:srgbClr val="CCFFFF"/>
              </a:gs>
              <a:gs pos="100000">
                <a:srgbClr val="CCFFFF">
                  <a:gamma/>
                  <a:tint val="0"/>
                  <a:invGamma/>
                </a:srgbClr>
              </a:gs>
            </a:gsLst>
            <a:lin ang="5400000" scaled="1"/>
          </a:gradFill>
          <a:ln w="9525" algn="ctr">
            <a:solidFill>
              <a:srgbClr val="008080"/>
            </a:solidFill>
            <a:round/>
            <a:headEnd/>
            <a:tailEnd/>
          </a:ln>
          <a:effectLst/>
        </p:spPr>
        <p:txBody>
          <a:bodyPr wrap="square">
            <a:spAutoFit/>
          </a:bodyPr>
          <a:lstStyle/>
          <a:p>
            <a:pPr lvl="1">
              <a:buNone/>
            </a:pPr>
            <a:r>
              <a:rPr lang="en-US" altLang="zh-CN" b="0" dirty="0" smtClean="0">
                <a:latin typeface="微软雅黑" pitchFamily="34" charset="-122"/>
                <a:ea typeface="微软雅黑" pitchFamily="34" charset="-122"/>
              </a:rPr>
              <a:t>Class Person{</a:t>
            </a:r>
          </a:p>
          <a:p>
            <a:pPr lvl="1">
              <a:buNone/>
            </a:pPr>
            <a:r>
              <a:rPr lang="en-US" altLang="zh-CN" b="0" dirty="0" smtClean="0">
                <a:latin typeface="微软雅黑" pitchFamily="34" charset="-122"/>
                <a:ea typeface="微软雅黑" pitchFamily="34" charset="-122"/>
              </a:rPr>
              <a:t>	</a:t>
            </a:r>
            <a:r>
              <a:rPr lang="en-US" altLang="zh-CN" b="0" dirty="0" smtClean="0">
                <a:solidFill>
                  <a:srgbClr val="FF0000"/>
                </a:solidFill>
                <a:latin typeface="微软雅黑" pitchFamily="34" charset="-122"/>
                <a:ea typeface="微软雅黑" pitchFamily="34" charset="-122"/>
              </a:rPr>
              <a:t>private</a:t>
            </a:r>
            <a:r>
              <a:rPr lang="en-US" altLang="zh-CN" b="0" dirty="0" smtClean="0">
                <a:latin typeface="微软雅黑" pitchFamily="34" charset="-122"/>
                <a:ea typeface="微软雅黑" pitchFamily="34" charset="-122"/>
              </a:rPr>
              <a:t> $name;</a:t>
            </a:r>
          </a:p>
          <a:p>
            <a:pPr lvl="1">
              <a:buNone/>
            </a:pPr>
            <a:r>
              <a:rPr lang="en-US" altLang="zh-CN" b="0" dirty="0" smtClean="0">
                <a:latin typeface="微软雅黑" pitchFamily="34" charset="-122"/>
                <a:ea typeface="微软雅黑" pitchFamily="34" charset="-122"/>
              </a:rPr>
              <a:t>	</a:t>
            </a:r>
            <a:r>
              <a:rPr lang="en-US" altLang="zh-CN" b="0" dirty="0" smtClean="0">
                <a:solidFill>
                  <a:srgbClr val="FF0000"/>
                </a:solidFill>
                <a:latin typeface="微软雅黑" pitchFamily="34" charset="-122"/>
                <a:ea typeface="微软雅黑" pitchFamily="34" charset="-122"/>
              </a:rPr>
              <a:t>private</a:t>
            </a:r>
            <a:r>
              <a:rPr lang="en-US" altLang="zh-CN" b="0" dirty="0" smtClean="0">
                <a:latin typeface="微软雅黑" pitchFamily="34" charset="-122"/>
                <a:ea typeface="微软雅黑" pitchFamily="34" charset="-122"/>
              </a:rPr>
              <a:t> $age;</a:t>
            </a:r>
          </a:p>
          <a:p>
            <a:pPr lvl="1">
              <a:buNone/>
            </a:pPr>
            <a:r>
              <a:rPr lang="en-US" altLang="zh-CN" b="0" dirty="0" smtClean="0">
                <a:latin typeface="微软雅黑" pitchFamily="34" charset="-122"/>
                <a:ea typeface="微软雅黑" pitchFamily="34" charset="-122"/>
              </a:rPr>
              <a:t>	</a:t>
            </a:r>
            <a:r>
              <a:rPr lang="en-US" altLang="zh-CN" b="0" dirty="0" smtClean="0">
                <a:solidFill>
                  <a:srgbClr val="FF0000"/>
                </a:solidFill>
                <a:latin typeface="微软雅黑" pitchFamily="34" charset="-122"/>
                <a:ea typeface="微软雅黑" pitchFamily="34" charset="-122"/>
              </a:rPr>
              <a:t>private</a:t>
            </a:r>
            <a:r>
              <a:rPr lang="en-US" altLang="zh-CN" b="0" dirty="0" smtClean="0">
                <a:latin typeface="微软雅黑" pitchFamily="34" charset="-122"/>
                <a:ea typeface="微软雅黑" pitchFamily="34" charset="-122"/>
              </a:rPr>
              <a:t> $gender;</a:t>
            </a:r>
          </a:p>
          <a:p>
            <a:pPr lvl="1">
              <a:buNone/>
            </a:pPr>
            <a:r>
              <a:rPr lang="en-US" altLang="zh-CN" b="0" dirty="0" smtClean="0">
                <a:latin typeface="微软雅黑" pitchFamily="34" charset="-122"/>
                <a:ea typeface="微软雅黑" pitchFamily="34" charset="-122"/>
              </a:rPr>
              <a:t>	</a:t>
            </a:r>
          </a:p>
          <a:p>
            <a:pPr lvl="1">
              <a:buNone/>
            </a:pPr>
            <a:r>
              <a:rPr lang="en-US" altLang="zh-CN" b="0" dirty="0" smtClean="0">
                <a:solidFill>
                  <a:srgbClr val="FF0000"/>
                </a:solidFill>
                <a:latin typeface="微软雅黑" pitchFamily="34" charset="-122"/>
                <a:ea typeface="微软雅黑" pitchFamily="34" charset="-122"/>
              </a:rPr>
              <a:t>private</a:t>
            </a:r>
            <a:r>
              <a:rPr lang="en-US" altLang="zh-CN" b="0" dirty="0" smtClean="0">
                <a:latin typeface="微软雅黑" pitchFamily="34" charset="-122"/>
                <a:ea typeface="微软雅黑" pitchFamily="34" charset="-122"/>
              </a:rPr>
              <a:t> function say(){</a:t>
            </a:r>
          </a:p>
          <a:p>
            <a:pPr lvl="1">
              <a:buNone/>
            </a:pPr>
            <a:r>
              <a:rPr lang="en-US" altLang="zh-CN" b="0" dirty="0" smtClean="0">
                <a:latin typeface="微软雅黑" pitchFamily="34" charset="-122"/>
                <a:ea typeface="微软雅黑" pitchFamily="34" charset="-122"/>
              </a:rPr>
              <a:t>         echo “</a:t>
            </a:r>
            <a:r>
              <a:rPr lang="zh-CN" altLang="en-US" b="0" dirty="0" smtClean="0">
                <a:latin typeface="微软雅黑" pitchFamily="34" charset="-122"/>
                <a:ea typeface="微软雅黑" pitchFamily="34" charset="-122"/>
              </a:rPr>
              <a:t>我的名字</a:t>
            </a:r>
            <a:r>
              <a:rPr lang="en-US" altLang="zh-CN" b="0" dirty="0" smtClean="0">
                <a:latin typeface="微软雅黑" pitchFamily="34" charset="-122"/>
                <a:ea typeface="微软雅黑" pitchFamily="34" charset="-122"/>
              </a:rPr>
              <a:t>”.$this-&gt;name;</a:t>
            </a:r>
          </a:p>
          <a:p>
            <a:pPr lvl="1">
              <a:buNone/>
            </a:pPr>
            <a:r>
              <a:rPr lang="en-US" altLang="zh-CN" b="0" dirty="0" smtClean="0">
                <a:latin typeface="微软雅黑" pitchFamily="34" charset="-122"/>
                <a:ea typeface="微软雅黑" pitchFamily="34" charset="-122"/>
              </a:rPr>
              <a:t>	}</a:t>
            </a:r>
          </a:p>
          <a:p>
            <a:pPr lvl="1">
              <a:buNone/>
            </a:pPr>
            <a:r>
              <a:rPr lang="en-US" altLang="zh-CN" b="0" dirty="0" smtClean="0">
                <a:latin typeface="微软雅黑" pitchFamily="34" charset="-122"/>
                <a:ea typeface="微软雅黑" pitchFamily="34" charset="-122"/>
              </a:rPr>
              <a:t>	</a:t>
            </a:r>
          </a:p>
          <a:p>
            <a:pPr lvl="1">
              <a:buNone/>
            </a:pPr>
            <a:r>
              <a:rPr lang="en-US" altLang="zh-CN" b="0" dirty="0" smtClean="0">
                <a:latin typeface="微软雅黑" pitchFamily="34" charset="-122"/>
                <a:ea typeface="微软雅黑" pitchFamily="34" charset="-122"/>
              </a:rPr>
              <a:t>}</a:t>
            </a:r>
          </a:p>
          <a:p>
            <a:pPr lvl="1"/>
            <a:r>
              <a:rPr lang="en-US" altLang="zh-CN" b="0" dirty="0" smtClean="0">
                <a:latin typeface="微软雅黑" pitchFamily="34" charset="-122"/>
                <a:ea typeface="微软雅黑" pitchFamily="34" charset="-122"/>
              </a:rPr>
              <a:t>$p1 = new Person();</a:t>
            </a:r>
          </a:p>
          <a:p>
            <a:pPr lvl="1"/>
            <a:r>
              <a:rPr lang="en-US" altLang="zh-CN" b="0" dirty="0" smtClean="0">
                <a:latin typeface="微软雅黑" pitchFamily="34" charset="-122"/>
                <a:ea typeface="微软雅黑" pitchFamily="34" charset="-122"/>
              </a:rPr>
              <a:t>$p1-&gt;name = "</a:t>
            </a:r>
            <a:r>
              <a:rPr lang="zh-CN" altLang="en-US" b="0" dirty="0" smtClean="0">
                <a:latin typeface="微软雅黑" pitchFamily="34" charset="-122"/>
                <a:ea typeface="微软雅黑" pitchFamily="34" charset="-122"/>
              </a:rPr>
              <a:t>王燕</a:t>
            </a:r>
            <a:r>
              <a:rPr lang="en-US" altLang="zh-CN" b="0" dirty="0" smtClean="0">
                <a:latin typeface="微软雅黑" pitchFamily="34" charset="-122"/>
                <a:ea typeface="微软雅黑" pitchFamily="34" charset="-122"/>
              </a:rPr>
              <a:t>";</a:t>
            </a:r>
          </a:p>
          <a:p>
            <a:pPr lvl="1"/>
            <a:r>
              <a:rPr lang="en-US" altLang="zh-CN" b="0" dirty="0" smtClean="0">
                <a:latin typeface="微软雅黑" pitchFamily="34" charset="-122"/>
                <a:ea typeface="微软雅黑" pitchFamily="34" charset="-122"/>
              </a:rPr>
              <a:t>$p1-&gt;age = 20;</a:t>
            </a:r>
          </a:p>
          <a:p>
            <a:pPr lvl="1"/>
            <a:r>
              <a:rPr lang="en-US" altLang="zh-CN" b="0" dirty="0" smtClean="0">
                <a:latin typeface="微软雅黑" pitchFamily="34" charset="-122"/>
                <a:ea typeface="微软雅黑" pitchFamily="34" charset="-122"/>
              </a:rPr>
              <a:t>$p1-&gt;gender = "</a:t>
            </a:r>
            <a:r>
              <a:rPr lang="zh-CN" altLang="en-US" b="0" dirty="0" smtClean="0">
                <a:latin typeface="微软雅黑" pitchFamily="34" charset="-122"/>
                <a:ea typeface="微软雅黑" pitchFamily="34" charset="-122"/>
              </a:rPr>
              <a:t>女</a:t>
            </a:r>
            <a:r>
              <a:rPr lang="en-US" altLang="zh-CN" b="0" dirty="0" smtClean="0">
                <a:latin typeface="微软雅黑" pitchFamily="34" charset="-122"/>
                <a:ea typeface="微软雅黑" pitchFamily="34" charset="-122"/>
              </a:rPr>
              <a:t>";</a:t>
            </a:r>
          </a:p>
          <a:p>
            <a:pPr lvl="1"/>
            <a:r>
              <a:rPr lang="en-US" altLang="zh-CN" b="0" dirty="0" smtClean="0">
                <a:latin typeface="微软雅黑" pitchFamily="34" charset="-122"/>
                <a:ea typeface="微软雅黑" pitchFamily="34" charset="-122"/>
              </a:rPr>
              <a:t>$p1-&gt;say();</a:t>
            </a:r>
            <a:endParaRPr lang="zh-CN" altLang="en-US" b="0" dirty="0">
              <a:latin typeface="微软雅黑" pitchFamily="34" charset="-122"/>
              <a:ea typeface="微软雅黑" pitchFamily="34" charset="-122"/>
            </a:endParaRPr>
          </a:p>
        </p:txBody>
      </p:sp>
      <p:sp>
        <p:nvSpPr>
          <p:cNvPr id="5" name="内容占位符 2"/>
          <p:cNvSpPr txBox="1">
            <a:spLocks/>
          </p:cNvSpPr>
          <p:nvPr/>
        </p:nvSpPr>
        <p:spPr bwMode="auto">
          <a:xfrm>
            <a:off x="428596" y="1928802"/>
            <a:ext cx="3214710" cy="40005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私有的成员是不能被外部访问的，因为私有成员只能在本对象内部自己访问，比如，</a:t>
            </a:r>
            <a:r>
              <a:rPr lang="en-US" altLang="zh-CN" sz="2000" b="0" dirty="0" smtClean="0">
                <a:latin typeface="微软雅黑" pitchFamily="34" charset="-122"/>
                <a:ea typeface="微软雅黑" pitchFamily="34" charset="-122"/>
              </a:rPr>
              <a:t>$p1 </a:t>
            </a:r>
            <a:r>
              <a:rPr lang="zh-CN" altLang="en-US" sz="2000" b="0" dirty="0" smtClean="0">
                <a:latin typeface="微软雅黑" pitchFamily="34" charset="-122"/>
                <a:ea typeface="微软雅黑" pitchFamily="34" charset="-122"/>
              </a:rPr>
              <a:t>这个对象自己想把他的私有属性说出去，在</a:t>
            </a:r>
            <a:r>
              <a:rPr lang="en-US" altLang="zh-CN" sz="2000" b="0" dirty="0" smtClean="0">
                <a:latin typeface="微软雅黑" pitchFamily="34" charset="-122"/>
                <a:ea typeface="微软雅黑" pitchFamily="34" charset="-122"/>
              </a:rPr>
              <a:t>say()</a:t>
            </a:r>
            <a:r>
              <a:rPr lang="zh-CN" altLang="en-US" sz="2000" b="0" dirty="0" smtClean="0">
                <a:latin typeface="微软雅黑" pitchFamily="34" charset="-122"/>
                <a:ea typeface="微软雅黑" pitchFamily="34" charset="-122"/>
              </a:rPr>
              <a:t>这个方法里面访问了私有属性，这样是可以。（没有加任何访问控制，默认的是</a:t>
            </a:r>
            <a:r>
              <a:rPr lang="en-US" altLang="zh-CN" sz="2000" dirty="0" smtClean="0">
                <a:solidFill>
                  <a:srgbClr val="FF0000"/>
                </a:solidFill>
                <a:latin typeface="微软雅黑" pitchFamily="34" charset="-122"/>
                <a:ea typeface="微软雅黑" pitchFamily="34" charset="-122"/>
              </a:rPr>
              <a:t>public </a:t>
            </a:r>
            <a:r>
              <a:rPr lang="zh-CN" altLang="en-US" sz="2000" b="0" dirty="0" smtClean="0">
                <a:latin typeface="微软雅黑" pitchFamily="34" charset="-122"/>
                <a:ea typeface="微软雅黑" pitchFamily="34" charset="-122"/>
              </a:rPr>
              <a:t>的，任何地方都可以访问）</a:t>
            </a:r>
            <a:endParaRPr kumimoji="0" lang="zh-CN" altLang="en-US" sz="2000" b="0" i="0" u="none" strike="noStrike" kern="0" cap="none" spc="0" normalizeH="0" baseline="0" noProof="0" dirty="0">
              <a:ln>
                <a:noFill/>
              </a:ln>
              <a:solidFill>
                <a:schemeClr val="tx1"/>
              </a:solidFill>
              <a:effectLst/>
              <a:uLnTx/>
              <a:uFillTx/>
              <a:latin typeface="微软雅黑" pitchFamily="34" charset="-122"/>
              <a:ea typeface="微软雅黑" pitchFamily="34" charset="-122"/>
            </a:endParaRPr>
          </a:p>
        </p:txBody>
      </p:sp>
      <p:sp>
        <p:nvSpPr>
          <p:cNvPr id="6"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15</a:t>
            </a:fld>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封装性</a:t>
            </a:r>
            <a:endParaRPr lang="en-US" altLang="zh-CN" dirty="0" smtClean="0"/>
          </a:p>
          <a:p>
            <a:pPr lvl="1"/>
            <a:r>
              <a:rPr lang="zh-CN" altLang="en-US" dirty="0" smtClean="0"/>
              <a:t>介绍</a:t>
            </a:r>
            <a:r>
              <a:rPr lang="en-US" altLang="zh-CN" dirty="0" smtClean="0"/>
              <a:t>4</a:t>
            </a:r>
            <a:r>
              <a:rPr lang="zh-CN" altLang="en-US" dirty="0" smtClean="0"/>
              <a:t>个魔术函数（也有叫魔术方法）</a:t>
            </a:r>
            <a:endParaRPr lang="en-US" altLang="zh-CN" dirty="0" smtClean="0"/>
          </a:p>
          <a:p>
            <a:pPr lvl="1"/>
            <a:r>
              <a:rPr lang="en-US" altLang="zh-CN" dirty="0" smtClean="0"/>
              <a:t>__set() __get() __</a:t>
            </a:r>
            <a:r>
              <a:rPr lang="en-US" altLang="zh-CN" dirty="0" err="1" smtClean="0"/>
              <a:t>isset</a:t>
            </a:r>
            <a:r>
              <a:rPr lang="en-US" altLang="zh-CN" dirty="0" smtClean="0"/>
              <a:t>() __unset();</a:t>
            </a:r>
          </a:p>
          <a:p>
            <a:pPr>
              <a:buNone/>
            </a:pPr>
            <a:r>
              <a:rPr lang="en-US" altLang="zh-CN" dirty="0" smtClean="0"/>
              <a:t>	</a:t>
            </a:r>
            <a:r>
              <a:rPr lang="en-US" altLang="zh-CN" sz="2000" b="0" dirty="0" smtClean="0">
                <a:effectLst/>
              </a:rPr>
              <a:t>	</a:t>
            </a:r>
            <a:r>
              <a:rPr lang="zh-CN" altLang="en-US" sz="2000" b="0" dirty="0" smtClean="0">
                <a:effectLst/>
              </a:rPr>
              <a:t>总是把类的属性定义为</a:t>
            </a:r>
            <a:r>
              <a:rPr lang="en-US" altLang="zh-CN" sz="2000" b="0" dirty="0" smtClean="0">
                <a:effectLst/>
              </a:rPr>
              <a:t>private</a:t>
            </a:r>
            <a:r>
              <a:rPr lang="zh-CN" altLang="en-US" sz="2000" b="0" dirty="0" smtClean="0">
                <a:effectLst/>
              </a:rPr>
              <a:t>，这更符合现实的逻辑。但是，对属性的读取和赋值操作是非常频繁的。</a:t>
            </a:r>
            <a:endParaRPr lang="en-US" altLang="zh-CN" sz="2000" b="0" dirty="0" smtClean="0">
              <a:effectLst/>
            </a:endParaRPr>
          </a:p>
          <a:p>
            <a:pPr>
              <a:buNone/>
            </a:pPr>
            <a:r>
              <a:rPr lang="en-US" altLang="zh-CN" sz="2000" b="0" dirty="0" smtClean="0">
                <a:effectLst/>
              </a:rPr>
              <a:t>		</a:t>
            </a:r>
            <a:r>
              <a:rPr lang="zh-CN" altLang="en-US" sz="2000" b="0" dirty="0" smtClean="0">
                <a:effectLst/>
              </a:rPr>
              <a:t>因此在</a:t>
            </a:r>
            <a:r>
              <a:rPr lang="en-US" altLang="zh-CN" sz="2000" b="0" dirty="0" smtClean="0">
                <a:effectLst/>
              </a:rPr>
              <a:t>PHP5 </a:t>
            </a:r>
            <a:r>
              <a:rPr lang="zh-CN" altLang="en-US" sz="2000" b="0" dirty="0" smtClean="0">
                <a:effectLst/>
              </a:rPr>
              <a:t>中，预定义了两个函数“</a:t>
            </a:r>
            <a:r>
              <a:rPr lang="en-US" altLang="zh-CN" sz="2000" b="0" dirty="0" smtClean="0">
                <a:effectLst/>
              </a:rPr>
              <a:t>__get()</a:t>
            </a:r>
            <a:r>
              <a:rPr lang="zh-CN" altLang="en-US" sz="2000" b="0" dirty="0" smtClean="0">
                <a:effectLst/>
              </a:rPr>
              <a:t>”和“</a:t>
            </a:r>
            <a:r>
              <a:rPr lang="en-US" altLang="zh-CN" sz="2000" b="0" dirty="0" smtClean="0">
                <a:effectLst/>
              </a:rPr>
              <a:t>__set()</a:t>
            </a:r>
            <a:r>
              <a:rPr lang="zh-CN" altLang="en-US" sz="2000" b="0" dirty="0" smtClean="0">
                <a:effectLst/>
              </a:rPr>
              <a:t>”来获取和赋值其属性。</a:t>
            </a:r>
            <a:endParaRPr lang="en-US" altLang="zh-CN" sz="2000" b="0" dirty="0" smtClean="0">
              <a:effectLst/>
            </a:endParaRPr>
          </a:p>
          <a:p>
            <a:pPr>
              <a:buNone/>
            </a:pPr>
            <a:r>
              <a:rPr lang="en-US" altLang="zh-CN" sz="2000" b="0" dirty="0" smtClean="0">
                <a:effectLst/>
              </a:rPr>
              <a:t>		</a:t>
            </a:r>
            <a:r>
              <a:rPr lang="zh-CN" altLang="en-US" sz="2000" b="0" dirty="0" smtClean="0">
                <a:effectLst/>
              </a:rPr>
              <a:t>以及检查属性的“</a:t>
            </a:r>
            <a:r>
              <a:rPr lang="en-US" altLang="zh-CN" sz="2000" b="0" dirty="0" smtClean="0">
                <a:effectLst/>
              </a:rPr>
              <a:t>__</a:t>
            </a:r>
            <a:r>
              <a:rPr lang="en-US" altLang="zh-CN" sz="2000" b="0" dirty="0" err="1" smtClean="0">
                <a:effectLst/>
              </a:rPr>
              <a:t>isset</a:t>
            </a:r>
            <a:r>
              <a:rPr lang="en-US" altLang="zh-CN" sz="2000" b="0" dirty="0" smtClean="0">
                <a:effectLst/>
              </a:rPr>
              <a:t>()</a:t>
            </a:r>
            <a:r>
              <a:rPr lang="zh-CN" altLang="en-US" sz="2000" b="0" dirty="0" smtClean="0">
                <a:effectLst/>
              </a:rPr>
              <a:t>”</a:t>
            </a:r>
            <a:endParaRPr lang="en-US" altLang="zh-CN" sz="2000" b="0" dirty="0" smtClean="0">
              <a:effectLst/>
            </a:endParaRPr>
          </a:p>
          <a:p>
            <a:pPr>
              <a:buNone/>
            </a:pPr>
            <a:r>
              <a:rPr lang="en-US" altLang="zh-CN" sz="2000" b="0" dirty="0" smtClean="0">
                <a:effectLst/>
              </a:rPr>
              <a:t>	      </a:t>
            </a:r>
            <a:r>
              <a:rPr lang="zh-CN" altLang="en-US" sz="2000" b="0" dirty="0" smtClean="0">
                <a:effectLst/>
              </a:rPr>
              <a:t> 删除属性的方法“</a:t>
            </a:r>
            <a:r>
              <a:rPr lang="en-US" altLang="zh-CN" sz="2000" b="0" dirty="0" smtClean="0">
                <a:effectLst/>
              </a:rPr>
              <a:t>__unset()</a:t>
            </a:r>
            <a:r>
              <a:rPr lang="zh-CN" altLang="en-US" sz="2000" b="0" dirty="0" smtClean="0">
                <a:effectLst/>
              </a:rPr>
              <a:t>”。</a:t>
            </a:r>
            <a:endParaRPr lang="en-US" altLang="zh-CN" sz="2000" b="0" dirty="0" smtClean="0">
              <a:effectLst/>
            </a:endParaRPr>
          </a:p>
        </p:txBody>
      </p:sp>
      <p:sp>
        <p:nvSpPr>
          <p:cNvPr id="4" name="内容占位符 2"/>
          <p:cNvSpPr txBox="1">
            <a:spLocks/>
          </p:cNvSpPr>
          <p:nvPr/>
        </p:nvSpPr>
        <p:spPr bwMode="auto">
          <a:xfrm>
            <a:off x="5214942" y="4857760"/>
            <a:ext cx="3500462" cy="7858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详见代码：</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007oop /17.php</a:t>
            </a:r>
            <a:endParaRPr kumimoji="0" lang="zh-CN" altLang="en-US" sz="2000" b="0" i="0" u="none" strike="noStrike" kern="0" cap="none" spc="0" normalizeH="0" baseline="0" noProof="0" dirty="0">
              <a:ln>
                <a:noFill/>
              </a:ln>
              <a:solidFill>
                <a:schemeClr val="tx1"/>
              </a:solidFill>
              <a:effectLst/>
              <a:uLnTx/>
              <a:uFillTx/>
              <a:latin typeface="微软雅黑" pitchFamily="34" charset="-122"/>
              <a:ea typeface="微软雅黑" pitchFamily="34" charset="-122"/>
            </a:endParaRPr>
          </a:p>
        </p:txBody>
      </p:sp>
      <p:sp>
        <p:nvSpPr>
          <p:cNvPr id="5"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16</a:t>
            </a:fld>
            <a:endParaRPr lang="en-US" altLang="zh-C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类的继承</a:t>
            </a:r>
            <a:endParaRPr lang="en-US" altLang="zh-CN" dirty="0" smtClean="0"/>
          </a:p>
          <a:p>
            <a:pPr>
              <a:buNone/>
            </a:pPr>
            <a:r>
              <a:rPr lang="en-US" altLang="zh-CN" dirty="0" smtClean="0"/>
              <a:t>	</a:t>
            </a:r>
            <a:r>
              <a:rPr lang="en-US" altLang="zh-CN" sz="2000" b="0" dirty="0" smtClean="0">
                <a:effectLst/>
              </a:rPr>
              <a:t>	</a:t>
            </a:r>
            <a:r>
              <a:rPr lang="zh-CN" altLang="en-US" sz="2000" b="0" dirty="0" smtClean="0">
                <a:solidFill>
                  <a:srgbClr val="C00000"/>
                </a:solidFill>
                <a:effectLst/>
              </a:rPr>
              <a:t>继承</a:t>
            </a:r>
            <a:r>
              <a:rPr lang="zh-CN" altLang="en-US" sz="2000" b="0" dirty="0" smtClean="0">
                <a:effectLst/>
              </a:rPr>
              <a:t>作为面向对象的三个重要特性的一个方面，继承是</a:t>
            </a:r>
            <a:r>
              <a:rPr lang="en-US" altLang="zh-CN" sz="2000" b="0" dirty="0" smtClean="0">
                <a:effectLst/>
              </a:rPr>
              <a:t>PHP5 </a:t>
            </a:r>
            <a:r>
              <a:rPr lang="zh-CN" altLang="en-US" sz="2000" b="0" dirty="0" smtClean="0">
                <a:effectLst/>
              </a:rPr>
              <a:t>面向对象程序设计的重要特性之一，它是指建立一个新的派生类，从一个或多个先前定义的类中继承数据和函数，而且可以重新定义或加进新数据和函数，从而建立了类的层次或等级。说的简单点就是，继承性是子类自动共享父类的数据结构和方法的机制。</a:t>
            </a:r>
            <a:endParaRPr lang="en-US" altLang="zh-CN" sz="2000" b="0" dirty="0" smtClean="0">
              <a:effectLst/>
            </a:endParaRPr>
          </a:p>
          <a:p>
            <a:pPr>
              <a:buNone/>
            </a:pPr>
            <a:r>
              <a:rPr lang="en-US" altLang="zh-CN" sz="2000" b="0" dirty="0" smtClean="0">
                <a:effectLst/>
              </a:rPr>
              <a:t>		</a:t>
            </a:r>
            <a:r>
              <a:rPr lang="zh-CN" altLang="en-US" sz="2000" b="0" dirty="0" smtClean="0">
                <a:effectLst/>
              </a:rPr>
              <a:t>通过继承机制，可以利用已有的数据类型来定义新的数据类型。所定义的新的数据类型不仅拥有新定义的成员，而且还同时拥有旧的成员。我们称已存在的用来派生新类的类为基类，又称为</a:t>
            </a:r>
            <a:r>
              <a:rPr lang="zh-CN" altLang="en-US" sz="2000" b="0" dirty="0" smtClean="0">
                <a:solidFill>
                  <a:srgbClr val="000099"/>
                </a:solidFill>
                <a:effectLst/>
              </a:rPr>
              <a:t>父类</a:t>
            </a:r>
            <a:r>
              <a:rPr lang="zh-CN" altLang="en-US" sz="2000" b="0" dirty="0" smtClean="0">
                <a:effectLst/>
              </a:rPr>
              <a:t>以及</a:t>
            </a:r>
            <a:r>
              <a:rPr lang="zh-CN" altLang="en-US" sz="2000" b="0" dirty="0" smtClean="0">
                <a:solidFill>
                  <a:srgbClr val="000099"/>
                </a:solidFill>
                <a:effectLst/>
              </a:rPr>
              <a:t>超类</a:t>
            </a:r>
            <a:r>
              <a:rPr lang="zh-CN" altLang="en-US" sz="2000" b="0" dirty="0" smtClean="0">
                <a:effectLst/>
              </a:rPr>
              <a:t>。由已存在的类派生出的新类称为派生类，又称为</a:t>
            </a:r>
            <a:r>
              <a:rPr lang="zh-CN" altLang="en-US" sz="2000" b="0" dirty="0" smtClean="0">
                <a:solidFill>
                  <a:srgbClr val="C00000"/>
                </a:solidFill>
                <a:effectLst/>
              </a:rPr>
              <a:t>子类</a:t>
            </a:r>
            <a:r>
              <a:rPr lang="zh-CN" altLang="en-US" sz="2000" b="0" dirty="0" smtClean="0">
                <a:effectLst/>
              </a:rPr>
              <a:t>。</a:t>
            </a:r>
            <a:endParaRPr lang="en-US" altLang="zh-CN" sz="2000" b="0" dirty="0" smtClean="0">
              <a:effectLst/>
            </a:endParaRPr>
          </a:p>
          <a:p>
            <a:pPr>
              <a:buNone/>
            </a:pPr>
            <a:r>
              <a:rPr lang="en-US" altLang="zh-CN" sz="2000" dirty="0" smtClean="0"/>
              <a:t>	</a:t>
            </a:r>
            <a:r>
              <a:rPr lang="en-US" altLang="zh-CN" sz="2000" b="0" dirty="0" smtClean="0">
                <a:effectLst/>
              </a:rPr>
              <a:t>	</a:t>
            </a:r>
            <a:r>
              <a:rPr lang="zh-CN" altLang="en-US" sz="2000" b="0" dirty="0" smtClean="0">
                <a:effectLst/>
              </a:rPr>
              <a:t>但是在</a:t>
            </a:r>
            <a:r>
              <a:rPr lang="en-US" altLang="zh-CN" sz="2000" b="0" dirty="0" smtClean="0">
                <a:effectLst/>
              </a:rPr>
              <a:t>PHP </a:t>
            </a:r>
            <a:r>
              <a:rPr lang="zh-CN" altLang="en-US" sz="2000" b="0" dirty="0" smtClean="0">
                <a:effectLst/>
              </a:rPr>
              <a:t>和</a:t>
            </a:r>
            <a:r>
              <a:rPr lang="en-US" altLang="zh-CN" sz="2000" b="0" dirty="0" smtClean="0">
                <a:effectLst/>
              </a:rPr>
              <a:t>Java </a:t>
            </a:r>
            <a:r>
              <a:rPr lang="zh-CN" altLang="en-US" sz="2000" b="0" dirty="0" smtClean="0">
                <a:effectLst/>
              </a:rPr>
              <a:t>语言里面没有多继承，只有</a:t>
            </a:r>
            <a:r>
              <a:rPr lang="zh-CN" altLang="en-US" sz="2000" b="0" dirty="0" smtClean="0">
                <a:solidFill>
                  <a:srgbClr val="C00000"/>
                </a:solidFill>
                <a:effectLst/>
              </a:rPr>
              <a:t>单继承</a:t>
            </a:r>
            <a:r>
              <a:rPr lang="zh-CN" altLang="en-US" sz="2000" b="0" dirty="0" smtClean="0">
                <a:effectLst/>
              </a:rPr>
              <a:t>，也就是说，一个类只能直接从一个类中继承数据，这就是我们所说的单继承。</a:t>
            </a:r>
            <a:endParaRPr lang="zh-CN" altLang="en-US" sz="2000" b="0" dirty="0">
              <a:effectLst/>
            </a:endParaRPr>
          </a:p>
        </p:txBody>
      </p:sp>
      <p:sp>
        <p:nvSpPr>
          <p:cNvPr id="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17</a:t>
            </a:fld>
            <a:endParaRPr lang="en-US" altLang="zh-CN"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类</a:t>
            </a:r>
            <a:r>
              <a:rPr lang="zh-CN" altLang="en-US" dirty="0" smtClean="0"/>
              <a:t>的</a:t>
            </a:r>
            <a:r>
              <a:rPr lang="zh-CN" altLang="en-US" dirty="0" smtClean="0"/>
              <a:t>继承</a:t>
            </a:r>
            <a:endParaRPr lang="en-US" altLang="zh-CN" dirty="0" smtClean="0"/>
          </a:p>
          <a:p>
            <a:pPr>
              <a:buNone/>
            </a:pPr>
            <a:r>
              <a:rPr lang="en-US" altLang="zh-CN" sz="2000" b="0" dirty="0" smtClean="0">
                <a:effectLst/>
              </a:rPr>
              <a:t>		</a:t>
            </a:r>
            <a:r>
              <a:rPr lang="zh-CN" altLang="en-US" sz="2000" b="0" dirty="0" smtClean="0">
                <a:effectLst/>
              </a:rPr>
              <a:t>方法重载就是定义相同的方法名，通过“参数的个数”不同或“参数的类型”不同，来访问我们的相同方法名的不同方法。</a:t>
            </a:r>
            <a:endParaRPr lang="en-US" altLang="zh-CN" sz="2000" b="0" dirty="0" smtClean="0">
              <a:effectLst/>
            </a:endParaRPr>
          </a:p>
          <a:p>
            <a:pPr>
              <a:buNone/>
            </a:pPr>
            <a:r>
              <a:rPr lang="en-US" altLang="zh-CN" sz="2000" dirty="0" smtClean="0"/>
              <a:t>	</a:t>
            </a:r>
            <a:r>
              <a:rPr lang="en-US" altLang="zh-CN" sz="2000" b="0" dirty="0" smtClean="0">
                <a:effectLst/>
              </a:rPr>
              <a:t>	</a:t>
            </a:r>
            <a:r>
              <a:rPr lang="zh-CN" altLang="en-US" sz="2000" b="0" dirty="0" smtClean="0">
                <a:effectLst/>
              </a:rPr>
              <a:t>因为</a:t>
            </a:r>
            <a:r>
              <a:rPr lang="en-US" altLang="zh-CN" sz="2000" b="0" dirty="0" smtClean="0">
                <a:effectLst/>
              </a:rPr>
              <a:t>PHP </a:t>
            </a:r>
            <a:r>
              <a:rPr lang="zh-CN" altLang="en-US" sz="2000" b="0" dirty="0" smtClean="0">
                <a:effectLst/>
              </a:rPr>
              <a:t>是弱类型的语言，所以在方法的参数中本身就可以接收不同类型的数据，又因为</a:t>
            </a:r>
            <a:r>
              <a:rPr lang="en-US" altLang="zh-CN" sz="2000" b="0" dirty="0" smtClean="0">
                <a:effectLst/>
              </a:rPr>
              <a:t>PHP</a:t>
            </a:r>
            <a:r>
              <a:rPr lang="zh-CN" altLang="en-US" sz="2000" b="0" dirty="0" smtClean="0">
                <a:effectLst/>
              </a:rPr>
              <a:t>的方法可以接收不定个数的参数，所以通过传递不同个数的参数调用不相同方法名的不同方法也是不成立的。所以在</a:t>
            </a:r>
            <a:r>
              <a:rPr lang="en-US" altLang="zh-CN" sz="2000" b="0" dirty="0" smtClean="0">
                <a:effectLst/>
              </a:rPr>
              <a:t>PHP </a:t>
            </a:r>
            <a:r>
              <a:rPr lang="zh-CN" altLang="en-US" sz="2000" b="0" dirty="0" smtClean="0">
                <a:effectLst/>
              </a:rPr>
              <a:t>里面没有方法重载。</a:t>
            </a:r>
            <a:endParaRPr lang="en-US" altLang="zh-CN" sz="2000" b="0" dirty="0" smtClean="0">
              <a:effectLst/>
            </a:endParaRPr>
          </a:p>
          <a:p>
            <a:pPr>
              <a:buNone/>
            </a:pPr>
            <a:r>
              <a:rPr lang="en-US" altLang="zh-CN" sz="2000" dirty="0" smtClean="0"/>
              <a:t>		</a:t>
            </a:r>
            <a:r>
              <a:rPr lang="zh-CN" altLang="en-US" sz="2000" dirty="0" smtClean="0"/>
              <a:t>重写是子类的方法覆盖父类的方法 要求方法名和参数都相同 </a:t>
            </a:r>
            <a:endParaRPr lang="en-US" altLang="zh-CN" sz="2000" dirty="0" smtClean="0"/>
          </a:p>
          <a:p>
            <a:pPr>
              <a:buNone/>
            </a:pPr>
            <a:endParaRPr lang="en-US" altLang="zh-CN" sz="2000" dirty="0" smtClean="0"/>
          </a:p>
          <a:p>
            <a:r>
              <a:rPr lang="zh-CN" altLang="en-US" sz="2000" dirty="0" smtClean="0"/>
              <a:t>调用父类的方法中的代码</a:t>
            </a:r>
            <a:endParaRPr lang="en-US" altLang="zh-CN" sz="2000" dirty="0" smtClean="0"/>
          </a:p>
          <a:p>
            <a:pPr lvl="1"/>
            <a:r>
              <a:rPr lang="zh-CN" altLang="en-US" sz="1600" dirty="0" smtClean="0"/>
              <a:t>一种是使用父类的“</a:t>
            </a:r>
            <a:r>
              <a:rPr lang="zh-CN" altLang="en-US" sz="1600" dirty="0" smtClean="0">
                <a:solidFill>
                  <a:schemeClr val="accent2">
                    <a:lumMod val="75000"/>
                  </a:schemeClr>
                </a:solidFill>
              </a:rPr>
              <a:t>类名：：</a:t>
            </a:r>
            <a:r>
              <a:rPr lang="zh-CN" altLang="en-US" sz="1600" dirty="0" smtClean="0"/>
              <a:t>”来调用父类中被覆盖的方法；</a:t>
            </a:r>
          </a:p>
          <a:p>
            <a:pPr lvl="1"/>
            <a:r>
              <a:rPr lang="zh-CN" altLang="en-US" sz="1600" dirty="0" smtClean="0"/>
              <a:t>一种是使用“</a:t>
            </a:r>
            <a:r>
              <a:rPr lang="en-US" altLang="zh-CN" sz="1600" dirty="0" smtClean="0">
                <a:solidFill>
                  <a:schemeClr val="accent2">
                    <a:lumMod val="75000"/>
                  </a:schemeClr>
                </a:solidFill>
              </a:rPr>
              <a:t>parent</a:t>
            </a:r>
            <a:r>
              <a:rPr lang="zh-CN" altLang="en-US" sz="1600" dirty="0" smtClean="0">
                <a:solidFill>
                  <a:schemeClr val="accent2">
                    <a:lumMod val="75000"/>
                  </a:schemeClr>
                </a:solidFill>
              </a:rPr>
              <a:t>：：</a:t>
            </a:r>
            <a:r>
              <a:rPr lang="zh-CN" altLang="en-US" sz="1600" dirty="0" smtClean="0"/>
              <a:t>”的方试来调用父类中被覆盖的方法；</a:t>
            </a:r>
            <a:endParaRPr lang="zh-CN" altLang="en-US" sz="1600" b="0" dirty="0">
              <a:effectLst/>
            </a:endParaRPr>
          </a:p>
        </p:txBody>
      </p:sp>
      <p:sp>
        <p:nvSpPr>
          <p:cNvPr id="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18</a:t>
            </a:fld>
            <a:endParaRPr lang="en-US" altLang="zh-CN"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访问类型</a:t>
            </a:r>
            <a:endParaRPr lang="en-US" altLang="zh-CN" dirty="0" smtClean="0"/>
          </a:p>
          <a:p>
            <a:pPr>
              <a:buNone/>
            </a:pPr>
            <a:r>
              <a:rPr lang="en-US" altLang="zh-CN" dirty="0" smtClean="0"/>
              <a:t>	</a:t>
            </a:r>
            <a:r>
              <a:rPr lang="en-US" altLang="zh-CN" sz="2000" b="0" dirty="0" smtClean="0">
                <a:effectLst/>
              </a:rPr>
              <a:t>	</a:t>
            </a:r>
            <a:r>
              <a:rPr lang="zh-CN" altLang="en-US" sz="2000" b="0" dirty="0" smtClean="0">
                <a:effectLst/>
              </a:rPr>
              <a:t>类型的访问修饰符允许开发人员对类成员的访问进行限制，这是</a:t>
            </a:r>
            <a:r>
              <a:rPr lang="en-US" altLang="zh-CN" sz="2000" b="0" dirty="0" smtClean="0">
                <a:effectLst/>
              </a:rPr>
              <a:t>PHP5 </a:t>
            </a:r>
            <a:r>
              <a:rPr lang="zh-CN" altLang="en-US" sz="2000" b="0" dirty="0" smtClean="0">
                <a:effectLst/>
              </a:rPr>
              <a:t>的新特性，但却是</a:t>
            </a:r>
            <a:r>
              <a:rPr lang="en-US" altLang="zh-CN" sz="2000" b="0" dirty="0" smtClean="0">
                <a:effectLst/>
              </a:rPr>
              <a:t>OOP</a:t>
            </a:r>
            <a:r>
              <a:rPr lang="zh-CN" altLang="en-US" sz="2000" b="0" dirty="0" smtClean="0">
                <a:effectLst/>
              </a:rPr>
              <a:t>语言的一个好的特性。而且大多数</a:t>
            </a:r>
            <a:r>
              <a:rPr lang="en-US" altLang="zh-CN" sz="2000" b="0" dirty="0" smtClean="0">
                <a:effectLst/>
              </a:rPr>
              <a:t>OOP </a:t>
            </a:r>
            <a:r>
              <a:rPr lang="zh-CN" altLang="en-US" sz="2000" b="0" dirty="0" smtClean="0">
                <a:effectLst/>
              </a:rPr>
              <a:t>语言都已支持此特性。</a:t>
            </a:r>
            <a:r>
              <a:rPr lang="en-US" altLang="zh-CN" sz="2000" b="0" dirty="0" smtClean="0">
                <a:effectLst/>
              </a:rPr>
              <a:t>PHP5 </a:t>
            </a:r>
            <a:r>
              <a:rPr lang="zh-CN" altLang="en-US" sz="2000" b="0" dirty="0" smtClean="0">
                <a:effectLst/>
              </a:rPr>
              <a:t>支持如下</a:t>
            </a:r>
            <a:r>
              <a:rPr lang="en-US" altLang="zh-CN" sz="2000" b="0" dirty="0" smtClean="0">
                <a:effectLst/>
              </a:rPr>
              <a:t>3 </a:t>
            </a:r>
            <a:r>
              <a:rPr lang="zh-CN" altLang="en-US" sz="2000" b="0" dirty="0" smtClean="0">
                <a:effectLst/>
              </a:rPr>
              <a:t>种访问修饰符：</a:t>
            </a:r>
            <a:r>
              <a:rPr lang="en-US" altLang="zh-CN" sz="2000" b="0" dirty="0" smtClean="0">
                <a:effectLst/>
              </a:rPr>
              <a:t>public(</a:t>
            </a:r>
            <a:r>
              <a:rPr lang="zh-CN" altLang="en-US" sz="2000" b="0" dirty="0" smtClean="0">
                <a:effectLst/>
              </a:rPr>
              <a:t>公有的、默认的</a:t>
            </a:r>
            <a:r>
              <a:rPr lang="en-US" altLang="zh-CN" sz="2000" b="0" dirty="0" smtClean="0">
                <a:effectLst/>
              </a:rPr>
              <a:t>)</a:t>
            </a:r>
            <a:r>
              <a:rPr lang="zh-CN" altLang="en-US" sz="2000" b="0" dirty="0" smtClean="0">
                <a:effectLst/>
              </a:rPr>
              <a:t>，</a:t>
            </a:r>
            <a:r>
              <a:rPr lang="en-US" altLang="zh-CN" sz="2000" b="0" dirty="0" smtClean="0">
                <a:effectLst/>
              </a:rPr>
              <a:t>private(</a:t>
            </a:r>
            <a:r>
              <a:rPr lang="zh-CN" altLang="en-US" sz="2000" b="0" dirty="0" smtClean="0">
                <a:effectLst/>
              </a:rPr>
              <a:t>私有的</a:t>
            </a:r>
            <a:r>
              <a:rPr lang="en-US" altLang="zh-CN" sz="2000" b="0" dirty="0" smtClean="0">
                <a:effectLst/>
              </a:rPr>
              <a:t>)</a:t>
            </a:r>
            <a:r>
              <a:rPr lang="zh-CN" altLang="en-US" sz="2000" b="0" dirty="0" smtClean="0">
                <a:effectLst/>
              </a:rPr>
              <a:t>和</a:t>
            </a:r>
            <a:r>
              <a:rPr lang="en-US" altLang="zh-CN" sz="2000" b="0" dirty="0" smtClean="0">
                <a:effectLst/>
              </a:rPr>
              <a:t>protected(</a:t>
            </a:r>
            <a:r>
              <a:rPr lang="zh-CN" altLang="en-US" sz="2000" b="0" dirty="0" smtClean="0">
                <a:effectLst/>
              </a:rPr>
              <a:t>受保护的</a:t>
            </a:r>
            <a:r>
              <a:rPr lang="en-US" altLang="zh-CN" sz="2000" b="0" dirty="0" smtClean="0">
                <a:effectLst/>
              </a:rPr>
              <a:t>)</a:t>
            </a:r>
            <a:r>
              <a:rPr lang="zh-CN" altLang="en-US" sz="2000" b="0" dirty="0" smtClean="0">
                <a:effectLst/>
              </a:rPr>
              <a:t>三种。</a:t>
            </a:r>
            <a:endParaRPr lang="en-US" altLang="zh-CN" dirty="0" smtClean="0"/>
          </a:p>
          <a:p>
            <a:r>
              <a:rPr lang="en-US" altLang="zh-CN" dirty="0" smtClean="0">
                <a:solidFill>
                  <a:srgbClr val="C00000"/>
                </a:solidFill>
              </a:rPr>
              <a:t>Public </a:t>
            </a:r>
          </a:p>
          <a:p>
            <a:pPr>
              <a:buNone/>
            </a:pPr>
            <a:r>
              <a:rPr lang="en-US" altLang="zh-CN" dirty="0" smtClean="0"/>
              <a:t>	</a:t>
            </a:r>
            <a:r>
              <a:rPr lang="en-US" altLang="zh-CN" sz="2000" b="0" dirty="0" smtClean="0">
                <a:effectLst/>
              </a:rPr>
              <a:t>	public </a:t>
            </a:r>
            <a:r>
              <a:rPr lang="zh-CN" altLang="en-US" sz="2000" b="0" dirty="0" smtClean="0">
                <a:effectLst/>
              </a:rPr>
              <a:t>公有修饰符，类中的成员将没有访问限制，所有的外部成员都可以访问（读和写）这个类成员</a:t>
            </a:r>
            <a:r>
              <a:rPr lang="en-US" altLang="zh-CN" sz="2000" b="0" dirty="0" smtClean="0">
                <a:effectLst/>
              </a:rPr>
              <a:t>(</a:t>
            </a:r>
            <a:r>
              <a:rPr lang="zh-CN" altLang="en-US" sz="2000" b="0" dirty="0" smtClean="0">
                <a:effectLst/>
              </a:rPr>
              <a:t>包括成员属性和成员方法</a:t>
            </a:r>
            <a:r>
              <a:rPr lang="en-US" altLang="zh-CN" sz="2000" b="0" dirty="0" smtClean="0">
                <a:effectLst/>
              </a:rPr>
              <a:t>)</a:t>
            </a:r>
            <a:endParaRPr lang="en-US" altLang="zh-CN" b="0" dirty="0" smtClean="0">
              <a:effectLst/>
            </a:endParaRPr>
          </a:p>
          <a:p>
            <a:r>
              <a:rPr lang="en-US" altLang="zh-CN" dirty="0" smtClean="0">
                <a:solidFill>
                  <a:srgbClr val="C00000"/>
                </a:solidFill>
              </a:rPr>
              <a:t>Private</a:t>
            </a:r>
          </a:p>
          <a:p>
            <a:pPr>
              <a:buNone/>
            </a:pPr>
            <a:r>
              <a:rPr lang="en-US" altLang="zh-CN" dirty="0" smtClean="0"/>
              <a:t>	</a:t>
            </a:r>
            <a:r>
              <a:rPr lang="en-US" altLang="zh-CN" b="0" dirty="0" smtClean="0">
                <a:effectLst/>
              </a:rPr>
              <a:t>	private </a:t>
            </a:r>
            <a:r>
              <a:rPr lang="zh-CN" altLang="en-US" b="0" dirty="0" smtClean="0">
                <a:effectLst/>
              </a:rPr>
              <a:t>私有修改符，被定义为</a:t>
            </a:r>
            <a:r>
              <a:rPr lang="en-US" altLang="zh-CN" b="0" dirty="0" smtClean="0">
                <a:effectLst/>
              </a:rPr>
              <a:t>private </a:t>
            </a:r>
            <a:r>
              <a:rPr lang="zh-CN" altLang="en-US" b="0" dirty="0" smtClean="0">
                <a:effectLst/>
              </a:rPr>
              <a:t>的成员，对于同一个类里的所有成员是可见的，即是没有访问限制；但对于该类的外部代码是不允许改变甚至读操作，对于该类的子类，也不能访问</a:t>
            </a:r>
            <a:r>
              <a:rPr lang="en-US" altLang="zh-CN" b="0" dirty="0" smtClean="0">
                <a:effectLst/>
              </a:rPr>
              <a:t>private </a:t>
            </a:r>
            <a:r>
              <a:rPr lang="zh-CN" altLang="en-US" b="0" dirty="0" smtClean="0">
                <a:effectLst/>
              </a:rPr>
              <a:t>修饰的成员。</a:t>
            </a:r>
            <a:r>
              <a:rPr lang="en-US" altLang="zh-CN" dirty="0" smtClean="0"/>
              <a:t>	</a:t>
            </a:r>
            <a:endParaRPr lang="zh-CN" altLang="en-US" b="0" dirty="0">
              <a:effectLst/>
            </a:endParaRPr>
          </a:p>
        </p:txBody>
      </p:sp>
      <p:sp>
        <p:nvSpPr>
          <p:cNvPr id="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19</a:t>
            </a:fld>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a:t>
            </a:r>
            <a:r>
              <a:rPr lang="zh-CN" altLang="en-US" dirty="0"/>
              <a:t>回顾</a:t>
            </a:r>
          </a:p>
        </p:txBody>
      </p:sp>
      <p:sp>
        <p:nvSpPr>
          <p:cNvPr id="3" name="内容占位符 2"/>
          <p:cNvSpPr>
            <a:spLocks noGrp="1"/>
          </p:cNvSpPr>
          <p:nvPr>
            <p:ph idx="1"/>
          </p:nvPr>
        </p:nvSpPr>
        <p:spPr/>
        <p:txBody>
          <a:bodyPr/>
          <a:lstStyle/>
          <a:p>
            <a:r>
              <a:rPr lang="zh-CN" altLang="en-US" dirty="0" smtClean="0"/>
              <a:t>上一章知识回顾</a:t>
            </a:r>
            <a:endParaRPr lang="en-US" altLang="zh-CN" dirty="0" smtClean="0"/>
          </a:p>
          <a:p>
            <a:pPr lvl="1"/>
            <a:r>
              <a:rPr lang="zh-CN" altLang="en-US" dirty="0" smtClean="0"/>
              <a:t>字符串处理及正则表达式语法</a:t>
            </a:r>
            <a:endParaRPr lang="en-US" altLang="zh-CN" dirty="0" smtClean="0"/>
          </a:p>
          <a:p>
            <a:pPr lvl="2"/>
            <a:r>
              <a:rPr lang="zh-CN" altLang="en-US" sz="2000" dirty="0" smtClean="0"/>
              <a:t>如何格式化字符串</a:t>
            </a:r>
            <a:endParaRPr lang="en-US" altLang="zh-CN" sz="2000" dirty="0" smtClean="0"/>
          </a:p>
          <a:p>
            <a:pPr lvl="2"/>
            <a:r>
              <a:rPr lang="zh-CN" altLang="en-US" sz="2000" dirty="0" smtClean="0"/>
              <a:t>字符编码</a:t>
            </a:r>
            <a:endParaRPr lang="en-US" altLang="zh-CN" sz="2000" dirty="0" smtClean="0"/>
          </a:p>
          <a:p>
            <a:pPr lvl="2"/>
            <a:r>
              <a:rPr lang="zh-CN" altLang="en-US" sz="2000" dirty="0" smtClean="0"/>
              <a:t>常用正则的写法</a:t>
            </a:r>
            <a:endParaRPr lang="en-US" altLang="zh-CN" sz="2000" dirty="0" smtClean="0"/>
          </a:p>
          <a:p>
            <a:endParaRPr lang="en-US" altLang="zh-CN" dirty="0" smtClean="0"/>
          </a:p>
          <a:p>
            <a:pPr lvl="1"/>
            <a:endParaRPr lang="en-US" altLang="zh-CN" dirty="0" smtClean="0"/>
          </a:p>
          <a:p>
            <a:endParaRPr lang="zh-CN" altLang="en-US" dirty="0"/>
          </a:p>
        </p:txBody>
      </p:sp>
      <p:sp>
        <p:nvSpPr>
          <p:cNvPr id="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2</a:t>
            </a:fld>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访问类型</a:t>
            </a:r>
            <a:endParaRPr lang="en-US" altLang="zh-CN" dirty="0" smtClean="0"/>
          </a:p>
          <a:p>
            <a:r>
              <a:rPr lang="en-US" altLang="zh-CN" dirty="0" smtClean="0">
                <a:solidFill>
                  <a:srgbClr val="C00000"/>
                </a:solidFill>
              </a:rPr>
              <a:t>Protected</a:t>
            </a:r>
          </a:p>
          <a:p>
            <a:pPr>
              <a:buNone/>
            </a:pPr>
            <a:r>
              <a:rPr lang="en-US" altLang="zh-CN" dirty="0" smtClean="0">
                <a:solidFill>
                  <a:srgbClr val="C00000"/>
                </a:solidFill>
              </a:rPr>
              <a:t>	</a:t>
            </a:r>
            <a:r>
              <a:rPr lang="en-US" altLang="zh-CN" sz="2000" b="0" dirty="0" smtClean="0">
                <a:solidFill>
                  <a:srgbClr val="C00000"/>
                </a:solidFill>
                <a:effectLst/>
              </a:rPr>
              <a:t>	</a:t>
            </a:r>
            <a:r>
              <a:rPr lang="en-US" altLang="zh-CN" sz="2000" b="0" dirty="0" smtClean="0">
                <a:effectLst/>
              </a:rPr>
              <a:t>protected </a:t>
            </a:r>
            <a:r>
              <a:rPr lang="zh-CN" altLang="en-US" sz="2000" b="0" dirty="0" smtClean="0">
                <a:effectLst/>
              </a:rPr>
              <a:t>保护成员修饰符，被修饰为</a:t>
            </a:r>
            <a:r>
              <a:rPr lang="en-US" altLang="zh-CN" sz="2000" b="0" dirty="0" smtClean="0">
                <a:effectLst/>
              </a:rPr>
              <a:t>protected </a:t>
            </a:r>
            <a:r>
              <a:rPr lang="zh-CN" altLang="en-US" sz="2000" b="0" dirty="0" smtClean="0">
                <a:effectLst/>
              </a:rPr>
              <a:t>的成员不能被该类的外部代码访问。但是对于该类的子类有访问权限，可以进行属性、方法的读及写操作，该子类的外部代码包括其的子类都不具有访问其属性和方法的权限。</a:t>
            </a:r>
            <a:endParaRPr lang="zh-CN" altLang="en-US" b="0" dirty="0">
              <a:solidFill>
                <a:srgbClr val="C00000"/>
              </a:solidFill>
              <a:effectLst/>
            </a:endParaRPr>
          </a:p>
        </p:txBody>
      </p:sp>
      <p:graphicFrame>
        <p:nvGraphicFramePr>
          <p:cNvPr id="4" name="表格 3"/>
          <p:cNvGraphicFramePr>
            <a:graphicFrameLocks noGrp="1"/>
          </p:cNvGraphicFramePr>
          <p:nvPr/>
        </p:nvGraphicFramePr>
        <p:xfrm>
          <a:off x="1071538" y="3929066"/>
          <a:ext cx="6572296" cy="1436958"/>
        </p:xfrm>
        <a:graphic>
          <a:graphicData uri="http://schemas.openxmlformats.org/drawingml/2006/table">
            <a:tbl>
              <a:tblPr firstRow="1" bandRow="1">
                <a:tableStyleId>{5C22544A-7EE6-4342-B048-85BDC9FD1C3A}</a:tableStyleId>
              </a:tblPr>
              <a:tblGrid>
                <a:gridCol w="1643074"/>
                <a:gridCol w="1643074"/>
                <a:gridCol w="1643074"/>
                <a:gridCol w="1643074"/>
              </a:tblGrid>
              <a:tr h="332547">
                <a:tc>
                  <a:txBody>
                    <a:bodyPr/>
                    <a:lstStyle/>
                    <a:p>
                      <a:endParaRPr lang="zh-CN" altLang="en-US" sz="1600" dirty="0">
                        <a:latin typeface="微软雅黑" pitchFamily="34" charset="-122"/>
                        <a:ea typeface="微软雅黑" pitchFamily="34" charset="-122"/>
                      </a:endParaRPr>
                    </a:p>
                  </a:txBody>
                  <a:tcPr/>
                </a:tc>
                <a:tc>
                  <a:txBody>
                    <a:bodyPr/>
                    <a:lstStyle/>
                    <a:p>
                      <a:pPr algn="ctr"/>
                      <a:r>
                        <a:rPr lang="en-US" altLang="zh-CN" sz="1600" dirty="0" smtClean="0">
                          <a:solidFill>
                            <a:schemeClr val="accent2">
                              <a:lumMod val="75000"/>
                            </a:schemeClr>
                          </a:solidFill>
                          <a:latin typeface="微软雅黑" pitchFamily="34" charset="-122"/>
                          <a:ea typeface="微软雅黑" pitchFamily="34" charset="-122"/>
                        </a:rPr>
                        <a:t>Private</a:t>
                      </a:r>
                      <a:endParaRPr lang="zh-CN" altLang="en-US" sz="1600" dirty="0">
                        <a:solidFill>
                          <a:schemeClr val="accent2">
                            <a:lumMod val="75000"/>
                          </a:schemeClr>
                        </a:solidFill>
                        <a:latin typeface="微软雅黑" pitchFamily="34" charset="-122"/>
                        <a:ea typeface="微软雅黑" pitchFamily="34" charset="-122"/>
                      </a:endParaRPr>
                    </a:p>
                  </a:txBody>
                  <a:tcPr/>
                </a:tc>
                <a:tc>
                  <a:txBody>
                    <a:bodyPr/>
                    <a:lstStyle/>
                    <a:p>
                      <a:pPr algn="ctr"/>
                      <a:r>
                        <a:rPr lang="en-US" altLang="zh-CN" sz="1600" dirty="0" smtClean="0">
                          <a:solidFill>
                            <a:schemeClr val="accent2">
                              <a:lumMod val="75000"/>
                            </a:schemeClr>
                          </a:solidFill>
                          <a:latin typeface="微软雅黑" pitchFamily="34" charset="-122"/>
                          <a:ea typeface="微软雅黑" pitchFamily="34" charset="-122"/>
                        </a:rPr>
                        <a:t>Protected</a:t>
                      </a:r>
                      <a:endParaRPr lang="zh-CN" altLang="en-US" sz="1600" dirty="0">
                        <a:solidFill>
                          <a:schemeClr val="accent2">
                            <a:lumMod val="75000"/>
                          </a:schemeClr>
                        </a:solidFill>
                        <a:latin typeface="微软雅黑" pitchFamily="34" charset="-122"/>
                        <a:ea typeface="微软雅黑" pitchFamily="34" charset="-122"/>
                      </a:endParaRPr>
                    </a:p>
                  </a:txBody>
                  <a:tcPr/>
                </a:tc>
                <a:tc>
                  <a:txBody>
                    <a:bodyPr/>
                    <a:lstStyle/>
                    <a:p>
                      <a:pPr algn="ctr"/>
                      <a:r>
                        <a:rPr lang="en-US" altLang="zh-CN" sz="1600" dirty="0" smtClean="0">
                          <a:solidFill>
                            <a:schemeClr val="accent2">
                              <a:lumMod val="75000"/>
                            </a:schemeClr>
                          </a:solidFill>
                          <a:latin typeface="微软雅黑" pitchFamily="34" charset="-122"/>
                          <a:ea typeface="微软雅黑" pitchFamily="34" charset="-122"/>
                        </a:rPr>
                        <a:t>public</a:t>
                      </a:r>
                      <a:endParaRPr lang="zh-CN" altLang="en-US" sz="1600" dirty="0">
                        <a:solidFill>
                          <a:schemeClr val="accent2">
                            <a:lumMod val="75000"/>
                          </a:schemeClr>
                        </a:solidFill>
                        <a:latin typeface="微软雅黑" pitchFamily="34" charset="-122"/>
                        <a:ea typeface="微软雅黑" pitchFamily="34" charset="-122"/>
                      </a:endParaRPr>
                    </a:p>
                  </a:txBody>
                  <a:tcPr/>
                </a:tc>
              </a:tr>
              <a:tr h="332547">
                <a:tc>
                  <a:txBody>
                    <a:bodyPr/>
                    <a:lstStyle/>
                    <a:p>
                      <a:pPr algn="ctr"/>
                      <a:r>
                        <a:rPr lang="zh-CN" altLang="en-US" sz="1600" b="1" dirty="0" smtClean="0">
                          <a:latin typeface="微软雅黑" pitchFamily="34" charset="-122"/>
                          <a:ea typeface="微软雅黑" pitchFamily="34" charset="-122"/>
                        </a:rPr>
                        <a:t>同一类中</a:t>
                      </a:r>
                      <a:endParaRPr lang="zh-CN" altLang="en-US" sz="1600" b="1" dirty="0">
                        <a:latin typeface="微软雅黑" pitchFamily="34" charset="-122"/>
                        <a:ea typeface="微软雅黑" pitchFamily="34" charset="-122"/>
                      </a:endParaRPr>
                    </a:p>
                  </a:txBody>
                  <a:tcPr/>
                </a:tc>
                <a:tc>
                  <a:txBody>
                    <a:bodyPr/>
                    <a:lstStyle/>
                    <a:p>
                      <a:pPr algn="ctr"/>
                      <a:r>
                        <a:rPr lang="zh-CN" altLang="en-US" sz="1600" kern="1200" baseline="0" dirty="0" smtClean="0">
                          <a:solidFill>
                            <a:srgbClr val="C00000"/>
                          </a:solidFill>
                          <a:latin typeface="微软雅黑" pitchFamily="34" charset="-122"/>
                          <a:ea typeface="微软雅黑" pitchFamily="34" charset="-122"/>
                          <a:cs typeface="+mn-cs"/>
                        </a:rPr>
                        <a:t>√</a:t>
                      </a:r>
                      <a:endParaRPr lang="zh-CN" altLang="en-US" sz="1600" dirty="0">
                        <a:solidFill>
                          <a:srgbClr val="C00000"/>
                        </a:solidFill>
                        <a:latin typeface="微软雅黑" pitchFamily="34" charset="-122"/>
                        <a:ea typeface="微软雅黑" pitchFamily="34" charset="-122"/>
                      </a:endParaRPr>
                    </a:p>
                  </a:txBody>
                  <a:tcPr/>
                </a:tc>
                <a:tc>
                  <a:txBody>
                    <a:bodyPr/>
                    <a:lstStyle/>
                    <a:p>
                      <a:pPr algn="ctr"/>
                      <a:r>
                        <a:rPr lang="zh-CN" altLang="en-US" sz="1600" kern="1200" baseline="0" dirty="0" smtClean="0">
                          <a:solidFill>
                            <a:srgbClr val="C00000"/>
                          </a:solidFill>
                          <a:latin typeface="微软雅黑" pitchFamily="34" charset="-122"/>
                          <a:ea typeface="微软雅黑" pitchFamily="34" charset="-122"/>
                          <a:cs typeface="+mn-cs"/>
                        </a:rPr>
                        <a:t>√</a:t>
                      </a:r>
                      <a:endParaRPr lang="zh-CN" altLang="en-US" sz="1600" dirty="0">
                        <a:solidFill>
                          <a:srgbClr val="C00000"/>
                        </a:solidFill>
                        <a:latin typeface="微软雅黑" pitchFamily="34" charset="-122"/>
                        <a:ea typeface="微软雅黑" pitchFamily="34" charset="-122"/>
                      </a:endParaRPr>
                    </a:p>
                  </a:txBody>
                  <a:tcPr/>
                </a:tc>
                <a:tc>
                  <a:txBody>
                    <a:bodyPr/>
                    <a:lstStyle/>
                    <a:p>
                      <a:pPr algn="ctr"/>
                      <a:r>
                        <a:rPr lang="zh-CN" altLang="en-US" sz="1600" kern="1200" baseline="0" dirty="0" smtClean="0">
                          <a:solidFill>
                            <a:srgbClr val="C00000"/>
                          </a:solidFill>
                          <a:latin typeface="微软雅黑" pitchFamily="34" charset="-122"/>
                          <a:ea typeface="微软雅黑" pitchFamily="34" charset="-122"/>
                          <a:cs typeface="+mn-cs"/>
                        </a:rPr>
                        <a:t>√</a:t>
                      </a:r>
                      <a:endParaRPr lang="zh-CN" altLang="en-US" sz="1600" dirty="0">
                        <a:solidFill>
                          <a:srgbClr val="C00000"/>
                        </a:solidFill>
                        <a:latin typeface="微软雅黑" pitchFamily="34" charset="-122"/>
                        <a:ea typeface="微软雅黑" pitchFamily="34" charset="-122"/>
                      </a:endParaRPr>
                    </a:p>
                  </a:txBody>
                  <a:tcPr/>
                </a:tc>
              </a:tr>
              <a:tr h="332547">
                <a:tc>
                  <a:txBody>
                    <a:bodyPr/>
                    <a:lstStyle/>
                    <a:p>
                      <a:pPr algn="ctr"/>
                      <a:r>
                        <a:rPr lang="zh-CN" altLang="en-US" sz="1600" b="1" dirty="0" smtClean="0">
                          <a:latin typeface="微软雅黑" pitchFamily="34" charset="-122"/>
                          <a:ea typeface="微软雅黑" pitchFamily="34" charset="-122"/>
                        </a:rPr>
                        <a:t>类的子类中</a:t>
                      </a:r>
                      <a:endParaRPr lang="zh-CN" altLang="en-US" sz="1600" b="1" dirty="0">
                        <a:latin typeface="微软雅黑" pitchFamily="34" charset="-122"/>
                        <a:ea typeface="微软雅黑" pitchFamily="34" charset="-122"/>
                      </a:endParaRPr>
                    </a:p>
                  </a:txBody>
                  <a:tcPr/>
                </a:tc>
                <a:tc>
                  <a:txBody>
                    <a:bodyPr/>
                    <a:lstStyle/>
                    <a:p>
                      <a:pPr algn="ctr"/>
                      <a:endParaRPr lang="zh-CN" altLang="en-US" sz="1600" dirty="0">
                        <a:solidFill>
                          <a:srgbClr val="C00000"/>
                        </a:solidFill>
                        <a:latin typeface="微软雅黑" pitchFamily="34" charset="-122"/>
                        <a:ea typeface="微软雅黑" pitchFamily="34" charset="-122"/>
                      </a:endParaRPr>
                    </a:p>
                  </a:txBody>
                  <a:tcPr/>
                </a:tc>
                <a:tc>
                  <a:txBody>
                    <a:bodyPr/>
                    <a:lstStyle/>
                    <a:p>
                      <a:pPr algn="ctr"/>
                      <a:r>
                        <a:rPr lang="zh-CN" altLang="en-US" sz="1600" kern="1200" baseline="0" dirty="0" smtClean="0">
                          <a:solidFill>
                            <a:srgbClr val="C00000"/>
                          </a:solidFill>
                          <a:latin typeface="微软雅黑" pitchFamily="34" charset="-122"/>
                          <a:ea typeface="微软雅黑" pitchFamily="34" charset="-122"/>
                          <a:cs typeface="+mn-cs"/>
                        </a:rPr>
                        <a:t>√</a:t>
                      </a:r>
                      <a:endParaRPr lang="zh-CN" altLang="en-US" sz="1600" dirty="0">
                        <a:solidFill>
                          <a:srgbClr val="C00000"/>
                        </a:solidFill>
                        <a:latin typeface="微软雅黑" pitchFamily="34" charset="-122"/>
                        <a:ea typeface="微软雅黑" pitchFamily="34" charset="-122"/>
                      </a:endParaRPr>
                    </a:p>
                  </a:txBody>
                  <a:tcPr/>
                </a:tc>
                <a:tc>
                  <a:txBody>
                    <a:bodyPr/>
                    <a:lstStyle/>
                    <a:p>
                      <a:pPr algn="ctr"/>
                      <a:r>
                        <a:rPr lang="zh-CN" altLang="en-US" sz="1600" kern="1200" baseline="0" dirty="0" smtClean="0">
                          <a:solidFill>
                            <a:srgbClr val="C00000"/>
                          </a:solidFill>
                          <a:latin typeface="微软雅黑" pitchFamily="34" charset="-122"/>
                          <a:ea typeface="微软雅黑" pitchFamily="34" charset="-122"/>
                          <a:cs typeface="+mn-cs"/>
                        </a:rPr>
                        <a:t>√</a:t>
                      </a:r>
                      <a:endParaRPr lang="zh-CN" altLang="en-US" sz="1600" dirty="0">
                        <a:solidFill>
                          <a:srgbClr val="C00000"/>
                        </a:solidFill>
                        <a:latin typeface="微软雅黑" pitchFamily="34" charset="-122"/>
                        <a:ea typeface="微软雅黑" pitchFamily="34" charset="-122"/>
                      </a:endParaRPr>
                    </a:p>
                  </a:txBody>
                  <a:tcPr/>
                </a:tc>
              </a:tr>
              <a:tr h="431118">
                <a:tc>
                  <a:txBody>
                    <a:bodyPr/>
                    <a:lstStyle/>
                    <a:p>
                      <a:pPr algn="ctr"/>
                      <a:r>
                        <a:rPr lang="zh-CN" altLang="en-US" sz="1600" b="1" dirty="0" smtClean="0">
                          <a:latin typeface="微软雅黑" pitchFamily="34" charset="-122"/>
                          <a:ea typeface="微软雅黑" pitchFamily="34" charset="-122"/>
                        </a:rPr>
                        <a:t>所有外部成员</a:t>
                      </a:r>
                      <a:endParaRPr lang="zh-CN" altLang="en-US" sz="1600" b="1" dirty="0">
                        <a:latin typeface="微软雅黑" pitchFamily="34" charset="-122"/>
                        <a:ea typeface="微软雅黑" pitchFamily="34" charset="-122"/>
                      </a:endParaRPr>
                    </a:p>
                  </a:txBody>
                  <a:tcPr/>
                </a:tc>
                <a:tc>
                  <a:txBody>
                    <a:bodyPr/>
                    <a:lstStyle/>
                    <a:p>
                      <a:pPr algn="ctr"/>
                      <a:endParaRPr lang="zh-CN" altLang="en-US" sz="1600" dirty="0">
                        <a:solidFill>
                          <a:srgbClr val="C00000"/>
                        </a:solidFill>
                        <a:latin typeface="微软雅黑" pitchFamily="34" charset="-122"/>
                        <a:ea typeface="微软雅黑" pitchFamily="34" charset="-122"/>
                      </a:endParaRPr>
                    </a:p>
                  </a:txBody>
                  <a:tcPr/>
                </a:tc>
                <a:tc>
                  <a:txBody>
                    <a:bodyPr/>
                    <a:lstStyle/>
                    <a:p>
                      <a:pPr algn="ctr"/>
                      <a:endParaRPr lang="zh-CN" altLang="en-US" sz="1600" dirty="0">
                        <a:solidFill>
                          <a:srgbClr val="C00000"/>
                        </a:solidFill>
                        <a:latin typeface="微软雅黑" pitchFamily="34" charset="-122"/>
                        <a:ea typeface="微软雅黑" pitchFamily="34" charset="-122"/>
                      </a:endParaRPr>
                    </a:p>
                  </a:txBody>
                  <a:tcPr/>
                </a:tc>
                <a:tc>
                  <a:txBody>
                    <a:bodyPr/>
                    <a:lstStyle/>
                    <a:p>
                      <a:pPr algn="ctr"/>
                      <a:r>
                        <a:rPr lang="zh-CN" altLang="en-US" sz="1600" kern="1200" baseline="0" dirty="0" smtClean="0">
                          <a:solidFill>
                            <a:srgbClr val="C00000"/>
                          </a:solidFill>
                          <a:latin typeface="微软雅黑" pitchFamily="34" charset="-122"/>
                          <a:ea typeface="微软雅黑" pitchFamily="34" charset="-122"/>
                          <a:cs typeface="+mn-cs"/>
                        </a:rPr>
                        <a:t>√</a:t>
                      </a:r>
                      <a:endParaRPr lang="zh-CN" altLang="en-US" sz="1600" dirty="0">
                        <a:solidFill>
                          <a:srgbClr val="C00000"/>
                        </a:solidFill>
                        <a:latin typeface="微软雅黑" pitchFamily="34" charset="-122"/>
                        <a:ea typeface="微软雅黑" pitchFamily="34" charset="-122"/>
                      </a:endParaRPr>
                    </a:p>
                  </a:txBody>
                  <a:tcPr/>
                </a:tc>
              </a:tr>
            </a:tbl>
          </a:graphicData>
        </a:graphic>
      </p:graphicFrame>
      <p:sp>
        <p:nvSpPr>
          <p:cNvPr id="5"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20</a:t>
            </a:fld>
            <a:endParaRPr lang="en-US" altLang="zh-CN"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final</a:t>
            </a:r>
            <a:r>
              <a:rPr lang="en-US" altLang="zh-CN" dirty="0" smtClean="0"/>
              <a:t> </a:t>
            </a:r>
            <a:r>
              <a:rPr lang="zh-CN" altLang="en-US" dirty="0" smtClean="0"/>
              <a:t>关键字的应用</a:t>
            </a:r>
            <a:endParaRPr lang="en-US" altLang="zh-CN" dirty="0" smtClean="0"/>
          </a:p>
          <a:p>
            <a:pPr>
              <a:buNone/>
            </a:pPr>
            <a:r>
              <a:rPr lang="en-US" altLang="zh-CN" b="0" dirty="0" smtClean="0">
                <a:effectLst/>
              </a:rPr>
              <a:t>	</a:t>
            </a:r>
            <a:r>
              <a:rPr lang="en-US" altLang="zh-CN" sz="2000" b="0" dirty="0" smtClean="0">
                <a:effectLst/>
              </a:rPr>
              <a:t>	</a:t>
            </a:r>
            <a:r>
              <a:rPr lang="zh-CN" altLang="en-US" sz="2000" b="0" dirty="0" smtClean="0">
                <a:effectLst/>
              </a:rPr>
              <a:t>这个关键字只能用来定义类和定义方法，不能使用</a:t>
            </a:r>
            <a:r>
              <a:rPr lang="en-US" altLang="zh-CN" sz="2000" b="0" dirty="0" smtClean="0">
                <a:effectLst/>
              </a:rPr>
              <a:t>final </a:t>
            </a:r>
            <a:r>
              <a:rPr lang="zh-CN" altLang="en-US" sz="2000" b="0" dirty="0" smtClean="0">
                <a:effectLst/>
              </a:rPr>
              <a:t>这个关键字来定义成员属性，因为</a:t>
            </a:r>
            <a:r>
              <a:rPr lang="en-US" altLang="zh-CN" sz="2000" b="0" dirty="0" smtClean="0">
                <a:effectLst/>
              </a:rPr>
              <a:t>final </a:t>
            </a:r>
            <a:r>
              <a:rPr lang="zh-CN" altLang="en-US" sz="2000" b="0" dirty="0" smtClean="0">
                <a:effectLst/>
              </a:rPr>
              <a:t>是常量的意思，我们在</a:t>
            </a:r>
            <a:r>
              <a:rPr lang="en-US" altLang="zh-CN" sz="2000" b="0" dirty="0" smtClean="0">
                <a:effectLst/>
              </a:rPr>
              <a:t>PHP </a:t>
            </a:r>
            <a:r>
              <a:rPr lang="zh-CN" altLang="en-US" sz="2000" b="0" dirty="0" smtClean="0">
                <a:effectLst/>
              </a:rPr>
              <a:t>里定义常量使用的是</a:t>
            </a:r>
            <a:r>
              <a:rPr lang="en-US" altLang="zh-CN" sz="2000" b="0" dirty="0" smtClean="0">
                <a:effectLst/>
              </a:rPr>
              <a:t>define()</a:t>
            </a:r>
            <a:r>
              <a:rPr lang="zh-CN" altLang="en-US" sz="2000" b="0" dirty="0" smtClean="0">
                <a:effectLst/>
              </a:rPr>
              <a:t>函数，所以不能使用</a:t>
            </a:r>
            <a:r>
              <a:rPr lang="en-US" altLang="zh-CN" sz="2000" b="0" dirty="0" smtClean="0">
                <a:effectLst/>
              </a:rPr>
              <a:t>final </a:t>
            </a:r>
            <a:r>
              <a:rPr lang="zh-CN" altLang="en-US" sz="2000" b="0" dirty="0" smtClean="0">
                <a:effectLst/>
              </a:rPr>
              <a:t>来定义成员属性。</a:t>
            </a:r>
            <a:endParaRPr lang="en-US" altLang="zh-CN" sz="2000" b="0" dirty="0" smtClean="0">
              <a:effectLst/>
            </a:endParaRPr>
          </a:p>
          <a:p>
            <a:pPr>
              <a:buNone/>
            </a:pPr>
            <a:endParaRPr lang="en-US" altLang="zh-CN" dirty="0" smtClean="0"/>
          </a:p>
          <a:p>
            <a:r>
              <a:rPr lang="zh-CN" altLang="en-US" dirty="0" smtClean="0"/>
              <a:t>用</a:t>
            </a:r>
            <a:r>
              <a:rPr lang="en-US" altLang="zh-CN" dirty="0" smtClean="0"/>
              <a:t>final </a:t>
            </a:r>
            <a:r>
              <a:rPr lang="zh-CN" altLang="en-US" dirty="0" smtClean="0"/>
              <a:t>修饰的类不能被子类继承</a:t>
            </a:r>
            <a:endParaRPr lang="en-US" altLang="zh-CN" dirty="0" smtClean="0"/>
          </a:p>
          <a:p>
            <a:endParaRPr lang="en-US" altLang="zh-CN" dirty="0" smtClean="0"/>
          </a:p>
          <a:p>
            <a:r>
              <a:rPr lang="zh-CN" altLang="en-US" dirty="0" smtClean="0"/>
              <a:t>子类里面的方法不能从写父类用</a:t>
            </a:r>
            <a:r>
              <a:rPr lang="en-US" altLang="zh-CN" dirty="0" smtClean="0">
                <a:solidFill>
                  <a:srgbClr val="C00000"/>
                </a:solidFill>
              </a:rPr>
              <a:t>final</a:t>
            </a:r>
            <a:r>
              <a:rPr lang="en-US" altLang="zh-CN" dirty="0" smtClean="0"/>
              <a:t> </a:t>
            </a:r>
            <a:r>
              <a:rPr lang="zh-CN" altLang="en-US" dirty="0" smtClean="0"/>
              <a:t>修饰的方法</a:t>
            </a:r>
            <a:endParaRPr lang="en-US" altLang="zh-CN" dirty="0" smtClean="0"/>
          </a:p>
          <a:p>
            <a:pPr>
              <a:buNone/>
            </a:pPr>
            <a:r>
              <a:rPr lang="en-US" altLang="zh-CN" dirty="0" smtClean="0"/>
              <a:t>	</a:t>
            </a:r>
            <a:endParaRPr lang="en-US" altLang="zh-CN" sz="2000" b="0" dirty="0" smtClean="0">
              <a:effectLst/>
            </a:endParaRPr>
          </a:p>
        </p:txBody>
      </p:sp>
      <p:sp>
        <p:nvSpPr>
          <p:cNvPr id="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21</a:t>
            </a:fld>
            <a:endParaRPr lang="en-US" altLang="zh-CN"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static</a:t>
            </a:r>
            <a:r>
              <a:rPr lang="en-US" altLang="zh-CN" dirty="0" smtClean="0"/>
              <a:t> </a:t>
            </a:r>
            <a:r>
              <a:rPr lang="zh-CN" altLang="en-US" dirty="0" smtClean="0"/>
              <a:t>关键字</a:t>
            </a:r>
            <a:endParaRPr lang="en-US" altLang="zh-CN" dirty="0" smtClean="0"/>
          </a:p>
          <a:p>
            <a:pPr>
              <a:buNone/>
            </a:pPr>
            <a:r>
              <a:rPr lang="en-US" altLang="zh-CN" dirty="0" smtClean="0"/>
              <a:t>	</a:t>
            </a:r>
            <a:r>
              <a:rPr lang="en-US" altLang="zh-CN" sz="2000" b="0" dirty="0" smtClean="0">
                <a:effectLst/>
              </a:rPr>
              <a:t>Static </a:t>
            </a:r>
            <a:r>
              <a:rPr lang="zh-CN" altLang="en-US" sz="2000" b="0" dirty="0" smtClean="0">
                <a:effectLst/>
              </a:rPr>
              <a:t>关键字是在类中描述成员属性和成员方法是静态的。</a:t>
            </a:r>
            <a:endParaRPr lang="en-US" altLang="zh-CN" sz="2000" b="0" dirty="0" smtClean="0">
              <a:effectLst/>
            </a:endParaRPr>
          </a:p>
          <a:p>
            <a:pPr>
              <a:buNone/>
            </a:pPr>
            <a:r>
              <a:rPr lang="en-US" altLang="zh-CN" sz="2000" dirty="0" smtClean="0"/>
              <a:t>	</a:t>
            </a:r>
          </a:p>
          <a:p>
            <a:pPr>
              <a:buNone/>
            </a:pPr>
            <a:endParaRPr lang="en-US" altLang="zh-CN" sz="2000" b="0" dirty="0" smtClean="0">
              <a:effectLst/>
            </a:endParaRPr>
          </a:p>
          <a:p>
            <a:pPr>
              <a:buNone/>
            </a:pPr>
            <a:endParaRPr lang="en-US" altLang="zh-CN" sz="2000" b="0" dirty="0" smtClean="0">
              <a:effectLst/>
            </a:endParaRPr>
          </a:p>
          <a:p>
            <a:pPr>
              <a:buNone/>
            </a:pPr>
            <a:endParaRPr lang="en-US" altLang="zh-CN" sz="2000" b="0" dirty="0" smtClean="0">
              <a:effectLst/>
            </a:endParaRPr>
          </a:p>
          <a:p>
            <a:pPr>
              <a:buNone/>
            </a:pPr>
            <a:endParaRPr lang="en-US" altLang="zh-CN" sz="2000" b="0" dirty="0" smtClean="0">
              <a:effectLst/>
            </a:endParaRPr>
          </a:p>
          <a:p>
            <a:pPr>
              <a:buNone/>
            </a:pPr>
            <a:endParaRPr lang="en-US" altLang="zh-CN" sz="2000" b="0" dirty="0" smtClean="0">
              <a:effectLst/>
            </a:endParaRPr>
          </a:p>
          <a:p>
            <a:pPr>
              <a:buNone/>
            </a:pPr>
            <a:endParaRPr lang="en-US" altLang="zh-CN" sz="2000" b="0" dirty="0" smtClean="0">
              <a:effectLst/>
            </a:endParaRPr>
          </a:p>
          <a:p>
            <a:pPr>
              <a:buNone/>
            </a:pPr>
            <a:endParaRPr lang="en-US" altLang="zh-CN" sz="2000" b="0" dirty="0" smtClean="0">
              <a:effectLst/>
            </a:endParaRPr>
          </a:p>
          <a:p>
            <a:pPr>
              <a:buNone/>
            </a:pPr>
            <a:endParaRPr lang="en-US" altLang="zh-CN" sz="2000" b="0" dirty="0" smtClean="0">
              <a:effectLst/>
            </a:endParaRPr>
          </a:p>
          <a:p>
            <a:pPr>
              <a:buNone/>
            </a:pPr>
            <a:endParaRPr lang="en-US" altLang="zh-CN" sz="2000" b="0" dirty="0" smtClean="0">
              <a:effectLst/>
            </a:endParaRPr>
          </a:p>
          <a:p>
            <a:pPr>
              <a:buNone/>
            </a:pPr>
            <a:r>
              <a:rPr lang="en-US" altLang="zh-CN" sz="1800" b="0" dirty="0" smtClean="0">
                <a:effectLst/>
              </a:rPr>
              <a:t>		</a:t>
            </a:r>
            <a:r>
              <a:rPr lang="zh-CN" altLang="en-US" sz="1800" b="0" dirty="0" smtClean="0">
                <a:effectLst/>
              </a:rPr>
              <a:t>类的静态变量，非常类似全局变量，能够被所有类的实例共享，类的静态方法也是一样的，类似于全局函数。</a:t>
            </a:r>
            <a:endParaRPr lang="en-US" altLang="zh-CN" sz="2000" b="0" dirty="0" smtClean="0">
              <a:effectLst/>
            </a:endParaRPr>
          </a:p>
          <a:p>
            <a:pPr>
              <a:buNone/>
            </a:pPr>
            <a:endParaRPr lang="zh-CN" altLang="en-US" b="0" dirty="0">
              <a:effectLst/>
            </a:endParaRPr>
          </a:p>
        </p:txBody>
      </p:sp>
      <p:pic>
        <p:nvPicPr>
          <p:cNvPr id="1027" name="Picture 3"/>
          <p:cNvPicPr>
            <a:picLocks noChangeAspect="1" noChangeArrowheads="1"/>
          </p:cNvPicPr>
          <p:nvPr/>
        </p:nvPicPr>
        <p:blipFill>
          <a:blip r:embed="rId2"/>
          <a:srcRect/>
          <a:stretch>
            <a:fillRect/>
          </a:stretch>
        </p:blipFill>
        <p:spPr bwMode="auto">
          <a:xfrm>
            <a:off x="714348" y="2071678"/>
            <a:ext cx="7000924" cy="3443820"/>
          </a:xfrm>
          <a:prstGeom prst="rect">
            <a:avLst/>
          </a:prstGeom>
          <a:noFill/>
          <a:ln w="9525">
            <a:noFill/>
            <a:miter lim="800000"/>
            <a:headEnd/>
            <a:tailEnd/>
          </a:ln>
          <a:effectLst/>
        </p:spPr>
      </p:pic>
      <p:sp>
        <p:nvSpPr>
          <p:cNvPr id="5"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22</a:t>
            </a:fld>
            <a:endParaRPr lang="en-US" altLang="zh-CN"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static</a:t>
            </a:r>
            <a:r>
              <a:rPr lang="en-US" altLang="zh-CN" dirty="0" smtClean="0"/>
              <a:t> </a:t>
            </a:r>
            <a:r>
              <a:rPr lang="zh-CN" altLang="en-US" dirty="0" smtClean="0"/>
              <a:t>成员属性和成员方法调用</a:t>
            </a:r>
            <a:endParaRPr lang="en-US" altLang="zh-CN" dirty="0" smtClean="0"/>
          </a:p>
          <a:p>
            <a:r>
              <a:rPr lang="zh-CN" altLang="en-US" dirty="0" smtClean="0"/>
              <a:t>注意：类里面的静态方法只能访问类的静态的属性（考虑为什么）</a:t>
            </a:r>
            <a:endParaRPr lang="en-US" altLang="zh-CN" dirty="0" smtClean="0"/>
          </a:p>
          <a:p>
            <a:r>
              <a:rPr lang="zh-CN" altLang="en-US" dirty="0" smtClean="0"/>
              <a:t>在非静态方法里可不可以访问静态成员呢，当然也是可以的了，但是也不能使用“</a:t>
            </a:r>
            <a:r>
              <a:rPr lang="en-US" altLang="zh-CN" dirty="0" smtClean="0"/>
              <a:t>$this”</a:t>
            </a:r>
            <a:r>
              <a:rPr lang="zh-CN" altLang="en-US" dirty="0" smtClean="0"/>
              <a:t>引用也要使用类名或是“</a:t>
            </a:r>
            <a:r>
              <a:rPr lang="en-US" altLang="zh-CN" dirty="0" smtClean="0"/>
              <a:t>self::</a:t>
            </a:r>
            <a:r>
              <a:rPr lang="zh-CN" altLang="en-US" dirty="0" smtClean="0"/>
              <a:t>成员属性的形式”。</a:t>
            </a:r>
            <a:endParaRPr lang="zh-CN" altLang="en-US" dirty="0"/>
          </a:p>
        </p:txBody>
      </p:sp>
      <p:sp>
        <p:nvSpPr>
          <p:cNvPr id="4" name="AutoShape 7"/>
          <p:cNvSpPr>
            <a:spLocks noChangeArrowheads="1"/>
          </p:cNvSpPr>
          <p:nvPr/>
        </p:nvSpPr>
        <p:spPr bwMode="auto">
          <a:xfrm>
            <a:off x="3643306" y="3571876"/>
            <a:ext cx="4357718" cy="2860358"/>
          </a:xfrm>
          <a:prstGeom prst="roundRect">
            <a:avLst>
              <a:gd name="adj" fmla="val 16667"/>
            </a:avLst>
          </a:prstGeom>
          <a:gradFill rotWithShape="1">
            <a:gsLst>
              <a:gs pos="0">
                <a:srgbClr val="CCFFFF"/>
              </a:gs>
              <a:gs pos="100000">
                <a:srgbClr val="CCFFFF">
                  <a:gamma/>
                  <a:tint val="0"/>
                  <a:invGamma/>
                </a:srgbClr>
              </a:gs>
            </a:gsLst>
            <a:lin ang="5400000" scaled="1"/>
          </a:gradFill>
          <a:ln w="9525" algn="ctr">
            <a:solidFill>
              <a:srgbClr val="008080"/>
            </a:solidFill>
            <a:round/>
            <a:headEnd/>
            <a:tailEnd/>
          </a:ln>
          <a:effectLst/>
        </p:spPr>
        <p:txBody>
          <a:bodyPr wrap="square">
            <a:spAutoFit/>
          </a:bodyPr>
          <a:lstStyle/>
          <a:p>
            <a:pPr lvl="1">
              <a:buNone/>
            </a:pPr>
            <a:r>
              <a:rPr lang="en-US" altLang="zh-CN" b="0" dirty="0" smtClean="0">
                <a:latin typeface="微软雅黑" pitchFamily="34" charset="-122"/>
                <a:ea typeface="微软雅黑" pitchFamily="34" charset="-122"/>
              </a:rPr>
              <a:t>Class Person{</a:t>
            </a:r>
          </a:p>
          <a:p>
            <a:pPr lvl="1">
              <a:buNone/>
            </a:pPr>
            <a:r>
              <a:rPr lang="en-US" altLang="zh-CN" b="0" dirty="0" smtClean="0">
                <a:latin typeface="微软雅黑" pitchFamily="34" charset="-122"/>
                <a:ea typeface="微软雅黑" pitchFamily="34" charset="-122"/>
              </a:rPr>
              <a:t>	</a:t>
            </a:r>
            <a:r>
              <a:rPr lang="en-US" altLang="zh-CN" b="0" dirty="0" err="1" smtClean="0">
                <a:solidFill>
                  <a:srgbClr val="FF0000"/>
                </a:solidFill>
                <a:latin typeface="微软雅黑" pitchFamily="34" charset="-122"/>
                <a:ea typeface="微软雅黑" pitchFamily="34" charset="-122"/>
              </a:rPr>
              <a:t>var</a:t>
            </a:r>
            <a:r>
              <a:rPr lang="en-US" altLang="zh-CN" b="0" dirty="0" smtClean="0">
                <a:latin typeface="微软雅黑" pitchFamily="34" charset="-122"/>
                <a:ea typeface="微软雅黑" pitchFamily="34" charset="-122"/>
              </a:rPr>
              <a:t> $name;</a:t>
            </a:r>
          </a:p>
          <a:p>
            <a:pPr lvl="1">
              <a:buNone/>
            </a:pPr>
            <a:r>
              <a:rPr lang="en-US" altLang="zh-CN" b="0" dirty="0" smtClean="0">
                <a:latin typeface="微软雅黑" pitchFamily="34" charset="-122"/>
                <a:ea typeface="微软雅黑" pitchFamily="34" charset="-122"/>
              </a:rPr>
              <a:t>	</a:t>
            </a:r>
            <a:r>
              <a:rPr lang="en-US" altLang="zh-CN" b="0" dirty="0" err="1" smtClean="0">
                <a:solidFill>
                  <a:srgbClr val="FF0000"/>
                </a:solidFill>
                <a:latin typeface="微软雅黑" pitchFamily="34" charset="-122"/>
                <a:ea typeface="微软雅黑" pitchFamily="34" charset="-122"/>
              </a:rPr>
              <a:t>var</a:t>
            </a:r>
            <a:r>
              <a:rPr lang="en-US" altLang="zh-CN" b="0" dirty="0" smtClean="0">
                <a:latin typeface="微软雅黑" pitchFamily="34" charset="-122"/>
                <a:ea typeface="微软雅黑" pitchFamily="34" charset="-122"/>
              </a:rPr>
              <a:t> $age;</a:t>
            </a:r>
          </a:p>
          <a:p>
            <a:pPr lvl="1">
              <a:buNone/>
            </a:pPr>
            <a:r>
              <a:rPr lang="en-US" altLang="zh-CN" b="0" dirty="0" smtClean="0">
                <a:latin typeface="微软雅黑" pitchFamily="34" charset="-122"/>
                <a:ea typeface="微软雅黑" pitchFamily="34" charset="-122"/>
              </a:rPr>
              <a:t>	</a:t>
            </a:r>
            <a:r>
              <a:rPr lang="en-US" altLang="zh-CN" b="0" dirty="0" smtClean="0">
                <a:solidFill>
                  <a:srgbClr val="FF0000"/>
                </a:solidFill>
                <a:latin typeface="微软雅黑" pitchFamily="34" charset="-122"/>
                <a:ea typeface="微软雅黑" pitchFamily="34" charset="-122"/>
              </a:rPr>
              <a:t>static</a:t>
            </a:r>
            <a:r>
              <a:rPr lang="en-US" altLang="zh-CN" b="0" dirty="0" smtClean="0">
                <a:latin typeface="微软雅黑" pitchFamily="34" charset="-122"/>
                <a:ea typeface="微软雅黑" pitchFamily="34" charset="-122"/>
              </a:rPr>
              <a:t> $gender;</a:t>
            </a:r>
          </a:p>
          <a:p>
            <a:pPr lvl="1">
              <a:buNone/>
            </a:pPr>
            <a:r>
              <a:rPr lang="en-US" altLang="zh-CN" b="0" dirty="0" smtClean="0">
                <a:latin typeface="微软雅黑" pitchFamily="34" charset="-122"/>
                <a:ea typeface="微软雅黑" pitchFamily="34" charset="-122"/>
              </a:rPr>
              <a:t>	</a:t>
            </a:r>
            <a:r>
              <a:rPr lang="en-US" altLang="zh-CN" b="0" dirty="0" smtClean="0">
                <a:solidFill>
                  <a:srgbClr val="C00000"/>
                </a:solidFill>
                <a:latin typeface="微软雅黑" pitchFamily="34" charset="-122"/>
                <a:ea typeface="微软雅黑" pitchFamily="34" charset="-122"/>
              </a:rPr>
              <a:t>static</a:t>
            </a:r>
            <a:r>
              <a:rPr lang="en-US" altLang="zh-CN" b="0" dirty="0" smtClean="0">
                <a:latin typeface="微软雅黑" pitchFamily="34" charset="-122"/>
                <a:ea typeface="微软雅黑" pitchFamily="34" charset="-122"/>
              </a:rPr>
              <a:t> function say(){</a:t>
            </a:r>
          </a:p>
          <a:p>
            <a:pPr lvl="1">
              <a:buNone/>
            </a:pPr>
            <a:r>
              <a:rPr lang="en-US" altLang="zh-CN" b="0" dirty="0" smtClean="0">
                <a:latin typeface="微软雅黑" pitchFamily="34" charset="-122"/>
                <a:ea typeface="微软雅黑" pitchFamily="34" charset="-122"/>
              </a:rPr>
              <a:t>	  echo </a:t>
            </a:r>
            <a:r>
              <a:rPr lang="en-US" altLang="zh-CN" b="0" dirty="0" smtClean="0">
                <a:solidFill>
                  <a:srgbClr val="C00000"/>
                </a:solidFill>
                <a:latin typeface="微软雅黑" pitchFamily="34" charset="-122"/>
                <a:ea typeface="微软雅黑" pitchFamily="34" charset="-122"/>
              </a:rPr>
              <a:t>self::</a:t>
            </a:r>
            <a:r>
              <a:rPr lang="en-US" altLang="zh-CN" b="0" dirty="0" smtClean="0">
                <a:latin typeface="微软雅黑" pitchFamily="34" charset="-122"/>
                <a:ea typeface="微软雅黑" pitchFamily="34" charset="-122"/>
              </a:rPr>
              <a:t>$gender;</a:t>
            </a:r>
          </a:p>
          <a:p>
            <a:pPr lvl="1">
              <a:buNone/>
            </a:pPr>
            <a:r>
              <a:rPr lang="en-US" altLang="zh-CN" b="0" dirty="0" smtClean="0">
                <a:latin typeface="微软雅黑" pitchFamily="34" charset="-122"/>
                <a:ea typeface="微软雅黑" pitchFamily="34" charset="-122"/>
              </a:rPr>
              <a:t>	  echo </a:t>
            </a:r>
            <a:r>
              <a:rPr lang="en-US" altLang="zh-CN" b="0" dirty="0" smtClean="0">
                <a:solidFill>
                  <a:srgbClr val="C00000"/>
                </a:solidFill>
                <a:latin typeface="微软雅黑" pitchFamily="34" charset="-122"/>
                <a:ea typeface="微软雅黑" pitchFamily="34" charset="-122"/>
              </a:rPr>
              <a:t>Person::</a:t>
            </a:r>
            <a:r>
              <a:rPr lang="en-US" altLang="zh-CN" b="0" dirty="0" smtClean="0">
                <a:latin typeface="微软雅黑" pitchFamily="34" charset="-122"/>
                <a:ea typeface="微软雅黑" pitchFamily="34" charset="-122"/>
              </a:rPr>
              <a:t>$gender;</a:t>
            </a:r>
          </a:p>
          <a:p>
            <a:pPr lvl="1">
              <a:buNone/>
            </a:pPr>
            <a:r>
              <a:rPr lang="en-US" altLang="zh-CN" b="0" dirty="0" smtClean="0">
                <a:latin typeface="微软雅黑" pitchFamily="34" charset="-122"/>
                <a:ea typeface="微软雅黑" pitchFamily="34" charset="-122"/>
              </a:rPr>
              <a:t>	}	</a:t>
            </a:r>
          </a:p>
          <a:p>
            <a:pPr lvl="1">
              <a:buNone/>
            </a:pPr>
            <a:r>
              <a:rPr lang="en-US" altLang="zh-CN" b="0" dirty="0" smtClean="0">
                <a:latin typeface="微软雅黑" pitchFamily="34" charset="-122"/>
                <a:ea typeface="微软雅黑" pitchFamily="34" charset="-122"/>
              </a:rPr>
              <a:t>}</a:t>
            </a:r>
            <a:endParaRPr lang="zh-CN" altLang="en-US" b="0" dirty="0">
              <a:latin typeface="微软雅黑" pitchFamily="34" charset="-122"/>
              <a:ea typeface="微软雅黑" pitchFamily="34" charset="-122"/>
            </a:endParaRPr>
          </a:p>
        </p:txBody>
      </p:sp>
      <p:sp>
        <p:nvSpPr>
          <p:cNvPr id="5"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23</a:t>
            </a:fld>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Const</a:t>
            </a:r>
            <a:r>
              <a:rPr lang="en-US" altLang="zh-CN" dirty="0" smtClean="0"/>
              <a:t> </a:t>
            </a:r>
            <a:r>
              <a:rPr lang="zh-CN" altLang="en-US" dirty="0" smtClean="0"/>
              <a:t>关键字</a:t>
            </a:r>
            <a:endParaRPr lang="en-US" altLang="zh-CN" dirty="0" smtClean="0"/>
          </a:p>
          <a:p>
            <a:pPr>
              <a:buNone/>
            </a:pPr>
            <a:r>
              <a:rPr lang="en-US" altLang="zh-CN" dirty="0" smtClean="0"/>
              <a:t>	</a:t>
            </a:r>
            <a:r>
              <a:rPr lang="en-US" altLang="zh-CN" sz="2000" b="0" dirty="0" smtClean="0">
                <a:effectLst/>
              </a:rPr>
              <a:t>	</a:t>
            </a:r>
            <a:r>
              <a:rPr lang="en-US" altLang="zh-CN" sz="2000" b="0" dirty="0" smtClean="0">
                <a:solidFill>
                  <a:srgbClr val="C00000"/>
                </a:solidFill>
                <a:effectLst/>
              </a:rPr>
              <a:t>const</a:t>
            </a:r>
            <a:r>
              <a:rPr lang="en-US" altLang="zh-CN" sz="2000" b="0" dirty="0" smtClean="0">
                <a:effectLst/>
              </a:rPr>
              <a:t> </a:t>
            </a:r>
            <a:r>
              <a:rPr lang="zh-CN" altLang="en-US" sz="2000" b="0" dirty="0" smtClean="0">
                <a:effectLst/>
              </a:rPr>
              <a:t>是一个定义常量的关键字，在</a:t>
            </a:r>
            <a:r>
              <a:rPr lang="en-US" altLang="zh-CN" sz="2000" b="0" dirty="0" smtClean="0">
                <a:effectLst/>
              </a:rPr>
              <a:t>PHP </a:t>
            </a:r>
            <a:r>
              <a:rPr lang="zh-CN" altLang="en-US" sz="2000" b="0" dirty="0" smtClean="0">
                <a:effectLst/>
              </a:rPr>
              <a:t>中定义常量使用的是“</a:t>
            </a:r>
            <a:r>
              <a:rPr lang="en-US" altLang="zh-CN" sz="2000" b="0" dirty="0" smtClean="0">
                <a:effectLst/>
              </a:rPr>
              <a:t>define()”</a:t>
            </a:r>
            <a:r>
              <a:rPr lang="zh-CN" altLang="en-US" sz="2000" b="0" dirty="0" smtClean="0">
                <a:effectLst/>
              </a:rPr>
              <a:t>这个函数，但是在类里面定义常量使用的是“</a:t>
            </a:r>
            <a:r>
              <a:rPr lang="en-US" altLang="zh-CN" sz="2000" b="0" dirty="0" smtClean="0">
                <a:effectLst/>
              </a:rPr>
              <a:t>const”</a:t>
            </a:r>
            <a:r>
              <a:rPr lang="zh-CN" altLang="en-US" sz="2000" b="0" dirty="0" smtClean="0">
                <a:effectLst/>
              </a:rPr>
              <a:t>这个关键字，类似于</a:t>
            </a:r>
            <a:r>
              <a:rPr lang="en-US" altLang="zh-CN" sz="2000" b="0" dirty="0" smtClean="0">
                <a:effectLst/>
              </a:rPr>
              <a:t>C </a:t>
            </a:r>
            <a:r>
              <a:rPr lang="zh-CN" altLang="en-US" sz="2000" b="0" dirty="0" smtClean="0">
                <a:effectLst/>
              </a:rPr>
              <a:t>中的</a:t>
            </a:r>
            <a:r>
              <a:rPr lang="en-US" altLang="zh-CN" sz="2000" b="0" dirty="0" smtClean="0">
                <a:effectLst/>
              </a:rPr>
              <a:t>#define </a:t>
            </a:r>
            <a:r>
              <a:rPr lang="zh-CN" altLang="en-US" sz="2000" b="0" dirty="0" smtClean="0">
                <a:effectLst/>
              </a:rPr>
              <a:t>如果在程序中改变了它的值，那么会出现错误，用“</a:t>
            </a:r>
            <a:r>
              <a:rPr lang="en-US" altLang="zh-CN" sz="2000" b="0" dirty="0" smtClean="0">
                <a:effectLst/>
              </a:rPr>
              <a:t>const”</a:t>
            </a:r>
            <a:r>
              <a:rPr lang="zh-CN" altLang="en-US" sz="2000" b="0" dirty="0" smtClean="0">
                <a:effectLst/>
              </a:rPr>
              <a:t>修饰的成员属性的访问方式和“</a:t>
            </a:r>
            <a:r>
              <a:rPr lang="en-US" altLang="zh-CN" sz="2000" b="0" dirty="0" smtClean="0">
                <a:effectLst/>
              </a:rPr>
              <a:t>static”</a:t>
            </a:r>
            <a:r>
              <a:rPr lang="zh-CN" altLang="en-US" sz="2000" b="0" dirty="0" smtClean="0">
                <a:effectLst/>
              </a:rPr>
              <a:t>修饰的成员访问的方式差不多，也是使用“类名”，在方法里面使用“</a:t>
            </a:r>
            <a:r>
              <a:rPr lang="en-US" altLang="zh-CN" sz="2000" b="0" dirty="0" smtClean="0">
                <a:effectLst/>
              </a:rPr>
              <a:t>self”</a:t>
            </a:r>
            <a:r>
              <a:rPr lang="zh-CN" altLang="en-US" sz="2000" b="0" dirty="0" smtClean="0">
                <a:effectLst/>
              </a:rPr>
              <a:t>关键字。</a:t>
            </a:r>
            <a:r>
              <a:rPr lang="zh-CN" altLang="en-US" sz="2000" b="0" dirty="0" smtClean="0">
                <a:solidFill>
                  <a:srgbClr val="C00000"/>
                </a:solidFill>
                <a:effectLst/>
              </a:rPr>
              <a:t>但是不用使用“</a:t>
            </a:r>
            <a:r>
              <a:rPr lang="en-US" altLang="zh-CN" sz="2000" b="0" dirty="0" smtClean="0">
                <a:solidFill>
                  <a:srgbClr val="C00000"/>
                </a:solidFill>
                <a:effectLst/>
              </a:rPr>
              <a:t>$”</a:t>
            </a:r>
            <a:r>
              <a:rPr lang="zh-CN" altLang="en-US" sz="2000" b="0" dirty="0" smtClean="0">
                <a:solidFill>
                  <a:srgbClr val="C00000"/>
                </a:solidFill>
                <a:effectLst/>
              </a:rPr>
              <a:t>符号</a:t>
            </a:r>
            <a:r>
              <a:rPr lang="zh-CN" altLang="en-US" sz="2000" b="0" dirty="0" smtClean="0">
                <a:effectLst/>
              </a:rPr>
              <a:t>，也不能使用对象来访问。</a:t>
            </a:r>
            <a:endParaRPr lang="zh-CN" altLang="en-US" b="0" dirty="0">
              <a:effectLst/>
            </a:endParaRPr>
          </a:p>
        </p:txBody>
      </p:sp>
      <p:sp>
        <p:nvSpPr>
          <p:cNvPr id="5" name="AutoShape 7"/>
          <p:cNvSpPr>
            <a:spLocks noChangeArrowheads="1"/>
          </p:cNvSpPr>
          <p:nvPr/>
        </p:nvSpPr>
        <p:spPr bwMode="auto">
          <a:xfrm>
            <a:off x="785786" y="3643314"/>
            <a:ext cx="7786742" cy="2553891"/>
          </a:xfrm>
          <a:prstGeom prst="roundRect">
            <a:avLst>
              <a:gd name="adj" fmla="val 16667"/>
            </a:avLst>
          </a:prstGeom>
          <a:gradFill rotWithShape="1">
            <a:gsLst>
              <a:gs pos="0">
                <a:srgbClr val="CCFFFF"/>
              </a:gs>
              <a:gs pos="100000">
                <a:srgbClr val="CCFFFF">
                  <a:gamma/>
                  <a:tint val="0"/>
                  <a:invGamma/>
                </a:srgbClr>
              </a:gs>
            </a:gsLst>
            <a:lin ang="5400000" scaled="1"/>
          </a:gradFill>
          <a:ln w="9525" algn="ctr">
            <a:solidFill>
              <a:srgbClr val="008080"/>
            </a:solidFill>
            <a:round/>
            <a:headEnd/>
            <a:tailEnd/>
          </a:ln>
          <a:effectLst/>
        </p:spPr>
        <p:txBody>
          <a:bodyPr wrap="square">
            <a:spAutoFit/>
          </a:bodyPr>
          <a:lstStyle/>
          <a:p>
            <a:r>
              <a:rPr lang="en-US" altLang="zh-CN" sz="1600" b="0" dirty="0" smtClean="0">
                <a:latin typeface="微软雅黑" pitchFamily="34" charset="-122"/>
                <a:ea typeface="微软雅黑" pitchFamily="34" charset="-122"/>
              </a:rPr>
              <a:t>class Person{</a:t>
            </a:r>
            <a:endParaRPr lang="zh-CN" altLang="en-US" sz="1600" b="0" dirty="0" smtClean="0">
              <a:latin typeface="微软雅黑" pitchFamily="34" charset="-122"/>
              <a:ea typeface="微软雅黑" pitchFamily="34" charset="-122"/>
            </a:endParaRPr>
          </a:p>
          <a:p>
            <a:pPr lvl="1"/>
            <a:r>
              <a:rPr lang="en-US" altLang="zh-CN" sz="1600" b="0" dirty="0" smtClean="0">
                <a:solidFill>
                  <a:srgbClr val="C00000"/>
                </a:solidFill>
                <a:latin typeface="微软雅黑" pitchFamily="34" charset="-122"/>
                <a:ea typeface="微软雅黑" pitchFamily="34" charset="-122"/>
              </a:rPr>
              <a:t>const</a:t>
            </a:r>
            <a:r>
              <a:rPr lang="en-US" altLang="zh-CN" sz="1600" b="0" dirty="0" smtClean="0">
                <a:latin typeface="微软雅黑" pitchFamily="34" charset="-122"/>
                <a:ea typeface="微软雅黑" pitchFamily="34" charset="-122"/>
              </a:rPr>
              <a:t>  country = "</a:t>
            </a:r>
            <a:r>
              <a:rPr lang="zh-CN" altLang="en-US" sz="1600" b="0" dirty="0" smtClean="0">
                <a:latin typeface="微软雅黑" pitchFamily="34" charset="-122"/>
                <a:ea typeface="微软雅黑" pitchFamily="34" charset="-122"/>
              </a:rPr>
              <a:t>中国</a:t>
            </a:r>
            <a:r>
              <a:rPr lang="en-US" altLang="zh-CN" sz="1600" b="0" dirty="0" smtClean="0">
                <a:latin typeface="微软雅黑" pitchFamily="34" charset="-122"/>
                <a:ea typeface="微软雅黑" pitchFamily="34" charset="-122"/>
              </a:rPr>
              <a:t>"; 	//</a:t>
            </a:r>
            <a:r>
              <a:rPr lang="en-US" altLang="zh-CN" sz="1600" dirty="0" smtClean="0"/>
              <a:t> </a:t>
            </a:r>
            <a:r>
              <a:rPr lang="zh-CN" altLang="en-US" sz="1600" dirty="0" smtClean="0"/>
              <a:t>定义一个常量</a:t>
            </a:r>
            <a:r>
              <a:rPr lang="en-US" altLang="zh-CN" sz="1600" dirty="0" smtClean="0"/>
              <a:t>country</a:t>
            </a:r>
            <a:endParaRPr lang="en-US" altLang="zh-CN" sz="1600" b="0" dirty="0" smtClean="0">
              <a:latin typeface="微软雅黑" pitchFamily="34" charset="-122"/>
              <a:ea typeface="微软雅黑" pitchFamily="34" charset="-122"/>
            </a:endParaRPr>
          </a:p>
          <a:p>
            <a:pPr lvl="1"/>
            <a:r>
              <a:rPr lang="en-US" altLang="zh-CN" sz="1600" b="0" dirty="0" smtClean="0">
                <a:latin typeface="微软雅黑" pitchFamily="34" charset="-122"/>
                <a:ea typeface="微软雅黑" pitchFamily="34" charset="-122"/>
              </a:rPr>
              <a:t>function say(){</a:t>
            </a:r>
          </a:p>
          <a:p>
            <a:pPr lvl="1"/>
            <a:r>
              <a:rPr lang="en-US" altLang="zh-CN" sz="1600" b="0" dirty="0" smtClean="0">
                <a:latin typeface="微软雅黑" pitchFamily="34" charset="-122"/>
                <a:ea typeface="微软雅黑" pitchFamily="34" charset="-122"/>
              </a:rPr>
              <a:t>echo “</a:t>
            </a:r>
            <a:r>
              <a:rPr lang="zh-CN" altLang="en-US" sz="1600" b="0" dirty="0" smtClean="0">
                <a:latin typeface="微软雅黑" pitchFamily="34" charset="-122"/>
                <a:ea typeface="微软雅黑" pitchFamily="34" charset="-122"/>
              </a:rPr>
              <a:t>我是</a:t>
            </a:r>
            <a:r>
              <a:rPr lang="en-US" altLang="zh-CN" sz="1600" b="0" dirty="0" smtClean="0">
                <a:latin typeface="微软雅黑" pitchFamily="34" charset="-122"/>
                <a:ea typeface="微软雅黑" pitchFamily="34" charset="-122"/>
              </a:rPr>
              <a:t>”.Person::country.“</a:t>
            </a:r>
            <a:r>
              <a:rPr lang="zh-CN" altLang="en-US" sz="1600" b="0" dirty="0" smtClean="0">
                <a:latin typeface="微软雅黑" pitchFamily="34" charset="-122"/>
                <a:ea typeface="微软雅黑" pitchFamily="34" charset="-122"/>
              </a:rPr>
              <a:t>人</a:t>
            </a:r>
            <a:r>
              <a:rPr lang="en-US" altLang="zh-CN" sz="1600" b="0" dirty="0" smtClean="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也可以用</a:t>
            </a:r>
            <a:r>
              <a:rPr lang="en-US" altLang="zh-CN" sz="1600" b="0" dirty="0" err="1" smtClean="0">
                <a:latin typeface="微软雅黑" pitchFamily="34" charset="-122"/>
                <a:ea typeface="微软雅黑" pitchFamily="34" charset="-122"/>
              </a:rPr>
              <a:t>selfe</a:t>
            </a:r>
            <a:r>
              <a:rPr lang="en-US" altLang="zh-CN" sz="1600" b="0" dirty="0" smtClean="0">
                <a:latin typeface="微软雅黑" pitchFamily="34" charset="-122"/>
                <a:ea typeface="微软雅黑" pitchFamily="34" charset="-122"/>
              </a:rPr>
              <a:t>::country</a:t>
            </a:r>
          </a:p>
          <a:p>
            <a:pPr lvl="1"/>
            <a:r>
              <a:rPr lang="en-US" altLang="zh-CN" sz="1600" b="0" dirty="0" smtClean="0">
                <a:latin typeface="微软雅黑" pitchFamily="34" charset="-122"/>
                <a:ea typeface="微软雅黑" pitchFamily="34" charset="-122"/>
              </a:rPr>
              <a:t>}</a:t>
            </a:r>
            <a:endParaRPr lang="zh-CN" altLang="en-US" sz="1600" b="0" dirty="0" smtClean="0">
              <a:latin typeface="微软雅黑" pitchFamily="34" charset="-122"/>
              <a:ea typeface="微软雅黑" pitchFamily="34" charset="-122"/>
            </a:endParaRPr>
          </a:p>
          <a:p>
            <a:r>
              <a:rPr lang="en-US" altLang="zh-CN" sz="1600" b="0" dirty="0" smtClean="0">
                <a:latin typeface="微软雅黑" pitchFamily="34" charset="-122"/>
                <a:ea typeface="微软雅黑" pitchFamily="34" charset="-122"/>
              </a:rPr>
              <a:t>}</a:t>
            </a:r>
          </a:p>
          <a:p>
            <a:r>
              <a:rPr lang="en-US" altLang="zh-CN" sz="1600" b="0" dirty="0" smtClean="0">
                <a:latin typeface="微软雅黑" pitchFamily="34" charset="-122"/>
                <a:ea typeface="微软雅黑" pitchFamily="34" charset="-122"/>
              </a:rPr>
              <a:t>echo Person::country."&lt;</a:t>
            </a:r>
            <a:r>
              <a:rPr lang="en-US" altLang="zh-CN" sz="1600" b="0" dirty="0" err="1" smtClean="0">
                <a:latin typeface="微软雅黑" pitchFamily="34" charset="-122"/>
                <a:ea typeface="微软雅黑" pitchFamily="34" charset="-122"/>
              </a:rPr>
              <a:t>br</a:t>
            </a:r>
            <a:r>
              <a:rPr lang="en-US" altLang="zh-CN" sz="1600" b="0" dirty="0" smtClean="0">
                <a:latin typeface="微软雅黑" pitchFamily="34" charset="-122"/>
                <a:ea typeface="微软雅黑" pitchFamily="34" charset="-122"/>
              </a:rPr>
              <a:t> /&gt;";</a:t>
            </a:r>
          </a:p>
          <a:p>
            <a:r>
              <a:rPr lang="en-US" altLang="zh-CN" sz="1600" b="0" dirty="0" smtClean="0">
                <a:latin typeface="微软雅黑" pitchFamily="34" charset="-122"/>
                <a:ea typeface="微软雅黑" pitchFamily="34" charset="-122"/>
              </a:rPr>
              <a:t>$p1 = new Person();</a:t>
            </a:r>
          </a:p>
          <a:p>
            <a:r>
              <a:rPr lang="en-US" altLang="zh-CN" sz="1600" b="0" dirty="0" smtClean="0">
                <a:latin typeface="微软雅黑" pitchFamily="34" charset="-122"/>
                <a:ea typeface="微软雅黑" pitchFamily="34" charset="-122"/>
              </a:rPr>
              <a:t>$p1-&gt;say();</a:t>
            </a:r>
            <a:endParaRPr lang="zh-CN" altLang="en-US" sz="1600" b="0" dirty="0">
              <a:latin typeface="微软雅黑" pitchFamily="34" charset="-122"/>
              <a:ea typeface="微软雅黑" pitchFamily="34" charset="-122"/>
            </a:endParaRPr>
          </a:p>
        </p:txBody>
      </p:sp>
      <p:sp>
        <p:nvSpPr>
          <p:cNvPr id="6"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24</a:t>
            </a:fld>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__</a:t>
            </a:r>
            <a:r>
              <a:rPr lang="en-US" altLang="zh-CN" dirty="0" err="1" smtClean="0"/>
              <a:t>toString</a:t>
            </a:r>
            <a:r>
              <a:rPr lang="en-US" altLang="zh-CN" dirty="0" smtClean="0"/>
              <a:t>()</a:t>
            </a:r>
            <a:r>
              <a:rPr lang="zh-CN" altLang="en-US" dirty="0" smtClean="0"/>
              <a:t>方法</a:t>
            </a:r>
            <a:endParaRPr lang="en-US" altLang="zh-CN" dirty="0" smtClean="0"/>
          </a:p>
          <a:p>
            <a:pPr>
              <a:buNone/>
            </a:pPr>
            <a:r>
              <a:rPr lang="en-US" altLang="zh-CN" dirty="0" smtClean="0"/>
              <a:t>	</a:t>
            </a:r>
            <a:r>
              <a:rPr lang="en-US" altLang="zh-CN" sz="2000" dirty="0" smtClean="0"/>
              <a:t>	</a:t>
            </a:r>
            <a:r>
              <a:rPr lang="zh-CN" altLang="en-US" sz="2000" b="0" dirty="0" smtClean="0">
                <a:effectLst/>
              </a:rPr>
              <a:t>他也是一个魔术方法。如果直接打印输出实例的时候 会自动调用该类里面的</a:t>
            </a:r>
            <a:r>
              <a:rPr lang="en-US" altLang="zh-CN" sz="2000" b="0" dirty="0" smtClean="0">
                <a:effectLst/>
              </a:rPr>
              <a:t>__</a:t>
            </a:r>
            <a:r>
              <a:rPr lang="en-US" altLang="zh-CN" sz="2000" b="0" dirty="0" err="1" smtClean="0">
                <a:effectLst/>
              </a:rPr>
              <a:t>toString</a:t>
            </a:r>
            <a:r>
              <a:rPr lang="en-US" altLang="zh-CN" sz="2000" b="0" dirty="0" smtClean="0">
                <a:effectLst/>
              </a:rPr>
              <a:t>()</a:t>
            </a:r>
            <a:r>
              <a:rPr lang="zh-CN" altLang="en-US" sz="2000" b="0" dirty="0" smtClean="0">
                <a:effectLst/>
              </a:rPr>
              <a:t>方法</a:t>
            </a:r>
            <a:endParaRPr lang="en-US" altLang="zh-CN" b="0" dirty="0" smtClean="0">
              <a:effectLst/>
            </a:endParaRPr>
          </a:p>
          <a:p>
            <a:pPr>
              <a:buNone/>
            </a:pPr>
            <a:r>
              <a:rPr lang="en-US" altLang="zh-CN" b="0" dirty="0" smtClean="0">
                <a:effectLst/>
              </a:rPr>
              <a:t>	</a:t>
            </a:r>
            <a:r>
              <a:rPr lang="zh-CN" altLang="en-US" sz="2000" b="0" dirty="0" smtClean="0">
                <a:effectLst/>
              </a:rPr>
              <a:t>注意：使用该魔术方法 必须 </a:t>
            </a:r>
            <a:r>
              <a:rPr lang="en-US" altLang="zh-CN" sz="2000" b="0" dirty="0" smtClean="0">
                <a:solidFill>
                  <a:srgbClr val="C00000"/>
                </a:solidFill>
                <a:effectLst/>
              </a:rPr>
              <a:t>return </a:t>
            </a:r>
            <a:r>
              <a:rPr lang="zh-CN" altLang="en-US" sz="2000" b="0" dirty="0" smtClean="0">
                <a:effectLst/>
              </a:rPr>
              <a:t>个返回值；</a:t>
            </a:r>
            <a:endParaRPr lang="zh-CN" altLang="en-US" b="0" dirty="0">
              <a:effectLst/>
            </a:endParaRPr>
          </a:p>
        </p:txBody>
      </p:sp>
      <p:sp>
        <p:nvSpPr>
          <p:cNvPr id="4" name="AutoShape 7"/>
          <p:cNvSpPr>
            <a:spLocks noChangeArrowheads="1"/>
          </p:cNvSpPr>
          <p:nvPr/>
        </p:nvSpPr>
        <p:spPr bwMode="auto">
          <a:xfrm>
            <a:off x="500034" y="2771775"/>
            <a:ext cx="6072230" cy="3779758"/>
          </a:xfrm>
          <a:prstGeom prst="roundRect">
            <a:avLst>
              <a:gd name="adj" fmla="val 16667"/>
            </a:avLst>
          </a:prstGeom>
          <a:gradFill rotWithShape="1">
            <a:gsLst>
              <a:gs pos="0">
                <a:srgbClr val="CCFFFF"/>
              </a:gs>
              <a:gs pos="100000">
                <a:srgbClr val="CCFFFF">
                  <a:gamma/>
                  <a:tint val="0"/>
                  <a:invGamma/>
                </a:srgbClr>
              </a:gs>
            </a:gsLst>
            <a:lin ang="5400000" scaled="1"/>
          </a:gradFill>
          <a:ln w="9525" algn="ctr">
            <a:solidFill>
              <a:srgbClr val="008080"/>
            </a:solidFill>
            <a:round/>
            <a:headEnd/>
            <a:tailEnd/>
          </a:ln>
          <a:effectLst/>
        </p:spPr>
        <p:txBody>
          <a:bodyPr wrap="square">
            <a:spAutoFit/>
          </a:bodyPr>
          <a:lstStyle/>
          <a:p>
            <a:r>
              <a:rPr lang="en-US" altLang="zh-CN" b="0" dirty="0" smtClean="0">
                <a:latin typeface="微软雅黑" pitchFamily="34" charset="-122"/>
                <a:ea typeface="微软雅黑" pitchFamily="34" charset="-122"/>
              </a:rPr>
              <a:t>class Person{</a:t>
            </a:r>
          </a:p>
          <a:p>
            <a:pPr lvl="1"/>
            <a:r>
              <a:rPr lang="en-US" altLang="zh-CN" b="0" dirty="0" err="1" smtClean="0">
                <a:latin typeface="微软雅黑" pitchFamily="34" charset="-122"/>
                <a:ea typeface="微软雅黑" pitchFamily="34" charset="-122"/>
              </a:rPr>
              <a:t>var</a:t>
            </a:r>
            <a:r>
              <a:rPr lang="en-US" altLang="zh-CN" b="0" dirty="0" smtClean="0">
                <a:latin typeface="微软雅黑" pitchFamily="34" charset="-122"/>
                <a:ea typeface="微软雅黑" pitchFamily="34" charset="-122"/>
              </a:rPr>
              <a:t> $name;</a:t>
            </a:r>
          </a:p>
          <a:p>
            <a:pPr lvl="1"/>
            <a:r>
              <a:rPr lang="en-US" altLang="zh-CN" b="0" dirty="0" err="1" smtClean="0">
                <a:latin typeface="微软雅黑" pitchFamily="34" charset="-122"/>
                <a:ea typeface="微软雅黑" pitchFamily="34" charset="-122"/>
              </a:rPr>
              <a:t>var</a:t>
            </a:r>
            <a:r>
              <a:rPr lang="en-US" altLang="zh-CN" b="0" dirty="0" smtClean="0">
                <a:latin typeface="微软雅黑" pitchFamily="34" charset="-122"/>
                <a:ea typeface="微软雅黑" pitchFamily="34" charset="-122"/>
              </a:rPr>
              <a:t> $age;</a:t>
            </a:r>
          </a:p>
          <a:p>
            <a:r>
              <a:rPr lang="en-US" altLang="zh-CN" b="0" dirty="0" smtClean="0">
                <a:latin typeface="微软雅黑" pitchFamily="34" charset="-122"/>
                <a:ea typeface="微软雅黑" pitchFamily="34" charset="-122"/>
              </a:rPr>
              <a:t>WS</a:t>
            </a:r>
            <a:endParaRPr lang="zh-CN" altLang="en-US" b="0" dirty="0" smtClean="0">
              <a:latin typeface="微软雅黑" pitchFamily="34" charset="-122"/>
              <a:ea typeface="微软雅黑" pitchFamily="34" charset="-122"/>
            </a:endParaRPr>
          </a:p>
          <a:p>
            <a:pPr lvl="1"/>
            <a:r>
              <a:rPr lang="en-US" altLang="zh-CN" b="0" dirty="0" smtClean="0">
                <a:latin typeface="微软雅黑" pitchFamily="34" charset="-122"/>
                <a:ea typeface="微软雅黑" pitchFamily="34" charset="-122"/>
              </a:rPr>
              <a:t>function </a:t>
            </a:r>
            <a:r>
              <a:rPr lang="en-US" altLang="zh-CN" b="0" dirty="0" smtClean="0">
                <a:solidFill>
                  <a:srgbClr val="C00000"/>
                </a:solidFill>
                <a:latin typeface="微软雅黑" pitchFamily="34" charset="-122"/>
                <a:ea typeface="微软雅黑" pitchFamily="34" charset="-122"/>
              </a:rPr>
              <a:t>__</a:t>
            </a:r>
            <a:r>
              <a:rPr lang="en-US" altLang="zh-CN" b="0" dirty="0" err="1" smtClean="0">
                <a:solidFill>
                  <a:srgbClr val="C00000"/>
                </a:solidFill>
                <a:latin typeface="微软雅黑" pitchFamily="34" charset="-122"/>
                <a:ea typeface="微软雅黑" pitchFamily="34" charset="-122"/>
              </a:rPr>
              <a:t>toString</a:t>
            </a:r>
            <a:r>
              <a:rPr lang="en-US" altLang="zh-CN" b="0" dirty="0" smtClean="0">
                <a:latin typeface="微软雅黑" pitchFamily="34" charset="-122"/>
                <a:ea typeface="微软雅黑" pitchFamily="34" charset="-122"/>
              </a:rPr>
              <a:t>(){</a:t>
            </a:r>
          </a:p>
          <a:p>
            <a:pPr lvl="1"/>
            <a:r>
              <a:rPr lang="en-US" altLang="zh-CN" dirty="0" smtClean="0">
                <a:solidFill>
                  <a:srgbClr val="C00000"/>
                </a:solidFill>
                <a:latin typeface="微软雅黑" pitchFamily="34" charset="-122"/>
                <a:ea typeface="微软雅黑" pitchFamily="34" charset="-122"/>
              </a:rPr>
              <a:t>return</a:t>
            </a:r>
            <a:r>
              <a:rPr lang="en-US" altLang="zh-CN" b="0" dirty="0" smtClean="0">
                <a:latin typeface="微软雅黑" pitchFamily="34" charset="-122"/>
                <a:ea typeface="微软雅黑" pitchFamily="34" charset="-122"/>
              </a:rPr>
              <a:t>  "</a:t>
            </a:r>
            <a:r>
              <a:rPr lang="zh-CN" altLang="en-US" b="0" dirty="0" smtClean="0">
                <a:latin typeface="微软雅黑" pitchFamily="34" charset="-122"/>
                <a:ea typeface="微软雅黑" pitchFamily="34" charset="-122"/>
              </a:rPr>
              <a:t>我叫</a:t>
            </a:r>
            <a:r>
              <a:rPr lang="en-US" altLang="zh-CN" b="0" dirty="0" smtClean="0">
                <a:latin typeface="微软雅黑" pitchFamily="34" charset="-122"/>
                <a:ea typeface="微软雅黑" pitchFamily="34" charset="-122"/>
              </a:rPr>
              <a:t>".$this-&gt;name."</a:t>
            </a:r>
            <a:r>
              <a:rPr lang="zh-CN" altLang="en-US" b="0" dirty="0" smtClean="0">
                <a:latin typeface="微软雅黑" pitchFamily="34" charset="-122"/>
                <a:ea typeface="微软雅黑" pitchFamily="34" charset="-122"/>
              </a:rPr>
              <a:t>年龄</a:t>
            </a:r>
            <a:r>
              <a:rPr lang="en-US" altLang="zh-CN" b="0" dirty="0" smtClean="0">
                <a:latin typeface="微软雅黑" pitchFamily="34" charset="-122"/>
                <a:ea typeface="微软雅黑" pitchFamily="34" charset="-122"/>
              </a:rPr>
              <a:t>:".$this-&gt;age;</a:t>
            </a:r>
          </a:p>
          <a:p>
            <a:pPr lvl="1"/>
            <a:r>
              <a:rPr lang="en-US" altLang="zh-CN" b="0" dirty="0" smtClean="0">
                <a:latin typeface="微软雅黑" pitchFamily="34" charset="-122"/>
                <a:ea typeface="微软雅黑" pitchFamily="34" charset="-122"/>
              </a:rPr>
              <a:t>}</a:t>
            </a:r>
          </a:p>
          <a:p>
            <a:r>
              <a:rPr lang="en-US" altLang="zh-CN" b="0" dirty="0" smtClean="0">
                <a:latin typeface="微软雅黑" pitchFamily="34" charset="-122"/>
                <a:ea typeface="微软雅黑" pitchFamily="34" charset="-122"/>
              </a:rPr>
              <a:t>}</a:t>
            </a:r>
            <a:endParaRPr lang="zh-CN" altLang="en-US" b="0" dirty="0" smtClean="0">
              <a:latin typeface="微软雅黑" pitchFamily="34" charset="-122"/>
              <a:ea typeface="微软雅黑" pitchFamily="34" charset="-122"/>
            </a:endParaRPr>
          </a:p>
          <a:p>
            <a:r>
              <a:rPr lang="en-US" altLang="zh-CN" b="0" dirty="0" smtClean="0">
                <a:latin typeface="微软雅黑" pitchFamily="34" charset="-122"/>
                <a:ea typeface="微软雅黑" pitchFamily="34" charset="-122"/>
              </a:rPr>
              <a:t>$p1 = new Person();</a:t>
            </a:r>
          </a:p>
          <a:p>
            <a:r>
              <a:rPr lang="en-US" altLang="zh-CN" b="0" dirty="0" smtClean="0">
                <a:latin typeface="微软雅黑" pitchFamily="34" charset="-122"/>
                <a:ea typeface="微软雅黑" pitchFamily="34" charset="-122"/>
              </a:rPr>
              <a:t>$p1-&gt;name = "</a:t>
            </a:r>
            <a:r>
              <a:rPr lang="zh-CN" altLang="en-US" b="0" dirty="0" smtClean="0">
                <a:latin typeface="微软雅黑" pitchFamily="34" charset="-122"/>
                <a:ea typeface="微软雅黑" pitchFamily="34" charset="-122"/>
              </a:rPr>
              <a:t>王子涵</a:t>
            </a:r>
            <a:r>
              <a:rPr lang="en-US" altLang="zh-CN" b="0" dirty="0" smtClean="0">
                <a:latin typeface="微软雅黑" pitchFamily="34" charset="-122"/>
                <a:ea typeface="微软雅黑" pitchFamily="34" charset="-122"/>
              </a:rPr>
              <a:t>";</a:t>
            </a:r>
          </a:p>
          <a:p>
            <a:r>
              <a:rPr lang="en-US" altLang="zh-CN" b="0" dirty="0" smtClean="0">
                <a:latin typeface="微软雅黑" pitchFamily="34" charset="-122"/>
                <a:ea typeface="微软雅黑" pitchFamily="34" charset="-122"/>
              </a:rPr>
              <a:t>$p1-&gt;age = 20;</a:t>
            </a:r>
          </a:p>
          <a:p>
            <a:r>
              <a:rPr lang="en-US" altLang="zh-CN" b="0" dirty="0" smtClean="0">
                <a:latin typeface="微软雅黑" pitchFamily="34" charset="-122"/>
                <a:ea typeface="微软雅黑" pitchFamily="34" charset="-122"/>
              </a:rPr>
              <a:t>echo $p1;</a:t>
            </a:r>
            <a:endParaRPr lang="zh-CN" altLang="en-US" b="0" dirty="0">
              <a:latin typeface="微软雅黑" pitchFamily="34" charset="-122"/>
              <a:ea typeface="微软雅黑" pitchFamily="34" charset="-122"/>
            </a:endParaRPr>
          </a:p>
        </p:txBody>
      </p:sp>
      <p:sp>
        <p:nvSpPr>
          <p:cNvPr id="5"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25</a:t>
            </a:fld>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克隆对象 </a:t>
            </a:r>
            <a:r>
              <a:rPr lang="en-US" altLang="zh-CN" dirty="0" smtClean="0"/>
              <a:t>clone</a:t>
            </a:r>
          </a:p>
          <a:p>
            <a:pPr>
              <a:buNone/>
            </a:pPr>
            <a:r>
              <a:rPr lang="en-US" altLang="zh-CN" dirty="0" smtClean="0"/>
              <a:t>	</a:t>
            </a:r>
            <a:r>
              <a:rPr lang="en-US" altLang="zh-CN" sz="2000" b="0" dirty="0" smtClean="0">
                <a:effectLst/>
              </a:rPr>
              <a:t>	</a:t>
            </a:r>
            <a:r>
              <a:rPr lang="zh-CN" altLang="en-US" sz="2000" b="0" dirty="0" smtClean="0">
                <a:effectLst/>
              </a:rPr>
              <a:t>有的时候我们需要在一个项目里面，使用两个或多个一样的对象，如果你使用“</a:t>
            </a:r>
            <a:r>
              <a:rPr lang="en-US" altLang="zh-CN" sz="2000" b="0" dirty="0" smtClean="0">
                <a:effectLst/>
              </a:rPr>
              <a:t>new”</a:t>
            </a:r>
            <a:r>
              <a:rPr lang="zh-CN" altLang="en-US" sz="2000" b="0" dirty="0" smtClean="0">
                <a:effectLst/>
              </a:rPr>
              <a:t>关键字重新创建对象的话，再赋值上相同的属性，这样做比较烦琐而且也容易出错，所以要根据一个对象完全克隆出一个一模一样的对象，是非常有必要的，而且克隆以后，两个对象互不干扰</a:t>
            </a:r>
            <a:endParaRPr lang="en-US" altLang="zh-CN" sz="1800" b="0" dirty="0" smtClean="0">
              <a:effectLst/>
            </a:endParaRPr>
          </a:p>
          <a:p>
            <a:pPr>
              <a:buNone/>
            </a:pPr>
            <a:r>
              <a:rPr lang="en-US" altLang="zh-CN" dirty="0" smtClean="0"/>
              <a:t>	</a:t>
            </a:r>
            <a:r>
              <a:rPr lang="en-US" altLang="zh-CN" sz="2000" b="0" dirty="0" smtClean="0">
                <a:effectLst/>
              </a:rPr>
              <a:t>	PHP5 </a:t>
            </a:r>
            <a:r>
              <a:rPr lang="zh-CN" altLang="en-US" sz="2000" b="0" dirty="0" smtClean="0">
                <a:effectLst/>
              </a:rPr>
              <a:t>定义了一个特殊的方法名“</a:t>
            </a:r>
            <a:r>
              <a:rPr lang="en-US" altLang="zh-CN" sz="2000" b="0" dirty="0" smtClean="0">
                <a:solidFill>
                  <a:srgbClr val="C00000"/>
                </a:solidFill>
                <a:effectLst/>
              </a:rPr>
              <a:t>__clone()</a:t>
            </a:r>
            <a:r>
              <a:rPr lang="en-US" altLang="zh-CN" sz="2000" b="0" dirty="0" smtClean="0">
                <a:effectLst/>
              </a:rPr>
              <a:t>”</a:t>
            </a:r>
            <a:r>
              <a:rPr lang="zh-CN" altLang="en-US" sz="2000" b="0" dirty="0" smtClean="0">
                <a:effectLst/>
              </a:rPr>
              <a:t>方法，是在对象克隆时自动调用的方法，用“</a:t>
            </a:r>
            <a:r>
              <a:rPr lang="en-US" altLang="zh-CN" sz="2000" b="0" dirty="0" smtClean="0">
                <a:effectLst/>
              </a:rPr>
              <a:t>__clone()”</a:t>
            </a:r>
            <a:r>
              <a:rPr lang="zh-CN" altLang="en-US" sz="2000" b="0" dirty="0" smtClean="0">
                <a:effectLst/>
              </a:rPr>
              <a:t>方法将建立一个与原对象拥有相同属性和方法的对象，如果想在克隆后改变原对象的内容，需要在</a:t>
            </a:r>
            <a:r>
              <a:rPr lang="en-US" altLang="zh-CN" sz="2000" b="0" dirty="0" smtClean="0">
                <a:effectLst/>
              </a:rPr>
              <a:t>__clone()</a:t>
            </a:r>
            <a:r>
              <a:rPr lang="zh-CN" altLang="en-US" sz="2000" b="0" dirty="0" smtClean="0">
                <a:effectLst/>
              </a:rPr>
              <a:t>中重写原本的属性和方法，“</a:t>
            </a:r>
            <a:r>
              <a:rPr lang="en-US" altLang="zh-CN" sz="2000" b="0" dirty="0" smtClean="0">
                <a:effectLst/>
              </a:rPr>
              <a:t>__clone()”</a:t>
            </a:r>
            <a:r>
              <a:rPr lang="zh-CN" altLang="en-US" sz="2000" b="0" dirty="0" smtClean="0">
                <a:effectLst/>
              </a:rPr>
              <a:t>方法可以没有参数</a:t>
            </a:r>
            <a:endParaRPr lang="zh-CN" altLang="en-US" i="1" dirty="0">
              <a:effectLst/>
            </a:endParaRPr>
          </a:p>
        </p:txBody>
      </p:sp>
      <p:sp>
        <p:nvSpPr>
          <p:cNvPr id="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26</a:t>
            </a:fld>
            <a:endParaRPr lang="en-US" altLang="zh-CN"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en-US" altLang="zh-CN" dirty="0" smtClean="0"/>
              <a:t>__call</a:t>
            </a:r>
            <a:r>
              <a:rPr lang="zh-CN" altLang="en-US" dirty="0" smtClean="0"/>
              <a:t>（）</a:t>
            </a:r>
            <a:r>
              <a:rPr lang="en-US" altLang="zh-CN" dirty="0" smtClean="0"/>
              <a:t> </a:t>
            </a:r>
            <a:r>
              <a:rPr lang="zh-CN" altLang="en-US" dirty="0" smtClean="0"/>
              <a:t>处理调用错误</a:t>
            </a:r>
            <a:endParaRPr lang="en-US" altLang="zh-CN" dirty="0" smtClean="0"/>
          </a:p>
          <a:p>
            <a:pPr>
              <a:buNone/>
            </a:pPr>
            <a:r>
              <a:rPr lang="en-US" altLang="zh-CN" dirty="0" smtClean="0"/>
              <a:t>	</a:t>
            </a:r>
            <a:r>
              <a:rPr lang="en-US" altLang="zh-CN" sz="1800" b="0" dirty="0" smtClean="0">
                <a:effectLst/>
              </a:rPr>
              <a:t>	</a:t>
            </a:r>
            <a:r>
              <a:rPr lang="zh-CN" altLang="en-US" sz="1800" b="0" dirty="0" smtClean="0">
                <a:effectLst/>
              </a:rPr>
              <a:t>在程序开发中，如果在使用对象调用对象内部方法时候，调用的这个方法不存在那么程序就会出错，然后程序退出不能继续执行。那么可不可以在程序调用对象内部不存在的方法时，提示我们调用的方法及使用的参数不存在，但程序还可以继续执行，这个时候我们就要使用在调用不存在的方法时自动调用的方法“</a:t>
            </a:r>
            <a:r>
              <a:rPr lang="en-US" altLang="zh-CN" sz="1800" b="0" dirty="0" smtClean="0">
                <a:effectLst/>
              </a:rPr>
              <a:t>__call()”</a:t>
            </a:r>
            <a:r>
              <a:rPr lang="zh-CN" altLang="en-US" sz="1800" b="0" dirty="0" smtClean="0">
                <a:effectLst/>
              </a:rPr>
              <a:t>。</a:t>
            </a:r>
            <a:endParaRPr lang="zh-CN" altLang="en-US" b="0" dirty="0">
              <a:effectLst/>
            </a:endParaRPr>
          </a:p>
        </p:txBody>
      </p:sp>
      <p:sp>
        <p:nvSpPr>
          <p:cNvPr id="4" name="AutoShape 7"/>
          <p:cNvSpPr>
            <a:spLocks noChangeArrowheads="1"/>
          </p:cNvSpPr>
          <p:nvPr/>
        </p:nvSpPr>
        <p:spPr bwMode="auto">
          <a:xfrm>
            <a:off x="428596" y="3143248"/>
            <a:ext cx="8215370" cy="3166824"/>
          </a:xfrm>
          <a:prstGeom prst="roundRect">
            <a:avLst>
              <a:gd name="adj" fmla="val 16667"/>
            </a:avLst>
          </a:prstGeom>
          <a:gradFill rotWithShape="1">
            <a:gsLst>
              <a:gs pos="0">
                <a:srgbClr val="CCFFFF"/>
              </a:gs>
              <a:gs pos="100000">
                <a:srgbClr val="CCFFFF">
                  <a:gamma/>
                  <a:tint val="0"/>
                  <a:invGamma/>
                </a:srgbClr>
              </a:gs>
            </a:gsLst>
            <a:lin ang="5400000" scaled="1"/>
          </a:gradFill>
          <a:ln w="9525" algn="ctr">
            <a:solidFill>
              <a:srgbClr val="008080"/>
            </a:solidFill>
            <a:round/>
            <a:headEnd/>
            <a:tailEnd/>
          </a:ln>
          <a:effectLst/>
        </p:spPr>
        <p:txBody>
          <a:bodyPr wrap="square">
            <a:spAutoFit/>
          </a:bodyPr>
          <a:lstStyle/>
          <a:p>
            <a:r>
              <a:rPr lang="en-US" altLang="zh-CN" b="0" dirty="0" smtClean="0">
                <a:latin typeface="微软雅黑" pitchFamily="34" charset="-122"/>
                <a:ea typeface="微软雅黑" pitchFamily="34" charset="-122"/>
              </a:rPr>
              <a:t>class Person{</a:t>
            </a:r>
          </a:p>
          <a:p>
            <a:r>
              <a:rPr lang="en-US" altLang="zh-CN" b="0" dirty="0" smtClean="0">
                <a:latin typeface="微软雅黑" pitchFamily="34" charset="-122"/>
                <a:ea typeface="微软雅黑" pitchFamily="34" charset="-122"/>
              </a:rPr>
              <a:t>	…	….</a:t>
            </a:r>
          </a:p>
          <a:p>
            <a:endParaRPr lang="en-US" altLang="zh-CN" b="0" dirty="0" smtClean="0">
              <a:latin typeface="微软雅黑" pitchFamily="34" charset="-122"/>
              <a:ea typeface="微软雅黑" pitchFamily="34" charset="-122"/>
            </a:endParaRPr>
          </a:p>
          <a:p>
            <a:r>
              <a:rPr lang="en-US" altLang="zh-CN" b="0" dirty="0" smtClean="0">
                <a:latin typeface="微软雅黑" pitchFamily="34" charset="-122"/>
                <a:ea typeface="微软雅黑" pitchFamily="34" charset="-122"/>
              </a:rPr>
              <a:t>	function __call($</a:t>
            </a:r>
            <a:r>
              <a:rPr lang="en-US" altLang="zh-CN" b="0" dirty="0" err="1" smtClean="0">
                <a:latin typeface="微软雅黑" pitchFamily="34" charset="-122"/>
                <a:ea typeface="微软雅黑" pitchFamily="34" charset="-122"/>
              </a:rPr>
              <a:t>function_name,$arg</a:t>
            </a:r>
            <a:r>
              <a:rPr lang="en-US" altLang="zh-CN" b="0" dirty="0" smtClean="0">
                <a:latin typeface="微软雅黑" pitchFamily="34" charset="-122"/>
                <a:ea typeface="微软雅黑" pitchFamily="34" charset="-122"/>
              </a:rPr>
              <a:t>){</a:t>
            </a:r>
          </a:p>
          <a:p>
            <a:r>
              <a:rPr lang="en-US" altLang="zh-CN" b="0" dirty="0" smtClean="0">
                <a:latin typeface="微软雅黑" pitchFamily="34" charset="-122"/>
                <a:ea typeface="微软雅黑" pitchFamily="34" charset="-122"/>
              </a:rPr>
              <a:t>	</a:t>
            </a:r>
            <a:r>
              <a:rPr lang="en-US" altLang="zh-CN" b="0" dirty="0" err="1" smtClean="0">
                <a:latin typeface="微软雅黑" pitchFamily="34" charset="-122"/>
                <a:ea typeface="微软雅黑" pitchFamily="34" charset="-122"/>
              </a:rPr>
              <a:t>print_r</a:t>
            </a:r>
            <a:r>
              <a:rPr lang="en-US" altLang="zh-CN" b="0" dirty="0" smtClean="0">
                <a:latin typeface="微软雅黑" pitchFamily="34" charset="-122"/>
                <a:ea typeface="微软雅黑" pitchFamily="34" charset="-122"/>
              </a:rPr>
              <a:t> (“</a:t>
            </a:r>
            <a:r>
              <a:rPr lang="zh-CN" altLang="en-US" b="0" dirty="0" smtClean="0">
                <a:latin typeface="微软雅黑" pitchFamily="34" charset="-122"/>
                <a:ea typeface="微软雅黑" pitchFamily="34" charset="-122"/>
              </a:rPr>
              <a:t>您所调用的成员方法</a:t>
            </a:r>
            <a:r>
              <a:rPr lang="en-US" altLang="zh-CN" b="0" dirty="0" smtClean="0">
                <a:latin typeface="微软雅黑" pitchFamily="34" charset="-122"/>
                <a:ea typeface="微软雅黑" pitchFamily="34" charset="-122"/>
              </a:rPr>
              <a:t>{$</a:t>
            </a:r>
            <a:r>
              <a:rPr lang="en-US" altLang="zh-CN" b="0" dirty="0" err="1" smtClean="0">
                <a:latin typeface="微软雅黑" pitchFamily="34" charset="-122"/>
                <a:ea typeface="微软雅黑" pitchFamily="34" charset="-122"/>
              </a:rPr>
              <a:t>function_name</a:t>
            </a:r>
            <a:r>
              <a:rPr lang="en-US" altLang="zh-CN" b="0" dirty="0" smtClean="0">
                <a:latin typeface="微软雅黑" pitchFamily="34" charset="-122"/>
                <a:ea typeface="微软雅黑" pitchFamily="34" charset="-122"/>
              </a:rPr>
              <a:t>}(</a:t>
            </a:r>
            <a:r>
              <a:rPr lang="zh-CN" altLang="en-US" b="0" dirty="0" smtClean="0">
                <a:latin typeface="微软雅黑" pitchFamily="34" charset="-122"/>
                <a:ea typeface="微软雅黑" pitchFamily="34" charset="-122"/>
              </a:rPr>
              <a:t>参数</a:t>
            </a:r>
            <a:r>
              <a:rPr lang="en-US" altLang="zh-CN" b="0" dirty="0" smtClean="0">
                <a:latin typeface="微软雅黑" pitchFamily="34" charset="-122"/>
                <a:ea typeface="微软雅黑" pitchFamily="34" charset="-122"/>
              </a:rPr>
              <a:t>:”);</a:t>
            </a:r>
          </a:p>
          <a:p>
            <a:r>
              <a:rPr lang="en-US" altLang="zh-CN" b="0" dirty="0" smtClean="0">
                <a:latin typeface="微软雅黑" pitchFamily="34" charset="-122"/>
                <a:ea typeface="微软雅黑" pitchFamily="34" charset="-122"/>
              </a:rPr>
              <a:t>	</a:t>
            </a:r>
            <a:r>
              <a:rPr lang="en-US" altLang="zh-CN" b="0" dirty="0" err="1" smtClean="0">
                <a:latin typeface="微软雅黑" pitchFamily="34" charset="-122"/>
                <a:ea typeface="微软雅黑" pitchFamily="34" charset="-122"/>
              </a:rPr>
              <a:t>print_r</a:t>
            </a:r>
            <a:r>
              <a:rPr lang="en-US" altLang="zh-CN" b="0" dirty="0" smtClean="0">
                <a:latin typeface="微软雅黑" pitchFamily="34" charset="-122"/>
                <a:ea typeface="微软雅黑" pitchFamily="34" charset="-122"/>
              </a:rPr>
              <a:t> ($</a:t>
            </a:r>
            <a:r>
              <a:rPr lang="en-US" altLang="zh-CN" b="0" dirty="0" err="1" smtClean="0">
                <a:latin typeface="微软雅黑" pitchFamily="34" charset="-122"/>
                <a:ea typeface="微软雅黑" pitchFamily="34" charset="-122"/>
              </a:rPr>
              <a:t>arg</a:t>
            </a:r>
            <a:r>
              <a:rPr lang="en-US" altLang="zh-CN" b="0" dirty="0" smtClean="0">
                <a:latin typeface="微软雅黑" pitchFamily="34" charset="-122"/>
                <a:ea typeface="微软雅黑" pitchFamily="34" charset="-122"/>
              </a:rPr>
              <a:t>);</a:t>
            </a:r>
          </a:p>
          <a:p>
            <a:r>
              <a:rPr lang="en-US" altLang="zh-CN" b="0" dirty="0" smtClean="0">
                <a:latin typeface="微软雅黑" pitchFamily="34" charset="-122"/>
                <a:ea typeface="微软雅黑" pitchFamily="34" charset="-122"/>
              </a:rPr>
              <a:t>	</a:t>
            </a:r>
            <a:r>
              <a:rPr lang="en-US" altLang="zh-CN" b="0" dirty="0" err="1" smtClean="0">
                <a:latin typeface="微软雅黑" pitchFamily="34" charset="-122"/>
                <a:ea typeface="微软雅黑" pitchFamily="34" charset="-122"/>
              </a:rPr>
              <a:t>print_r</a:t>
            </a:r>
            <a:r>
              <a:rPr lang="en-US" altLang="zh-CN" b="0" dirty="0" smtClean="0">
                <a:latin typeface="微软雅黑" pitchFamily="34" charset="-122"/>
                <a:ea typeface="微软雅黑" pitchFamily="34" charset="-122"/>
              </a:rPr>
              <a:t> (“)</a:t>
            </a:r>
            <a:r>
              <a:rPr lang="zh-CN" altLang="en-US" b="0" dirty="0" smtClean="0">
                <a:latin typeface="微软雅黑" pitchFamily="34" charset="-122"/>
                <a:ea typeface="微软雅黑" pitchFamily="34" charset="-122"/>
              </a:rPr>
              <a:t>不存在</a:t>
            </a:r>
            <a:r>
              <a:rPr lang="en-US" altLang="zh-CN" b="0" dirty="0" smtClean="0">
                <a:latin typeface="微软雅黑" pitchFamily="34" charset="-122"/>
                <a:ea typeface="微软雅黑" pitchFamily="34" charset="-122"/>
              </a:rPr>
              <a:t>!”);</a:t>
            </a:r>
          </a:p>
          <a:p>
            <a:r>
              <a:rPr lang="en-US" altLang="zh-CN" b="0" dirty="0" smtClean="0">
                <a:latin typeface="微软雅黑" pitchFamily="34" charset="-122"/>
                <a:ea typeface="微软雅黑" pitchFamily="34" charset="-122"/>
              </a:rPr>
              <a:t>	}</a:t>
            </a:r>
          </a:p>
          <a:p>
            <a:r>
              <a:rPr lang="en-US" altLang="zh-CN" b="0" dirty="0" smtClean="0">
                <a:latin typeface="微软雅黑" pitchFamily="34" charset="-122"/>
                <a:ea typeface="微软雅黑" pitchFamily="34" charset="-122"/>
              </a:rPr>
              <a:t>	…	…</a:t>
            </a:r>
          </a:p>
          <a:p>
            <a:r>
              <a:rPr lang="en-US" altLang="zh-CN" b="0" dirty="0" smtClean="0">
                <a:latin typeface="微软雅黑" pitchFamily="34" charset="-122"/>
                <a:ea typeface="微软雅黑" pitchFamily="34" charset="-122"/>
              </a:rPr>
              <a:t>}</a:t>
            </a:r>
            <a:endParaRPr lang="zh-CN" altLang="en-US" b="0" dirty="0" smtClean="0">
              <a:latin typeface="微软雅黑" pitchFamily="34" charset="-122"/>
              <a:ea typeface="微软雅黑" pitchFamily="34" charset="-122"/>
            </a:endParaRPr>
          </a:p>
        </p:txBody>
      </p:sp>
      <p:sp>
        <p:nvSpPr>
          <p:cNvPr id="5"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27</a:t>
            </a:fld>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抽象类和抽象方法（</a:t>
            </a:r>
            <a:r>
              <a:rPr lang="en-US" altLang="zh-CN" dirty="0" smtClean="0">
                <a:solidFill>
                  <a:srgbClr val="C00000"/>
                </a:solidFill>
              </a:rPr>
              <a:t>abstract</a:t>
            </a:r>
            <a:r>
              <a:rPr lang="en-US" altLang="zh-CN" dirty="0" smtClean="0"/>
              <a:t>)</a:t>
            </a:r>
          </a:p>
          <a:p>
            <a:pPr>
              <a:buNone/>
            </a:pPr>
            <a:r>
              <a:rPr lang="en-US" altLang="zh-CN" dirty="0" smtClean="0"/>
              <a:t>	</a:t>
            </a:r>
            <a:r>
              <a:rPr lang="en-US" altLang="zh-CN" sz="2000" b="0" dirty="0" smtClean="0">
                <a:effectLst/>
              </a:rPr>
              <a:t>	</a:t>
            </a:r>
            <a:r>
              <a:rPr lang="zh-CN" altLang="en-US" sz="2000" b="0" dirty="0" smtClean="0">
                <a:effectLst/>
              </a:rPr>
              <a:t>在</a:t>
            </a:r>
            <a:r>
              <a:rPr lang="en-US" altLang="zh-CN" sz="2000" b="0" dirty="0" smtClean="0">
                <a:effectLst/>
              </a:rPr>
              <a:t>OOP </a:t>
            </a:r>
            <a:r>
              <a:rPr lang="zh-CN" altLang="en-US" sz="2000" b="0" dirty="0" smtClean="0">
                <a:effectLst/>
              </a:rPr>
              <a:t>语言中，一个类可以有一个或多个子类，而每个类都有至少一个公有方法做为外部代码访问其的接口。而抽象方法就是为了方便继承而引入的。</a:t>
            </a:r>
            <a:endParaRPr lang="en-US" altLang="zh-CN" sz="2000" b="0" dirty="0" smtClean="0">
              <a:effectLst/>
            </a:endParaRPr>
          </a:p>
          <a:p>
            <a:r>
              <a:rPr lang="zh-CN" altLang="en-US" sz="2000" dirty="0" smtClean="0"/>
              <a:t>概念</a:t>
            </a:r>
            <a:r>
              <a:rPr lang="en-US" altLang="zh-CN" sz="2000" dirty="0" smtClean="0"/>
              <a:t>:</a:t>
            </a:r>
            <a:r>
              <a:rPr lang="zh-CN" altLang="en-US" sz="2000" dirty="0" smtClean="0"/>
              <a:t>抽象类</a:t>
            </a:r>
            <a:endParaRPr lang="en-US" altLang="zh-CN" sz="2000" dirty="0" smtClean="0"/>
          </a:p>
          <a:p>
            <a:pPr>
              <a:buNone/>
            </a:pPr>
            <a:r>
              <a:rPr lang="en-US" altLang="zh-CN" sz="2000" dirty="0" smtClean="0"/>
              <a:t>	</a:t>
            </a:r>
            <a:r>
              <a:rPr lang="en-US" altLang="zh-CN" sz="2000" b="0" dirty="0" smtClean="0">
                <a:effectLst/>
              </a:rPr>
              <a:t>	</a:t>
            </a:r>
            <a:r>
              <a:rPr lang="zh-CN" altLang="en-US" sz="2000" b="0" dirty="0" smtClean="0">
                <a:effectLst/>
              </a:rPr>
              <a:t>抽象类也要使用“</a:t>
            </a:r>
            <a:r>
              <a:rPr lang="en-US" altLang="zh-CN" sz="2000" b="0" dirty="0" smtClean="0">
                <a:effectLst/>
              </a:rPr>
              <a:t>abstract”</a:t>
            </a:r>
            <a:r>
              <a:rPr lang="zh-CN" altLang="en-US" sz="2000" b="0" dirty="0" smtClean="0">
                <a:effectLst/>
              </a:rPr>
              <a:t>关键字来修饰；在抽象类里面可以有不是抽象的方法和成员属性</a:t>
            </a:r>
            <a:endParaRPr lang="en-US" altLang="zh-CN" sz="2000" dirty="0" smtClean="0"/>
          </a:p>
          <a:p>
            <a:r>
              <a:rPr lang="zh-CN" altLang="en-US" sz="2000" dirty="0" smtClean="0"/>
              <a:t>概念：抽象方法</a:t>
            </a:r>
            <a:endParaRPr lang="en-US" altLang="zh-CN" sz="2000" dirty="0" smtClean="0"/>
          </a:p>
          <a:p>
            <a:pPr>
              <a:buNone/>
            </a:pPr>
            <a:r>
              <a:rPr lang="en-US" altLang="zh-CN" sz="2000" dirty="0" smtClean="0"/>
              <a:t>	</a:t>
            </a:r>
            <a:r>
              <a:rPr lang="en-US" altLang="zh-CN" sz="2000" b="0" dirty="0" smtClean="0">
                <a:effectLst/>
              </a:rPr>
              <a:t>	</a:t>
            </a:r>
            <a:r>
              <a:rPr lang="zh-CN" altLang="en-US" sz="2000" b="0" dirty="0" smtClean="0">
                <a:effectLst/>
              </a:rPr>
              <a:t>我们在类里面定义的没有方法体的方法就是抽象方法，所谓的没有方法体指的是，在方法声明的时候没有大括号以及其中的内容，而是直接在声明时在方法名后加上分号结束，另外在声明抽象方法时还要加一个关键字“</a:t>
            </a:r>
            <a:r>
              <a:rPr lang="en-US" altLang="zh-CN" sz="2000" b="0" dirty="0" smtClean="0">
                <a:effectLst/>
              </a:rPr>
              <a:t>abstract”</a:t>
            </a:r>
            <a:r>
              <a:rPr lang="zh-CN" altLang="en-US" sz="2000" b="0" dirty="0" smtClean="0">
                <a:effectLst/>
              </a:rPr>
              <a:t>来修饰；</a:t>
            </a:r>
            <a:endParaRPr lang="en-US" altLang="zh-CN" sz="2000" b="0" dirty="0" smtClean="0">
              <a:effectLst/>
            </a:endParaRPr>
          </a:p>
          <a:p>
            <a:pPr>
              <a:buNone/>
            </a:pPr>
            <a:endParaRPr lang="en-US" altLang="zh-CN" sz="2000" b="0" dirty="0" smtClean="0">
              <a:effectLst/>
            </a:endParaRPr>
          </a:p>
        </p:txBody>
      </p:sp>
      <p:sp>
        <p:nvSpPr>
          <p:cNvPr id="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28</a:t>
            </a:fld>
            <a:endParaRPr lang="en-US" altLang="zh-CN"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抽象类及抽象方法代码</a:t>
            </a:r>
            <a:endParaRPr lang="en-US" altLang="zh-CN" dirty="0" smtClean="0"/>
          </a:p>
          <a:p>
            <a:pPr>
              <a:buNone/>
            </a:pPr>
            <a:r>
              <a:rPr lang="en-US" altLang="zh-CN" dirty="0" smtClean="0"/>
              <a:t>	</a:t>
            </a:r>
            <a:r>
              <a:rPr lang="en-US" altLang="zh-CN" b="0" dirty="0" smtClean="0">
                <a:effectLst/>
              </a:rPr>
              <a:t>	</a:t>
            </a:r>
            <a:r>
              <a:rPr lang="zh-CN" altLang="en-US" sz="2000" b="0" dirty="0" smtClean="0">
                <a:effectLst/>
              </a:rPr>
              <a:t>如果类里面有一个抽象方法存在，此抽象类即为抽象类，此类就不能被实例化成对象。他必须被继承，在子类里面重写抽象类里面的抽象方法以后子类才能被实例化。</a:t>
            </a:r>
            <a:endParaRPr lang="zh-CN" altLang="en-US" b="0" dirty="0">
              <a:effectLst/>
            </a:endParaRPr>
          </a:p>
        </p:txBody>
      </p:sp>
      <p:sp>
        <p:nvSpPr>
          <p:cNvPr id="4" name="AutoShape 7"/>
          <p:cNvSpPr>
            <a:spLocks noChangeArrowheads="1"/>
          </p:cNvSpPr>
          <p:nvPr/>
        </p:nvSpPr>
        <p:spPr bwMode="auto">
          <a:xfrm>
            <a:off x="500034" y="2786058"/>
            <a:ext cx="8215370" cy="3473291"/>
          </a:xfrm>
          <a:prstGeom prst="roundRect">
            <a:avLst>
              <a:gd name="adj" fmla="val 16667"/>
            </a:avLst>
          </a:prstGeom>
          <a:gradFill rotWithShape="1">
            <a:gsLst>
              <a:gs pos="0">
                <a:srgbClr val="CCFFFF"/>
              </a:gs>
              <a:gs pos="100000">
                <a:srgbClr val="CCFFFF">
                  <a:gamma/>
                  <a:tint val="0"/>
                  <a:invGamma/>
                </a:srgbClr>
              </a:gs>
            </a:gsLst>
            <a:lin ang="5400000" scaled="1"/>
          </a:gradFill>
          <a:ln w="9525" algn="ctr">
            <a:solidFill>
              <a:srgbClr val="008080"/>
            </a:solidFill>
            <a:round/>
            <a:headEnd/>
            <a:tailEnd/>
          </a:ln>
          <a:effectLst/>
        </p:spPr>
        <p:txBody>
          <a:bodyPr wrap="square">
            <a:spAutoFit/>
          </a:bodyPr>
          <a:lstStyle/>
          <a:p>
            <a:r>
              <a:rPr lang="en-US" altLang="zh-CN" b="0" dirty="0" smtClean="0">
                <a:solidFill>
                  <a:srgbClr val="FF0000"/>
                </a:solidFill>
                <a:latin typeface="微软雅黑" pitchFamily="34" charset="-122"/>
                <a:ea typeface="微软雅黑" pitchFamily="34" charset="-122"/>
              </a:rPr>
              <a:t>Abstract</a:t>
            </a:r>
            <a:r>
              <a:rPr lang="en-US" altLang="zh-CN" b="0" dirty="0" smtClean="0">
                <a:latin typeface="微软雅黑" pitchFamily="34" charset="-122"/>
                <a:ea typeface="微软雅黑" pitchFamily="34" charset="-122"/>
              </a:rPr>
              <a:t> class Person{</a:t>
            </a:r>
          </a:p>
          <a:p>
            <a:r>
              <a:rPr lang="en-US" altLang="zh-CN" b="0" dirty="0" smtClean="0">
                <a:latin typeface="微软雅黑" pitchFamily="34" charset="-122"/>
                <a:ea typeface="微软雅黑" pitchFamily="34" charset="-122"/>
              </a:rPr>
              <a:t>	</a:t>
            </a:r>
            <a:r>
              <a:rPr lang="en-US" altLang="zh-CN" b="0" dirty="0" err="1" smtClean="0">
                <a:latin typeface="微软雅黑" pitchFamily="34" charset="-122"/>
                <a:ea typeface="微软雅黑" pitchFamily="34" charset="-122"/>
              </a:rPr>
              <a:t>var</a:t>
            </a:r>
            <a:r>
              <a:rPr lang="en-US" altLang="zh-CN" b="0" dirty="0" smtClean="0">
                <a:latin typeface="微软雅黑" pitchFamily="34" charset="-122"/>
                <a:ea typeface="微软雅黑" pitchFamily="34" charset="-122"/>
              </a:rPr>
              <a:t> $name;</a:t>
            </a:r>
          </a:p>
          <a:p>
            <a:endParaRPr lang="en-US" altLang="zh-CN" b="0" dirty="0" smtClean="0">
              <a:latin typeface="微软雅黑" pitchFamily="34" charset="-122"/>
              <a:ea typeface="微软雅黑" pitchFamily="34" charset="-122"/>
            </a:endParaRPr>
          </a:p>
          <a:p>
            <a:r>
              <a:rPr lang="en-US" altLang="zh-CN" b="0" dirty="0" smtClean="0">
                <a:latin typeface="微软雅黑" pitchFamily="34" charset="-122"/>
                <a:ea typeface="微软雅黑" pitchFamily="34" charset="-122"/>
              </a:rPr>
              <a:t>	</a:t>
            </a:r>
            <a:r>
              <a:rPr lang="en-US" altLang="zh-CN" b="0" dirty="0" smtClean="0">
                <a:solidFill>
                  <a:srgbClr val="FF0000"/>
                </a:solidFill>
                <a:latin typeface="微软雅黑" pitchFamily="34" charset="-122"/>
                <a:ea typeface="微软雅黑" pitchFamily="34" charset="-122"/>
              </a:rPr>
              <a:t>abstract </a:t>
            </a:r>
            <a:r>
              <a:rPr lang="en-US" altLang="zh-CN" b="0" dirty="0" smtClean="0">
                <a:latin typeface="微软雅黑" pitchFamily="34" charset="-122"/>
                <a:ea typeface="微软雅黑" pitchFamily="34" charset="-122"/>
              </a:rPr>
              <a:t>function say();</a:t>
            </a:r>
          </a:p>
          <a:p>
            <a:r>
              <a:rPr lang="en-US" altLang="zh-CN" b="0" dirty="0" smtClean="0">
                <a:latin typeface="微软雅黑" pitchFamily="34" charset="-122"/>
                <a:ea typeface="微软雅黑" pitchFamily="34" charset="-122"/>
              </a:rPr>
              <a:t>	</a:t>
            </a:r>
            <a:r>
              <a:rPr lang="en-US" altLang="zh-CN" b="0" dirty="0" smtClean="0">
                <a:solidFill>
                  <a:srgbClr val="FF0000"/>
                </a:solidFill>
                <a:latin typeface="微软雅黑" pitchFamily="34" charset="-122"/>
                <a:ea typeface="微软雅黑" pitchFamily="34" charset="-122"/>
              </a:rPr>
              <a:t>abstract</a:t>
            </a:r>
            <a:r>
              <a:rPr lang="en-US" altLang="zh-CN" b="0" dirty="0" smtClean="0">
                <a:latin typeface="微软雅黑" pitchFamily="34" charset="-122"/>
                <a:ea typeface="微软雅黑" pitchFamily="34" charset="-122"/>
              </a:rPr>
              <a:t> function study();</a:t>
            </a:r>
          </a:p>
          <a:p>
            <a:r>
              <a:rPr lang="en-US" altLang="zh-CN" b="0" dirty="0" smtClean="0">
                <a:latin typeface="微软雅黑" pitchFamily="34" charset="-122"/>
                <a:ea typeface="微软雅黑" pitchFamily="34" charset="-122"/>
              </a:rPr>
              <a:t>	abstract function work();</a:t>
            </a:r>
          </a:p>
          <a:p>
            <a:endParaRPr lang="en-US" altLang="zh-CN" b="0" dirty="0" smtClean="0">
              <a:latin typeface="微软雅黑" pitchFamily="34" charset="-122"/>
              <a:ea typeface="微软雅黑" pitchFamily="34" charset="-122"/>
            </a:endParaRPr>
          </a:p>
          <a:p>
            <a:r>
              <a:rPr lang="en-US" altLang="zh-CN" b="0" dirty="0" smtClean="0">
                <a:latin typeface="微软雅黑" pitchFamily="34" charset="-122"/>
                <a:ea typeface="微软雅黑" pitchFamily="34" charset="-122"/>
              </a:rPr>
              <a:t>	function eat(){</a:t>
            </a:r>
          </a:p>
          <a:p>
            <a:r>
              <a:rPr lang="en-US" altLang="zh-CN" b="0" dirty="0" smtClean="0">
                <a:latin typeface="微软雅黑" pitchFamily="34" charset="-122"/>
                <a:ea typeface="微软雅黑" pitchFamily="34" charset="-122"/>
              </a:rPr>
              <a:t>	…	…	</a:t>
            </a:r>
          </a:p>
          <a:p>
            <a:r>
              <a:rPr lang="en-US" altLang="zh-CN" b="0" dirty="0" smtClean="0">
                <a:latin typeface="微软雅黑" pitchFamily="34" charset="-122"/>
                <a:ea typeface="微软雅黑" pitchFamily="34" charset="-122"/>
              </a:rPr>
              <a:t>	}</a:t>
            </a:r>
          </a:p>
          <a:p>
            <a:r>
              <a:rPr lang="en-US" altLang="zh-CN" b="0" dirty="0" smtClean="0">
                <a:latin typeface="微软雅黑" pitchFamily="34" charset="-122"/>
                <a:ea typeface="微软雅黑" pitchFamily="34" charset="-122"/>
              </a:rPr>
              <a:t>}</a:t>
            </a:r>
            <a:endParaRPr lang="zh-CN" altLang="en-US" b="0" dirty="0" smtClean="0">
              <a:latin typeface="微软雅黑" pitchFamily="34" charset="-122"/>
              <a:ea typeface="微软雅黑" pitchFamily="34" charset="-122"/>
            </a:endParaRPr>
          </a:p>
        </p:txBody>
      </p:sp>
      <p:sp>
        <p:nvSpPr>
          <p:cNvPr id="5"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29</a:t>
            </a:fld>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7438" y="-26988"/>
            <a:ext cx="6786562" cy="792163"/>
          </a:xfrm>
        </p:spPr>
        <p:txBody>
          <a:bodyPr/>
          <a:lstStyle/>
          <a:p>
            <a:pPr>
              <a:defRPr/>
            </a:pPr>
            <a:r>
              <a:rPr lang="zh-CN" altLang="en-US" dirty="0" smtClean="0"/>
              <a:t>本章节授课目标</a:t>
            </a:r>
            <a:endParaRPr lang="zh-CN" altLang="en-US" dirty="0"/>
          </a:p>
        </p:txBody>
      </p:sp>
      <p:sp>
        <p:nvSpPr>
          <p:cNvPr id="3" name="内容占位符 2"/>
          <p:cNvSpPr>
            <a:spLocks noGrp="1"/>
          </p:cNvSpPr>
          <p:nvPr>
            <p:ph idx="1"/>
          </p:nvPr>
        </p:nvSpPr>
        <p:spPr>
          <a:xfrm>
            <a:off x="285750" y="1143000"/>
            <a:ext cx="8643938" cy="5143500"/>
          </a:xfrm>
        </p:spPr>
        <p:txBody>
          <a:bodyPr/>
          <a:lstStyle/>
          <a:p>
            <a:pPr>
              <a:defRPr/>
            </a:pPr>
            <a:r>
              <a:rPr lang="zh-CN" altLang="en-US" dirty="0" smtClean="0"/>
              <a:t>面向对象的程序设计</a:t>
            </a:r>
            <a:endParaRPr lang="en-US" altLang="zh-CN" dirty="0" smtClean="0"/>
          </a:p>
          <a:p>
            <a:pPr lvl="1">
              <a:defRPr/>
            </a:pPr>
            <a:r>
              <a:rPr lang="zh-CN" altLang="en-US" b="0" dirty="0" smtClean="0"/>
              <a:t>面向对象的概念（</a:t>
            </a:r>
            <a:r>
              <a:rPr lang="en-US" altLang="zh-CN" b="0" dirty="0" smtClean="0"/>
              <a:t>OOP</a:t>
            </a:r>
            <a:r>
              <a:rPr lang="zh-CN" altLang="en-US" b="0" dirty="0" smtClean="0"/>
              <a:t>）</a:t>
            </a:r>
          </a:p>
          <a:p>
            <a:pPr lvl="1">
              <a:defRPr/>
            </a:pPr>
            <a:r>
              <a:rPr lang="zh-CN" altLang="en-US" b="0" dirty="0" smtClean="0"/>
              <a:t>类、对象、两者关系</a:t>
            </a:r>
          </a:p>
          <a:p>
            <a:pPr lvl="1">
              <a:defRPr/>
            </a:pPr>
            <a:r>
              <a:rPr lang="zh-CN" altLang="en-US" b="0" dirty="0" smtClean="0"/>
              <a:t>定义</a:t>
            </a:r>
            <a:r>
              <a:rPr lang="zh-CN" altLang="en-US" b="0" dirty="0" smtClean="0"/>
              <a:t>类语法</a:t>
            </a:r>
            <a:r>
              <a:rPr lang="en-US" altLang="zh-CN" b="0" dirty="0" smtClean="0"/>
              <a:t>(</a:t>
            </a:r>
            <a:r>
              <a:rPr lang="zh-CN" altLang="en-US" b="0" dirty="0" smtClean="0"/>
              <a:t>如何实例化对象，调用成员属性，调用成员方法 特殊的引用</a:t>
            </a:r>
            <a:r>
              <a:rPr lang="en-US" altLang="zh-CN" b="0" dirty="0" smtClean="0"/>
              <a:t>$this)</a:t>
            </a:r>
          </a:p>
          <a:p>
            <a:pPr lvl="1">
              <a:defRPr/>
            </a:pPr>
            <a:r>
              <a:rPr lang="zh-CN" altLang="en-US" b="0" dirty="0" smtClean="0"/>
              <a:t>构造函数和析构函数</a:t>
            </a:r>
          </a:p>
          <a:p>
            <a:pPr lvl="1">
              <a:defRPr/>
            </a:pPr>
            <a:r>
              <a:rPr lang="zh-CN" altLang="en-US" b="0" dirty="0" smtClean="0"/>
              <a:t>封装性（</a:t>
            </a:r>
            <a:r>
              <a:rPr lang="en-US" altLang="zh-CN" b="0" dirty="0" smtClean="0"/>
              <a:t>4</a:t>
            </a:r>
            <a:r>
              <a:rPr lang="zh-CN" altLang="en-US" b="0" dirty="0" smtClean="0"/>
              <a:t>个魔术函数）</a:t>
            </a:r>
          </a:p>
          <a:p>
            <a:pPr lvl="1">
              <a:defRPr/>
            </a:pPr>
            <a:r>
              <a:rPr lang="zh-CN" altLang="en-US" b="0" dirty="0" smtClean="0"/>
              <a:t>继承、</a:t>
            </a:r>
            <a:r>
              <a:rPr lang="zh-CN" altLang="en-US" b="0" dirty="0" smtClean="0"/>
              <a:t>访问</a:t>
            </a:r>
            <a:r>
              <a:rPr lang="zh-CN" altLang="en-US" b="0" dirty="0" smtClean="0"/>
              <a:t>类型</a:t>
            </a:r>
            <a:endParaRPr lang="zh-CN" altLang="en-US" b="0" dirty="0" smtClean="0"/>
          </a:p>
          <a:p>
            <a:pPr lvl="1">
              <a:defRPr/>
            </a:pPr>
            <a:r>
              <a:rPr lang="zh-CN" altLang="en-US" b="0" dirty="0" smtClean="0"/>
              <a:t>常用</a:t>
            </a:r>
            <a:r>
              <a:rPr lang="zh-CN" altLang="en-US" b="0" dirty="0" smtClean="0"/>
              <a:t>关键字（</a:t>
            </a:r>
            <a:r>
              <a:rPr lang="en-US" altLang="zh-CN" b="0" dirty="0" smtClean="0"/>
              <a:t>final const static</a:t>
            </a:r>
            <a:r>
              <a:rPr lang="zh-CN" altLang="en-US" b="0" dirty="0" smtClean="0"/>
              <a:t>）</a:t>
            </a:r>
          </a:p>
          <a:p>
            <a:pPr lvl="1">
              <a:defRPr/>
            </a:pPr>
            <a:r>
              <a:rPr lang="zh-CN" altLang="en-US" b="0" dirty="0" smtClean="0"/>
              <a:t>魔术方法 </a:t>
            </a:r>
            <a:r>
              <a:rPr lang="en-US" altLang="zh-CN" b="0" dirty="0" smtClean="0"/>
              <a:t>__</a:t>
            </a:r>
            <a:r>
              <a:rPr lang="en-US" altLang="zh-CN" b="0" dirty="0" err="1" smtClean="0"/>
              <a:t>toString</a:t>
            </a:r>
            <a:r>
              <a:rPr lang="en-US" altLang="zh-CN" b="0" dirty="0" smtClean="0"/>
              <a:t> __call _</a:t>
            </a:r>
            <a:r>
              <a:rPr lang="en-US" altLang="zh-CN" b="0" dirty="0" err="1" smtClean="0"/>
              <a:t>autoload</a:t>
            </a:r>
            <a:endParaRPr lang="en-US" altLang="zh-CN" b="0" dirty="0" smtClean="0"/>
          </a:p>
          <a:p>
            <a:pPr lvl="1">
              <a:defRPr/>
            </a:pPr>
            <a:r>
              <a:rPr lang="zh-CN" altLang="en-US" b="0" dirty="0" smtClean="0"/>
              <a:t>抽象类和抽象方法</a:t>
            </a:r>
          </a:p>
          <a:p>
            <a:pPr lvl="1">
              <a:defRPr/>
            </a:pPr>
            <a:r>
              <a:rPr lang="zh-CN" altLang="en-US" b="0" dirty="0" smtClean="0"/>
              <a:t>接口（</a:t>
            </a:r>
            <a:r>
              <a:rPr lang="en-US" altLang="zh-CN" b="0" dirty="0" smtClean="0"/>
              <a:t>interface  implement</a:t>
            </a:r>
            <a:r>
              <a:rPr lang="zh-CN" altLang="en-US" b="0" dirty="0" smtClean="0"/>
              <a:t>）多态</a:t>
            </a:r>
            <a:endParaRPr lang="zh-CN" altLang="en-US" b="0" dirty="0" smtClean="0"/>
          </a:p>
          <a:p>
            <a:pPr lvl="1">
              <a:defRPr/>
            </a:pPr>
            <a:r>
              <a:rPr lang="zh-CN" altLang="en-US" b="0" dirty="0" smtClean="0"/>
              <a:t>对象</a:t>
            </a:r>
            <a:r>
              <a:rPr lang="zh-CN" altLang="en-US" b="0" dirty="0" smtClean="0"/>
              <a:t>序列化</a:t>
            </a:r>
            <a:r>
              <a:rPr lang="en-US" altLang="zh-CN" b="0" dirty="0" smtClean="0"/>
              <a:t>(</a:t>
            </a:r>
            <a:r>
              <a:rPr lang="en-US" altLang="zh-CN" b="0" dirty="0" err="1" smtClean="0"/>
              <a:t>serializ</a:t>
            </a:r>
            <a:r>
              <a:rPr lang="en-US" altLang="zh-CN" b="0" dirty="0" smtClean="0"/>
              <a:t> </a:t>
            </a:r>
            <a:r>
              <a:rPr lang="en-US" altLang="zh-CN" b="0" dirty="0" err="1" smtClean="0"/>
              <a:t>unserializ</a:t>
            </a:r>
            <a:r>
              <a:rPr lang="en-US" altLang="zh-CN" b="0" dirty="0" smtClean="0"/>
              <a:t> __sleep() __walkup)</a:t>
            </a:r>
          </a:p>
          <a:p>
            <a:pPr lvl="1">
              <a:defRPr/>
            </a:pPr>
            <a:r>
              <a:rPr lang="zh-CN" altLang="en-US" b="0" dirty="0" smtClean="0"/>
              <a:t>命名空间 </a:t>
            </a:r>
            <a:r>
              <a:rPr lang="en-US" altLang="zh-CN" b="0" dirty="0" smtClean="0"/>
              <a:t>namespace</a:t>
            </a:r>
            <a:endParaRPr lang="zh-CN" altLang="en-US" b="0" dirty="0" smtClean="0"/>
          </a:p>
          <a:p>
            <a:pPr lvl="1">
              <a:defRPr/>
            </a:pPr>
            <a:endParaRPr lang="en-US" altLang="zh-CN" b="0" dirty="0" smtClean="0"/>
          </a:p>
          <a:p>
            <a:pPr>
              <a:defRPr/>
            </a:pPr>
            <a:endParaRPr lang="en-US" altLang="zh-CN" dirty="0" smtClean="0"/>
          </a:p>
        </p:txBody>
      </p:sp>
      <p:sp>
        <p:nvSpPr>
          <p:cNvPr id="8196" name="Rectangle 7"/>
          <p:cNvSpPr>
            <a:spLocks noGrp="1" noChangeArrowheads="1"/>
          </p:cNvSpPr>
          <p:nvPr>
            <p:ph type="sldNum" sz="quarter" idx="10"/>
          </p:nvPr>
        </p:nvSpPr>
        <p:spPr>
          <a:noFill/>
        </p:spPr>
        <p:txBody>
          <a:bodyPr/>
          <a:lstStyle/>
          <a:p>
            <a:fld id="{799CE168-F230-444A-8EE2-F8138BB68634}" type="slidenum">
              <a:rPr lang="en-US" altLang="zh-CN" smtClean="0"/>
              <a:pPr/>
              <a:t>3</a:t>
            </a:fld>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接口</a:t>
            </a:r>
            <a:endParaRPr lang="en-US" altLang="zh-CN" dirty="0" smtClean="0"/>
          </a:p>
          <a:p>
            <a:pPr>
              <a:buNone/>
            </a:pPr>
            <a:r>
              <a:rPr lang="en-US" altLang="zh-CN" dirty="0" smtClean="0"/>
              <a:t>	</a:t>
            </a:r>
            <a:r>
              <a:rPr lang="en-US" altLang="zh-CN" sz="2000" b="0" dirty="0" smtClean="0">
                <a:effectLst/>
              </a:rPr>
              <a:t>	PHP </a:t>
            </a:r>
            <a:r>
              <a:rPr lang="zh-CN" altLang="en-US" sz="2000" b="0" dirty="0" smtClean="0">
                <a:effectLst/>
              </a:rPr>
              <a:t>与大多数面向对象编程语言一样，不支持多重继承</a:t>
            </a:r>
            <a:r>
              <a:rPr lang="en-US" altLang="zh-CN" sz="2000" b="0" dirty="0" smtClean="0">
                <a:effectLst/>
              </a:rPr>
              <a:t>.</a:t>
            </a:r>
            <a:r>
              <a:rPr lang="zh-CN" altLang="en-US" sz="2000" b="0" dirty="0" smtClean="0">
                <a:effectLst/>
              </a:rPr>
              <a:t>也就是说每个类只能继承一个父类</a:t>
            </a:r>
            <a:r>
              <a:rPr lang="en-US" altLang="zh-CN" sz="2000" b="0" dirty="0" smtClean="0">
                <a:effectLst/>
              </a:rPr>
              <a:t>.</a:t>
            </a:r>
            <a:r>
              <a:rPr lang="zh-CN" altLang="en-US" sz="2000" b="0" dirty="0" smtClean="0">
                <a:effectLst/>
              </a:rPr>
              <a:t>为了解决这个问题，</a:t>
            </a:r>
            <a:r>
              <a:rPr lang="en-US" altLang="zh-CN" sz="2000" b="0" dirty="0" smtClean="0">
                <a:effectLst/>
              </a:rPr>
              <a:t>PHP </a:t>
            </a:r>
            <a:r>
              <a:rPr lang="zh-CN" altLang="en-US" sz="2000" b="0" dirty="0" smtClean="0">
                <a:effectLst/>
              </a:rPr>
              <a:t>引入了接口，接口的思想是指定了一个实现了该接口的类必须实现的一系列方法。</a:t>
            </a:r>
            <a:endParaRPr lang="en-US" altLang="zh-CN" sz="2000" b="0" dirty="0" smtClean="0">
              <a:effectLst/>
            </a:endParaRPr>
          </a:p>
          <a:p>
            <a:pPr>
              <a:buNone/>
            </a:pPr>
            <a:r>
              <a:rPr lang="en-US" altLang="zh-CN" sz="2000" b="0" dirty="0" smtClean="0">
                <a:effectLst/>
              </a:rPr>
              <a:t>		</a:t>
            </a:r>
            <a:r>
              <a:rPr lang="zh-CN" altLang="en-US" sz="2000" b="0" dirty="0" smtClean="0">
                <a:effectLst/>
              </a:rPr>
              <a:t>接口是一种特殊的抽象类，抽象类又是一种特殊的类，所以接口也是一种特殊的类，为什么说接口是一种特殊的抽象类呢？如果一个抽象类里面的所有的方法都是抽象方法，那么我们就换一种声明方法使用“接口”；也就是说接口里面所有的方法必须都是声明为抽象方法，另外接口里面</a:t>
            </a:r>
            <a:r>
              <a:rPr lang="zh-CN" altLang="en-US" sz="2000" b="0" dirty="0" smtClean="0">
                <a:solidFill>
                  <a:srgbClr val="FF0000"/>
                </a:solidFill>
                <a:effectLst/>
              </a:rPr>
              <a:t>不能声明变量</a:t>
            </a:r>
            <a:r>
              <a:rPr lang="zh-CN" altLang="en-US" sz="2000" b="0" dirty="0" smtClean="0">
                <a:effectLst/>
              </a:rPr>
              <a:t>，而且接口里面所有的成员都是</a:t>
            </a:r>
            <a:r>
              <a:rPr lang="en-US" altLang="zh-CN" sz="2000" b="0" dirty="0" smtClean="0">
                <a:solidFill>
                  <a:srgbClr val="FF0000"/>
                </a:solidFill>
                <a:effectLst/>
              </a:rPr>
              <a:t>public</a:t>
            </a:r>
            <a:r>
              <a:rPr lang="en-US" altLang="zh-CN" sz="2000" b="0" dirty="0" smtClean="0">
                <a:effectLst/>
              </a:rPr>
              <a:t> </a:t>
            </a:r>
            <a:r>
              <a:rPr lang="zh-CN" altLang="en-US" sz="2000" b="0" dirty="0" smtClean="0">
                <a:effectLst/>
              </a:rPr>
              <a:t>权限的。所以</a:t>
            </a:r>
            <a:r>
              <a:rPr lang="zh-CN" altLang="en-US" sz="2000" b="0" dirty="0" smtClean="0">
                <a:solidFill>
                  <a:srgbClr val="FF0000"/>
                </a:solidFill>
                <a:effectLst/>
              </a:rPr>
              <a:t>子类在实现</a:t>
            </a:r>
            <a:r>
              <a:rPr lang="zh-CN" altLang="en-US" sz="2000" b="0" dirty="0" smtClean="0">
                <a:effectLst/>
              </a:rPr>
              <a:t>的时候也一定要使用</a:t>
            </a:r>
            <a:r>
              <a:rPr lang="en-US" altLang="zh-CN" sz="2000" b="0" dirty="0" smtClean="0">
                <a:effectLst/>
              </a:rPr>
              <a:t>public </a:t>
            </a:r>
            <a:r>
              <a:rPr lang="zh-CN" altLang="en-US" sz="2000" b="0" dirty="0" smtClean="0">
                <a:effectLst/>
              </a:rPr>
              <a:t>权限实限。</a:t>
            </a:r>
            <a:endParaRPr lang="en-US" altLang="zh-CN" sz="2000" b="0" dirty="0" smtClean="0">
              <a:effectLst/>
            </a:endParaRPr>
          </a:p>
          <a:p>
            <a:r>
              <a:rPr lang="zh-CN" altLang="en-US" dirty="0" smtClean="0"/>
              <a:t>声明一个类的时候我们使用的关键字是“</a:t>
            </a:r>
            <a:r>
              <a:rPr lang="en-US" altLang="zh-CN" dirty="0" smtClean="0"/>
              <a:t>class”</a:t>
            </a:r>
            <a:r>
              <a:rPr lang="zh-CN" altLang="en-US" dirty="0" smtClean="0"/>
              <a:t>，而接口一种特殊的类，使用的关键字是</a:t>
            </a:r>
            <a:r>
              <a:rPr lang="en-US" altLang="zh-CN" dirty="0" smtClean="0"/>
              <a:t>“interface”</a:t>
            </a:r>
            <a:r>
              <a:rPr lang="zh-CN" altLang="en-US" dirty="0" smtClean="0"/>
              <a:t>；</a:t>
            </a:r>
            <a:endParaRPr lang="en-US" altLang="zh-CN" dirty="0" smtClean="0"/>
          </a:p>
          <a:p>
            <a:pPr lvl="1"/>
            <a:r>
              <a:rPr lang="zh-CN" altLang="en-US" dirty="0" smtClean="0"/>
              <a:t>类的定义：</a:t>
            </a:r>
            <a:r>
              <a:rPr lang="en-US" altLang="zh-CN" dirty="0" smtClean="0"/>
              <a:t>class </a:t>
            </a:r>
            <a:r>
              <a:rPr lang="zh-CN" altLang="en-US" dirty="0" smtClean="0"/>
              <a:t>类名</a:t>
            </a:r>
            <a:r>
              <a:rPr lang="en-US" altLang="zh-CN" dirty="0" smtClean="0"/>
              <a:t>{ … }</a:t>
            </a:r>
            <a:r>
              <a:rPr lang="zh-CN" altLang="en-US" dirty="0" smtClean="0"/>
              <a:t>，</a:t>
            </a:r>
            <a:endParaRPr lang="en-US" altLang="zh-CN" dirty="0" smtClean="0"/>
          </a:p>
          <a:p>
            <a:pPr lvl="1"/>
            <a:r>
              <a:rPr lang="zh-CN" altLang="en-US" dirty="0" smtClean="0"/>
              <a:t>接口的声明：</a:t>
            </a:r>
            <a:r>
              <a:rPr lang="en-US" altLang="zh-CN" dirty="0" smtClean="0">
                <a:solidFill>
                  <a:srgbClr val="FF0000"/>
                </a:solidFill>
                <a:effectLst>
                  <a:outerShdw blurRad="38100" dist="38100" dir="2700000" algn="tl">
                    <a:srgbClr val="000000">
                      <a:alpha val="43137"/>
                    </a:srgbClr>
                  </a:outerShdw>
                </a:effectLst>
              </a:rPr>
              <a:t>interface</a:t>
            </a:r>
            <a:r>
              <a:rPr lang="en-US" altLang="zh-CN" dirty="0" smtClean="0"/>
              <a:t> </a:t>
            </a:r>
            <a:r>
              <a:rPr lang="zh-CN" altLang="en-US" dirty="0" smtClean="0"/>
              <a:t>接口名</a:t>
            </a:r>
            <a:r>
              <a:rPr lang="en-US" altLang="zh-CN" dirty="0" smtClean="0"/>
              <a:t>{ … }</a:t>
            </a:r>
            <a:endParaRPr lang="zh-CN" altLang="en-US" b="0" dirty="0">
              <a:effectLst/>
            </a:endParaRPr>
          </a:p>
        </p:txBody>
      </p:sp>
      <p:sp>
        <p:nvSpPr>
          <p:cNvPr id="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30</a:t>
            </a:fld>
            <a:endParaRPr lang="en-US" altLang="zh-CN"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Interface</a:t>
            </a:r>
            <a:r>
              <a:rPr lang="zh-CN" altLang="en-US" dirty="0" smtClean="0"/>
              <a:t>关键字</a:t>
            </a:r>
            <a:endParaRPr lang="en-US" altLang="zh-CN" dirty="0" smtClean="0"/>
          </a:p>
          <a:p>
            <a:pPr lvl="1"/>
            <a:r>
              <a:rPr lang="zh-CN" altLang="en-US" b="0" dirty="0" smtClean="0"/>
              <a:t>接口里面的方法都是抽象方法</a:t>
            </a:r>
            <a:r>
              <a:rPr lang="en-US" altLang="zh-CN" b="0" dirty="0" smtClean="0"/>
              <a:t>abstract </a:t>
            </a:r>
            <a:r>
              <a:rPr lang="zh-CN" altLang="en-US" b="0" dirty="0" smtClean="0"/>
              <a:t>可以省略</a:t>
            </a:r>
            <a:endParaRPr lang="en-US" altLang="zh-CN" b="0" dirty="0" smtClean="0"/>
          </a:p>
          <a:p>
            <a:pPr lvl="1"/>
            <a:r>
              <a:rPr lang="zh-CN" altLang="en-US" b="0" dirty="0" smtClean="0"/>
              <a:t>所有方法必须是</a:t>
            </a:r>
            <a:r>
              <a:rPr lang="en-US" altLang="zh-CN" b="0" dirty="0" err="1" smtClean="0"/>
              <a:t>pulibc</a:t>
            </a:r>
            <a:r>
              <a:rPr lang="en-US" altLang="zh-CN" b="0" dirty="0" smtClean="0"/>
              <a:t> </a:t>
            </a:r>
          </a:p>
          <a:p>
            <a:endParaRPr lang="zh-CN" altLang="en-US" dirty="0"/>
          </a:p>
        </p:txBody>
      </p:sp>
      <p:sp>
        <p:nvSpPr>
          <p:cNvPr id="4" name="AutoShape 7"/>
          <p:cNvSpPr>
            <a:spLocks noChangeArrowheads="1"/>
          </p:cNvSpPr>
          <p:nvPr/>
        </p:nvSpPr>
        <p:spPr bwMode="auto">
          <a:xfrm>
            <a:off x="714348" y="2786059"/>
            <a:ext cx="7929618" cy="2553891"/>
          </a:xfrm>
          <a:prstGeom prst="roundRect">
            <a:avLst>
              <a:gd name="adj" fmla="val 16667"/>
            </a:avLst>
          </a:prstGeom>
          <a:gradFill rotWithShape="1">
            <a:gsLst>
              <a:gs pos="0">
                <a:srgbClr val="CCFFFF"/>
              </a:gs>
              <a:gs pos="100000">
                <a:srgbClr val="CCFFFF">
                  <a:gamma/>
                  <a:tint val="0"/>
                  <a:invGamma/>
                </a:srgbClr>
              </a:gs>
            </a:gsLst>
            <a:lin ang="5400000" scaled="1"/>
          </a:gradFill>
          <a:ln w="9525" algn="ctr">
            <a:solidFill>
              <a:srgbClr val="008080"/>
            </a:solidFill>
            <a:round/>
            <a:headEnd/>
            <a:tailEnd/>
          </a:ln>
          <a:effectLst/>
        </p:spPr>
        <p:txBody>
          <a:bodyPr wrap="square">
            <a:spAutoFit/>
          </a:bodyPr>
          <a:lstStyle/>
          <a:p>
            <a:r>
              <a:rPr lang="en-US" altLang="zh-CN" dirty="0" smtClean="0"/>
              <a:t>//</a:t>
            </a:r>
            <a:r>
              <a:rPr lang="zh-CN" altLang="en-US" dirty="0" smtClean="0"/>
              <a:t>定义一个接口使用</a:t>
            </a:r>
            <a:r>
              <a:rPr lang="en-US" altLang="zh-CN" dirty="0" smtClean="0"/>
              <a:t>interface </a:t>
            </a:r>
            <a:r>
              <a:rPr lang="zh-CN" altLang="en-US" dirty="0" smtClean="0"/>
              <a:t>关键字，“</a:t>
            </a:r>
            <a:r>
              <a:rPr lang="en-US" altLang="zh-CN" dirty="0" smtClean="0"/>
              <a:t>One”</a:t>
            </a:r>
            <a:r>
              <a:rPr lang="zh-CN" altLang="en-US" dirty="0" smtClean="0"/>
              <a:t>为接口名称</a:t>
            </a:r>
          </a:p>
          <a:p>
            <a:r>
              <a:rPr lang="en-US" altLang="zh-CN" dirty="0" smtClean="0">
                <a:solidFill>
                  <a:srgbClr val="FF0000"/>
                </a:solidFill>
              </a:rPr>
              <a:t>interface</a:t>
            </a:r>
            <a:r>
              <a:rPr lang="en-US" altLang="zh-CN" dirty="0" smtClean="0"/>
              <a:t> Person</a:t>
            </a:r>
          </a:p>
          <a:p>
            <a:r>
              <a:rPr lang="en-US" altLang="zh-CN" dirty="0" smtClean="0"/>
              <a:t>{</a:t>
            </a:r>
          </a:p>
          <a:p>
            <a:r>
              <a:rPr lang="en-US" altLang="zh-CN" dirty="0" smtClean="0">
                <a:solidFill>
                  <a:srgbClr val="FF0000"/>
                </a:solidFill>
              </a:rPr>
              <a:t>const</a:t>
            </a:r>
            <a:r>
              <a:rPr lang="en-US" altLang="zh-CN" dirty="0" smtClean="0"/>
              <a:t> constant = 'constant value'; 	//</a:t>
            </a:r>
            <a:r>
              <a:rPr lang="zh-CN" altLang="en-US" dirty="0" smtClean="0"/>
              <a:t>定义一个常量</a:t>
            </a:r>
            <a:endParaRPr lang="en-US" altLang="zh-CN" dirty="0" smtClean="0"/>
          </a:p>
          <a:p>
            <a:r>
              <a:rPr lang="en-US" altLang="zh-CN" dirty="0" smtClean="0"/>
              <a:t>public abstract function say(); 		//</a:t>
            </a:r>
            <a:r>
              <a:rPr lang="zh-CN" altLang="en-US" dirty="0" smtClean="0"/>
              <a:t>定义了一个抽象方法”</a:t>
            </a:r>
            <a:r>
              <a:rPr lang="en-US" altLang="zh-CN" dirty="0" smtClean="0"/>
              <a:t>fun1”</a:t>
            </a:r>
          </a:p>
          <a:p>
            <a:r>
              <a:rPr lang="en-US" altLang="zh-CN" dirty="0" smtClean="0"/>
              <a:t>function study(); 	//</a:t>
            </a:r>
            <a:r>
              <a:rPr lang="zh-CN" altLang="en-US" dirty="0" smtClean="0"/>
              <a:t>定义了抽象方法”</a:t>
            </a:r>
            <a:r>
              <a:rPr lang="en-US" altLang="zh-CN" dirty="0" smtClean="0"/>
              <a:t>fun2”</a:t>
            </a:r>
          </a:p>
          <a:p>
            <a:endParaRPr lang="en-US" altLang="zh-CN" dirty="0" smtClean="0"/>
          </a:p>
          <a:p>
            <a:r>
              <a:rPr lang="en-US" altLang="zh-CN" dirty="0" smtClean="0"/>
              <a:t>}</a:t>
            </a:r>
            <a:endParaRPr lang="zh-CN" altLang="en-US" b="0" dirty="0" smtClean="0">
              <a:latin typeface="微软雅黑" pitchFamily="34" charset="-122"/>
              <a:ea typeface="微软雅黑" pitchFamily="34" charset="-122"/>
            </a:endParaRPr>
          </a:p>
        </p:txBody>
      </p:sp>
      <p:sp>
        <p:nvSpPr>
          <p:cNvPr id="5"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31</a:t>
            </a:fld>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Implements </a:t>
            </a:r>
            <a:r>
              <a:rPr lang="zh-CN" altLang="en-US" dirty="0" smtClean="0"/>
              <a:t>关键字</a:t>
            </a:r>
            <a:endParaRPr lang="en-US" altLang="zh-CN" dirty="0" smtClean="0"/>
          </a:p>
          <a:p>
            <a:pPr>
              <a:buNone/>
            </a:pPr>
            <a:r>
              <a:rPr lang="en-US" altLang="zh-CN" dirty="0" smtClean="0"/>
              <a:t>	</a:t>
            </a:r>
            <a:r>
              <a:rPr lang="en-US" altLang="zh-CN" sz="2000" b="0" dirty="0" smtClean="0">
                <a:effectLst/>
              </a:rPr>
              <a:t>	</a:t>
            </a:r>
            <a:r>
              <a:rPr lang="zh-CN" altLang="en-US" sz="2000" b="0" dirty="0" smtClean="0">
                <a:effectLst/>
              </a:rPr>
              <a:t>定义一个接口的子类去实现接口中全部抽象方法使用的关键字是“</a:t>
            </a:r>
            <a:r>
              <a:rPr lang="en-US" altLang="zh-CN" sz="2000" b="0" dirty="0" smtClean="0">
                <a:effectLst/>
              </a:rPr>
              <a:t>implements”,</a:t>
            </a:r>
            <a:r>
              <a:rPr lang="zh-CN" altLang="en-US" sz="2000" b="0" dirty="0" smtClean="0">
                <a:effectLst/>
              </a:rPr>
              <a:t>可以实现多个接口。实现的子类的成员方法必须是</a:t>
            </a:r>
            <a:r>
              <a:rPr lang="en-US" altLang="zh-CN" sz="2000" b="0" dirty="0" smtClean="0">
                <a:effectLst/>
              </a:rPr>
              <a:t>public </a:t>
            </a:r>
            <a:r>
              <a:rPr lang="zh-CN" altLang="en-US" sz="2000" b="0" dirty="0" smtClean="0">
                <a:effectLst/>
              </a:rPr>
              <a:t>类型的</a:t>
            </a:r>
            <a:endParaRPr lang="zh-CN" altLang="en-US" b="0" dirty="0">
              <a:effectLst/>
            </a:endParaRPr>
          </a:p>
        </p:txBody>
      </p:sp>
      <p:sp>
        <p:nvSpPr>
          <p:cNvPr id="4" name="AutoShape 7"/>
          <p:cNvSpPr>
            <a:spLocks noChangeArrowheads="1"/>
          </p:cNvSpPr>
          <p:nvPr/>
        </p:nvSpPr>
        <p:spPr bwMode="auto">
          <a:xfrm>
            <a:off x="357158" y="2714620"/>
            <a:ext cx="7429552" cy="3779758"/>
          </a:xfrm>
          <a:prstGeom prst="roundRect">
            <a:avLst>
              <a:gd name="adj" fmla="val 16667"/>
            </a:avLst>
          </a:prstGeom>
          <a:gradFill rotWithShape="1">
            <a:gsLst>
              <a:gs pos="0">
                <a:srgbClr val="CCFFFF"/>
              </a:gs>
              <a:gs pos="100000">
                <a:srgbClr val="CCFFFF">
                  <a:gamma/>
                  <a:tint val="0"/>
                  <a:invGamma/>
                </a:srgbClr>
              </a:gs>
            </a:gsLst>
            <a:lin ang="5400000" scaled="1"/>
          </a:gradFill>
          <a:ln w="9525" algn="ctr">
            <a:solidFill>
              <a:srgbClr val="008080"/>
            </a:solidFill>
            <a:round/>
            <a:headEnd/>
            <a:tailEnd/>
          </a:ln>
          <a:effectLst/>
        </p:spPr>
        <p:txBody>
          <a:bodyPr wrap="square">
            <a:spAutoFit/>
          </a:bodyPr>
          <a:lstStyle/>
          <a:p>
            <a:r>
              <a:rPr lang="en-US" altLang="zh-CN" b="0" dirty="0" smtClean="0">
                <a:latin typeface="微软雅黑" pitchFamily="34" charset="-122"/>
                <a:ea typeface="微软雅黑" pitchFamily="34" charset="-122"/>
              </a:rPr>
              <a:t>Class Student </a:t>
            </a:r>
            <a:r>
              <a:rPr lang="en-US" altLang="zh-CN" b="0" dirty="0" smtClean="0">
                <a:solidFill>
                  <a:srgbClr val="FF0000"/>
                </a:solidFill>
                <a:latin typeface="微软雅黑" pitchFamily="34" charset="-122"/>
                <a:ea typeface="微软雅黑" pitchFamily="34" charset="-122"/>
              </a:rPr>
              <a:t>implements</a:t>
            </a:r>
            <a:r>
              <a:rPr lang="en-US" altLang="zh-CN" b="0" dirty="0" smtClean="0">
                <a:latin typeface="微软雅黑" pitchFamily="34" charset="-122"/>
                <a:ea typeface="微软雅黑" pitchFamily="34" charset="-122"/>
              </a:rPr>
              <a:t> Person,Person2,…{</a:t>
            </a:r>
          </a:p>
          <a:p>
            <a:r>
              <a:rPr lang="en-US" altLang="zh-CN" b="0" dirty="0" smtClean="0">
                <a:latin typeface="微软雅黑" pitchFamily="34" charset="-122"/>
                <a:ea typeface="微软雅黑" pitchFamily="34" charset="-122"/>
              </a:rPr>
              <a:t>	</a:t>
            </a:r>
          </a:p>
          <a:p>
            <a:r>
              <a:rPr lang="en-US" altLang="zh-CN" b="0" dirty="0" smtClean="0">
                <a:latin typeface="微软雅黑" pitchFamily="34" charset="-122"/>
                <a:ea typeface="微软雅黑" pitchFamily="34" charset="-122"/>
              </a:rPr>
              <a:t>	function eat(){</a:t>
            </a:r>
          </a:p>
          <a:p>
            <a:r>
              <a:rPr lang="en-US" altLang="zh-CN" b="0" dirty="0" smtClean="0">
                <a:latin typeface="微软雅黑" pitchFamily="34" charset="-122"/>
                <a:ea typeface="微软雅黑" pitchFamily="34" charset="-122"/>
              </a:rPr>
              <a:t>	…	…	</a:t>
            </a:r>
          </a:p>
          <a:p>
            <a:r>
              <a:rPr lang="en-US" altLang="zh-CN" b="0" dirty="0" smtClean="0">
                <a:latin typeface="微软雅黑" pitchFamily="34" charset="-122"/>
                <a:ea typeface="微软雅黑" pitchFamily="34" charset="-122"/>
              </a:rPr>
              <a:t>	}</a:t>
            </a:r>
          </a:p>
          <a:p>
            <a:r>
              <a:rPr lang="en-US" altLang="zh-CN" b="0" dirty="0" smtClean="0">
                <a:latin typeface="微软雅黑" pitchFamily="34" charset="-122"/>
                <a:ea typeface="微软雅黑" pitchFamily="34" charset="-122"/>
              </a:rPr>
              <a:t>	function study(){</a:t>
            </a:r>
          </a:p>
          <a:p>
            <a:r>
              <a:rPr lang="en-US" altLang="zh-CN" b="0" dirty="0" smtClean="0">
                <a:latin typeface="微软雅黑" pitchFamily="34" charset="-122"/>
                <a:ea typeface="微软雅黑" pitchFamily="34" charset="-122"/>
              </a:rPr>
              <a:t>	…	…</a:t>
            </a:r>
          </a:p>
          <a:p>
            <a:r>
              <a:rPr lang="en-US" altLang="zh-CN" b="0" dirty="0" smtClean="0">
                <a:latin typeface="微软雅黑" pitchFamily="34" charset="-122"/>
                <a:ea typeface="微软雅黑" pitchFamily="34" charset="-122"/>
              </a:rPr>
              <a:t>	}</a:t>
            </a:r>
          </a:p>
          <a:p>
            <a:r>
              <a:rPr lang="en-US" altLang="zh-CN" b="0" dirty="0" smtClean="0">
                <a:latin typeface="微软雅黑" pitchFamily="34" charset="-122"/>
                <a:ea typeface="微软雅黑" pitchFamily="34" charset="-122"/>
              </a:rPr>
              <a:t>}</a:t>
            </a:r>
          </a:p>
          <a:p>
            <a:endParaRPr lang="en-US" altLang="zh-CN" b="0" dirty="0" smtClean="0">
              <a:latin typeface="微软雅黑" pitchFamily="34" charset="-122"/>
              <a:ea typeface="微软雅黑" pitchFamily="34" charset="-122"/>
            </a:endParaRPr>
          </a:p>
          <a:p>
            <a:r>
              <a:rPr lang="en-US" altLang="zh-CN" b="0" dirty="0" smtClean="0">
                <a:latin typeface="微软雅黑" pitchFamily="34" charset="-122"/>
                <a:ea typeface="微软雅黑" pitchFamily="34" charset="-122"/>
              </a:rPr>
              <a:t>$s1 = new Student();</a:t>
            </a:r>
          </a:p>
          <a:p>
            <a:r>
              <a:rPr lang="en-US" altLang="zh-CN" b="0" dirty="0" smtClean="0">
                <a:latin typeface="微软雅黑" pitchFamily="34" charset="-122"/>
                <a:ea typeface="微软雅黑" pitchFamily="34" charset="-122"/>
              </a:rPr>
              <a:t>….	….</a:t>
            </a:r>
            <a:endParaRPr lang="zh-CN" altLang="en-US" b="0" dirty="0" smtClean="0">
              <a:latin typeface="微软雅黑" pitchFamily="34" charset="-122"/>
              <a:ea typeface="微软雅黑" pitchFamily="34" charset="-122"/>
            </a:endParaRPr>
          </a:p>
        </p:txBody>
      </p:sp>
      <p:sp>
        <p:nvSpPr>
          <p:cNvPr id="5"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32</a:t>
            </a:fld>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多态</a:t>
            </a:r>
            <a:endParaRPr lang="en-US" altLang="zh-CN" dirty="0" smtClean="0"/>
          </a:p>
          <a:p>
            <a:pPr>
              <a:buNone/>
            </a:pPr>
            <a:r>
              <a:rPr lang="en-US" altLang="zh-CN" dirty="0" smtClean="0"/>
              <a:t>		</a:t>
            </a:r>
            <a:r>
              <a:rPr lang="zh-CN" altLang="en-US" sz="2000" b="0" dirty="0" smtClean="0">
                <a:effectLst/>
              </a:rPr>
              <a:t>多态是除封装和继承之外的另一个面向对象的三大特性之一</a:t>
            </a:r>
            <a:r>
              <a:rPr lang="en-US" altLang="zh-CN" sz="2000" b="0" dirty="0" smtClean="0">
                <a:effectLst/>
              </a:rPr>
              <a:t>,</a:t>
            </a:r>
            <a:r>
              <a:rPr lang="zh-CN" altLang="en-US" sz="2000" b="0" dirty="0" smtClean="0">
                <a:effectLst/>
              </a:rPr>
              <a:t>所谓多态性是指一段程序能够处理多种类型对象的能力。</a:t>
            </a:r>
            <a:r>
              <a:rPr lang="en-US" altLang="zh-CN" sz="2000" b="0" dirty="0" smtClean="0">
                <a:effectLst/>
              </a:rPr>
              <a:t>	</a:t>
            </a:r>
          </a:p>
          <a:p>
            <a:pPr>
              <a:buNone/>
            </a:pPr>
            <a:r>
              <a:rPr lang="en-US" altLang="zh-CN" sz="2000" dirty="0" smtClean="0"/>
              <a:t>	</a:t>
            </a:r>
            <a:r>
              <a:rPr lang="en-US" altLang="zh-CN" sz="1800" b="0" dirty="0" smtClean="0">
                <a:effectLst/>
              </a:rPr>
              <a:t>	</a:t>
            </a:r>
            <a:r>
              <a:rPr lang="en-US" altLang="zh-CN" sz="2000" b="0" dirty="0" smtClean="0">
                <a:effectLst/>
              </a:rPr>
              <a:t>PHP </a:t>
            </a:r>
            <a:r>
              <a:rPr lang="zh-CN" altLang="en-US" sz="2000" b="0" dirty="0" smtClean="0">
                <a:effectLst/>
              </a:rPr>
              <a:t>中虽然可以实现多态，但和</a:t>
            </a:r>
            <a:r>
              <a:rPr lang="en-US" altLang="zh-CN" sz="2000" b="0" dirty="0" smtClean="0">
                <a:effectLst/>
              </a:rPr>
              <a:t>C++</a:t>
            </a:r>
            <a:r>
              <a:rPr lang="zh-CN" altLang="en-US" sz="2000" b="0" dirty="0" smtClean="0">
                <a:effectLst/>
              </a:rPr>
              <a:t>还有</a:t>
            </a:r>
            <a:r>
              <a:rPr lang="en-US" altLang="zh-CN" sz="2000" b="0" dirty="0" smtClean="0">
                <a:effectLst/>
              </a:rPr>
              <a:t>Java </a:t>
            </a:r>
            <a:r>
              <a:rPr lang="zh-CN" altLang="en-US" sz="2000" b="0" dirty="0" smtClean="0">
                <a:effectLst/>
              </a:rPr>
              <a:t>这些面向对象的语言相比，多态性并不是那么突出，因为</a:t>
            </a:r>
            <a:r>
              <a:rPr lang="en-US" altLang="zh-CN" sz="2000" b="0" dirty="0" smtClean="0">
                <a:effectLst/>
              </a:rPr>
              <a:t>PHP </a:t>
            </a:r>
            <a:r>
              <a:rPr lang="zh-CN" altLang="en-US" sz="2000" b="0" dirty="0" smtClean="0">
                <a:effectLst/>
              </a:rPr>
              <a:t>本身就是一种弱类型的语言，不存在父类对象转化为子类对象或者是子类对象转化为父类对象的问题，所以多态的应用并不是那么的明显。</a:t>
            </a:r>
            <a:endParaRPr lang="en-US" altLang="zh-CN" sz="2000" b="0" dirty="0" smtClean="0">
              <a:effectLst/>
            </a:endParaRPr>
          </a:p>
          <a:p>
            <a:pPr>
              <a:buNone/>
            </a:pPr>
            <a:endParaRPr lang="en-US" altLang="zh-CN" sz="2000" b="0" dirty="0" smtClean="0">
              <a:effectLst/>
            </a:endParaRPr>
          </a:p>
          <a:p>
            <a:pPr>
              <a:buNone/>
            </a:pPr>
            <a:endParaRPr lang="en-US" altLang="zh-CN" sz="2000" b="0" dirty="0" smtClean="0">
              <a:effectLst/>
            </a:endParaRPr>
          </a:p>
          <a:p>
            <a:pPr>
              <a:buNone/>
            </a:pPr>
            <a:r>
              <a:rPr lang="en-US" altLang="zh-CN" sz="2000" dirty="0" smtClean="0"/>
              <a:t>	</a:t>
            </a:r>
            <a:r>
              <a:rPr lang="en-US" altLang="zh-CN" sz="2000" b="0" dirty="0" smtClean="0">
                <a:effectLst/>
              </a:rPr>
              <a:t>	</a:t>
            </a:r>
            <a:r>
              <a:rPr lang="zh-CN" altLang="en-US" sz="2000" b="0" dirty="0" smtClean="0">
                <a:effectLst/>
              </a:rPr>
              <a:t>把矩形对象和圆形对象分别赋给了变量</a:t>
            </a:r>
            <a:r>
              <a:rPr lang="en-US" altLang="zh-CN" sz="2000" b="0" dirty="0" smtClean="0">
                <a:effectLst/>
              </a:rPr>
              <a:t>$shape</a:t>
            </a:r>
            <a:r>
              <a:rPr lang="zh-CN" altLang="en-US" sz="2000" b="0" dirty="0" smtClean="0">
                <a:effectLst/>
              </a:rPr>
              <a:t>，调用</a:t>
            </a:r>
            <a:r>
              <a:rPr lang="en-US" altLang="zh-CN" sz="2000" b="0" dirty="0" smtClean="0">
                <a:effectLst/>
              </a:rPr>
              <a:t>$shape </a:t>
            </a:r>
            <a:r>
              <a:rPr lang="zh-CN" altLang="en-US" sz="2000" b="0" dirty="0" smtClean="0">
                <a:effectLst/>
              </a:rPr>
              <a:t>引用中的面积和周长的方法，出现了不同的结果，这就是一种多态的应用，其实在我们</a:t>
            </a:r>
            <a:r>
              <a:rPr lang="en-US" altLang="zh-CN" sz="2000" b="0" dirty="0" smtClean="0">
                <a:effectLst/>
              </a:rPr>
              <a:t>PHP </a:t>
            </a:r>
            <a:r>
              <a:rPr lang="zh-CN" altLang="en-US" sz="2000" b="0" dirty="0" smtClean="0">
                <a:effectLst/>
              </a:rPr>
              <a:t>这种弱类形的面向对象的语言里面，多态的特性并不是特别的明显，其实就是对象类型变量的变项应用。</a:t>
            </a:r>
            <a:endParaRPr lang="en-US" altLang="zh-CN" sz="2000" b="0" dirty="0" smtClean="0">
              <a:effectLst/>
            </a:endParaRPr>
          </a:p>
        </p:txBody>
      </p:sp>
      <p:sp>
        <p:nvSpPr>
          <p:cNvPr id="4" name="内容占位符 2"/>
          <p:cNvSpPr txBox="1">
            <a:spLocks/>
          </p:cNvSpPr>
          <p:nvPr/>
        </p:nvSpPr>
        <p:spPr bwMode="auto">
          <a:xfrm>
            <a:off x="1428728" y="3786190"/>
            <a:ext cx="4572032"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pPr>
            <a:r>
              <a:rPr kumimoji="0" lang="zh-CN" altLang="en-US" sz="2000" b="0" i="0" u="none" strike="noStrike" kern="0" cap="none" spc="0" normalizeH="0" baseline="0" noProof="0" dirty="0" smtClean="0">
                <a:ln>
                  <a:noFill/>
                </a:ln>
                <a:solidFill>
                  <a:srgbClr val="0070C0"/>
                </a:solidFill>
                <a:effectLst/>
                <a:uLnTx/>
                <a:uFillTx/>
                <a:latin typeface="微软雅黑" pitchFamily="34" charset="-122"/>
                <a:ea typeface="微软雅黑" pitchFamily="34" charset="-122"/>
                <a:cs typeface="+mn-cs"/>
              </a:rPr>
              <a:t>查看代码</a:t>
            </a:r>
            <a:r>
              <a:rPr lang="en-US" altLang="zh-CN" sz="2000" b="0" kern="0" dirty="0" smtClean="0">
                <a:solidFill>
                  <a:srgbClr val="0070C0"/>
                </a:solidFill>
                <a:latin typeface="微软雅黑" pitchFamily="34" charset="-122"/>
                <a:ea typeface="微软雅黑" pitchFamily="34" charset="-122"/>
              </a:rPr>
              <a:t>:Polymorphism/001.php</a:t>
            </a:r>
            <a:endParaRPr kumimoji="0" lang="en-US" altLang="zh-CN" sz="2000" b="0" i="0" u="none" strike="noStrike" kern="0" cap="none" spc="0" normalizeH="0" baseline="0" noProof="0" dirty="0" smtClean="0">
              <a:ln>
                <a:noFill/>
              </a:ln>
              <a:solidFill>
                <a:srgbClr val="0070C0"/>
              </a:solidFill>
              <a:effectLst/>
              <a:uLnTx/>
              <a:uFillTx/>
              <a:latin typeface="微软雅黑" pitchFamily="34" charset="-122"/>
              <a:ea typeface="微软雅黑" pitchFamily="34" charset="-122"/>
              <a:cs typeface="+mn-cs"/>
            </a:endParaRPr>
          </a:p>
        </p:txBody>
      </p:sp>
      <p:sp>
        <p:nvSpPr>
          <p:cNvPr id="5"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33</a:t>
            </a:fld>
            <a:endParaRPr lang="en-US" altLang="zh-CN"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对象串行化</a:t>
            </a:r>
            <a:endParaRPr lang="en-US" altLang="zh-CN" dirty="0" smtClean="0"/>
          </a:p>
          <a:p>
            <a:pPr>
              <a:buNone/>
            </a:pPr>
            <a:r>
              <a:rPr lang="en-US" altLang="zh-CN" b="0" dirty="0" smtClean="0">
                <a:effectLst/>
              </a:rPr>
              <a:t>	</a:t>
            </a:r>
            <a:r>
              <a:rPr lang="en-US" altLang="zh-CN" sz="1800" b="0" dirty="0" smtClean="0">
                <a:effectLst/>
              </a:rPr>
              <a:t>	</a:t>
            </a:r>
            <a:r>
              <a:rPr lang="zh-CN" altLang="en-US" sz="1800" b="0" dirty="0" smtClean="0">
                <a:effectLst/>
              </a:rPr>
              <a:t>有时候需要把一个对象在网络上传输，为了方便传输，可以把整个对象转化为二进制串，等到达另一端时，再还原为原来的对象，这个过程称之为串行化</a:t>
            </a:r>
            <a:r>
              <a:rPr lang="zh-CN" altLang="en-US" sz="1800" dirty="0" smtClean="0"/>
              <a:t>。</a:t>
            </a:r>
            <a:endParaRPr lang="en-US" altLang="zh-CN" dirty="0" smtClean="0"/>
          </a:p>
          <a:p>
            <a:r>
              <a:rPr lang="zh-CN" altLang="en-US" dirty="0" smtClean="0"/>
              <a:t>串行化用处</a:t>
            </a:r>
            <a:endParaRPr lang="en-US" altLang="zh-CN" dirty="0" smtClean="0"/>
          </a:p>
          <a:p>
            <a:pPr lvl="1"/>
            <a:r>
              <a:rPr lang="zh-CN" altLang="en-US" dirty="0" smtClean="0"/>
              <a:t>一个对象在网络中传输的时候要将对象串行化</a:t>
            </a:r>
            <a:endParaRPr lang="en-US" altLang="zh-CN" dirty="0" smtClean="0"/>
          </a:p>
          <a:p>
            <a:pPr lvl="1"/>
            <a:r>
              <a:rPr lang="zh-CN" altLang="en-US" dirty="0" smtClean="0"/>
              <a:t>对象写入文件或是数据库的时候用到串行化。</a:t>
            </a:r>
            <a:endParaRPr lang="en-US" altLang="zh-CN" dirty="0" smtClean="0"/>
          </a:p>
          <a:p>
            <a:r>
              <a:rPr lang="zh-CN" altLang="en-US" dirty="0" smtClean="0"/>
              <a:t>串行化过程</a:t>
            </a:r>
            <a:endParaRPr lang="en-US" altLang="zh-CN" dirty="0" smtClean="0"/>
          </a:p>
          <a:p>
            <a:pPr lvl="1"/>
            <a:r>
              <a:rPr lang="zh-CN" altLang="en-US" dirty="0" smtClean="0"/>
              <a:t>串行化，就是把对象转化为二进制的字符串</a:t>
            </a:r>
            <a:endParaRPr lang="en-US" altLang="zh-CN" dirty="0" smtClean="0"/>
          </a:p>
          <a:p>
            <a:pPr lvl="2"/>
            <a:r>
              <a:rPr lang="en-US" altLang="zh-CN" dirty="0" smtClean="0"/>
              <a:t>serialize(</a:t>
            </a:r>
            <a:r>
              <a:rPr lang="zh-CN" altLang="en-US" dirty="0" smtClean="0"/>
              <a:t>“对象名”</a:t>
            </a:r>
            <a:r>
              <a:rPr lang="en-US" altLang="zh-CN" dirty="0" smtClean="0"/>
              <a:t>)</a:t>
            </a:r>
          </a:p>
          <a:p>
            <a:pPr lvl="1"/>
            <a:r>
              <a:rPr lang="zh-CN" altLang="en-US" dirty="0" smtClean="0"/>
              <a:t>反串行化，就是把对象转化的二进制字符串再转化为对象</a:t>
            </a:r>
            <a:endParaRPr lang="en-US" altLang="zh-CN" dirty="0" smtClean="0"/>
          </a:p>
          <a:p>
            <a:pPr lvl="2"/>
            <a:r>
              <a:rPr lang="en-US" altLang="zh-CN" dirty="0" err="1" smtClean="0"/>
              <a:t>unserialize</a:t>
            </a:r>
            <a:r>
              <a:rPr lang="en-US" altLang="zh-CN" dirty="0" smtClean="0"/>
              <a:t>(</a:t>
            </a:r>
            <a:r>
              <a:rPr lang="zh-CN" altLang="en-US" dirty="0" smtClean="0"/>
              <a:t>“对象名”</a:t>
            </a:r>
            <a:r>
              <a:rPr lang="en-US" altLang="zh-CN" dirty="0" smtClean="0"/>
              <a:t>)</a:t>
            </a:r>
          </a:p>
          <a:p>
            <a:pPr lvl="1"/>
            <a:endParaRPr lang="en-US" altLang="zh-CN" dirty="0" smtClean="0"/>
          </a:p>
          <a:p>
            <a:pPr>
              <a:buNone/>
            </a:pPr>
            <a:r>
              <a:rPr lang="en-US" altLang="zh-CN" dirty="0" smtClean="0"/>
              <a:t>	</a:t>
            </a:r>
            <a:endParaRPr lang="en-US" altLang="zh-CN" sz="1800" dirty="0" smtClean="0"/>
          </a:p>
          <a:p>
            <a:pPr>
              <a:buNone/>
            </a:pPr>
            <a:endParaRPr lang="zh-CN" altLang="en-US" sz="1800" dirty="0"/>
          </a:p>
        </p:txBody>
      </p:sp>
      <p:sp>
        <p:nvSpPr>
          <p:cNvPr id="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34</a:t>
            </a:fld>
            <a:endParaRPr lang="en-US" altLang="zh-CN"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对象串行化</a:t>
            </a:r>
            <a:endParaRPr lang="en-US" altLang="zh-CN" dirty="0" smtClean="0"/>
          </a:p>
          <a:p>
            <a:pPr lvl="1"/>
            <a:r>
              <a:rPr lang="en-US" altLang="zh-CN" dirty="0" smtClean="0"/>
              <a:t>__sleep();</a:t>
            </a:r>
          </a:p>
          <a:p>
            <a:pPr lvl="1">
              <a:buNone/>
            </a:pPr>
            <a:r>
              <a:rPr lang="en-US" altLang="zh-CN" dirty="0" smtClean="0"/>
              <a:t>	</a:t>
            </a:r>
            <a:r>
              <a:rPr lang="zh-CN" altLang="en-US" dirty="0" smtClean="0"/>
              <a:t>序列化之前调用此方法</a:t>
            </a:r>
            <a:endParaRPr lang="en-US" altLang="zh-CN" dirty="0" smtClean="0"/>
          </a:p>
          <a:p>
            <a:pPr lvl="1"/>
            <a:r>
              <a:rPr lang="en-US" altLang="zh-CN" dirty="0" smtClean="0"/>
              <a:t>__wakeup();</a:t>
            </a:r>
          </a:p>
          <a:p>
            <a:pPr lvl="1">
              <a:buNone/>
            </a:pPr>
            <a:r>
              <a:rPr lang="en-US" altLang="zh-CN" dirty="0" smtClean="0"/>
              <a:t>	</a:t>
            </a:r>
            <a:r>
              <a:rPr lang="zh-CN" altLang="en-US" dirty="0" smtClean="0"/>
              <a:t>反序列化的时候类自动调用此方法</a:t>
            </a:r>
            <a:endParaRPr lang="en-US" altLang="zh-CN" dirty="0" smtClean="0"/>
          </a:p>
          <a:p>
            <a:pPr lvl="1">
              <a:buNone/>
            </a:pPr>
            <a:endParaRPr lang="en-US" altLang="zh-CN" dirty="0" smtClean="0"/>
          </a:p>
          <a:p>
            <a:pPr lvl="1">
              <a:buNone/>
            </a:pPr>
            <a:endParaRPr lang="en-US" altLang="zh-CN" dirty="0" smtClean="0"/>
          </a:p>
          <a:p>
            <a:endParaRPr lang="en-US" altLang="zh-CN" dirty="0" smtClean="0"/>
          </a:p>
        </p:txBody>
      </p:sp>
      <p:sp>
        <p:nvSpPr>
          <p:cNvPr id="4" name="内容占位符 2"/>
          <p:cNvSpPr txBox="1">
            <a:spLocks/>
          </p:cNvSpPr>
          <p:nvPr/>
        </p:nvSpPr>
        <p:spPr bwMode="auto">
          <a:xfrm>
            <a:off x="1428728" y="3571876"/>
            <a:ext cx="4572032"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pPr>
            <a:r>
              <a:rPr kumimoji="0" lang="zh-CN" altLang="en-US" sz="2000" b="0" i="0" u="none" strike="noStrike" kern="0" cap="none" spc="0" normalizeH="0" baseline="0" noProof="0" dirty="0" smtClean="0">
                <a:ln>
                  <a:noFill/>
                </a:ln>
                <a:solidFill>
                  <a:srgbClr val="0070C0"/>
                </a:solidFill>
                <a:effectLst/>
                <a:uLnTx/>
                <a:uFillTx/>
                <a:latin typeface="微软雅黑" pitchFamily="34" charset="-122"/>
                <a:ea typeface="微软雅黑" pitchFamily="34" charset="-122"/>
                <a:cs typeface="+mn-cs"/>
              </a:rPr>
              <a:t>查看代码</a:t>
            </a:r>
            <a:r>
              <a:rPr lang="en-US" altLang="zh-CN" sz="2000" b="0" kern="0" dirty="0" smtClean="0">
                <a:solidFill>
                  <a:srgbClr val="0070C0"/>
                </a:solidFill>
                <a:latin typeface="微软雅黑" pitchFamily="34" charset="-122"/>
                <a:ea typeface="微软雅黑" pitchFamily="34" charset="-122"/>
              </a:rPr>
              <a:t>:Polymorphism/001.php</a:t>
            </a:r>
            <a:endParaRPr kumimoji="0" lang="en-US" altLang="zh-CN" sz="2000" b="0" i="0" u="none" strike="noStrike" kern="0" cap="none" spc="0" normalizeH="0" baseline="0" noProof="0" dirty="0" smtClean="0">
              <a:ln>
                <a:noFill/>
              </a:ln>
              <a:solidFill>
                <a:srgbClr val="0070C0"/>
              </a:solidFill>
              <a:effectLst/>
              <a:uLnTx/>
              <a:uFillTx/>
              <a:latin typeface="微软雅黑" pitchFamily="34" charset="-122"/>
              <a:ea typeface="微软雅黑" pitchFamily="34" charset="-122"/>
              <a:cs typeface="+mn-cs"/>
            </a:endParaRPr>
          </a:p>
        </p:txBody>
      </p:sp>
      <p:sp>
        <p:nvSpPr>
          <p:cNvPr id="5"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35</a:t>
            </a:fld>
            <a:endParaRPr lang="en-US" altLang="zh-CN"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自动加载类</a:t>
            </a:r>
            <a:endParaRPr lang="en-US" altLang="zh-CN" dirty="0" smtClean="0"/>
          </a:p>
          <a:p>
            <a:pPr>
              <a:buNone/>
            </a:pPr>
            <a:r>
              <a:rPr lang="en-US" altLang="zh-CN" dirty="0" smtClean="0"/>
              <a:t>	</a:t>
            </a:r>
            <a:r>
              <a:rPr lang="en-US" altLang="zh-CN" sz="2000" b="0" dirty="0" smtClean="0">
                <a:effectLst/>
              </a:rPr>
              <a:t>	</a:t>
            </a:r>
            <a:r>
              <a:rPr lang="zh-CN" altLang="en-US" sz="2000" b="0" dirty="0" smtClean="0">
                <a:effectLst/>
              </a:rPr>
              <a:t>面向对象的应用程序时，对每个类的定义建立一个</a:t>
            </a:r>
            <a:r>
              <a:rPr lang="en-US" altLang="zh-CN" sz="2000" b="0" dirty="0" smtClean="0">
                <a:effectLst/>
              </a:rPr>
              <a:t>PHP </a:t>
            </a:r>
            <a:r>
              <a:rPr lang="zh-CN" altLang="en-US" sz="2000" b="0" dirty="0" smtClean="0">
                <a:effectLst/>
              </a:rPr>
              <a:t>源文件。一个很大的烦恼是不得不在每个脚本（每个类一个文件）开头写一个长长的包含文件的列表。 </a:t>
            </a:r>
            <a:endParaRPr lang="en-US" altLang="zh-CN" sz="2000" b="0" dirty="0" smtClean="0">
              <a:effectLst/>
            </a:endParaRPr>
          </a:p>
          <a:p>
            <a:pPr>
              <a:buNone/>
            </a:pPr>
            <a:r>
              <a:rPr lang="en-US" altLang="zh-CN" sz="2000" b="0" dirty="0" smtClean="0">
                <a:effectLst/>
              </a:rPr>
              <a:t>		</a:t>
            </a:r>
            <a:r>
              <a:rPr lang="zh-CN" altLang="en-US" sz="2000" b="0" dirty="0" smtClean="0">
                <a:effectLst/>
              </a:rPr>
              <a:t>在</a:t>
            </a:r>
            <a:r>
              <a:rPr lang="en-US" altLang="zh-CN" sz="2000" b="0" dirty="0" smtClean="0">
                <a:effectLst/>
              </a:rPr>
              <a:t>PHP 5 </a:t>
            </a:r>
            <a:r>
              <a:rPr lang="zh-CN" altLang="en-US" sz="2000" b="0" dirty="0" smtClean="0">
                <a:effectLst/>
              </a:rPr>
              <a:t>中，可以定义一个</a:t>
            </a:r>
            <a:r>
              <a:rPr lang="en-US" altLang="zh-CN" sz="2000" b="0" dirty="0" smtClean="0">
                <a:effectLst/>
              </a:rPr>
              <a:t>__</a:t>
            </a:r>
            <a:r>
              <a:rPr lang="en-US" altLang="zh-CN" sz="2000" b="0" dirty="0" err="1" smtClean="0">
                <a:effectLst/>
              </a:rPr>
              <a:t>autoload</a:t>
            </a:r>
            <a:r>
              <a:rPr lang="en-US" altLang="zh-CN" sz="2000" b="0" dirty="0" smtClean="0">
                <a:effectLst/>
              </a:rPr>
              <a:t>()</a:t>
            </a:r>
            <a:r>
              <a:rPr lang="zh-CN" altLang="en-US" sz="2000" b="0" dirty="0" smtClean="0">
                <a:effectLst/>
              </a:rPr>
              <a:t>函数，它会在试图使用尚未被定义的类时自动调用。脚本引擎在</a:t>
            </a:r>
            <a:r>
              <a:rPr lang="en-US" altLang="zh-CN" sz="2000" b="0" dirty="0" smtClean="0">
                <a:effectLst/>
              </a:rPr>
              <a:t>PHP </a:t>
            </a:r>
            <a:r>
              <a:rPr lang="zh-CN" altLang="en-US" sz="2000" b="0" dirty="0" smtClean="0">
                <a:effectLst/>
              </a:rPr>
              <a:t>出错失败前有了最后一个机会加载所需的类，</a:t>
            </a:r>
            <a:r>
              <a:rPr lang="en-US" altLang="zh-CN" sz="2000" b="0" dirty="0" smtClean="0">
                <a:effectLst/>
              </a:rPr>
              <a:t>__</a:t>
            </a:r>
            <a:r>
              <a:rPr lang="en-US" altLang="zh-CN" sz="2000" b="0" dirty="0" err="1" smtClean="0">
                <a:effectLst/>
              </a:rPr>
              <a:t>autoload</a:t>
            </a:r>
            <a:r>
              <a:rPr lang="en-US" altLang="zh-CN" sz="2000" b="0" dirty="0" smtClean="0">
                <a:effectLst/>
              </a:rPr>
              <a:t>()</a:t>
            </a:r>
            <a:r>
              <a:rPr lang="zh-CN" altLang="en-US" sz="2000" b="0" dirty="0" smtClean="0">
                <a:effectLst/>
              </a:rPr>
              <a:t>函数接收的一个参数，就是你想加载的类的类名，所以你做项目时，在组织定义类的文件名时，需要按照一定的规则， 最好以类名为中心， 也可以加上统一的前缀或后缀形成文件名， 比如</a:t>
            </a:r>
            <a:r>
              <a:rPr lang="en-US" altLang="zh-CN" sz="2000" b="0" dirty="0" smtClean="0">
                <a:effectLst/>
              </a:rPr>
              <a:t>xxx_classname.php</a:t>
            </a:r>
            <a:r>
              <a:rPr lang="zh-CN" altLang="en-US" sz="2000" b="0" dirty="0" smtClean="0">
                <a:effectLst/>
              </a:rPr>
              <a:t>、</a:t>
            </a:r>
            <a:r>
              <a:rPr lang="en-US" altLang="zh-CN" sz="2000" b="0" dirty="0" smtClean="0">
                <a:effectLst/>
              </a:rPr>
              <a:t>classname_xxx.php </a:t>
            </a:r>
            <a:r>
              <a:rPr lang="zh-CN" altLang="en-US" sz="2000" b="0" dirty="0" smtClean="0">
                <a:effectLst/>
              </a:rPr>
              <a:t>以及就</a:t>
            </a:r>
            <a:r>
              <a:rPr lang="en-US" altLang="zh-CN" sz="2000" b="0" dirty="0" smtClean="0">
                <a:effectLst/>
              </a:rPr>
              <a:t>classname.php </a:t>
            </a:r>
            <a:r>
              <a:rPr lang="zh-CN" altLang="en-US" sz="2000" b="0" dirty="0" smtClean="0">
                <a:effectLst/>
              </a:rPr>
              <a:t>等等。</a:t>
            </a:r>
            <a:endParaRPr lang="zh-CN" altLang="en-US" sz="2000" b="0" dirty="0">
              <a:effectLst/>
            </a:endParaRPr>
          </a:p>
        </p:txBody>
      </p:sp>
      <p:sp>
        <p:nvSpPr>
          <p:cNvPr id="4" name="内容占位符 2"/>
          <p:cNvSpPr txBox="1">
            <a:spLocks/>
          </p:cNvSpPr>
          <p:nvPr/>
        </p:nvSpPr>
        <p:spPr bwMode="auto">
          <a:xfrm>
            <a:off x="3714744" y="5072074"/>
            <a:ext cx="4572032"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pPr>
            <a:r>
              <a:rPr kumimoji="0" lang="zh-CN" altLang="en-US" sz="2000" b="0" i="0" u="none" strike="noStrike" kern="0" cap="none" spc="0" normalizeH="0" baseline="0" noProof="0" dirty="0" smtClean="0">
                <a:ln>
                  <a:noFill/>
                </a:ln>
                <a:solidFill>
                  <a:srgbClr val="0070C0"/>
                </a:solidFill>
                <a:effectLst/>
                <a:uLnTx/>
                <a:uFillTx/>
                <a:latin typeface="微软雅黑" pitchFamily="34" charset="-122"/>
                <a:ea typeface="微软雅黑" pitchFamily="34" charset="-122"/>
                <a:cs typeface="+mn-cs"/>
              </a:rPr>
              <a:t>查看代码</a:t>
            </a:r>
            <a:r>
              <a:rPr lang="en-US" altLang="zh-CN" sz="2000" b="0" kern="0" dirty="0" smtClean="0">
                <a:solidFill>
                  <a:srgbClr val="0070C0"/>
                </a:solidFill>
                <a:latin typeface="微软雅黑" pitchFamily="34" charset="-122"/>
                <a:ea typeface="微软雅黑" pitchFamily="34" charset="-122"/>
              </a:rPr>
              <a:t>:Oop007/</a:t>
            </a:r>
            <a:r>
              <a:rPr lang="en-US" altLang="zh-CN" sz="2000" b="0" kern="0" dirty="0" err="1" smtClean="0">
                <a:solidFill>
                  <a:srgbClr val="0070C0"/>
                </a:solidFill>
                <a:latin typeface="微软雅黑" pitchFamily="34" charset="-122"/>
                <a:ea typeface="微软雅黑" pitchFamily="34" charset="-122"/>
              </a:rPr>
              <a:t>autoload</a:t>
            </a:r>
            <a:r>
              <a:rPr lang="en-US" altLang="zh-CN" sz="2000" b="0" kern="0" dirty="0" smtClean="0">
                <a:solidFill>
                  <a:srgbClr val="0070C0"/>
                </a:solidFill>
                <a:latin typeface="微软雅黑" pitchFamily="34" charset="-122"/>
                <a:ea typeface="微软雅黑" pitchFamily="34" charset="-122"/>
              </a:rPr>
              <a:t>/001.php</a:t>
            </a:r>
            <a:endParaRPr kumimoji="0" lang="en-US" altLang="zh-CN" sz="2000" b="0" i="0" u="none" strike="noStrike" kern="0" cap="none" spc="0" normalizeH="0" baseline="0" noProof="0" dirty="0" smtClean="0">
              <a:ln>
                <a:noFill/>
              </a:ln>
              <a:solidFill>
                <a:srgbClr val="0070C0"/>
              </a:solidFill>
              <a:effectLst/>
              <a:uLnTx/>
              <a:uFillTx/>
              <a:latin typeface="微软雅黑" pitchFamily="34" charset="-122"/>
              <a:ea typeface="微软雅黑" pitchFamily="34" charset="-122"/>
              <a:cs typeface="+mn-cs"/>
            </a:endParaRPr>
          </a:p>
        </p:txBody>
      </p:sp>
      <p:sp>
        <p:nvSpPr>
          <p:cNvPr id="5"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36</a:t>
            </a:fld>
            <a:endParaRPr lang="en-US" altLang="zh-CN"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命名空间</a:t>
            </a:r>
            <a:endParaRPr lang="en-US" altLang="zh-CN" dirty="0" smtClean="0"/>
          </a:p>
          <a:p>
            <a:pPr>
              <a:buNone/>
            </a:pPr>
            <a:r>
              <a:rPr lang="en-US" altLang="zh-CN" dirty="0" smtClean="0"/>
              <a:t>		</a:t>
            </a:r>
            <a:r>
              <a:rPr lang="zh-CN" altLang="en-US" dirty="0" smtClean="0"/>
              <a:t>在</a:t>
            </a:r>
            <a:r>
              <a:rPr lang="en-US" altLang="zh-CN" dirty="0" smtClean="0"/>
              <a:t>PHP</a:t>
            </a:r>
            <a:r>
              <a:rPr lang="zh-CN" altLang="en-US" dirty="0" smtClean="0"/>
              <a:t>中，命名空间用来解决在编写类库或应用程序时创建可重用的代码如类或函数时碰到的两类问题：</a:t>
            </a:r>
            <a:endParaRPr lang="en-US" altLang="zh-CN" dirty="0" smtClean="0"/>
          </a:p>
          <a:p>
            <a:pPr>
              <a:buNone/>
            </a:pPr>
            <a:endParaRPr lang="en-US" altLang="zh-CN" dirty="0" smtClean="0"/>
          </a:p>
          <a:p>
            <a:pPr>
              <a:buNone/>
            </a:pPr>
            <a:r>
              <a:rPr lang="en-US" altLang="zh-CN" dirty="0" smtClean="0"/>
              <a:t>	1.	</a:t>
            </a:r>
            <a:r>
              <a:rPr lang="zh-CN" altLang="en-US" b="0" dirty="0" smtClean="0">
                <a:effectLst/>
              </a:rPr>
              <a:t>用户编写的代码与</a:t>
            </a:r>
            <a:r>
              <a:rPr lang="en-US" altLang="zh-CN" b="0" dirty="0" smtClean="0">
                <a:effectLst/>
              </a:rPr>
              <a:t>PHP</a:t>
            </a:r>
            <a:r>
              <a:rPr lang="zh-CN" altLang="en-US" b="0" dirty="0" smtClean="0">
                <a:effectLst/>
              </a:rPr>
              <a:t>内部的类</a:t>
            </a:r>
            <a:r>
              <a:rPr lang="en-US" altLang="zh-CN" b="0" dirty="0" smtClean="0">
                <a:effectLst/>
              </a:rPr>
              <a:t>/</a:t>
            </a:r>
            <a:r>
              <a:rPr lang="zh-CN" altLang="en-US" b="0" dirty="0" smtClean="0">
                <a:effectLst/>
              </a:rPr>
              <a:t>函数</a:t>
            </a:r>
            <a:r>
              <a:rPr lang="en-US" altLang="zh-CN" b="0" dirty="0" smtClean="0">
                <a:effectLst/>
              </a:rPr>
              <a:t>/</a:t>
            </a:r>
            <a:r>
              <a:rPr lang="zh-CN" altLang="en-US" b="0" dirty="0" smtClean="0">
                <a:effectLst/>
              </a:rPr>
              <a:t>常量或第三方类</a:t>
            </a:r>
            <a:r>
              <a:rPr lang="en-US" altLang="zh-CN" b="0" dirty="0" smtClean="0">
                <a:effectLst/>
              </a:rPr>
              <a:t>/</a:t>
            </a:r>
            <a:r>
              <a:rPr lang="zh-CN" altLang="en-US" b="0" dirty="0" smtClean="0">
                <a:effectLst/>
              </a:rPr>
              <a:t>函数</a:t>
            </a:r>
            <a:r>
              <a:rPr lang="en-US" altLang="zh-CN" b="0" dirty="0" smtClean="0">
                <a:effectLst/>
              </a:rPr>
              <a:t>/</a:t>
            </a:r>
            <a:r>
              <a:rPr lang="zh-CN" altLang="en-US" b="0" dirty="0" smtClean="0">
                <a:effectLst/>
              </a:rPr>
              <a:t>常量之间的名字冲突。 </a:t>
            </a:r>
            <a:endParaRPr lang="en-US" altLang="zh-CN" sz="1800" b="0" dirty="0" smtClean="0">
              <a:effectLst/>
            </a:endParaRPr>
          </a:p>
          <a:p>
            <a:pPr>
              <a:buNone/>
            </a:pPr>
            <a:r>
              <a:rPr lang="en-US" altLang="zh-CN" dirty="0" smtClean="0"/>
              <a:t>	2.	</a:t>
            </a:r>
            <a:r>
              <a:rPr lang="zh-CN" altLang="en-US" b="0" dirty="0" smtClean="0">
                <a:effectLst/>
              </a:rPr>
              <a:t>为很长的标识符名称</a:t>
            </a:r>
            <a:r>
              <a:rPr lang="en-US" altLang="zh-CN" b="0" dirty="0" smtClean="0">
                <a:effectLst/>
              </a:rPr>
              <a:t>(</a:t>
            </a:r>
            <a:r>
              <a:rPr lang="zh-CN" altLang="en-US" b="0" dirty="0" smtClean="0">
                <a:effectLst/>
              </a:rPr>
              <a:t>通常是为了缓解第一类问题而定义的</a:t>
            </a:r>
            <a:r>
              <a:rPr lang="en-US" altLang="zh-CN" b="0" dirty="0" smtClean="0">
                <a:effectLst/>
              </a:rPr>
              <a:t>)</a:t>
            </a:r>
            <a:r>
              <a:rPr lang="zh-CN" altLang="en-US" b="0" dirty="0" smtClean="0">
                <a:effectLst/>
              </a:rPr>
              <a:t>创建一个别名（或简短）的名称，提高源代码的可读性。 </a:t>
            </a:r>
            <a:endParaRPr lang="en-US" altLang="zh-CN" b="0" dirty="0" smtClean="0">
              <a:effectLst/>
            </a:endParaRPr>
          </a:p>
          <a:p>
            <a:pPr>
              <a:buNone/>
            </a:pPr>
            <a:endParaRPr lang="zh-CN" altLang="en-US" b="0" dirty="0" smtClean="0">
              <a:effectLst/>
            </a:endParaRPr>
          </a:p>
          <a:p>
            <a:pPr>
              <a:buNone/>
            </a:pPr>
            <a:endParaRPr lang="zh-CN" altLang="en-US" b="0" dirty="0" smtClean="0">
              <a:effectLst/>
            </a:endParaRPr>
          </a:p>
          <a:p>
            <a:pPr>
              <a:buNone/>
            </a:pPr>
            <a:endParaRPr lang="zh-CN" altLang="en-US" dirty="0"/>
          </a:p>
        </p:txBody>
      </p:sp>
      <p:sp>
        <p:nvSpPr>
          <p:cNvPr id="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37</a:t>
            </a:fld>
            <a:endParaRPr lang="en-US" altLang="zh-CN"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命名空间</a:t>
            </a:r>
            <a:endParaRPr lang="en-US" altLang="zh-CN" dirty="0" smtClean="0"/>
          </a:p>
          <a:p>
            <a:pPr lvl="1"/>
            <a:r>
              <a:rPr lang="zh-CN" altLang="en-US" b="0" dirty="0" smtClean="0"/>
              <a:t>非限定</a:t>
            </a:r>
            <a:r>
              <a:rPr lang="zh-CN" altLang="en-US" b="0" dirty="0" smtClean="0"/>
              <a:t>名称</a:t>
            </a:r>
            <a:r>
              <a:rPr lang="en-US" altLang="zh-CN" b="0" dirty="0" smtClean="0"/>
              <a:t> </a:t>
            </a:r>
            <a:r>
              <a:rPr lang="zh-CN" altLang="en-US" b="0" dirty="0" smtClean="0"/>
              <a:t>例如 </a:t>
            </a:r>
            <a:r>
              <a:rPr lang="en-US" altLang="zh-CN" b="0" dirty="0" smtClean="0"/>
              <a:t>$</a:t>
            </a:r>
            <a:r>
              <a:rPr lang="en-US" b="0" dirty="0" smtClean="0"/>
              <a:t>a=new </a:t>
            </a:r>
            <a:r>
              <a:rPr lang="en-US" b="0" dirty="0" err="1" smtClean="0"/>
              <a:t>foo</a:t>
            </a:r>
            <a:r>
              <a:rPr lang="en-US" b="0" dirty="0" smtClean="0"/>
              <a:t>(); </a:t>
            </a:r>
            <a:r>
              <a:rPr lang="zh-CN" altLang="en-US" b="0" dirty="0" smtClean="0"/>
              <a:t>或 </a:t>
            </a:r>
            <a:r>
              <a:rPr lang="en-US" b="0" dirty="0" err="1" smtClean="0"/>
              <a:t>foo</a:t>
            </a:r>
            <a:r>
              <a:rPr lang="en-US" b="0" dirty="0" smtClean="0"/>
              <a:t>::</a:t>
            </a:r>
            <a:r>
              <a:rPr lang="en-US" b="0" dirty="0" err="1" smtClean="0"/>
              <a:t>staticmethod</a:t>
            </a:r>
            <a:r>
              <a:rPr lang="en-US" b="0" dirty="0" smtClean="0"/>
              <a:t>();。</a:t>
            </a:r>
            <a:r>
              <a:rPr lang="zh-CN" altLang="en-US" b="0" dirty="0" smtClean="0"/>
              <a:t>如果当前命名空间是 </a:t>
            </a:r>
            <a:r>
              <a:rPr lang="en-US" b="0" dirty="0" err="1" smtClean="0"/>
              <a:t>currentnamespace，foo</a:t>
            </a:r>
            <a:r>
              <a:rPr lang="en-US" b="0" dirty="0" smtClean="0"/>
              <a:t> </a:t>
            </a:r>
            <a:r>
              <a:rPr lang="zh-CN" altLang="en-US" b="0" dirty="0" smtClean="0"/>
              <a:t>将被解析为 </a:t>
            </a:r>
            <a:r>
              <a:rPr lang="en-US" b="0" dirty="0" err="1" smtClean="0"/>
              <a:t>currentnamespace</a:t>
            </a:r>
            <a:r>
              <a:rPr lang="en-US" b="0" dirty="0" smtClean="0"/>
              <a:t>\</a:t>
            </a:r>
            <a:r>
              <a:rPr lang="en-US" b="0" dirty="0" err="1" smtClean="0"/>
              <a:t>foo</a:t>
            </a:r>
            <a:r>
              <a:rPr lang="en-US" b="0" dirty="0" smtClean="0"/>
              <a:t>。</a:t>
            </a:r>
          </a:p>
          <a:p>
            <a:pPr lvl="1"/>
            <a:endParaRPr lang="zh-CN" altLang="en-US" b="0" dirty="0" smtClean="0"/>
          </a:p>
          <a:p>
            <a:pPr lvl="1"/>
            <a:r>
              <a:rPr lang="zh-CN" altLang="en-US" b="0" dirty="0" smtClean="0"/>
              <a:t>限定名称</a:t>
            </a:r>
            <a:r>
              <a:rPr lang="en-US" altLang="zh-CN" b="0" dirty="0" smtClean="0"/>
              <a:t>,</a:t>
            </a:r>
            <a:r>
              <a:rPr lang="zh-CN" altLang="en-US" b="0" dirty="0" smtClean="0"/>
              <a:t> 例如 </a:t>
            </a:r>
            <a:r>
              <a:rPr lang="en-US" altLang="zh-CN" b="0" dirty="0" smtClean="0"/>
              <a:t>$</a:t>
            </a:r>
            <a:r>
              <a:rPr lang="en-US" b="0" dirty="0" smtClean="0"/>
              <a:t>a = new </a:t>
            </a:r>
            <a:r>
              <a:rPr lang="en-US" b="0" dirty="0" err="1" smtClean="0"/>
              <a:t>subnamespace</a:t>
            </a:r>
            <a:r>
              <a:rPr lang="en-US" b="0" dirty="0" smtClean="0"/>
              <a:t>\</a:t>
            </a:r>
            <a:r>
              <a:rPr lang="en-US" b="0" dirty="0" err="1" smtClean="0"/>
              <a:t>foo</a:t>
            </a:r>
            <a:r>
              <a:rPr lang="en-US" b="0" dirty="0" smtClean="0"/>
              <a:t>(); </a:t>
            </a:r>
            <a:r>
              <a:rPr lang="zh-CN" altLang="en-US" b="0" dirty="0" smtClean="0"/>
              <a:t>或</a:t>
            </a:r>
            <a:r>
              <a:rPr lang="en-US" b="0" dirty="0" err="1" smtClean="0"/>
              <a:t>subnamespace</a:t>
            </a:r>
            <a:r>
              <a:rPr lang="en-US" b="0" dirty="0" smtClean="0"/>
              <a:t>\</a:t>
            </a:r>
            <a:r>
              <a:rPr lang="en-US" b="0" dirty="0" err="1" smtClean="0"/>
              <a:t>foo</a:t>
            </a:r>
            <a:r>
              <a:rPr lang="en-US" b="0" dirty="0" smtClean="0"/>
              <a:t>::</a:t>
            </a:r>
            <a:r>
              <a:rPr lang="en-US" b="0" dirty="0" err="1" smtClean="0"/>
              <a:t>staticmethod</a:t>
            </a:r>
            <a:r>
              <a:rPr lang="en-US" b="0" dirty="0" smtClean="0"/>
              <a:t>();。</a:t>
            </a:r>
          </a:p>
          <a:p>
            <a:pPr lvl="1"/>
            <a:endParaRPr lang="en-US" b="0" dirty="0" smtClean="0"/>
          </a:p>
          <a:p>
            <a:pPr lvl="1"/>
            <a:r>
              <a:rPr lang="zh-CN" altLang="en-US" b="0" dirty="0" smtClean="0"/>
              <a:t>完全限定名称，或包含了全局前缀操作符的名称，例如， </a:t>
            </a:r>
            <a:r>
              <a:rPr lang="en-US" altLang="zh-CN" b="0" dirty="0" smtClean="0"/>
              <a:t>$</a:t>
            </a:r>
            <a:r>
              <a:rPr lang="en-US" b="0" dirty="0" smtClean="0"/>
              <a:t>a = new \</a:t>
            </a:r>
            <a:r>
              <a:rPr lang="en-US" b="0" dirty="0" err="1" smtClean="0"/>
              <a:t>currentnamespace</a:t>
            </a:r>
            <a:r>
              <a:rPr lang="en-US" b="0" dirty="0" smtClean="0"/>
              <a:t>\</a:t>
            </a:r>
            <a:r>
              <a:rPr lang="en-US" b="0" dirty="0" err="1" smtClean="0"/>
              <a:t>foo</a:t>
            </a:r>
            <a:r>
              <a:rPr lang="en-US" b="0" dirty="0" smtClean="0"/>
              <a:t>(); </a:t>
            </a:r>
            <a:r>
              <a:rPr lang="zh-CN" altLang="en-US" b="0" dirty="0" smtClean="0"/>
              <a:t>或 </a:t>
            </a:r>
            <a:r>
              <a:rPr lang="en-US" altLang="zh-CN" b="0" dirty="0" smtClean="0"/>
              <a:t>\</a:t>
            </a:r>
            <a:r>
              <a:rPr lang="en-US" b="0" dirty="0" err="1" smtClean="0"/>
              <a:t>currentnamespace</a:t>
            </a:r>
            <a:r>
              <a:rPr lang="en-US" b="0" dirty="0" smtClean="0"/>
              <a:t>\</a:t>
            </a:r>
            <a:r>
              <a:rPr lang="en-US" b="0" dirty="0" err="1" smtClean="0"/>
              <a:t>foo</a:t>
            </a:r>
            <a:r>
              <a:rPr lang="en-US" b="0" dirty="0" smtClean="0"/>
              <a:t>::</a:t>
            </a:r>
            <a:r>
              <a:rPr lang="en-US" b="0" dirty="0" err="1" smtClean="0"/>
              <a:t>staticmethod</a:t>
            </a:r>
            <a:r>
              <a:rPr lang="en-US" b="0" dirty="0" smtClean="0"/>
              <a:t>();。</a:t>
            </a:r>
            <a:endParaRPr lang="zh-CN" altLang="en-US" sz="2400" b="0" dirty="0"/>
          </a:p>
        </p:txBody>
      </p:sp>
      <p:sp>
        <p:nvSpPr>
          <p:cNvPr id="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38</a:t>
            </a:fld>
            <a:endParaRPr lang="en-US" altLang="zh-CN"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命名空间关键字和常量</a:t>
            </a:r>
            <a:endParaRPr lang="en-US" altLang="zh-CN" dirty="0" smtClean="0"/>
          </a:p>
          <a:p>
            <a:r>
              <a:rPr lang="en-US" altLang="zh-CN" dirty="0" smtClean="0"/>
              <a:t>n</a:t>
            </a:r>
            <a:r>
              <a:rPr lang="en-US" altLang="zh-CN" dirty="0" smtClean="0"/>
              <a:t>amespace</a:t>
            </a:r>
          </a:p>
          <a:p>
            <a:pPr lvl="1"/>
            <a:r>
              <a:rPr lang="zh-CN" altLang="en-US" dirty="0" smtClean="0"/>
              <a:t>命名空间名 </a:t>
            </a:r>
            <a:r>
              <a:rPr lang="en-US" altLang="zh-CN" dirty="0" err="1" smtClean="0">
                <a:solidFill>
                  <a:srgbClr val="FF0000"/>
                </a:solidFill>
              </a:rPr>
              <a:t>namspace</a:t>
            </a:r>
            <a:r>
              <a:rPr lang="en-US" altLang="zh-CN" dirty="0" smtClean="0">
                <a:solidFill>
                  <a:srgbClr val="FF0000"/>
                </a:solidFill>
              </a:rPr>
              <a:t> </a:t>
            </a:r>
            <a:r>
              <a:rPr lang="zh-CN" altLang="en-US" dirty="0" smtClean="0"/>
              <a:t>空间路径</a:t>
            </a:r>
            <a:r>
              <a:rPr lang="en-US" altLang="zh-CN" dirty="0" smtClean="0"/>
              <a:t>\</a:t>
            </a:r>
            <a:r>
              <a:rPr lang="zh-CN" altLang="en-US" dirty="0" smtClean="0"/>
              <a:t>路径</a:t>
            </a:r>
            <a:endParaRPr lang="en-US" altLang="zh-CN" dirty="0" smtClean="0"/>
          </a:p>
          <a:p>
            <a:r>
              <a:rPr lang="en-US" altLang="zh-CN" dirty="0" smtClean="0"/>
              <a:t>__NAMESPACE__</a:t>
            </a:r>
          </a:p>
          <a:p>
            <a:pPr lvl="1"/>
            <a:r>
              <a:rPr lang="zh-CN" altLang="en-US" dirty="0" smtClean="0"/>
              <a:t>返回</a:t>
            </a:r>
            <a:r>
              <a:rPr lang="zh-CN" altLang="en-US" dirty="0" smtClean="0"/>
              <a:t>当前空间路径</a:t>
            </a:r>
            <a:r>
              <a:rPr lang="zh-CN" altLang="en-US" dirty="0" smtClean="0"/>
              <a:t>字符串</a:t>
            </a:r>
            <a:endParaRPr lang="en-US" altLang="zh-CN" dirty="0" smtClean="0"/>
          </a:p>
          <a:p>
            <a:r>
              <a:rPr lang="en-US" altLang="zh-CN" dirty="0" smtClean="0"/>
              <a:t>Use </a:t>
            </a:r>
            <a:r>
              <a:rPr lang="zh-CN" altLang="en-US" dirty="0" smtClean="0"/>
              <a:t>空间导入</a:t>
            </a:r>
            <a:r>
              <a:rPr lang="en-US" altLang="zh-CN" dirty="0" smtClean="0"/>
              <a:t>/</a:t>
            </a:r>
            <a:r>
              <a:rPr lang="zh-CN" altLang="en-US" dirty="0" smtClean="0"/>
              <a:t>别名</a:t>
            </a:r>
            <a:endParaRPr lang="en-US" altLang="zh-CN" dirty="0" smtClean="0"/>
          </a:p>
          <a:p>
            <a:pPr lvl="1"/>
            <a:r>
              <a:rPr lang="en-US" altLang="zh-CN" dirty="0" smtClean="0"/>
              <a:t>Use  namespace\</a:t>
            </a:r>
            <a:r>
              <a:rPr lang="en-US" altLang="zh-CN" dirty="0" err="1" smtClean="0"/>
              <a:t>libr</a:t>
            </a:r>
            <a:r>
              <a:rPr lang="en-US" altLang="zh-CN" dirty="0" smtClean="0"/>
              <a:t>\</a:t>
            </a:r>
            <a:r>
              <a:rPr lang="en-US" altLang="zh-CN" dirty="0" err="1" smtClean="0"/>
              <a:t>mylib</a:t>
            </a:r>
            <a:r>
              <a:rPr lang="en-US" altLang="zh-CN" dirty="0" smtClean="0"/>
              <a:t> as ML</a:t>
            </a:r>
          </a:p>
          <a:p>
            <a:pPr lvl="2">
              <a:buNone/>
            </a:pPr>
            <a:r>
              <a:rPr lang="zh-CN" altLang="en-US" dirty="0" smtClean="0"/>
              <a:t>上面是把空间路径命名为 </a:t>
            </a:r>
            <a:r>
              <a:rPr lang="en-US" altLang="zh-CN" dirty="0" smtClean="0"/>
              <a:t>ML</a:t>
            </a:r>
          </a:p>
          <a:p>
            <a:pPr lvl="1"/>
            <a:r>
              <a:rPr lang="en-US" altLang="zh-CN" dirty="0" smtClean="0"/>
              <a:t>Use  namespace\</a:t>
            </a:r>
            <a:r>
              <a:rPr lang="en-US" altLang="zh-CN" dirty="0" err="1" smtClean="0"/>
              <a:t>libr</a:t>
            </a:r>
            <a:r>
              <a:rPr lang="en-US" altLang="zh-CN" dirty="0" smtClean="0"/>
              <a:t>\</a:t>
            </a:r>
            <a:r>
              <a:rPr lang="en-US" altLang="zh-CN" dirty="0" err="1" smtClean="0"/>
              <a:t>mylib</a:t>
            </a:r>
            <a:r>
              <a:rPr lang="en-US" altLang="zh-CN" dirty="0" smtClean="0"/>
              <a:t>\</a:t>
            </a:r>
            <a:r>
              <a:rPr lang="en-US" altLang="zh-CN" dirty="0" err="1" smtClean="0"/>
              <a:t>Myclass</a:t>
            </a:r>
            <a:r>
              <a:rPr lang="en-US" altLang="zh-CN" dirty="0" smtClean="0"/>
              <a:t> as </a:t>
            </a:r>
            <a:r>
              <a:rPr lang="en-US" altLang="zh-CN" dirty="0" err="1" smtClean="0"/>
              <a:t>myObj</a:t>
            </a:r>
            <a:r>
              <a:rPr lang="en-US" altLang="zh-CN" dirty="0" smtClean="0"/>
              <a:t> </a:t>
            </a:r>
          </a:p>
          <a:p>
            <a:pPr lvl="2"/>
            <a:r>
              <a:rPr lang="zh-CN" altLang="en-US" dirty="0" smtClean="0"/>
              <a:t>上面是空间路径里面的</a:t>
            </a:r>
            <a:r>
              <a:rPr lang="en-US" altLang="zh-CN" dirty="0" err="1" smtClean="0"/>
              <a:t>Myclass</a:t>
            </a:r>
            <a:r>
              <a:rPr lang="zh-CN" altLang="en-US" dirty="0" smtClean="0"/>
              <a:t>类命名为 </a:t>
            </a:r>
            <a:r>
              <a:rPr lang="en-US" altLang="zh-CN" dirty="0" err="1" smtClean="0"/>
              <a:t>mycalss</a:t>
            </a:r>
            <a:endParaRPr lang="en-US" altLang="zh-CN" dirty="0" smtClean="0"/>
          </a:p>
          <a:p>
            <a:pPr lvl="2"/>
            <a:r>
              <a:rPr lang="zh-CN" altLang="en-US" dirty="0" smtClean="0"/>
              <a:t>注意：如果是多个引用 可以放置到一行 用“，”</a:t>
            </a:r>
            <a:r>
              <a:rPr lang="zh-CN" altLang="en-US" dirty="0" smtClean="0"/>
              <a:t>隔开</a:t>
            </a:r>
            <a:endParaRPr lang="en-US" altLang="zh-CN" dirty="0" smtClean="0"/>
          </a:p>
          <a:p>
            <a:pPr lvl="1">
              <a:buNone/>
            </a:pPr>
            <a:endParaRPr lang="zh-CN" altLang="en-US" dirty="0"/>
          </a:p>
        </p:txBody>
      </p:sp>
      <p:sp>
        <p:nvSpPr>
          <p:cNvPr id="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39</a:t>
            </a:fld>
            <a:endParaRPr lang="en-US" altLang="zh-C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面向对象的基本介绍</a:t>
            </a:r>
            <a:endParaRPr lang="zh-CN" altLang="en-US" dirty="0"/>
          </a:p>
        </p:txBody>
      </p:sp>
      <p:sp>
        <p:nvSpPr>
          <p:cNvPr id="3" name="内容占位符 2"/>
          <p:cNvSpPr>
            <a:spLocks noGrp="1"/>
          </p:cNvSpPr>
          <p:nvPr>
            <p:ph idx="1"/>
          </p:nvPr>
        </p:nvSpPr>
        <p:spPr/>
        <p:txBody>
          <a:bodyPr/>
          <a:lstStyle/>
          <a:p>
            <a:r>
              <a:rPr lang="zh-CN" altLang="en-US" dirty="0" smtClean="0"/>
              <a:t>面向对象的概念（</a:t>
            </a:r>
            <a:r>
              <a:rPr lang="en-US" altLang="zh-CN" dirty="0" smtClean="0"/>
              <a:t>OOP</a:t>
            </a:r>
            <a:r>
              <a:rPr lang="zh-CN" altLang="en-US" dirty="0" smtClean="0"/>
              <a:t>）</a:t>
            </a:r>
            <a:endParaRPr lang="en-US" altLang="zh-CN" dirty="0" smtClean="0"/>
          </a:p>
          <a:p>
            <a:pPr>
              <a:buNone/>
            </a:pPr>
            <a:r>
              <a:rPr lang="en-US" altLang="zh-CN" dirty="0" smtClean="0"/>
              <a:t>	</a:t>
            </a:r>
            <a:r>
              <a:rPr lang="en-US" altLang="zh-CN" b="0" dirty="0" smtClean="0">
                <a:effectLst/>
              </a:rPr>
              <a:t>	</a:t>
            </a:r>
            <a:r>
              <a:rPr lang="zh-CN" altLang="en-US" sz="2000" b="0" dirty="0" smtClean="0">
                <a:effectLst/>
              </a:rPr>
              <a:t>面向对象编程（</a:t>
            </a:r>
            <a:r>
              <a:rPr lang="en-US" altLang="zh-CN" sz="2000" b="0" dirty="0" smtClean="0">
                <a:solidFill>
                  <a:srgbClr val="FF0000"/>
                </a:solidFill>
                <a:effectLst/>
              </a:rPr>
              <a:t>Object Oriented Programming, OOP</a:t>
            </a:r>
            <a:r>
              <a:rPr lang="en-US" altLang="zh-CN" sz="2000" b="0" dirty="0" smtClean="0">
                <a:effectLst/>
              </a:rPr>
              <a:t>, </a:t>
            </a:r>
            <a:r>
              <a:rPr lang="zh-CN" altLang="en-US" sz="2000" b="0" dirty="0" smtClean="0">
                <a:effectLst/>
              </a:rPr>
              <a:t>面向对象程序设计）是一种计算机编程架构，</a:t>
            </a:r>
            <a:r>
              <a:rPr lang="en-US" altLang="zh-CN" sz="2000" b="0" dirty="0" smtClean="0">
                <a:effectLst/>
              </a:rPr>
              <a:t>OOP </a:t>
            </a:r>
            <a:r>
              <a:rPr lang="zh-CN" altLang="en-US" sz="2000" b="0" dirty="0" smtClean="0">
                <a:effectLst/>
              </a:rPr>
              <a:t>的一条基本原则是计算机程序是由单个能够起到子程序作用的单元或对象组合而成，</a:t>
            </a:r>
            <a:r>
              <a:rPr lang="en-US" altLang="zh-CN" sz="2000" b="0" dirty="0" smtClean="0">
                <a:effectLst/>
              </a:rPr>
              <a:t>OOP</a:t>
            </a:r>
            <a:r>
              <a:rPr lang="zh-CN" altLang="en-US" sz="2000" b="0" dirty="0" smtClean="0">
                <a:effectLst/>
              </a:rPr>
              <a:t>达到了软件工程的三个目标：</a:t>
            </a:r>
            <a:r>
              <a:rPr lang="zh-CN" altLang="en-US" sz="2000" b="0" dirty="0" smtClean="0">
                <a:solidFill>
                  <a:srgbClr val="FF0000"/>
                </a:solidFill>
                <a:effectLst/>
              </a:rPr>
              <a:t>重用性</a:t>
            </a:r>
            <a:r>
              <a:rPr lang="zh-CN" altLang="en-US" sz="2000" b="0" dirty="0" smtClean="0">
                <a:effectLst/>
              </a:rPr>
              <a:t>、</a:t>
            </a:r>
            <a:r>
              <a:rPr lang="zh-CN" altLang="en-US" sz="2000" b="0" dirty="0" smtClean="0">
                <a:solidFill>
                  <a:srgbClr val="FF0000"/>
                </a:solidFill>
                <a:effectLst/>
              </a:rPr>
              <a:t>灵活性</a:t>
            </a:r>
            <a:r>
              <a:rPr lang="zh-CN" altLang="en-US" sz="2000" b="0" dirty="0" smtClean="0">
                <a:effectLst/>
              </a:rPr>
              <a:t>和</a:t>
            </a:r>
            <a:r>
              <a:rPr lang="zh-CN" altLang="en-US" sz="2000" b="0" dirty="0" smtClean="0">
                <a:solidFill>
                  <a:srgbClr val="FF0000"/>
                </a:solidFill>
                <a:effectLst/>
              </a:rPr>
              <a:t>扩展性</a:t>
            </a:r>
            <a:r>
              <a:rPr lang="zh-CN" altLang="en-US" sz="2000" b="0" dirty="0" smtClean="0">
                <a:effectLst/>
              </a:rPr>
              <a:t>。</a:t>
            </a:r>
            <a:endParaRPr lang="en-US" altLang="zh-CN" sz="2000" b="0" dirty="0" smtClean="0">
              <a:effectLst/>
            </a:endParaRPr>
          </a:p>
          <a:p>
            <a:pPr>
              <a:buNone/>
            </a:pPr>
            <a:r>
              <a:rPr lang="en-US" altLang="zh-CN" sz="2000" b="0" dirty="0" smtClean="0">
                <a:effectLst/>
              </a:rPr>
              <a:t>		</a:t>
            </a:r>
            <a:r>
              <a:rPr lang="zh-CN" altLang="en-US" sz="2000" b="0" dirty="0" smtClean="0">
                <a:effectLst/>
              </a:rPr>
              <a:t>首先，面向对象符合人类看待事物的一般规律。其次，采用面向对象方法可以使系统各部分各司其职、各尽所能。为编程人员敞开了一扇大门，使其编程的代码更简洁、更易于维护，并且具有更强的可重用性。有人说</a:t>
            </a:r>
            <a:r>
              <a:rPr lang="en-US" altLang="zh-CN" sz="2000" b="0" dirty="0" smtClean="0">
                <a:effectLst/>
              </a:rPr>
              <a:t>PHP </a:t>
            </a:r>
            <a:r>
              <a:rPr lang="zh-CN" altLang="en-US" sz="2000" b="0" dirty="0" smtClean="0">
                <a:effectLst/>
              </a:rPr>
              <a:t>不是一个真正的面向对象的语言，这是事实。</a:t>
            </a:r>
            <a:r>
              <a:rPr lang="en-US" altLang="zh-CN" sz="2000" b="0" dirty="0" smtClean="0">
                <a:effectLst/>
              </a:rPr>
              <a:t>PHP </a:t>
            </a:r>
            <a:r>
              <a:rPr lang="zh-CN" altLang="en-US" sz="2000" b="0" dirty="0" smtClean="0">
                <a:effectLst/>
              </a:rPr>
              <a:t>是一个混合型语言，你可以使用</a:t>
            </a:r>
            <a:r>
              <a:rPr lang="en-US" altLang="zh-CN" sz="2000" b="0" dirty="0" smtClean="0">
                <a:effectLst/>
              </a:rPr>
              <a:t>OOP</a:t>
            </a:r>
            <a:r>
              <a:rPr lang="zh-CN" altLang="en-US" sz="2000" b="0" dirty="0" smtClean="0">
                <a:effectLst/>
              </a:rPr>
              <a:t>，也可以使用传统的过程化编程。然而，对于大型项目，你可能需要在</a:t>
            </a:r>
            <a:r>
              <a:rPr lang="en-US" altLang="zh-CN" sz="2000" b="0" dirty="0" smtClean="0">
                <a:effectLst/>
              </a:rPr>
              <a:t>PHP </a:t>
            </a:r>
            <a:r>
              <a:rPr lang="zh-CN" altLang="en-US" sz="2000" b="0" dirty="0" smtClean="0">
                <a:effectLst/>
              </a:rPr>
              <a:t>中使用纯的</a:t>
            </a:r>
            <a:r>
              <a:rPr lang="en-US" altLang="zh-CN" sz="2000" b="0" dirty="0" smtClean="0">
                <a:effectLst/>
              </a:rPr>
              <a:t>OOP</a:t>
            </a:r>
            <a:r>
              <a:rPr lang="zh-CN" altLang="en-US" sz="2000" b="0" dirty="0" smtClean="0">
                <a:effectLst/>
              </a:rPr>
              <a:t>去声明类，而且在你的项目里只用对象和类。</a:t>
            </a:r>
            <a:endParaRPr lang="en-US" altLang="zh-CN" b="0" dirty="0" smtClean="0">
              <a:effectLst/>
            </a:endParaRPr>
          </a:p>
        </p:txBody>
      </p:sp>
      <p:sp>
        <p:nvSpPr>
          <p:cNvPr id="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4</a:t>
            </a:fld>
            <a:endParaRPr lang="en-US" altLang="zh-CN" dirty="0" smtClean="0"/>
          </a:p>
        </p:txBody>
      </p:sp>
    </p:spTree>
    <p:extLst>
      <p:ext uri="{BB962C8B-B14F-4D97-AF65-F5344CB8AC3E}">
        <p14:creationId xmlns="" xmlns:p14="http://schemas.microsoft.com/office/powerpoint/2010/main" val="13818612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命名空间</a:t>
            </a:r>
            <a:r>
              <a:rPr lang="zh-CN" altLang="en-US" dirty="0" smtClean="0"/>
              <a:t>注意事项</a:t>
            </a:r>
            <a:endParaRPr lang="en-US" altLang="zh-CN" dirty="0" smtClean="0"/>
          </a:p>
          <a:p>
            <a:pPr lvl="1"/>
            <a:r>
              <a:rPr lang="zh-CN" altLang="en-US" dirty="0" smtClean="0"/>
              <a:t>在命名空间 关键字前面不允许有任何输出 包括空格</a:t>
            </a:r>
            <a:endParaRPr lang="en-US" altLang="zh-CN" dirty="0" smtClean="0"/>
          </a:p>
          <a:p>
            <a:pPr lvl="1"/>
            <a:r>
              <a:rPr lang="zh-CN" altLang="en-US" dirty="0" smtClean="0"/>
              <a:t>命名空间 是</a:t>
            </a:r>
            <a:r>
              <a:rPr lang="en-US" altLang="zh-CN" dirty="0" smtClean="0"/>
              <a:t>PHP5.3 </a:t>
            </a:r>
            <a:r>
              <a:rPr lang="zh-CN" altLang="en-US" dirty="0" smtClean="0"/>
              <a:t>版本才引入的</a:t>
            </a:r>
            <a:endParaRPr lang="en-US" altLang="zh-CN" dirty="0" smtClean="0"/>
          </a:p>
        </p:txBody>
      </p:sp>
      <p:sp>
        <p:nvSpPr>
          <p:cNvPr id="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40</a:t>
            </a:fld>
            <a:endParaRPr lang="en-US" altLang="zh-CN"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2357438" y="-26988"/>
            <a:ext cx="6786562" cy="792163"/>
          </a:xfrm>
        </p:spPr>
        <p:txBody>
          <a:bodyPr/>
          <a:lstStyle/>
          <a:p>
            <a:pPr>
              <a:defRPr/>
            </a:pPr>
            <a:r>
              <a:rPr lang="zh-CN" altLang="en-US" dirty="0" smtClean="0"/>
              <a:t>小结</a:t>
            </a:r>
            <a:endParaRPr lang="zh-CN" altLang="en-US" dirty="0"/>
          </a:p>
        </p:txBody>
      </p:sp>
      <p:sp>
        <p:nvSpPr>
          <p:cNvPr id="8" name="内容占位符 7"/>
          <p:cNvSpPr>
            <a:spLocks noGrp="1"/>
          </p:cNvSpPr>
          <p:nvPr>
            <p:ph idx="1"/>
          </p:nvPr>
        </p:nvSpPr>
        <p:spPr>
          <a:xfrm>
            <a:off x="285750" y="1143000"/>
            <a:ext cx="8643938" cy="5143500"/>
          </a:xfrm>
        </p:spPr>
        <p:txBody>
          <a:bodyPr/>
          <a:lstStyle/>
          <a:p>
            <a:pPr>
              <a:defRPr/>
            </a:pPr>
            <a:endParaRPr lang="zh-CN" altLang="en-US"/>
          </a:p>
        </p:txBody>
      </p:sp>
      <p:sp>
        <p:nvSpPr>
          <p:cNvPr id="6" name="矩形 5"/>
          <p:cNvSpPr/>
          <p:nvPr/>
        </p:nvSpPr>
        <p:spPr>
          <a:xfrm>
            <a:off x="2057400" y="2514600"/>
            <a:ext cx="5410200" cy="3200400"/>
          </a:xfrm>
          <a:prstGeom prst="rect">
            <a:avLst/>
          </a:prstGeom>
          <a:noFill/>
        </p:spPr>
        <p:txBody>
          <a:bodyPr spcFirstLastPara="1" wrap="none">
            <a:prstTxWarp prst="textArchUp">
              <a:avLst/>
            </a:prstTxWarp>
            <a:spAutoFit/>
            <a:scene3d>
              <a:camera prst="perspectiveRight"/>
              <a:lightRig rig="flat" dir="tl">
                <a:rot lat="0" lon="0" rev="6600000"/>
              </a:lightRig>
            </a:scene3d>
            <a:sp3d extrusionH="25400" contourW="8890">
              <a:bevelT w="38100" h="31750" prst="softRound"/>
              <a:contourClr>
                <a:schemeClr val="accent2">
                  <a:shade val="75000"/>
                </a:schemeClr>
              </a:contourClr>
            </a:sp3d>
          </a:bodyPr>
          <a:lstStyle/>
          <a:p>
            <a:pPr algn="ctr">
              <a:defRPr/>
            </a:pPr>
            <a:r>
              <a:rPr lang="zh-CN" altLang="en-US" sz="7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4">
                      <a:satMod val="175000"/>
                      <a:alpha val="40000"/>
                    </a:schemeClr>
                  </a:glow>
                  <a:outerShdw blurRad="50800" dist="39000" dir="5460000" algn="tl">
                    <a:srgbClr val="000000">
                      <a:alpha val="38000"/>
                    </a:srgbClr>
                  </a:outerShdw>
                </a:effectLst>
                <a:latin typeface="Arial" pitchFamily="34" charset="0"/>
              </a:rPr>
              <a:t>有问题吗？</a:t>
            </a:r>
          </a:p>
        </p:txBody>
      </p:sp>
      <p:sp>
        <p:nvSpPr>
          <p:cNvPr id="11269" name="Rectangle 7"/>
          <p:cNvSpPr>
            <a:spLocks noGrp="1" noChangeArrowheads="1"/>
          </p:cNvSpPr>
          <p:nvPr>
            <p:ph type="sldNum" sz="quarter" idx="10"/>
          </p:nvPr>
        </p:nvSpPr>
        <p:spPr>
          <a:noFill/>
        </p:spPr>
        <p:txBody>
          <a:bodyPr/>
          <a:lstStyle/>
          <a:p>
            <a:fld id="{324C5677-9BEA-41A8-9848-39F050F83FF1}" type="slidenum">
              <a:rPr lang="en-US" altLang="zh-CN" smtClean="0"/>
              <a:pPr/>
              <a:t>41</a:t>
            </a:fld>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357438" y="-26988"/>
            <a:ext cx="6786562" cy="792163"/>
          </a:xfrm>
        </p:spPr>
        <p:txBody>
          <a:bodyPr/>
          <a:lstStyle/>
          <a:p>
            <a:pPr>
              <a:defRPr/>
            </a:pPr>
            <a:r>
              <a:rPr lang="zh-CN" altLang="en-US" dirty="0" smtClean="0"/>
              <a:t>总结</a:t>
            </a:r>
          </a:p>
        </p:txBody>
      </p:sp>
      <p:sp>
        <p:nvSpPr>
          <p:cNvPr id="12292" name="Rectangle 7"/>
          <p:cNvSpPr>
            <a:spLocks noGrp="1" noChangeArrowheads="1"/>
          </p:cNvSpPr>
          <p:nvPr>
            <p:ph type="sldNum" sz="quarter" idx="10"/>
          </p:nvPr>
        </p:nvSpPr>
        <p:spPr>
          <a:noFill/>
        </p:spPr>
        <p:txBody>
          <a:bodyPr/>
          <a:lstStyle/>
          <a:p>
            <a:fld id="{3950F08E-7CBD-42BF-BEC7-991A8CC8E5EF}" type="slidenum">
              <a:rPr lang="en-US" altLang="zh-CN" smtClean="0"/>
              <a:pPr/>
              <a:t>42</a:t>
            </a:fld>
            <a:endParaRPr lang="en-US" altLang="zh-CN" smtClean="0"/>
          </a:p>
        </p:txBody>
      </p:sp>
      <p:sp>
        <p:nvSpPr>
          <p:cNvPr id="6" name="内容占位符 2"/>
          <p:cNvSpPr txBox="1">
            <a:spLocks/>
          </p:cNvSpPr>
          <p:nvPr/>
        </p:nvSpPr>
        <p:spPr bwMode="auto">
          <a:xfrm>
            <a:off x="214282" y="1071546"/>
            <a:ext cx="8643938" cy="5143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Blip>
                <a:blip r:embed="rId2"/>
              </a:buBlip>
              <a:tabLst/>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itchFamily="34" charset="-122"/>
                <a:ea typeface="微软雅黑" pitchFamily="34" charset="-122"/>
                <a:cs typeface="+mn-cs"/>
              </a:rPr>
              <a:t>面向对象的程序设计</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itchFamily="34" charset="-122"/>
              <a:ea typeface="微软雅黑" pitchFamily="34"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Blip>
                <a:blip r:embed="rId3"/>
              </a:buBlip>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面向对象的概念（</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OOP</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p>
          <a:p>
            <a:pPr marL="742950" marR="0" lvl="1" indent="-285750" algn="l" defTabSz="914400" rtl="0" eaLnBrk="0" fontAlgn="base" latinLnBrk="0" hangingPunct="0">
              <a:lnSpc>
                <a:spcPct val="100000"/>
              </a:lnSpc>
              <a:spcBef>
                <a:spcPct val="20000"/>
              </a:spcBef>
              <a:spcAft>
                <a:spcPct val="0"/>
              </a:spcAft>
              <a:buClrTx/>
              <a:buSzTx/>
              <a:buFontTx/>
              <a:buBlip>
                <a:blip r:embed="rId3"/>
              </a:buBlip>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类、对象、两者关系</a:t>
            </a:r>
          </a:p>
          <a:p>
            <a:pPr marL="742950" marR="0" lvl="1" indent="-285750" algn="l" defTabSz="914400" rtl="0" eaLnBrk="0" fontAlgn="base" latinLnBrk="0" hangingPunct="0">
              <a:lnSpc>
                <a:spcPct val="100000"/>
              </a:lnSpc>
              <a:spcBef>
                <a:spcPct val="20000"/>
              </a:spcBef>
              <a:spcAft>
                <a:spcPct val="0"/>
              </a:spcAft>
              <a:buClrTx/>
              <a:buSzTx/>
              <a:buFontTx/>
              <a:buBlip>
                <a:blip r:embed="rId3"/>
              </a:buBlip>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定义类语法</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如何实例化对象，调用成员属性，调用成员方法 特殊的引用</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$this)</a:t>
            </a:r>
          </a:p>
          <a:p>
            <a:pPr marL="742950" marR="0" lvl="1" indent="-285750" algn="l" defTabSz="914400" rtl="0" eaLnBrk="0" fontAlgn="base" latinLnBrk="0" hangingPunct="0">
              <a:lnSpc>
                <a:spcPct val="100000"/>
              </a:lnSpc>
              <a:spcBef>
                <a:spcPct val="20000"/>
              </a:spcBef>
              <a:spcAft>
                <a:spcPct val="0"/>
              </a:spcAft>
              <a:buClrTx/>
              <a:buSzTx/>
              <a:buFontTx/>
              <a:buBlip>
                <a:blip r:embed="rId3"/>
              </a:buBlip>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构造函数和析构函数</a:t>
            </a:r>
          </a:p>
          <a:p>
            <a:pPr marL="742950" marR="0" lvl="1" indent="-285750" algn="l" defTabSz="914400" rtl="0" eaLnBrk="0" fontAlgn="base" latinLnBrk="0" hangingPunct="0">
              <a:lnSpc>
                <a:spcPct val="100000"/>
              </a:lnSpc>
              <a:spcBef>
                <a:spcPct val="20000"/>
              </a:spcBef>
              <a:spcAft>
                <a:spcPct val="0"/>
              </a:spcAft>
              <a:buClrTx/>
              <a:buSzTx/>
              <a:buFontTx/>
              <a:buBlip>
                <a:blip r:embed="rId3"/>
              </a:buBlip>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封装性（</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4</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个魔术函数）</a:t>
            </a:r>
          </a:p>
          <a:p>
            <a:pPr marL="742950" marR="0" lvl="1" indent="-285750" algn="l" defTabSz="914400" rtl="0" eaLnBrk="0" fontAlgn="base" latinLnBrk="0" hangingPunct="0">
              <a:lnSpc>
                <a:spcPct val="100000"/>
              </a:lnSpc>
              <a:spcBef>
                <a:spcPct val="20000"/>
              </a:spcBef>
              <a:spcAft>
                <a:spcPct val="0"/>
              </a:spcAft>
              <a:buClrTx/>
              <a:buSzTx/>
              <a:buFontTx/>
              <a:buBlip>
                <a:blip r:embed="rId3"/>
              </a:buBlip>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继承、访问类型</a:t>
            </a:r>
          </a:p>
          <a:p>
            <a:pPr marL="742950" marR="0" lvl="1" indent="-285750" algn="l" defTabSz="914400" rtl="0" eaLnBrk="0" fontAlgn="base" latinLnBrk="0" hangingPunct="0">
              <a:lnSpc>
                <a:spcPct val="100000"/>
              </a:lnSpc>
              <a:spcBef>
                <a:spcPct val="20000"/>
              </a:spcBef>
              <a:spcAft>
                <a:spcPct val="0"/>
              </a:spcAft>
              <a:buClrTx/>
              <a:buSzTx/>
              <a:buFontTx/>
              <a:buBlip>
                <a:blip r:embed="rId3"/>
              </a:buBlip>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常用关键字（</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final const static</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p>
          <a:p>
            <a:pPr marL="742950" marR="0" lvl="1" indent="-285750" algn="l" defTabSz="914400" rtl="0" eaLnBrk="0" fontAlgn="base" latinLnBrk="0" hangingPunct="0">
              <a:lnSpc>
                <a:spcPct val="100000"/>
              </a:lnSpc>
              <a:spcBef>
                <a:spcPct val="20000"/>
              </a:spcBef>
              <a:spcAft>
                <a:spcPct val="0"/>
              </a:spcAft>
              <a:buClrTx/>
              <a:buSzTx/>
              <a:buFontTx/>
              <a:buBlip>
                <a:blip r:embed="rId3"/>
              </a:buBlip>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魔术方法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__</a:t>
            </a:r>
            <a:r>
              <a:rPr kumimoji="0" lang="en-US" altLang="zh-CN" sz="2000" b="0"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rPr>
              <a:t>toString</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__call _</a:t>
            </a:r>
            <a:r>
              <a:rPr kumimoji="0" lang="en-US" altLang="zh-CN" sz="2000" b="0"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rPr>
              <a:t>autoload</a:t>
            </a:r>
            <a:endPar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marL="742950" marR="0" lvl="1" indent="-285750" algn="l" defTabSz="914400" rtl="0" eaLnBrk="0" fontAlgn="base" latinLnBrk="0" hangingPunct="0">
              <a:lnSpc>
                <a:spcPct val="100000"/>
              </a:lnSpc>
              <a:spcBef>
                <a:spcPct val="20000"/>
              </a:spcBef>
              <a:spcAft>
                <a:spcPct val="0"/>
              </a:spcAft>
              <a:buClrTx/>
              <a:buSzTx/>
              <a:buFontTx/>
              <a:buBlip>
                <a:blip r:embed="rId3"/>
              </a:buBlip>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抽象类和抽象方法</a:t>
            </a:r>
          </a:p>
          <a:p>
            <a:pPr marL="742950" marR="0" lvl="1" indent="-285750" algn="l" defTabSz="914400" rtl="0" eaLnBrk="0" fontAlgn="base" latinLnBrk="0" hangingPunct="0">
              <a:lnSpc>
                <a:spcPct val="100000"/>
              </a:lnSpc>
              <a:spcBef>
                <a:spcPct val="20000"/>
              </a:spcBef>
              <a:spcAft>
                <a:spcPct val="0"/>
              </a:spcAft>
              <a:buClrTx/>
              <a:buSzTx/>
              <a:buFontTx/>
              <a:buBlip>
                <a:blip r:embed="rId3"/>
              </a:buBlip>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接口（</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interface  implement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）多态</a:t>
            </a:r>
          </a:p>
          <a:p>
            <a:pPr marL="742950" marR="0" lvl="1" indent="-285750" algn="l" defTabSz="914400" rtl="0" eaLnBrk="0" fontAlgn="base" latinLnBrk="0" hangingPunct="0">
              <a:lnSpc>
                <a:spcPct val="100000"/>
              </a:lnSpc>
              <a:spcBef>
                <a:spcPct val="20000"/>
              </a:spcBef>
              <a:spcAft>
                <a:spcPct val="0"/>
              </a:spcAft>
              <a:buClrTx/>
              <a:buSzTx/>
              <a:buFontTx/>
              <a:buBlip>
                <a:blip r:embed="rId3"/>
              </a:buBlip>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对象序列化</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en-US" altLang="zh-CN" sz="2000" b="0"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rPr>
              <a:t>serializ</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a:t>
            </a:r>
            <a:r>
              <a:rPr kumimoji="0" lang="en-US" altLang="zh-CN" sz="2000" b="0"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rPr>
              <a:t>unserializ</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__sleep() __walkup)</a:t>
            </a:r>
          </a:p>
          <a:p>
            <a:pPr marL="742950" marR="0" lvl="1" indent="-285750" algn="l" defTabSz="914400" rtl="0" eaLnBrk="0" fontAlgn="base" latinLnBrk="0" hangingPunct="0">
              <a:lnSpc>
                <a:spcPct val="100000"/>
              </a:lnSpc>
              <a:spcBef>
                <a:spcPct val="20000"/>
              </a:spcBef>
              <a:spcAft>
                <a:spcPct val="0"/>
              </a:spcAft>
              <a:buClrTx/>
              <a:buSzTx/>
              <a:buFontTx/>
              <a:buBlip>
                <a:blip r:embed="rId3"/>
              </a:buBlip>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命名空间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namespace</a:t>
            </a:r>
            <a:endPar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marL="742950" marR="0" lvl="1" indent="-285750" algn="l" defTabSz="914400" rtl="0" eaLnBrk="0" fontAlgn="base" latinLnBrk="0" hangingPunct="0">
              <a:lnSpc>
                <a:spcPct val="100000"/>
              </a:lnSpc>
              <a:spcBef>
                <a:spcPct val="20000"/>
              </a:spcBef>
              <a:spcAft>
                <a:spcPct val="0"/>
              </a:spcAft>
              <a:buClrTx/>
              <a:buSzTx/>
              <a:buFontTx/>
              <a:buBlip>
                <a:blip r:embed="rId3"/>
              </a:buBlip>
              <a:tabLst/>
              <a:defRPr/>
            </a:pPr>
            <a:endPar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marL="342900" marR="0" lvl="0" indent="-342900" algn="l" defTabSz="914400" rtl="0" eaLnBrk="0" fontAlgn="base" latinLnBrk="0" hangingPunct="0">
              <a:lnSpc>
                <a:spcPct val="100000"/>
              </a:lnSpc>
              <a:spcBef>
                <a:spcPct val="20000"/>
              </a:spcBef>
              <a:spcAft>
                <a:spcPct val="0"/>
              </a:spcAft>
              <a:buClrTx/>
              <a:buSzTx/>
              <a:buFontTx/>
              <a:buBlip>
                <a:blip r:embed="rId2"/>
              </a:buBlip>
              <a:tabLst/>
              <a:defRPr/>
            </a:pP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itchFamily="34" charset="-122"/>
              <a:ea typeface="微软雅黑" pitchFamily="34" charset="-122"/>
              <a:cs typeface="+mn-cs"/>
            </a:endParaRPr>
          </a:p>
        </p:txBody>
      </p:sp>
      <p:sp>
        <p:nvSpPr>
          <p:cNvPr id="7" name="Rectangle 7"/>
          <p:cNvSpPr txBox="1">
            <a:spLocks noChangeArrowheads="1"/>
          </p:cNvSpPr>
          <p:nvPr/>
        </p:nvSpPr>
        <p:spPr bwMode="auto">
          <a:xfrm>
            <a:off x="7858148" y="6453188"/>
            <a:ext cx="1347792"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65E340-A045-432A-90F5-27AF261D6EA8}" type="slidenum">
              <a:rPr kumimoji="0" lang="en-US" altLang="zh-CN" sz="2800" b="0" i="0" u="none" strike="noStrike" kern="1200" cap="none" spc="0" normalizeH="0" baseline="0" noProof="0" smtClean="0">
                <a:ln>
                  <a:noFill/>
                </a:ln>
                <a:solidFill>
                  <a:schemeClr val="bg1"/>
                </a:solidFill>
                <a:effectLst/>
                <a:uLnTx/>
                <a:uFillTx/>
                <a:latin typeface="微软雅黑" pitchFamily="34" charset="-122"/>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zh-CN" sz="28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7438" y="-26988"/>
            <a:ext cx="6786562" cy="792163"/>
          </a:xfrm>
        </p:spPr>
        <p:txBody>
          <a:bodyPr/>
          <a:lstStyle/>
          <a:p>
            <a:pPr>
              <a:defRPr/>
            </a:pPr>
            <a:r>
              <a:rPr lang="zh-CN" altLang="en-US" dirty="0"/>
              <a:t>上机</a:t>
            </a:r>
            <a:r>
              <a:rPr lang="zh-CN" altLang="en-US" dirty="0" smtClean="0"/>
              <a:t>作业</a:t>
            </a:r>
            <a:endParaRPr lang="zh-CN" altLang="en-US" dirty="0"/>
          </a:p>
        </p:txBody>
      </p:sp>
      <p:sp>
        <p:nvSpPr>
          <p:cNvPr id="3" name="内容占位符 2"/>
          <p:cNvSpPr>
            <a:spLocks noGrp="1"/>
          </p:cNvSpPr>
          <p:nvPr>
            <p:ph idx="1"/>
          </p:nvPr>
        </p:nvSpPr>
        <p:spPr>
          <a:xfrm>
            <a:off x="285750" y="1143000"/>
            <a:ext cx="8643938" cy="5143500"/>
          </a:xfrm>
        </p:spPr>
        <p:txBody>
          <a:bodyPr/>
          <a:lstStyle/>
          <a:p>
            <a:pPr>
              <a:defRPr/>
            </a:pPr>
            <a:r>
              <a:rPr lang="zh-CN" altLang="en-US" dirty="0" smtClean="0"/>
              <a:t>作业</a:t>
            </a:r>
            <a:endParaRPr lang="en-US" altLang="zh-CN" dirty="0" smtClean="0"/>
          </a:p>
        </p:txBody>
      </p:sp>
      <p:sp>
        <p:nvSpPr>
          <p:cNvPr id="14340" name="Rectangle 7"/>
          <p:cNvSpPr>
            <a:spLocks noGrp="1" noChangeArrowheads="1"/>
          </p:cNvSpPr>
          <p:nvPr>
            <p:ph type="sldNum" sz="quarter" idx="10"/>
          </p:nvPr>
        </p:nvSpPr>
        <p:spPr>
          <a:xfrm>
            <a:off x="8001024" y="6453188"/>
            <a:ext cx="1204916" cy="476250"/>
          </a:xfrm>
          <a:noFill/>
        </p:spPr>
        <p:txBody>
          <a:bodyPr/>
          <a:lstStyle/>
          <a:p>
            <a:fld id="{4CE6DC4D-84A0-41E8-83AE-5A5B3972760D}" type="slidenum">
              <a:rPr lang="en-US" altLang="zh-CN" smtClean="0"/>
              <a:pPr/>
              <a:t>43</a:t>
            </a:fld>
            <a:endParaRPr lang="en-US" altLang="zh-CN"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7438" y="-26988"/>
            <a:ext cx="6786562" cy="792163"/>
          </a:xfrm>
        </p:spPr>
        <p:txBody>
          <a:bodyPr/>
          <a:lstStyle/>
          <a:p>
            <a:pPr>
              <a:defRPr/>
            </a:pPr>
            <a:r>
              <a:rPr lang="zh-CN" altLang="en-US" dirty="0" smtClean="0"/>
              <a:t>课后预习</a:t>
            </a:r>
            <a:endParaRPr lang="zh-CN" altLang="en-US" dirty="0"/>
          </a:p>
        </p:txBody>
      </p:sp>
      <p:sp>
        <p:nvSpPr>
          <p:cNvPr id="3" name="内容占位符 2"/>
          <p:cNvSpPr>
            <a:spLocks noGrp="1"/>
          </p:cNvSpPr>
          <p:nvPr>
            <p:ph idx="1"/>
          </p:nvPr>
        </p:nvSpPr>
        <p:spPr>
          <a:xfrm>
            <a:off x="285750" y="1143000"/>
            <a:ext cx="8643938" cy="5143500"/>
          </a:xfrm>
        </p:spPr>
        <p:txBody>
          <a:bodyPr/>
          <a:lstStyle/>
          <a:p>
            <a:pPr>
              <a:defRPr/>
            </a:pPr>
            <a:r>
              <a:rPr lang="zh-CN" altLang="en-US" dirty="0" smtClean="0"/>
              <a:t>预习</a:t>
            </a:r>
            <a:r>
              <a:rPr lang="zh-CN" altLang="en-US" dirty="0" smtClean="0"/>
              <a:t>内容</a:t>
            </a:r>
            <a:endParaRPr lang="en-US" altLang="zh-CN" dirty="0" smtClean="0"/>
          </a:p>
        </p:txBody>
      </p:sp>
      <p:sp>
        <p:nvSpPr>
          <p:cNvPr id="1536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44</a:t>
            </a:fld>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面向对象的基本介绍</a:t>
            </a:r>
            <a:endParaRPr lang="zh-CN" altLang="en-US" dirty="0"/>
          </a:p>
        </p:txBody>
      </p:sp>
      <p:sp>
        <p:nvSpPr>
          <p:cNvPr id="3" name="内容占位符 2"/>
          <p:cNvSpPr>
            <a:spLocks noGrp="1"/>
          </p:cNvSpPr>
          <p:nvPr>
            <p:ph idx="1"/>
          </p:nvPr>
        </p:nvSpPr>
        <p:spPr/>
        <p:txBody>
          <a:bodyPr/>
          <a:lstStyle/>
          <a:p>
            <a:r>
              <a:rPr lang="zh-CN" altLang="en-US" dirty="0" smtClean="0"/>
              <a:t>类、对象、两者关系</a:t>
            </a:r>
            <a:endParaRPr lang="en-US" altLang="zh-CN" dirty="0" smtClean="0"/>
          </a:p>
          <a:p>
            <a:pPr lvl="1"/>
            <a:r>
              <a:rPr lang="zh-CN" altLang="en-US" dirty="0" smtClean="0"/>
              <a:t>类概念</a:t>
            </a:r>
            <a:endParaRPr lang="en-US" altLang="zh-CN" dirty="0" smtClean="0"/>
          </a:p>
          <a:p>
            <a:pPr lvl="1">
              <a:buNone/>
            </a:pPr>
            <a:r>
              <a:rPr lang="en-US" altLang="zh-CN" b="0" dirty="0" smtClean="0"/>
              <a:t>		   </a:t>
            </a:r>
            <a:r>
              <a:rPr lang="zh-CN" altLang="en-US" b="0" dirty="0" smtClean="0"/>
              <a:t>类是具有相同属性和服务的一组对象的集合。它为属于该类的所有对象提供了统一的抽象描述，其内部包括属性和服务两个主要部分。在面向对象的编程语言中，类是一个独立的程序单位，它应该有一个类名并包括属性说明和服务说明两个主要部分。</a:t>
            </a:r>
            <a:endParaRPr lang="en-US" altLang="zh-CN" dirty="0" smtClean="0"/>
          </a:p>
          <a:p>
            <a:pPr lvl="1"/>
            <a:r>
              <a:rPr lang="zh-CN" altLang="en-US" dirty="0" smtClean="0"/>
              <a:t>对象的概念</a:t>
            </a:r>
            <a:endParaRPr lang="en-US" altLang="zh-CN" dirty="0" smtClean="0"/>
          </a:p>
          <a:p>
            <a:pPr lvl="1">
              <a:buNone/>
            </a:pPr>
            <a:r>
              <a:rPr lang="en-US" altLang="zh-CN" b="0" dirty="0" smtClean="0"/>
              <a:t>	    </a:t>
            </a:r>
            <a:r>
              <a:rPr lang="zh-CN" altLang="en-US" b="0" dirty="0" smtClean="0"/>
              <a:t>对象的概念：对象是系统中用来描述客观事物的一个实体，它是构成系统的一个基本单位。一个对象由一组属性和对这组属性进行操作的一组服务组成。（简单的说就是万事万物都是对象）</a:t>
            </a:r>
            <a:endParaRPr lang="en-US" altLang="zh-CN" dirty="0" smtClean="0"/>
          </a:p>
          <a:p>
            <a:pPr lvl="1"/>
            <a:r>
              <a:rPr lang="zh-CN" altLang="en-US" dirty="0" smtClean="0"/>
              <a:t>两者的关系</a:t>
            </a:r>
            <a:endParaRPr lang="en-US" altLang="zh-CN" dirty="0" smtClean="0"/>
          </a:p>
          <a:p>
            <a:pPr>
              <a:buNone/>
            </a:pPr>
            <a:r>
              <a:rPr lang="en-US" altLang="zh-CN" dirty="0" smtClean="0"/>
              <a:t>		</a:t>
            </a:r>
            <a:r>
              <a:rPr lang="zh-CN" altLang="en-US" sz="2000" b="0" dirty="0" smtClean="0">
                <a:effectLst/>
              </a:rPr>
              <a:t>类的实例化结果就是对象</a:t>
            </a:r>
            <a:endParaRPr lang="en-US" altLang="zh-CN" b="0" dirty="0" smtClean="0">
              <a:effectLst/>
            </a:endParaRPr>
          </a:p>
          <a:p>
            <a:pPr lvl="1">
              <a:buNone/>
            </a:pPr>
            <a:r>
              <a:rPr lang="en-US" altLang="zh-CN" dirty="0" smtClean="0"/>
              <a:t>	</a:t>
            </a:r>
            <a:endParaRPr lang="en-US" altLang="zh-CN" b="0" dirty="0" smtClean="0"/>
          </a:p>
          <a:p>
            <a:pPr lvl="1">
              <a:buNone/>
            </a:pPr>
            <a:r>
              <a:rPr lang="en-US" altLang="zh-CN" sz="1800" b="0" dirty="0" smtClean="0"/>
              <a:t>	</a:t>
            </a:r>
            <a:endParaRPr lang="zh-CN" altLang="en-US" sz="1800" b="0" dirty="0"/>
          </a:p>
        </p:txBody>
      </p:sp>
      <p:sp>
        <p:nvSpPr>
          <p:cNvPr id="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5</a:t>
            </a:fld>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面向对象编程基本介绍</a:t>
            </a:r>
            <a:endParaRPr lang="zh-CN" altLang="en-US" dirty="0"/>
          </a:p>
        </p:txBody>
      </p:sp>
      <p:sp>
        <p:nvSpPr>
          <p:cNvPr id="3" name="内容占位符 2"/>
          <p:cNvSpPr>
            <a:spLocks noGrp="1"/>
          </p:cNvSpPr>
          <p:nvPr>
            <p:ph idx="1"/>
          </p:nvPr>
        </p:nvSpPr>
        <p:spPr/>
        <p:txBody>
          <a:bodyPr/>
          <a:lstStyle/>
          <a:p>
            <a:r>
              <a:rPr lang="zh-CN" altLang="en-US" dirty="0" smtClean="0"/>
              <a:t>什么是面向对象编程？</a:t>
            </a:r>
            <a:endParaRPr lang="en-US" altLang="zh-CN" dirty="0" smtClean="0"/>
          </a:p>
          <a:p>
            <a:pPr>
              <a:buNone/>
            </a:pPr>
            <a:r>
              <a:rPr lang="zh-CN" altLang="en-US" dirty="0" smtClean="0"/>
              <a:t> </a:t>
            </a:r>
            <a:r>
              <a:rPr lang="en-US" altLang="zh-CN" dirty="0" smtClean="0"/>
              <a:t>	</a:t>
            </a:r>
            <a:r>
              <a:rPr lang="en-US" altLang="zh-CN" b="0" dirty="0" smtClean="0">
                <a:effectLst/>
              </a:rPr>
              <a:t>	</a:t>
            </a:r>
            <a:r>
              <a:rPr lang="zh-CN" altLang="en-US" b="0" dirty="0" smtClean="0">
                <a:effectLst/>
              </a:rPr>
              <a:t>如果你想建立一个电脑教室，首先要有一个房间， 房间里面要有</a:t>
            </a:r>
            <a:r>
              <a:rPr lang="en-US" altLang="zh-CN" b="0" dirty="0" smtClean="0">
                <a:effectLst/>
              </a:rPr>
              <a:t>N </a:t>
            </a:r>
            <a:r>
              <a:rPr lang="zh-CN" altLang="en-US" b="0" dirty="0" smtClean="0">
                <a:effectLst/>
              </a:rPr>
              <a:t>台电脑，有</a:t>
            </a:r>
            <a:r>
              <a:rPr lang="en-US" altLang="zh-CN" b="0" dirty="0" smtClean="0">
                <a:effectLst/>
              </a:rPr>
              <a:t>N </a:t>
            </a:r>
            <a:r>
              <a:rPr lang="zh-CN" altLang="en-US" b="0" dirty="0" smtClean="0">
                <a:effectLst/>
              </a:rPr>
              <a:t>张桌子， </a:t>
            </a:r>
            <a:r>
              <a:rPr lang="en-US" altLang="zh-CN" b="0" dirty="0" smtClean="0">
                <a:effectLst/>
              </a:rPr>
              <a:t>N </a:t>
            </a:r>
            <a:r>
              <a:rPr lang="zh-CN" altLang="en-US" b="0" dirty="0" smtClean="0">
                <a:effectLst/>
              </a:rPr>
              <a:t>把椅子， 白板， 投影机等等，这就是对象，能看到的一个个的实体，可以说这个电脑教室的单位就是这一个个的实体对象， 它们共同组成了这个电脑教室，开发一个系统程序和建一个电脑教室类似，你把每个独立的功能模块抽象成类，形成对象，由多个对象组成这个系统，这些对象之间都能够接收信息、处理数据和向其它对象发送信息等等相互作用。就构成了面向对象的程序。</a:t>
            </a:r>
            <a:endParaRPr lang="zh-CN" altLang="en-US" b="0" dirty="0">
              <a:effectLst/>
            </a:endParaRPr>
          </a:p>
        </p:txBody>
      </p:sp>
      <p:sp>
        <p:nvSpPr>
          <p:cNvPr id="4"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6</a:t>
            </a:fld>
            <a:endParaRPr lang="en-US" altLang="zh-C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定义类语法</a:t>
            </a:r>
            <a:endParaRPr lang="en-US" altLang="zh-CN" dirty="0" smtClean="0"/>
          </a:p>
          <a:p>
            <a:pPr>
              <a:buNone/>
            </a:pPr>
            <a:r>
              <a:rPr lang="en-US" altLang="zh-CN" dirty="0" smtClean="0"/>
              <a:t>	</a:t>
            </a:r>
            <a:r>
              <a:rPr lang="zh-CN" altLang="en-US" sz="1800" b="0" dirty="0" smtClean="0">
                <a:effectLst/>
              </a:rPr>
              <a:t>比如人 属性 有 身高 体重 性别 年龄 等等</a:t>
            </a:r>
            <a:endParaRPr lang="en-US" altLang="zh-CN" sz="1800" b="0" dirty="0" smtClean="0">
              <a:effectLst/>
            </a:endParaRPr>
          </a:p>
        </p:txBody>
      </p:sp>
      <p:sp>
        <p:nvSpPr>
          <p:cNvPr id="4" name="AutoShape 7"/>
          <p:cNvSpPr>
            <a:spLocks noChangeArrowheads="1"/>
          </p:cNvSpPr>
          <p:nvPr/>
        </p:nvSpPr>
        <p:spPr bwMode="auto">
          <a:xfrm>
            <a:off x="285720" y="2071678"/>
            <a:ext cx="8064896" cy="4392692"/>
          </a:xfrm>
          <a:prstGeom prst="roundRect">
            <a:avLst>
              <a:gd name="adj" fmla="val 16667"/>
            </a:avLst>
          </a:prstGeom>
          <a:gradFill rotWithShape="1">
            <a:gsLst>
              <a:gs pos="0">
                <a:srgbClr val="CCFFFF"/>
              </a:gs>
              <a:gs pos="100000">
                <a:srgbClr val="CCFFFF">
                  <a:gamma/>
                  <a:tint val="0"/>
                  <a:invGamma/>
                </a:srgbClr>
              </a:gs>
            </a:gsLst>
            <a:lin ang="5400000" scaled="1"/>
          </a:gradFill>
          <a:ln w="9525" algn="ctr">
            <a:solidFill>
              <a:srgbClr val="008080"/>
            </a:solidFill>
            <a:round/>
            <a:headEnd/>
            <a:tailEnd/>
          </a:ln>
          <a:effectLst/>
        </p:spPr>
        <p:txBody>
          <a:bodyPr wrap="square">
            <a:spAutoFit/>
          </a:bodyPr>
          <a:lstStyle/>
          <a:p>
            <a:r>
              <a:rPr lang="en-US" altLang="zh-CN" sz="1400" dirty="0" smtClean="0">
                <a:solidFill>
                  <a:srgbClr val="FF0000"/>
                </a:solidFill>
              </a:rPr>
              <a:t>Class</a:t>
            </a:r>
            <a:r>
              <a:rPr lang="en-US" altLang="zh-CN" sz="1400" dirty="0" smtClean="0"/>
              <a:t>  Person{</a:t>
            </a:r>
          </a:p>
          <a:p>
            <a:endParaRPr lang="en-US" altLang="zh-CN" sz="1400" dirty="0" smtClean="0"/>
          </a:p>
          <a:p>
            <a:r>
              <a:rPr lang="en-US" altLang="zh-CN" sz="1400" dirty="0" smtClean="0"/>
              <a:t>	</a:t>
            </a:r>
            <a:r>
              <a:rPr lang="en-US" altLang="zh-CN" sz="1400" dirty="0" err="1" smtClean="0"/>
              <a:t>var</a:t>
            </a:r>
            <a:r>
              <a:rPr lang="en-US" altLang="zh-CN" sz="1400" dirty="0" smtClean="0"/>
              <a:t> $age;		//</a:t>
            </a:r>
            <a:r>
              <a:rPr lang="zh-CN" altLang="en-US" sz="1400" dirty="0" smtClean="0"/>
              <a:t>成员属性</a:t>
            </a:r>
            <a:r>
              <a:rPr lang="en-US" altLang="zh-CN" sz="1400" dirty="0" smtClean="0"/>
              <a:t>	</a:t>
            </a:r>
            <a:r>
              <a:rPr lang="zh-CN" altLang="en-US" sz="1400" dirty="0" smtClean="0"/>
              <a:t>年龄</a:t>
            </a:r>
            <a:endParaRPr lang="en-US" altLang="zh-CN" sz="1400" dirty="0" smtClean="0"/>
          </a:p>
          <a:p>
            <a:r>
              <a:rPr lang="en-US" altLang="zh-CN" sz="1400" dirty="0" smtClean="0"/>
              <a:t>	</a:t>
            </a:r>
            <a:r>
              <a:rPr lang="en-US" altLang="zh-CN" sz="1400" dirty="0" err="1" smtClean="0"/>
              <a:t>var</a:t>
            </a:r>
            <a:r>
              <a:rPr lang="en-US" altLang="zh-CN" sz="1400" dirty="0" smtClean="0"/>
              <a:t> $gender;	//</a:t>
            </a:r>
            <a:r>
              <a:rPr lang="zh-CN" altLang="en-US" sz="1400" dirty="0" smtClean="0"/>
              <a:t>成员属性  </a:t>
            </a:r>
            <a:endParaRPr lang="en-US" altLang="zh-CN" sz="1400" dirty="0" smtClean="0"/>
          </a:p>
          <a:p>
            <a:r>
              <a:rPr lang="en-US" altLang="zh-CN" sz="1400" dirty="0" smtClean="0"/>
              <a:t>	</a:t>
            </a:r>
            <a:r>
              <a:rPr lang="en-US" altLang="zh-CN" sz="1400" dirty="0" err="1" smtClean="0"/>
              <a:t>var</a:t>
            </a:r>
            <a:r>
              <a:rPr lang="en-US" altLang="zh-CN" sz="1400" dirty="0" smtClean="0"/>
              <a:t> $name;	</a:t>
            </a:r>
          </a:p>
          <a:p>
            <a:endParaRPr lang="en-US" altLang="zh-CN" sz="1400" dirty="0" smtClean="0"/>
          </a:p>
          <a:p>
            <a:r>
              <a:rPr lang="en-US" altLang="zh-CN" sz="1400" dirty="0" smtClean="0"/>
              <a:t>	//</a:t>
            </a:r>
            <a:r>
              <a:rPr lang="zh-CN" altLang="en-US" sz="1400" dirty="0" smtClean="0"/>
              <a:t>成员方法</a:t>
            </a:r>
            <a:endParaRPr lang="en-US" altLang="zh-CN" sz="1400" dirty="0" smtClean="0"/>
          </a:p>
          <a:p>
            <a:r>
              <a:rPr lang="en-US" altLang="zh-CN" sz="1400" dirty="0" smtClean="0"/>
              <a:t>	function eat(){</a:t>
            </a:r>
          </a:p>
          <a:p>
            <a:r>
              <a:rPr lang="en-US" altLang="zh-CN" sz="1400" dirty="0" smtClean="0"/>
              <a:t>	…	…</a:t>
            </a:r>
          </a:p>
          <a:p>
            <a:endParaRPr lang="en-US" altLang="zh-CN" sz="1400" dirty="0" smtClean="0"/>
          </a:p>
          <a:p>
            <a:r>
              <a:rPr lang="en-US" altLang="zh-CN" sz="1400" dirty="0" smtClean="0"/>
              <a:t>	}</a:t>
            </a:r>
          </a:p>
          <a:p>
            <a:r>
              <a:rPr lang="en-US" altLang="zh-CN" sz="1400" dirty="0" smtClean="0"/>
              <a:t>	function  driver($</a:t>
            </a:r>
            <a:r>
              <a:rPr lang="en-US" altLang="zh-CN" sz="1400" dirty="0" err="1" smtClean="0"/>
              <a:t>carType</a:t>
            </a:r>
            <a:r>
              <a:rPr lang="en-US" altLang="zh-CN" sz="1400" dirty="0" smtClean="0"/>
              <a:t>){</a:t>
            </a:r>
          </a:p>
          <a:p>
            <a:r>
              <a:rPr lang="en-US" altLang="zh-CN" sz="1400" dirty="0" smtClean="0"/>
              <a:t>	</a:t>
            </a:r>
          </a:p>
          <a:p>
            <a:r>
              <a:rPr lang="en-US" altLang="zh-CN" sz="1400" dirty="0" smtClean="0"/>
              <a:t>	….	…	</a:t>
            </a:r>
          </a:p>
          <a:p>
            <a:endParaRPr lang="en-US" altLang="zh-CN" sz="1400" dirty="0" smtClean="0"/>
          </a:p>
          <a:p>
            <a:r>
              <a:rPr lang="en-US" altLang="zh-CN" sz="1400" dirty="0" smtClean="0"/>
              <a:t>	}</a:t>
            </a:r>
          </a:p>
          <a:p>
            <a:r>
              <a:rPr lang="en-US" altLang="zh-CN" sz="1400" dirty="0" smtClean="0"/>
              <a:t>	</a:t>
            </a:r>
          </a:p>
          <a:p>
            <a:r>
              <a:rPr lang="en-US" altLang="zh-CN" sz="1400" dirty="0" smtClean="0"/>
              <a:t>}</a:t>
            </a:r>
            <a:endParaRPr lang="en-US" altLang="zh-CN" sz="1400" dirty="0"/>
          </a:p>
        </p:txBody>
      </p:sp>
      <p:sp>
        <p:nvSpPr>
          <p:cNvPr id="5"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7</a:t>
            </a:fld>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实例化对象</a:t>
            </a:r>
            <a:endParaRPr lang="en-US" altLang="zh-CN" dirty="0" smtClean="0"/>
          </a:p>
          <a:p>
            <a:pPr lvl="1">
              <a:buNone/>
            </a:pPr>
            <a:r>
              <a:rPr lang="zh-CN" altLang="en-US" dirty="0" smtClean="0"/>
              <a:t>语法：</a:t>
            </a:r>
            <a:r>
              <a:rPr lang="en-US" altLang="zh-CN" dirty="0" smtClean="0"/>
              <a:t>$</a:t>
            </a:r>
            <a:r>
              <a:rPr lang="zh-CN" altLang="en-US" dirty="0" smtClean="0"/>
              <a:t>对象名称</a:t>
            </a:r>
            <a:r>
              <a:rPr lang="en-US" altLang="zh-CN" dirty="0" smtClean="0"/>
              <a:t>= </a:t>
            </a:r>
            <a:r>
              <a:rPr lang="en-US" altLang="zh-CN" dirty="0" smtClean="0">
                <a:solidFill>
                  <a:srgbClr val="FF0000"/>
                </a:solidFill>
              </a:rPr>
              <a:t>new</a:t>
            </a:r>
            <a:r>
              <a:rPr lang="en-US" altLang="zh-CN" dirty="0" smtClean="0"/>
              <a:t> </a:t>
            </a:r>
            <a:r>
              <a:rPr lang="zh-CN" altLang="en-US" dirty="0" smtClean="0"/>
              <a:t>类名称（）；</a:t>
            </a:r>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a:buNone/>
            </a:pPr>
            <a:r>
              <a:rPr lang="en-US" altLang="zh-CN" dirty="0" smtClean="0"/>
              <a:t>	</a:t>
            </a:r>
            <a:r>
              <a:rPr lang="en-US" altLang="zh-CN" sz="2000" b="0" dirty="0" smtClean="0">
                <a:effectLst/>
              </a:rPr>
              <a:t>	</a:t>
            </a:r>
            <a:r>
              <a:rPr lang="zh-CN" altLang="en-US" sz="2000" b="0" dirty="0" smtClean="0">
                <a:effectLst/>
              </a:rPr>
              <a:t>注意：每个</a:t>
            </a:r>
            <a:r>
              <a:rPr lang="en-US" altLang="zh-CN" sz="2000" b="0" dirty="0" smtClean="0">
                <a:solidFill>
                  <a:srgbClr val="FF0000"/>
                </a:solidFill>
                <a:effectLst/>
              </a:rPr>
              <a:t>new</a:t>
            </a:r>
            <a:r>
              <a:rPr lang="en-US" altLang="zh-CN" sz="2000" b="0" dirty="0" smtClean="0">
                <a:effectLst/>
              </a:rPr>
              <a:t> </a:t>
            </a:r>
            <a:r>
              <a:rPr lang="zh-CN" altLang="en-US" sz="2000" b="0" dirty="0" smtClean="0">
                <a:effectLst/>
              </a:rPr>
              <a:t>关键字都会实例化一个对象在堆里面，</a:t>
            </a:r>
            <a:r>
              <a:rPr lang="zh-CN" altLang="en-US" sz="2000" dirty="0" smtClean="0">
                <a:solidFill>
                  <a:srgbClr val="FFC000"/>
                </a:solidFill>
                <a:effectLst/>
              </a:rPr>
              <a:t> </a:t>
            </a:r>
            <a:r>
              <a:rPr lang="en-US" altLang="zh-CN" sz="2000" dirty="0" smtClean="0">
                <a:solidFill>
                  <a:srgbClr val="FFC000"/>
                </a:solidFill>
                <a:effectLst/>
              </a:rPr>
              <a:t>$</a:t>
            </a:r>
            <a:r>
              <a:rPr lang="en-US" altLang="zh-CN" sz="2000" dirty="0" err="1" smtClean="0">
                <a:solidFill>
                  <a:srgbClr val="FFC000"/>
                </a:solidFill>
                <a:effectLst/>
              </a:rPr>
              <a:t>zs</a:t>
            </a:r>
            <a:r>
              <a:rPr lang="en-US" altLang="zh-CN" sz="2000" dirty="0" smtClean="0">
                <a:solidFill>
                  <a:srgbClr val="FFC000"/>
                </a:solidFill>
                <a:effectLst/>
              </a:rPr>
              <a:t> </a:t>
            </a:r>
            <a:r>
              <a:rPr lang="zh-CN" altLang="en-US" sz="2000" b="0" dirty="0" smtClean="0">
                <a:effectLst/>
              </a:rPr>
              <a:t>放在栈内存里边，</a:t>
            </a:r>
            <a:r>
              <a:rPr lang="en-US" altLang="zh-CN" sz="2000" b="0" dirty="0" smtClean="0">
                <a:effectLst/>
              </a:rPr>
              <a:t>$</a:t>
            </a:r>
            <a:r>
              <a:rPr lang="en-US" altLang="zh-CN" sz="2000" b="0" dirty="0" err="1" smtClean="0">
                <a:effectLst/>
              </a:rPr>
              <a:t>zs</a:t>
            </a:r>
            <a:r>
              <a:rPr lang="en-US" altLang="zh-CN" sz="2000" b="0" dirty="0" smtClean="0">
                <a:effectLst/>
              </a:rPr>
              <a:t> </a:t>
            </a:r>
            <a:r>
              <a:rPr lang="zh-CN" altLang="en-US" sz="2000" b="0" dirty="0" smtClean="0">
                <a:effectLst/>
              </a:rPr>
              <a:t>相当于一个指针指向堆里面的对象，所以我们可以通过</a:t>
            </a:r>
            <a:r>
              <a:rPr lang="en-US" altLang="zh-CN" sz="2000" b="0" dirty="0" smtClean="0">
                <a:effectLst/>
              </a:rPr>
              <a:t>$</a:t>
            </a:r>
            <a:r>
              <a:rPr lang="en-US" altLang="zh-CN" sz="2000" b="0" dirty="0" err="1" smtClean="0">
                <a:effectLst/>
              </a:rPr>
              <a:t>zs</a:t>
            </a:r>
            <a:r>
              <a:rPr lang="en-US" altLang="zh-CN" sz="2000" b="0" dirty="0" smtClean="0">
                <a:effectLst/>
              </a:rPr>
              <a:t> </a:t>
            </a:r>
            <a:r>
              <a:rPr lang="zh-CN" altLang="en-US" sz="2000" b="0" dirty="0" smtClean="0">
                <a:effectLst/>
              </a:rPr>
              <a:t>这个引用变量来操作对象</a:t>
            </a:r>
            <a:r>
              <a:rPr lang="en-US" altLang="zh-CN" sz="2000" b="0" dirty="0" smtClean="0">
                <a:effectLst/>
              </a:rPr>
              <a:t>,</a:t>
            </a:r>
            <a:r>
              <a:rPr lang="zh-CN" altLang="en-US" sz="2000" b="0" dirty="0" smtClean="0">
                <a:effectLst/>
              </a:rPr>
              <a:t>通常我们也称对象引用为对象。</a:t>
            </a:r>
            <a:endParaRPr lang="en-US" altLang="zh-CN" b="0" dirty="0" smtClean="0">
              <a:effectLst/>
            </a:endParaRPr>
          </a:p>
        </p:txBody>
      </p:sp>
      <p:sp>
        <p:nvSpPr>
          <p:cNvPr id="4" name="AutoShape 7"/>
          <p:cNvSpPr>
            <a:spLocks noChangeArrowheads="1"/>
          </p:cNvSpPr>
          <p:nvPr/>
        </p:nvSpPr>
        <p:spPr bwMode="auto">
          <a:xfrm>
            <a:off x="2500298" y="2143116"/>
            <a:ext cx="4357718" cy="715089"/>
          </a:xfrm>
          <a:prstGeom prst="roundRect">
            <a:avLst>
              <a:gd name="adj" fmla="val 16667"/>
            </a:avLst>
          </a:prstGeom>
          <a:gradFill rotWithShape="1">
            <a:gsLst>
              <a:gs pos="0">
                <a:srgbClr val="CCFFFF"/>
              </a:gs>
              <a:gs pos="100000">
                <a:srgbClr val="CCFFFF">
                  <a:gamma/>
                  <a:tint val="0"/>
                  <a:invGamma/>
                </a:srgbClr>
              </a:gs>
            </a:gsLst>
            <a:lin ang="5400000" scaled="1"/>
          </a:gradFill>
          <a:ln w="9525" algn="ctr">
            <a:solidFill>
              <a:srgbClr val="008080"/>
            </a:solidFill>
            <a:round/>
            <a:headEnd/>
            <a:tailEnd/>
          </a:ln>
          <a:effectLst/>
        </p:spPr>
        <p:txBody>
          <a:bodyPr wrap="square">
            <a:spAutoFit/>
          </a:bodyPr>
          <a:lstStyle/>
          <a:p>
            <a:pPr lvl="1">
              <a:buNone/>
            </a:pPr>
            <a:r>
              <a:rPr lang="en-US" altLang="zh-CN" dirty="0" smtClean="0">
                <a:solidFill>
                  <a:srgbClr val="FF9900"/>
                </a:solidFill>
              </a:rPr>
              <a:t>$</a:t>
            </a:r>
            <a:r>
              <a:rPr lang="en-US" altLang="zh-CN" dirty="0" err="1" smtClean="0">
                <a:solidFill>
                  <a:srgbClr val="FF9900"/>
                </a:solidFill>
              </a:rPr>
              <a:t>zs</a:t>
            </a:r>
            <a:r>
              <a:rPr lang="en-US" altLang="zh-CN" dirty="0" smtClean="0">
                <a:solidFill>
                  <a:srgbClr val="FF9900"/>
                </a:solidFill>
              </a:rPr>
              <a:t>  </a:t>
            </a:r>
            <a:r>
              <a:rPr lang="en-US" altLang="zh-CN" dirty="0" smtClean="0"/>
              <a:t>= </a:t>
            </a:r>
            <a:r>
              <a:rPr lang="en-US" altLang="zh-CN" dirty="0" smtClean="0">
                <a:solidFill>
                  <a:srgbClr val="FF0000"/>
                </a:solidFill>
              </a:rPr>
              <a:t>new</a:t>
            </a:r>
            <a:r>
              <a:rPr lang="en-US" altLang="zh-CN" dirty="0" smtClean="0"/>
              <a:t> </a:t>
            </a:r>
            <a:r>
              <a:rPr lang="en-US" altLang="zh-CN" dirty="0" smtClean="0">
                <a:solidFill>
                  <a:srgbClr val="00B0F0"/>
                </a:solidFill>
              </a:rPr>
              <a:t>Person</a:t>
            </a:r>
            <a:r>
              <a:rPr lang="en-US" altLang="zh-CN" dirty="0" smtClean="0"/>
              <a:t>();</a:t>
            </a:r>
          </a:p>
          <a:p>
            <a:pPr lvl="1">
              <a:buNone/>
            </a:pPr>
            <a:r>
              <a:rPr lang="en-US" altLang="zh-CN" dirty="0" smtClean="0">
                <a:solidFill>
                  <a:srgbClr val="FF9900"/>
                </a:solidFill>
              </a:rPr>
              <a:t>$</a:t>
            </a:r>
            <a:r>
              <a:rPr lang="en-US" altLang="zh-CN" dirty="0" err="1" smtClean="0">
                <a:solidFill>
                  <a:srgbClr val="FF9900"/>
                </a:solidFill>
              </a:rPr>
              <a:t>ls</a:t>
            </a:r>
            <a:r>
              <a:rPr lang="en-US" altLang="zh-CN" dirty="0" smtClean="0">
                <a:solidFill>
                  <a:srgbClr val="FF9900"/>
                </a:solidFill>
              </a:rPr>
              <a:t>   </a:t>
            </a:r>
            <a:r>
              <a:rPr lang="en-US" altLang="zh-CN" dirty="0" smtClean="0"/>
              <a:t>= </a:t>
            </a:r>
            <a:r>
              <a:rPr lang="en-US" altLang="zh-CN" dirty="0" smtClean="0">
                <a:solidFill>
                  <a:srgbClr val="FF0000"/>
                </a:solidFill>
              </a:rPr>
              <a:t>new</a:t>
            </a:r>
            <a:r>
              <a:rPr lang="en-US" altLang="zh-CN" dirty="0" smtClean="0"/>
              <a:t> </a:t>
            </a:r>
            <a:r>
              <a:rPr lang="en-US" altLang="zh-CN" dirty="0" smtClean="0">
                <a:solidFill>
                  <a:srgbClr val="00B0F0"/>
                </a:solidFill>
              </a:rPr>
              <a:t>Person</a:t>
            </a:r>
            <a:r>
              <a:rPr lang="en-US" altLang="zh-CN" dirty="0" smtClean="0"/>
              <a:t>();</a:t>
            </a:r>
            <a:endParaRPr lang="zh-CN" altLang="en-US" dirty="0"/>
          </a:p>
        </p:txBody>
      </p:sp>
      <p:sp>
        <p:nvSpPr>
          <p:cNvPr id="5" name="AutoShape 15"/>
          <p:cNvSpPr>
            <a:spLocks noChangeArrowheads="1"/>
          </p:cNvSpPr>
          <p:nvPr/>
        </p:nvSpPr>
        <p:spPr bwMode="gray">
          <a:xfrm>
            <a:off x="1000100" y="3571876"/>
            <a:ext cx="2928958" cy="642941"/>
          </a:xfrm>
          <a:prstGeom prst="wedgeRoundRectCallout">
            <a:avLst>
              <a:gd name="adj1" fmla="val 27035"/>
              <a:gd name="adj2" fmla="val -177386"/>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117088" dir="8363922" algn="ctr" rotWithShape="0">
              <a:schemeClr val="bg2">
                <a:alpha val="50000"/>
              </a:schemeClr>
            </a:outerShdw>
          </a:effectLst>
        </p:spPr>
        <p:txBody>
          <a:bodyPr wrap="none" anchor="ctr"/>
          <a:lstStyle/>
          <a:p>
            <a:pPr eaLnBrk="0" hangingPunct="0"/>
            <a:r>
              <a:rPr lang="zh-CN" altLang="en-US" sz="2000" dirty="0" smtClean="0">
                <a:ea typeface="黑体" pitchFamily="49" charset="-122"/>
              </a:rPr>
              <a:t>存在于内存空间的栈区</a:t>
            </a:r>
            <a:endParaRPr lang="en-US" altLang="zh-CN" sz="2000" b="1" dirty="0">
              <a:ea typeface="黑体" pitchFamily="49" charset="-122"/>
            </a:endParaRPr>
          </a:p>
        </p:txBody>
      </p:sp>
      <p:sp>
        <p:nvSpPr>
          <p:cNvPr id="6" name="AutoShape 15"/>
          <p:cNvSpPr>
            <a:spLocks noChangeArrowheads="1"/>
          </p:cNvSpPr>
          <p:nvPr/>
        </p:nvSpPr>
        <p:spPr bwMode="gray">
          <a:xfrm>
            <a:off x="5000628" y="3500438"/>
            <a:ext cx="3571900" cy="714380"/>
          </a:xfrm>
          <a:prstGeom prst="wedgeRoundRectCallout">
            <a:avLst>
              <a:gd name="adj1" fmla="val -57193"/>
              <a:gd name="adj2" fmla="val -153979"/>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117088" dir="8363922" algn="ctr" rotWithShape="0">
              <a:schemeClr val="bg2">
                <a:alpha val="50000"/>
              </a:schemeClr>
            </a:outerShdw>
          </a:effectLst>
        </p:spPr>
        <p:txBody>
          <a:bodyPr wrap="none" anchor="ctr"/>
          <a:lstStyle/>
          <a:p>
            <a:pPr eaLnBrk="0" hangingPunct="0"/>
            <a:r>
              <a:rPr lang="zh-CN" altLang="en-US" sz="2000" b="1" dirty="0" smtClean="0">
                <a:ea typeface="黑体" pitchFamily="49" charset="-122"/>
              </a:rPr>
              <a:t>存在于内存空间里面的堆区</a:t>
            </a:r>
            <a:endParaRPr lang="en-US" altLang="zh-CN" sz="2000" b="1" dirty="0">
              <a:ea typeface="黑体" pitchFamily="49" charset="-122"/>
            </a:endParaRPr>
          </a:p>
        </p:txBody>
      </p:sp>
      <p:sp>
        <p:nvSpPr>
          <p:cNvPr id="7"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8</a:t>
            </a:fld>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调用成员和成员方法（成员函数）</a:t>
            </a:r>
            <a:endParaRPr lang="zh-CN" altLang="en-US" dirty="0"/>
          </a:p>
        </p:txBody>
      </p:sp>
      <p:sp>
        <p:nvSpPr>
          <p:cNvPr id="4" name="AutoShape 7"/>
          <p:cNvSpPr>
            <a:spLocks noChangeArrowheads="1"/>
          </p:cNvSpPr>
          <p:nvPr/>
        </p:nvSpPr>
        <p:spPr bwMode="auto">
          <a:xfrm>
            <a:off x="1500166" y="1857364"/>
            <a:ext cx="4357718" cy="3779758"/>
          </a:xfrm>
          <a:prstGeom prst="roundRect">
            <a:avLst>
              <a:gd name="adj" fmla="val 16667"/>
            </a:avLst>
          </a:prstGeom>
          <a:gradFill rotWithShape="1">
            <a:gsLst>
              <a:gs pos="0">
                <a:srgbClr val="CCFFFF"/>
              </a:gs>
              <a:gs pos="100000">
                <a:srgbClr val="CCFFFF">
                  <a:gamma/>
                  <a:tint val="0"/>
                  <a:invGamma/>
                </a:srgbClr>
              </a:gs>
            </a:gsLst>
            <a:lin ang="5400000" scaled="1"/>
          </a:gradFill>
          <a:ln w="9525" algn="ctr">
            <a:solidFill>
              <a:srgbClr val="008080"/>
            </a:solidFill>
            <a:round/>
            <a:headEnd/>
            <a:tailEnd/>
          </a:ln>
          <a:effectLst/>
        </p:spPr>
        <p:txBody>
          <a:bodyPr wrap="square">
            <a:spAutoFit/>
          </a:bodyPr>
          <a:lstStyle/>
          <a:p>
            <a:pPr lvl="1">
              <a:buNone/>
            </a:pPr>
            <a:r>
              <a:rPr lang="en-US" altLang="zh-CN" dirty="0" smtClean="0">
                <a:solidFill>
                  <a:srgbClr val="FF9900"/>
                </a:solidFill>
              </a:rPr>
              <a:t>$</a:t>
            </a:r>
            <a:r>
              <a:rPr lang="en-US" altLang="zh-CN" dirty="0" err="1" smtClean="0">
                <a:solidFill>
                  <a:srgbClr val="FF9900"/>
                </a:solidFill>
              </a:rPr>
              <a:t>zs</a:t>
            </a:r>
            <a:r>
              <a:rPr lang="en-US" altLang="zh-CN" dirty="0" smtClean="0">
                <a:solidFill>
                  <a:srgbClr val="FF9900"/>
                </a:solidFill>
              </a:rPr>
              <a:t>  </a:t>
            </a:r>
            <a:r>
              <a:rPr lang="en-US" altLang="zh-CN" dirty="0" smtClean="0"/>
              <a:t>= </a:t>
            </a:r>
            <a:r>
              <a:rPr lang="en-US" altLang="zh-CN" dirty="0" smtClean="0">
                <a:solidFill>
                  <a:srgbClr val="FF0000"/>
                </a:solidFill>
              </a:rPr>
              <a:t>new</a:t>
            </a:r>
            <a:r>
              <a:rPr lang="en-US" altLang="zh-CN" dirty="0" smtClean="0"/>
              <a:t> </a:t>
            </a:r>
            <a:r>
              <a:rPr lang="en-US" altLang="zh-CN" dirty="0" smtClean="0">
                <a:solidFill>
                  <a:srgbClr val="00B0F0"/>
                </a:solidFill>
              </a:rPr>
              <a:t>Person</a:t>
            </a:r>
            <a:r>
              <a:rPr lang="en-US" altLang="zh-CN" dirty="0" smtClean="0"/>
              <a:t>();</a:t>
            </a:r>
          </a:p>
          <a:p>
            <a:pPr lvl="1">
              <a:buNone/>
            </a:pPr>
            <a:r>
              <a:rPr lang="en-US" altLang="zh-CN" dirty="0" smtClean="0"/>
              <a:t>$</a:t>
            </a:r>
            <a:r>
              <a:rPr lang="en-US" altLang="zh-CN" dirty="0" err="1" smtClean="0"/>
              <a:t>zs</a:t>
            </a:r>
            <a:r>
              <a:rPr lang="en-US" altLang="zh-CN" dirty="0" smtClean="0"/>
              <a:t> </a:t>
            </a:r>
            <a:r>
              <a:rPr lang="en-US" altLang="zh-CN" dirty="0" smtClean="0">
                <a:solidFill>
                  <a:srgbClr val="C00000"/>
                </a:solidFill>
              </a:rPr>
              <a:t>-&gt;</a:t>
            </a:r>
            <a:r>
              <a:rPr lang="en-US" altLang="zh-CN" dirty="0" smtClean="0"/>
              <a:t>name = </a:t>
            </a:r>
            <a:r>
              <a:rPr lang="zh-CN" altLang="en-US" dirty="0" smtClean="0"/>
              <a:t>“张三”</a:t>
            </a:r>
            <a:endParaRPr lang="en-US" altLang="zh-CN" dirty="0" smtClean="0"/>
          </a:p>
          <a:p>
            <a:pPr lvl="1">
              <a:buNone/>
            </a:pPr>
            <a:r>
              <a:rPr lang="en-US" altLang="zh-CN" dirty="0" smtClean="0"/>
              <a:t>$</a:t>
            </a:r>
            <a:r>
              <a:rPr lang="en-US" altLang="zh-CN" dirty="0" err="1" smtClean="0"/>
              <a:t>zs</a:t>
            </a:r>
            <a:r>
              <a:rPr lang="en-US" altLang="zh-CN" dirty="0" smtClean="0">
                <a:solidFill>
                  <a:srgbClr val="C00000"/>
                </a:solidFill>
              </a:rPr>
              <a:t> -&gt; </a:t>
            </a:r>
            <a:r>
              <a:rPr lang="en-US" altLang="zh-CN" dirty="0" smtClean="0"/>
              <a:t>age = 20</a:t>
            </a:r>
            <a:r>
              <a:rPr lang="zh-CN" altLang="en-US" dirty="0" smtClean="0"/>
              <a:t>；</a:t>
            </a:r>
            <a:endParaRPr lang="en-US" altLang="zh-CN" dirty="0" smtClean="0"/>
          </a:p>
          <a:p>
            <a:pPr lvl="1">
              <a:buNone/>
            </a:pPr>
            <a:r>
              <a:rPr lang="en-US" altLang="zh-CN" dirty="0" smtClean="0"/>
              <a:t>$</a:t>
            </a:r>
            <a:r>
              <a:rPr lang="en-US" altLang="zh-CN" dirty="0" err="1" smtClean="0"/>
              <a:t>zs</a:t>
            </a:r>
            <a:r>
              <a:rPr lang="en-US" altLang="zh-CN" dirty="0" smtClean="0"/>
              <a:t> -&gt;eat(); //</a:t>
            </a:r>
            <a:r>
              <a:rPr lang="zh-CN" altLang="en-US" dirty="0" smtClean="0"/>
              <a:t>调用方法</a:t>
            </a:r>
            <a:endParaRPr lang="en-US" altLang="zh-CN" dirty="0" smtClean="0"/>
          </a:p>
          <a:p>
            <a:pPr lvl="1">
              <a:buNone/>
            </a:pPr>
            <a:endParaRPr lang="en-US" altLang="zh-CN" dirty="0" smtClean="0"/>
          </a:p>
          <a:p>
            <a:pPr lvl="1">
              <a:buNone/>
            </a:pPr>
            <a:r>
              <a:rPr lang="en-US" altLang="zh-CN" dirty="0" smtClean="0"/>
              <a:t>$p2 = new Person();</a:t>
            </a:r>
          </a:p>
          <a:p>
            <a:pPr lvl="1">
              <a:buNone/>
            </a:pPr>
            <a:r>
              <a:rPr lang="en-US" altLang="zh-CN" dirty="0" smtClean="0"/>
              <a:t>$p2 -&gt; name = “</a:t>
            </a:r>
            <a:r>
              <a:rPr lang="zh-CN" altLang="en-US" dirty="0" smtClean="0"/>
              <a:t>王五</a:t>
            </a:r>
            <a:r>
              <a:rPr lang="en-US" altLang="zh-CN" dirty="0" smtClean="0"/>
              <a:t>”;</a:t>
            </a:r>
          </a:p>
          <a:p>
            <a:pPr lvl="1">
              <a:buNone/>
            </a:pPr>
            <a:r>
              <a:rPr lang="en-US" altLang="zh-CN" dirty="0" smtClean="0"/>
              <a:t>$p2 -&gt;eat();</a:t>
            </a:r>
          </a:p>
          <a:p>
            <a:pPr lvl="1">
              <a:buNone/>
            </a:pPr>
            <a:endParaRPr lang="en-US" altLang="zh-CN" dirty="0" smtClean="0"/>
          </a:p>
          <a:p>
            <a:pPr lvl="1">
              <a:buNone/>
            </a:pPr>
            <a:endParaRPr lang="en-US" altLang="zh-CN" dirty="0" smtClean="0"/>
          </a:p>
          <a:p>
            <a:pPr lvl="1">
              <a:buNone/>
            </a:pPr>
            <a:endParaRPr lang="en-US" altLang="zh-CN" dirty="0" smtClean="0"/>
          </a:p>
          <a:p>
            <a:pPr lvl="1">
              <a:buNone/>
            </a:pPr>
            <a:endParaRPr lang="zh-CN" altLang="en-US" dirty="0"/>
          </a:p>
        </p:txBody>
      </p:sp>
      <p:sp>
        <p:nvSpPr>
          <p:cNvPr id="5" name="Rectangle 7"/>
          <p:cNvSpPr>
            <a:spLocks noGrp="1" noChangeArrowheads="1"/>
          </p:cNvSpPr>
          <p:nvPr>
            <p:ph type="sldNum" sz="quarter" idx="10"/>
          </p:nvPr>
        </p:nvSpPr>
        <p:spPr>
          <a:xfrm>
            <a:off x="7858148" y="6453188"/>
            <a:ext cx="1347792" cy="476250"/>
          </a:xfrm>
          <a:noFill/>
        </p:spPr>
        <p:txBody>
          <a:bodyPr/>
          <a:lstStyle/>
          <a:p>
            <a:fld id="{F965E340-A045-432A-90F5-27AF261D6EA8}" type="slidenum">
              <a:rPr lang="en-US" altLang="zh-CN" smtClean="0"/>
              <a:pPr/>
              <a:t>9</a:t>
            </a:fld>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shinowit">
  <a:themeElements>
    <a:clrScheme name="s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1">
      <a:majorFont>
        <a:latin typeface="Arial Rounded MT Bold"/>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0">
          <a:gsLst>
            <a:gs pos="0">
              <a:schemeClr val="tx2"/>
            </a:gs>
            <a:gs pos="50000">
              <a:srgbClr val="0066FF"/>
            </a:gs>
            <a:gs pos="100000">
              <a:schemeClr val="tx2"/>
            </a:gs>
          </a:gsLst>
          <a:lin ang="0" scaled="1"/>
        </a:gradFill>
        <a:ln w="19050" cap="rnd">
          <a:solidFill>
            <a:srgbClr val="33CCCC"/>
          </a:solidFill>
          <a:round/>
          <a:headEnd/>
          <a:tailEnd/>
        </a:ln>
        <a:effectLst>
          <a:outerShdw dist="71842" dir="2700000" algn="ctr" rotWithShape="0">
            <a:schemeClr val="bg2">
              <a:alpha val="50000"/>
            </a:schemeClr>
          </a:outerShdw>
        </a:effectLst>
      </a:spPr>
      <a:bodyPr/>
      <a:lstStyle>
        <a:defPPr algn="ctr" eaLnBrk="0" hangingPunct="0">
          <a:defRPr sz="2000" dirty="0">
            <a:solidFill>
              <a:schemeClr val="bg1"/>
            </a:solidFill>
            <a:effectLst>
              <a:outerShdw blurRad="38100" dist="38100" dir="2700000" algn="tl">
                <a:srgbClr val="000000"/>
              </a:outerShdw>
            </a:effectLst>
            <a:latin typeface="黑体" pitchFamily="2" charset="-122"/>
            <a:ea typeface="黑体" pitchFamily="2" charset="-122"/>
          </a:defRPr>
        </a:defPPr>
      </a:lstStyle>
    </a:spDef>
    <a:lnDef>
      <a:spPr bwMode="auto">
        <a:xfrm>
          <a:off x="0" y="0"/>
          <a:ext cx="1" cy="1"/>
        </a:xfrm>
        <a:custGeom>
          <a:avLst/>
          <a:gdLst/>
          <a:ahLst/>
          <a:cxnLst/>
          <a:rect l="0" t="0" r="0" b="0"/>
          <a:pathLst/>
        </a:custGeom>
        <a:gradFill rotWithShape="1">
          <a:gsLst>
            <a:gs pos="0">
              <a:schemeClr val="accent1"/>
            </a:gs>
            <a:gs pos="100000">
              <a:schemeClr val="bg1"/>
            </a:gs>
          </a:gsLst>
          <a:lin ang="5400000" scaled="1"/>
        </a:gradFill>
        <a:ln w="31750" cap="flat" cmpd="thinThick" algn="ctr">
          <a:solidFill>
            <a:schemeClr val="tx1"/>
          </a:solidFill>
          <a:prstDash val="solid"/>
          <a:round/>
          <a:headEnd type="none" w="med" len="med"/>
          <a:tailEnd type="none" w="med" len="med"/>
        </a:ln>
        <a:effectLst>
          <a:outerShdw dist="63500" dir="2212194" algn="ctr" rotWithShape="0">
            <a:schemeClr val="bg2">
              <a:alpha val="50000"/>
            </a:schemeClr>
          </a:outerShdw>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16164</TotalTime>
  <Words>1057</Words>
  <Application>Microsoft Office PowerPoint</Application>
  <PresentationFormat>全屏显示(4:3)</PresentationFormat>
  <Paragraphs>444</Paragraphs>
  <Slides>44</Slides>
  <Notes>0</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shinowit</vt:lpstr>
      <vt:lpstr>幻灯片 1</vt:lpstr>
      <vt:lpstr>课程回顾</vt:lpstr>
      <vt:lpstr>本章节授课目标</vt:lpstr>
      <vt:lpstr>面向对象的基本介绍</vt:lpstr>
      <vt:lpstr>面向对象的基本介绍</vt:lpstr>
      <vt:lpstr>面向对象编程基本介绍</vt:lpstr>
      <vt:lpstr>面向对象编程</vt:lpstr>
      <vt:lpstr>面向对象编程</vt:lpstr>
      <vt:lpstr>面向对象编程</vt:lpstr>
      <vt:lpstr>面向对象编程</vt:lpstr>
      <vt:lpstr>幻灯片 11</vt:lpstr>
      <vt:lpstr>面向对象编程</vt:lpstr>
      <vt:lpstr>面向对象</vt:lpstr>
      <vt:lpstr>面向对象</vt:lpstr>
      <vt:lpstr>幻灯片 15</vt:lpstr>
      <vt:lpstr>面向对象编程</vt:lpstr>
      <vt:lpstr>面向对象编程</vt:lpstr>
      <vt:lpstr>面向对象编程</vt:lpstr>
      <vt:lpstr>幻灯片 19</vt:lpstr>
      <vt:lpstr>面向对象编程</vt:lpstr>
      <vt:lpstr>面向对象编程</vt:lpstr>
      <vt:lpstr>面向对象编程</vt:lpstr>
      <vt:lpstr>面向对象编程</vt:lpstr>
      <vt:lpstr>面向对象编程</vt:lpstr>
      <vt:lpstr>幻灯片 25</vt:lpstr>
      <vt:lpstr>面向对象编程</vt:lpstr>
      <vt:lpstr>面向对象编程</vt:lpstr>
      <vt:lpstr>面向对象编程</vt:lpstr>
      <vt:lpstr>面向对象编程</vt:lpstr>
      <vt:lpstr>面向对象编程</vt:lpstr>
      <vt:lpstr>幻灯片 31</vt:lpstr>
      <vt:lpstr>幻灯片 32</vt:lpstr>
      <vt:lpstr>面向对象编程</vt:lpstr>
      <vt:lpstr>面向对象编程</vt:lpstr>
      <vt:lpstr>面向对象编程</vt:lpstr>
      <vt:lpstr>面向对象编程</vt:lpstr>
      <vt:lpstr>面向对象编程</vt:lpstr>
      <vt:lpstr>面向对象编程</vt:lpstr>
      <vt:lpstr>幻灯片 39</vt:lpstr>
      <vt:lpstr>面向对象编程</vt:lpstr>
      <vt:lpstr>小结</vt:lpstr>
      <vt:lpstr>总结</vt:lpstr>
      <vt:lpstr>上机作业</vt:lpstr>
      <vt:lpstr>课后预习</vt:lpstr>
    </vt:vector>
  </TitlesOfParts>
  <Company>BeiJing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YAOYUAN</dc:creator>
  <cp:lastModifiedBy>雨林木风</cp:lastModifiedBy>
  <cp:revision>2360</cp:revision>
  <dcterms:created xsi:type="dcterms:W3CDTF">2005-06-22T06:00:03Z</dcterms:created>
  <dcterms:modified xsi:type="dcterms:W3CDTF">2012-12-19T08:57:11Z</dcterms:modified>
</cp:coreProperties>
</file>