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61" r:id="rId7"/>
    <p:sldId id="270" r:id="rId8"/>
    <p:sldId id="271" r:id="rId9"/>
    <p:sldId id="259" r:id="rId10"/>
    <p:sldId id="272" r:id="rId11"/>
    <p:sldId id="266" r:id="rId12"/>
    <p:sldId id="273" r:id="rId13"/>
    <p:sldId id="267" r:id="rId14"/>
    <p:sldId id="274" r:id="rId15"/>
    <p:sldId id="275" r:id="rId16"/>
    <p:sldId id="263" r:id="rId17"/>
    <p:sldId id="276" r:id="rId18"/>
    <p:sldId id="277" r:id="rId19"/>
    <p:sldId id="262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94632" autoAdjust="0"/>
  </p:normalViewPr>
  <p:slideViewPr>
    <p:cSldViewPr snapToGrid="0">
      <p:cViewPr varScale="1">
        <p:scale>
          <a:sx n="74" d="100"/>
          <a:sy n="74" d="100"/>
        </p:scale>
        <p:origin x="72" y="235"/>
      </p:cViewPr>
      <p:guideLst/>
    </p:cSldViewPr>
  </p:slideViewPr>
  <p:outlineViewPr>
    <p:cViewPr>
      <p:scale>
        <a:sx n="33" d="100"/>
        <a:sy n="33" d="100"/>
      </p:scale>
      <p:origin x="0" y="-3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01893-2CAA-4340-8B10-7BC1326E7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442225"/>
            <a:ext cx="8361229" cy="2098226"/>
          </a:xfrm>
        </p:spPr>
        <p:txBody>
          <a:bodyPr/>
          <a:lstStyle/>
          <a:p>
            <a:r>
              <a:rPr lang="en-US" dirty="0"/>
              <a:t>pug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D7D9A0-7BED-4146-AFDD-4542C4B7F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636683"/>
            <a:ext cx="6831673" cy="1086237"/>
          </a:xfrm>
        </p:spPr>
        <p:txBody>
          <a:bodyPr>
            <a:normAutofit/>
          </a:bodyPr>
          <a:lstStyle/>
          <a:p>
            <a:r>
              <a:rPr lang="ru-RU" sz="2800" dirty="0" err="1"/>
              <a:t>шаблонизатор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933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1B7B8D3-D5B3-43DB-B4CE-37CDFE0A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Текст</a:t>
            </a:r>
            <a:endParaRPr lang="ru-RU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0FCFD-C020-46A2-9D12-2FE5FFE47925}"/>
              </a:ext>
            </a:extLst>
          </p:cNvPr>
          <p:cNvSpPr txBox="1"/>
          <p:nvPr/>
        </p:nvSpPr>
        <p:spPr>
          <a:xfrm>
            <a:off x="1371600" y="1433786"/>
            <a:ext cx="1007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Если у вас много текста, то </a:t>
            </a:r>
            <a:r>
              <a:rPr lang="ru-RU" dirty="0">
                <a:solidFill>
                  <a:srgbClr val="505050"/>
                </a:solidFill>
                <a:latin typeface="Roboto"/>
              </a:rPr>
              <a:t>можно </a:t>
            </a:r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написать текст, указав точку в конце тега и через отступ вложенностью указываем текст. После точки не должно быть никаких символов и пробелов</a:t>
            </a:r>
            <a:endParaRPr lang="ru-RU" b="0" i="0" dirty="0">
              <a:effectLst/>
              <a:latin typeface="Robot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9038EC-C2AB-475A-85AF-7E2F1EF88C27}"/>
              </a:ext>
            </a:extLst>
          </p:cNvPr>
          <p:cNvSpPr txBox="1"/>
          <p:nvPr/>
        </p:nvSpPr>
        <p:spPr>
          <a:xfrm>
            <a:off x="1367831" y="3769664"/>
            <a:ext cx="1007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Также можно указывать обычные </a:t>
            </a:r>
            <a:r>
              <a:rPr lang="ru-RU" b="0" i="0" dirty="0" err="1">
                <a:solidFill>
                  <a:srgbClr val="505050"/>
                </a:solidFill>
                <a:effectLst/>
                <a:latin typeface="Roboto"/>
              </a:rPr>
              <a:t>html</a:t>
            </a:r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 теги внутри текста.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6B79950-D27D-4D02-B7EC-1E19EB6F3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262" y="2279834"/>
            <a:ext cx="8830907" cy="76210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35F704-9686-4B4D-996F-AD8896A58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262" y="4464195"/>
            <a:ext cx="8830907" cy="5345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317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C83F-79F9-425E-B195-0D1C4C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46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Комментарии</a:t>
            </a:r>
            <a:endParaRPr lang="ru-RU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5CD0AF-07A9-4AC7-AECA-129401D936EA}"/>
              </a:ext>
            </a:extLst>
          </p:cNvPr>
          <p:cNvSpPr txBox="1"/>
          <p:nvPr/>
        </p:nvSpPr>
        <p:spPr>
          <a:xfrm>
            <a:off x="1181409" y="1383266"/>
            <a:ext cx="1007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effectLst/>
                <a:latin typeface="Roboto"/>
              </a:rPr>
              <a:t>Однострочные комментарии начинаются с символов - </a:t>
            </a:r>
            <a:r>
              <a:rPr lang="ru-RU" sz="2400" b="1" i="0" dirty="0">
                <a:effectLst/>
                <a:latin typeface="Roboto"/>
              </a:rPr>
              <a:t>//</a:t>
            </a:r>
            <a:endParaRPr lang="ru-RU" b="1" i="0" dirty="0">
              <a:effectLst/>
              <a:latin typeface="Roboto"/>
            </a:endParaRPr>
          </a:p>
        </p:txBody>
      </p:sp>
      <p:pic>
        <p:nvPicPr>
          <p:cNvPr id="21" name="Объект 20">
            <a:extLst>
              <a:ext uri="{FF2B5EF4-FFF2-40B4-BE49-F238E27FC236}">
                <a16:creationId xmlns:a16="http://schemas.microsoft.com/office/drawing/2014/main" id="{C3AC322E-3B9D-4B41-A2EB-346F559302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40851" y="2362826"/>
            <a:ext cx="3949335" cy="669379"/>
          </a:xfrm>
          <a:ln w="19050">
            <a:solidFill>
              <a:schemeClr val="tx1"/>
            </a:solidFill>
          </a:ln>
        </p:spPr>
      </p:pic>
      <p:pic>
        <p:nvPicPr>
          <p:cNvPr id="23" name="Объект 22">
            <a:extLst>
              <a:ext uri="{FF2B5EF4-FFF2-40B4-BE49-F238E27FC236}">
                <a16:creationId xmlns:a16="http://schemas.microsoft.com/office/drawing/2014/main" id="{486A2F90-C15A-44D2-AAA5-E458E35CB7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69857" y="2080732"/>
            <a:ext cx="3881227" cy="1233569"/>
          </a:xfrm>
          <a:ln w="19050"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5B28A75-4412-4905-8C9A-EE02A1D36F47}"/>
              </a:ext>
            </a:extLst>
          </p:cNvPr>
          <p:cNvSpPr txBox="1"/>
          <p:nvPr/>
        </p:nvSpPr>
        <p:spPr>
          <a:xfrm>
            <a:off x="1371600" y="3684062"/>
            <a:ext cx="1007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Если не хотите выводить комментарии в итоговом </a:t>
            </a:r>
            <a:r>
              <a:rPr lang="ru-RU" b="0" i="0" dirty="0" err="1">
                <a:solidFill>
                  <a:srgbClr val="505050"/>
                </a:solidFill>
                <a:effectLst/>
                <a:latin typeface="Roboto"/>
              </a:rPr>
              <a:t>html</a:t>
            </a:r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 коде, а в </a:t>
            </a:r>
            <a:r>
              <a:rPr lang="ru-RU" b="0" i="0" dirty="0" err="1">
                <a:solidFill>
                  <a:srgbClr val="505050"/>
                </a:solidFill>
                <a:effectLst/>
                <a:latin typeface="Roboto"/>
              </a:rPr>
              <a:t>pug</a:t>
            </a:r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-файлах они нужны, то достаточно сразу после слешей добавить дефис</a:t>
            </a:r>
            <a:endParaRPr lang="ru-RU" b="1" i="0" dirty="0">
              <a:effectLst/>
              <a:latin typeface="Roboto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48F9AB7D-7228-4312-9CD4-FF041531B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503" y="4982250"/>
            <a:ext cx="6240428" cy="6463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994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C83F-79F9-425E-B195-0D1C4C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46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Комментарии</a:t>
            </a:r>
            <a:endParaRPr lang="ru-RU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5CD0AF-07A9-4AC7-AECA-129401D936EA}"/>
              </a:ext>
            </a:extLst>
          </p:cNvPr>
          <p:cNvSpPr txBox="1"/>
          <p:nvPr/>
        </p:nvSpPr>
        <p:spPr>
          <a:xfrm>
            <a:off x="1181409" y="1383266"/>
            <a:ext cx="1007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Также можно выводить и многострочные комментарии</a:t>
            </a:r>
            <a:endParaRPr lang="ru-RU" b="1" i="0" dirty="0">
              <a:effectLst/>
              <a:latin typeface="Roboto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E779365-95AA-41FE-A372-7F20C6A6BB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450065"/>
            <a:ext cx="4536104" cy="3191408"/>
          </a:xfrm>
          <a:ln w="19050">
            <a:solidFill>
              <a:schemeClr val="tx1"/>
            </a:solidFill>
          </a:ln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1E94F72-93B0-4A95-B7FA-65755B5512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4625" y="2814221"/>
            <a:ext cx="4600236" cy="2444166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081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C83F-79F9-425E-B195-0D1C4C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466"/>
          </a:xfrm>
        </p:spPr>
        <p:txBody>
          <a:bodyPr>
            <a:noAutofit/>
          </a:bodyPr>
          <a:lstStyle/>
          <a:p>
            <a:pPr algn="ctr"/>
            <a:r>
              <a:rPr lang="ru-RU" i="0" dirty="0">
                <a:solidFill>
                  <a:schemeClr val="tx1"/>
                </a:solidFill>
                <a:effectLst/>
              </a:rPr>
              <a:t>Тип документа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6BAAEBFE-DE05-40AF-8BBA-5FDF9AA8A8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3962" y="2970711"/>
            <a:ext cx="3432801" cy="1047004"/>
          </a:xfrm>
          <a:ln w="19050">
            <a:solidFill>
              <a:schemeClr val="tx1"/>
            </a:solidFill>
          </a:ln>
        </p:spPr>
      </p:pic>
      <p:pic>
        <p:nvPicPr>
          <p:cNvPr id="23" name="Объект 22">
            <a:extLst>
              <a:ext uri="{FF2B5EF4-FFF2-40B4-BE49-F238E27FC236}">
                <a16:creationId xmlns:a16="http://schemas.microsoft.com/office/drawing/2014/main" id="{B4A4ACDB-CA9C-4CAB-947A-874119C37C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38168" y="2626295"/>
            <a:ext cx="2929870" cy="1605409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823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C83F-79F9-425E-B195-0D1C4C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466"/>
          </a:xfrm>
        </p:spPr>
        <p:txBody>
          <a:bodyPr>
            <a:noAutofit/>
          </a:bodyPr>
          <a:lstStyle/>
          <a:p>
            <a:pPr algn="ctr"/>
            <a:r>
              <a:rPr lang="ru-RU" i="0" dirty="0">
                <a:solidFill>
                  <a:schemeClr val="tx1"/>
                </a:solidFill>
                <a:effectLst/>
              </a:rPr>
              <a:t>Подключения (</a:t>
            </a:r>
            <a:r>
              <a:rPr lang="en-US" i="0" dirty="0">
                <a:solidFill>
                  <a:schemeClr val="tx1"/>
                </a:solidFill>
                <a:effectLst/>
              </a:rPr>
              <a:t>include</a:t>
            </a:r>
            <a:r>
              <a:rPr lang="ru-RU" i="0" dirty="0">
                <a:solidFill>
                  <a:schemeClr val="tx1"/>
                </a:solidFill>
                <a:effectLst/>
              </a:rPr>
              <a:t>)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14FE340-065A-403A-828A-21A2E3FD02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2632" y="2934070"/>
            <a:ext cx="4134410" cy="3581400"/>
          </a:xfr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8AFE67-35C6-4BCE-A86D-962883A2F74A}"/>
              </a:ext>
            </a:extLst>
          </p:cNvPr>
          <p:cNvSpPr txBox="1"/>
          <p:nvPr/>
        </p:nvSpPr>
        <p:spPr>
          <a:xfrm>
            <a:off x="1181409" y="1383266"/>
            <a:ext cx="100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Большим достоинством </a:t>
            </a:r>
            <a:r>
              <a:rPr lang="en-US" b="0" i="0" dirty="0">
                <a:solidFill>
                  <a:srgbClr val="505050"/>
                </a:solidFill>
                <a:effectLst/>
                <a:latin typeface="Roboto"/>
              </a:rPr>
              <a:t>PUG</a:t>
            </a:r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 является возможность подключения отдельных модулей кода. То есть можно выносить в отдельные фрагменты кода целые области сайта. Например, можно вынести отдельно </a:t>
            </a:r>
            <a:r>
              <a:rPr lang="ru-RU" b="0" i="0" dirty="0" err="1">
                <a:solidFill>
                  <a:srgbClr val="505050"/>
                </a:solidFill>
                <a:effectLst/>
                <a:latin typeface="Roboto"/>
              </a:rPr>
              <a:t>header</a:t>
            </a:r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, </a:t>
            </a:r>
            <a:r>
              <a:rPr lang="ru-RU" b="0" i="0" dirty="0" err="1">
                <a:solidFill>
                  <a:srgbClr val="505050"/>
                </a:solidFill>
                <a:effectLst/>
                <a:latin typeface="Roboto"/>
              </a:rPr>
              <a:t>sidebar</a:t>
            </a:r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, </a:t>
            </a:r>
            <a:r>
              <a:rPr lang="ru-RU" b="0" i="0" dirty="0" err="1">
                <a:solidFill>
                  <a:srgbClr val="505050"/>
                </a:solidFill>
                <a:effectLst/>
                <a:latin typeface="Roboto"/>
              </a:rPr>
              <a:t>content</a:t>
            </a:r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, </a:t>
            </a:r>
            <a:r>
              <a:rPr lang="ru-RU" b="0" i="0" dirty="0" err="1">
                <a:solidFill>
                  <a:srgbClr val="505050"/>
                </a:solidFill>
                <a:effectLst/>
                <a:latin typeface="Roboto"/>
              </a:rPr>
              <a:t>footer</a:t>
            </a:r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 и все это собрать в одном индексном файле. Такой подход сделает наш код удобочитаемым и в случае правок достаточно изменить в одном месте</a:t>
            </a:r>
            <a:endParaRPr lang="ru-RU" b="1" i="0" dirty="0">
              <a:effectLst/>
              <a:latin typeface="Roboto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3D685C-B69F-429B-94A3-8431AC0BB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72" y="2934070"/>
            <a:ext cx="3867690" cy="16201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0204469-FAE2-47C4-9D59-298CF7DDF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727" y="4627721"/>
            <a:ext cx="3562847" cy="8954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A773712-F5CA-4146-B3B6-59995C642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727" y="5629521"/>
            <a:ext cx="3410426" cy="88594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810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C83F-79F9-425E-B195-0D1C4C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466"/>
          </a:xfrm>
        </p:spPr>
        <p:txBody>
          <a:bodyPr>
            <a:noAutofit/>
          </a:bodyPr>
          <a:lstStyle/>
          <a:p>
            <a:pPr algn="ctr"/>
            <a:r>
              <a:rPr lang="ru-RU" i="0" dirty="0">
                <a:solidFill>
                  <a:schemeClr val="tx1"/>
                </a:solidFill>
                <a:effectLst/>
              </a:rPr>
              <a:t>Подключения (</a:t>
            </a:r>
            <a:r>
              <a:rPr lang="en-US" i="0" dirty="0">
                <a:solidFill>
                  <a:schemeClr val="tx1"/>
                </a:solidFill>
                <a:effectLst/>
              </a:rPr>
              <a:t>include</a:t>
            </a:r>
            <a:r>
              <a:rPr lang="ru-RU" i="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AFE67-35C6-4BCE-A86D-962883A2F74A}"/>
              </a:ext>
            </a:extLst>
          </p:cNvPr>
          <p:cNvSpPr txBox="1"/>
          <p:nvPr/>
        </p:nvSpPr>
        <p:spPr>
          <a:xfrm>
            <a:off x="1181409" y="1383266"/>
            <a:ext cx="1007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Также есть возможность подключать отдельные файлы стилей и скриптов</a:t>
            </a:r>
            <a:endParaRPr lang="ru-RU" b="1" i="0" dirty="0">
              <a:effectLst/>
              <a:latin typeface="Roboto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24B180F-9F01-459A-A4C9-1B169D9E06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64142" y="2280763"/>
            <a:ext cx="4863715" cy="2296474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321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C83F-79F9-425E-B195-0D1C4C6E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/>
              <a:t>Циклы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2DE419-A360-434C-944E-5C2A48F37026}"/>
              </a:ext>
            </a:extLst>
          </p:cNvPr>
          <p:cNvSpPr txBox="1"/>
          <p:nvPr/>
        </p:nvSpPr>
        <p:spPr>
          <a:xfrm>
            <a:off x="1599901" y="1428750"/>
            <a:ext cx="1007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Циклы или итерации в </a:t>
            </a:r>
            <a:r>
              <a:rPr lang="ru-RU" b="0" i="0" dirty="0" err="1">
                <a:solidFill>
                  <a:srgbClr val="505050"/>
                </a:solidFill>
                <a:effectLst/>
                <a:latin typeface="Roboto"/>
              </a:rPr>
              <a:t>Pug</a:t>
            </a:r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 позволяют выполнять какие-то множественные операции, написав всего лишь несколько строк кода.</a:t>
            </a:r>
            <a:endParaRPr lang="ru-RU" dirty="0">
              <a:latin typeface="Roboto"/>
            </a:endParaRPr>
          </a:p>
        </p:txBody>
      </p:sp>
      <p:pic>
        <p:nvPicPr>
          <p:cNvPr id="24" name="Объект 23">
            <a:extLst>
              <a:ext uri="{FF2B5EF4-FFF2-40B4-BE49-F238E27FC236}">
                <a16:creationId xmlns:a16="http://schemas.microsoft.com/office/drawing/2014/main" id="{AA2227EF-5F50-4BD4-A135-0E115280CE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7457" y="3187083"/>
            <a:ext cx="5437946" cy="1275701"/>
          </a:xfrm>
          <a:ln w="19050">
            <a:solidFill>
              <a:schemeClr val="tx1"/>
            </a:solidFill>
          </a:ln>
        </p:spPr>
      </p:pic>
      <p:pic>
        <p:nvPicPr>
          <p:cNvPr id="26" name="Объект 25">
            <a:extLst>
              <a:ext uri="{FF2B5EF4-FFF2-40B4-BE49-F238E27FC236}">
                <a16:creationId xmlns:a16="http://schemas.microsoft.com/office/drawing/2014/main" id="{90FF6DE8-AB90-48B8-AF70-125844E325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2900" y="2559177"/>
            <a:ext cx="4448175" cy="2999535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608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C83F-79F9-425E-B195-0D1C4C6E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/>
              <a:t>Циклы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2DE419-A360-434C-944E-5C2A48F37026}"/>
              </a:ext>
            </a:extLst>
          </p:cNvPr>
          <p:cNvSpPr txBox="1"/>
          <p:nvPr/>
        </p:nvSpPr>
        <p:spPr>
          <a:xfrm>
            <a:off x="1371600" y="1451509"/>
            <a:ext cx="1007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Есть возможность также перебрать ключи в объекте</a:t>
            </a:r>
            <a:endParaRPr lang="ru-RU" dirty="0">
              <a:latin typeface="Roboto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72AAE2F-B6F5-49F9-854D-8B92B7EDFE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4292" y="3027285"/>
            <a:ext cx="5623979" cy="1336816"/>
          </a:xfrm>
          <a:ln w="19050">
            <a:solidFill>
              <a:schemeClr val="tx1"/>
            </a:solidFill>
          </a:ln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C18CBD56-BD50-409C-8717-461F567473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6998" y="2395943"/>
            <a:ext cx="4799184" cy="2687542"/>
          </a:xfrm>
          <a:ln w="1905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2EB908-4ECF-4ADB-B18C-E81B24535E91}"/>
              </a:ext>
            </a:extLst>
          </p:cNvPr>
          <p:cNvSpPr txBox="1"/>
          <p:nvPr/>
        </p:nvSpPr>
        <p:spPr>
          <a:xfrm>
            <a:off x="589431" y="5769793"/>
            <a:ext cx="1007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505050"/>
                </a:solidFill>
                <a:effectLst/>
                <a:latin typeface="Roboto"/>
              </a:rPr>
              <a:t>*  </a:t>
            </a:r>
            <a:r>
              <a:rPr lang="ru-RU" sz="1600" b="0" i="0" dirty="0">
                <a:solidFill>
                  <a:srgbClr val="505050"/>
                </a:solidFill>
                <a:effectLst/>
                <a:latin typeface="Roboto"/>
              </a:rPr>
              <a:t>Вместо </a:t>
            </a:r>
            <a:r>
              <a:rPr lang="en-US" sz="1600" b="0" i="0" dirty="0">
                <a:solidFill>
                  <a:srgbClr val="505050"/>
                </a:solidFill>
                <a:effectLst/>
                <a:latin typeface="Roboto"/>
              </a:rPr>
              <a:t>each</a:t>
            </a:r>
            <a:r>
              <a:rPr lang="ru-RU" sz="1600" b="0" i="0" dirty="0">
                <a:solidFill>
                  <a:srgbClr val="505050"/>
                </a:solidFill>
                <a:effectLst/>
                <a:latin typeface="Roboto"/>
              </a:rPr>
              <a:t> можно использовать</a:t>
            </a:r>
            <a:r>
              <a:rPr lang="en-US" sz="1600" b="0" i="0" dirty="0">
                <a:solidFill>
                  <a:srgbClr val="505050"/>
                </a:solidFill>
                <a:effectLst/>
                <a:latin typeface="Roboto"/>
              </a:rPr>
              <a:t> for </a:t>
            </a:r>
            <a:endParaRPr lang="ru-RU" sz="16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403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C83F-79F9-425E-B195-0D1C4C6E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/>
              <a:t>Циклы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2DE419-A360-434C-944E-5C2A48F37026}"/>
              </a:ext>
            </a:extLst>
          </p:cNvPr>
          <p:cNvSpPr txBox="1"/>
          <p:nvPr/>
        </p:nvSpPr>
        <p:spPr>
          <a:xfrm>
            <a:off x="1371600" y="1451509"/>
            <a:ext cx="1007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505050"/>
                </a:solidFill>
                <a:effectLst/>
                <a:latin typeface="Roboto"/>
              </a:rPr>
              <a:t>PUG </a:t>
            </a:r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поддерживает 2 виды итераций - </a:t>
            </a:r>
            <a:r>
              <a:rPr lang="en-US" dirty="0">
                <a:solidFill>
                  <a:srgbClr val="505050"/>
                </a:solidFill>
                <a:latin typeface="Roboto"/>
              </a:rPr>
              <a:t>each </a:t>
            </a:r>
            <a:r>
              <a:rPr lang="ru-RU" dirty="0">
                <a:solidFill>
                  <a:srgbClr val="505050"/>
                </a:solidFill>
                <a:latin typeface="Roboto"/>
              </a:rPr>
              <a:t>и </a:t>
            </a:r>
            <a:r>
              <a:rPr lang="en-US" dirty="0">
                <a:solidFill>
                  <a:srgbClr val="505050"/>
                </a:solidFill>
                <a:latin typeface="Roboto"/>
              </a:rPr>
              <a:t>while</a:t>
            </a:r>
            <a:endParaRPr lang="ru-RU" dirty="0">
              <a:latin typeface="Roboto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37C9310-D4F7-428B-9F29-BF04FA5452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08840" y="2768960"/>
            <a:ext cx="2632347" cy="1853765"/>
          </a:xfrm>
          <a:ln w="19050">
            <a:solidFill>
              <a:schemeClr val="tx1"/>
            </a:solidFill>
          </a:ln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7D648260-F90F-417C-8453-3678010E51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02245" y="2305069"/>
            <a:ext cx="2840752" cy="2781549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0570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C83F-79F9-425E-B195-0D1C4C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>
            <a:noAutofit/>
          </a:bodyPr>
          <a:lstStyle/>
          <a:p>
            <a:pPr algn="ctr"/>
            <a:r>
              <a:rPr lang="ru-RU" i="0" dirty="0" err="1">
                <a:solidFill>
                  <a:schemeClr val="tx1"/>
                </a:solidFill>
                <a:effectLst/>
              </a:rPr>
              <a:t>Миксины</a:t>
            </a:r>
            <a:endParaRPr lang="ru-R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40616-57D8-4E72-AC32-7302FB2F58E2}"/>
              </a:ext>
            </a:extLst>
          </p:cNvPr>
          <p:cNvSpPr txBox="1"/>
          <p:nvPr/>
        </p:nvSpPr>
        <p:spPr>
          <a:xfrm>
            <a:off x="1599901" y="1428750"/>
            <a:ext cx="1007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 err="1">
                <a:solidFill>
                  <a:srgbClr val="505050"/>
                </a:solidFill>
                <a:effectLst/>
                <a:latin typeface="Roboto"/>
              </a:rPr>
              <a:t>Миксины</a:t>
            </a:r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 позволяют создавать многократно повторяемые блоки кода. Это практически тоже самое, что и функция в языке программирования.</a:t>
            </a:r>
            <a:endParaRPr lang="ru-RU" dirty="0">
              <a:latin typeface="Roboto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DF79AF7-3B8C-4CDC-BD44-F4FFFE0929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17049" y="2294444"/>
            <a:ext cx="2876951" cy="3200847"/>
          </a:xfrm>
          <a:ln w="19050">
            <a:solidFill>
              <a:schemeClr val="tx1"/>
            </a:solidFill>
          </a:ln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EA623E10-3736-4172-B76F-ABA3097CA8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5631" y="2770760"/>
            <a:ext cx="2829320" cy="2248214"/>
          </a:xfrm>
          <a:ln w="1905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E03052-3A4B-49F5-A00F-D7DF0279D76E}"/>
              </a:ext>
            </a:extLst>
          </p:cNvPr>
          <p:cNvSpPr txBox="1"/>
          <p:nvPr/>
        </p:nvSpPr>
        <p:spPr>
          <a:xfrm>
            <a:off x="1707502" y="5864423"/>
            <a:ext cx="1030253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505050"/>
                </a:solidFill>
                <a:effectLst/>
                <a:latin typeface="Roboto"/>
              </a:rPr>
              <a:t>* Если код </a:t>
            </a:r>
            <a:r>
              <a:rPr lang="ru-RU" sz="1600" b="0" i="0" dirty="0" err="1">
                <a:solidFill>
                  <a:srgbClr val="505050"/>
                </a:solidFill>
                <a:effectLst/>
                <a:latin typeface="Roboto"/>
              </a:rPr>
              <a:t>миксина</a:t>
            </a:r>
            <a:r>
              <a:rPr lang="ru-RU" sz="1600" b="0" i="0" dirty="0">
                <a:solidFill>
                  <a:srgbClr val="505050"/>
                </a:solidFill>
                <a:effectLst/>
                <a:latin typeface="Roboto"/>
              </a:rPr>
              <a:t> выносится в отдельный файл, то в том документе, где он вызывается необходимо его подключить через </a:t>
            </a:r>
            <a:r>
              <a:rPr lang="en-US" b="1" dirty="0">
                <a:solidFill>
                  <a:srgbClr val="505050"/>
                </a:solidFill>
                <a:effectLst/>
                <a:latin typeface="Roboto"/>
              </a:rPr>
              <a:t>include</a:t>
            </a:r>
            <a:r>
              <a:rPr lang="en-US" sz="1600" b="0" i="0" dirty="0">
                <a:solidFill>
                  <a:srgbClr val="505050"/>
                </a:solidFill>
                <a:effectLst/>
                <a:latin typeface="Roboto"/>
              </a:rPr>
              <a:t> </a:t>
            </a:r>
            <a:r>
              <a:rPr lang="ru-RU" sz="1600" b="0" i="0" dirty="0">
                <a:solidFill>
                  <a:srgbClr val="505050"/>
                </a:solidFill>
                <a:effectLst/>
                <a:latin typeface="Roboto"/>
              </a:rPr>
              <a:t>в верхней части документа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1396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2BF6C-057C-40BA-A685-EA909F95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98864"/>
            <a:ext cx="9601200" cy="1485900"/>
          </a:xfrm>
        </p:spPr>
        <p:txBody>
          <a:bodyPr>
            <a:normAutofit/>
          </a:bodyPr>
          <a:lstStyle/>
          <a:p>
            <a:r>
              <a:rPr lang="en-US" b="1" dirty="0"/>
              <a:t>PUG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ru-RU" sz="3100" dirty="0"/>
              <a:t>это препроцессор </a:t>
            </a:r>
            <a:r>
              <a:rPr lang="en-US" sz="3100" dirty="0"/>
              <a:t>HTML </a:t>
            </a:r>
            <a:r>
              <a:rPr lang="ru-RU" sz="3100" dirty="0"/>
              <a:t>и </a:t>
            </a:r>
            <a:r>
              <a:rPr lang="ru-RU" sz="3100" dirty="0" err="1"/>
              <a:t>шаблонизатор</a:t>
            </a:r>
            <a:r>
              <a:rPr lang="ru-RU" sz="3100" dirty="0"/>
              <a:t>, который был написан на </a:t>
            </a:r>
            <a:r>
              <a:rPr lang="en-US" sz="3100" dirty="0"/>
              <a:t>JavaScript </a:t>
            </a:r>
            <a:r>
              <a:rPr lang="ru-RU" sz="3100" dirty="0"/>
              <a:t>для </a:t>
            </a:r>
            <a:r>
              <a:rPr lang="en-US" sz="3100" dirty="0"/>
              <a:t>Node.js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FFA289-4416-43C8-97FA-98BEBE89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54676"/>
            <a:ext cx="9601200" cy="3581400"/>
          </a:xfrm>
        </p:spPr>
        <p:txBody>
          <a:bodyPr/>
          <a:lstStyle/>
          <a:p>
            <a:endParaRPr lang="ru-RU" b="0" i="0" dirty="0">
              <a:solidFill>
                <a:srgbClr val="505050"/>
              </a:solidFill>
              <a:effectLst/>
              <a:latin typeface="Roboto"/>
            </a:endParaRPr>
          </a:p>
          <a:p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После интерпретации сервером синтаксис </a:t>
            </a:r>
            <a:r>
              <a:rPr lang="ru-RU" b="0" i="0" dirty="0" err="1">
                <a:solidFill>
                  <a:srgbClr val="505050"/>
                </a:solidFill>
                <a:effectLst/>
                <a:latin typeface="Roboto"/>
              </a:rPr>
              <a:t>Pug</a:t>
            </a:r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 превращается в </a:t>
            </a:r>
            <a:r>
              <a:rPr lang="ru-RU" b="0" i="0" dirty="0" err="1">
                <a:solidFill>
                  <a:srgbClr val="505050"/>
                </a:solidFill>
                <a:effectLst/>
                <a:latin typeface="Roboto"/>
              </a:rPr>
              <a:t>Нtml</a:t>
            </a:r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 код.</a:t>
            </a:r>
            <a:endParaRPr lang="ru-RU" dirty="0">
              <a:solidFill>
                <a:srgbClr val="505050"/>
              </a:solidFill>
              <a:latin typeface="Roboto"/>
            </a:endParaRPr>
          </a:p>
          <a:p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Старое название </a:t>
            </a:r>
            <a:r>
              <a:rPr lang="en-US" b="0" i="0" dirty="0">
                <a:solidFill>
                  <a:srgbClr val="505050"/>
                </a:solidFill>
                <a:effectLst/>
                <a:latin typeface="Roboto"/>
              </a:rPr>
              <a:t>Pug — Jade.</a:t>
            </a:r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 Так что, если встретите упоминание </a:t>
            </a:r>
            <a:r>
              <a:rPr lang="ru-RU" b="0" i="0" dirty="0" err="1">
                <a:solidFill>
                  <a:srgbClr val="505050"/>
                </a:solidFill>
                <a:effectLst/>
                <a:latin typeface="Roboto"/>
              </a:rPr>
              <a:t>Jade</a:t>
            </a:r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, знайте, что речь идет о </a:t>
            </a:r>
            <a:r>
              <a:rPr lang="ru-RU" b="0" i="0" dirty="0" err="1">
                <a:solidFill>
                  <a:srgbClr val="505050"/>
                </a:solidFill>
                <a:effectLst/>
                <a:latin typeface="Roboto"/>
              </a:rPr>
              <a:t>Pug</a:t>
            </a:r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257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C83F-79F9-425E-B195-0D1C4C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890" y="685800"/>
            <a:ext cx="9601200" cy="742950"/>
          </a:xfrm>
        </p:spPr>
        <p:txBody>
          <a:bodyPr>
            <a:noAutofit/>
          </a:bodyPr>
          <a:lstStyle/>
          <a:p>
            <a:pPr algn="ctr"/>
            <a:r>
              <a:rPr lang="ru-RU" i="0" dirty="0" err="1">
                <a:solidFill>
                  <a:schemeClr val="tx1"/>
                </a:solidFill>
                <a:effectLst/>
              </a:rPr>
              <a:t>Миксины</a:t>
            </a:r>
            <a:r>
              <a:rPr lang="en-US" i="0" dirty="0">
                <a:solidFill>
                  <a:schemeClr val="tx1"/>
                </a:solidFill>
                <a:effectLst/>
              </a:rPr>
              <a:t> (</a:t>
            </a:r>
            <a:r>
              <a:rPr lang="ru-RU" i="0" dirty="0">
                <a:solidFill>
                  <a:schemeClr val="tx1"/>
                </a:solidFill>
                <a:effectLst/>
              </a:rPr>
              <a:t>аргументы</a:t>
            </a:r>
            <a:r>
              <a:rPr lang="en-US" i="0" dirty="0">
                <a:solidFill>
                  <a:schemeClr val="tx1"/>
                </a:solidFill>
                <a:effectLst/>
              </a:rPr>
              <a:t>)</a:t>
            </a:r>
            <a:endParaRPr lang="ru-R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40616-57D8-4E72-AC32-7302FB2F58E2}"/>
              </a:ext>
            </a:extLst>
          </p:cNvPr>
          <p:cNvSpPr txBox="1"/>
          <p:nvPr/>
        </p:nvSpPr>
        <p:spPr>
          <a:xfrm>
            <a:off x="1599901" y="1428750"/>
            <a:ext cx="1007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 err="1">
                <a:solidFill>
                  <a:srgbClr val="505050"/>
                </a:solidFill>
                <a:effectLst/>
                <a:latin typeface="Roboto"/>
              </a:rPr>
              <a:t>Миксин</a:t>
            </a:r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 может принимать также и аргументы</a:t>
            </a:r>
            <a:endParaRPr lang="ru-RU" dirty="0">
              <a:latin typeface="Roboto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488CA1E-5B2D-4F29-82E1-AA412A0D43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80115" y="2171700"/>
            <a:ext cx="4581331" cy="3149052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913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C83F-79F9-425E-B195-0D1C4C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890" y="685800"/>
            <a:ext cx="9601200" cy="742950"/>
          </a:xfrm>
        </p:spPr>
        <p:txBody>
          <a:bodyPr>
            <a:noAutofit/>
          </a:bodyPr>
          <a:lstStyle/>
          <a:p>
            <a:pPr algn="ctr"/>
            <a:r>
              <a:rPr lang="ru-RU" i="0" dirty="0" err="1">
                <a:solidFill>
                  <a:schemeClr val="tx1"/>
                </a:solidFill>
                <a:effectLst/>
              </a:rPr>
              <a:t>Миксины</a:t>
            </a:r>
            <a:r>
              <a:rPr lang="en-US" i="0" dirty="0">
                <a:solidFill>
                  <a:schemeClr val="tx1"/>
                </a:solidFill>
                <a:effectLst/>
              </a:rPr>
              <a:t> (</a:t>
            </a:r>
            <a:r>
              <a:rPr lang="ru-RU" i="0" dirty="0">
                <a:solidFill>
                  <a:schemeClr val="tx1"/>
                </a:solidFill>
                <a:effectLst/>
              </a:rPr>
              <a:t>аргументы</a:t>
            </a:r>
            <a:r>
              <a:rPr lang="en-US" i="0" dirty="0">
                <a:solidFill>
                  <a:schemeClr val="tx1"/>
                </a:solidFill>
                <a:effectLst/>
              </a:rPr>
              <a:t>)</a:t>
            </a:r>
            <a:endParaRPr lang="ru-R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40616-57D8-4E72-AC32-7302FB2F58E2}"/>
              </a:ext>
            </a:extLst>
          </p:cNvPr>
          <p:cNvSpPr txBox="1"/>
          <p:nvPr/>
        </p:nvSpPr>
        <p:spPr>
          <a:xfrm>
            <a:off x="1599901" y="1428750"/>
            <a:ext cx="1007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У нас есть также возможность установить значения аргументов по умолчанию</a:t>
            </a:r>
            <a:endParaRPr lang="ru-RU" dirty="0">
              <a:latin typeface="Roboto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E1DB21-2398-4F7C-9F8F-F1D79D27D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001" y="2276313"/>
            <a:ext cx="5700977" cy="246363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65C767-112C-4444-826A-63F45319B5F3}"/>
              </a:ext>
            </a:extLst>
          </p:cNvPr>
          <p:cNvSpPr txBox="1"/>
          <p:nvPr/>
        </p:nvSpPr>
        <p:spPr>
          <a:xfrm>
            <a:off x="2416629" y="5053315"/>
            <a:ext cx="1007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505050"/>
                </a:solidFill>
                <a:latin typeface="Roboto"/>
              </a:rPr>
              <a:t>* Кроме аргументов есть использование атрибутов</a:t>
            </a:r>
            <a:endParaRPr lang="ru-RU" sz="16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67212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C83F-79F9-425E-B195-0D1C4C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Блоки </a:t>
            </a:r>
            <a:r>
              <a:rPr lang="ru-RU" dirty="0" err="1"/>
              <a:t>миксинов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23A2AAE-3885-4AD1-A4A9-722316FE7C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818031"/>
            <a:ext cx="4907902" cy="2821874"/>
          </a:xfrm>
          <a:ln w="19050">
            <a:solidFill>
              <a:schemeClr val="tx1"/>
            </a:solidFill>
          </a:ln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8ADB8F10-3F68-40B2-9C5D-FF02F92DDD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7018" y="3581207"/>
            <a:ext cx="4991776" cy="1112091"/>
          </a:xfr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240616-57D8-4E72-AC32-7302FB2F58E2}"/>
              </a:ext>
            </a:extLst>
          </p:cNvPr>
          <p:cNvSpPr txBox="1"/>
          <p:nvPr/>
        </p:nvSpPr>
        <p:spPr>
          <a:xfrm>
            <a:off x="1599901" y="1428750"/>
            <a:ext cx="1007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 err="1">
                <a:solidFill>
                  <a:srgbClr val="505050"/>
                </a:solidFill>
                <a:effectLst/>
                <a:latin typeface="Roboto"/>
              </a:rPr>
              <a:t>Миксины</a:t>
            </a:r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 могут выступать в качестве блоков или контейнеров, которые могут содержать различный контент</a:t>
            </a:r>
            <a:endParaRPr lang="ru-RU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69359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C83F-79F9-425E-B195-0D1C4C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466"/>
          </a:xfrm>
        </p:spPr>
        <p:txBody>
          <a:bodyPr>
            <a:noAutofit/>
          </a:bodyPr>
          <a:lstStyle/>
          <a:p>
            <a:pPr algn="ctr"/>
            <a:r>
              <a:rPr lang="ru-RU" i="0" dirty="0">
                <a:solidFill>
                  <a:schemeClr val="tx1"/>
                </a:solidFill>
                <a:effectLst/>
              </a:rPr>
              <a:t>Наследование шаблонов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AFE67-35C6-4BCE-A86D-962883A2F74A}"/>
              </a:ext>
            </a:extLst>
          </p:cNvPr>
          <p:cNvSpPr txBox="1"/>
          <p:nvPr/>
        </p:nvSpPr>
        <p:spPr>
          <a:xfrm>
            <a:off x="1713254" y="1394932"/>
            <a:ext cx="1007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 err="1">
                <a:solidFill>
                  <a:srgbClr val="505050"/>
                </a:solidFill>
                <a:effectLst/>
                <a:latin typeface="Roboto"/>
              </a:rPr>
              <a:t>Pug</a:t>
            </a:r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 позволяет создавать шаблоны страниц. Таких шаблонов может быть сколько угодно.</a:t>
            </a:r>
            <a:endParaRPr lang="ru-RU" b="1" i="0" dirty="0">
              <a:effectLst/>
              <a:latin typeface="Roboto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D09FBF6-55FE-49A4-8C8B-D7EFA21E9B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1182" y="2081587"/>
            <a:ext cx="3683903" cy="3990223"/>
          </a:xfrm>
          <a:ln w="19050"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FEC381-770E-4F17-9DC1-DA1303494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7" r="45839"/>
          <a:stretch/>
        </p:blipFill>
        <p:spPr>
          <a:xfrm>
            <a:off x="4863585" y="2545197"/>
            <a:ext cx="3773572" cy="3063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2954875-0F84-4B05-B3DB-2E888977A8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048"/>
          <a:stretch/>
        </p:blipFill>
        <p:spPr>
          <a:xfrm>
            <a:off x="8812102" y="3032449"/>
            <a:ext cx="3236644" cy="257575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55102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A5F1C2-E6CD-49DA-B62E-4F9CE3663806}"/>
              </a:ext>
            </a:extLst>
          </p:cNvPr>
          <p:cNvSpPr txBox="1"/>
          <p:nvPr/>
        </p:nvSpPr>
        <p:spPr>
          <a:xfrm>
            <a:off x="1147666" y="401217"/>
            <a:ext cx="106555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 Области в которых нам необходимо вывести содержимое обозначаются словом 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block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 с указанием имени блока через пробел, например, 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block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head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. Содержимое блока на страницах заменяется дочерним шаблоном. Этот процесс является рекурсивным.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  <a:p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 Содержимое блока в шаблоне может быть и по умолчанию, но это не обязательно. Например, в шаблоне выше у нас существуют блоки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 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scripts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и 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footer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 с содержимым по умолчанию. На созданных страницах мы их не выводили, так как их содержимое выведется по умолчанию. Если не нужен контент по умолчанию, то оставляем блок просто пустым, например 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block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footer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.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ru-RU" altLang="ru-RU" dirty="0"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Содержимое блока полностью заменяется дочерним шаблоном, но что, если нам необходимо просто добавить что-либо к содержимому по умолчанию?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967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C83F-79F9-425E-B195-0D1C4C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138" y="644922"/>
            <a:ext cx="9601200" cy="69746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Блок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append/prepend</a:t>
            </a:r>
            <a:endParaRPr lang="ru-RU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AFE67-35C6-4BCE-A86D-962883A2F74A}"/>
              </a:ext>
            </a:extLst>
          </p:cNvPr>
          <p:cNvSpPr txBox="1"/>
          <p:nvPr/>
        </p:nvSpPr>
        <p:spPr>
          <a:xfrm>
            <a:off x="1713254" y="1394932"/>
            <a:ext cx="1007423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В примере выше у нас есть блок 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scripts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в секции 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head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, в котором указано подключение библиотеки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jquery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. Теперь представьте, что на определенной странице нам необходимо подключить еще один скрипт в блоке 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scripts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919540DC-9B36-466D-A725-C6B1D52E8F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54605" y="2678745"/>
            <a:ext cx="3991532" cy="3019846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5504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C83F-79F9-425E-B195-0D1C4C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138" y="644922"/>
            <a:ext cx="9601200" cy="69746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Блок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append/prepend</a:t>
            </a:r>
            <a:endParaRPr lang="ru-RU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AFE67-35C6-4BCE-A86D-962883A2F74A}"/>
              </a:ext>
            </a:extLst>
          </p:cNvPr>
          <p:cNvSpPr txBox="1"/>
          <p:nvPr/>
        </p:nvSpPr>
        <p:spPr>
          <a:xfrm>
            <a:off x="1713254" y="1394932"/>
            <a:ext cx="10074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Но можно поступить проще. Добавить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в блок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scripts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 через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append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 или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prepend</a:t>
            </a:r>
            <a:endParaRPr kumimoji="0" lang="ru-RU" altLang="ru-RU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Mono-Regular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B31437-3E52-4ADC-844E-C0CF8F2C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52" y="2137569"/>
            <a:ext cx="4210638" cy="30409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6D501E-65EF-4562-854B-FAFD9FCBB441}"/>
              </a:ext>
            </a:extLst>
          </p:cNvPr>
          <p:cNvSpPr txBox="1"/>
          <p:nvPr/>
        </p:nvSpPr>
        <p:spPr>
          <a:xfrm>
            <a:off x="2425959" y="5310779"/>
            <a:ext cx="898537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block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prepend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— добавляет в начало списка, 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block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append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— в конец списка. Вообще слово 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block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 можно опустить, например — 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append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scripts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SFMono-Regular"/>
              </a:rPr>
              <a:t>.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Roboto"/>
              </a:rPr>
              <a:t> Он является не обязательным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653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C83F-79F9-425E-B195-0D1C4C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138" y="644922"/>
            <a:ext cx="9601200" cy="697466"/>
          </a:xfrm>
        </p:spPr>
        <p:txBody>
          <a:bodyPr>
            <a:noAutofit/>
          </a:bodyPr>
          <a:lstStyle/>
          <a:p>
            <a:pPr algn="ctr"/>
            <a:r>
              <a:rPr lang="ru-RU" i="0" dirty="0">
                <a:solidFill>
                  <a:schemeClr val="tx1"/>
                </a:solidFill>
                <a:effectLst/>
              </a:rPr>
              <a:t>Интерполяция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AFE67-35C6-4BCE-A86D-962883A2F74A}"/>
              </a:ext>
            </a:extLst>
          </p:cNvPr>
          <p:cNvSpPr txBox="1"/>
          <p:nvPr/>
        </p:nvSpPr>
        <p:spPr>
          <a:xfrm>
            <a:off x="1713254" y="1394932"/>
            <a:ext cx="1007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В P</a:t>
            </a:r>
            <a:r>
              <a:rPr lang="en-US" b="0" i="0" dirty="0">
                <a:solidFill>
                  <a:srgbClr val="505050"/>
                </a:solidFill>
                <a:effectLst/>
                <a:latin typeface="Roboto"/>
              </a:rPr>
              <a:t>UG</a:t>
            </a:r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 существует несколько видов вывода переменных</a:t>
            </a:r>
            <a:endParaRPr kumimoji="0" lang="ru-RU" altLang="ru-RU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Mono-Regular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58A064-CF94-423D-939A-93550BEDB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969" y="1945282"/>
            <a:ext cx="8335538" cy="42677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8988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C83F-79F9-425E-B195-0D1C4C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Case</a:t>
            </a:r>
            <a:endParaRPr lang="ru-R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40616-57D8-4E72-AC32-7302FB2F58E2}"/>
              </a:ext>
            </a:extLst>
          </p:cNvPr>
          <p:cNvSpPr txBox="1"/>
          <p:nvPr/>
        </p:nvSpPr>
        <p:spPr>
          <a:xfrm>
            <a:off x="1599901" y="1428750"/>
            <a:ext cx="1007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505050"/>
                </a:solidFill>
                <a:latin typeface="Roboto"/>
              </a:rPr>
              <a:t>Оператор </a:t>
            </a:r>
            <a:r>
              <a:rPr lang="en-US" dirty="0">
                <a:solidFill>
                  <a:srgbClr val="505050"/>
                </a:solidFill>
                <a:latin typeface="Roboto"/>
              </a:rPr>
              <a:t>case </a:t>
            </a:r>
            <a:r>
              <a:rPr lang="ru-RU" dirty="0">
                <a:solidFill>
                  <a:srgbClr val="505050"/>
                </a:solidFill>
                <a:latin typeface="Roboto"/>
              </a:rPr>
              <a:t>работает так же как и в </a:t>
            </a:r>
            <a:r>
              <a:rPr lang="en-US" dirty="0">
                <a:solidFill>
                  <a:srgbClr val="505050"/>
                </a:solidFill>
                <a:latin typeface="Roboto"/>
              </a:rPr>
              <a:t>Java Script switch case</a:t>
            </a:r>
            <a:r>
              <a:rPr lang="ru-RU" dirty="0">
                <a:solidFill>
                  <a:srgbClr val="505050"/>
                </a:solidFill>
                <a:latin typeface="Roboto"/>
              </a:rPr>
              <a:t>.</a:t>
            </a:r>
            <a:endParaRPr lang="ru-RU" dirty="0">
              <a:latin typeface="Roboto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BA83B4C-2B73-4A29-A6B6-F1CCFFB9C2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1987419"/>
            <a:ext cx="4522814" cy="4273917"/>
          </a:xfr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2E405198-EE57-42E3-AA5E-E549E9A438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87302" y="2976712"/>
            <a:ext cx="5379826" cy="2295330"/>
          </a:xfr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6963B70-DA68-4625-B2F3-152B6EC612EF}"/>
              </a:ext>
            </a:extLst>
          </p:cNvPr>
          <p:cNvCxnSpPr/>
          <p:nvPr/>
        </p:nvCxnSpPr>
        <p:spPr>
          <a:xfrm>
            <a:off x="5971592" y="4021494"/>
            <a:ext cx="419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927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371CE1-D25E-4525-8AAE-BDF83DD94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5" y="128127"/>
            <a:ext cx="9316750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4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C83F-79F9-425E-B195-0D1C4C6E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Теги</a:t>
            </a:r>
            <a:endParaRPr lang="ru-R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40616-57D8-4E72-AC32-7302FB2F58E2}"/>
              </a:ext>
            </a:extLst>
          </p:cNvPr>
          <p:cNvSpPr txBox="1"/>
          <p:nvPr/>
        </p:nvSpPr>
        <p:spPr>
          <a:xfrm>
            <a:off x="1599901" y="1428750"/>
            <a:ext cx="1007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/>
              </a:rPr>
              <a:t>В 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/>
              </a:rPr>
              <a:t>Pug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/>
              </a:rPr>
              <a:t> нет закрывающих тегов, вместо этого он использует строгую табуляцию (или отступы) для определения вложенности тегов.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</p:txBody>
      </p:sp>
      <p:pic>
        <p:nvPicPr>
          <p:cNvPr id="13" name="Объект 16">
            <a:extLst>
              <a:ext uri="{FF2B5EF4-FFF2-40B4-BE49-F238E27FC236}">
                <a16:creationId xmlns:a16="http://schemas.microsoft.com/office/drawing/2014/main" id="{9901612C-1C23-4439-BB7A-B349F4AD73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521" b="5443"/>
          <a:stretch/>
        </p:blipFill>
        <p:spPr>
          <a:xfrm>
            <a:off x="6637018" y="2626222"/>
            <a:ext cx="4668237" cy="2673841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3320F87C-C1BD-47C4-99D3-5A082F1C3B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06486" y="3038937"/>
            <a:ext cx="4229716" cy="2096986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9049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FA67BB-5E3C-4571-9C8A-77CC49190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35" y="167950"/>
            <a:ext cx="8985380" cy="655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3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C83F-79F9-425E-B195-0D1C4C6E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Классы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40616-57D8-4E72-AC32-7302FB2F58E2}"/>
              </a:ext>
            </a:extLst>
          </p:cNvPr>
          <p:cNvSpPr txBox="1"/>
          <p:nvPr/>
        </p:nvSpPr>
        <p:spPr>
          <a:xfrm>
            <a:off x="1219200" y="1428750"/>
            <a:ext cx="1007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effectLst/>
                <a:latin typeface="Roboto"/>
              </a:rPr>
              <a:t>Добавляются с помощью точки</a:t>
            </a:r>
            <a:endParaRPr lang="ru-RU" dirty="0">
              <a:latin typeface="Roboto"/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AA84761-6E87-47DC-8161-A0A71362B2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5401" y="2818031"/>
            <a:ext cx="4520599" cy="2247601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1" name="Объект 20">
            <a:extLst>
              <a:ext uri="{FF2B5EF4-FFF2-40B4-BE49-F238E27FC236}">
                <a16:creationId xmlns:a16="http://schemas.microsoft.com/office/drawing/2014/main" id="{DD24F762-E9D4-4E12-B1DD-6F520201B4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4625" y="2745964"/>
            <a:ext cx="4768810" cy="239398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08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C83F-79F9-425E-B195-0D1C4C6E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Идентификатор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40616-57D8-4E72-AC32-7302FB2F58E2}"/>
              </a:ext>
            </a:extLst>
          </p:cNvPr>
          <p:cNvSpPr txBox="1"/>
          <p:nvPr/>
        </p:nvSpPr>
        <p:spPr>
          <a:xfrm>
            <a:off x="1219200" y="1428750"/>
            <a:ext cx="1007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effectLst/>
                <a:latin typeface="Roboto"/>
              </a:rPr>
              <a:t>Добавляются с помощью </a:t>
            </a:r>
            <a:r>
              <a:rPr lang="en-US" dirty="0">
                <a:latin typeface="Roboto"/>
              </a:rPr>
              <a:t>#</a:t>
            </a:r>
            <a:endParaRPr lang="ru-RU" dirty="0">
              <a:latin typeface="Roboto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6FBCC66-3CC7-4350-9723-D66317E416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1817" y="2985002"/>
            <a:ext cx="4860383" cy="1771071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DA7CE246-79D5-4263-BE42-370AC0D968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6768" y="2541032"/>
            <a:ext cx="4860383" cy="2454738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783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C83F-79F9-425E-B195-0D1C4C6E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Атрибуты</a:t>
            </a:r>
            <a:endParaRPr lang="ru-R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40616-57D8-4E72-AC32-7302FB2F58E2}"/>
              </a:ext>
            </a:extLst>
          </p:cNvPr>
          <p:cNvSpPr txBox="1"/>
          <p:nvPr/>
        </p:nvSpPr>
        <p:spPr>
          <a:xfrm>
            <a:off x="1599901" y="1428750"/>
            <a:ext cx="1007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/>
              </a:rPr>
              <a:t>В 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/>
              </a:rPr>
              <a:t>Pug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/>
              </a:rPr>
              <a:t> можно встраивать 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/>
              </a:rPr>
              <a:t>JavaScript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/>
              </a:rPr>
              <a:t> код, благодаря чему возможны конструкции. Атрибуты указываются в круглых скобках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</p:txBody>
      </p:sp>
      <p:pic>
        <p:nvPicPr>
          <p:cNvPr id="21" name="Объект 20">
            <a:extLst>
              <a:ext uri="{FF2B5EF4-FFF2-40B4-BE49-F238E27FC236}">
                <a16:creationId xmlns:a16="http://schemas.microsoft.com/office/drawing/2014/main" id="{DDFA6043-2B35-459A-9467-AF1A954271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2649" y="3559945"/>
            <a:ext cx="3743949" cy="788903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3" name="Объект 22">
            <a:extLst>
              <a:ext uri="{FF2B5EF4-FFF2-40B4-BE49-F238E27FC236}">
                <a16:creationId xmlns:a16="http://schemas.microsoft.com/office/drawing/2014/main" id="{991AEED3-413F-4FA5-B3FB-7FD6051F2E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29243" y="3135372"/>
            <a:ext cx="3548248" cy="142951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802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C83F-79F9-425E-B195-0D1C4C6E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Атрибуты</a:t>
            </a:r>
            <a:endParaRPr lang="ru-R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40616-57D8-4E72-AC32-7302FB2F58E2}"/>
              </a:ext>
            </a:extLst>
          </p:cNvPr>
          <p:cNvSpPr txBox="1"/>
          <p:nvPr/>
        </p:nvSpPr>
        <p:spPr>
          <a:xfrm>
            <a:off x="1599901" y="1428750"/>
            <a:ext cx="1007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/>
              </a:rPr>
              <a:t>Если необходимо указать несколько атрибутов, то указываем их через запятую либо пробел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06F83DC-A965-42C8-BAC5-DBCABA85B9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7414" y="2327907"/>
            <a:ext cx="4693997" cy="990476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85B84D54-1C32-4CEF-8931-BDF30A6E2A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486"/>
          <a:stretch/>
        </p:blipFill>
        <p:spPr>
          <a:xfrm>
            <a:off x="6525087" y="2171700"/>
            <a:ext cx="5063589" cy="1318504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8F176-3B65-4529-8086-3E1B5DD5CF30}"/>
              </a:ext>
            </a:extLst>
          </p:cNvPr>
          <p:cNvSpPr txBox="1"/>
          <p:nvPr/>
        </p:nvSpPr>
        <p:spPr>
          <a:xfrm>
            <a:off x="1487969" y="4022509"/>
            <a:ext cx="1007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/>
              </a:rPr>
              <a:t>Если атрибутов много, то их можно указать многострочными линиями 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9F06244-2CB4-49DC-A63B-AEDF778B4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702" y="4693428"/>
            <a:ext cx="3982164" cy="1759316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774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C83F-79F9-425E-B195-0D1C4C6E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Атрибуты</a:t>
            </a:r>
            <a:endParaRPr lang="ru-R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40616-57D8-4E72-AC32-7302FB2F58E2}"/>
              </a:ext>
            </a:extLst>
          </p:cNvPr>
          <p:cNvSpPr txBox="1"/>
          <p:nvPr/>
        </p:nvSpPr>
        <p:spPr>
          <a:xfrm>
            <a:off x="1599901" y="1428750"/>
            <a:ext cx="1007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Если с атрибутами нам необходимо указать класс и/или </a:t>
            </a:r>
            <a:r>
              <a:rPr lang="ru-RU" b="0" i="0" dirty="0" err="1">
                <a:solidFill>
                  <a:srgbClr val="505050"/>
                </a:solidFill>
                <a:effectLst/>
                <a:latin typeface="Roboto"/>
              </a:rPr>
              <a:t>индификатор</a:t>
            </a:r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, то указываются они до атрибутов.</a:t>
            </a:r>
            <a:endParaRPr lang="ru-RU" dirty="0">
              <a:latin typeface="Roboto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B9C8FBB8-82A4-4632-8135-086C334329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94409" y="2572136"/>
            <a:ext cx="4448175" cy="996328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F1F954C8-F778-426E-9677-66AECA8184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24121" y="2584809"/>
            <a:ext cx="4448175" cy="991126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FE5844-E9C5-4E10-B1C7-8100757D21C4}"/>
              </a:ext>
            </a:extLst>
          </p:cNvPr>
          <p:cNvSpPr txBox="1"/>
          <p:nvPr/>
        </p:nvSpPr>
        <p:spPr>
          <a:xfrm>
            <a:off x="1371600" y="4039970"/>
            <a:ext cx="1007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Класс или </a:t>
            </a:r>
            <a:r>
              <a:rPr lang="ru-RU" b="0" i="0" dirty="0" err="1">
                <a:solidFill>
                  <a:srgbClr val="505050"/>
                </a:solidFill>
                <a:effectLst/>
                <a:latin typeface="Roboto"/>
              </a:rPr>
              <a:t>Id</a:t>
            </a:r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 можно указать также, как обычный атрибут.</a:t>
            </a:r>
            <a:endParaRPr lang="ru-RU" dirty="0">
              <a:latin typeface="Roboto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C504B51-0810-48B0-B8E0-E3986B797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628" y="4912144"/>
            <a:ext cx="7278848" cy="692225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836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1B7B8D3-D5B3-43DB-B4CE-37CDFE0A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Текст</a:t>
            </a:r>
            <a:endParaRPr lang="ru-RU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0FCFD-C020-46A2-9D12-2FE5FFE47925}"/>
              </a:ext>
            </a:extLst>
          </p:cNvPr>
          <p:cNvSpPr txBox="1"/>
          <p:nvPr/>
        </p:nvSpPr>
        <p:spPr>
          <a:xfrm>
            <a:off x="1371600" y="1433786"/>
            <a:ext cx="1007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Текст элементу указывается через пробел</a:t>
            </a:r>
            <a:endParaRPr lang="ru-RU" b="0" i="0" dirty="0">
              <a:effectLst/>
              <a:latin typeface="Roboto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89D2C64-0601-4730-973B-FBD7389BF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525" y="2122692"/>
            <a:ext cx="8640381" cy="58110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9038EC-C2AB-475A-85AF-7E2F1EF88C27}"/>
              </a:ext>
            </a:extLst>
          </p:cNvPr>
          <p:cNvSpPr txBox="1"/>
          <p:nvPr/>
        </p:nvSpPr>
        <p:spPr>
          <a:xfrm>
            <a:off x="1371600" y="3524092"/>
            <a:ext cx="1007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505050"/>
                </a:solidFill>
                <a:effectLst/>
                <a:latin typeface="Roboto"/>
              </a:rPr>
              <a:t>Можно указать через символ </a:t>
            </a:r>
            <a:r>
              <a:rPr lang="en-US" b="0" i="0" dirty="0">
                <a:solidFill>
                  <a:srgbClr val="505050"/>
                </a:solidFill>
                <a:effectLst/>
                <a:latin typeface="Roboto"/>
              </a:rPr>
              <a:t> |</a:t>
            </a:r>
            <a:endParaRPr lang="ru-RU" b="0" i="0" dirty="0">
              <a:effectLst/>
              <a:latin typeface="Roboto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6BDC109-933A-40BD-95F7-7D3A13E14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339" y="4183602"/>
            <a:ext cx="8074754" cy="9907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897663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218</TotalTime>
  <Words>707</Words>
  <Application>Microsoft Office PowerPoint</Application>
  <PresentationFormat>Широкоэкранный</PresentationFormat>
  <Paragraphs>69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Franklin Gothic Book</vt:lpstr>
      <vt:lpstr>Roboto</vt:lpstr>
      <vt:lpstr>SFMono-Regular</vt:lpstr>
      <vt:lpstr>Уголки</vt:lpstr>
      <vt:lpstr>pug</vt:lpstr>
      <vt:lpstr>PUG – это препроцессор HTML и шаблонизатор, который был написан на JavaScript для Node.js</vt:lpstr>
      <vt:lpstr>Теги</vt:lpstr>
      <vt:lpstr>Классы</vt:lpstr>
      <vt:lpstr>Идентификатор</vt:lpstr>
      <vt:lpstr>Атрибуты</vt:lpstr>
      <vt:lpstr>Атрибуты</vt:lpstr>
      <vt:lpstr>Атрибуты</vt:lpstr>
      <vt:lpstr>Текст</vt:lpstr>
      <vt:lpstr>Текст</vt:lpstr>
      <vt:lpstr>Комментарии</vt:lpstr>
      <vt:lpstr>Комментарии</vt:lpstr>
      <vt:lpstr>Тип документа</vt:lpstr>
      <vt:lpstr>Подключения (include)</vt:lpstr>
      <vt:lpstr>Подключения (include)</vt:lpstr>
      <vt:lpstr>Циклы</vt:lpstr>
      <vt:lpstr>Циклы</vt:lpstr>
      <vt:lpstr>Циклы</vt:lpstr>
      <vt:lpstr>Миксины</vt:lpstr>
      <vt:lpstr>Миксины (аргументы)</vt:lpstr>
      <vt:lpstr>Миксины (аргументы)</vt:lpstr>
      <vt:lpstr>Блоки миксинов</vt:lpstr>
      <vt:lpstr>Наследование шаблонов</vt:lpstr>
      <vt:lpstr>Презентация PowerPoint</vt:lpstr>
      <vt:lpstr>Блок  append/prepend</vt:lpstr>
      <vt:lpstr>Блок  append/prepend</vt:lpstr>
      <vt:lpstr>Интерполяция</vt:lpstr>
      <vt:lpstr>Case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pug</dc:title>
  <dc:creator>Polina Ozheredova</dc:creator>
  <cp:lastModifiedBy>Polina Ozheredova</cp:lastModifiedBy>
  <cp:revision>23</cp:revision>
  <dcterms:created xsi:type="dcterms:W3CDTF">2021-02-18T20:13:30Z</dcterms:created>
  <dcterms:modified xsi:type="dcterms:W3CDTF">2021-02-18T23:52:41Z</dcterms:modified>
</cp:coreProperties>
</file>