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3" r:id="rId2"/>
    <p:sldId id="274" r:id="rId3"/>
    <p:sldId id="276" r:id="rId4"/>
    <p:sldId id="278" r:id="rId5"/>
    <p:sldId id="277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6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544B448-AB6A-4F83-9840-C5304D96A276}">
          <p14:sldIdLst>
            <p14:sldId id="273"/>
            <p14:sldId id="274"/>
            <p14:sldId id="276"/>
            <p14:sldId id="278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BF9"/>
    <a:srgbClr val="0E134D"/>
    <a:srgbClr val="FEFEFE"/>
    <a:srgbClr val="2B3A42"/>
    <a:srgbClr val="44AAFB"/>
    <a:srgbClr val="5B9BD5"/>
    <a:srgbClr val="0D73F7"/>
    <a:srgbClr val="0056DD"/>
    <a:srgbClr val="00F9FF"/>
    <a:srgbClr val="018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8" autoAdjust="0"/>
    <p:restoredTop sz="85690" autoAdjust="0"/>
  </p:normalViewPr>
  <p:slideViewPr>
    <p:cSldViewPr snapToGrid="0" snapToObjects="1">
      <p:cViewPr varScale="1">
        <p:scale>
          <a:sx n="68" d="100"/>
          <a:sy n="68" d="100"/>
        </p:scale>
        <p:origin x="696" y="66"/>
      </p:cViewPr>
      <p:guideLst>
        <p:guide orient="horz" pos="2160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5" d="100"/>
          <a:sy n="105" d="100"/>
        </p:scale>
        <p:origin x="310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7B737-A1D9-A343-86D1-9A975D93167B}" type="datetimeFigureOut">
              <a:rPr kumimoji="1" lang="zh-CN" altLang="en-US" smtClean="0"/>
              <a:t>2019/12/22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9E672-308A-434C-8E3F-5CC22ECDEA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8057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B7ADF-11C1-5047-95D6-06387A96F6CC}" type="datetimeFigureOut">
              <a:rPr kumimoji="1" lang="zh-CN" altLang="en-US" smtClean="0"/>
              <a:t>2019/12/22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85D35-134F-AE46-96E2-91156A1A0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376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、今天主要想把我们交付运营</a:t>
            </a:r>
            <a:r>
              <a:rPr kumimoji="1" lang="en-US" altLang="zh-CN" dirty="0"/>
              <a:t>2018</a:t>
            </a:r>
            <a:r>
              <a:rPr kumimoji="1" lang="zh-CN" altLang="en-US" dirty="0"/>
              <a:t>年新的变化和策略和大家一起交流一下，在谈今年的变化之前我们先回顾一下</a:t>
            </a:r>
            <a:r>
              <a:rPr kumimoji="1" lang="en-US" altLang="zh-CN" dirty="0"/>
              <a:t>17</a:t>
            </a:r>
            <a:r>
              <a:rPr kumimoji="1" lang="zh-CN" altLang="en-US" dirty="0"/>
              <a:t>年交付运营的整体体系。所以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D35-134F-AE46-96E2-91156A1A0CD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5233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D35-134F-AE46-96E2-91156A1A0CD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917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D35-134F-AE46-96E2-91156A1A0CD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2805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D35-134F-AE46-96E2-91156A1A0CD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3662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、今天主要想把我们交付运营</a:t>
            </a:r>
            <a:r>
              <a:rPr kumimoji="1" lang="en-US" altLang="zh-CN" dirty="0"/>
              <a:t>2018</a:t>
            </a:r>
            <a:r>
              <a:rPr kumimoji="1" lang="zh-CN" altLang="en-US" dirty="0"/>
              <a:t>年新的变化和策略和大家一起交流一下，在谈今年的变化之前我们先回顾一下</a:t>
            </a:r>
            <a:r>
              <a:rPr kumimoji="1" lang="en-US" altLang="zh-CN" dirty="0"/>
              <a:t>17</a:t>
            </a:r>
            <a:r>
              <a:rPr kumimoji="1" lang="zh-CN" altLang="en-US" dirty="0"/>
              <a:t>年交付运营的整体体系。所以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D35-134F-AE46-96E2-91156A1A0CD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10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浏览器解析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，生成对应的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树。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是文档的另一种表示形式。通过</a:t>
            </a:r>
            <a:r>
              <a:rPr lang="en-US" altLang="zh-CN" dirty="0" smtClean="0"/>
              <a:t>DOM</a:t>
            </a:r>
            <a:r>
              <a:rPr lang="zh-CN" altLang="en-US" dirty="0" smtClean="0"/>
              <a:t>，可以在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脚本里操作文档。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D35-134F-AE46-96E2-91156A1A0CD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0512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元素上比较常用的属性，样式相关，属性相关，事件，父子层级相关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D35-134F-AE46-96E2-91156A1A0CD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2400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D35-134F-AE46-96E2-91156A1A0CD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2881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D35-134F-AE46-96E2-91156A1A0CD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3738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D35-134F-AE46-96E2-91156A1A0CD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6314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D35-134F-AE46-96E2-91156A1A0CD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4093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D35-134F-AE46-96E2-91156A1A0CD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303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9020" y="319387"/>
            <a:ext cx="1920946" cy="480236"/>
          </a:xfrm>
          <a:prstGeom prst="rect">
            <a:avLst/>
          </a:prstGeom>
        </p:spPr>
      </p:pic>
      <p:sp>
        <p:nvSpPr>
          <p:cNvPr id="8" name="任意形状 7"/>
          <p:cNvSpPr/>
          <p:nvPr userDrawn="1"/>
        </p:nvSpPr>
        <p:spPr>
          <a:xfrm>
            <a:off x="-1" y="274320"/>
            <a:ext cx="1210749" cy="420624"/>
          </a:xfrm>
          <a:custGeom>
            <a:avLst/>
            <a:gdLst>
              <a:gd name="connsiteX0" fmla="*/ 0 w 3913632"/>
              <a:gd name="connsiteY0" fmla="*/ 0 h 420624"/>
              <a:gd name="connsiteX1" fmla="*/ 3566160 w 3913632"/>
              <a:gd name="connsiteY1" fmla="*/ 0 h 420624"/>
              <a:gd name="connsiteX2" fmla="*/ 3913632 w 3913632"/>
              <a:gd name="connsiteY2" fmla="*/ 210312 h 420624"/>
              <a:gd name="connsiteX3" fmla="*/ 3575304 w 3913632"/>
              <a:gd name="connsiteY3" fmla="*/ 420624 h 420624"/>
              <a:gd name="connsiteX4" fmla="*/ 0 w 3913632"/>
              <a:gd name="connsiteY4" fmla="*/ 420624 h 420624"/>
              <a:gd name="connsiteX5" fmla="*/ 0 w 3913632"/>
              <a:gd name="connsiteY5" fmla="*/ 0 h 42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3632" h="420624">
                <a:moveTo>
                  <a:pt x="0" y="0"/>
                </a:moveTo>
                <a:lnTo>
                  <a:pt x="3566160" y="0"/>
                </a:lnTo>
                <a:lnTo>
                  <a:pt x="3913632" y="210312"/>
                </a:lnTo>
                <a:lnTo>
                  <a:pt x="3575304" y="420624"/>
                </a:lnTo>
                <a:lnTo>
                  <a:pt x="0" y="42062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D6FF"/>
              </a:gs>
              <a:gs pos="100000">
                <a:srgbClr val="008BF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206440"/>
            <a:ext cx="449672" cy="556384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74892" y="200138"/>
            <a:ext cx="6110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000" dirty="0">
                <a:solidFill>
                  <a:schemeClr val="bg1"/>
                </a:solidFill>
                <a:latin typeface="HelveticaNeue Light" charset="0"/>
                <a:ea typeface="HelveticaNeue Light" charset="0"/>
                <a:cs typeface="HelveticaNeue Light" charset="0"/>
              </a:rPr>
              <a:t>01</a:t>
            </a:r>
            <a:endParaRPr kumimoji="1" lang="zh-CN" altLang="en-US" sz="3000" dirty="0">
              <a:solidFill>
                <a:schemeClr val="bg1"/>
              </a:solidFill>
              <a:latin typeface="HelveticaNeue Light" charset="0"/>
              <a:ea typeface="HelveticaNeue Light" charset="0"/>
              <a:cs typeface="Helvetica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45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95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形状 27"/>
          <p:cNvSpPr/>
          <p:nvPr userDrawn="1"/>
        </p:nvSpPr>
        <p:spPr>
          <a:xfrm>
            <a:off x="-1" y="274320"/>
            <a:ext cx="1210749" cy="420624"/>
          </a:xfrm>
          <a:custGeom>
            <a:avLst/>
            <a:gdLst>
              <a:gd name="connsiteX0" fmla="*/ 0 w 3913632"/>
              <a:gd name="connsiteY0" fmla="*/ 0 h 420624"/>
              <a:gd name="connsiteX1" fmla="*/ 3566160 w 3913632"/>
              <a:gd name="connsiteY1" fmla="*/ 0 h 420624"/>
              <a:gd name="connsiteX2" fmla="*/ 3913632 w 3913632"/>
              <a:gd name="connsiteY2" fmla="*/ 210312 h 420624"/>
              <a:gd name="connsiteX3" fmla="*/ 3575304 w 3913632"/>
              <a:gd name="connsiteY3" fmla="*/ 420624 h 420624"/>
              <a:gd name="connsiteX4" fmla="*/ 0 w 3913632"/>
              <a:gd name="connsiteY4" fmla="*/ 420624 h 420624"/>
              <a:gd name="connsiteX5" fmla="*/ 0 w 3913632"/>
              <a:gd name="connsiteY5" fmla="*/ 0 h 42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3632" h="420624">
                <a:moveTo>
                  <a:pt x="0" y="0"/>
                </a:moveTo>
                <a:lnTo>
                  <a:pt x="3566160" y="0"/>
                </a:lnTo>
                <a:lnTo>
                  <a:pt x="3913632" y="210312"/>
                </a:lnTo>
                <a:lnTo>
                  <a:pt x="3575304" y="420624"/>
                </a:lnTo>
                <a:lnTo>
                  <a:pt x="0" y="42062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D6FF"/>
              </a:gs>
              <a:gs pos="100000">
                <a:srgbClr val="008BF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9" name="图片 28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206440"/>
            <a:ext cx="449672" cy="556384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9020" y="319387"/>
            <a:ext cx="1920946" cy="480236"/>
          </a:xfrm>
          <a:prstGeom prst="rect">
            <a:avLst/>
          </a:prstGeom>
        </p:spPr>
      </p:pic>
      <p:sp>
        <p:nvSpPr>
          <p:cNvPr id="33" name="标题占位符 32"/>
          <p:cNvSpPr>
            <a:spLocks noGrp="1"/>
          </p:cNvSpPr>
          <p:nvPr>
            <p:ph type="title"/>
          </p:nvPr>
        </p:nvSpPr>
        <p:spPr>
          <a:xfrm>
            <a:off x="1323975" y="226692"/>
            <a:ext cx="7756525" cy="525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2531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rgbClr val="008BF9"/>
          </a:solidFill>
          <a:latin typeface="Microsoft YaHei"/>
          <a:ea typeface="Microsoft YaHei"/>
          <a:cs typeface="Microsoft YaHei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3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742950"/>
            <a:ext cx="10839450" cy="53721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094232" y="22983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讲师：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942242" y="22983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刘贝</a:t>
            </a:r>
            <a:endParaRPr kumimoji="1" lang="zh-CN" altLang="en-US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094232" y="28008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部门：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925210" y="2800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大数据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组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094232" y="33033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岗位：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942242" y="33033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前端工程师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094232" y="38058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工作：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971395" y="3805876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写</a:t>
            </a:r>
            <a:r>
              <a:rPr kumimoji="1" lang="en-US" altLang="zh-CN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SQL</a:t>
            </a:r>
            <a:endParaRPr kumimoji="1" lang="zh-CN" altLang="en-US" dirty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4156" y="152400"/>
            <a:ext cx="1819586" cy="59055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0108"/>
            <a:ext cx="14287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6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DA39BA1-519E-4DD2-9A56-C547517D4F27}"/>
              </a:ext>
            </a:extLst>
          </p:cNvPr>
          <p:cNvSpPr txBox="1">
            <a:spLocks/>
          </p:cNvSpPr>
          <p:nvPr/>
        </p:nvSpPr>
        <p:spPr>
          <a:xfrm>
            <a:off x="1253429" y="283996"/>
            <a:ext cx="8277770" cy="456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08BF9"/>
                </a:solidFill>
                <a:latin typeface="Microsoft YaHei"/>
                <a:ea typeface="Microsoft YaHei"/>
                <a:cs typeface="Microsoft YaHei"/>
              </a:defRPr>
            </a:lvl1pPr>
          </a:lstStyle>
          <a:p>
            <a:r>
              <a:rPr lang="zh-CN" altLang="en-US" sz="2500" b="1" dirty="0"/>
              <a:t>云链</a:t>
            </a:r>
          </a:p>
        </p:txBody>
      </p:sp>
      <p:sp>
        <p:nvSpPr>
          <p:cNvPr id="4" name="文本框 3"/>
          <p:cNvSpPr txBox="1"/>
          <p:nvPr/>
        </p:nvSpPr>
        <p:spPr>
          <a:xfrm flipH="1">
            <a:off x="1097279" y="1473533"/>
            <a:ext cx="1012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aot</a:t>
            </a:r>
            <a:r>
              <a:rPr kumimoji="1" lang="zh-CN" altLang="en-US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模板编译</a:t>
            </a:r>
            <a:endParaRPr kumimoji="1" lang="en-US" altLang="zh-CN" dirty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619375"/>
            <a:ext cx="54864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4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DA39BA1-519E-4DD2-9A56-C547517D4F27}"/>
              </a:ext>
            </a:extLst>
          </p:cNvPr>
          <p:cNvSpPr txBox="1">
            <a:spLocks/>
          </p:cNvSpPr>
          <p:nvPr/>
        </p:nvSpPr>
        <p:spPr>
          <a:xfrm>
            <a:off x="1253429" y="283996"/>
            <a:ext cx="8277770" cy="456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08BF9"/>
                </a:solidFill>
                <a:latin typeface="Microsoft YaHei"/>
                <a:ea typeface="Microsoft YaHei"/>
                <a:cs typeface="Microsoft YaHei"/>
              </a:defRPr>
            </a:lvl1pPr>
          </a:lstStyle>
          <a:p>
            <a:r>
              <a:rPr lang="zh-CN" altLang="en-US" sz="2500" b="1" dirty="0"/>
              <a:t>云链</a:t>
            </a:r>
          </a:p>
        </p:txBody>
      </p:sp>
      <p:sp>
        <p:nvSpPr>
          <p:cNvPr id="4" name="文本框 3"/>
          <p:cNvSpPr txBox="1"/>
          <p:nvPr/>
        </p:nvSpPr>
        <p:spPr>
          <a:xfrm flipH="1">
            <a:off x="1097279" y="1473533"/>
            <a:ext cx="1012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实现</a:t>
            </a:r>
            <a:r>
              <a:rPr kumimoji="1" lang="en-US" altLang="zh-CN" dirty="0" err="1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ssr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渲染</a:t>
            </a:r>
            <a:endParaRPr kumimoji="1" lang="zh-CN" altLang="en-US" dirty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1842865"/>
            <a:ext cx="10058400" cy="461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6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DA39BA1-519E-4DD2-9A56-C547517D4F27}"/>
              </a:ext>
            </a:extLst>
          </p:cNvPr>
          <p:cNvSpPr txBox="1">
            <a:spLocks/>
          </p:cNvSpPr>
          <p:nvPr/>
        </p:nvSpPr>
        <p:spPr>
          <a:xfrm>
            <a:off x="1253429" y="283996"/>
            <a:ext cx="8277770" cy="456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08BF9"/>
                </a:solidFill>
                <a:latin typeface="Microsoft YaHei"/>
                <a:ea typeface="Microsoft YaHei"/>
                <a:cs typeface="Microsoft YaHei"/>
              </a:defRPr>
            </a:lvl1pPr>
          </a:lstStyle>
          <a:p>
            <a:r>
              <a:rPr lang="zh-CN" altLang="en-US" sz="2500" b="1" dirty="0"/>
              <a:t>云链</a:t>
            </a:r>
          </a:p>
        </p:txBody>
      </p:sp>
      <p:sp>
        <p:nvSpPr>
          <p:cNvPr id="4" name="文本框 3"/>
          <p:cNvSpPr txBox="1"/>
          <p:nvPr/>
        </p:nvSpPr>
        <p:spPr>
          <a:xfrm flipH="1">
            <a:off x="1097279" y="1473533"/>
            <a:ext cx="1012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Vue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中的虚拟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DOM</a:t>
            </a:r>
            <a:endParaRPr kumimoji="1" lang="zh-CN" altLang="en-US" dirty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28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79627" y="1954291"/>
            <a:ext cx="23583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4200" b="1" dirty="0">
                <a:solidFill>
                  <a:srgbClr val="00D6FF"/>
                </a:solidFill>
                <a:latin typeface="Microsoft YaHei" charset="0"/>
                <a:ea typeface="Microsoft YaHei" charset="0"/>
                <a:cs typeface="Microsoft YaHei" charset="0"/>
              </a:rPr>
              <a:t>THANK</a:t>
            </a:r>
            <a:r>
              <a:rPr kumimoji="1" lang="en-US" altLang="zh-CN" sz="4200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endParaRPr kumimoji="1" lang="zh-CN" altLang="en-US" sz="4200" dirty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03298" y="2048720"/>
            <a:ext cx="45719" cy="1041721"/>
          </a:xfrm>
          <a:prstGeom prst="rect">
            <a:avLst/>
          </a:prstGeom>
          <a:solidFill>
            <a:srgbClr val="00D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4339" y="2013994"/>
            <a:ext cx="1122745" cy="11227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75046" y="2500134"/>
            <a:ext cx="21103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200" b="1" spc="1900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YOU</a:t>
            </a:r>
            <a:endParaRPr kumimoji="1" lang="zh-CN" altLang="en-US" sz="4200" spc="19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98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56719" y="1192011"/>
            <a:ext cx="2478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3600" spc="300" dirty="0" smtClean="0">
                <a:gradFill>
                  <a:gsLst>
                    <a:gs pos="0">
                      <a:srgbClr val="0090FF"/>
                    </a:gs>
                    <a:gs pos="100000">
                      <a:srgbClr val="00F9FF"/>
                    </a:gs>
                  </a:gsLst>
                  <a:lin ang="5400000" scaled="1"/>
                </a:gradFill>
                <a:latin typeface="Microsoft YaHei" charset="0"/>
                <a:ea typeface="Microsoft YaHei" charset="0"/>
                <a:cs typeface="Microsoft YaHei" charset="0"/>
              </a:rPr>
              <a:t>虚拟</a:t>
            </a:r>
            <a:r>
              <a:rPr kumimoji="1" lang="en-US" altLang="zh-CN" sz="3600" spc="300" dirty="0" smtClean="0">
                <a:gradFill>
                  <a:gsLst>
                    <a:gs pos="0">
                      <a:srgbClr val="0090FF"/>
                    </a:gs>
                    <a:gs pos="100000">
                      <a:srgbClr val="00F9FF"/>
                    </a:gs>
                  </a:gsLst>
                  <a:lin ang="5400000" scaled="1"/>
                </a:gradFill>
                <a:latin typeface="Microsoft YaHei" charset="0"/>
                <a:ea typeface="Microsoft YaHei" charset="0"/>
                <a:cs typeface="Microsoft YaHei" charset="0"/>
              </a:rPr>
              <a:t>DOM</a:t>
            </a:r>
            <a:endParaRPr kumimoji="1" lang="zh-CN" altLang="en-US" sz="3600" spc="300" dirty="0">
              <a:gradFill>
                <a:gsLst>
                  <a:gs pos="0">
                    <a:srgbClr val="0090FF"/>
                  </a:gs>
                  <a:gs pos="100000">
                    <a:srgbClr val="00F9FF"/>
                  </a:gs>
                </a:gsLst>
                <a:lin ang="5400000" scaled="1"/>
              </a:gra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12761" y="2488328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1. 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什么是虚拟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DOM</a:t>
            </a:r>
            <a:endParaRPr kumimoji="1" lang="zh-CN" altLang="en-US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12761" y="2932595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2. 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虚拟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DOM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的作用</a:t>
            </a:r>
            <a:endParaRPr kumimoji="1" lang="zh-CN" altLang="en-US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12761" y="3376862"/>
            <a:ext cx="281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3. </a:t>
            </a:r>
            <a:r>
              <a:rPr kumimoji="1" lang="en-US" altLang="zh-CN" dirty="0" err="1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vue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中虚拟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DOM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的实现</a:t>
            </a:r>
            <a:endParaRPr kumimoji="1" lang="zh-CN" altLang="en-US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3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DA39BA1-519E-4DD2-9A56-C547517D4F27}"/>
              </a:ext>
            </a:extLst>
          </p:cNvPr>
          <p:cNvSpPr txBox="1">
            <a:spLocks/>
          </p:cNvSpPr>
          <p:nvPr/>
        </p:nvSpPr>
        <p:spPr>
          <a:xfrm>
            <a:off x="1253429" y="283996"/>
            <a:ext cx="8277770" cy="456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08BF9"/>
                </a:solidFill>
                <a:latin typeface="Microsoft YaHei"/>
                <a:ea typeface="Microsoft YaHei"/>
                <a:cs typeface="Microsoft YaHei"/>
              </a:defRPr>
            </a:lvl1pPr>
          </a:lstStyle>
          <a:p>
            <a:r>
              <a:rPr lang="zh-CN" altLang="en-US" sz="2500" b="1" dirty="0"/>
              <a:t>云链</a:t>
            </a:r>
          </a:p>
        </p:txBody>
      </p:sp>
      <p:sp>
        <p:nvSpPr>
          <p:cNvPr id="8" name="矩形 7"/>
          <p:cNvSpPr/>
          <p:nvPr/>
        </p:nvSpPr>
        <p:spPr>
          <a:xfrm>
            <a:off x="5352212" y="267203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什么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是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DOM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859379" y="454793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26219" y="5680911"/>
            <a:ext cx="33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浏览器解析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h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tml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，生成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DOM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树</a:t>
            </a:r>
            <a:endParaRPr kumimoji="1" lang="zh-CN" altLang="en-US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06" y="2047875"/>
            <a:ext cx="4629150" cy="2762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425" y="1153361"/>
            <a:ext cx="50101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0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DA39BA1-519E-4DD2-9A56-C547517D4F27}"/>
              </a:ext>
            </a:extLst>
          </p:cNvPr>
          <p:cNvSpPr txBox="1">
            <a:spLocks/>
          </p:cNvSpPr>
          <p:nvPr/>
        </p:nvSpPr>
        <p:spPr>
          <a:xfrm>
            <a:off x="1253429" y="283996"/>
            <a:ext cx="8277770" cy="456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08BF9"/>
                </a:solidFill>
                <a:latin typeface="Microsoft YaHei"/>
                <a:ea typeface="Microsoft YaHei"/>
                <a:cs typeface="Microsoft YaHei"/>
              </a:defRPr>
            </a:lvl1pPr>
          </a:lstStyle>
          <a:p>
            <a:r>
              <a:rPr lang="zh-CN" altLang="en-US" sz="2500" b="1" dirty="0"/>
              <a:t>云链</a:t>
            </a:r>
          </a:p>
        </p:txBody>
      </p:sp>
      <p:sp>
        <p:nvSpPr>
          <p:cNvPr id="8" name="矩形 7"/>
          <p:cNvSpPr/>
          <p:nvPr/>
        </p:nvSpPr>
        <p:spPr>
          <a:xfrm>
            <a:off x="5352212" y="267203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什么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是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DOM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859379" y="454793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937" y="890587"/>
            <a:ext cx="70961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2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DA39BA1-519E-4DD2-9A56-C547517D4F27}"/>
              </a:ext>
            </a:extLst>
          </p:cNvPr>
          <p:cNvSpPr txBox="1">
            <a:spLocks/>
          </p:cNvSpPr>
          <p:nvPr/>
        </p:nvSpPr>
        <p:spPr>
          <a:xfrm>
            <a:off x="1253429" y="283996"/>
            <a:ext cx="8277770" cy="456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08BF9"/>
                </a:solidFill>
                <a:latin typeface="Microsoft YaHei"/>
                <a:ea typeface="Microsoft YaHei"/>
                <a:cs typeface="Microsoft YaHei"/>
              </a:defRPr>
            </a:lvl1pPr>
          </a:lstStyle>
          <a:p>
            <a:r>
              <a:rPr lang="zh-CN" altLang="en-US" sz="2500" b="1" dirty="0"/>
              <a:t>云链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859379" y="454793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62" y="1062846"/>
            <a:ext cx="913447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00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DA39BA1-519E-4DD2-9A56-C547517D4F27}"/>
              </a:ext>
            </a:extLst>
          </p:cNvPr>
          <p:cNvSpPr txBox="1">
            <a:spLocks/>
          </p:cNvSpPr>
          <p:nvPr/>
        </p:nvSpPr>
        <p:spPr>
          <a:xfrm>
            <a:off x="1253429" y="283996"/>
            <a:ext cx="8277770" cy="456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08BF9"/>
                </a:solidFill>
                <a:latin typeface="Microsoft YaHei"/>
                <a:ea typeface="Microsoft YaHei"/>
                <a:cs typeface="Microsoft YaHei"/>
              </a:defRPr>
            </a:lvl1pPr>
          </a:lstStyle>
          <a:p>
            <a:r>
              <a:rPr lang="zh-CN" altLang="en-US" sz="2500" b="1" dirty="0"/>
              <a:t>云链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859379" y="454793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 flipH="1">
            <a:off x="1596941" y="1398622"/>
            <a:ext cx="6988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什么是虚拟ＤＯＭ</a:t>
            </a:r>
            <a:endParaRPr kumimoji="1" lang="zh-CN" altLang="en-US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941" y="2419939"/>
            <a:ext cx="94392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8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DA39BA1-519E-4DD2-9A56-C547517D4F27}"/>
              </a:ext>
            </a:extLst>
          </p:cNvPr>
          <p:cNvSpPr txBox="1">
            <a:spLocks/>
          </p:cNvSpPr>
          <p:nvPr/>
        </p:nvSpPr>
        <p:spPr>
          <a:xfrm>
            <a:off x="1253429" y="283996"/>
            <a:ext cx="8277770" cy="456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08BF9"/>
                </a:solidFill>
                <a:latin typeface="Microsoft YaHei"/>
                <a:ea typeface="Microsoft YaHei"/>
                <a:cs typeface="Microsoft YaHei"/>
              </a:defRPr>
            </a:lvl1pPr>
          </a:lstStyle>
          <a:p>
            <a:r>
              <a:rPr lang="zh-CN" altLang="en-US" sz="2500" b="1" dirty="0"/>
              <a:t>云链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859379" y="454793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 flipH="1">
            <a:off x="1097279" y="1600145"/>
            <a:ext cx="10128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使用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虚拟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DOM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的优点</a:t>
            </a:r>
            <a:endParaRPr kumimoji="1" lang="en-US" altLang="zh-CN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最小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化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DOM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操作</a:t>
            </a:r>
            <a:endParaRPr kumimoji="1" lang="en-US" altLang="zh-CN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抽象化渲染过程，提升组件的抽象能力，实现框架跨平台</a:t>
            </a:r>
            <a:endParaRPr kumimoji="1" lang="en-US" altLang="zh-CN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 err="1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aot</a:t>
            </a:r>
            <a:r>
              <a:rPr kumimoji="1" lang="zh-CN" altLang="en-US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模板编译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，提升</a:t>
            </a:r>
            <a:r>
              <a:rPr kumimoji="1" lang="zh-CN" altLang="en-US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运行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效率</a:t>
            </a:r>
            <a:endParaRPr kumimoji="1" lang="en-US" altLang="zh-CN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实现</a:t>
            </a:r>
            <a:r>
              <a:rPr kumimoji="1" lang="en-US" altLang="zh-CN" dirty="0" err="1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ssr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渲染</a:t>
            </a:r>
            <a:endParaRPr kumimoji="1" lang="zh-CN" altLang="en-US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97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DA39BA1-519E-4DD2-9A56-C547517D4F27}"/>
              </a:ext>
            </a:extLst>
          </p:cNvPr>
          <p:cNvSpPr txBox="1">
            <a:spLocks/>
          </p:cNvSpPr>
          <p:nvPr/>
        </p:nvSpPr>
        <p:spPr>
          <a:xfrm>
            <a:off x="1253429" y="283996"/>
            <a:ext cx="8277770" cy="456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08BF9"/>
                </a:solidFill>
                <a:latin typeface="Microsoft YaHei"/>
                <a:ea typeface="Microsoft YaHei"/>
                <a:cs typeface="Microsoft YaHei"/>
              </a:defRPr>
            </a:lvl1pPr>
          </a:lstStyle>
          <a:p>
            <a:r>
              <a:rPr lang="zh-CN" altLang="en-US" sz="2500" b="1" dirty="0"/>
              <a:t>云链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859379" y="454793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 flipH="1">
            <a:off x="1097279" y="1473533"/>
            <a:ext cx="1012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最小化</a:t>
            </a:r>
            <a:r>
              <a:rPr kumimoji="1" lang="en-US" altLang="zh-CN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DOM</a:t>
            </a:r>
            <a:r>
              <a:rPr kumimoji="1" lang="zh-CN" altLang="en-US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操作</a:t>
            </a:r>
            <a:endParaRPr kumimoji="1" lang="zh-CN" altLang="en-US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48155" y="2912012"/>
            <a:ext cx="94956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数据发生变动时，更新视图的方式</a:t>
            </a:r>
            <a:endParaRPr kumimoji="1" lang="en-US" altLang="zh-CN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重置</a:t>
            </a:r>
            <a:r>
              <a:rPr kumimoji="1" lang="en-US" altLang="zh-CN" dirty="0" err="1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innerHTML</a:t>
            </a:r>
            <a:endParaRPr kumimoji="1" lang="en-US" altLang="zh-CN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kumimoji="1" lang="zh-CN" altLang="en-US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拼装</a:t>
            </a:r>
            <a:r>
              <a:rPr kumimoji="1" lang="en-US" altLang="zh-CN" dirty="0" err="1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innerHTML</a:t>
            </a:r>
            <a:r>
              <a:rPr kumimoji="1" lang="en-US" altLang="zh-CN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 + </a:t>
            </a:r>
            <a:r>
              <a:rPr kumimoji="1" lang="zh-CN" altLang="en-US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重新创建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所有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DOM</a:t>
            </a:r>
            <a:endParaRPr kumimoji="1" lang="en-US" altLang="zh-CN" dirty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虚拟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DOM</a:t>
            </a:r>
          </a:p>
          <a:p>
            <a:pPr lvl="1"/>
            <a:r>
              <a:rPr kumimoji="1" lang="en-US" altLang="zh-CN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生成虚拟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DOM</a:t>
            </a:r>
            <a:r>
              <a:rPr kumimoji="1" lang="zh-CN" altLang="en-US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+ diff + 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必要的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DOM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更新</a:t>
            </a:r>
            <a:endParaRPr kumimoji="1" lang="en-US" altLang="zh-CN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m</a:t>
            </a:r>
            <a:r>
              <a:rPr kumimoji="1" lang="en-US" altLang="zh-CN" dirty="0" err="1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vvm</a:t>
            </a:r>
            <a:endParaRPr kumimoji="1" lang="en-US" altLang="zh-CN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	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定位发生变动的数据（脏值检测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重新</a:t>
            </a:r>
            <a:r>
              <a:rPr kumimoji="1" lang="zh-CN" altLang="en-US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搜集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依赖） 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+ 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必要的</a:t>
            </a:r>
            <a:r>
              <a:rPr kumimoji="1" lang="en-US" altLang="zh-CN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DOM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更新</a:t>
            </a:r>
            <a:endParaRPr kumimoji="1" lang="zh-CN" altLang="en-US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8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DA39BA1-519E-4DD2-9A56-C547517D4F27}"/>
              </a:ext>
            </a:extLst>
          </p:cNvPr>
          <p:cNvSpPr txBox="1">
            <a:spLocks/>
          </p:cNvSpPr>
          <p:nvPr/>
        </p:nvSpPr>
        <p:spPr>
          <a:xfrm>
            <a:off x="1253429" y="283996"/>
            <a:ext cx="8277770" cy="456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08BF9"/>
                </a:solidFill>
                <a:latin typeface="Microsoft YaHei"/>
                <a:ea typeface="Microsoft YaHei"/>
                <a:cs typeface="Microsoft YaHei"/>
              </a:defRPr>
            </a:lvl1pPr>
          </a:lstStyle>
          <a:p>
            <a:r>
              <a:rPr lang="zh-CN" altLang="en-US" sz="2500" b="1" dirty="0"/>
              <a:t>云链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859379" y="454793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 smtClean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473533"/>
            <a:ext cx="8077200" cy="46386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1097279" y="1473533"/>
            <a:ext cx="1012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框架跨</a:t>
            </a:r>
            <a:r>
              <a:rPr kumimoji="1" lang="zh-CN" altLang="en-US" dirty="0" smtClean="0">
                <a:solidFill>
                  <a:srgbClr val="008BF9"/>
                </a:solidFill>
                <a:latin typeface="Microsoft YaHei" charset="0"/>
                <a:ea typeface="Microsoft YaHei" charset="0"/>
                <a:cs typeface="Microsoft YaHei" charset="0"/>
              </a:rPr>
              <a:t>平台</a:t>
            </a:r>
            <a:endParaRPr kumimoji="1" lang="en-US" altLang="zh-CN" dirty="0">
              <a:solidFill>
                <a:srgbClr val="008BF9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0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kumimoji="1" dirty="0" smtClean="0">
            <a:solidFill>
              <a:srgbClr val="008BF9"/>
            </a:solidFill>
            <a:latin typeface="Microsoft YaHei" charset="0"/>
            <a:ea typeface="Microsoft YaHei" charset="0"/>
            <a:cs typeface="Microsoft YaHei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3943</TotalTime>
  <Words>293</Words>
  <Application>Microsoft Office PowerPoint</Application>
  <PresentationFormat>宽屏</PresentationFormat>
  <Paragraphs>69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HelveticaNeue Light</vt:lpstr>
      <vt:lpstr>宋体</vt:lpstr>
      <vt:lpstr>Microsoft YaHei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account</cp:lastModifiedBy>
  <cp:revision>980</cp:revision>
  <dcterms:created xsi:type="dcterms:W3CDTF">2017-08-03T08:12:23Z</dcterms:created>
  <dcterms:modified xsi:type="dcterms:W3CDTF">2019-12-22T12:45:29Z</dcterms:modified>
</cp:coreProperties>
</file>