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3"/>
  </p:notesMasterIdLst>
  <p:handoutMasterIdLst>
    <p:handoutMasterId r:id="rId34"/>
  </p:handoutMasterIdLst>
  <p:sldIdLst>
    <p:sldId id="256" r:id="rId2"/>
    <p:sldId id="258" r:id="rId3"/>
    <p:sldId id="295" r:id="rId4"/>
    <p:sldId id="296" r:id="rId5"/>
    <p:sldId id="259" r:id="rId6"/>
    <p:sldId id="260" r:id="rId7"/>
    <p:sldId id="288" r:id="rId8"/>
    <p:sldId id="261" r:id="rId9"/>
    <p:sldId id="289" r:id="rId10"/>
    <p:sldId id="290" r:id="rId11"/>
    <p:sldId id="293" r:id="rId12"/>
    <p:sldId id="287" r:id="rId13"/>
    <p:sldId id="266" r:id="rId14"/>
    <p:sldId id="297" r:id="rId15"/>
    <p:sldId id="298" r:id="rId16"/>
    <p:sldId id="263" r:id="rId17"/>
    <p:sldId id="268" r:id="rId18"/>
    <p:sldId id="300" r:id="rId19"/>
    <p:sldId id="271" r:id="rId20"/>
    <p:sldId id="301" r:id="rId21"/>
    <p:sldId id="272" r:id="rId22"/>
    <p:sldId id="274" r:id="rId23"/>
    <p:sldId id="277" r:id="rId24"/>
    <p:sldId id="278" r:id="rId25"/>
    <p:sldId id="280" r:id="rId26"/>
    <p:sldId id="279" r:id="rId27"/>
    <p:sldId id="281" r:id="rId28"/>
    <p:sldId id="283" r:id="rId29"/>
    <p:sldId id="284" r:id="rId30"/>
    <p:sldId id="285"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03" autoAdjust="0"/>
  </p:normalViewPr>
  <p:slideViewPr>
    <p:cSldViewPr snapToGrid="0" snapToObjects="1" showGuides="1">
      <p:cViewPr varScale="1">
        <p:scale>
          <a:sx n="93" d="100"/>
          <a:sy n="93" d="100"/>
        </p:scale>
        <p:origin x="2124" y="66"/>
      </p:cViewPr>
      <p:guideLst>
        <p:guide orient="horz" pos="872"/>
        <p:guide pos="28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4DA24-0249-8F4B-97D0-6B3584912DFF}" type="doc">
      <dgm:prSet loTypeId="urn:microsoft.com/office/officeart/2005/8/layout/cycle8" loCatId="" qsTypeId="urn:microsoft.com/office/officeart/2005/8/quickstyle/simple4" qsCatId="simple" csTypeId="urn:microsoft.com/office/officeart/2005/8/colors/accent1_2" csCatId="accent1" phldr="1"/>
      <dgm:spPr/>
      <dgm:t>
        <a:bodyPr/>
        <a:lstStyle/>
        <a:p>
          <a:endParaRPr lang="en-US"/>
        </a:p>
      </dgm:t>
    </dgm:pt>
    <dgm:pt modelId="{42044BA7-72B9-D64A-86B3-2E9F9614026A}">
      <dgm:prSet/>
      <dgm:spPr/>
      <dgm:t>
        <a:bodyPr/>
        <a:lstStyle/>
        <a:p>
          <a:pPr rtl="0"/>
          <a:r>
            <a:rPr lang="en-US" dirty="0"/>
            <a:t>Simple</a:t>
          </a:r>
        </a:p>
      </dgm:t>
    </dgm:pt>
    <dgm:pt modelId="{581DC0CD-2007-7844-A826-A412380F5C8A}" type="parTrans" cxnId="{E9BC9EB6-3857-E64E-87B2-E39106B3B518}">
      <dgm:prSet/>
      <dgm:spPr/>
      <dgm:t>
        <a:bodyPr/>
        <a:lstStyle/>
        <a:p>
          <a:endParaRPr lang="en-US"/>
        </a:p>
      </dgm:t>
    </dgm:pt>
    <dgm:pt modelId="{94A903EA-6059-A447-A860-3BEAB888A6B0}" type="sibTrans" cxnId="{E9BC9EB6-3857-E64E-87B2-E39106B3B518}">
      <dgm:prSet/>
      <dgm:spPr/>
      <dgm:t>
        <a:bodyPr/>
        <a:lstStyle/>
        <a:p>
          <a:endParaRPr lang="en-US"/>
        </a:p>
      </dgm:t>
    </dgm:pt>
    <dgm:pt modelId="{C5B948D3-2111-B345-B50C-39D82C7B8C66}">
      <dgm:prSet/>
      <dgm:spPr/>
      <dgm:t>
        <a:bodyPr/>
        <a:lstStyle/>
        <a:p>
          <a:pPr rtl="0"/>
          <a:r>
            <a:rPr lang="en-US" dirty="0"/>
            <a:t>Comparative</a:t>
          </a:r>
        </a:p>
      </dgm:t>
    </dgm:pt>
    <dgm:pt modelId="{7834DBF3-4780-2A4F-B282-4ADCCC6110A5}" type="parTrans" cxnId="{6020D2BD-1CAC-A24A-9A8B-3EEC1E0B80E0}">
      <dgm:prSet/>
      <dgm:spPr/>
      <dgm:t>
        <a:bodyPr/>
        <a:lstStyle/>
        <a:p>
          <a:endParaRPr lang="en-US"/>
        </a:p>
      </dgm:t>
    </dgm:pt>
    <dgm:pt modelId="{D8A187E2-3643-BB43-9D2A-8EC58BEEFFAF}" type="sibTrans" cxnId="{6020D2BD-1CAC-A24A-9A8B-3EEC1E0B80E0}">
      <dgm:prSet/>
      <dgm:spPr/>
      <dgm:t>
        <a:bodyPr/>
        <a:lstStyle/>
        <a:p>
          <a:endParaRPr lang="en-US"/>
        </a:p>
      </dgm:t>
    </dgm:pt>
    <dgm:pt modelId="{3616217B-CCB9-2F4C-93B2-C67734557E4B}">
      <dgm:prSet/>
      <dgm:spPr/>
      <dgm:t>
        <a:bodyPr/>
        <a:lstStyle/>
        <a:p>
          <a:pPr rtl="0"/>
          <a:r>
            <a:rPr lang="en-US" dirty="0"/>
            <a:t>Behavior Influencing</a:t>
          </a:r>
        </a:p>
      </dgm:t>
    </dgm:pt>
    <dgm:pt modelId="{30FA4A9C-8C8D-214E-B14C-FD13B971C55F}" type="parTrans" cxnId="{5AF6E637-28B9-6A40-B19C-4D6CA6619146}">
      <dgm:prSet/>
      <dgm:spPr/>
      <dgm:t>
        <a:bodyPr/>
        <a:lstStyle/>
        <a:p>
          <a:endParaRPr lang="en-US"/>
        </a:p>
      </dgm:t>
    </dgm:pt>
    <dgm:pt modelId="{DEC732BA-803F-074F-8BFC-A57BAC2E81AA}" type="sibTrans" cxnId="{5AF6E637-28B9-6A40-B19C-4D6CA6619146}">
      <dgm:prSet/>
      <dgm:spPr/>
      <dgm:t>
        <a:bodyPr/>
        <a:lstStyle/>
        <a:p>
          <a:endParaRPr lang="en-US"/>
        </a:p>
      </dgm:t>
    </dgm:pt>
    <dgm:pt modelId="{5933FE8E-B94E-A841-BA35-917A5ED70DFB}" type="pres">
      <dgm:prSet presAssocID="{4F54DA24-0249-8F4B-97D0-6B3584912DFF}" presName="compositeShape" presStyleCnt="0">
        <dgm:presLayoutVars>
          <dgm:chMax val="7"/>
          <dgm:dir/>
          <dgm:resizeHandles val="exact"/>
        </dgm:presLayoutVars>
      </dgm:prSet>
      <dgm:spPr/>
    </dgm:pt>
    <dgm:pt modelId="{20F0DEC8-CCE7-474B-85C4-E755301DF12B}" type="pres">
      <dgm:prSet presAssocID="{4F54DA24-0249-8F4B-97D0-6B3584912DFF}" presName="wedge1" presStyleLbl="node1" presStyleIdx="0" presStyleCnt="3" custLinFactNeighborY="-2270"/>
      <dgm:spPr/>
    </dgm:pt>
    <dgm:pt modelId="{732F194A-DD1F-4C4A-ACF7-74F3412768CB}" type="pres">
      <dgm:prSet presAssocID="{4F54DA24-0249-8F4B-97D0-6B3584912DFF}" presName="dummy1a" presStyleCnt="0"/>
      <dgm:spPr/>
    </dgm:pt>
    <dgm:pt modelId="{EA99DFEC-3B63-3C4D-A72C-95D20FEEF394}" type="pres">
      <dgm:prSet presAssocID="{4F54DA24-0249-8F4B-97D0-6B3584912DFF}" presName="dummy1b" presStyleCnt="0"/>
      <dgm:spPr/>
    </dgm:pt>
    <dgm:pt modelId="{C21EC6A6-1F4A-B641-BABF-EDA8E64B8380}" type="pres">
      <dgm:prSet presAssocID="{4F54DA24-0249-8F4B-97D0-6B3584912DFF}" presName="wedge1Tx" presStyleLbl="node1" presStyleIdx="0" presStyleCnt="3">
        <dgm:presLayoutVars>
          <dgm:chMax val="0"/>
          <dgm:chPref val="0"/>
          <dgm:bulletEnabled val="1"/>
        </dgm:presLayoutVars>
      </dgm:prSet>
      <dgm:spPr/>
    </dgm:pt>
    <dgm:pt modelId="{6ED7F961-D083-E14F-A9DD-9F7F332F28E8}" type="pres">
      <dgm:prSet presAssocID="{4F54DA24-0249-8F4B-97D0-6B3584912DFF}" presName="wedge2" presStyleLbl="node1" presStyleIdx="1" presStyleCnt="3"/>
      <dgm:spPr/>
    </dgm:pt>
    <dgm:pt modelId="{D9D11BAD-96DE-6A43-A9B7-DC6AB90BED47}" type="pres">
      <dgm:prSet presAssocID="{4F54DA24-0249-8F4B-97D0-6B3584912DFF}" presName="dummy2a" presStyleCnt="0"/>
      <dgm:spPr/>
    </dgm:pt>
    <dgm:pt modelId="{34C1B098-BD71-7546-9192-9CA0C5FD1201}" type="pres">
      <dgm:prSet presAssocID="{4F54DA24-0249-8F4B-97D0-6B3584912DFF}" presName="dummy2b" presStyleCnt="0"/>
      <dgm:spPr/>
    </dgm:pt>
    <dgm:pt modelId="{D2D8471E-38CE-5343-A0B1-5EBD1D3674A5}" type="pres">
      <dgm:prSet presAssocID="{4F54DA24-0249-8F4B-97D0-6B3584912DFF}" presName="wedge2Tx" presStyleLbl="node1" presStyleIdx="1" presStyleCnt="3">
        <dgm:presLayoutVars>
          <dgm:chMax val="0"/>
          <dgm:chPref val="0"/>
          <dgm:bulletEnabled val="1"/>
        </dgm:presLayoutVars>
      </dgm:prSet>
      <dgm:spPr/>
    </dgm:pt>
    <dgm:pt modelId="{EDB17616-1960-6548-9019-26F188920FE1}" type="pres">
      <dgm:prSet presAssocID="{4F54DA24-0249-8F4B-97D0-6B3584912DFF}" presName="wedge3" presStyleLbl="node1" presStyleIdx="2" presStyleCnt="3"/>
      <dgm:spPr/>
    </dgm:pt>
    <dgm:pt modelId="{6DBCCAFC-56C2-D44F-A4FE-C2578DD51903}" type="pres">
      <dgm:prSet presAssocID="{4F54DA24-0249-8F4B-97D0-6B3584912DFF}" presName="dummy3a" presStyleCnt="0"/>
      <dgm:spPr/>
    </dgm:pt>
    <dgm:pt modelId="{B84A2F4E-1373-FD46-AD6A-7DB80BC69598}" type="pres">
      <dgm:prSet presAssocID="{4F54DA24-0249-8F4B-97D0-6B3584912DFF}" presName="dummy3b" presStyleCnt="0"/>
      <dgm:spPr/>
    </dgm:pt>
    <dgm:pt modelId="{2023CEB4-B0FE-FB4E-8C3F-4D5B4C5BD14D}" type="pres">
      <dgm:prSet presAssocID="{4F54DA24-0249-8F4B-97D0-6B3584912DFF}" presName="wedge3Tx" presStyleLbl="node1" presStyleIdx="2" presStyleCnt="3">
        <dgm:presLayoutVars>
          <dgm:chMax val="0"/>
          <dgm:chPref val="0"/>
          <dgm:bulletEnabled val="1"/>
        </dgm:presLayoutVars>
      </dgm:prSet>
      <dgm:spPr/>
    </dgm:pt>
    <dgm:pt modelId="{EF5B99E9-263E-0841-B918-8243996F51F7}" type="pres">
      <dgm:prSet presAssocID="{94A903EA-6059-A447-A860-3BEAB888A6B0}" presName="arrowWedge1" presStyleLbl="fgSibTrans2D1" presStyleIdx="0" presStyleCnt="3"/>
      <dgm:spPr/>
    </dgm:pt>
    <dgm:pt modelId="{77C1CF75-A557-A546-BCF2-AE77FE2C112E}" type="pres">
      <dgm:prSet presAssocID="{D8A187E2-3643-BB43-9D2A-8EC58BEEFFAF}" presName="arrowWedge2" presStyleLbl="fgSibTrans2D1" presStyleIdx="1" presStyleCnt="3"/>
      <dgm:spPr/>
    </dgm:pt>
    <dgm:pt modelId="{1B3092D1-DB60-EB4F-B11C-81B69E338DE5}" type="pres">
      <dgm:prSet presAssocID="{DEC732BA-803F-074F-8BFC-A57BAC2E81AA}" presName="arrowWedge3" presStyleLbl="fgSibTrans2D1" presStyleIdx="2" presStyleCnt="3"/>
      <dgm:spPr/>
    </dgm:pt>
  </dgm:ptLst>
  <dgm:cxnLst>
    <dgm:cxn modelId="{C0612912-724C-D04A-B650-B91B5F8D9614}" type="presOf" srcId="{4F54DA24-0249-8F4B-97D0-6B3584912DFF}" destId="{5933FE8E-B94E-A841-BA35-917A5ED70DFB}" srcOrd="0" destOrd="0" presId="urn:microsoft.com/office/officeart/2005/8/layout/cycle8"/>
    <dgm:cxn modelId="{5AF6E637-28B9-6A40-B19C-4D6CA6619146}" srcId="{4F54DA24-0249-8F4B-97D0-6B3584912DFF}" destId="{3616217B-CCB9-2F4C-93B2-C67734557E4B}" srcOrd="2" destOrd="0" parTransId="{30FA4A9C-8C8D-214E-B14C-FD13B971C55F}" sibTransId="{DEC732BA-803F-074F-8BFC-A57BAC2E81AA}"/>
    <dgm:cxn modelId="{C8384171-A133-A24D-A9EA-2B17433C5645}" type="presOf" srcId="{42044BA7-72B9-D64A-86B3-2E9F9614026A}" destId="{C21EC6A6-1F4A-B641-BABF-EDA8E64B8380}" srcOrd="1" destOrd="0" presId="urn:microsoft.com/office/officeart/2005/8/layout/cycle8"/>
    <dgm:cxn modelId="{BFE2E372-B213-B74D-B4E0-67D4A97AE53D}" type="presOf" srcId="{3616217B-CCB9-2F4C-93B2-C67734557E4B}" destId="{EDB17616-1960-6548-9019-26F188920FE1}" srcOrd="0" destOrd="0" presId="urn:microsoft.com/office/officeart/2005/8/layout/cycle8"/>
    <dgm:cxn modelId="{AA44F575-AAA7-A742-B1AD-0E3319530C15}" type="presOf" srcId="{3616217B-CCB9-2F4C-93B2-C67734557E4B}" destId="{2023CEB4-B0FE-FB4E-8C3F-4D5B4C5BD14D}" srcOrd="1" destOrd="0" presId="urn:microsoft.com/office/officeart/2005/8/layout/cycle8"/>
    <dgm:cxn modelId="{60A1CA96-9892-5F4F-9812-77BB9A525888}" type="presOf" srcId="{C5B948D3-2111-B345-B50C-39D82C7B8C66}" destId="{D2D8471E-38CE-5343-A0B1-5EBD1D3674A5}" srcOrd="1" destOrd="0" presId="urn:microsoft.com/office/officeart/2005/8/layout/cycle8"/>
    <dgm:cxn modelId="{4F75A7B5-611F-5147-8D6E-04635BF909BA}" type="presOf" srcId="{C5B948D3-2111-B345-B50C-39D82C7B8C66}" destId="{6ED7F961-D083-E14F-A9DD-9F7F332F28E8}" srcOrd="0" destOrd="0" presId="urn:microsoft.com/office/officeart/2005/8/layout/cycle8"/>
    <dgm:cxn modelId="{E9BC9EB6-3857-E64E-87B2-E39106B3B518}" srcId="{4F54DA24-0249-8F4B-97D0-6B3584912DFF}" destId="{42044BA7-72B9-D64A-86B3-2E9F9614026A}" srcOrd="0" destOrd="0" parTransId="{581DC0CD-2007-7844-A826-A412380F5C8A}" sibTransId="{94A903EA-6059-A447-A860-3BEAB888A6B0}"/>
    <dgm:cxn modelId="{6020D2BD-1CAC-A24A-9A8B-3EEC1E0B80E0}" srcId="{4F54DA24-0249-8F4B-97D0-6B3584912DFF}" destId="{C5B948D3-2111-B345-B50C-39D82C7B8C66}" srcOrd="1" destOrd="0" parTransId="{7834DBF3-4780-2A4F-B282-4ADCCC6110A5}" sibTransId="{D8A187E2-3643-BB43-9D2A-8EC58BEEFFAF}"/>
    <dgm:cxn modelId="{EFC30DED-A741-EB40-9312-FEE59F9D2824}" type="presOf" srcId="{42044BA7-72B9-D64A-86B3-2E9F9614026A}" destId="{20F0DEC8-CCE7-474B-85C4-E755301DF12B}" srcOrd="0" destOrd="0" presId="urn:microsoft.com/office/officeart/2005/8/layout/cycle8"/>
    <dgm:cxn modelId="{44CEB8D3-EA21-A94C-BB9D-8E0EFBFBF381}" type="presParOf" srcId="{5933FE8E-B94E-A841-BA35-917A5ED70DFB}" destId="{20F0DEC8-CCE7-474B-85C4-E755301DF12B}" srcOrd="0" destOrd="0" presId="urn:microsoft.com/office/officeart/2005/8/layout/cycle8"/>
    <dgm:cxn modelId="{A83C91DA-2EFB-C54E-AF6F-8D67EB3E6ADB}" type="presParOf" srcId="{5933FE8E-B94E-A841-BA35-917A5ED70DFB}" destId="{732F194A-DD1F-4C4A-ACF7-74F3412768CB}" srcOrd="1" destOrd="0" presId="urn:microsoft.com/office/officeart/2005/8/layout/cycle8"/>
    <dgm:cxn modelId="{90D0DD1D-640A-8D47-AB69-B601DB4630FC}" type="presParOf" srcId="{5933FE8E-B94E-A841-BA35-917A5ED70DFB}" destId="{EA99DFEC-3B63-3C4D-A72C-95D20FEEF394}" srcOrd="2" destOrd="0" presId="urn:microsoft.com/office/officeart/2005/8/layout/cycle8"/>
    <dgm:cxn modelId="{12049FC6-202C-BD43-8CD1-0B6C21E4D15B}" type="presParOf" srcId="{5933FE8E-B94E-A841-BA35-917A5ED70DFB}" destId="{C21EC6A6-1F4A-B641-BABF-EDA8E64B8380}" srcOrd="3" destOrd="0" presId="urn:microsoft.com/office/officeart/2005/8/layout/cycle8"/>
    <dgm:cxn modelId="{C252969F-8305-6B44-A2DC-420760E82B50}" type="presParOf" srcId="{5933FE8E-B94E-A841-BA35-917A5ED70DFB}" destId="{6ED7F961-D083-E14F-A9DD-9F7F332F28E8}" srcOrd="4" destOrd="0" presId="urn:microsoft.com/office/officeart/2005/8/layout/cycle8"/>
    <dgm:cxn modelId="{C5767881-3F44-944D-A1F3-5D89ED5E4763}" type="presParOf" srcId="{5933FE8E-B94E-A841-BA35-917A5ED70DFB}" destId="{D9D11BAD-96DE-6A43-A9B7-DC6AB90BED47}" srcOrd="5" destOrd="0" presId="urn:microsoft.com/office/officeart/2005/8/layout/cycle8"/>
    <dgm:cxn modelId="{1C9B95FB-E286-8647-94C6-67C7436BBDA8}" type="presParOf" srcId="{5933FE8E-B94E-A841-BA35-917A5ED70DFB}" destId="{34C1B098-BD71-7546-9192-9CA0C5FD1201}" srcOrd="6" destOrd="0" presId="urn:microsoft.com/office/officeart/2005/8/layout/cycle8"/>
    <dgm:cxn modelId="{C196CAF3-E6A7-CB44-81C9-E59A70444870}" type="presParOf" srcId="{5933FE8E-B94E-A841-BA35-917A5ED70DFB}" destId="{D2D8471E-38CE-5343-A0B1-5EBD1D3674A5}" srcOrd="7" destOrd="0" presId="urn:microsoft.com/office/officeart/2005/8/layout/cycle8"/>
    <dgm:cxn modelId="{6833BE36-E7BD-4047-BA5A-8EEFC0795921}" type="presParOf" srcId="{5933FE8E-B94E-A841-BA35-917A5ED70DFB}" destId="{EDB17616-1960-6548-9019-26F188920FE1}" srcOrd="8" destOrd="0" presId="urn:microsoft.com/office/officeart/2005/8/layout/cycle8"/>
    <dgm:cxn modelId="{0A00EACC-8A59-0744-B9A9-5388A30D4128}" type="presParOf" srcId="{5933FE8E-B94E-A841-BA35-917A5ED70DFB}" destId="{6DBCCAFC-56C2-D44F-A4FE-C2578DD51903}" srcOrd="9" destOrd="0" presId="urn:microsoft.com/office/officeart/2005/8/layout/cycle8"/>
    <dgm:cxn modelId="{55A70F3D-B9F6-8A41-9C94-FE6CDC7FB401}" type="presParOf" srcId="{5933FE8E-B94E-A841-BA35-917A5ED70DFB}" destId="{B84A2F4E-1373-FD46-AD6A-7DB80BC69598}" srcOrd="10" destOrd="0" presId="urn:microsoft.com/office/officeart/2005/8/layout/cycle8"/>
    <dgm:cxn modelId="{3ECA6A67-3E38-C84C-BE0D-3F58B4D9EF74}" type="presParOf" srcId="{5933FE8E-B94E-A841-BA35-917A5ED70DFB}" destId="{2023CEB4-B0FE-FB4E-8C3F-4D5B4C5BD14D}" srcOrd="11" destOrd="0" presId="urn:microsoft.com/office/officeart/2005/8/layout/cycle8"/>
    <dgm:cxn modelId="{14DC9E70-FA03-CA41-96BF-CC5B87EE3CDD}" type="presParOf" srcId="{5933FE8E-B94E-A841-BA35-917A5ED70DFB}" destId="{EF5B99E9-263E-0841-B918-8243996F51F7}" srcOrd="12" destOrd="0" presId="urn:microsoft.com/office/officeart/2005/8/layout/cycle8"/>
    <dgm:cxn modelId="{36D4425E-D955-8B4C-9A15-08EF090531B0}" type="presParOf" srcId="{5933FE8E-B94E-A841-BA35-917A5ED70DFB}" destId="{77C1CF75-A557-A546-BCF2-AE77FE2C112E}" srcOrd="13" destOrd="0" presId="urn:microsoft.com/office/officeart/2005/8/layout/cycle8"/>
    <dgm:cxn modelId="{8A36027F-8845-8B43-AE11-4C4E78CA4B16}" type="presParOf" srcId="{5933FE8E-B94E-A841-BA35-917A5ED70DFB}" destId="{1B3092D1-DB60-EB4F-B11C-81B69E338DE5}"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0DEC8-CCE7-474B-85C4-E755301DF12B}">
      <dsp:nvSpPr>
        <dsp:cNvPr id="0" name=""/>
        <dsp:cNvSpPr/>
      </dsp:nvSpPr>
      <dsp:spPr>
        <a:xfrm>
          <a:off x="2334689" y="188655"/>
          <a:ext cx="3450121" cy="3450121"/>
        </a:xfrm>
        <a:prstGeom prst="pie">
          <a:avLst>
            <a:gd name="adj1" fmla="val 16200000"/>
            <a:gd name="adj2" fmla="val 180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Simple</a:t>
          </a:r>
        </a:p>
      </dsp:txBody>
      <dsp:txXfrm>
        <a:off x="4152984" y="919752"/>
        <a:ext cx="1232186" cy="1026821"/>
      </dsp:txXfrm>
    </dsp:sp>
    <dsp:sp modelId="{6ED7F961-D083-E14F-A9DD-9F7F332F28E8}">
      <dsp:nvSpPr>
        <dsp:cNvPr id="0" name=""/>
        <dsp:cNvSpPr/>
      </dsp:nvSpPr>
      <dsp:spPr>
        <a:xfrm>
          <a:off x="2263632" y="390192"/>
          <a:ext cx="3450121" cy="3450121"/>
        </a:xfrm>
        <a:prstGeom prst="pie">
          <a:avLst>
            <a:gd name="adj1" fmla="val 1800000"/>
            <a:gd name="adj2" fmla="val 900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Comparative</a:t>
          </a:r>
        </a:p>
      </dsp:txBody>
      <dsp:txXfrm>
        <a:off x="3085090" y="2628663"/>
        <a:ext cx="1848279" cy="903603"/>
      </dsp:txXfrm>
    </dsp:sp>
    <dsp:sp modelId="{EDB17616-1960-6548-9019-26F188920FE1}">
      <dsp:nvSpPr>
        <dsp:cNvPr id="0" name=""/>
        <dsp:cNvSpPr/>
      </dsp:nvSpPr>
      <dsp:spPr>
        <a:xfrm>
          <a:off x="2192576" y="266973"/>
          <a:ext cx="3450121" cy="3450121"/>
        </a:xfrm>
        <a:prstGeom prst="pie">
          <a:avLst>
            <a:gd name="adj1" fmla="val 9000000"/>
            <a:gd name="adj2" fmla="val 1620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Behavior Influencing</a:t>
          </a:r>
        </a:p>
      </dsp:txBody>
      <dsp:txXfrm>
        <a:off x="2592215" y="998070"/>
        <a:ext cx="1232186" cy="1026821"/>
      </dsp:txXfrm>
    </dsp:sp>
    <dsp:sp modelId="{EF5B99E9-263E-0841-B918-8243996F51F7}">
      <dsp:nvSpPr>
        <dsp:cNvPr id="0" name=""/>
        <dsp:cNvSpPr/>
      </dsp:nvSpPr>
      <dsp:spPr>
        <a:xfrm>
          <a:off x="2121394" y="-24923"/>
          <a:ext cx="3877278" cy="3877278"/>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7C1CF75-A557-A546-BCF2-AE77FE2C112E}">
      <dsp:nvSpPr>
        <dsp:cNvPr id="0" name=""/>
        <dsp:cNvSpPr/>
      </dsp:nvSpPr>
      <dsp:spPr>
        <a:xfrm>
          <a:off x="2050054" y="176395"/>
          <a:ext cx="3877278" cy="3877278"/>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B3092D1-DB60-EB4F-B11C-81B69E338DE5}">
      <dsp:nvSpPr>
        <dsp:cNvPr id="0" name=""/>
        <dsp:cNvSpPr/>
      </dsp:nvSpPr>
      <dsp:spPr>
        <a:xfrm>
          <a:off x="1978713" y="53394"/>
          <a:ext cx="3877278" cy="3877278"/>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31660-DD44-FD4E-AC5D-7A43B1842726}" type="datetimeFigureOut">
              <a:rPr lang="en-US" smtClean="0"/>
              <a:t>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003C73-E3B0-9C40-8763-79DD9CE29F3A}" type="slidenum">
              <a:rPr lang="en-US" smtClean="0"/>
              <a:t>‹#›</a:t>
            </a:fld>
            <a:endParaRPr lang="en-US"/>
          </a:p>
        </p:txBody>
      </p:sp>
    </p:spTree>
    <p:extLst>
      <p:ext uri="{BB962C8B-B14F-4D97-AF65-F5344CB8AC3E}">
        <p14:creationId xmlns:p14="http://schemas.microsoft.com/office/powerpoint/2010/main" val="831442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F99CB-945E-ED4C-A552-AE2CA97AE922}" type="datetimeFigureOut">
              <a:rPr lang="en-US" smtClean="0"/>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DDF59-2456-FF4F-816D-41B1D43DE12B}" type="slidenum">
              <a:rPr lang="en-US" smtClean="0"/>
              <a:t>‹#›</a:t>
            </a:fld>
            <a:endParaRPr lang="en-US"/>
          </a:p>
        </p:txBody>
      </p:sp>
    </p:spTree>
    <p:extLst>
      <p:ext uri="{BB962C8B-B14F-4D97-AF65-F5344CB8AC3E}">
        <p14:creationId xmlns:p14="http://schemas.microsoft.com/office/powerpoint/2010/main" val="1503515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5</a:t>
            </a:fld>
            <a:endParaRPr lang="en-US"/>
          </a:p>
        </p:txBody>
      </p:sp>
    </p:spTree>
    <p:extLst>
      <p:ext uri="{BB962C8B-B14F-4D97-AF65-F5344CB8AC3E}">
        <p14:creationId xmlns:p14="http://schemas.microsoft.com/office/powerpoint/2010/main" val="13885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scaled down the resolution to make it fit…</a:t>
            </a:r>
          </a:p>
          <a:p>
            <a:r>
              <a:rPr lang="en-US" dirty="0"/>
              <a:t>Lot of text.  </a:t>
            </a:r>
            <a:r>
              <a:rPr lang="en-US" dirty="0" err="1"/>
              <a:t>Simlarly</a:t>
            </a:r>
            <a:r>
              <a:rPr lang="en-US" dirty="0"/>
              <a:t> sized and organized.  Where should I look?</a:t>
            </a:r>
          </a:p>
          <a:p>
            <a:r>
              <a:rPr lang="en-US" dirty="0"/>
              <a:t>Numbers</a:t>
            </a:r>
            <a:r>
              <a:rPr lang="en-US" baseline="0" dirty="0"/>
              <a:t> are given without context.  Nothing is emphasized.</a:t>
            </a:r>
          </a:p>
          <a:p>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28</a:t>
            </a:fld>
            <a:endParaRPr lang="en-US"/>
          </a:p>
        </p:txBody>
      </p:sp>
    </p:spTree>
    <p:extLst>
      <p:ext uri="{BB962C8B-B14F-4D97-AF65-F5344CB8AC3E}">
        <p14:creationId xmlns:p14="http://schemas.microsoft.com/office/powerpoint/2010/main" val="328968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a:t>
            </a:r>
            <a:r>
              <a:rPr lang="en-US" baseline="0" dirty="0"/>
              <a:t> numbers for pictures, but again, not clear where to look.  </a:t>
            </a:r>
          </a:p>
          <a:p>
            <a:r>
              <a:rPr lang="en-US" baseline="0" dirty="0"/>
              <a:t>Some </a:t>
            </a:r>
            <a:r>
              <a:rPr lang="en-US" baseline="0" dirty="0" err="1"/>
              <a:t>lements</a:t>
            </a:r>
            <a:r>
              <a:rPr lang="en-US" baseline="0" dirty="0"/>
              <a:t> are better (red and green arrows for directions), still </a:t>
            </a:r>
            <a:r>
              <a:rPr lang="en-US" baseline="0" dirty="0" err="1"/>
              <a:t>ahrd</a:t>
            </a:r>
            <a:r>
              <a:rPr lang="en-US" baseline="0" dirty="0"/>
              <a:t> to digest at a glance.  Too much information</a:t>
            </a:r>
          </a:p>
          <a:p>
            <a:r>
              <a:rPr lang="en-US" baseline="0" dirty="0"/>
              <a:t>High ink-to-page density</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29</a:t>
            </a:fld>
            <a:endParaRPr lang="en-US"/>
          </a:p>
        </p:txBody>
      </p:sp>
    </p:spTree>
    <p:extLst>
      <p:ext uri="{BB962C8B-B14F-4D97-AF65-F5344CB8AC3E}">
        <p14:creationId xmlns:p14="http://schemas.microsoft.com/office/powerpoint/2010/main" val="271297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a:t>
            </a:r>
            <a:r>
              <a:rPr lang="en-US" baseline="0" dirty="0"/>
              <a:t> information.</a:t>
            </a:r>
          </a:p>
          <a:p>
            <a:r>
              <a:rPr lang="en-US" baseline="0" dirty="0"/>
              <a:t>Low ink to page ratio.  </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30</a:t>
            </a:fld>
            <a:endParaRPr lang="en-US"/>
          </a:p>
        </p:txBody>
      </p:sp>
    </p:spTree>
    <p:extLst>
      <p:ext uri="{BB962C8B-B14F-4D97-AF65-F5344CB8AC3E}">
        <p14:creationId xmlns:p14="http://schemas.microsoft.com/office/powerpoint/2010/main" val="17414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a:t>
            </a:r>
          </a:p>
          <a:p>
            <a:r>
              <a:rPr lang="en-US" dirty="0"/>
              <a:t>EBITDA,</a:t>
            </a:r>
            <a:r>
              <a:rPr lang="en-US" baseline="0" dirty="0"/>
              <a:t> net Cash Flow, Net Worth</a:t>
            </a:r>
          </a:p>
          <a:p>
            <a:endParaRPr lang="en-US" baseline="0" dirty="0"/>
          </a:p>
          <a:p>
            <a:r>
              <a:rPr lang="en-US" baseline="0" dirty="0"/>
              <a:t>Finance:</a:t>
            </a:r>
          </a:p>
          <a:p>
            <a:r>
              <a:rPr lang="en-US" baseline="0" dirty="0"/>
              <a:t>P/E Ratio, D/ E ratio, ROI, </a:t>
            </a:r>
          </a:p>
          <a:p>
            <a:endParaRPr lang="en-US" baseline="0" dirty="0"/>
          </a:p>
          <a:p>
            <a:r>
              <a:rPr lang="en-US" baseline="0" dirty="0"/>
              <a:t>Ops:</a:t>
            </a:r>
          </a:p>
          <a:p>
            <a:r>
              <a:rPr lang="en-US" baseline="0" dirty="0"/>
              <a:t>Inventory turns, WIP. Throughput rate, idle time, utilization</a:t>
            </a:r>
          </a:p>
          <a:p>
            <a:endParaRPr lang="en-US" baseline="0" dirty="0"/>
          </a:p>
          <a:p>
            <a:r>
              <a:rPr lang="en-US" baseline="0" dirty="0"/>
              <a:t>Marketing:</a:t>
            </a:r>
          </a:p>
          <a:p>
            <a:r>
              <a:rPr lang="en-US" baseline="0" dirty="0" err="1"/>
              <a:t>Recency</a:t>
            </a:r>
            <a:r>
              <a:rPr lang="en-US" baseline="0" dirty="0"/>
              <a:t>, Frequency, </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6</a:t>
            </a:fld>
            <a:endParaRPr lang="en-US"/>
          </a:p>
        </p:txBody>
      </p:sp>
    </p:spTree>
    <p:extLst>
      <p:ext uri="{BB962C8B-B14F-4D97-AF65-F5344CB8AC3E}">
        <p14:creationId xmlns:p14="http://schemas.microsoft.com/office/powerpoint/2010/main" val="326736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is attributed</a:t>
            </a:r>
            <a:r>
              <a:rPr lang="en-US" baseline="0" dirty="0"/>
              <a:t> to both Tom Peters and Peter </a:t>
            </a:r>
            <a:r>
              <a:rPr lang="en-US" baseline="0" dirty="0" err="1"/>
              <a:t>Drucker</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7</a:t>
            </a:fld>
            <a:endParaRPr lang="en-US"/>
          </a:p>
        </p:txBody>
      </p:sp>
    </p:spTree>
    <p:extLst>
      <p:ext uri="{BB962C8B-B14F-4D97-AF65-F5344CB8AC3E}">
        <p14:creationId xmlns:p14="http://schemas.microsoft.com/office/powerpoint/2010/main" val="51352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a:t>
            </a:r>
            <a:r>
              <a:rPr lang="en-US" baseline="0" dirty="0"/>
              <a:t> score is a bad example because most people have no idea how its calculated.   We don’t know if 645 is a good or a bad number, so it’s hard to interpret. </a:t>
            </a:r>
          </a:p>
          <a:p>
            <a:endParaRPr lang="en-US" dirty="0"/>
          </a:p>
          <a:p>
            <a:r>
              <a:rPr lang="en-US" dirty="0"/>
              <a:t>#defective is a bad example</a:t>
            </a:r>
            <a:r>
              <a:rPr lang="en-US" baseline="0" dirty="0"/>
              <a:t> because if goes down, we don’t know if quality improved, or if sales decreased…</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8</a:t>
            </a:fld>
            <a:endParaRPr lang="en-US"/>
          </a:p>
        </p:txBody>
      </p:sp>
    </p:spTree>
    <p:extLst>
      <p:ext uri="{BB962C8B-B14F-4D97-AF65-F5344CB8AC3E}">
        <p14:creationId xmlns:p14="http://schemas.microsoft.com/office/powerpoint/2010/main" val="13285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a:t>
            </a:r>
            <a:r>
              <a:rPr lang="en-US" baseline="0" dirty="0"/>
              <a:t> example of a bad metric as presented…  </a:t>
            </a:r>
          </a:p>
          <a:p>
            <a:r>
              <a:rPr lang="en-US" baseline="0" dirty="0"/>
              <a:t>How do you compare across plants?  Capacity?  Product-Mix?</a:t>
            </a:r>
          </a:p>
        </p:txBody>
      </p:sp>
      <p:sp>
        <p:nvSpPr>
          <p:cNvPr id="4" name="Slide Number Placeholder 3"/>
          <p:cNvSpPr>
            <a:spLocks noGrp="1"/>
          </p:cNvSpPr>
          <p:nvPr>
            <p:ph type="sldNum" sz="quarter" idx="10"/>
          </p:nvPr>
        </p:nvSpPr>
        <p:spPr/>
        <p:txBody>
          <a:bodyPr/>
          <a:lstStyle/>
          <a:p>
            <a:fld id="{5B6DDF59-2456-FF4F-816D-41B1D43DE12B}" type="slidenum">
              <a:rPr lang="en-US" smtClean="0"/>
              <a:t>9</a:t>
            </a:fld>
            <a:endParaRPr lang="en-US"/>
          </a:p>
        </p:txBody>
      </p:sp>
    </p:spTree>
    <p:extLst>
      <p:ext uri="{BB962C8B-B14F-4D97-AF65-F5344CB8AC3E}">
        <p14:creationId xmlns:p14="http://schemas.microsoft.com/office/powerpoint/2010/main" val="220787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a:t>
            </a:r>
            <a:r>
              <a:rPr lang="en-US" baseline="0" dirty="0"/>
              <a:t> </a:t>
            </a:r>
            <a:r>
              <a:rPr lang="en-US" baseline="0" dirty="0" err="1"/>
              <a:t>Youtube</a:t>
            </a:r>
            <a:r>
              <a:rPr lang="en-US" baseline="0" dirty="0"/>
              <a:t> and social philanthropy here.  </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10</a:t>
            </a:fld>
            <a:endParaRPr lang="en-US"/>
          </a:p>
        </p:txBody>
      </p:sp>
    </p:spTree>
    <p:extLst>
      <p:ext uri="{BB962C8B-B14F-4D97-AF65-F5344CB8AC3E}">
        <p14:creationId xmlns:p14="http://schemas.microsoft.com/office/powerpoint/2010/main" val="12150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Europe:  Large chemical competitor.</a:t>
            </a:r>
          </a:p>
          <a:p>
            <a:r>
              <a:rPr lang="en-US" dirty="0"/>
              <a:t>Japan… only producer that has been approved to make product.  </a:t>
            </a:r>
          </a:p>
        </p:txBody>
      </p:sp>
      <p:sp>
        <p:nvSpPr>
          <p:cNvPr id="4" name="Slide Number Placeholder 3"/>
          <p:cNvSpPr>
            <a:spLocks noGrp="1"/>
          </p:cNvSpPr>
          <p:nvPr>
            <p:ph type="sldNum" sz="quarter" idx="10"/>
          </p:nvPr>
        </p:nvSpPr>
        <p:spPr/>
        <p:txBody>
          <a:bodyPr/>
          <a:lstStyle/>
          <a:p>
            <a:fld id="{5B6DDF59-2456-FF4F-816D-41B1D43DE12B}" type="slidenum">
              <a:rPr lang="en-US" smtClean="0"/>
              <a:t>17</a:t>
            </a:fld>
            <a:endParaRPr lang="en-US"/>
          </a:p>
        </p:txBody>
      </p:sp>
    </p:spTree>
    <p:extLst>
      <p:ext uri="{BB962C8B-B14F-4D97-AF65-F5344CB8AC3E}">
        <p14:creationId xmlns:p14="http://schemas.microsoft.com/office/powerpoint/2010/main" val="17743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Frankfurt</a:t>
            </a:r>
            <a:r>
              <a:rPr lang="en-US" baseline="0" dirty="0"/>
              <a:t> – computer control of first step. Extensive waste recovery</a:t>
            </a:r>
            <a:endParaRPr lang="en-US" dirty="0"/>
          </a:p>
        </p:txBody>
      </p:sp>
      <p:sp>
        <p:nvSpPr>
          <p:cNvPr id="4" name="Slide Number Placeholder 3"/>
          <p:cNvSpPr>
            <a:spLocks noGrp="1"/>
          </p:cNvSpPr>
          <p:nvPr>
            <p:ph type="sldNum" sz="quarter" idx="10"/>
          </p:nvPr>
        </p:nvSpPr>
        <p:spPr/>
        <p:txBody>
          <a:bodyPr/>
          <a:lstStyle/>
          <a:p>
            <a:fld id="{5B6DDF59-2456-FF4F-816D-41B1D43DE12B}" type="slidenum">
              <a:rPr lang="en-US" smtClean="0"/>
              <a:t>19</a:t>
            </a:fld>
            <a:endParaRPr lang="en-US"/>
          </a:p>
        </p:txBody>
      </p:sp>
    </p:spTree>
    <p:extLst>
      <p:ext uri="{BB962C8B-B14F-4D97-AF65-F5344CB8AC3E}">
        <p14:creationId xmlns:p14="http://schemas.microsoft.com/office/powerpoint/2010/main" val="1491276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a:t>
            </a:r>
            <a:r>
              <a:rPr lang="en-US" baseline="0" dirty="0"/>
              <a:t> are given in context…  </a:t>
            </a:r>
          </a:p>
          <a:p>
            <a:r>
              <a:rPr lang="en-US" baseline="0" dirty="0"/>
              <a:t>Size corresponds to immediate importance.</a:t>
            </a:r>
          </a:p>
          <a:p>
            <a:r>
              <a:rPr lang="en-US" baseline="0" dirty="0"/>
              <a:t> Many things are not immediately visible…</a:t>
            </a:r>
          </a:p>
          <a:p>
            <a:r>
              <a:rPr lang="en-US" baseline="0" dirty="0"/>
              <a:t>Alerts for things like </a:t>
            </a:r>
            <a:r>
              <a:rPr lang="en-US" baseline="0" dirty="0" err="1"/>
              <a:t>Engnie</a:t>
            </a:r>
            <a:r>
              <a:rPr lang="en-US" baseline="0" dirty="0"/>
              <a:t> light</a:t>
            </a:r>
          </a:p>
          <a:p>
            <a:r>
              <a:rPr lang="en-US" dirty="0"/>
              <a:t>Aesthetically pleasing?</a:t>
            </a:r>
          </a:p>
        </p:txBody>
      </p:sp>
      <p:sp>
        <p:nvSpPr>
          <p:cNvPr id="4" name="Slide Number Placeholder 3"/>
          <p:cNvSpPr>
            <a:spLocks noGrp="1"/>
          </p:cNvSpPr>
          <p:nvPr>
            <p:ph type="sldNum" sz="quarter" idx="10"/>
          </p:nvPr>
        </p:nvSpPr>
        <p:spPr/>
        <p:txBody>
          <a:bodyPr/>
          <a:lstStyle/>
          <a:p>
            <a:fld id="{5B6DDF59-2456-FF4F-816D-41B1D43DE12B}" type="slidenum">
              <a:rPr lang="en-US" smtClean="0"/>
              <a:t>27</a:t>
            </a:fld>
            <a:endParaRPr lang="en-US"/>
          </a:p>
        </p:txBody>
      </p:sp>
    </p:spTree>
    <p:extLst>
      <p:ext uri="{BB962C8B-B14F-4D97-AF65-F5344CB8AC3E}">
        <p14:creationId xmlns:p14="http://schemas.microsoft.com/office/powerpoint/2010/main" val="120251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lgn="ctr">
              <a:defRPr sz="3600" cap="none" baseline="0"/>
            </a:lvl1pPr>
          </a:lstStyle>
          <a:p>
            <a:r>
              <a:rPr lang="en-US" dirty="0"/>
              <a:t>Click To Edit Master Title Style</a:t>
            </a:r>
          </a:p>
        </p:txBody>
      </p:sp>
      <p:sp>
        <p:nvSpPr>
          <p:cNvPr id="3" name="Subtitle 2"/>
          <p:cNvSpPr>
            <a:spLocks noGrp="1"/>
          </p:cNvSpPr>
          <p:nvPr>
            <p:ph type="subTitle" idx="1"/>
          </p:nvPr>
        </p:nvSpPr>
        <p:spPr>
          <a:xfrm>
            <a:off x="1386198" y="3534398"/>
            <a:ext cx="6400800" cy="1752600"/>
          </a:xfrm>
        </p:spPr>
        <p:txBody>
          <a:bodyPr/>
          <a:lstStyle>
            <a:lvl1pPr marL="0" indent="0" algn="ctr">
              <a:buNone/>
              <a:defRPr b="1" i="1">
                <a:solidFill>
                  <a:schemeClr val="tx1">
                    <a:lumMod val="75000"/>
                    <a:lumOff val="25000"/>
                  </a:schemeClr>
                </a:solidFill>
                <a:latin typeface="Times New Roman"/>
                <a:cs typeface="Times New 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Rectangle 13"/>
          <p:cNvSpPr/>
          <p:nvPr userDrawn="1"/>
        </p:nvSpPr>
        <p:spPr>
          <a:xfrm>
            <a:off x="0" y="5803900"/>
            <a:ext cx="9144000" cy="10527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Rectangle 14"/>
          <p:cNvSpPr/>
          <p:nvPr userDrawn="1"/>
        </p:nvSpPr>
        <p:spPr>
          <a:xfrm flipV="1">
            <a:off x="0" y="5778500"/>
            <a:ext cx="9144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a:ea typeface="+mn-ea"/>
              <a:cs typeface="+mn-cs"/>
            </a:endParaRPr>
          </a:p>
        </p:txBody>
      </p:sp>
      <p:pic>
        <p:nvPicPr>
          <p:cNvPr id="17" name="Picture 16" descr="1-lineWordmark_GoldOnCard_NoBG.eps"/>
          <p:cNvPicPr>
            <a:picLocks noChangeAspect="1"/>
          </p:cNvPicPr>
          <p:nvPr userDrawn="1"/>
        </p:nvPicPr>
        <p:blipFill>
          <a:blip r:embed="rId2"/>
          <a:stretch>
            <a:fillRect/>
          </a:stretch>
        </p:blipFill>
        <p:spPr>
          <a:xfrm>
            <a:off x="6997700" y="6457796"/>
            <a:ext cx="1822126" cy="154821"/>
          </a:xfrm>
          <a:prstGeom prst="rect">
            <a:avLst/>
          </a:prstGeom>
        </p:spPr>
      </p:pic>
      <p:pic>
        <p:nvPicPr>
          <p:cNvPr id="18" name="Picture 17" descr="Formal_Marshall_GoldOnCard_NoBG.eps"/>
          <p:cNvPicPr>
            <a:picLocks noChangeAspect="1"/>
          </p:cNvPicPr>
          <p:nvPr userDrawn="1"/>
        </p:nvPicPr>
        <p:blipFill>
          <a:blip r:embed="rId3"/>
          <a:stretch>
            <a:fillRect/>
          </a:stretch>
        </p:blipFill>
        <p:spPr>
          <a:xfrm>
            <a:off x="330229" y="6138496"/>
            <a:ext cx="1841968" cy="4337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BUAD 425 - Metrics, KPIs, Dashboards</a:t>
            </a:r>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BUAD 425 - Metrics, KPIs, Dashboards</a:t>
            </a:r>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24600"/>
            <a:ext cx="21336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324600"/>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2A534F5-4B21-7446-A118-B73F35DD4956}" type="slidenum">
              <a:rPr lang="en-US"/>
              <a:pPr/>
              <a:t>‹#›</a:t>
            </a:fld>
            <a:endParaRPr lang="en-US"/>
          </a:p>
        </p:txBody>
      </p:sp>
    </p:spTree>
    <p:extLst>
      <p:ext uri="{BB962C8B-B14F-4D97-AF65-F5344CB8AC3E}">
        <p14:creationId xmlns:p14="http://schemas.microsoft.com/office/powerpoint/2010/main" val="165360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BUAD 425 - Metrics, KPIs, Dashboards</a:t>
            </a:r>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BUAD 425 - Metrics, KPIs, Dashboards</a:t>
            </a:r>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D73B0E4-6178-BC41-B99F-4921FB75C09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marL="182880" marR="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sz="2800"/>
            </a:lvl1pPr>
            <a:lvl2pPr marL="457200" marR="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sz="2400"/>
            </a:lvl2pPr>
            <a:lvl3pPr marL="731520" marR="0"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sz="2000"/>
            </a:lvl3pPr>
            <a:lvl4pPr marL="1005840" marR="0" indent="-182880" algn="l" defTabSz="914400" rtl="0" eaLnBrk="1" fontAlgn="auto" latinLnBrk="0" hangingPunct="1">
              <a:lnSpc>
                <a:spcPct val="100000"/>
              </a:lnSpc>
              <a:spcBef>
                <a:spcPct val="20000"/>
              </a:spcBef>
              <a:spcAft>
                <a:spcPts val="0"/>
              </a:spcAft>
              <a:buClr>
                <a:srgbClr val="93A299"/>
              </a:buClr>
              <a:buSzTx/>
              <a:buFont typeface="Arial" pitchFamily="34" charset="0"/>
              <a:buChar char="•"/>
              <a:tabLst/>
              <a:defRPr sz="1800"/>
            </a:lvl4pPr>
            <a:lvl5pPr marL="1188720" marR="0" indent="-137160" algn="l" defTabSz="914400" rtl="0" eaLnBrk="1" fontAlgn="auto" latinLnBrk="0" hangingPunct="1">
              <a:lnSpc>
                <a:spcPct val="100000"/>
              </a:lnSpc>
              <a:spcBef>
                <a:spcPct val="20000"/>
              </a:spcBef>
              <a:spcAft>
                <a:spcPts val="0"/>
              </a:spcAft>
              <a:buClr>
                <a:srgbClr val="93A299"/>
              </a:buClr>
              <a:buSzPct val="100000"/>
              <a:buFont typeface="Arial" pitchFamily="34" charset="0"/>
              <a:buChar char="•"/>
              <a:tabLst/>
              <a:defRPr sz="1800"/>
            </a:lvl5pPr>
            <a:lvl6pPr>
              <a:defRPr sz="1800"/>
            </a:lvl6pPr>
            <a:lvl7pPr>
              <a:defRPr sz="1800"/>
            </a:lvl7pPr>
            <a:lvl8pPr>
              <a:defRPr sz="1800"/>
            </a:lvl8pPr>
            <a:lvl9pPr>
              <a:defRPr sz="1800"/>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dirty="0">
                <a:ln>
                  <a:noFill/>
                </a:ln>
                <a:solidFill>
                  <a:srgbClr val="292934"/>
                </a:solidFill>
                <a:effectLst/>
                <a:uLnTx/>
                <a:uFillTx/>
                <a:latin typeface="+mn-lt"/>
                <a:ea typeface="+mn-ea"/>
                <a:cs typeface="+mn-cs"/>
              </a:rPr>
              <a:t>Click to edit Master text styles</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1800" b="0" i="0" u="none" strike="noStrike" kern="1200" cap="none" spc="0" normalizeH="0" baseline="0" noProof="0" dirty="0">
                <a:ln>
                  <a:noFill/>
                </a:ln>
                <a:solidFill>
                  <a:srgbClr val="292934"/>
                </a:solidFill>
                <a:effectLst/>
                <a:uLnTx/>
                <a:uFillTx/>
                <a:latin typeface="+mn-lt"/>
                <a:ea typeface="+mn-ea"/>
                <a:cs typeface="+mn-cs"/>
              </a:rPr>
              <a:t>Second level</a:t>
            </a: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r>
              <a:rPr kumimoji="0" lang="en-US" sz="1600" b="0" i="0" u="none" strike="noStrike" kern="1200" cap="none" spc="0" normalizeH="0" baseline="0" noProof="0" dirty="0">
                <a:ln>
                  <a:noFill/>
                </a:ln>
                <a:solidFill>
                  <a:srgbClr val="292934"/>
                </a:solidFill>
                <a:effectLst/>
                <a:uLnTx/>
                <a:uFillTx/>
                <a:latin typeface="+mn-lt"/>
                <a:ea typeface="+mn-ea"/>
                <a:cs typeface="+mn-cs"/>
              </a:rPr>
              <a:t>Third level</a:t>
            </a:r>
          </a:p>
          <a:p>
            <a:pPr marL="1005840" marR="0" lvl="3" indent="-182880" algn="l" defTabSz="914400" rtl="0" eaLnBrk="1" fontAlgn="auto" latinLnBrk="0" hangingPunct="1">
              <a:lnSpc>
                <a:spcPct val="100000"/>
              </a:lnSpc>
              <a:spcBef>
                <a:spcPct val="20000"/>
              </a:spcBef>
              <a:spcAft>
                <a:spcPts val="0"/>
              </a:spcAft>
              <a:buClr>
                <a:srgbClr val="93A299"/>
              </a:buClr>
              <a:buSzTx/>
              <a:buFont typeface="Arial" pitchFamily="34" charset="0"/>
              <a:buChar char="•"/>
              <a:tabLst/>
              <a:defRPr/>
            </a:pPr>
            <a:r>
              <a:rPr kumimoji="0" lang="en-US" sz="1400" b="0" i="0" u="none" strike="noStrike" kern="1200" cap="none" spc="0" normalizeH="0" baseline="0" noProof="0" dirty="0">
                <a:ln>
                  <a:noFill/>
                </a:ln>
                <a:solidFill>
                  <a:srgbClr val="292934"/>
                </a:solidFill>
                <a:effectLst/>
                <a:uLnTx/>
                <a:uFillTx/>
                <a:latin typeface="+mn-lt"/>
                <a:ea typeface="+mn-ea"/>
                <a:cs typeface="+mn-cs"/>
              </a:rPr>
              <a:t>Fourth level</a:t>
            </a:r>
          </a:p>
          <a:p>
            <a:pPr marL="1188720" marR="0" lvl="4" indent="-137160" algn="l" defTabSz="914400" rtl="0" eaLnBrk="1" fontAlgn="auto" latinLnBrk="0" hangingPunct="1">
              <a:lnSpc>
                <a:spcPct val="100000"/>
              </a:lnSpc>
              <a:spcBef>
                <a:spcPct val="20000"/>
              </a:spcBef>
              <a:spcAft>
                <a:spcPts val="0"/>
              </a:spcAft>
              <a:buClr>
                <a:srgbClr val="93A299"/>
              </a:buClr>
              <a:buSzPct val="100000"/>
              <a:buFont typeface="Arial" pitchFamily="34" charset="0"/>
              <a:buChar char="•"/>
              <a:tabLst/>
              <a:defRPr/>
            </a:pPr>
            <a:r>
              <a:rPr kumimoji="0" lang="en-US" sz="1200" b="0" i="0" u="none" strike="noStrike" kern="1200" cap="none" spc="0" normalizeH="0" baseline="0" noProof="0" dirty="0">
                <a:ln>
                  <a:noFill/>
                </a:ln>
                <a:solidFill>
                  <a:srgbClr val="292934"/>
                </a:solidFill>
                <a:effectLst/>
                <a:uLnTx/>
                <a:uFillTx/>
                <a:latin typeface="+mn-lt"/>
                <a:ea typeface="+mn-ea"/>
                <a:cs typeface="+mn-cs"/>
              </a:rPr>
              <a:t>Fifth level</a:t>
            </a:r>
          </a:p>
        </p:txBody>
      </p:sp>
      <p:sp>
        <p:nvSpPr>
          <p:cNvPr id="5" name="Date Placeholder 4"/>
          <p:cNvSpPr>
            <a:spLocks noGrp="1"/>
          </p:cNvSpPr>
          <p:nvPr>
            <p:ph type="dt" sz="half" idx="10"/>
          </p:nvPr>
        </p:nvSpPr>
        <p:spPr/>
        <p:txBody>
          <a:bodyPr/>
          <a:lstStyle/>
          <a:p>
            <a:r>
              <a:rPr lang="en-US"/>
              <a:t>BUAD 425 - Metrics, KPIs, Dashboards</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99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990000"/>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marL="182880" marR="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sz="2400"/>
            </a:lvl1pPr>
            <a:lvl2pPr marL="457200" marR="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sz="2000"/>
            </a:lvl2pPr>
            <a:lvl3pPr marL="731520" marR="0"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sz="1800"/>
            </a:lvl3pPr>
            <a:lvl4pPr marL="1005840" marR="0" indent="-182880" algn="l" defTabSz="914400" rtl="0" eaLnBrk="1" fontAlgn="auto" latinLnBrk="0" hangingPunct="1">
              <a:lnSpc>
                <a:spcPct val="100000"/>
              </a:lnSpc>
              <a:spcBef>
                <a:spcPct val="20000"/>
              </a:spcBef>
              <a:spcAft>
                <a:spcPts val="0"/>
              </a:spcAft>
              <a:buClr>
                <a:srgbClr val="93A299"/>
              </a:buClr>
              <a:buSzTx/>
              <a:buFont typeface="Arial" pitchFamily="34" charset="0"/>
              <a:buChar char="•"/>
              <a:tabLst/>
              <a:defRPr sz="1600"/>
            </a:lvl4pPr>
            <a:lvl5pPr marL="1188720" marR="0" indent="-137160" algn="l" defTabSz="914400" rtl="0" eaLnBrk="1" fontAlgn="auto" latinLnBrk="0" hangingPunct="1">
              <a:lnSpc>
                <a:spcPct val="100000"/>
              </a:lnSpc>
              <a:spcBef>
                <a:spcPct val="20000"/>
              </a:spcBef>
              <a:spcAft>
                <a:spcPts val="0"/>
              </a:spcAft>
              <a:buClr>
                <a:srgbClr val="93A299"/>
              </a:buClr>
              <a:buSzPct val="100000"/>
              <a:buFont typeface="Arial" pitchFamily="34" charset="0"/>
              <a:buChar char="•"/>
              <a:tabLst/>
              <a:defRPr sz="1600"/>
            </a:lvl5pPr>
            <a:lvl6pPr>
              <a:defRPr sz="1600"/>
            </a:lvl6pPr>
            <a:lvl7pPr>
              <a:defRPr sz="1600"/>
            </a:lvl7pPr>
            <a:lvl8pPr>
              <a:defRPr sz="1600"/>
            </a:lvl8pPr>
            <a:lvl9pPr>
              <a:defRPr sz="1600"/>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dirty="0">
                <a:ln>
                  <a:noFill/>
                </a:ln>
                <a:solidFill>
                  <a:srgbClr val="292934"/>
                </a:solidFill>
                <a:effectLst/>
                <a:uLnTx/>
                <a:uFillTx/>
                <a:latin typeface="+mn-lt"/>
                <a:ea typeface="+mn-ea"/>
                <a:cs typeface="+mn-cs"/>
              </a:rPr>
              <a:t>Click to edit Master text styles</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1800" b="0" i="0" u="none" strike="noStrike" kern="1200" cap="none" spc="0" normalizeH="0" baseline="0" noProof="0" dirty="0">
                <a:ln>
                  <a:noFill/>
                </a:ln>
                <a:solidFill>
                  <a:srgbClr val="292934"/>
                </a:solidFill>
                <a:effectLst/>
                <a:uLnTx/>
                <a:uFillTx/>
                <a:latin typeface="+mn-lt"/>
                <a:ea typeface="+mn-ea"/>
                <a:cs typeface="+mn-cs"/>
              </a:rPr>
              <a:t>Second level</a:t>
            </a: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r>
              <a:rPr kumimoji="0" lang="en-US" sz="1600" b="0" i="0" u="none" strike="noStrike" kern="1200" cap="none" spc="0" normalizeH="0" baseline="0" noProof="0" dirty="0">
                <a:ln>
                  <a:noFill/>
                </a:ln>
                <a:solidFill>
                  <a:srgbClr val="292934"/>
                </a:solidFill>
                <a:effectLst/>
                <a:uLnTx/>
                <a:uFillTx/>
                <a:latin typeface="+mn-lt"/>
                <a:ea typeface="+mn-ea"/>
                <a:cs typeface="+mn-cs"/>
              </a:rPr>
              <a:t>Third level</a:t>
            </a:r>
          </a:p>
          <a:p>
            <a:pPr marL="1005840" marR="0" lvl="3" indent="-182880" algn="l" defTabSz="914400" rtl="0" eaLnBrk="1" fontAlgn="auto" latinLnBrk="0" hangingPunct="1">
              <a:lnSpc>
                <a:spcPct val="100000"/>
              </a:lnSpc>
              <a:spcBef>
                <a:spcPct val="20000"/>
              </a:spcBef>
              <a:spcAft>
                <a:spcPts val="0"/>
              </a:spcAft>
              <a:buClr>
                <a:srgbClr val="93A299"/>
              </a:buClr>
              <a:buSzTx/>
              <a:buFont typeface="Arial" pitchFamily="34" charset="0"/>
              <a:buChar char="•"/>
              <a:tabLst/>
              <a:defRPr/>
            </a:pPr>
            <a:r>
              <a:rPr kumimoji="0" lang="en-US" sz="1400" b="0" i="0" u="none" strike="noStrike" kern="1200" cap="none" spc="0" normalizeH="0" baseline="0" noProof="0" dirty="0">
                <a:ln>
                  <a:noFill/>
                </a:ln>
                <a:solidFill>
                  <a:srgbClr val="292934"/>
                </a:solidFill>
                <a:effectLst/>
                <a:uLnTx/>
                <a:uFillTx/>
                <a:latin typeface="+mn-lt"/>
                <a:ea typeface="+mn-ea"/>
                <a:cs typeface="+mn-cs"/>
              </a:rPr>
              <a:t>Fourth level</a:t>
            </a:r>
          </a:p>
          <a:p>
            <a:pPr marL="1188720" marR="0" lvl="4" indent="-137160" algn="l" defTabSz="914400" rtl="0" eaLnBrk="1" fontAlgn="auto" latinLnBrk="0" hangingPunct="1">
              <a:lnSpc>
                <a:spcPct val="100000"/>
              </a:lnSpc>
              <a:spcBef>
                <a:spcPct val="20000"/>
              </a:spcBef>
              <a:spcAft>
                <a:spcPts val="0"/>
              </a:spcAft>
              <a:buClr>
                <a:srgbClr val="93A299"/>
              </a:buClr>
              <a:buSzPct val="100000"/>
              <a:buFont typeface="Arial" pitchFamily="34" charset="0"/>
              <a:buChar char="•"/>
              <a:tabLst/>
              <a:defRPr/>
            </a:pPr>
            <a:r>
              <a:rPr kumimoji="0" lang="en-US" sz="1200" b="0" i="0" u="none" strike="noStrike" kern="1200" cap="none" spc="0" normalizeH="0" baseline="0" noProof="0" dirty="0">
                <a:ln>
                  <a:noFill/>
                </a:ln>
                <a:solidFill>
                  <a:srgbClr val="292934"/>
                </a:solidFill>
                <a:effectLst/>
                <a:uLnTx/>
                <a:uFillTx/>
                <a:latin typeface="+mn-lt"/>
                <a:ea typeface="+mn-ea"/>
                <a:cs typeface="+mn-cs"/>
              </a:rPr>
              <a:t>Fifth level</a:t>
            </a:r>
          </a:p>
        </p:txBody>
      </p:sp>
      <p:sp>
        <p:nvSpPr>
          <p:cNvPr id="7" name="Date Placeholder 6"/>
          <p:cNvSpPr>
            <a:spLocks noGrp="1"/>
          </p:cNvSpPr>
          <p:nvPr>
            <p:ph type="dt" sz="half" idx="10"/>
          </p:nvPr>
        </p:nvSpPr>
        <p:spPr/>
        <p:txBody>
          <a:bodyPr/>
          <a:lstStyle/>
          <a:p>
            <a:r>
              <a:rPr lang="en-US"/>
              <a:t>BUAD 425 - Metrics, KPIs, Dashboards</a:t>
            </a:r>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1D73B0E4-6178-BC41-B99F-4921FB75C09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a:t>BUAD 425 - Metrics, KPIs, Dashboards</a:t>
            </a:r>
            <a:endParaRPr lang="en-US" dirty="0"/>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BUAD 425 - Metrics, KPIs, Dashboards</a:t>
            </a:r>
            <a:endParaRPr lang="en-US" dirty="0"/>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130552"/>
            <a:ext cx="2139696" cy="424361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r>
              <a:rPr lang="en-US"/>
              <a:t>BUAD 425 - Metrics, KPIs, Dashboards</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D73B0E4-6178-BC41-B99F-4921FB75C09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rgbClr val="8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solidFill>
                  <a:srgbClr val="990000"/>
                </a:solidFill>
              </a:defRPr>
            </a:lvl1pPr>
          </a:lstStyle>
          <a:p>
            <a:r>
              <a:rPr lang="en-US" dirty="0"/>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BUAD 425 - Metrics, KPIs, Dashboards</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D73B0E4-6178-BC41-B99F-4921FB75C0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9144000" cy="36576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a:t>BUAD 425 - Metrics, KPIs, Dashboards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D73B0E4-6178-BC41-B99F-4921FB75C0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spcBef>
          <a:spcPct val="0"/>
        </a:spcBef>
        <a:buNone/>
        <a:defRPr sz="3600" kern="1200" spc="-100" baseline="0">
          <a:solidFill>
            <a:srgbClr val="9900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4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2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youtu.be/IGQmdoK_Zf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a:xfrm>
            <a:off x="685800" y="907256"/>
            <a:ext cx="7848600" cy="2391569"/>
          </a:xfrm>
        </p:spPr>
        <p:txBody>
          <a:bodyPr/>
          <a:lstStyle/>
          <a:p>
            <a:br>
              <a:rPr lang="en-US" dirty="0"/>
            </a:br>
            <a:r>
              <a:rPr lang="en-US" dirty="0"/>
              <a:t>Data Analytics:</a:t>
            </a:r>
            <a:br>
              <a:rPr lang="en-US" dirty="0"/>
            </a:br>
            <a:br>
              <a:rPr lang="en-US" dirty="0"/>
            </a:br>
            <a:r>
              <a:rPr lang="en-US" dirty="0"/>
              <a:t>Metrics, KPIs and Dashboards</a:t>
            </a:r>
            <a:br>
              <a:rPr lang="en-US" dirty="0"/>
            </a:br>
            <a:endParaRPr lang="en-US" dirty="0"/>
          </a:p>
        </p:txBody>
      </p:sp>
    </p:spTree>
    <p:extLst>
      <p:ext uri="{BB962C8B-B14F-4D97-AF65-F5344CB8AC3E}">
        <p14:creationId xmlns:p14="http://schemas.microsoft.com/office/powerpoint/2010/main" val="314639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III: Behavior-Influencing</a:t>
            </a:r>
          </a:p>
        </p:txBody>
      </p:sp>
      <p:sp>
        <p:nvSpPr>
          <p:cNvPr id="3" name="Content Placeholder 2"/>
          <p:cNvSpPr>
            <a:spLocks noGrp="1"/>
          </p:cNvSpPr>
          <p:nvPr>
            <p:ph idx="1"/>
          </p:nvPr>
        </p:nvSpPr>
        <p:spPr/>
        <p:txBody>
          <a:bodyPr/>
          <a:lstStyle/>
          <a:p>
            <a:r>
              <a:rPr lang="en-US" dirty="0"/>
              <a:t>Changes in a metric should shape behavior</a:t>
            </a:r>
          </a:p>
          <a:p>
            <a:pPr lvl="1"/>
            <a:r>
              <a:rPr lang="en-US" dirty="0"/>
              <a:t>What will you do as a business if this number goes up unexpectedly?  Goes down unexpectedly?</a:t>
            </a:r>
          </a:p>
          <a:p>
            <a:pPr lvl="1"/>
            <a:r>
              <a:rPr lang="en-US" dirty="0"/>
              <a:t>Will improving this number improve your business in a meaningful way?</a:t>
            </a:r>
          </a:p>
          <a:p>
            <a:pPr lvl="1"/>
            <a:endParaRPr lang="en-US" dirty="0"/>
          </a:p>
          <a:p>
            <a:pPr lvl="1"/>
            <a:endParaRPr lang="en-US" dirty="0"/>
          </a:p>
          <a:p>
            <a:r>
              <a:rPr lang="en-US" dirty="0"/>
              <a:t>Examples of “not so influential” metrics:</a:t>
            </a:r>
          </a:p>
          <a:p>
            <a:pPr lvl="1"/>
            <a:r>
              <a:rPr lang="en-US" dirty="0"/>
              <a:t>From your reading</a:t>
            </a:r>
            <a:r>
              <a:rPr lang="mr-IN" dirty="0"/>
              <a:t>…</a:t>
            </a:r>
            <a:endParaRPr lang="en-US" dirty="0"/>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10</a:t>
            </a:fld>
            <a:endParaRPr lang="en-US"/>
          </a:p>
        </p:txBody>
      </p:sp>
      <p:sp>
        <p:nvSpPr>
          <p:cNvPr id="6" name="TextBox 5"/>
          <p:cNvSpPr txBox="1"/>
          <p:nvPr/>
        </p:nvSpPr>
        <p:spPr>
          <a:xfrm>
            <a:off x="457200" y="5553670"/>
            <a:ext cx="835365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dirty="0">
                <a:solidFill>
                  <a:srgbClr val="990000"/>
                </a:solidFill>
              </a:rPr>
              <a:t>If knowing this number won’t help you achieve your businesses goals, don’t bother tracking it.</a:t>
            </a:r>
          </a:p>
          <a:p>
            <a:pPr algn="ctr"/>
            <a:endParaRPr lang="en-US" sz="2000" dirty="0">
              <a:solidFill>
                <a:srgbClr val="990000"/>
              </a:solidFill>
            </a:endParaRPr>
          </a:p>
        </p:txBody>
      </p:sp>
    </p:spTree>
    <p:extLst>
      <p:ext uri="{BB962C8B-B14F-4D97-AF65-F5344CB8AC3E}">
        <p14:creationId xmlns:p14="http://schemas.microsoft.com/office/powerpoint/2010/main" val="59050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Good metrics/KPIs are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50678467"/>
              </p:ext>
            </p:extLst>
          </p:nvPr>
        </p:nvGraphicFramePr>
        <p:xfrm>
          <a:off x="457200" y="1788359"/>
          <a:ext cx="7977387" cy="410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11</a:t>
            </a:fld>
            <a:endParaRPr lang="en-US"/>
          </a:p>
        </p:txBody>
      </p:sp>
    </p:spTree>
    <p:extLst>
      <p:ext uri="{BB962C8B-B14F-4D97-AF65-F5344CB8AC3E}">
        <p14:creationId xmlns:p14="http://schemas.microsoft.com/office/powerpoint/2010/main" val="32160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your audience</a:t>
            </a:r>
            <a:r>
              <a:rPr lang="mr-IN" dirty="0"/>
              <a:t>…</a:t>
            </a:r>
            <a:endParaRPr lang="en-US" dirty="0"/>
          </a:p>
        </p:txBody>
      </p:sp>
      <p:sp>
        <p:nvSpPr>
          <p:cNvPr id="3" name="Content Placeholder 2"/>
          <p:cNvSpPr>
            <a:spLocks noGrp="1"/>
          </p:cNvSpPr>
          <p:nvPr>
            <p:ph idx="1"/>
          </p:nvPr>
        </p:nvSpPr>
        <p:spPr/>
        <p:txBody>
          <a:bodyPr/>
          <a:lstStyle/>
          <a:p>
            <a:r>
              <a:rPr lang="en-US" dirty="0"/>
              <a:t>KPIs and metrics that are useful to some members of the business are useless to others</a:t>
            </a:r>
          </a:p>
          <a:p>
            <a:pPr lvl="1"/>
            <a:r>
              <a:rPr lang="en-US" dirty="0"/>
              <a:t>Higher management -&gt; more aggregated, long-term metrics</a:t>
            </a:r>
          </a:p>
          <a:p>
            <a:pPr lvl="1"/>
            <a:r>
              <a:rPr lang="en-US" dirty="0"/>
              <a:t>In the trenches -&gt; more granular, short-term metrics</a:t>
            </a:r>
          </a:p>
          <a:p>
            <a:endParaRPr lang="en-US" dirty="0"/>
          </a:p>
          <a:p>
            <a:endParaRPr lang="en-US" dirty="0"/>
          </a:p>
          <a:p>
            <a:r>
              <a:rPr lang="en-US" dirty="0"/>
              <a:t>Ex.: Car-Dealership</a:t>
            </a:r>
          </a:p>
          <a:p>
            <a:pPr lvl="1"/>
            <a:r>
              <a:rPr lang="en-US" dirty="0"/>
              <a:t>CEO of GM -&gt; Avg. Quarterly Sales</a:t>
            </a:r>
          </a:p>
          <a:p>
            <a:pPr lvl="1"/>
            <a:r>
              <a:rPr lang="en-US" dirty="0"/>
              <a:t>Director of Regional Sales -&gt; Avg. Monthly Sales by Car Model by Dealership</a:t>
            </a:r>
          </a:p>
          <a:p>
            <a:pPr lvl="1"/>
            <a:r>
              <a:rPr lang="en-US" dirty="0"/>
              <a:t>Head of Dealership -&gt; Weekly Sales by Car Model by Salesperson</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12</a:t>
            </a:fld>
            <a:endParaRPr lang="en-US"/>
          </a:p>
        </p:txBody>
      </p:sp>
    </p:spTree>
    <p:extLst>
      <p:ext uri="{BB962C8B-B14F-4D97-AF65-F5344CB8AC3E}">
        <p14:creationId xmlns:p14="http://schemas.microsoft.com/office/powerpoint/2010/main" val="157625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p>
            <a:r>
              <a:rPr lang="en-US" dirty="0" err="1"/>
              <a:t>Applichem</a:t>
            </a:r>
            <a:r>
              <a:rPr lang="en-US" dirty="0"/>
              <a:t> Case</a:t>
            </a:r>
          </a:p>
        </p:txBody>
      </p:sp>
      <p:sp>
        <p:nvSpPr>
          <p:cNvPr id="3" name="Date Placeholder 2"/>
          <p:cNvSpPr>
            <a:spLocks noGrp="1"/>
          </p:cNvSpPr>
          <p:nvPr>
            <p:ph type="dt" sz="half" idx="10"/>
          </p:nvPr>
        </p:nvSpPr>
        <p:spPr/>
        <p:txBody>
          <a:bodyPr/>
          <a:lstStyle/>
          <a:p>
            <a:r>
              <a:rPr lang="en-US" dirty="0"/>
              <a:t>Metrics, KPIs, Dashboards</a:t>
            </a:r>
          </a:p>
        </p:txBody>
      </p:sp>
      <p:sp>
        <p:nvSpPr>
          <p:cNvPr id="4" name="Slide Number Placeholder 3"/>
          <p:cNvSpPr>
            <a:spLocks noGrp="1"/>
          </p:cNvSpPr>
          <p:nvPr>
            <p:ph type="sldNum" sz="quarter" idx="12"/>
          </p:nvPr>
        </p:nvSpPr>
        <p:spPr/>
        <p:txBody>
          <a:bodyPr/>
          <a:lstStyle/>
          <a:p>
            <a:fld id="{1D73B0E4-6178-BC41-B99F-4921FB75C09B}" type="slidenum">
              <a:rPr lang="en-US" smtClean="0"/>
              <a:t>13</a:t>
            </a:fld>
            <a:endParaRPr lang="en-US"/>
          </a:p>
        </p:txBody>
      </p:sp>
    </p:spTree>
    <p:extLst>
      <p:ext uri="{BB962C8B-B14F-4D97-AF65-F5344CB8AC3E}">
        <p14:creationId xmlns:p14="http://schemas.microsoft.com/office/powerpoint/2010/main" val="233235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Applichem</a:t>
            </a:r>
            <a:endParaRPr lang="en-US" dirty="0"/>
          </a:p>
        </p:txBody>
      </p:sp>
      <p:sp>
        <p:nvSpPr>
          <p:cNvPr id="3" name="Content Placeholder 2"/>
          <p:cNvSpPr>
            <a:spLocks noGrp="1"/>
          </p:cNvSpPr>
          <p:nvPr>
            <p:ph idx="1"/>
          </p:nvPr>
        </p:nvSpPr>
        <p:spPr>
          <a:xfrm>
            <a:off x="155104" y="1731359"/>
            <a:ext cx="8988896" cy="3905250"/>
          </a:xfrm>
        </p:spPr>
        <p:txBody>
          <a:bodyPr>
            <a:normAutofit/>
          </a:bodyPr>
          <a:lstStyle/>
          <a:p>
            <a:r>
              <a:rPr lang="en-US" b="1" dirty="0" err="1"/>
              <a:t>Applichem</a:t>
            </a:r>
            <a:r>
              <a:rPr lang="en-US" b="1" dirty="0"/>
              <a:t> </a:t>
            </a:r>
            <a:r>
              <a:rPr lang="en-US" dirty="0"/>
              <a:t>is a manufacturer of specialty chemicals. Their Flagship product is </a:t>
            </a:r>
            <a:r>
              <a:rPr lang="en-US" b="1" dirty="0"/>
              <a:t>Release-ease specialty chemical</a:t>
            </a:r>
            <a:r>
              <a:rPr lang="en-US" dirty="0"/>
              <a:t>. The company sells to its existing customer base directly.</a:t>
            </a:r>
            <a:br>
              <a:rPr lang="en-US" dirty="0"/>
            </a:br>
            <a:endParaRPr lang="en-US" dirty="0"/>
          </a:p>
          <a:p>
            <a:pPr lvl="1"/>
            <a:r>
              <a:rPr lang="en-US" dirty="0"/>
              <a:t>They have four manufacturing plants in 4 regions of the world: Gary (</a:t>
            </a:r>
            <a:r>
              <a:rPr lang="en-US" b="1" dirty="0">
                <a:solidFill>
                  <a:srgbClr val="FF0000"/>
                </a:solidFill>
              </a:rPr>
              <a:t>US</a:t>
            </a:r>
            <a:r>
              <a:rPr lang="en-US" dirty="0"/>
              <a:t>), Frankfurt (</a:t>
            </a:r>
            <a:r>
              <a:rPr lang="en-US" b="1" dirty="0">
                <a:solidFill>
                  <a:srgbClr val="FF0000"/>
                </a:solidFill>
              </a:rPr>
              <a:t>Germany</a:t>
            </a:r>
            <a:r>
              <a:rPr lang="en-US" dirty="0"/>
              <a:t>), </a:t>
            </a:r>
            <a:r>
              <a:rPr lang="en-US" b="1" dirty="0">
                <a:solidFill>
                  <a:srgbClr val="FF0000"/>
                </a:solidFill>
              </a:rPr>
              <a:t>Mexico</a:t>
            </a:r>
            <a:r>
              <a:rPr lang="en-US" dirty="0"/>
              <a:t>, and </a:t>
            </a:r>
            <a:r>
              <a:rPr lang="en-US" b="1" dirty="0">
                <a:solidFill>
                  <a:srgbClr val="FF0000"/>
                </a:solidFill>
              </a:rPr>
              <a:t>Japan</a:t>
            </a:r>
            <a:r>
              <a:rPr lang="en-US" dirty="0"/>
              <a:t>. </a:t>
            </a:r>
            <a:br>
              <a:rPr lang="en-US" dirty="0"/>
            </a:br>
            <a:endParaRPr lang="en-US" dirty="0"/>
          </a:p>
          <a:p>
            <a:r>
              <a:rPr lang="en-US" dirty="0"/>
              <a:t>Each of the 3 case assignments will focus on different business problems at </a:t>
            </a:r>
            <a:r>
              <a:rPr lang="en-US" dirty="0" err="1"/>
              <a:t>Applichem</a:t>
            </a:r>
            <a:r>
              <a:rPr lang="en-US" dirty="0"/>
              <a:t>, illustrating different data analysis techniques, and showing how these techniques can be used to solve these business problems!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64A796A-BDB0-8046-8D49-69F78167B0DA}" type="slidenum">
              <a:rPr lang="en-US" smtClean="0"/>
              <a:pPr/>
              <a:t>14</a:t>
            </a:fld>
            <a:endParaRPr lang="en-US"/>
          </a:p>
        </p:txBody>
      </p:sp>
    </p:spTree>
    <p:extLst>
      <p:ext uri="{BB962C8B-B14F-4D97-AF65-F5344CB8AC3E}">
        <p14:creationId xmlns:p14="http://schemas.microsoft.com/office/powerpoint/2010/main" val="380411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 y="38100"/>
            <a:ext cx="8229600" cy="990600"/>
          </a:xfrm>
        </p:spPr>
        <p:txBody>
          <a:bodyPr/>
          <a:lstStyle/>
          <a:p>
            <a:r>
              <a:rPr lang="en-US" dirty="0"/>
              <a:t>Release Ease</a:t>
            </a:r>
          </a:p>
        </p:txBody>
      </p:sp>
      <p:sp>
        <p:nvSpPr>
          <p:cNvPr id="3" name="Content Placeholder 2"/>
          <p:cNvSpPr>
            <a:spLocks noGrp="1"/>
          </p:cNvSpPr>
          <p:nvPr>
            <p:ph idx="1"/>
          </p:nvPr>
        </p:nvSpPr>
        <p:spPr>
          <a:xfrm>
            <a:off x="0" y="845344"/>
            <a:ext cx="9052560" cy="6248400"/>
          </a:xfrm>
        </p:spPr>
        <p:txBody>
          <a:bodyPr>
            <a:normAutofit fontScale="62500" lnSpcReduction="20000"/>
          </a:bodyPr>
          <a:lstStyle/>
          <a:p>
            <a:r>
              <a:rPr lang="en-US" sz="4000" dirty="0">
                <a:cs typeface="Times New Roman" pitchFamily="18" charset="0"/>
              </a:rPr>
              <a:t>It is a chemical to be added in low concentration to the plastic molding compound during its manufacture so that the molded parts would be easier to separate from the mold and would leave the mold cleaner.</a:t>
            </a:r>
          </a:p>
          <a:p>
            <a:endParaRPr lang="en-US" sz="4000" dirty="0">
              <a:cs typeface="Times New Roman" pitchFamily="18" charset="0"/>
            </a:endParaRPr>
          </a:p>
          <a:p>
            <a:r>
              <a:rPr lang="en-US" sz="4000" b="1" dirty="0">
                <a:cs typeface="Times New Roman" pitchFamily="18" charset="0"/>
              </a:rPr>
              <a:t>Key features</a:t>
            </a:r>
            <a:br>
              <a:rPr lang="en-US" sz="4000" b="1" dirty="0">
                <a:cs typeface="Times New Roman" pitchFamily="18" charset="0"/>
              </a:rPr>
            </a:br>
            <a:endParaRPr lang="en-US" sz="4000" b="1" dirty="0">
              <a:cs typeface="Times New Roman" pitchFamily="18" charset="0"/>
            </a:endParaRPr>
          </a:p>
          <a:p>
            <a:pPr lvl="1"/>
            <a:r>
              <a:rPr lang="en-US" sz="3600" dirty="0">
                <a:cs typeface="Times New Roman" pitchFamily="18" charset="0"/>
              </a:rPr>
              <a:t>Release-ease was developed by </a:t>
            </a:r>
            <a:r>
              <a:rPr lang="en-US" sz="3600" dirty="0" err="1">
                <a:cs typeface="Times New Roman" pitchFamily="18" charset="0"/>
              </a:rPr>
              <a:t>Applichem</a:t>
            </a:r>
            <a:r>
              <a:rPr lang="en-US" sz="3600" dirty="0">
                <a:cs typeface="Times New Roman" pitchFamily="18" charset="0"/>
              </a:rPr>
              <a:t> in 1952 in response to a customer's request</a:t>
            </a:r>
            <a:br>
              <a:rPr lang="en-US" sz="3600" dirty="0">
                <a:cs typeface="Times New Roman" pitchFamily="18" charset="0"/>
              </a:rPr>
            </a:br>
            <a:endParaRPr lang="en-US" sz="3600" dirty="0">
              <a:cs typeface="Times New Roman" pitchFamily="18" charset="0"/>
            </a:endParaRPr>
          </a:p>
          <a:p>
            <a:pPr lvl="1"/>
            <a:r>
              <a:rPr lang="en-US" sz="4000" dirty="0">
                <a:cs typeface="Times New Roman" pitchFamily="18" charset="0"/>
              </a:rPr>
              <a:t>It was widely used in molding plastic parts</a:t>
            </a:r>
            <a:br>
              <a:rPr lang="en-US" sz="4000" dirty="0">
                <a:cs typeface="Times New Roman" pitchFamily="18" charset="0"/>
              </a:rPr>
            </a:br>
            <a:endParaRPr lang="en-US" sz="4000" dirty="0">
              <a:cs typeface="Times New Roman" pitchFamily="18" charset="0"/>
            </a:endParaRPr>
          </a:p>
          <a:p>
            <a:pPr lvl="1"/>
            <a:r>
              <a:rPr lang="en-US" sz="4000" dirty="0" err="1">
                <a:cs typeface="Times New Roman" pitchFamily="18" charset="0"/>
              </a:rPr>
              <a:t>Applichem</a:t>
            </a:r>
            <a:r>
              <a:rPr lang="en-US" sz="4000" dirty="0">
                <a:cs typeface="Times New Roman" pitchFamily="18" charset="0"/>
              </a:rPr>
              <a:t> had held the patent for Release-ease, and the product family had been a steady sales and profit generator for the company through 1982</a:t>
            </a:r>
            <a:br>
              <a:rPr lang="en-US" sz="4000" dirty="0">
                <a:cs typeface="Times New Roman" pitchFamily="18" charset="0"/>
              </a:rPr>
            </a:br>
            <a:r>
              <a:rPr lang="en-US" sz="4000" dirty="0">
                <a:cs typeface="Times New Roman" pitchFamily="18" charset="0"/>
              </a:rPr>
              <a:t> </a:t>
            </a:r>
          </a:p>
          <a:p>
            <a:pPr lvl="1"/>
            <a:r>
              <a:rPr lang="en-US" sz="4000" dirty="0">
                <a:cs typeface="Times New Roman" pitchFamily="18" charset="0"/>
              </a:rPr>
              <a:t>The specifications of Release-ease varied slightly among regions</a:t>
            </a:r>
          </a:p>
        </p:txBody>
      </p:sp>
      <p:sp>
        <p:nvSpPr>
          <p:cNvPr id="4" name="Slide Number Placeholder 3"/>
          <p:cNvSpPr>
            <a:spLocks noGrp="1"/>
          </p:cNvSpPr>
          <p:nvPr>
            <p:ph type="sldNum" sz="quarter" idx="12"/>
          </p:nvPr>
        </p:nvSpPr>
        <p:spPr/>
        <p:txBody>
          <a:bodyPr/>
          <a:lstStyle/>
          <a:p>
            <a:fld id="{064A796A-BDB0-8046-8D49-69F78167B0DA}" type="slidenum">
              <a:rPr lang="en-US" smtClean="0"/>
              <a:pPr/>
              <a:t>15</a:t>
            </a:fld>
            <a:endParaRPr lang="en-US"/>
          </a:p>
        </p:txBody>
      </p:sp>
    </p:spTree>
    <p:extLst>
      <p:ext uri="{BB962C8B-B14F-4D97-AF65-F5344CB8AC3E}">
        <p14:creationId xmlns:p14="http://schemas.microsoft.com/office/powerpoint/2010/main" val="154396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Applichem’s</a:t>
            </a:r>
            <a:r>
              <a:rPr lang="en-US" dirty="0"/>
              <a:t> business model</a:t>
            </a:r>
          </a:p>
        </p:txBody>
      </p:sp>
      <p:sp>
        <p:nvSpPr>
          <p:cNvPr id="3" name="Content Placeholder 2"/>
          <p:cNvSpPr>
            <a:spLocks noGrp="1"/>
          </p:cNvSpPr>
          <p:nvPr>
            <p:ph idx="1"/>
          </p:nvPr>
        </p:nvSpPr>
        <p:spPr>
          <a:xfrm>
            <a:off x="457200" y="1600200"/>
            <a:ext cx="8038152" cy="1442935"/>
          </a:xfrm>
        </p:spPr>
        <p:txBody>
          <a:bodyPr>
            <a:normAutofit/>
          </a:bodyPr>
          <a:lstStyle/>
          <a:p>
            <a:r>
              <a:rPr lang="en-US" dirty="0"/>
              <a:t>Revenues driven by single flagship product : Release-Ease</a:t>
            </a:r>
          </a:p>
          <a:p>
            <a:r>
              <a:rPr lang="en-US" dirty="0"/>
              <a:t>International supply-chain and factories</a:t>
            </a:r>
          </a:p>
          <a:p>
            <a:r>
              <a:rPr lang="en-US" dirty="0"/>
              <a:t>International customer 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69881064"/>
              </p:ext>
            </p:extLst>
          </p:nvPr>
        </p:nvGraphicFramePr>
        <p:xfrm>
          <a:off x="457200" y="3043135"/>
          <a:ext cx="8229599" cy="3446216"/>
        </p:xfrm>
        <a:graphic>
          <a:graphicData uri="http://schemas.openxmlformats.org/drawingml/2006/table">
            <a:tbl>
              <a:tblPr firstRow="1">
                <a:tableStyleId>{3C2FFA5D-87B4-456A-9821-1D502468CF0F}</a:tableStyleId>
              </a:tblPr>
              <a:tblGrid>
                <a:gridCol w="2172832">
                  <a:extLst>
                    <a:ext uri="{9D8B030D-6E8A-4147-A177-3AD203B41FA5}">
                      <a16:colId xmlns:a16="http://schemas.microsoft.com/office/drawing/2014/main" val="20000"/>
                    </a:ext>
                  </a:extLst>
                </a:gridCol>
                <a:gridCol w="848974">
                  <a:extLst>
                    <a:ext uri="{9D8B030D-6E8A-4147-A177-3AD203B41FA5}">
                      <a16:colId xmlns:a16="http://schemas.microsoft.com/office/drawing/2014/main" val="20001"/>
                    </a:ext>
                  </a:extLst>
                </a:gridCol>
                <a:gridCol w="1228471">
                  <a:extLst>
                    <a:ext uri="{9D8B030D-6E8A-4147-A177-3AD203B41FA5}">
                      <a16:colId xmlns:a16="http://schemas.microsoft.com/office/drawing/2014/main" val="20002"/>
                    </a:ext>
                  </a:extLst>
                </a:gridCol>
                <a:gridCol w="1397273">
                  <a:extLst>
                    <a:ext uri="{9D8B030D-6E8A-4147-A177-3AD203B41FA5}">
                      <a16:colId xmlns:a16="http://schemas.microsoft.com/office/drawing/2014/main" val="20003"/>
                    </a:ext>
                  </a:extLst>
                </a:gridCol>
                <a:gridCol w="1330859">
                  <a:extLst>
                    <a:ext uri="{9D8B030D-6E8A-4147-A177-3AD203B41FA5}">
                      <a16:colId xmlns:a16="http://schemas.microsoft.com/office/drawing/2014/main" val="20004"/>
                    </a:ext>
                  </a:extLst>
                </a:gridCol>
                <a:gridCol w="1251190">
                  <a:extLst>
                    <a:ext uri="{9D8B030D-6E8A-4147-A177-3AD203B41FA5}">
                      <a16:colId xmlns:a16="http://schemas.microsoft.com/office/drawing/2014/main" val="20005"/>
                    </a:ext>
                  </a:extLst>
                </a:gridCol>
              </a:tblGrid>
              <a:tr h="11016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mn-lt"/>
                        <a:cs typeface="Times New Roman" pitchFamily="18" charset="0"/>
                      </a:endParaRPr>
                    </a:p>
                  </a:txBody>
                  <a:tcPr marT="45706" marB="45706"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Sales</a:t>
                      </a:r>
                      <a:endParaRPr kumimoji="0" lang="en-US" sz="1800" b="1" i="0" u="none" strike="noStrike" cap="none" normalizeH="0" baseline="0" dirty="0">
                        <a:ln>
                          <a:noFill/>
                        </a:ln>
                        <a:solidFill>
                          <a:schemeClr val="bg1"/>
                        </a:solidFill>
                        <a:effectLst/>
                        <a:latin typeface="+mn-lt"/>
                        <a:cs typeface="Times New Roman" pitchFamily="18" charset="0"/>
                      </a:endParaRPr>
                    </a:p>
                  </a:txBody>
                  <a:tcPr marT="45706" marB="45706"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Plants</a:t>
                      </a:r>
                      <a:endParaRPr kumimoji="0" lang="en-US" sz="1800" b="1" i="0" u="none" strike="noStrike" cap="none" normalizeH="0" baseline="0" dirty="0">
                        <a:ln>
                          <a:noFill/>
                        </a:ln>
                        <a:solidFill>
                          <a:schemeClr val="bg1"/>
                        </a:solidFill>
                        <a:effectLst/>
                        <a:latin typeface="+mn-lt"/>
                        <a:cs typeface="Times New Roman" pitchFamily="18" charset="0"/>
                      </a:endParaRPr>
                    </a:p>
                  </a:txBody>
                  <a:tcPr marT="45706" marB="45706"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Actual production</a:t>
                      </a:r>
                      <a:endParaRPr kumimoji="0" lang="en-US" sz="1800" b="1" i="0" u="none" strike="noStrike" cap="none" normalizeH="0" baseline="0" dirty="0">
                        <a:ln>
                          <a:noFill/>
                        </a:ln>
                        <a:solidFill>
                          <a:schemeClr val="bg1"/>
                        </a:solidFill>
                        <a:effectLst/>
                        <a:latin typeface="+mn-lt"/>
                        <a:cs typeface="Times New Roman" pitchFamily="18" charset="0"/>
                      </a:endParaRPr>
                    </a:p>
                  </a:txBody>
                  <a:tcPr marT="45706" marB="45706"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Exports by region</a:t>
                      </a:r>
                      <a:endParaRPr kumimoji="0" lang="en-US" sz="1800" b="1" i="0" u="none" strike="noStrike" cap="none" normalizeH="0" baseline="0" dirty="0">
                        <a:ln>
                          <a:noFill/>
                        </a:ln>
                        <a:solidFill>
                          <a:schemeClr val="bg1"/>
                        </a:solidFill>
                        <a:effectLst/>
                        <a:latin typeface="+mn-lt"/>
                        <a:cs typeface="Times New Roman" pitchFamily="18" charset="0"/>
                      </a:endParaRPr>
                    </a:p>
                  </a:txBody>
                  <a:tcPr marT="45706" marB="45706"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Imports by region</a:t>
                      </a:r>
                      <a:endParaRPr kumimoji="0" lang="en-US" sz="1800" b="1" i="0" u="none" strike="noStrike" cap="none" normalizeH="0" baseline="0" dirty="0">
                        <a:ln>
                          <a:noFill/>
                        </a:ln>
                        <a:solidFill>
                          <a:schemeClr val="bg1"/>
                        </a:solidFill>
                        <a:effectLst/>
                        <a:latin typeface="+mn-lt"/>
                        <a:cs typeface="Times New Roman" pitchFamily="18" charset="0"/>
                      </a:endParaRPr>
                    </a:p>
                  </a:txBody>
                  <a:tcPr marT="45706" marB="45706" anchor="ctr" anchorCtr="1" horzOverflow="overflow"/>
                </a:tc>
                <a:extLst>
                  <a:ext uri="{0D108BD9-81ED-4DB2-BD59-A6C34878D82A}">
                    <a16:rowId xmlns:a16="http://schemas.microsoft.com/office/drawing/2014/main" val="10000"/>
                  </a:ext>
                </a:extLst>
              </a:tr>
              <a:tr h="44151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North America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 29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3175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Gary</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3175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14.0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3175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31750" marR="0" lvl="0" indent="0" algn="l"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15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anchorCtr="1" horzOverflow="overflow"/>
                </a:tc>
                <a:extLst>
                  <a:ext uri="{0D108BD9-81ED-4DB2-BD59-A6C34878D82A}">
                    <a16:rowId xmlns:a16="http://schemas.microsoft.com/office/drawing/2014/main" val="10001"/>
                  </a:ext>
                </a:extLst>
              </a:tr>
              <a:tr h="762679">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n-US" sz="1800" u="none" strike="noStrike" cap="none" normalizeH="0" baseline="0" dirty="0">
                          <a:ln>
                            <a:noFill/>
                          </a:ln>
                          <a:effectLst/>
                        </a:rPr>
                        <a:t>Western Europe (incl. Middle East and Africa)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6988"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20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15875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Frankfurt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68263"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38.0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19075"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18.0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19075"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anchorCtr="1" horzOverflow="overflow"/>
                </a:tc>
                <a:extLst>
                  <a:ext uri="{0D108BD9-81ED-4DB2-BD59-A6C34878D82A}">
                    <a16:rowId xmlns:a16="http://schemas.microsoft.com/office/drawing/2014/main" val="10002"/>
                  </a:ext>
                </a:extLst>
              </a:tr>
              <a:tr h="4491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Latin America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7938"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12.3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155575"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Mexico</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68263"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17.2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0955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4.9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14313" marR="0" lvl="0" indent="0" algn="l"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anchorCtr="1" horzOverflow="overflow"/>
                </a:tc>
                <a:extLst>
                  <a:ext uri="{0D108BD9-81ED-4DB2-BD59-A6C34878D82A}">
                    <a16:rowId xmlns:a16="http://schemas.microsoft.com/office/drawing/2014/main" val="10003"/>
                  </a:ext>
                </a:extLst>
              </a:tr>
              <a:tr h="593566">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Pacific and Rest of World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7938"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11.9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155575"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Sunchem</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63500"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4.0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14313" marR="0" lvl="0" indent="0" algn="ctr"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25400" marR="25400" marT="0" marB="0" anchor="ctr" anchorCtr="1" horzOverflow="overflow"/>
                </a:tc>
                <a:tc>
                  <a:txBody>
                    <a:bodyPr/>
                    <a:lstStyle/>
                    <a:p>
                      <a:pPr marL="219075" marR="0" lvl="0" indent="0" algn="l"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7.9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anchorCtr="1"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3217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landscape</a:t>
            </a:r>
          </a:p>
        </p:txBody>
      </p:sp>
      <p:sp>
        <p:nvSpPr>
          <p:cNvPr id="3" name="Content Placeholder 2"/>
          <p:cNvSpPr>
            <a:spLocks noGrp="1"/>
          </p:cNvSpPr>
          <p:nvPr>
            <p:ph idx="1"/>
          </p:nvPr>
        </p:nvSpPr>
        <p:spPr/>
        <p:txBody>
          <a:bodyPr/>
          <a:lstStyle/>
          <a:p>
            <a:r>
              <a:rPr lang="en-US" dirty="0"/>
              <a:t>How do the US and European markets compare?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sorts of impacts do these differences have on the business?</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40858009"/>
              </p:ext>
            </p:extLst>
          </p:nvPr>
        </p:nvGraphicFramePr>
        <p:xfrm>
          <a:off x="762000" y="2507789"/>
          <a:ext cx="7620000" cy="2286000"/>
        </p:xfrm>
        <a:graphic>
          <a:graphicData uri="http://schemas.openxmlformats.org/drawingml/2006/table">
            <a:tbl>
              <a:tblPr firstRow="1">
                <a:tableStyleId>{3C2FFA5D-87B4-456A-9821-1D502468CF0F}</a:tableStyleId>
              </a:tblPr>
              <a:tblGrid>
                <a:gridCol w="2999362">
                  <a:extLst>
                    <a:ext uri="{9D8B030D-6E8A-4147-A177-3AD203B41FA5}">
                      <a16:colId xmlns:a16="http://schemas.microsoft.com/office/drawing/2014/main" val="20000"/>
                    </a:ext>
                  </a:extLst>
                </a:gridCol>
                <a:gridCol w="2080638">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pPr algn="ctr"/>
                      <a:r>
                        <a:rPr lang="en-US" sz="2000" dirty="0"/>
                        <a:t>Market Characteristics</a:t>
                      </a:r>
                      <a:endParaRPr lang="en-US" sz="2000" dirty="0">
                        <a:latin typeface="+mn-lt"/>
                        <a:cs typeface="Times New Roman" pitchFamily="18" charset="0"/>
                      </a:endParaRPr>
                    </a:p>
                  </a:txBody>
                  <a:tcPr anchor="ctr"/>
                </a:tc>
                <a:tc>
                  <a:txBody>
                    <a:bodyPr/>
                    <a:lstStyle/>
                    <a:p>
                      <a:pPr algn="ctr"/>
                      <a:r>
                        <a:rPr lang="en-US" sz="2000" dirty="0"/>
                        <a:t>Europe</a:t>
                      </a:r>
                      <a:endParaRPr lang="en-US" sz="2000" dirty="0">
                        <a:latin typeface="+mn-lt"/>
                        <a:cs typeface="Times New Roman" pitchFamily="18" charset="0"/>
                      </a:endParaRPr>
                    </a:p>
                  </a:txBody>
                  <a:tcPr anchor="ctr"/>
                </a:tc>
                <a:tc>
                  <a:txBody>
                    <a:bodyPr/>
                    <a:lstStyle/>
                    <a:p>
                      <a:pPr algn="ctr"/>
                      <a:r>
                        <a:rPr lang="en-US" sz="2000" dirty="0"/>
                        <a:t>U.S. </a:t>
                      </a:r>
                      <a:endParaRPr lang="en-US" sz="2000" dirty="0">
                        <a:latin typeface="+mn-lt"/>
                        <a:cs typeface="Times New Roman" pitchFamily="18" charset="0"/>
                      </a:endParaRPr>
                    </a:p>
                  </a:txBody>
                  <a:tcPr anchor="ctr"/>
                </a:tc>
                <a:extLst>
                  <a:ext uri="{0D108BD9-81ED-4DB2-BD59-A6C34878D82A}">
                    <a16:rowId xmlns:a16="http://schemas.microsoft.com/office/drawing/2014/main" val="10000"/>
                  </a:ext>
                </a:extLst>
              </a:tr>
              <a:tr h="370840">
                <a:tc>
                  <a:txBody>
                    <a:bodyPr/>
                    <a:lstStyle/>
                    <a:p>
                      <a:pPr algn="ctr"/>
                      <a:r>
                        <a:rPr lang="en-US" sz="2000" dirty="0"/>
                        <a:t>Competition</a:t>
                      </a:r>
                      <a:endParaRPr lang="en-US" sz="2000" dirty="0">
                        <a:latin typeface="+mn-lt"/>
                        <a:cs typeface="Times New Roman" pitchFamily="18" charset="0"/>
                      </a:endParaRPr>
                    </a:p>
                  </a:txBody>
                  <a:tcPr anchor="ctr"/>
                </a:tc>
                <a:tc>
                  <a:txBody>
                    <a:bodyPr/>
                    <a:lstStyle/>
                    <a:p>
                      <a:pPr algn="ctr"/>
                      <a:r>
                        <a:rPr lang="en-US" sz="2000" dirty="0"/>
                        <a:t>Fierce</a:t>
                      </a:r>
                      <a:endParaRPr lang="en-US" sz="2000" dirty="0">
                        <a:latin typeface="+mn-lt"/>
                        <a:cs typeface="Times New Roman" pitchFamily="18" charset="0"/>
                      </a:endParaRPr>
                    </a:p>
                  </a:txBody>
                  <a:tcPr anchor="ctr"/>
                </a:tc>
                <a:tc>
                  <a:txBody>
                    <a:bodyPr/>
                    <a:lstStyle/>
                    <a:p>
                      <a:pPr algn="ctr"/>
                      <a:r>
                        <a:rPr lang="en-US" sz="2000" dirty="0">
                          <a:latin typeface="+mn-lt"/>
                          <a:cs typeface="+mn-cs"/>
                        </a:rPr>
                        <a:t>Low</a:t>
                      </a:r>
                      <a:endParaRPr lang="en-US" sz="2000" dirty="0">
                        <a:latin typeface="+mn-lt"/>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algn="ctr"/>
                      <a:r>
                        <a:rPr lang="en-US" sz="2000" dirty="0"/>
                        <a:t>Quality standards</a:t>
                      </a:r>
                      <a:endParaRPr lang="en-US" sz="2000" dirty="0">
                        <a:latin typeface="+mn-lt"/>
                        <a:cs typeface="Times New Roman" pitchFamily="18" charset="0"/>
                      </a:endParaRPr>
                    </a:p>
                  </a:txBody>
                  <a:tcPr anchor="ctr"/>
                </a:tc>
                <a:tc>
                  <a:txBody>
                    <a:bodyPr/>
                    <a:lstStyle/>
                    <a:p>
                      <a:pPr algn="ctr"/>
                      <a:r>
                        <a:rPr lang="en-US" sz="2000" dirty="0"/>
                        <a:t>Closely</a:t>
                      </a:r>
                      <a:r>
                        <a:rPr lang="en-US" sz="2000" baseline="0" dirty="0"/>
                        <a:t> </a:t>
                      </a:r>
                      <a:r>
                        <a:rPr lang="en-US" sz="2000" dirty="0"/>
                        <a:t>monitored </a:t>
                      </a:r>
                      <a:endParaRPr lang="en-US" sz="2000" dirty="0">
                        <a:latin typeface="+mn-lt"/>
                        <a:cs typeface="Times New Roman" pitchFamily="18" charset="0"/>
                      </a:endParaRPr>
                    </a:p>
                  </a:txBody>
                  <a:tcPr anchor="ctr"/>
                </a:tc>
                <a:tc>
                  <a:txBody>
                    <a:bodyPr/>
                    <a:lstStyle/>
                    <a:p>
                      <a:pPr algn="ctr"/>
                      <a:r>
                        <a:rPr lang="en-US" sz="2000" dirty="0"/>
                        <a:t>Normal</a:t>
                      </a:r>
                      <a:endParaRPr lang="en-US" sz="2000" dirty="0">
                        <a:latin typeface="+mn-lt"/>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algn="ctr"/>
                      <a:r>
                        <a:rPr lang="en-US" sz="2000" dirty="0"/>
                        <a:t>Typical Shelf-life</a:t>
                      </a:r>
                      <a:r>
                        <a:rPr lang="en-US" sz="2000" baseline="0" dirty="0"/>
                        <a:t> </a:t>
                      </a:r>
                      <a:endParaRPr lang="en-US" sz="2000" dirty="0">
                        <a:latin typeface="+mn-lt"/>
                        <a:cs typeface="Times New Roman" pitchFamily="18" charset="0"/>
                      </a:endParaRPr>
                    </a:p>
                  </a:txBody>
                  <a:tcPr anchor="ctr"/>
                </a:tc>
                <a:tc>
                  <a:txBody>
                    <a:bodyPr/>
                    <a:lstStyle/>
                    <a:p>
                      <a:pPr algn="ctr"/>
                      <a:r>
                        <a:rPr lang="en-US" sz="2000" dirty="0"/>
                        <a:t>&lt;1 </a:t>
                      </a:r>
                      <a:r>
                        <a:rPr lang="en-US" sz="2000" dirty="0" err="1"/>
                        <a:t>yr</a:t>
                      </a:r>
                      <a:endParaRPr lang="en-US" sz="2000" dirty="0">
                        <a:latin typeface="+mn-lt"/>
                        <a:cs typeface="Times New Roman" pitchFamily="18" charset="0"/>
                      </a:endParaRPr>
                    </a:p>
                  </a:txBody>
                  <a:tcPr anchor="ctr"/>
                </a:tc>
                <a:tc>
                  <a:txBody>
                    <a:bodyPr/>
                    <a:lstStyle/>
                    <a:p>
                      <a:pPr algn="ctr"/>
                      <a:r>
                        <a:rPr lang="en-US" sz="2000" dirty="0"/>
                        <a:t>Up to 3 years</a:t>
                      </a:r>
                      <a:endParaRPr lang="en-US" sz="2000" dirty="0">
                        <a:latin typeface="+mn-lt"/>
                        <a:cs typeface="Times New Roman" pitchFamily="18" charset="0"/>
                      </a:endParaRPr>
                    </a:p>
                  </a:txBody>
                  <a:tcPr anchor="ctr"/>
                </a:tc>
                <a:extLst>
                  <a:ext uri="{0D108BD9-81ED-4DB2-BD59-A6C34878D82A}">
                    <a16:rowId xmlns:a16="http://schemas.microsoft.com/office/drawing/2014/main" val="10003"/>
                  </a:ext>
                </a:extLst>
              </a:tr>
              <a:tr h="370840">
                <a:tc>
                  <a:txBody>
                    <a:bodyPr/>
                    <a:lstStyle/>
                    <a:p>
                      <a:pPr algn="ctr"/>
                      <a:r>
                        <a:rPr lang="en-US" sz="2000" dirty="0"/>
                        <a:t>Size</a:t>
                      </a:r>
                      <a:endParaRPr lang="en-US" sz="2000" dirty="0">
                        <a:latin typeface="+mn-lt"/>
                        <a:cs typeface="Times New Roman" pitchFamily="18" charset="0"/>
                      </a:endParaRPr>
                    </a:p>
                  </a:txBody>
                  <a:tcPr anchor="ctr"/>
                </a:tc>
                <a:tc>
                  <a:txBody>
                    <a:bodyPr/>
                    <a:lstStyle/>
                    <a:p>
                      <a:pPr algn="ctr"/>
                      <a:r>
                        <a:rPr lang="en-US" sz="2000" dirty="0"/>
                        <a:t>50-kilo</a:t>
                      </a:r>
                      <a:endParaRPr lang="en-US" sz="2000" dirty="0">
                        <a:latin typeface="+mn-lt"/>
                        <a:cs typeface="Times New Roman" pitchFamily="18" charset="0"/>
                      </a:endParaRPr>
                    </a:p>
                  </a:txBody>
                  <a:tcPr anchor="ctr"/>
                </a:tc>
                <a:tc>
                  <a:txBody>
                    <a:bodyPr/>
                    <a:lstStyle/>
                    <a:p>
                      <a:pPr algn="ctr"/>
                      <a:r>
                        <a:rPr lang="en-US" sz="2000" dirty="0"/>
                        <a:t>from 1/2-kilo on up</a:t>
                      </a:r>
                      <a:endParaRPr lang="en-US" sz="2000" dirty="0">
                        <a:latin typeface="+mn-lt"/>
                        <a:cs typeface="Times New Roman" pitchFamily="18"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557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dissolv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8" y="72237"/>
            <a:ext cx="8229600" cy="990600"/>
          </a:xfrm>
        </p:spPr>
        <p:txBody>
          <a:bodyPr/>
          <a:lstStyle/>
          <a:p>
            <a:r>
              <a:rPr lang="en-US" dirty="0" err="1"/>
              <a:t>Applichem</a:t>
            </a:r>
            <a:r>
              <a:rPr lang="en-US" dirty="0"/>
              <a:t> Plants</a:t>
            </a:r>
          </a:p>
        </p:txBody>
      </p:sp>
      <p:sp>
        <p:nvSpPr>
          <p:cNvPr id="4" name="Slide Number Placeholder 3"/>
          <p:cNvSpPr>
            <a:spLocks noGrp="1"/>
          </p:cNvSpPr>
          <p:nvPr>
            <p:ph type="sldNum" sz="quarter" idx="12"/>
          </p:nvPr>
        </p:nvSpPr>
        <p:spPr/>
        <p:txBody>
          <a:bodyPr/>
          <a:lstStyle/>
          <a:p>
            <a:fld id="{064A796A-BDB0-8046-8D49-69F78167B0DA}" type="slidenum">
              <a:rPr lang="en-US" smtClean="0"/>
              <a:pPr/>
              <a:t>18</a:t>
            </a:fld>
            <a:endParaRPr lang="en-US"/>
          </a:p>
        </p:txBody>
      </p:sp>
      <p:sp>
        <p:nvSpPr>
          <p:cNvPr id="5" name="TextBox 4"/>
          <p:cNvSpPr txBox="1"/>
          <p:nvPr/>
        </p:nvSpPr>
        <p:spPr>
          <a:xfrm>
            <a:off x="0" y="820822"/>
            <a:ext cx="2590800" cy="6186307"/>
          </a:xfrm>
          <a:prstGeom prst="rect">
            <a:avLst/>
          </a:prstGeom>
          <a:noFill/>
        </p:spPr>
        <p:txBody>
          <a:bodyPr wrap="square">
            <a:spAutoFit/>
          </a:bodyPr>
          <a:lstStyle/>
          <a:p>
            <a:pPr>
              <a:spcAft>
                <a:spcPts val="600"/>
              </a:spcAft>
              <a:defRPr/>
            </a:pPr>
            <a:r>
              <a:rPr lang="en-US" sz="1400" b="1" i="1" u="sng" dirty="0">
                <a:solidFill>
                  <a:srgbClr val="C00000"/>
                </a:solidFill>
                <a:latin typeface="+mj-lt"/>
                <a:ea typeface="+mn-ea"/>
                <a:cs typeface="Times New Roman" pitchFamily="18" charset="0"/>
              </a:rPr>
              <a:t>Gary Plant</a:t>
            </a:r>
          </a:p>
          <a:p>
            <a:pPr marL="285750" indent="-285750" algn="l">
              <a:spcAft>
                <a:spcPts val="600"/>
              </a:spcAft>
              <a:buFont typeface="Arial"/>
              <a:buChar char="•"/>
              <a:defRPr/>
            </a:pPr>
            <a:r>
              <a:rPr lang="en-US" sz="1400" dirty="0">
                <a:latin typeface="+mj-lt"/>
                <a:ea typeface="+mn-ea"/>
                <a:cs typeface="Times New Roman" pitchFamily="18" charset="0"/>
              </a:rPr>
              <a:t>Located in Gary, Indiana </a:t>
            </a:r>
          </a:p>
          <a:p>
            <a:pPr algn="l">
              <a:spcAft>
                <a:spcPts val="600"/>
              </a:spcAft>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Release-ease was the first product Applichem manufactured in Gary in 1982</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Gary ran 8 formulations of Release-ease and about 80 package sizes</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Manufactured 19 product families in addition to Release-ease</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It had a total of 1,000 non-union employees</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It had a Release-ease design capacity of 26 million pounds a year</a:t>
            </a:r>
          </a:p>
          <a:p>
            <a:pPr algn="l">
              <a:buFont typeface="Wingdings" pitchFamily="2" charset="2"/>
              <a:buChar char="Ø"/>
              <a:defRPr/>
            </a:pPr>
            <a:endParaRPr lang="en-US" sz="1400" dirty="0">
              <a:latin typeface="+mj-lt"/>
              <a:ea typeface="+mn-ea"/>
            </a:endParaRPr>
          </a:p>
          <a:p>
            <a:pPr algn="l">
              <a:defRPr/>
            </a:pPr>
            <a:r>
              <a:rPr lang="en-US" sz="1400" dirty="0">
                <a:latin typeface="+mj-lt"/>
                <a:ea typeface="+mn-ea"/>
              </a:rPr>
              <a:t> </a:t>
            </a:r>
          </a:p>
        </p:txBody>
      </p:sp>
      <p:sp>
        <p:nvSpPr>
          <p:cNvPr id="7" name="Rectangle 6"/>
          <p:cNvSpPr/>
          <p:nvPr/>
        </p:nvSpPr>
        <p:spPr>
          <a:xfrm>
            <a:off x="2384425" y="762000"/>
            <a:ext cx="2492375" cy="5555366"/>
          </a:xfrm>
          <a:prstGeom prst="rect">
            <a:avLst/>
          </a:prstGeom>
        </p:spPr>
        <p:txBody>
          <a:bodyPr wrap="square">
            <a:spAutoFit/>
          </a:bodyPr>
          <a:lstStyle/>
          <a:p>
            <a:pPr>
              <a:spcAft>
                <a:spcPts val="600"/>
              </a:spcAft>
              <a:defRPr/>
            </a:pPr>
            <a:r>
              <a:rPr lang="en-US" sz="1400" b="1" i="1" u="sng" dirty="0">
                <a:solidFill>
                  <a:srgbClr val="C00000"/>
                </a:solidFill>
                <a:latin typeface="+mj-lt"/>
                <a:ea typeface="+mn-ea"/>
                <a:cs typeface="Times New Roman" pitchFamily="18" charset="0"/>
              </a:rPr>
              <a:t>Frankfurt Plant</a:t>
            </a:r>
          </a:p>
          <a:p>
            <a:pPr marL="406400" indent="-285750" algn="l">
              <a:buFont typeface="Arial"/>
              <a:buChar char="•"/>
              <a:defRPr/>
            </a:pPr>
            <a:r>
              <a:rPr lang="en-US" sz="1400" dirty="0">
                <a:latin typeface="+mj-lt"/>
                <a:ea typeface="+mn-ea"/>
                <a:cs typeface="Times New Roman" pitchFamily="18" charset="0"/>
              </a:rPr>
              <a:t>Managed by German nationals </a:t>
            </a:r>
          </a:p>
          <a:p>
            <a:pPr marL="120650" algn="l">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Made 12 product families in addition to Release-ease</a:t>
            </a:r>
          </a:p>
          <a:p>
            <a:pPr marL="120650" algn="l">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The plant had 600 employees in 1982</a:t>
            </a:r>
          </a:p>
          <a:p>
            <a:pPr marL="120650" algn="l">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It made about 38 million pounds of Release-ease a year</a:t>
            </a:r>
          </a:p>
          <a:p>
            <a:pPr marL="406400" indent="-285750" algn="l">
              <a:buFont typeface="Arial"/>
              <a:buChar char="•"/>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Its design capacity was 47 million pounds a year</a:t>
            </a:r>
          </a:p>
          <a:p>
            <a:pPr marL="120650" algn="l">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The processes featured computer control of the first process step and extensive solids recovery and waste treatment</a:t>
            </a:r>
          </a:p>
        </p:txBody>
      </p:sp>
      <p:sp>
        <p:nvSpPr>
          <p:cNvPr id="8" name="Rectangle 7"/>
          <p:cNvSpPr/>
          <p:nvPr/>
        </p:nvSpPr>
        <p:spPr>
          <a:xfrm>
            <a:off x="4800600" y="762000"/>
            <a:ext cx="2286000" cy="6140141"/>
          </a:xfrm>
          <a:prstGeom prst="rect">
            <a:avLst/>
          </a:prstGeom>
        </p:spPr>
        <p:txBody>
          <a:bodyPr wrap="square">
            <a:spAutoFit/>
          </a:bodyPr>
          <a:lstStyle/>
          <a:p>
            <a:pPr>
              <a:spcAft>
                <a:spcPts val="600"/>
              </a:spcAft>
              <a:defRPr/>
            </a:pPr>
            <a:r>
              <a:rPr lang="en-US" sz="1400" b="1" i="1" u="sng" dirty="0">
                <a:solidFill>
                  <a:srgbClr val="C00000"/>
                </a:solidFill>
                <a:latin typeface="+mj-lt"/>
                <a:ea typeface="+mn-ea"/>
                <a:cs typeface="Times New Roman" pitchFamily="18" charset="0"/>
              </a:rPr>
              <a:t>Mexico Plant</a:t>
            </a:r>
          </a:p>
          <a:p>
            <a:pPr marL="406400" indent="-285750" algn="l">
              <a:buFont typeface="Arial"/>
              <a:buChar char="•"/>
              <a:defRPr/>
            </a:pPr>
            <a:r>
              <a:rPr lang="en-US" sz="1400" dirty="0">
                <a:latin typeface="+mj-lt"/>
                <a:ea typeface="+mn-ea"/>
                <a:cs typeface="Times New Roman" pitchFamily="18" charset="0"/>
              </a:rPr>
              <a:t>Managed by Mexican nationals</a:t>
            </a:r>
          </a:p>
          <a:p>
            <a:pPr marL="406400" indent="-285750" algn="l">
              <a:buFont typeface="Arial"/>
              <a:buChar char="•"/>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The plant processed about 17.2 million pounds of Release-ease during 1982</a:t>
            </a:r>
          </a:p>
          <a:p>
            <a:pPr marL="406400" indent="-285750" algn="l">
              <a:buFont typeface="Arial"/>
              <a:buChar char="•"/>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It had a design capacity of 27 million pounds a year</a:t>
            </a:r>
          </a:p>
          <a:p>
            <a:pPr marL="406400" indent="-285750" algn="l">
              <a:buFont typeface="Arial"/>
              <a:buChar char="•"/>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All its Release-ease was packaged in 50-kilo bags manufactured 6 product families in addition to Release-ease.</a:t>
            </a:r>
          </a:p>
          <a:p>
            <a:pPr marL="120650" algn="l">
              <a:defRPr/>
            </a:pPr>
            <a:endParaRPr lang="en-US" sz="1400" dirty="0">
              <a:latin typeface="+mj-lt"/>
              <a:ea typeface="+mn-ea"/>
              <a:cs typeface="Times New Roman" pitchFamily="18" charset="0"/>
            </a:endParaRPr>
          </a:p>
          <a:p>
            <a:pPr marL="406400" indent="-285750" algn="l">
              <a:buFont typeface="Arial"/>
              <a:buChar char="•"/>
              <a:defRPr/>
            </a:pPr>
            <a:r>
              <a:rPr lang="en-US" sz="1400" dirty="0">
                <a:latin typeface="+mj-lt"/>
                <a:ea typeface="+mn-ea"/>
                <a:cs typeface="Times New Roman" pitchFamily="18" charset="0"/>
              </a:rPr>
              <a:t>The process had been installed in 1968 with extra drying capacity introduced in 1978</a:t>
            </a:r>
          </a:p>
          <a:p>
            <a:pPr marL="463550" indent="-342900">
              <a:spcAft>
                <a:spcPts val="600"/>
              </a:spcAft>
              <a:buFont typeface="Arial"/>
              <a:buChar char="•"/>
              <a:defRPr/>
            </a:pPr>
            <a:endParaRPr lang="en-US" dirty="0">
              <a:latin typeface="Times New Roman" pitchFamily="18" charset="0"/>
              <a:ea typeface="+mn-ea"/>
              <a:cs typeface="Times New Roman" pitchFamily="18" charset="0"/>
            </a:endParaRPr>
          </a:p>
        </p:txBody>
      </p:sp>
      <p:sp>
        <p:nvSpPr>
          <p:cNvPr id="9" name="Rectangle 8"/>
          <p:cNvSpPr/>
          <p:nvPr/>
        </p:nvSpPr>
        <p:spPr>
          <a:xfrm>
            <a:off x="7172325" y="736461"/>
            <a:ext cx="2047875" cy="5386089"/>
          </a:xfrm>
          <a:prstGeom prst="rect">
            <a:avLst/>
          </a:prstGeom>
        </p:spPr>
        <p:txBody>
          <a:bodyPr wrap="square">
            <a:spAutoFit/>
          </a:bodyPr>
          <a:lstStyle/>
          <a:p>
            <a:pPr algn="l">
              <a:spcAft>
                <a:spcPts val="600"/>
              </a:spcAft>
              <a:defRPr/>
            </a:pPr>
            <a:r>
              <a:rPr lang="en-US" sz="1400" b="1" i="1" u="sng" dirty="0" err="1">
                <a:solidFill>
                  <a:srgbClr val="C00000"/>
                </a:solidFill>
                <a:latin typeface="+mj-lt"/>
                <a:ea typeface="+mn-ea"/>
                <a:cs typeface="Times New Roman" pitchFamily="18" charset="0"/>
              </a:rPr>
              <a:t>Sunchem</a:t>
            </a:r>
            <a:r>
              <a:rPr lang="en-US" sz="1400" b="1" i="1" u="sng" dirty="0">
                <a:solidFill>
                  <a:srgbClr val="C00000"/>
                </a:solidFill>
                <a:latin typeface="+mj-lt"/>
                <a:ea typeface="+mn-ea"/>
                <a:cs typeface="Times New Roman" pitchFamily="18" charset="0"/>
              </a:rPr>
              <a:t> Plant</a:t>
            </a:r>
          </a:p>
          <a:p>
            <a:pPr marL="285750" indent="-285750" algn="l">
              <a:spcAft>
                <a:spcPts val="600"/>
              </a:spcAft>
              <a:buFont typeface="Arial"/>
              <a:buChar char="•"/>
              <a:defRPr/>
            </a:pPr>
            <a:r>
              <a:rPr lang="en-US" sz="1400" dirty="0">
                <a:latin typeface="+mj-lt"/>
                <a:ea typeface="+mn-ea"/>
                <a:cs typeface="Times New Roman" pitchFamily="18" charset="0"/>
              </a:rPr>
              <a:t>It was managed by Japanese nationals</a:t>
            </a:r>
          </a:p>
          <a:p>
            <a:pPr algn="l">
              <a:spcAft>
                <a:spcPts val="600"/>
              </a:spcAft>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Its manufacturing process had been redesigned in 1969</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The Japanese plant processed many 1/2-kilo and 1-kilo packages</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It produced 4 million pounds in 1982</a:t>
            </a:r>
          </a:p>
          <a:p>
            <a:pPr marL="285750" indent="-285750" algn="l">
              <a:spcAft>
                <a:spcPts val="600"/>
              </a:spcAft>
              <a:buFont typeface="Arial"/>
              <a:buChar char="•"/>
              <a:defRPr/>
            </a:pPr>
            <a:endParaRPr lang="en-US" sz="1400" dirty="0">
              <a:latin typeface="+mj-lt"/>
              <a:ea typeface="+mn-ea"/>
              <a:cs typeface="Times New Roman" pitchFamily="18" charset="0"/>
            </a:endParaRPr>
          </a:p>
          <a:p>
            <a:pPr marL="285750" indent="-285750" algn="l">
              <a:spcAft>
                <a:spcPts val="600"/>
              </a:spcAft>
              <a:buFont typeface="Arial"/>
              <a:buChar char="•"/>
              <a:defRPr/>
            </a:pPr>
            <a:r>
              <a:rPr lang="en-US" sz="1400" dirty="0">
                <a:latin typeface="+mj-lt"/>
                <a:ea typeface="+mn-ea"/>
                <a:cs typeface="Times New Roman" pitchFamily="18" charset="0"/>
              </a:rPr>
              <a:t>Plant had a rated capacity of 5 million pounds a year</a:t>
            </a:r>
          </a:p>
          <a:p>
            <a:pPr marL="406400" indent="-285750" algn="l">
              <a:buFont typeface="Arial"/>
              <a:buChar char="•"/>
              <a:defRPr/>
            </a:pPr>
            <a:endParaRPr lang="en-US" sz="1400" dirty="0">
              <a:latin typeface="+mj-lt"/>
              <a:ea typeface="+mn-ea"/>
              <a:cs typeface="Times New Roman" pitchFamily="18" charset="0"/>
            </a:endParaRPr>
          </a:p>
        </p:txBody>
      </p:sp>
    </p:spTree>
    <p:extLst>
      <p:ext uri="{BB962C8B-B14F-4D97-AF65-F5344CB8AC3E}">
        <p14:creationId xmlns:p14="http://schemas.microsoft.com/office/powerpoint/2010/main" val="306146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plants</a:t>
            </a:r>
          </a:p>
        </p:txBody>
      </p:sp>
      <p:sp>
        <p:nvSpPr>
          <p:cNvPr id="4" name="Slide Number Placeholder 3"/>
          <p:cNvSpPr>
            <a:spLocks noGrp="1"/>
          </p:cNvSpPr>
          <p:nvPr>
            <p:ph type="sldNum" sz="quarter" idx="12"/>
          </p:nvPr>
        </p:nvSpPr>
        <p:spPr/>
        <p:txBody>
          <a:bodyPr/>
          <a:lstStyle/>
          <a:p>
            <a:fld id="{064A796A-BDB0-8046-8D49-69F78167B0DA}" type="slidenum">
              <a:rPr lang="en-US" smtClean="0"/>
              <a:pPr/>
              <a:t>19</a:t>
            </a:fld>
            <a:endParaRPr lang="en-US"/>
          </a:p>
        </p:txBody>
      </p:sp>
      <p:sp>
        <p:nvSpPr>
          <p:cNvPr id="5" name="TextBox 4"/>
          <p:cNvSpPr txBox="1"/>
          <p:nvPr/>
        </p:nvSpPr>
        <p:spPr>
          <a:xfrm>
            <a:off x="0" y="1524000"/>
            <a:ext cx="2590800" cy="3985707"/>
          </a:xfrm>
          <a:prstGeom prst="rect">
            <a:avLst/>
          </a:prstGeom>
          <a:noFill/>
        </p:spPr>
        <p:txBody>
          <a:bodyPr wrap="square">
            <a:spAutoFit/>
          </a:bodyPr>
          <a:lstStyle/>
          <a:p>
            <a:pPr algn="ctr">
              <a:spcAft>
                <a:spcPts val="600"/>
              </a:spcAft>
              <a:defRPr/>
            </a:pPr>
            <a:r>
              <a:rPr lang="en-US" sz="2000" b="1" i="1" u="sng" dirty="0">
                <a:solidFill>
                  <a:srgbClr val="C00000"/>
                </a:solidFill>
                <a:latin typeface="+mj-lt"/>
                <a:cs typeface="Times New Roman" pitchFamily="18" charset="0"/>
              </a:rPr>
              <a:t>Gary Plant</a:t>
            </a:r>
            <a:endParaRPr lang="en-US" sz="2000" dirty="0">
              <a:latin typeface="+mj-lt"/>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8 formulations, 80 package sizes</a:t>
            </a:r>
          </a:p>
          <a:p>
            <a:pPr marL="285750" indent="-285750" algn="l">
              <a:spcAft>
                <a:spcPts val="600"/>
              </a:spcAft>
              <a:buFont typeface="Arial"/>
              <a:buChar char="•"/>
              <a:defRPr/>
            </a:pPr>
            <a:endParaRPr lang="en-US" dirty="0">
              <a:latin typeface="+mj-lt"/>
              <a:ea typeface="+mn-ea"/>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19 other product families</a:t>
            </a:r>
          </a:p>
          <a:p>
            <a:pPr marL="285750" indent="-285750" algn="l">
              <a:spcAft>
                <a:spcPts val="600"/>
              </a:spcAft>
              <a:buFont typeface="Arial"/>
              <a:buChar char="•"/>
              <a:defRPr/>
            </a:pPr>
            <a:endParaRPr lang="en-US" dirty="0">
              <a:latin typeface="+mj-lt"/>
              <a:ea typeface="+mn-ea"/>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1,000 non-union employees</a:t>
            </a:r>
          </a:p>
          <a:p>
            <a:pPr marL="285750" indent="-285750" algn="l">
              <a:spcAft>
                <a:spcPts val="600"/>
              </a:spcAft>
              <a:buFont typeface="Arial"/>
              <a:buChar char="•"/>
              <a:defRPr/>
            </a:pPr>
            <a:endParaRPr lang="en-US" dirty="0">
              <a:latin typeface="+mj-lt"/>
              <a:ea typeface="+mn-ea"/>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Capacity: 26 million </a:t>
            </a:r>
            <a:r>
              <a:rPr lang="en-US" dirty="0" err="1">
                <a:latin typeface="+mj-lt"/>
                <a:ea typeface="+mn-ea"/>
                <a:cs typeface="Times New Roman" pitchFamily="18" charset="0"/>
              </a:rPr>
              <a:t>lbs</a:t>
            </a:r>
            <a:r>
              <a:rPr lang="en-US" dirty="0">
                <a:latin typeface="+mj-lt"/>
                <a:ea typeface="+mn-ea"/>
                <a:cs typeface="Times New Roman" pitchFamily="18" charset="0"/>
              </a:rPr>
              <a:t> / </a:t>
            </a:r>
            <a:r>
              <a:rPr lang="en-US" dirty="0" err="1">
                <a:latin typeface="+mj-lt"/>
                <a:ea typeface="+mn-ea"/>
                <a:cs typeface="Times New Roman" pitchFamily="18" charset="0"/>
              </a:rPr>
              <a:t>yr</a:t>
            </a:r>
            <a:endParaRPr lang="en-US" dirty="0">
              <a:latin typeface="+mj-lt"/>
              <a:ea typeface="+mn-ea"/>
              <a:cs typeface="Times New Roman" pitchFamily="18" charset="0"/>
            </a:endParaRPr>
          </a:p>
        </p:txBody>
      </p:sp>
      <p:sp>
        <p:nvSpPr>
          <p:cNvPr id="7" name="Rectangle 6"/>
          <p:cNvSpPr/>
          <p:nvPr/>
        </p:nvSpPr>
        <p:spPr>
          <a:xfrm>
            <a:off x="2384425" y="1524000"/>
            <a:ext cx="2492375" cy="3801041"/>
          </a:xfrm>
          <a:prstGeom prst="rect">
            <a:avLst/>
          </a:prstGeom>
        </p:spPr>
        <p:txBody>
          <a:bodyPr wrap="square">
            <a:spAutoFit/>
          </a:bodyPr>
          <a:lstStyle/>
          <a:p>
            <a:pPr algn="ctr">
              <a:spcAft>
                <a:spcPts val="600"/>
              </a:spcAft>
              <a:defRPr/>
            </a:pPr>
            <a:r>
              <a:rPr lang="en-US" sz="2000" b="1" i="1" u="sng" dirty="0">
                <a:solidFill>
                  <a:srgbClr val="C00000"/>
                </a:solidFill>
                <a:latin typeface="+mj-lt"/>
                <a:ea typeface="+mn-ea"/>
                <a:cs typeface="Times New Roman" pitchFamily="18" charset="0"/>
              </a:rPr>
              <a:t>Frankfurt Plant</a:t>
            </a:r>
          </a:p>
          <a:p>
            <a:pPr marL="406400" indent="-285750" algn="l">
              <a:buFont typeface="Arial"/>
              <a:buChar char="•"/>
              <a:defRPr/>
            </a:pPr>
            <a:r>
              <a:rPr lang="en-US" dirty="0">
                <a:latin typeface="+mj-lt"/>
                <a:cs typeface="Times New Roman" pitchFamily="18" charset="0"/>
              </a:rPr>
              <a:t>Technologically advanced plant</a:t>
            </a:r>
          </a:p>
          <a:p>
            <a:pPr marL="120650" algn="l">
              <a:defRPr/>
            </a:pPr>
            <a:endParaRPr lang="en-US" dirty="0">
              <a:latin typeface="+mj-lt"/>
              <a:cs typeface="Times New Roman" pitchFamily="18" charset="0"/>
            </a:endParaRPr>
          </a:p>
          <a:p>
            <a:pPr marL="406400" indent="-285750" algn="l">
              <a:buFont typeface="Arial"/>
              <a:buChar char="•"/>
              <a:defRPr/>
            </a:pPr>
            <a:r>
              <a:rPr lang="en-US" dirty="0">
                <a:latin typeface="+mj-lt"/>
                <a:cs typeface="Times New Roman" pitchFamily="18" charset="0"/>
              </a:rPr>
              <a:t>12 other product families</a:t>
            </a:r>
          </a:p>
          <a:p>
            <a:pPr marL="406400" indent="-285750" algn="l">
              <a:buFont typeface="Arial"/>
              <a:buChar char="•"/>
              <a:defRPr/>
            </a:pPr>
            <a:endParaRPr lang="en-US" dirty="0">
              <a:latin typeface="+mj-lt"/>
              <a:cs typeface="Times New Roman" pitchFamily="18" charset="0"/>
            </a:endParaRPr>
          </a:p>
          <a:p>
            <a:pPr marL="406400" indent="-285750" algn="l">
              <a:buFont typeface="Arial"/>
              <a:buChar char="•"/>
              <a:defRPr/>
            </a:pPr>
            <a:endParaRPr lang="en-US" dirty="0">
              <a:latin typeface="+mj-lt"/>
              <a:cs typeface="Times New Roman" pitchFamily="18" charset="0"/>
            </a:endParaRPr>
          </a:p>
          <a:p>
            <a:pPr marL="406400" indent="-285750" algn="l">
              <a:buFont typeface="Arial"/>
              <a:buChar char="•"/>
              <a:defRPr/>
            </a:pPr>
            <a:r>
              <a:rPr lang="en-US" dirty="0">
                <a:latin typeface="+mj-lt"/>
                <a:cs typeface="Times New Roman" pitchFamily="18" charset="0"/>
              </a:rPr>
              <a:t>600 employees </a:t>
            </a:r>
          </a:p>
          <a:p>
            <a:pPr marL="120650" algn="l">
              <a:defRPr/>
            </a:pPr>
            <a:endParaRPr lang="en-US" dirty="0">
              <a:latin typeface="+mj-lt"/>
              <a:cs typeface="Times New Roman" pitchFamily="18" charset="0"/>
            </a:endParaRPr>
          </a:p>
          <a:p>
            <a:pPr marL="120650" algn="l">
              <a:defRPr/>
            </a:pPr>
            <a:endParaRPr lang="en-US" dirty="0">
              <a:latin typeface="+mj-lt"/>
              <a:cs typeface="Times New Roman" pitchFamily="18" charset="0"/>
            </a:endParaRPr>
          </a:p>
          <a:p>
            <a:pPr marL="406400" indent="-285750" algn="l">
              <a:buFont typeface="Arial"/>
              <a:buChar char="•"/>
              <a:defRPr/>
            </a:pPr>
            <a:r>
              <a:rPr lang="en-US" dirty="0">
                <a:latin typeface="+mj-lt"/>
                <a:cs typeface="Times New Roman" pitchFamily="18" charset="0"/>
              </a:rPr>
              <a:t>Capacity: 47 million </a:t>
            </a:r>
            <a:r>
              <a:rPr lang="en-US" dirty="0" err="1">
                <a:latin typeface="+mj-lt"/>
                <a:cs typeface="Times New Roman" pitchFamily="18" charset="0"/>
              </a:rPr>
              <a:t>lbs</a:t>
            </a:r>
            <a:r>
              <a:rPr lang="en-US" dirty="0">
                <a:latin typeface="+mj-lt"/>
                <a:cs typeface="Times New Roman" pitchFamily="18" charset="0"/>
              </a:rPr>
              <a:t> / </a:t>
            </a:r>
            <a:r>
              <a:rPr lang="en-US" dirty="0" err="1">
                <a:latin typeface="+mj-lt"/>
                <a:cs typeface="Times New Roman" pitchFamily="18" charset="0"/>
              </a:rPr>
              <a:t>yr</a:t>
            </a:r>
            <a:endParaRPr lang="en-US" dirty="0">
              <a:latin typeface="+mj-lt"/>
              <a:cs typeface="Times New Roman" pitchFamily="18" charset="0"/>
            </a:endParaRPr>
          </a:p>
        </p:txBody>
      </p:sp>
      <p:sp>
        <p:nvSpPr>
          <p:cNvPr id="8" name="Rectangle 7"/>
          <p:cNvSpPr/>
          <p:nvPr/>
        </p:nvSpPr>
        <p:spPr>
          <a:xfrm>
            <a:off x="4572000" y="1554778"/>
            <a:ext cx="2286000" cy="4632038"/>
          </a:xfrm>
          <a:prstGeom prst="rect">
            <a:avLst/>
          </a:prstGeom>
        </p:spPr>
        <p:txBody>
          <a:bodyPr wrap="square">
            <a:spAutoFit/>
          </a:bodyPr>
          <a:lstStyle/>
          <a:p>
            <a:pPr algn="ctr">
              <a:spcAft>
                <a:spcPts val="600"/>
              </a:spcAft>
              <a:defRPr/>
            </a:pPr>
            <a:r>
              <a:rPr lang="en-US" sz="2000" b="1" i="1" u="sng" dirty="0">
                <a:solidFill>
                  <a:srgbClr val="C00000"/>
                </a:solidFill>
                <a:latin typeface="+mj-lt"/>
                <a:ea typeface="+mn-ea"/>
                <a:cs typeface="Times New Roman" pitchFamily="18" charset="0"/>
              </a:rPr>
              <a:t>Mexico Plant</a:t>
            </a:r>
            <a:endParaRPr lang="en-US" sz="1400" dirty="0">
              <a:latin typeface="+mj-lt"/>
              <a:ea typeface="+mn-ea"/>
              <a:cs typeface="Times New Roman" pitchFamily="18" charset="0"/>
            </a:endParaRPr>
          </a:p>
          <a:p>
            <a:pPr marL="406400" indent="-285750">
              <a:buFont typeface="Arial"/>
              <a:buChar char="•"/>
              <a:defRPr/>
            </a:pPr>
            <a:r>
              <a:rPr lang="en-US" dirty="0">
                <a:cs typeface="Times New Roman" pitchFamily="18" charset="0"/>
              </a:rPr>
              <a:t>Exclusively sells 50-kilo bags</a:t>
            </a:r>
          </a:p>
          <a:p>
            <a:pPr marL="406400" indent="-285750">
              <a:buFont typeface="Arial"/>
              <a:buChar char="•"/>
              <a:defRPr/>
            </a:pPr>
            <a:endParaRPr lang="en-US" dirty="0">
              <a:latin typeface="+mj-lt"/>
              <a:cs typeface="Times New Roman" pitchFamily="18" charset="0"/>
            </a:endParaRPr>
          </a:p>
          <a:p>
            <a:pPr marL="406400" indent="-285750">
              <a:buFont typeface="Arial"/>
              <a:buChar char="•"/>
              <a:defRPr/>
            </a:pPr>
            <a:r>
              <a:rPr lang="en-US" dirty="0">
                <a:latin typeface="+mj-lt"/>
                <a:cs typeface="Times New Roman" pitchFamily="18" charset="0"/>
              </a:rPr>
              <a:t>6 other product families</a:t>
            </a:r>
          </a:p>
          <a:p>
            <a:pPr marL="406400" indent="-285750" algn="l">
              <a:buFont typeface="Arial"/>
              <a:buChar char="•"/>
              <a:defRPr/>
            </a:pPr>
            <a:endParaRPr lang="en-US" dirty="0">
              <a:latin typeface="+mj-lt"/>
              <a:cs typeface="Times New Roman" pitchFamily="18" charset="0"/>
            </a:endParaRPr>
          </a:p>
          <a:p>
            <a:pPr marL="406400" indent="-285750" algn="l">
              <a:buFont typeface="Arial"/>
              <a:buChar char="•"/>
              <a:defRPr/>
            </a:pPr>
            <a:r>
              <a:rPr lang="en-US" dirty="0">
                <a:latin typeface="+mj-lt"/>
                <a:cs typeface="Times New Roman" pitchFamily="18" charset="0"/>
              </a:rPr>
              <a:t>Less educated workforce</a:t>
            </a:r>
          </a:p>
          <a:p>
            <a:pPr marL="120650" algn="l">
              <a:defRPr/>
            </a:pPr>
            <a:endParaRPr lang="en-US" dirty="0">
              <a:latin typeface="+mj-lt"/>
              <a:cs typeface="Times New Roman" pitchFamily="18" charset="0"/>
            </a:endParaRPr>
          </a:p>
          <a:p>
            <a:pPr marL="120650" algn="l">
              <a:defRPr/>
            </a:pPr>
            <a:endParaRPr lang="en-US" dirty="0">
              <a:latin typeface="+mj-lt"/>
              <a:cs typeface="Times New Roman" pitchFamily="18" charset="0"/>
            </a:endParaRPr>
          </a:p>
          <a:p>
            <a:pPr marL="406400" indent="-285750" algn="l">
              <a:buFont typeface="Arial"/>
              <a:buChar char="•"/>
              <a:defRPr/>
            </a:pPr>
            <a:r>
              <a:rPr lang="en-US" dirty="0">
                <a:latin typeface="+mj-lt"/>
                <a:cs typeface="Times New Roman" pitchFamily="18" charset="0"/>
              </a:rPr>
              <a:t>Capacity: 27 million </a:t>
            </a:r>
            <a:r>
              <a:rPr lang="en-US" dirty="0" err="1">
                <a:latin typeface="+mj-lt"/>
                <a:cs typeface="Times New Roman" pitchFamily="18" charset="0"/>
              </a:rPr>
              <a:t>lbs</a:t>
            </a:r>
            <a:r>
              <a:rPr lang="en-US" dirty="0">
                <a:latin typeface="+mj-lt"/>
                <a:cs typeface="Times New Roman" pitchFamily="18" charset="0"/>
              </a:rPr>
              <a:t> / </a:t>
            </a:r>
            <a:r>
              <a:rPr lang="en-US" dirty="0" err="1">
                <a:latin typeface="+mj-lt"/>
                <a:cs typeface="Times New Roman" pitchFamily="18" charset="0"/>
              </a:rPr>
              <a:t>yr</a:t>
            </a:r>
            <a:endParaRPr lang="en-US" dirty="0">
              <a:latin typeface="+mj-lt"/>
              <a:cs typeface="Times New Roman" pitchFamily="18" charset="0"/>
            </a:endParaRPr>
          </a:p>
          <a:p>
            <a:pPr marL="406400" indent="-285750" algn="l">
              <a:buFont typeface="Arial"/>
              <a:buChar char="•"/>
              <a:defRPr/>
            </a:pPr>
            <a:endParaRPr lang="en-US" dirty="0">
              <a:latin typeface="+mj-lt"/>
              <a:cs typeface="Times New Roman" pitchFamily="18" charset="0"/>
            </a:endParaRPr>
          </a:p>
          <a:p>
            <a:pPr marL="120650" algn="l">
              <a:defRPr/>
            </a:pPr>
            <a:endParaRPr lang="en-US" dirty="0">
              <a:latin typeface="+mj-lt"/>
              <a:cs typeface="Times New Roman" pitchFamily="18" charset="0"/>
            </a:endParaRPr>
          </a:p>
          <a:p>
            <a:pPr marL="463550" indent="-342900">
              <a:spcAft>
                <a:spcPts val="600"/>
              </a:spcAft>
              <a:buFont typeface="Arial"/>
              <a:buChar char="•"/>
              <a:defRPr/>
            </a:pPr>
            <a:endParaRPr lang="en-US" dirty="0">
              <a:latin typeface="Times New Roman" pitchFamily="18" charset="0"/>
              <a:cs typeface="Times New Roman" pitchFamily="18" charset="0"/>
            </a:endParaRPr>
          </a:p>
        </p:txBody>
      </p:sp>
      <p:sp>
        <p:nvSpPr>
          <p:cNvPr id="9" name="Rectangle 8"/>
          <p:cNvSpPr/>
          <p:nvPr/>
        </p:nvSpPr>
        <p:spPr>
          <a:xfrm>
            <a:off x="6858000" y="1515486"/>
            <a:ext cx="2447477" cy="4139595"/>
          </a:xfrm>
          <a:prstGeom prst="rect">
            <a:avLst/>
          </a:prstGeom>
        </p:spPr>
        <p:txBody>
          <a:bodyPr wrap="square">
            <a:spAutoFit/>
          </a:bodyPr>
          <a:lstStyle/>
          <a:p>
            <a:pPr algn="ctr">
              <a:spcAft>
                <a:spcPts val="600"/>
              </a:spcAft>
              <a:defRPr/>
            </a:pPr>
            <a:r>
              <a:rPr lang="en-US" sz="2000" b="1" i="1" u="sng" dirty="0" err="1">
                <a:solidFill>
                  <a:srgbClr val="C00000"/>
                </a:solidFill>
                <a:latin typeface="+mj-lt"/>
                <a:ea typeface="+mn-ea"/>
                <a:cs typeface="Times New Roman" pitchFamily="18" charset="0"/>
              </a:rPr>
              <a:t>Sunchem</a:t>
            </a:r>
            <a:r>
              <a:rPr lang="en-US" sz="2000" b="1" i="1" u="sng" dirty="0">
                <a:solidFill>
                  <a:srgbClr val="C00000"/>
                </a:solidFill>
                <a:latin typeface="+mj-lt"/>
                <a:ea typeface="+mn-ea"/>
                <a:cs typeface="Times New Roman" pitchFamily="18" charset="0"/>
              </a:rPr>
              <a:t> Plant</a:t>
            </a:r>
            <a:endParaRPr lang="en-US" sz="1400" dirty="0">
              <a:latin typeface="+mj-lt"/>
              <a:ea typeface="+mn-ea"/>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Many 1/2-kilo and 1-kilo packages</a:t>
            </a:r>
          </a:p>
          <a:p>
            <a:pPr algn="l">
              <a:spcAft>
                <a:spcPts val="600"/>
              </a:spcAft>
              <a:defRPr/>
            </a:pPr>
            <a:endParaRPr lang="en-US" dirty="0">
              <a:latin typeface="+mj-lt"/>
              <a:ea typeface="+mn-ea"/>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High energy costs</a:t>
            </a:r>
          </a:p>
          <a:p>
            <a:pPr marL="285750" indent="-285750" algn="l">
              <a:spcAft>
                <a:spcPts val="600"/>
              </a:spcAft>
              <a:buFont typeface="Arial"/>
              <a:buChar char="•"/>
              <a:defRPr/>
            </a:pPr>
            <a:endParaRPr lang="en-US" dirty="0">
              <a:latin typeface="+mj-lt"/>
              <a:cs typeface="Times New Roman" pitchFamily="18" charset="0"/>
            </a:endParaRPr>
          </a:p>
          <a:p>
            <a:pPr marL="285750" indent="-285750" algn="l">
              <a:spcAft>
                <a:spcPts val="600"/>
              </a:spcAft>
              <a:buFont typeface="Arial"/>
              <a:buChar char="•"/>
              <a:defRPr/>
            </a:pPr>
            <a:endParaRPr lang="en-US" dirty="0">
              <a:latin typeface="+mj-lt"/>
              <a:ea typeface="+mn-ea"/>
              <a:cs typeface="Times New Roman" pitchFamily="18" charset="0"/>
            </a:endParaRPr>
          </a:p>
          <a:p>
            <a:pPr marL="285750" indent="-285750" algn="l">
              <a:spcAft>
                <a:spcPts val="600"/>
              </a:spcAft>
              <a:buFont typeface="Arial"/>
              <a:buChar char="•"/>
              <a:defRPr/>
            </a:pPr>
            <a:endParaRPr lang="en-US" dirty="0">
              <a:latin typeface="+mj-lt"/>
              <a:cs typeface="Times New Roman" pitchFamily="18" charset="0"/>
            </a:endParaRPr>
          </a:p>
          <a:p>
            <a:pPr marL="285750" indent="-285750" algn="l">
              <a:spcAft>
                <a:spcPts val="600"/>
              </a:spcAft>
              <a:buFont typeface="Arial"/>
              <a:buChar char="•"/>
              <a:defRPr/>
            </a:pPr>
            <a:endParaRPr lang="en-US" dirty="0">
              <a:latin typeface="+mj-lt"/>
              <a:ea typeface="+mn-ea"/>
              <a:cs typeface="Times New Roman" pitchFamily="18" charset="0"/>
            </a:endParaRPr>
          </a:p>
          <a:p>
            <a:pPr marL="285750" indent="-285750" algn="l">
              <a:spcAft>
                <a:spcPts val="600"/>
              </a:spcAft>
              <a:buFont typeface="Arial"/>
              <a:buChar char="•"/>
              <a:defRPr/>
            </a:pPr>
            <a:r>
              <a:rPr lang="en-US" dirty="0">
                <a:latin typeface="+mj-lt"/>
                <a:ea typeface="+mn-ea"/>
                <a:cs typeface="Times New Roman" pitchFamily="18" charset="0"/>
              </a:rPr>
              <a:t>Capacity: 5 million </a:t>
            </a:r>
            <a:r>
              <a:rPr lang="en-US" dirty="0" err="1">
                <a:latin typeface="+mj-lt"/>
                <a:ea typeface="+mn-ea"/>
                <a:cs typeface="Times New Roman" pitchFamily="18" charset="0"/>
              </a:rPr>
              <a:t>lbs</a:t>
            </a:r>
            <a:r>
              <a:rPr lang="en-US" dirty="0">
                <a:latin typeface="+mj-lt"/>
                <a:ea typeface="+mn-ea"/>
                <a:cs typeface="Times New Roman" pitchFamily="18" charset="0"/>
              </a:rPr>
              <a:t> / year</a:t>
            </a:r>
          </a:p>
          <a:p>
            <a:pPr marL="406400" indent="-285750" algn="l">
              <a:buFont typeface="Arial"/>
              <a:buChar char="•"/>
              <a:defRPr/>
            </a:pPr>
            <a:endParaRPr lang="en-US" dirty="0">
              <a:latin typeface="+mj-lt"/>
              <a:ea typeface="+mn-ea"/>
              <a:cs typeface="Times New Roman" pitchFamily="18" charset="0"/>
            </a:endParaRPr>
          </a:p>
        </p:txBody>
      </p:sp>
      <p:sp>
        <p:nvSpPr>
          <p:cNvPr id="3" name="Date Placeholder 2"/>
          <p:cNvSpPr>
            <a:spLocks noGrp="1"/>
          </p:cNvSpPr>
          <p:nvPr>
            <p:ph type="dt" sz="half" idx="10"/>
          </p:nvPr>
        </p:nvSpPr>
        <p:spPr/>
        <p:txBody>
          <a:bodyPr/>
          <a:lstStyle/>
          <a:p>
            <a:r>
              <a:rPr lang="en-US" dirty="0"/>
              <a:t>Metrics, KPIs, Dashboards</a:t>
            </a:r>
          </a:p>
        </p:txBody>
      </p:sp>
    </p:spTree>
    <p:extLst>
      <p:ext uri="{BB962C8B-B14F-4D97-AF65-F5344CB8AC3E}">
        <p14:creationId xmlns:p14="http://schemas.microsoft.com/office/powerpoint/2010/main" val="146694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endParaRPr lang="en-US" dirty="0"/>
          </a:p>
          <a:p>
            <a:r>
              <a:rPr lang="en-US" dirty="0"/>
              <a:t>Data Analytics</a:t>
            </a:r>
          </a:p>
          <a:p>
            <a:endParaRPr lang="en-US" dirty="0"/>
          </a:p>
          <a:p>
            <a:r>
              <a:rPr lang="en-US" dirty="0"/>
              <a:t>Metrics and KPIs</a:t>
            </a:r>
          </a:p>
          <a:p>
            <a:endParaRPr lang="en-US" dirty="0"/>
          </a:p>
          <a:p>
            <a:r>
              <a:rPr lang="en-US" dirty="0" err="1"/>
              <a:t>Applichem</a:t>
            </a:r>
            <a:r>
              <a:rPr lang="en-US" dirty="0"/>
              <a:t> Case</a:t>
            </a:r>
          </a:p>
          <a:p>
            <a:endParaRPr lang="en-US" dirty="0"/>
          </a:p>
          <a:p>
            <a:r>
              <a:rPr lang="en-US" dirty="0"/>
              <a:t>Dashboards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a:t>
            </a:fld>
            <a:endParaRPr lang="en-US"/>
          </a:p>
        </p:txBody>
      </p:sp>
    </p:spTree>
    <p:extLst>
      <p:ext uri="{BB962C8B-B14F-4D97-AF65-F5344CB8AC3E}">
        <p14:creationId xmlns:p14="http://schemas.microsoft.com/office/powerpoint/2010/main" val="91485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09775"/>
            <a:ext cx="9052560" cy="5476415"/>
          </a:xfrm>
        </p:spPr>
        <p:txBody>
          <a:bodyPr>
            <a:normAutofit/>
          </a:bodyPr>
          <a:lstStyle/>
          <a:p>
            <a:r>
              <a:rPr lang="en-US" dirty="0" err="1">
                <a:cs typeface="Arial"/>
              </a:rPr>
              <a:t>Applichem</a:t>
            </a:r>
            <a:r>
              <a:rPr lang="en-US" dirty="0">
                <a:cs typeface="Arial"/>
              </a:rPr>
              <a:t> needs to consolidate the scattered information and the top management should get the relevant key performance indicators (</a:t>
            </a:r>
            <a:r>
              <a:rPr lang="en-US" b="1" dirty="0">
                <a:solidFill>
                  <a:srgbClr val="FF0000"/>
                </a:solidFill>
                <a:cs typeface="Arial"/>
              </a:rPr>
              <a:t>KPI</a:t>
            </a:r>
            <a:r>
              <a:rPr lang="en-US" dirty="0">
                <a:cs typeface="Arial"/>
              </a:rPr>
              <a:t>s) on the fly.  </a:t>
            </a:r>
            <a:br>
              <a:rPr lang="en-US" dirty="0">
                <a:cs typeface="Arial"/>
              </a:rPr>
            </a:br>
            <a:endParaRPr lang="en-US" dirty="0">
              <a:cs typeface="Arial"/>
            </a:endParaRPr>
          </a:p>
          <a:p>
            <a:r>
              <a:rPr lang="en-US" dirty="0">
                <a:cs typeface="Arial"/>
              </a:rPr>
              <a:t>Currently, the </a:t>
            </a:r>
            <a:r>
              <a:rPr lang="en-US" b="1" dirty="0">
                <a:solidFill>
                  <a:srgbClr val="FF0000"/>
                </a:solidFill>
                <a:cs typeface="Arial"/>
              </a:rPr>
              <a:t>unstructured data </a:t>
            </a:r>
            <a:r>
              <a:rPr lang="en-US" dirty="0">
                <a:cs typeface="Arial"/>
              </a:rPr>
              <a:t>is hard to understand and manual queries result in huge </a:t>
            </a:r>
            <a:r>
              <a:rPr lang="en-US" b="1" dirty="0">
                <a:solidFill>
                  <a:srgbClr val="FF0000"/>
                </a:solidFill>
                <a:cs typeface="Arial"/>
              </a:rPr>
              <a:t>delays</a:t>
            </a:r>
            <a:r>
              <a:rPr lang="en-US" dirty="0">
                <a:solidFill>
                  <a:srgbClr val="FF0000"/>
                </a:solidFill>
                <a:cs typeface="Arial"/>
              </a:rPr>
              <a:t> in decision making</a:t>
            </a:r>
            <a:r>
              <a:rPr lang="en-US" dirty="0">
                <a:cs typeface="Arial"/>
              </a:rPr>
              <a:t>. </a:t>
            </a:r>
            <a:br>
              <a:rPr lang="en-US" dirty="0">
                <a:cs typeface="Arial"/>
              </a:rPr>
            </a:br>
            <a:endParaRPr lang="en-US" dirty="0">
              <a:cs typeface="Arial"/>
            </a:endParaRPr>
          </a:p>
          <a:p>
            <a:r>
              <a:rPr lang="en-US" b="1" dirty="0">
                <a:cs typeface="Arial"/>
              </a:rPr>
              <a:t>Questions</a:t>
            </a:r>
            <a:r>
              <a:rPr lang="en-US" dirty="0">
                <a:cs typeface="Arial"/>
              </a:rPr>
              <a:t>: Need to find an efficient way to organize company manufacturing data for efficient organization of the existing four plants.</a:t>
            </a:r>
            <a:br>
              <a:rPr lang="en-US" dirty="0">
                <a:cs typeface="Arial"/>
              </a:rPr>
            </a:br>
            <a:endParaRPr lang="en-US" dirty="0">
              <a:cs typeface="Arial"/>
            </a:endParaRPr>
          </a:p>
          <a:p>
            <a:pPr lvl="1"/>
            <a:r>
              <a:rPr lang="en-US" b="1" dirty="0">
                <a:solidFill>
                  <a:srgbClr val="FF0000"/>
                </a:solidFill>
                <a:cs typeface="Arial"/>
              </a:rPr>
              <a:t>How to leverage the information assets? </a:t>
            </a:r>
            <a:br>
              <a:rPr lang="en-US" b="1" dirty="0">
                <a:solidFill>
                  <a:srgbClr val="FF0000"/>
                </a:solidFill>
                <a:cs typeface="Arial"/>
              </a:rPr>
            </a:br>
            <a:endParaRPr lang="en-US" b="1" dirty="0">
              <a:solidFill>
                <a:srgbClr val="FF0000"/>
              </a:solidFill>
              <a:cs typeface="Arial"/>
            </a:endParaRPr>
          </a:p>
          <a:p>
            <a:pPr lvl="1"/>
            <a:r>
              <a:rPr lang="en-US" b="1" dirty="0">
                <a:solidFill>
                  <a:srgbClr val="FF0000"/>
                </a:solidFill>
                <a:cs typeface="Arial"/>
              </a:rPr>
              <a:t>What insights can be obtained from the data?</a:t>
            </a:r>
          </a:p>
        </p:txBody>
      </p:sp>
      <p:sp>
        <p:nvSpPr>
          <p:cNvPr id="4" name="Slide Number Placeholder 3"/>
          <p:cNvSpPr>
            <a:spLocks noGrp="1"/>
          </p:cNvSpPr>
          <p:nvPr>
            <p:ph type="sldNum" sz="quarter" idx="12"/>
          </p:nvPr>
        </p:nvSpPr>
        <p:spPr/>
        <p:txBody>
          <a:bodyPr/>
          <a:lstStyle/>
          <a:p>
            <a:fld id="{064A796A-BDB0-8046-8D49-69F78167B0DA}" type="slidenum">
              <a:rPr lang="en-US" smtClean="0"/>
              <a:pPr/>
              <a:t>20</a:t>
            </a:fld>
            <a:endParaRPr lang="en-US"/>
          </a:p>
        </p:txBody>
      </p:sp>
      <p:sp>
        <p:nvSpPr>
          <p:cNvPr id="5" name="Title 4"/>
          <p:cNvSpPr>
            <a:spLocks noGrp="1"/>
          </p:cNvSpPr>
          <p:nvPr>
            <p:ph type="title"/>
          </p:nvPr>
        </p:nvSpPr>
        <p:spPr>
          <a:xfrm>
            <a:off x="45720" y="485775"/>
            <a:ext cx="9052560" cy="1085430"/>
          </a:xfrm>
        </p:spPr>
        <p:txBody>
          <a:bodyPr>
            <a:normAutofit fontScale="90000"/>
          </a:bodyPr>
          <a:lstStyle/>
          <a:p>
            <a:r>
              <a:rPr lang="en-US" sz="3600" dirty="0"/>
              <a:t>Case #2: Modeling of Raw Data to Useful form for Exploratory Analysis: KPIs, Metrics and Dashboards</a:t>
            </a:r>
          </a:p>
        </p:txBody>
      </p:sp>
    </p:spTree>
    <p:extLst>
      <p:ext uri="{BB962C8B-B14F-4D97-AF65-F5344CB8AC3E}">
        <p14:creationId xmlns:p14="http://schemas.microsoft.com/office/powerpoint/2010/main" val="127674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KPIs for </a:t>
            </a:r>
            <a:r>
              <a:rPr lang="en-US" dirty="0" err="1"/>
              <a:t>Applichem</a:t>
            </a:r>
            <a:endParaRPr lang="en-US" dirty="0"/>
          </a:p>
        </p:txBody>
      </p:sp>
      <p:sp>
        <p:nvSpPr>
          <p:cNvPr id="3" name="Content Placeholder 2"/>
          <p:cNvSpPr>
            <a:spLocks noGrp="1"/>
          </p:cNvSpPr>
          <p:nvPr>
            <p:ph idx="1"/>
          </p:nvPr>
        </p:nvSpPr>
        <p:spPr/>
        <p:txBody>
          <a:bodyPr/>
          <a:lstStyle/>
          <a:p>
            <a:r>
              <a:rPr lang="en-US" dirty="0"/>
              <a:t>Management spent considerable expense and time</a:t>
            </a:r>
          </a:p>
          <a:p>
            <a:pPr lvl="1"/>
            <a:r>
              <a:rPr lang="en-US" dirty="0"/>
              <a:t>Sharing best practices to improve efficiency</a:t>
            </a:r>
          </a:p>
          <a:p>
            <a:pPr lvl="1"/>
            <a:r>
              <a:rPr lang="en-US" dirty="0"/>
              <a:t>Reassessing capacity allocations across plants</a:t>
            </a:r>
          </a:p>
          <a:p>
            <a:pPr lvl="1"/>
            <a:r>
              <a:rPr lang="en-US" dirty="0"/>
              <a:t>Reallocating production to match demand, labor costs and foreign exchange risk</a:t>
            </a:r>
          </a:p>
          <a:p>
            <a:endParaRPr lang="en-US" dirty="0"/>
          </a:p>
          <a:p>
            <a:r>
              <a:rPr lang="en-US" dirty="0"/>
              <a:t>After all that, they want to make sure what’s fixed doesn’t break again</a:t>
            </a:r>
          </a:p>
          <a:p>
            <a:endParaRPr lang="en-US" dirty="0"/>
          </a:p>
          <a:p>
            <a:r>
              <a:rPr lang="en-US" dirty="0"/>
              <a:t>As part of the operations team, your task is to design a set of KPIs to track to alert management of significant changes in </a:t>
            </a:r>
          </a:p>
          <a:p>
            <a:pPr lvl="1"/>
            <a:r>
              <a:rPr lang="en-US" dirty="0"/>
              <a:t>Productivity</a:t>
            </a:r>
          </a:p>
          <a:p>
            <a:pPr lvl="1"/>
            <a:r>
              <a:rPr lang="en-US" dirty="0"/>
              <a:t>Labor Costs</a:t>
            </a:r>
          </a:p>
          <a:p>
            <a:pPr lvl="1"/>
            <a:r>
              <a:rPr lang="en-US" dirty="0"/>
              <a:t>Efficiency</a:t>
            </a:r>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21</a:t>
            </a:fld>
            <a:endParaRPr lang="en-US"/>
          </a:p>
        </p:txBody>
      </p:sp>
    </p:spTree>
    <p:extLst>
      <p:ext uri="{BB962C8B-B14F-4D97-AF65-F5344CB8AC3E}">
        <p14:creationId xmlns:p14="http://schemas.microsoft.com/office/powerpoint/2010/main" val="251431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KPIs for </a:t>
            </a:r>
            <a:r>
              <a:rPr lang="en-US" dirty="0" err="1"/>
              <a:t>Applichem</a:t>
            </a:r>
            <a:endParaRPr lang="en-US" dirty="0"/>
          </a:p>
        </p:txBody>
      </p:sp>
      <p:sp>
        <p:nvSpPr>
          <p:cNvPr id="3" name="Content Placeholder 2"/>
          <p:cNvSpPr>
            <a:spLocks noGrp="1"/>
          </p:cNvSpPr>
          <p:nvPr>
            <p:ph idx="1"/>
          </p:nvPr>
        </p:nvSpPr>
        <p:spPr/>
        <p:txBody>
          <a:bodyPr/>
          <a:lstStyle/>
          <a:p>
            <a:r>
              <a:rPr lang="en-US" dirty="0"/>
              <a:t>In a group of 2 or 3, design 3-4 KPIs to track at </a:t>
            </a:r>
            <a:r>
              <a:rPr lang="en-US" dirty="0" err="1"/>
              <a:t>Applichem</a:t>
            </a:r>
            <a:endParaRPr lang="en-US" dirty="0"/>
          </a:p>
          <a:p>
            <a:pPr lvl="1"/>
            <a:r>
              <a:rPr lang="en-US" dirty="0"/>
              <a:t>Be specific.  Specify units and time frames.</a:t>
            </a:r>
          </a:p>
          <a:p>
            <a:pPr lvl="1"/>
            <a:r>
              <a:rPr lang="en-US" dirty="0"/>
              <a:t>For example:  “Track Labor Costs” is a bad answer.</a:t>
            </a:r>
          </a:p>
          <a:p>
            <a:pPr lvl="1"/>
            <a:endParaRPr lang="en-US" dirty="0"/>
          </a:p>
          <a:p>
            <a:r>
              <a:rPr lang="en-US" dirty="0"/>
              <a:t>For each KPI, argue it satisfies qualities of a good metric</a:t>
            </a:r>
          </a:p>
          <a:p>
            <a:r>
              <a:rPr lang="en-US" dirty="0"/>
              <a:t>In particular: what would you suggest to management if your KPI suddenly increased significantly?  Suddenly decreased significantly?</a:t>
            </a:r>
          </a:p>
          <a:p>
            <a:endParaRPr lang="en-US" dirty="0"/>
          </a:p>
          <a:p>
            <a:endParaRPr lang="en-US" dirty="0"/>
          </a:p>
          <a:p>
            <a:r>
              <a:rPr lang="en-US" dirty="0"/>
              <a:t>Each group will pitch their best KPI, and we will vote as a class.</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22</a:t>
            </a:fld>
            <a:endParaRPr lang="en-US"/>
          </a:p>
        </p:txBody>
      </p:sp>
    </p:spTree>
    <p:extLst>
      <p:ext uri="{BB962C8B-B14F-4D97-AF65-F5344CB8AC3E}">
        <p14:creationId xmlns:p14="http://schemas.microsoft.com/office/powerpoint/2010/main" val="389284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p>
            <a:r>
              <a:rPr lang="en-US" dirty="0"/>
              <a:t>Dashboards</a:t>
            </a:r>
          </a:p>
        </p:txBody>
      </p:sp>
      <p:sp>
        <p:nvSpPr>
          <p:cNvPr id="3" name="Date Placeholder 2"/>
          <p:cNvSpPr>
            <a:spLocks noGrp="1"/>
          </p:cNvSpPr>
          <p:nvPr>
            <p:ph type="dt" sz="half" idx="10"/>
          </p:nvPr>
        </p:nvSpPr>
        <p:spPr/>
        <p:txBody>
          <a:bodyPr/>
          <a:lstStyle/>
          <a:p>
            <a:r>
              <a:rPr lang="en-US" dirty="0"/>
              <a:t>Metrics, KPIs, Dashboards</a:t>
            </a:r>
          </a:p>
        </p:txBody>
      </p:sp>
      <p:sp>
        <p:nvSpPr>
          <p:cNvPr id="4" name="Slide Number Placeholder 3"/>
          <p:cNvSpPr>
            <a:spLocks noGrp="1"/>
          </p:cNvSpPr>
          <p:nvPr>
            <p:ph type="sldNum" sz="quarter" idx="12"/>
          </p:nvPr>
        </p:nvSpPr>
        <p:spPr/>
        <p:txBody>
          <a:bodyPr/>
          <a:lstStyle/>
          <a:p>
            <a:fld id="{1D73B0E4-6178-BC41-B99F-4921FB75C09B}" type="slidenum">
              <a:rPr lang="en-US" smtClean="0"/>
              <a:t>23</a:t>
            </a:fld>
            <a:endParaRPr lang="en-US"/>
          </a:p>
        </p:txBody>
      </p:sp>
    </p:spTree>
    <p:extLst>
      <p:ext uri="{BB962C8B-B14F-4D97-AF65-F5344CB8AC3E}">
        <p14:creationId xmlns:p14="http://schemas.microsoft.com/office/powerpoint/2010/main" val="33826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 dashboard?</a:t>
            </a:r>
          </a:p>
        </p:txBody>
      </p:sp>
      <p:sp>
        <p:nvSpPr>
          <p:cNvPr id="6" name="Content Placeholder 5"/>
          <p:cNvSpPr>
            <a:spLocks noGrp="1"/>
          </p:cNvSpPr>
          <p:nvPr>
            <p:ph idx="1"/>
          </p:nvPr>
        </p:nvSpPr>
        <p:spPr/>
        <p:txBody>
          <a:bodyPr/>
          <a:lstStyle/>
          <a:p>
            <a:r>
              <a:rPr lang="en-US" dirty="0"/>
              <a:t>Dashboards present a small set of KPIs/metrics through a simple, easy-to-understand interface</a:t>
            </a:r>
          </a:p>
          <a:p>
            <a:pPr lvl="1"/>
            <a:r>
              <a:rPr lang="en-US" dirty="0"/>
              <a:t>Might be numbers and words</a:t>
            </a:r>
          </a:p>
          <a:p>
            <a:pPr lvl="1"/>
            <a:r>
              <a:rPr lang="en-US" dirty="0"/>
              <a:t>Might be a visualization</a:t>
            </a:r>
          </a:p>
          <a:p>
            <a:pPr lvl="1"/>
            <a:r>
              <a:rPr lang="en-US" dirty="0"/>
              <a:t>Usually a combination</a:t>
            </a:r>
          </a:p>
          <a:p>
            <a:pPr lvl="1"/>
            <a:endParaRPr lang="en-US" dirty="0"/>
          </a:p>
          <a:p>
            <a:r>
              <a:rPr lang="en-US" dirty="0"/>
              <a:t>Dashboards provide a rapid, overview of the organization at a glance</a:t>
            </a:r>
          </a:p>
          <a:p>
            <a:endParaRPr lang="en-US" dirty="0"/>
          </a:p>
          <a:p>
            <a:r>
              <a:rPr lang="en-US" dirty="0"/>
              <a:t>Some people only use the term “dashboard” for real-time information, visualizations, or displays that fit on one page.  </a:t>
            </a:r>
          </a:p>
          <a:p>
            <a:pPr lvl="1"/>
            <a:r>
              <a:rPr lang="en-US" dirty="0"/>
              <a:t>They use “report” otherwise.</a:t>
            </a:r>
          </a:p>
          <a:p>
            <a:pPr lvl="1"/>
            <a:r>
              <a:rPr lang="en-US" dirty="0"/>
              <a:t>We will use them interchangeably.</a:t>
            </a:r>
          </a:p>
          <a:p>
            <a:endParaRPr lang="en-US" dirty="0"/>
          </a:p>
        </p:txBody>
      </p:sp>
      <p:sp>
        <p:nvSpPr>
          <p:cNvPr id="3" name="Date Placeholder 2"/>
          <p:cNvSpPr>
            <a:spLocks noGrp="1"/>
          </p:cNvSpPr>
          <p:nvPr>
            <p:ph type="dt" sz="half" idx="10"/>
          </p:nvPr>
        </p:nvSpPr>
        <p:spPr/>
        <p:txBody>
          <a:bodyPr/>
          <a:lstStyle/>
          <a:p>
            <a:r>
              <a:rPr lang="en-US" dirty="0"/>
              <a:t>Metrics, KPIs, Dashboards</a:t>
            </a:r>
          </a:p>
        </p:txBody>
      </p:sp>
      <p:sp>
        <p:nvSpPr>
          <p:cNvPr id="4" name="Slide Number Placeholder 3"/>
          <p:cNvSpPr>
            <a:spLocks noGrp="1"/>
          </p:cNvSpPr>
          <p:nvPr>
            <p:ph type="sldNum" sz="quarter" idx="12"/>
          </p:nvPr>
        </p:nvSpPr>
        <p:spPr/>
        <p:txBody>
          <a:bodyPr/>
          <a:lstStyle/>
          <a:p>
            <a:fld id="{1D73B0E4-6178-BC41-B99F-4921FB75C09B}" type="slidenum">
              <a:rPr lang="en-US" smtClean="0"/>
              <a:t>24</a:t>
            </a:fld>
            <a:endParaRPr lang="en-US"/>
          </a:p>
        </p:txBody>
      </p:sp>
    </p:spTree>
    <p:extLst>
      <p:ext uri="{BB962C8B-B14F-4D97-AF65-F5344CB8AC3E}">
        <p14:creationId xmlns:p14="http://schemas.microsoft.com/office/powerpoint/2010/main" val="75855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dashboards used for? </a:t>
            </a:r>
          </a:p>
        </p:txBody>
      </p:sp>
      <p:sp>
        <p:nvSpPr>
          <p:cNvPr id="3" name="Content Placeholder 2"/>
          <p:cNvSpPr>
            <a:spLocks noGrp="1"/>
          </p:cNvSpPr>
          <p:nvPr>
            <p:ph sz="half" idx="1"/>
          </p:nvPr>
        </p:nvSpPr>
        <p:spPr>
          <a:xfrm>
            <a:off x="457200" y="1673352"/>
            <a:ext cx="3543673" cy="4718304"/>
          </a:xfrm>
        </p:spPr>
        <p:txBody>
          <a:bodyPr/>
          <a:lstStyle/>
          <a:p>
            <a:endParaRPr lang="en-US" dirty="0"/>
          </a:p>
          <a:p>
            <a:r>
              <a:rPr lang="en-US" dirty="0"/>
              <a:t>Overview the business rapidly</a:t>
            </a:r>
          </a:p>
          <a:p>
            <a:endParaRPr lang="en-US" dirty="0"/>
          </a:p>
          <a:p>
            <a:r>
              <a:rPr lang="en-US" dirty="0"/>
              <a:t>Educate departments about important objectives</a:t>
            </a:r>
          </a:p>
          <a:p>
            <a:endParaRPr lang="en-US" dirty="0"/>
          </a:p>
          <a:p>
            <a:r>
              <a:rPr lang="en-US" dirty="0"/>
              <a:t>Provide alerts when problems occur</a:t>
            </a:r>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25</a:t>
            </a:fld>
            <a:endParaRPr lang="en-US"/>
          </a:p>
        </p:txBody>
      </p:sp>
      <p:pic>
        <p:nvPicPr>
          <p:cNvPr id="6" name="Picture 5"/>
          <p:cNvPicPr>
            <a:picLocks noChangeAspect="1"/>
          </p:cNvPicPr>
          <p:nvPr/>
        </p:nvPicPr>
        <p:blipFill>
          <a:blip r:embed="rId2"/>
          <a:stretch>
            <a:fillRect/>
          </a:stretch>
        </p:blipFill>
        <p:spPr>
          <a:xfrm>
            <a:off x="4125313" y="1942771"/>
            <a:ext cx="4636742" cy="3115965"/>
          </a:xfrm>
          <a:prstGeom prst="rect">
            <a:avLst/>
          </a:prstGeom>
        </p:spPr>
      </p:pic>
    </p:spTree>
    <p:extLst>
      <p:ext uri="{BB962C8B-B14F-4D97-AF65-F5344CB8AC3E}">
        <p14:creationId xmlns:p14="http://schemas.microsoft.com/office/powerpoint/2010/main" val="145258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dashboard?</a:t>
            </a:r>
          </a:p>
        </p:txBody>
      </p:sp>
      <p:sp>
        <p:nvSpPr>
          <p:cNvPr id="3" name="Content Placeholder 2"/>
          <p:cNvSpPr>
            <a:spLocks noGrp="1"/>
          </p:cNvSpPr>
          <p:nvPr>
            <p:ph idx="1"/>
          </p:nvPr>
        </p:nvSpPr>
        <p:spPr/>
        <p:txBody>
          <a:bodyPr/>
          <a:lstStyle/>
          <a:p>
            <a:r>
              <a:rPr lang="en-US" dirty="0"/>
              <a:t>Intuitive, easy-to-understand</a:t>
            </a:r>
          </a:p>
          <a:p>
            <a:pPr lvl="1"/>
            <a:r>
              <a:rPr lang="en-US" dirty="0"/>
              <a:t>Aesthetically pleasing</a:t>
            </a:r>
          </a:p>
          <a:p>
            <a:endParaRPr lang="en-US" dirty="0"/>
          </a:p>
          <a:p>
            <a:r>
              <a:rPr lang="en-US" dirty="0"/>
              <a:t>Contains only the right metrics</a:t>
            </a:r>
          </a:p>
          <a:p>
            <a:pPr lvl="1"/>
            <a:r>
              <a:rPr lang="en-US" dirty="0"/>
              <a:t>Consider your audience.  What decisions do they need to make?</a:t>
            </a:r>
          </a:p>
          <a:p>
            <a:pPr lvl="1"/>
            <a:r>
              <a:rPr lang="en-US" dirty="0"/>
              <a:t>Minimize extra details</a:t>
            </a:r>
          </a:p>
          <a:p>
            <a:pPr lvl="1"/>
            <a:endParaRPr lang="en-US" dirty="0"/>
          </a:p>
          <a:p>
            <a:r>
              <a:rPr lang="en-US" dirty="0"/>
              <a:t>Presents data around a theme to guide decisions and create a story</a:t>
            </a:r>
          </a:p>
          <a:p>
            <a:pPr lvl="1"/>
            <a:r>
              <a:rPr lang="en-US" dirty="0"/>
              <a:t>Puts metrics in context.  Is this number high, low, out of the ordinary?</a:t>
            </a:r>
          </a:p>
          <a:p>
            <a:pPr lvl="1"/>
            <a:endParaRPr lang="en-US" dirty="0"/>
          </a:p>
          <a:p>
            <a:r>
              <a:rPr lang="en-US" dirty="0"/>
              <a:t>(Non-examinable Reading): “Guide to Dashboard Design” on BB</a:t>
            </a:r>
          </a:p>
          <a:p>
            <a:pPr lvl="1"/>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26</a:t>
            </a:fld>
            <a:endParaRPr lang="en-US"/>
          </a:p>
        </p:txBody>
      </p:sp>
    </p:spTree>
    <p:extLst>
      <p:ext uri="{BB962C8B-B14F-4D97-AF65-F5344CB8AC3E}">
        <p14:creationId xmlns:p14="http://schemas.microsoft.com/office/powerpoint/2010/main" val="3318251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quintessential dashboard</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27</a:t>
            </a:fld>
            <a:endParaRPr lang="en-US"/>
          </a:p>
        </p:txBody>
      </p:sp>
      <p:pic>
        <p:nvPicPr>
          <p:cNvPr id="6" name="Picture 5"/>
          <p:cNvPicPr>
            <a:picLocks noChangeAspect="1"/>
          </p:cNvPicPr>
          <p:nvPr/>
        </p:nvPicPr>
        <p:blipFill>
          <a:blip r:embed="rId3"/>
          <a:stretch>
            <a:fillRect/>
          </a:stretch>
        </p:blipFill>
        <p:spPr>
          <a:xfrm>
            <a:off x="1866900" y="1743604"/>
            <a:ext cx="5397500" cy="3238500"/>
          </a:xfrm>
          <a:prstGeom prst="rect">
            <a:avLst/>
          </a:prstGeom>
        </p:spPr>
      </p:pic>
      <p:sp>
        <p:nvSpPr>
          <p:cNvPr id="7" name="TextBox 6"/>
          <p:cNvSpPr txBox="1"/>
          <p:nvPr/>
        </p:nvSpPr>
        <p:spPr>
          <a:xfrm>
            <a:off x="1100976" y="5566605"/>
            <a:ext cx="6942048" cy="461665"/>
          </a:xfrm>
          <a:prstGeom prst="rect">
            <a:avLst/>
          </a:prstGeom>
          <a:noFill/>
        </p:spPr>
        <p:txBody>
          <a:bodyPr wrap="square" rtlCol="0">
            <a:spAutoFit/>
          </a:bodyPr>
          <a:lstStyle/>
          <a:p>
            <a:pPr algn="ctr"/>
            <a:r>
              <a:rPr lang="en-US" sz="2400" dirty="0"/>
              <a:t>What are the pros/cons of this design?</a:t>
            </a:r>
          </a:p>
        </p:txBody>
      </p:sp>
    </p:spTree>
    <p:extLst>
      <p:ext uri="{BB962C8B-B14F-4D97-AF65-F5344CB8AC3E}">
        <p14:creationId xmlns:p14="http://schemas.microsoft.com/office/powerpoint/2010/main" val="1855209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dashboard?</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28</a:t>
            </a:fld>
            <a:endParaRPr lang="en-US"/>
          </a:p>
        </p:txBody>
      </p:sp>
      <p:pic>
        <p:nvPicPr>
          <p:cNvPr id="6" name="Picture 5"/>
          <p:cNvPicPr>
            <a:picLocks noChangeAspect="1"/>
          </p:cNvPicPr>
          <p:nvPr/>
        </p:nvPicPr>
        <p:blipFill>
          <a:blip r:embed="rId3"/>
          <a:stretch>
            <a:fillRect/>
          </a:stretch>
        </p:blipFill>
        <p:spPr>
          <a:xfrm>
            <a:off x="2551774" y="1398112"/>
            <a:ext cx="4040452" cy="5097056"/>
          </a:xfrm>
          <a:prstGeom prst="rect">
            <a:avLst/>
          </a:prstGeom>
        </p:spPr>
      </p:pic>
      <p:sp>
        <p:nvSpPr>
          <p:cNvPr id="7" name="TextBox 6"/>
          <p:cNvSpPr txBox="1"/>
          <p:nvPr/>
        </p:nvSpPr>
        <p:spPr>
          <a:xfrm>
            <a:off x="296007" y="6495168"/>
            <a:ext cx="8488726" cy="276999"/>
          </a:xfrm>
          <a:prstGeom prst="rect">
            <a:avLst/>
          </a:prstGeom>
          <a:noFill/>
        </p:spPr>
        <p:txBody>
          <a:bodyPr wrap="square" rtlCol="0">
            <a:spAutoFit/>
          </a:bodyPr>
          <a:lstStyle/>
          <a:p>
            <a:r>
              <a:rPr lang="en-US" sz="1200" dirty="0">
                <a:solidFill>
                  <a:schemeClr val="accent4"/>
                </a:solidFill>
              </a:rPr>
              <a:t>Source: http://</a:t>
            </a:r>
            <a:r>
              <a:rPr lang="en-US" sz="1200" dirty="0" err="1">
                <a:solidFill>
                  <a:schemeClr val="accent4"/>
                </a:solidFill>
              </a:rPr>
              <a:t>www.kaushik.net</a:t>
            </a:r>
            <a:r>
              <a:rPr lang="en-US" sz="1200" dirty="0">
                <a:solidFill>
                  <a:schemeClr val="accent4"/>
                </a:solidFill>
              </a:rPr>
              <a:t>/</a:t>
            </a:r>
            <a:r>
              <a:rPr lang="en-US" sz="1200" dirty="0" err="1">
                <a:solidFill>
                  <a:schemeClr val="accent4"/>
                </a:solidFill>
              </a:rPr>
              <a:t>avinash</a:t>
            </a:r>
            <a:r>
              <a:rPr lang="en-US" sz="1200" dirty="0">
                <a:solidFill>
                  <a:schemeClr val="accent4"/>
                </a:solidFill>
              </a:rPr>
              <a:t>/digital-dashboards-strategic-tactical-best-practices-tips-examples/</a:t>
            </a:r>
          </a:p>
        </p:txBody>
      </p:sp>
    </p:spTree>
    <p:extLst>
      <p:ext uri="{BB962C8B-B14F-4D97-AF65-F5344CB8AC3E}">
        <p14:creationId xmlns:p14="http://schemas.microsoft.com/office/powerpoint/2010/main" val="3626954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this?</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29</a:t>
            </a:fld>
            <a:endParaRPr lang="en-US"/>
          </a:p>
        </p:txBody>
      </p:sp>
      <p:pic>
        <p:nvPicPr>
          <p:cNvPr id="6" name="Picture 5"/>
          <p:cNvPicPr>
            <a:picLocks noChangeAspect="1"/>
          </p:cNvPicPr>
          <p:nvPr/>
        </p:nvPicPr>
        <p:blipFill>
          <a:blip r:embed="rId3"/>
          <a:stretch>
            <a:fillRect/>
          </a:stretch>
        </p:blipFill>
        <p:spPr>
          <a:xfrm>
            <a:off x="647700" y="1692816"/>
            <a:ext cx="7848600" cy="3898900"/>
          </a:xfrm>
          <a:prstGeom prst="rect">
            <a:avLst/>
          </a:prstGeom>
        </p:spPr>
      </p:pic>
      <p:sp>
        <p:nvSpPr>
          <p:cNvPr id="7" name="TextBox 6"/>
          <p:cNvSpPr txBox="1"/>
          <p:nvPr/>
        </p:nvSpPr>
        <p:spPr>
          <a:xfrm>
            <a:off x="1100976" y="5566605"/>
            <a:ext cx="6942048" cy="461665"/>
          </a:xfrm>
          <a:prstGeom prst="rect">
            <a:avLst/>
          </a:prstGeom>
          <a:noFill/>
        </p:spPr>
        <p:txBody>
          <a:bodyPr wrap="square" rtlCol="0">
            <a:spAutoFit/>
          </a:bodyPr>
          <a:lstStyle/>
          <a:p>
            <a:pPr algn="ctr"/>
            <a:r>
              <a:rPr lang="en-US" sz="2400" dirty="0"/>
              <a:t>Why?</a:t>
            </a:r>
          </a:p>
        </p:txBody>
      </p:sp>
      <p:sp>
        <p:nvSpPr>
          <p:cNvPr id="8" name="TextBox 7"/>
          <p:cNvSpPr txBox="1"/>
          <p:nvPr/>
        </p:nvSpPr>
        <p:spPr>
          <a:xfrm>
            <a:off x="296007" y="6495168"/>
            <a:ext cx="8488726" cy="276999"/>
          </a:xfrm>
          <a:prstGeom prst="rect">
            <a:avLst/>
          </a:prstGeom>
          <a:noFill/>
        </p:spPr>
        <p:txBody>
          <a:bodyPr wrap="square" rtlCol="0">
            <a:spAutoFit/>
          </a:bodyPr>
          <a:lstStyle/>
          <a:p>
            <a:r>
              <a:rPr lang="en-US" sz="1200" dirty="0">
                <a:solidFill>
                  <a:schemeClr val="accent4"/>
                </a:solidFill>
              </a:rPr>
              <a:t>Source: http://</a:t>
            </a:r>
            <a:r>
              <a:rPr lang="en-US" sz="1200" dirty="0" err="1">
                <a:solidFill>
                  <a:schemeClr val="accent4"/>
                </a:solidFill>
              </a:rPr>
              <a:t>www.kaushik.net</a:t>
            </a:r>
            <a:r>
              <a:rPr lang="en-US" sz="1200" dirty="0">
                <a:solidFill>
                  <a:schemeClr val="accent4"/>
                </a:solidFill>
              </a:rPr>
              <a:t>/</a:t>
            </a:r>
            <a:r>
              <a:rPr lang="en-US" sz="1200" dirty="0" err="1">
                <a:solidFill>
                  <a:schemeClr val="accent4"/>
                </a:solidFill>
              </a:rPr>
              <a:t>avinash</a:t>
            </a:r>
            <a:r>
              <a:rPr lang="en-US" sz="1200" dirty="0">
                <a:solidFill>
                  <a:schemeClr val="accent4"/>
                </a:solidFill>
              </a:rPr>
              <a:t>/digital-dashboards-strategic-tactical-best-practices-tips-examples/</a:t>
            </a:r>
          </a:p>
        </p:txBody>
      </p:sp>
    </p:spTree>
    <p:extLst>
      <p:ext uri="{BB962C8B-B14F-4D97-AF65-F5344CB8AC3E}">
        <p14:creationId xmlns:p14="http://schemas.microsoft.com/office/powerpoint/2010/main" val="228669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364935"/>
            <a:ext cx="8229600" cy="998538"/>
          </a:xfrm>
        </p:spPr>
        <p:txBody>
          <a:bodyPr/>
          <a:lstStyle/>
          <a:p>
            <a:pPr eaLnBrk="1" hangingPunct="1"/>
            <a:r>
              <a:rPr lang="en-US" dirty="0">
                <a:latin typeface="Arial" charset="0"/>
              </a:rPr>
              <a:t>Motivation and Background</a:t>
            </a:r>
            <a:endParaRPr lang="en-US" sz="3200" dirty="0">
              <a:latin typeface="Arial" charset="0"/>
            </a:endParaRPr>
          </a:p>
        </p:txBody>
      </p:sp>
      <p:sp>
        <p:nvSpPr>
          <p:cNvPr id="4100" name="Rectangle 3"/>
          <p:cNvSpPr>
            <a:spLocks noGrp="1" noChangeArrowheads="1"/>
          </p:cNvSpPr>
          <p:nvPr>
            <p:ph idx="1"/>
          </p:nvPr>
        </p:nvSpPr>
        <p:spPr>
          <a:xfrm>
            <a:off x="91440" y="1855201"/>
            <a:ext cx="9052560" cy="5638800"/>
          </a:xfrm>
        </p:spPr>
        <p:txBody>
          <a:bodyPr/>
          <a:lstStyle/>
          <a:p>
            <a:pPr eaLnBrk="1" hangingPunct="1"/>
            <a:r>
              <a:rPr lang="en-US" b="1" dirty="0">
                <a:latin typeface="Arial" charset="0"/>
              </a:rPr>
              <a:t>Data</a:t>
            </a:r>
            <a:r>
              <a:rPr lang="en-US" dirty="0">
                <a:latin typeface="Arial" charset="0"/>
              </a:rPr>
              <a:t> are everywhere! </a:t>
            </a:r>
          </a:p>
          <a:p>
            <a:pPr lvl="1" eaLnBrk="1" hangingPunct="1"/>
            <a:r>
              <a:rPr lang="en-US" dirty="0">
                <a:latin typeface="Arial" charset="0"/>
              </a:rPr>
              <a:t>We live in a data-rich era</a:t>
            </a:r>
            <a:br>
              <a:rPr lang="en-US" dirty="0">
                <a:latin typeface="Arial" charset="0"/>
              </a:rPr>
            </a:br>
            <a:endParaRPr lang="en-US" dirty="0">
              <a:latin typeface="Arial" charset="0"/>
            </a:endParaRPr>
          </a:p>
          <a:p>
            <a:pPr eaLnBrk="1" hangingPunct="1"/>
            <a:r>
              <a:rPr lang="en-US" b="1" dirty="0">
                <a:latin typeface="Arial" charset="0"/>
              </a:rPr>
              <a:t>Large amount of detailed data </a:t>
            </a:r>
            <a:r>
              <a:rPr lang="en-US" dirty="0">
                <a:latin typeface="Arial" charset="0"/>
              </a:rPr>
              <a:t>about corporate operations and individual customers are collected at an unprecedented rate</a:t>
            </a:r>
            <a:br>
              <a:rPr lang="en-US" dirty="0">
                <a:latin typeface="Arial" charset="0"/>
              </a:rPr>
            </a:br>
            <a:endParaRPr lang="en-US" dirty="0">
              <a:latin typeface="Arial" charset="0"/>
            </a:endParaRPr>
          </a:p>
          <a:p>
            <a:pPr lvl="1" eaLnBrk="1" hangingPunct="1"/>
            <a:r>
              <a:rPr lang="en-US" dirty="0">
                <a:latin typeface="Arial" charset="0"/>
              </a:rPr>
              <a:t>Example: </a:t>
            </a:r>
            <a:r>
              <a:rPr lang="en-US" b="1" dirty="0">
                <a:solidFill>
                  <a:srgbClr val="FF0000"/>
                </a:solidFill>
                <a:latin typeface="Arial" charset="0"/>
              </a:rPr>
              <a:t>Amazon, Google, Facebook, Twitter</a:t>
            </a:r>
            <a:br>
              <a:rPr lang="en-US" b="1" dirty="0">
                <a:solidFill>
                  <a:srgbClr val="FF0000"/>
                </a:solidFill>
                <a:latin typeface="Arial" charset="0"/>
              </a:rPr>
            </a:br>
            <a:endParaRPr lang="en-US" b="1" dirty="0">
              <a:solidFill>
                <a:srgbClr val="FF0000"/>
              </a:solidFill>
              <a:latin typeface="Arial" charset="0"/>
            </a:endParaRPr>
          </a:p>
          <a:p>
            <a:pPr eaLnBrk="1" hangingPunct="1"/>
            <a:r>
              <a:rPr lang="en-US" b="1" dirty="0">
                <a:latin typeface="Arial" charset="0"/>
              </a:rPr>
              <a:t>Goal</a:t>
            </a:r>
            <a:r>
              <a:rPr lang="en-US" dirty="0">
                <a:latin typeface="Arial" charset="0"/>
              </a:rPr>
              <a:t>:  How can we turn data into information and knowledge that will help us make better decision?</a:t>
            </a:r>
            <a:br>
              <a:rPr lang="en-US" dirty="0">
                <a:latin typeface="Arial" charset="0"/>
              </a:rPr>
            </a:br>
            <a:endParaRPr lang="en-US" u="sng" dirty="0">
              <a:latin typeface="Arial" charset="0"/>
            </a:endParaRPr>
          </a:p>
          <a:p>
            <a:pPr lvl="1" eaLnBrk="1" hangingPunct="1"/>
            <a:r>
              <a:rPr lang="en-US" dirty="0">
                <a:latin typeface="Arial" charset="0"/>
              </a:rPr>
              <a:t>Learn about data analysis techniques and strategies for </a:t>
            </a:r>
            <a:r>
              <a:rPr lang="en-US" b="1" dirty="0">
                <a:solidFill>
                  <a:srgbClr val="FF0000"/>
                </a:solidFill>
                <a:latin typeface="Arial" charset="0"/>
              </a:rPr>
              <a:t>converting data to $</a:t>
            </a:r>
          </a:p>
        </p:txBody>
      </p:sp>
      <p:sp>
        <p:nvSpPr>
          <p:cNvPr id="4" name="Slide Number Placeholder 5"/>
          <p:cNvSpPr>
            <a:spLocks noGrp="1"/>
          </p:cNvSpPr>
          <p:nvPr>
            <p:ph type="sldNum" sz="quarter" idx="12"/>
          </p:nvPr>
        </p:nvSpPr>
        <p:spPr/>
        <p:txBody>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fld id="{1C6B8DDA-03F8-3A4C-826A-2950541B49A7}" type="slidenum">
              <a:rPr lang="en-US" sz="1400">
                <a:latin typeface="Arial" charset="0"/>
              </a:rPr>
              <a:pPr/>
              <a:t>3</a:t>
            </a:fld>
            <a:endParaRPr lang="en-US" sz="1400">
              <a:latin typeface="Arial" charset="0"/>
            </a:endParaRPr>
          </a:p>
        </p:txBody>
      </p:sp>
    </p:spTree>
    <p:extLst>
      <p:ext uri="{BB962C8B-B14F-4D97-AF65-F5344CB8AC3E}">
        <p14:creationId xmlns:p14="http://schemas.microsoft.com/office/powerpoint/2010/main" val="1873325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example</a:t>
            </a:r>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30</a:t>
            </a:fld>
            <a:endParaRPr lang="en-US"/>
          </a:p>
        </p:txBody>
      </p:sp>
      <p:pic>
        <p:nvPicPr>
          <p:cNvPr id="6" name="Picture 5"/>
          <p:cNvPicPr>
            <a:picLocks noChangeAspect="1"/>
          </p:cNvPicPr>
          <p:nvPr/>
        </p:nvPicPr>
        <p:blipFill>
          <a:blip r:embed="rId3"/>
          <a:stretch>
            <a:fillRect/>
          </a:stretch>
        </p:blipFill>
        <p:spPr>
          <a:xfrm>
            <a:off x="644553" y="1629775"/>
            <a:ext cx="7874000" cy="4406900"/>
          </a:xfrm>
          <a:prstGeom prst="rect">
            <a:avLst/>
          </a:prstGeom>
        </p:spPr>
      </p:pic>
    </p:spTree>
    <p:extLst>
      <p:ext uri="{BB962C8B-B14F-4D97-AF65-F5344CB8AC3E}">
        <p14:creationId xmlns:p14="http://schemas.microsoft.com/office/powerpoint/2010/main" val="3398126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Psychological elements of dashboard design</a:t>
            </a:r>
          </a:p>
        </p:txBody>
      </p:sp>
      <p:sp>
        <p:nvSpPr>
          <p:cNvPr id="3" name="Content Placeholder 2"/>
          <p:cNvSpPr>
            <a:spLocks noGrp="1"/>
          </p:cNvSpPr>
          <p:nvPr>
            <p:ph idx="1"/>
          </p:nvPr>
        </p:nvSpPr>
        <p:spPr/>
        <p:txBody>
          <a:bodyPr/>
          <a:lstStyle/>
          <a:p>
            <a:r>
              <a:rPr lang="en-US" dirty="0"/>
              <a:t>Visual aesthetics are more than just “looking” pretty</a:t>
            </a:r>
          </a:p>
          <a:p>
            <a:pPr lvl="1"/>
            <a:r>
              <a:rPr lang="en-US" dirty="0"/>
              <a:t>Actually affect the way we understand the data</a:t>
            </a:r>
          </a:p>
          <a:p>
            <a:pPr lvl="1"/>
            <a:endParaRPr lang="en-US" dirty="0"/>
          </a:p>
          <a:p>
            <a:pPr lvl="1"/>
            <a:endParaRPr lang="en-US" dirty="0"/>
          </a:p>
          <a:p>
            <a:r>
              <a:rPr lang="en-US" dirty="0"/>
              <a:t>Information Overload</a:t>
            </a:r>
          </a:p>
          <a:p>
            <a:r>
              <a:rPr lang="en-US" dirty="0"/>
              <a:t>Mental fatigue</a:t>
            </a:r>
          </a:p>
          <a:p>
            <a:r>
              <a:rPr lang="en-US" dirty="0"/>
              <a:t>Selective Attention Tests</a:t>
            </a:r>
          </a:p>
          <a:p>
            <a:pPr lvl="1"/>
            <a:r>
              <a:rPr lang="en-US" dirty="0">
                <a:hlinkClick r:id="rId2"/>
              </a:rPr>
              <a:t>https://youtu.be/IGQmdoK_ZfY</a:t>
            </a:r>
            <a:endParaRPr lang="en-US" dirty="0"/>
          </a:p>
          <a:p>
            <a:pPr lvl="1"/>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31</a:t>
            </a:fld>
            <a:endParaRPr lang="en-US"/>
          </a:p>
        </p:txBody>
      </p:sp>
    </p:spTree>
    <p:extLst>
      <p:ext uri="{BB962C8B-B14F-4D97-AF65-F5344CB8AC3E}">
        <p14:creationId xmlns:p14="http://schemas.microsoft.com/office/powerpoint/2010/main" val="139718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Content Placeholder 198657"/>
          <p:cNvGrpSpPr>
            <a:grpSpLocks noGrp="1" noChangeAspect="1"/>
          </p:cNvGrpSpPr>
          <p:nvPr/>
        </p:nvGrpSpPr>
        <p:grpSpPr bwMode="auto">
          <a:xfrm>
            <a:off x="533400" y="990600"/>
            <a:ext cx="8305800" cy="4741863"/>
            <a:chOff x="288" y="586"/>
            <a:chExt cx="5280" cy="3729"/>
          </a:xfrm>
        </p:grpSpPr>
        <p:sp>
          <p:nvSpPr>
            <p:cNvPr id="1027" name="AutoShape 3"/>
            <p:cNvSpPr>
              <a:spLocks noChangeAspect="1" noChangeArrowheads="1" noTextEdit="1"/>
            </p:cNvSpPr>
            <p:nvPr/>
          </p:nvSpPr>
          <p:spPr bwMode="auto">
            <a:xfrm>
              <a:off x="288" y="586"/>
              <a:ext cx="5280" cy="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a:cs typeface="Arial"/>
              </a:endParaRPr>
            </a:p>
          </p:txBody>
        </p:sp>
      </p:grpSp>
      <p:grpSp>
        <p:nvGrpSpPr>
          <p:cNvPr id="2" name="Group 1"/>
          <p:cNvGrpSpPr/>
          <p:nvPr/>
        </p:nvGrpSpPr>
        <p:grpSpPr>
          <a:xfrm>
            <a:off x="835741" y="1463850"/>
            <a:ext cx="7315200" cy="2822036"/>
            <a:chOff x="1066800" y="1379467"/>
            <a:chExt cx="7086600" cy="5173733"/>
          </a:xfrm>
        </p:grpSpPr>
        <p:sp>
          <p:nvSpPr>
            <p:cNvPr id="198660" name="AutoShape 4"/>
            <p:cNvSpPr>
              <a:spLocks noChangeArrowheads="1"/>
            </p:cNvSpPr>
            <p:nvPr/>
          </p:nvSpPr>
          <p:spPr bwMode="auto">
            <a:xfrm>
              <a:off x="1600200" y="1676400"/>
              <a:ext cx="2133600" cy="1447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99"/>
            </a:solidFill>
            <a:ln w="9525">
              <a:round/>
              <a:headEnd/>
              <a:tailEnd/>
            </a:ln>
            <a:effectLst/>
            <a:scene3d>
              <a:camera prst="legacyObliqueTopRight"/>
              <a:lightRig rig="legacyFlat3" dir="b"/>
            </a:scene3d>
            <a:sp3d extrusionH="430200" prstMaterial="legacyPlastic">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sz="1800">
                <a:latin typeface="Arial"/>
                <a:cs typeface="Arial"/>
              </a:endParaRPr>
            </a:p>
          </p:txBody>
        </p:sp>
        <p:sp>
          <p:nvSpPr>
            <p:cNvPr id="198661" name="AutoShape 5"/>
            <p:cNvSpPr>
              <a:spLocks noChangeArrowheads="1"/>
            </p:cNvSpPr>
            <p:nvPr/>
          </p:nvSpPr>
          <p:spPr bwMode="auto">
            <a:xfrm rot="-5400000">
              <a:off x="1485900" y="4457700"/>
              <a:ext cx="1828800" cy="1905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789 h 21600"/>
                <a:gd name="T14" fmla="*/ 16636 w 21600"/>
                <a:gd name="T15" fmla="*/ 9369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789"/>
                  </a:lnTo>
                  <a:cubicBezTo>
                    <a:pt x="5564" y="2789"/>
                    <a:pt x="0" y="6984"/>
                    <a:pt x="0" y="12158"/>
                  </a:cubicBezTo>
                  <a:lnTo>
                    <a:pt x="0" y="21600"/>
                  </a:lnTo>
                  <a:lnTo>
                    <a:pt x="6726" y="21600"/>
                  </a:lnTo>
                  <a:lnTo>
                    <a:pt x="6726" y="12158"/>
                  </a:lnTo>
                  <a:cubicBezTo>
                    <a:pt x="6726" y="10618"/>
                    <a:pt x="9278" y="9369"/>
                    <a:pt x="12427" y="9369"/>
                  </a:cubicBezTo>
                  <a:lnTo>
                    <a:pt x="12427" y="12158"/>
                  </a:lnTo>
                  <a:lnTo>
                    <a:pt x="21600" y="6079"/>
                  </a:lnTo>
                  <a:close/>
                </a:path>
              </a:pathLst>
            </a:custGeom>
            <a:solidFill>
              <a:srgbClr val="FF9900"/>
            </a:solidFill>
            <a:ln w="9525">
              <a:round/>
              <a:headEnd/>
              <a:tailEnd/>
            </a:ln>
            <a:effectLst/>
            <a:scene3d>
              <a:camera prst="legacyObliqueTopRight"/>
              <a:lightRig rig="legacyFlat3" dir="b"/>
            </a:scene3d>
            <a:sp3d extrusionH="430200" prstMaterial="legacyPlastic">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sz="1800">
                <a:latin typeface="Arial"/>
                <a:cs typeface="Arial"/>
              </a:endParaRPr>
            </a:p>
          </p:txBody>
        </p:sp>
        <p:sp>
          <p:nvSpPr>
            <p:cNvPr id="198662" name="AutoShape 6"/>
            <p:cNvSpPr>
              <a:spLocks noChangeArrowheads="1"/>
            </p:cNvSpPr>
            <p:nvPr/>
          </p:nvSpPr>
          <p:spPr bwMode="auto">
            <a:xfrm flipH="1" flipV="1">
              <a:off x="5410200" y="4876800"/>
              <a:ext cx="2209800" cy="1524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25 h 21600"/>
                <a:gd name="T14" fmla="*/ 18604 w 21600"/>
                <a:gd name="T15" fmla="*/ 9233 h 21600"/>
              </a:gdLst>
              <a:ahLst/>
              <a:cxnLst>
                <a:cxn ang="T8">
                  <a:pos x="T0" y="T1"/>
                </a:cxn>
                <a:cxn ang="T9">
                  <a:pos x="T2" y="T3"/>
                </a:cxn>
                <a:cxn ang="T10">
                  <a:pos x="T4" y="T5"/>
                </a:cxn>
                <a:cxn ang="T11">
                  <a:pos x="T6" y="T7"/>
                </a:cxn>
              </a:cxnLst>
              <a:rect l="T12" t="T13" r="T14" b="T15"/>
              <a:pathLst>
                <a:path w="21600" h="21600">
                  <a:moveTo>
                    <a:pt x="21600" y="6079"/>
                  </a:moveTo>
                  <a:lnTo>
                    <a:pt x="15825" y="0"/>
                  </a:lnTo>
                  <a:lnTo>
                    <a:pt x="15825" y="2925"/>
                  </a:lnTo>
                  <a:lnTo>
                    <a:pt x="12427" y="2925"/>
                  </a:lnTo>
                  <a:cubicBezTo>
                    <a:pt x="5564" y="2925"/>
                    <a:pt x="0" y="7059"/>
                    <a:pt x="0" y="12158"/>
                  </a:cubicBezTo>
                  <a:lnTo>
                    <a:pt x="0" y="21600"/>
                  </a:lnTo>
                  <a:lnTo>
                    <a:pt x="6448" y="21600"/>
                  </a:lnTo>
                  <a:lnTo>
                    <a:pt x="6448" y="12158"/>
                  </a:lnTo>
                  <a:cubicBezTo>
                    <a:pt x="6448" y="10543"/>
                    <a:pt x="9125" y="9233"/>
                    <a:pt x="12427" y="9233"/>
                  </a:cubicBezTo>
                  <a:lnTo>
                    <a:pt x="15825" y="9233"/>
                  </a:lnTo>
                  <a:lnTo>
                    <a:pt x="15825" y="12158"/>
                  </a:lnTo>
                  <a:lnTo>
                    <a:pt x="21600" y="6079"/>
                  </a:lnTo>
                  <a:close/>
                </a:path>
              </a:pathLst>
            </a:custGeom>
            <a:solidFill>
              <a:srgbClr val="00FF00"/>
            </a:solidFill>
            <a:ln w="9525">
              <a:round/>
              <a:headEnd/>
              <a:tailEnd/>
            </a:ln>
            <a:effectLst/>
            <a:scene3d>
              <a:camera prst="legacyObliqueTopRight"/>
              <a:lightRig rig="legacyFlat3" dir="b"/>
            </a:scene3d>
            <a:sp3d extrusionH="430200" prstMaterial="legacyPlastic">
              <a:bevelT w="13500" h="13500" prst="angle"/>
              <a:bevelB w="13500" h="13500" prst="angle"/>
              <a:extrusionClr>
                <a:srgbClr val="00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sz="1800">
                <a:latin typeface="Arial"/>
                <a:cs typeface="Arial"/>
              </a:endParaRPr>
            </a:p>
          </p:txBody>
        </p:sp>
        <p:sp>
          <p:nvSpPr>
            <p:cNvPr id="198663" name="AutoShape 7"/>
            <p:cNvSpPr>
              <a:spLocks noChangeArrowheads="1"/>
            </p:cNvSpPr>
            <p:nvPr/>
          </p:nvSpPr>
          <p:spPr bwMode="auto">
            <a:xfrm rot="5400000">
              <a:off x="5753100" y="1790700"/>
              <a:ext cx="1752600" cy="1524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497 h 21600"/>
                <a:gd name="T14" fmla="*/ 16195 w 21600"/>
                <a:gd name="T15" fmla="*/ 9661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497"/>
                  </a:lnTo>
                  <a:cubicBezTo>
                    <a:pt x="5564" y="2497"/>
                    <a:pt x="0" y="6822"/>
                    <a:pt x="0" y="12158"/>
                  </a:cubicBezTo>
                  <a:lnTo>
                    <a:pt x="0" y="21600"/>
                  </a:lnTo>
                  <a:lnTo>
                    <a:pt x="7322" y="21600"/>
                  </a:lnTo>
                  <a:lnTo>
                    <a:pt x="7322" y="12158"/>
                  </a:lnTo>
                  <a:cubicBezTo>
                    <a:pt x="7322" y="10779"/>
                    <a:pt x="9608" y="9661"/>
                    <a:pt x="12427" y="9661"/>
                  </a:cubicBezTo>
                  <a:lnTo>
                    <a:pt x="12427" y="12158"/>
                  </a:lnTo>
                  <a:lnTo>
                    <a:pt x="21600" y="6079"/>
                  </a:lnTo>
                  <a:close/>
                </a:path>
              </a:pathLst>
            </a:custGeom>
            <a:gradFill rotWithShape="1">
              <a:gsLst>
                <a:gs pos="0">
                  <a:srgbClr val="CCFFFF"/>
                </a:gs>
                <a:gs pos="100000">
                  <a:srgbClr val="DDFFFF"/>
                </a:gs>
              </a:gsLst>
              <a:lin ang="5400000" scaled="1"/>
            </a:gradFill>
            <a:ln w="9525">
              <a:round/>
              <a:headEnd/>
              <a:tailEnd/>
            </a:ln>
            <a:effectLst/>
            <a:scene3d>
              <a:camera prst="legacyObliqueTopRight"/>
              <a:lightRig rig="legacyFlat3" dir="b"/>
            </a:scene3d>
            <a:sp3d extrusionH="430200" prstMaterial="legacyPlastic">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sz="1800">
                <a:latin typeface="Arial"/>
                <a:cs typeface="Arial"/>
              </a:endParaRPr>
            </a:p>
          </p:txBody>
        </p:sp>
        <p:sp>
          <p:nvSpPr>
            <p:cNvPr id="198664" name="AutoShape 8"/>
            <p:cNvSpPr>
              <a:spLocks noChangeArrowheads="1"/>
            </p:cNvSpPr>
            <p:nvPr/>
          </p:nvSpPr>
          <p:spPr bwMode="auto">
            <a:xfrm>
              <a:off x="3733800" y="5638800"/>
              <a:ext cx="1600200" cy="914400"/>
            </a:xfrm>
            <a:prstGeom prst="horizontalScroll">
              <a:avLst>
                <a:gd name="adj" fmla="val 12500"/>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a:latin typeface="Arial"/>
                  <a:cs typeface="Arial"/>
                </a:rPr>
                <a:t>Knowledge</a:t>
              </a:r>
            </a:p>
          </p:txBody>
        </p:sp>
        <p:sp>
          <p:nvSpPr>
            <p:cNvPr id="198665" name="AutoShape 9"/>
            <p:cNvSpPr>
              <a:spLocks noChangeArrowheads="1"/>
            </p:cNvSpPr>
            <p:nvPr/>
          </p:nvSpPr>
          <p:spPr bwMode="auto">
            <a:xfrm>
              <a:off x="6019800" y="3505200"/>
              <a:ext cx="2133600" cy="914400"/>
            </a:xfrm>
            <a:prstGeom prst="bevel">
              <a:avLst>
                <a:gd name="adj" fmla="val 12500"/>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a:latin typeface="Arial"/>
                  <a:cs typeface="Arial"/>
                </a:rPr>
                <a:t>Information</a:t>
              </a:r>
            </a:p>
          </p:txBody>
        </p:sp>
        <p:sp>
          <p:nvSpPr>
            <p:cNvPr id="198666" name="AutoShape 10"/>
            <p:cNvSpPr>
              <a:spLocks noChangeArrowheads="1"/>
            </p:cNvSpPr>
            <p:nvPr/>
          </p:nvSpPr>
          <p:spPr bwMode="auto">
            <a:xfrm>
              <a:off x="1066800" y="3429000"/>
              <a:ext cx="1600200" cy="914400"/>
            </a:xfrm>
            <a:prstGeom prst="wedgeEllipseCallout">
              <a:avLst>
                <a:gd name="adj1" fmla="val -43750"/>
                <a:gd name="adj2" fmla="val 70000"/>
              </a:avLst>
            </a:prstGeom>
            <a:solidFill>
              <a:srgbClr val="FF9999"/>
            </a:solidFill>
            <a:ln w="9525">
              <a:miter lim="800000"/>
              <a:headEnd/>
              <a:tailEnd/>
            </a:ln>
            <a:effectLst/>
            <a:scene3d>
              <a:camera prst="legacyObliqueTopRight"/>
              <a:lightRig rig="legacyFlat3" dir="b"/>
            </a:scene3d>
            <a:sp3d extrusionH="430200" prstMaterial="legacyPlastic">
              <a:bevelT w="13500" h="13500" prst="angle"/>
              <a:bevelB w="13500" h="13500" prst="angle"/>
              <a:extrusionClr>
                <a:srgbClr val="FF9999"/>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r>
                <a:rPr lang="en-US" sz="1800">
                  <a:latin typeface="Arial"/>
                  <a:cs typeface="Arial"/>
                </a:rPr>
                <a:t>Decision</a:t>
              </a:r>
            </a:p>
          </p:txBody>
        </p:sp>
        <p:sp>
          <p:nvSpPr>
            <p:cNvPr id="198667" name="AutoShape 11"/>
            <p:cNvSpPr>
              <a:spLocks noChangeArrowheads="1"/>
            </p:cNvSpPr>
            <p:nvPr/>
          </p:nvSpPr>
          <p:spPr bwMode="auto">
            <a:xfrm>
              <a:off x="4082727" y="1379467"/>
              <a:ext cx="1447800" cy="1143001"/>
            </a:xfrm>
            <a:prstGeom prst="flowChartMagneticDisk">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800" dirty="0">
                  <a:latin typeface="Arial"/>
                  <a:cs typeface="Arial"/>
                </a:rPr>
                <a:t>Data</a:t>
              </a:r>
            </a:p>
          </p:txBody>
        </p:sp>
        <p:sp>
          <p:nvSpPr>
            <p:cNvPr id="198668" name="Rectangle 12"/>
            <p:cNvSpPr>
              <a:spLocks noChangeArrowheads="1"/>
            </p:cNvSpPr>
            <p:nvPr/>
          </p:nvSpPr>
          <p:spPr bwMode="auto">
            <a:xfrm>
              <a:off x="3124200" y="3505200"/>
              <a:ext cx="2438400" cy="990600"/>
            </a:xfrm>
            <a:prstGeom prst="rect">
              <a:avLst/>
            </a:prstGeom>
            <a:solidFill>
              <a:srgbClr val="CCFFFF"/>
            </a:solidFill>
            <a:ln w="9525">
              <a:miter lim="800000"/>
              <a:headEnd/>
              <a:tailEnd/>
            </a:ln>
            <a:effectLst/>
            <a:scene3d>
              <a:camera prst="legacyObliqueTopRight"/>
              <a:lightRig rig="legacyFlat3" dir="b"/>
            </a:scene3d>
            <a:sp3d extrusionH="430200" prstMaterial="legacyPlastic">
              <a:bevelT w="13500" h="13500" prst="angle"/>
              <a:bevelB w="13500" h="13500" prst="angle"/>
              <a:extrusionClr>
                <a:srgbClr val="CCFF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r>
                <a:rPr lang="en-US" sz="1800">
                  <a:latin typeface="Arial"/>
                  <a:cs typeface="Arial"/>
                </a:rPr>
                <a:t>Data to Decision</a:t>
              </a:r>
            </a:p>
          </p:txBody>
        </p:sp>
      </p:grpSp>
      <p:sp>
        <p:nvSpPr>
          <p:cNvPr id="198669" name="Rectangle 13"/>
          <p:cNvSpPr>
            <a:spLocks noChangeArrowheads="1"/>
          </p:cNvSpPr>
          <p:nvPr/>
        </p:nvSpPr>
        <p:spPr bwMode="auto">
          <a:xfrm>
            <a:off x="1295400" y="411956"/>
            <a:ext cx="6629400" cy="533400"/>
          </a:xfrm>
          <a:prstGeom prst="rect">
            <a:avLst/>
          </a:prstGeom>
          <a:solidFill>
            <a:srgbClr val="E9F0A8"/>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2000" b="1" dirty="0">
                <a:latin typeface="Arial"/>
                <a:cs typeface="Arial"/>
              </a:rPr>
              <a:t>DATA ANALYSIS FOR DECISION MAKING </a:t>
            </a:r>
          </a:p>
        </p:txBody>
      </p:sp>
      <p:sp>
        <p:nvSpPr>
          <p:cNvPr id="15" name="Rectangle 3"/>
          <p:cNvSpPr>
            <a:spLocks noGrp="1" noChangeArrowheads="1"/>
          </p:cNvSpPr>
          <p:nvPr>
            <p:ph idx="4294967295"/>
          </p:nvPr>
        </p:nvSpPr>
        <p:spPr>
          <a:xfrm>
            <a:off x="76200" y="4679517"/>
            <a:ext cx="9067800" cy="3352800"/>
          </a:xfrm>
          <a:prstGeom prst="rect">
            <a:avLst/>
          </a:prstGeom>
        </p:spPr>
        <p:txBody>
          <a:bodyPr>
            <a:normAutofit/>
          </a:bodyPr>
          <a:lstStyle/>
          <a:p>
            <a:pPr eaLnBrk="1" hangingPunct="1"/>
            <a:r>
              <a:rPr lang="en-US" b="1" dirty="0">
                <a:latin typeface="Arial" charset="0"/>
              </a:rPr>
              <a:t>Course topics</a:t>
            </a:r>
          </a:p>
          <a:p>
            <a:pPr lvl="1" eaLnBrk="1" hangingPunct="1"/>
            <a:r>
              <a:rPr lang="en-US" dirty="0">
                <a:latin typeface="Arial" charset="0"/>
              </a:rPr>
              <a:t>Exploratory Data Analysis: </a:t>
            </a:r>
            <a:r>
              <a:rPr lang="en-US" dirty="0">
                <a:solidFill>
                  <a:srgbClr val="FF0000"/>
                </a:solidFill>
                <a:latin typeface="Arial" charset="0"/>
              </a:rPr>
              <a:t>Dashboards</a:t>
            </a:r>
          </a:p>
          <a:p>
            <a:pPr lvl="1" eaLnBrk="1" hangingPunct="1"/>
            <a:r>
              <a:rPr lang="en-US" dirty="0">
                <a:latin typeface="Arial" charset="0"/>
              </a:rPr>
              <a:t>Data-Driven Marketing: Online Targeting and Segmentation via </a:t>
            </a:r>
            <a:r>
              <a:rPr lang="en-US" dirty="0">
                <a:solidFill>
                  <a:srgbClr val="FF0000"/>
                </a:solidFill>
                <a:latin typeface="Arial" charset="0"/>
              </a:rPr>
              <a:t>Logistic Regression </a:t>
            </a:r>
            <a:r>
              <a:rPr lang="en-US" dirty="0">
                <a:latin typeface="Arial" charset="0"/>
              </a:rPr>
              <a:t>and </a:t>
            </a:r>
            <a:r>
              <a:rPr lang="en-US" dirty="0">
                <a:solidFill>
                  <a:srgbClr val="FF0000"/>
                </a:solidFill>
                <a:latin typeface="Arial" charset="0"/>
              </a:rPr>
              <a:t>Decision Trees</a:t>
            </a:r>
          </a:p>
        </p:txBody>
      </p:sp>
    </p:spTree>
    <p:extLst>
      <p:ext uri="{BB962C8B-B14F-4D97-AF65-F5344CB8AC3E}">
        <p14:creationId xmlns:p14="http://schemas.microsoft.com/office/powerpoint/2010/main" val="946511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metric?</a:t>
            </a:r>
          </a:p>
        </p:txBody>
      </p:sp>
      <p:sp>
        <p:nvSpPr>
          <p:cNvPr id="3" name="Content Placeholder 2"/>
          <p:cNvSpPr>
            <a:spLocks noGrp="1"/>
          </p:cNvSpPr>
          <p:nvPr>
            <p:ph idx="1"/>
          </p:nvPr>
        </p:nvSpPr>
        <p:spPr>
          <a:xfrm>
            <a:off x="457201" y="1600200"/>
            <a:ext cx="4909126" cy="2400499"/>
          </a:xfrm>
        </p:spPr>
        <p:txBody>
          <a:bodyPr/>
          <a:lstStyle/>
          <a:p>
            <a:r>
              <a:rPr lang="en-US" dirty="0"/>
              <a:t>A metric is anything you measure as part of the business</a:t>
            </a:r>
          </a:p>
          <a:p>
            <a:pPr lvl="1"/>
            <a:r>
              <a:rPr lang="en-US" dirty="0"/>
              <a:t>Distills raw data (lots of numbers) into a single number</a:t>
            </a:r>
          </a:p>
          <a:p>
            <a:pPr lvl="1"/>
            <a:r>
              <a:rPr lang="en-US" dirty="0"/>
              <a:t>Typically a summary statistic (average, median, standard deviation)</a:t>
            </a:r>
          </a:p>
          <a:p>
            <a:endParaRPr lang="en-US" dirty="0"/>
          </a:p>
          <a:p>
            <a:endParaRPr lang="en-US" dirty="0"/>
          </a:p>
          <a:p>
            <a:pPr marL="0" indent="0">
              <a:buNone/>
            </a:pPr>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5</a:t>
            </a:fld>
            <a:endParaRPr lang="en-US"/>
          </a:p>
        </p:txBody>
      </p:sp>
      <p:pic>
        <p:nvPicPr>
          <p:cNvPr id="6" name="Picture 5"/>
          <p:cNvPicPr>
            <a:picLocks noChangeAspect="1"/>
          </p:cNvPicPr>
          <p:nvPr/>
        </p:nvPicPr>
        <p:blipFill>
          <a:blip r:embed="rId3"/>
          <a:stretch>
            <a:fillRect/>
          </a:stretch>
        </p:blipFill>
        <p:spPr>
          <a:xfrm>
            <a:off x="5012271" y="1256544"/>
            <a:ext cx="4027828" cy="2242158"/>
          </a:xfrm>
          <a:prstGeom prst="rect">
            <a:avLst/>
          </a:prstGeom>
        </p:spPr>
      </p:pic>
      <p:sp>
        <p:nvSpPr>
          <p:cNvPr id="7" name="Content Placeholder 2"/>
          <p:cNvSpPr txBox="1">
            <a:spLocks/>
          </p:cNvSpPr>
          <p:nvPr/>
        </p:nvSpPr>
        <p:spPr>
          <a:xfrm>
            <a:off x="457200" y="3986959"/>
            <a:ext cx="7944454" cy="256769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4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2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t>
            </a:r>
          </a:p>
          <a:p>
            <a:pPr lvl="1"/>
            <a:r>
              <a:rPr lang="en-US" dirty="0"/>
              <a:t>Point-of-Sales Transaction Data -&gt;  Total Sales per week ($ / week)</a:t>
            </a:r>
          </a:p>
          <a:p>
            <a:pPr lvl="1"/>
            <a:r>
              <a:rPr lang="en-US" dirty="0"/>
              <a:t>Click-stream data -&gt; Average # of website visits per week</a:t>
            </a:r>
          </a:p>
          <a:p>
            <a:pPr lvl="1"/>
            <a:r>
              <a:rPr lang="en-US" dirty="0"/>
              <a:t>Order invoices -&gt; % of customers that place a second order within 6 months</a:t>
            </a:r>
          </a:p>
          <a:p>
            <a:endParaRPr lang="en-US" dirty="0"/>
          </a:p>
          <a:p>
            <a:r>
              <a:rPr lang="en-US" dirty="0"/>
              <a:t>Be specific!  Units matter when defining a metric.</a:t>
            </a:r>
          </a:p>
          <a:p>
            <a:endParaRPr lang="en-US" dirty="0"/>
          </a:p>
          <a:p>
            <a:pPr marL="0" indent="0">
              <a:buFont typeface="Arial" pitchFamily="34" charset="0"/>
              <a:buNone/>
            </a:pPr>
            <a:endParaRPr lang="en-US" dirty="0"/>
          </a:p>
          <a:p>
            <a:pPr lvl="1"/>
            <a:endParaRPr lang="en-US" dirty="0"/>
          </a:p>
          <a:p>
            <a:pPr lvl="1"/>
            <a:endParaRPr lang="en-US" dirty="0"/>
          </a:p>
        </p:txBody>
      </p:sp>
    </p:spTree>
    <p:extLst>
      <p:ext uri="{BB962C8B-B14F-4D97-AF65-F5344CB8AC3E}">
        <p14:creationId xmlns:p14="http://schemas.microsoft.com/office/powerpoint/2010/main" val="31792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KPI?</a:t>
            </a:r>
          </a:p>
        </p:txBody>
      </p:sp>
      <p:sp>
        <p:nvSpPr>
          <p:cNvPr id="3" name="Content Placeholder 2"/>
          <p:cNvSpPr>
            <a:spLocks noGrp="1"/>
          </p:cNvSpPr>
          <p:nvPr>
            <p:ph idx="1"/>
          </p:nvPr>
        </p:nvSpPr>
        <p:spPr/>
        <p:txBody>
          <a:bodyPr>
            <a:normAutofit/>
          </a:bodyPr>
          <a:lstStyle/>
          <a:p>
            <a:r>
              <a:rPr lang="en-US" b="1" u="sng" dirty="0"/>
              <a:t>K</a:t>
            </a:r>
            <a:r>
              <a:rPr lang="en-US" dirty="0"/>
              <a:t>ey </a:t>
            </a:r>
            <a:r>
              <a:rPr lang="en-US" b="1" u="sng" dirty="0"/>
              <a:t>P</a:t>
            </a:r>
            <a:r>
              <a:rPr lang="en-US" dirty="0"/>
              <a:t>erformance </a:t>
            </a:r>
            <a:r>
              <a:rPr lang="en-US" b="1" u="sng" dirty="0"/>
              <a:t>I</a:t>
            </a:r>
            <a:r>
              <a:rPr lang="en-US" dirty="0"/>
              <a:t>ndicator</a:t>
            </a:r>
          </a:p>
          <a:p>
            <a:pPr lvl="1"/>
            <a:r>
              <a:rPr lang="en-US" dirty="0"/>
              <a:t>KPIs are a type of metric</a:t>
            </a:r>
          </a:p>
          <a:p>
            <a:pPr lvl="1"/>
            <a:r>
              <a:rPr lang="en-US" u="sng" dirty="0"/>
              <a:t>KPIs embody a strategic objective for the firm</a:t>
            </a:r>
          </a:p>
          <a:p>
            <a:pPr marL="0" indent="0">
              <a:buNone/>
            </a:pPr>
            <a:endParaRPr lang="en-US" dirty="0"/>
          </a:p>
          <a:p>
            <a:r>
              <a:rPr lang="en-US" dirty="0"/>
              <a:t>Distinction between KPIs and metrics is subtle</a:t>
            </a:r>
          </a:p>
          <a:p>
            <a:pPr lvl="1"/>
            <a:r>
              <a:rPr lang="en-US" dirty="0"/>
              <a:t>If it doesn’t tie to a strategic objective, but is still useful, it’s a metric</a:t>
            </a:r>
          </a:p>
          <a:p>
            <a:pPr lvl="2"/>
            <a:endParaRPr lang="en-US" dirty="0"/>
          </a:p>
          <a:p>
            <a:r>
              <a:rPr lang="en-US" dirty="0"/>
              <a:t>Examples:  Are these good KPIs? What is the “strategic objective?”</a:t>
            </a:r>
          </a:p>
          <a:p>
            <a:pPr lvl="1"/>
            <a:r>
              <a:rPr lang="en-US" dirty="0"/>
              <a:t>Apple: Cost-per-unit-produced ( $ / unit )</a:t>
            </a:r>
          </a:p>
          <a:p>
            <a:pPr lvl="1"/>
            <a:r>
              <a:rPr lang="en-US" dirty="0"/>
              <a:t>Netflix: 6-month Customer attrition rate (%)</a:t>
            </a:r>
          </a:p>
          <a:p>
            <a:pPr lvl="1"/>
            <a:endParaRPr lang="en-US" dirty="0"/>
          </a:p>
          <a:p>
            <a:r>
              <a:rPr lang="en-US" dirty="0"/>
              <a:t>You’ve been taught dozens of metrics/KPIs in your time at Marshall.  Examples?</a:t>
            </a:r>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6</a:t>
            </a:fld>
            <a:endParaRPr lang="en-US"/>
          </a:p>
        </p:txBody>
      </p:sp>
    </p:spTree>
    <p:extLst>
      <p:ext uri="{BB962C8B-B14F-4D97-AF65-F5344CB8AC3E}">
        <p14:creationId xmlns:p14="http://schemas.microsoft.com/office/powerpoint/2010/main" val="25443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track KPIs and metrics?</a:t>
            </a:r>
          </a:p>
        </p:txBody>
      </p:sp>
      <p:sp>
        <p:nvSpPr>
          <p:cNvPr id="3" name="Content Placeholder 2"/>
          <p:cNvSpPr>
            <a:spLocks noGrp="1"/>
          </p:cNvSpPr>
          <p:nvPr>
            <p:ph idx="1"/>
          </p:nvPr>
        </p:nvSpPr>
        <p:spPr>
          <a:xfrm>
            <a:off x="457200" y="1600200"/>
            <a:ext cx="5109594" cy="1844843"/>
          </a:xfrm>
        </p:spPr>
        <p:txBody>
          <a:bodyPr/>
          <a:lstStyle/>
          <a:p>
            <a:r>
              <a:rPr lang="en-US" dirty="0"/>
              <a:t>“What gets measured, gets done”</a:t>
            </a:r>
          </a:p>
          <a:p>
            <a:pPr lvl="1"/>
            <a:r>
              <a:rPr lang="en-US" dirty="0"/>
              <a:t>Sets up incentives</a:t>
            </a:r>
          </a:p>
          <a:p>
            <a:pPr lvl="1"/>
            <a:r>
              <a:rPr lang="en-US" dirty="0"/>
              <a:t>Communicates goals to other departments</a:t>
            </a:r>
          </a:p>
          <a:p>
            <a:pPr lvl="1"/>
            <a:r>
              <a:rPr lang="en-US" dirty="0"/>
              <a:t>Communicates strategy externally</a:t>
            </a:r>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7</a:t>
            </a:fld>
            <a:endParaRPr lang="en-US"/>
          </a:p>
        </p:txBody>
      </p:sp>
      <p:pic>
        <p:nvPicPr>
          <p:cNvPr id="6" name="Picture 5"/>
          <p:cNvPicPr>
            <a:picLocks noChangeAspect="1"/>
          </p:cNvPicPr>
          <p:nvPr/>
        </p:nvPicPr>
        <p:blipFill>
          <a:blip r:embed="rId3"/>
          <a:stretch>
            <a:fillRect/>
          </a:stretch>
        </p:blipFill>
        <p:spPr>
          <a:xfrm>
            <a:off x="624336" y="3971932"/>
            <a:ext cx="3134024" cy="2077995"/>
          </a:xfrm>
          <a:prstGeom prst="rect">
            <a:avLst/>
          </a:prstGeom>
        </p:spPr>
      </p:pic>
      <p:sp>
        <p:nvSpPr>
          <p:cNvPr id="7" name="Content Placeholder 2"/>
          <p:cNvSpPr txBox="1">
            <a:spLocks/>
          </p:cNvSpPr>
          <p:nvPr/>
        </p:nvSpPr>
        <p:spPr>
          <a:xfrm>
            <a:off x="3906439" y="3975722"/>
            <a:ext cx="4780361" cy="207420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4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2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Can guide decision-making</a:t>
            </a:r>
          </a:p>
          <a:p>
            <a:pPr lvl="1"/>
            <a:r>
              <a:rPr lang="en-US" dirty="0"/>
              <a:t>Ensures firm “on-track” with its goals</a:t>
            </a:r>
          </a:p>
          <a:p>
            <a:pPr lvl="1"/>
            <a:r>
              <a:rPr lang="en-US" dirty="0"/>
              <a:t>Measures progress</a:t>
            </a:r>
          </a:p>
          <a:p>
            <a:pPr lvl="1"/>
            <a:r>
              <a:rPr lang="en-US" dirty="0"/>
              <a:t>Alerts management to potential problems early</a:t>
            </a:r>
          </a:p>
          <a:p>
            <a:pPr lvl="1"/>
            <a:endParaRPr lang="en-US" dirty="0"/>
          </a:p>
          <a:p>
            <a:pPr lvl="1"/>
            <a:endParaRPr lang="en-US" dirty="0"/>
          </a:p>
        </p:txBody>
      </p:sp>
      <p:pic>
        <p:nvPicPr>
          <p:cNvPr id="8" name="Picture 7"/>
          <p:cNvPicPr>
            <a:picLocks noChangeAspect="1"/>
          </p:cNvPicPr>
          <p:nvPr/>
        </p:nvPicPr>
        <p:blipFill>
          <a:blip r:embed="rId4"/>
          <a:stretch>
            <a:fillRect/>
          </a:stretch>
        </p:blipFill>
        <p:spPr>
          <a:xfrm>
            <a:off x="5990292" y="1318591"/>
            <a:ext cx="2375522" cy="2375522"/>
          </a:xfrm>
          <a:prstGeom prst="rect">
            <a:avLst/>
          </a:prstGeom>
        </p:spPr>
      </p:pic>
    </p:spTree>
    <p:extLst>
      <p:ext uri="{BB962C8B-B14F-4D97-AF65-F5344CB8AC3E}">
        <p14:creationId xmlns:p14="http://schemas.microsoft.com/office/powerpoint/2010/main" val="56948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I: Simplicity</a:t>
            </a:r>
          </a:p>
        </p:txBody>
      </p:sp>
      <p:sp>
        <p:nvSpPr>
          <p:cNvPr id="3" name="Content Placeholder 2"/>
          <p:cNvSpPr>
            <a:spLocks noGrp="1"/>
          </p:cNvSpPr>
          <p:nvPr>
            <p:ph idx="1"/>
          </p:nvPr>
        </p:nvSpPr>
        <p:spPr/>
        <p:txBody>
          <a:bodyPr/>
          <a:lstStyle/>
          <a:p>
            <a:r>
              <a:rPr lang="en-US" dirty="0"/>
              <a:t>Immediately understand / guess how it was calculated</a:t>
            </a:r>
          </a:p>
          <a:p>
            <a:r>
              <a:rPr lang="en-US" dirty="0"/>
              <a:t>Straightforward interpretation for the business</a:t>
            </a:r>
          </a:p>
          <a:p>
            <a:pPr marL="0" indent="0">
              <a:buNone/>
            </a:pPr>
            <a:endParaRPr lang="en-US" dirty="0"/>
          </a:p>
          <a:p>
            <a:r>
              <a:rPr lang="en-US" dirty="0"/>
              <a:t>Bad Examples.</a:t>
            </a:r>
          </a:p>
          <a:p>
            <a:pPr lvl="1"/>
            <a:r>
              <a:rPr lang="en-US" dirty="0"/>
              <a:t>Avg. Credit Score of Loan Applicants: 645</a:t>
            </a:r>
          </a:p>
          <a:p>
            <a:pPr lvl="1"/>
            <a:r>
              <a:rPr lang="en-US" dirty="0"/>
              <a:t># of defective products returned per month: 35</a:t>
            </a:r>
          </a:p>
          <a:p>
            <a:pPr lvl="1"/>
            <a:endParaRPr lang="en-US" dirty="0"/>
          </a:p>
          <a:p>
            <a:pPr lvl="2"/>
            <a:endParaRPr lang="en-US" dirty="0"/>
          </a:p>
          <a:p>
            <a:pPr lvl="1"/>
            <a:endParaRPr lang="en-US" dirty="0"/>
          </a:p>
          <a:p>
            <a:pPr lvl="1"/>
            <a:endParaRPr lang="en-US" dirty="0"/>
          </a:p>
          <a:p>
            <a:pPr lvl="1"/>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8</a:t>
            </a:fld>
            <a:endParaRPr lang="en-US"/>
          </a:p>
        </p:txBody>
      </p:sp>
      <p:pic>
        <p:nvPicPr>
          <p:cNvPr id="6" name="Picture 5"/>
          <p:cNvPicPr>
            <a:picLocks noChangeAspect="1"/>
          </p:cNvPicPr>
          <p:nvPr/>
        </p:nvPicPr>
        <p:blipFill>
          <a:blip r:embed="rId3"/>
          <a:stretch>
            <a:fillRect/>
          </a:stretch>
        </p:blipFill>
        <p:spPr>
          <a:xfrm>
            <a:off x="1553115" y="3823322"/>
            <a:ext cx="4422796" cy="2653678"/>
          </a:xfrm>
          <a:prstGeom prst="rect">
            <a:avLst/>
          </a:prstGeom>
        </p:spPr>
      </p:pic>
    </p:spTree>
    <p:extLst>
      <p:ext uri="{BB962C8B-B14F-4D97-AF65-F5344CB8AC3E}">
        <p14:creationId xmlns:p14="http://schemas.microsoft.com/office/powerpoint/2010/main" val="143246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II: Comparative</a:t>
            </a:r>
          </a:p>
        </p:txBody>
      </p:sp>
      <p:sp>
        <p:nvSpPr>
          <p:cNvPr id="3" name="Content Placeholder 2"/>
          <p:cNvSpPr>
            <a:spLocks noGrp="1"/>
          </p:cNvSpPr>
          <p:nvPr>
            <p:ph idx="1"/>
          </p:nvPr>
        </p:nvSpPr>
        <p:spPr/>
        <p:txBody>
          <a:bodyPr/>
          <a:lstStyle/>
          <a:p>
            <a:r>
              <a:rPr lang="en-US" dirty="0"/>
              <a:t>Can you meaningfully compare this metric to same metric</a:t>
            </a:r>
          </a:p>
          <a:p>
            <a:pPr lvl="1"/>
            <a:r>
              <a:rPr lang="en-US" dirty="0"/>
              <a:t>Measured in the a different area of the firm</a:t>
            </a:r>
          </a:p>
          <a:p>
            <a:pPr lvl="1"/>
            <a:r>
              <a:rPr lang="en-US" dirty="0"/>
              <a:t>Computed at different points of time</a:t>
            </a:r>
          </a:p>
          <a:p>
            <a:pPr lvl="1"/>
            <a:r>
              <a:rPr lang="en-US" dirty="0"/>
              <a:t>Computed across the industry?</a:t>
            </a:r>
          </a:p>
          <a:p>
            <a:endParaRPr lang="en-US" dirty="0"/>
          </a:p>
          <a:p>
            <a:r>
              <a:rPr lang="en-US" dirty="0"/>
              <a:t>Does there exist a well-established, achievable target?</a:t>
            </a:r>
          </a:p>
          <a:p>
            <a:pPr lvl="1"/>
            <a:endParaRPr lang="en-US" dirty="0"/>
          </a:p>
          <a:p>
            <a:r>
              <a:rPr lang="en-US" dirty="0"/>
              <a:t>Requires metric is based on credible, reproducible data</a:t>
            </a:r>
          </a:p>
          <a:p>
            <a:pPr lvl="1"/>
            <a:r>
              <a:rPr lang="en-US" dirty="0"/>
              <a:t>Is the spot price of electricity a comparative metric?</a:t>
            </a:r>
          </a:p>
          <a:p>
            <a:pPr lvl="1"/>
            <a:endParaRPr lang="en-US" dirty="0"/>
          </a:p>
          <a:p>
            <a:r>
              <a:rPr lang="en-US" dirty="0"/>
              <a:t>Question: Is college GPA a comparative metric?</a:t>
            </a:r>
          </a:p>
          <a:p>
            <a:pPr lvl="1"/>
            <a:endParaRPr lang="en-US" dirty="0"/>
          </a:p>
          <a:p>
            <a:pPr lvl="1"/>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dirty="0"/>
              <a:t>Metrics, KPIs, Dashboards</a:t>
            </a:r>
          </a:p>
        </p:txBody>
      </p:sp>
      <p:sp>
        <p:nvSpPr>
          <p:cNvPr id="5" name="Slide Number Placeholder 4"/>
          <p:cNvSpPr>
            <a:spLocks noGrp="1"/>
          </p:cNvSpPr>
          <p:nvPr>
            <p:ph type="sldNum" sz="quarter" idx="12"/>
          </p:nvPr>
        </p:nvSpPr>
        <p:spPr/>
        <p:txBody>
          <a:bodyPr/>
          <a:lstStyle/>
          <a:p>
            <a:fld id="{1D73B0E4-6178-BC41-B99F-4921FB75C09B}" type="slidenum">
              <a:rPr lang="en-US" smtClean="0"/>
              <a:t>9</a:t>
            </a:fld>
            <a:endParaRPr lang="en-US"/>
          </a:p>
        </p:txBody>
      </p:sp>
    </p:spTree>
    <p:extLst>
      <p:ext uri="{BB962C8B-B14F-4D97-AF65-F5344CB8AC3E}">
        <p14:creationId xmlns:p14="http://schemas.microsoft.com/office/powerpoint/2010/main" val="69311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2160</TotalTime>
  <Words>2211</Words>
  <Application>Microsoft Office PowerPoint</Application>
  <PresentationFormat>On-screen Show (4:3)</PresentationFormat>
  <Paragraphs>462</Paragraphs>
  <Slides>31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Clarity</vt:lpstr>
      <vt:lpstr> Data Analytics:  Metrics, KPIs and Dashboards </vt:lpstr>
      <vt:lpstr>Today</vt:lpstr>
      <vt:lpstr>Motivation and Background</vt:lpstr>
      <vt:lpstr>PowerPoint Presentation</vt:lpstr>
      <vt:lpstr>What is a metric?</vt:lpstr>
      <vt:lpstr>What is a KPI?</vt:lpstr>
      <vt:lpstr>Why track KPIs and metrics?</vt:lpstr>
      <vt:lpstr>Framework I: Simplicity</vt:lpstr>
      <vt:lpstr>Framework II: Comparative</vt:lpstr>
      <vt:lpstr>Framework III: Behavior-Influencing</vt:lpstr>
      <vt:lpstr>Summary:  Good metrics/KPIs are</vt:lpstr>
      <vt:lpstr>Consider your audience…</vt:lpstr>
      <vt:lpstr>Applichem Case</vt:lpstr>
      <vt:lpstr>Introduction to Applichem</vt:lpstr>
      <vt:lpstr>Release Ease</vt:lpstr>
      <vt:lpstr>Applichem’s business model</vt:lpstr>
      <vt:lpstr>Competitive landscape</vt:lpstr>
      <vt:lpstr>Applichem Plants</vt:lpstr>
      <vt:lpstr>Comparing the plants</vt:lpstr>
      <vt:lpstr>Case #2: Modeling of Raw Data to Useful form for Exploratory Analysis: KPIs, Metrics and Dashboards</vt:lpstr>
      <vt:lpstr>KPIs for Applichem</vt:lpstr>
      <vt:lpstr>Designing KPIs for Applichem</vt:lpstr>
      <vt:lpstr>Dashboards</vt:lpstr>
      <vt:lpstr>What is a dashboard?</vt:lpstr>
      <vt:lpstr>What are dashboards used for? </vt:lpstr>
      <vt:lpstr>What makes a good dashboard?</vt:lpstr>
      <vt:lpstr>The quintessential dashboard</vt:lpstr>
      <vt:lpstr>Is this a good dashboard?</vt:lpstr>
      <vt:lpstr>What about this?</vt:lpstr>
      <vt:lpstr>A better example</vt:lpstr>
      <vt:lpstr>Psychological elements of dashboard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BuAD 425</dc:title>
  <dc:creator>Vishal Gupta</dc:creator>
  <cp:lastModifiedBy>Gabrys, Robertas</cp:lastModifiedBy>
  <cp:revision>113</cp:revision>
  <cp:lastPrinted>2015-08-20T02:07:59Z</cp:lastPrinted>
  <dcterms:created xsi:type="dcterms:W3CDTF">2015-06-11T06:40:52Z</dcterms:created>
  <dcterms:modified xsi:type="dcterms:W3CDTF">2022-02-08T17:58:17Z</dcterms:modified>
</cp:coreProperties>
</file>