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599" autoAdjust="0"/>
  </p:normalViewPr>
  <p:slideViewPr>
    <p:cSldViewPr snapToGrid="0">
      <p:cViewPr varScale="1">
        <p:scale>
          <a:sx n="106" d="100"/>
          <a:sy n="106" d="100"/>
        </p:scale>
        <p:origin x="15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>
            <a:fillRect/>
          </a:stretch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 smtClean="0"/>
              <a:t>作业</a:t>
            </a:r>
            <a:r>
              <a:rPr lang="en-US" altLang="zh-CN" sz="4800" dirty="0" smtClean="0"/>
              <a:t>: </a:t>
            </a:r>
            <a:r>
              <a:rPr lang="zh-CN" altLang="en-US" sz="4800" dirty="0"/>
              <a:t>面向对象程序设计</a:t>
            </a:r>
            <a:endParaRPr lang="zh-CN" altLang="en-US" sz="480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43000" y="3338802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隶书" panose="02010509060101010101" pitchFamily="49" charset="-122"/>
              </a:rPr>
              <a:t>助教：凌精望</a:t>
            </a:r>
            <a:endParaRPr lang="en-US" altLang="zh-CN" dirty="0" smtClean="0">
              <a:ea typeface="隶书" panose="02010509060101010101" pitchFamily="49" charset="-122"/>
            </a:endParaRPr>
          </a:p>
          <a:p>
            <a:r>
              <a:rPr lang="zh-CN" altLang="en-US" dirty="0">
                <a:ea typeface="隶书" panose="02010509060101010101" pitchFamily="49" charset="-122"/>
              </a:rPr>
              <a:t>邮箱</a:t>
            </a:r>
            <a:r>
              <a:rPr lang="zh-CN" altLang="en-US" dirty="0" smtClean="0">
                <a:ea typeface="隶书" panose="02010509060101010101" pitchFamily="49" charset="-122"/>
              </a:rPr>
              <a:t>：</a:t>
            </a:r>
            <a:r>
              <a:rPr lang="en-US" altLang="zh-CN" dirty="0" smtClean="0">
                <a:ea typeface="隶书" panose="02010509060101010101" pitchFamily="49" charset="-122"/>
              </a:rPr>
              <a:t>lingjw20</a:t>
            </a:r>
            <a:r>
              <a:rPr lang="en-US" altLang="zh-CN" dirty="0" smtClean="0"/>
              <a:t>@mails.tsinghua.edu.cn</a:t>
            </a:r>
            <a:endParaRPr lang="en-US" altLang="zh-CN" dirty="0" smtClean="0">
              <a:ea typeface="隶书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3195" y="4115740"/>
            <a:ext cx="2530805" cy="223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999"/>
            <a:ext cx="7886700" cy="5336625"/>
          </a:xfrm>
        </p:spPr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600" dirty="0"/>
              <a:t>(1) </a:t>
            </a:r>
            <a:r>
              <a:rPr lang="zh-CN" altLang="zh-CN" sz="2600" dirty="0" smtClean="0"/>
              <a:t>虚拟足球俱乐部</a:t>
            </a:r>
            <a:r>
              <a:rPr lang="zh-CN" altLang="zh-CN" sz="2600" dirty="0"/>
              <a:t>球队的经纪人又新招了</a:t>
            </a:r>
            <a:r>
              <a:rPr lang="en-US" altLang="zh-CN" sz="2600" dirty="0"/>
              <a:t>5</a:t>
            </a:r>
            <a:r>
              <a:rPr lang="zh-CN" altLang="zh-CN" sz="2600" dirty="0"/>
              <a:t>名队员，他写了</a:t>
            </a:r>
            <a:r>
              <a:rPr lang="zh-CN" altLang="en-US" sz="2600" dirty="0"/>
              <a:t>一段</a:t>
            </a:r>
            <a:r>
              <a:rPr lang="zh-CN" altLang="zh-CN" sz="2600" dirty="0"/>
              <a:t>代码，为新队员建了一个数组，并输出数组的所有元素。</a:t>
            </a:r>
            <a:endParaRPr lang="en-GB" altLang="zh-CN" sz="2600" dirty="0"/>
          </a:p>
          <a:p>
            <a:pPr marL="0" lvl="0" indent="0" algn="just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zh-CN" sz="2600" dirty="0"/>
              <a:t>其中字符串是队员的名字，而数字则是队员的年龄。不过有个队员的名字他竟不记得了</a:t>
            </a:r>
            <a:r>
              <a:rPr lang="zh-CN" altLang="en-US" sz="2600" dirty="0"/>
              <a:t>！</a:t>
            </a:r>
            <a:r>
              <a:rPr lang="zh-CN" altLang="zh-CN" sz="2600" dirty="0"/>
              <a:t>他的名字只好用“</a:t>
            </a:r>
            <a:r>
              <a:rPr lang="en-US" altLang="zh-CN" sz="2600" dirty="0"/>
              <a:t>?</a:t>
            </a:r>
            <a:r>
              <a:rPr lang="zh-CN" altLang="zh-CN" sz="2600" dirty="0"/>
              <a:t>”表示，年龄为</a:t>
            </a:r>
            <a:r>
              <a:rPr lang="en-US" altLang="zh-CN" sz="2600" dirty="0"/>
              <a:t>0</a:t>
            </a:r>
            <a:r>
              <a:rPr lang="zh-CN" altLang="zh-CN" sz="2600" dirty="0"/>
              <a:t>。</a:t>
            </a:r>
            <a:endParaRPr lang="en-US" altLang="zh-CN" sz="2600" dirty="0"/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endParaRPr lang="en-GB" altLang="zh-CN" sz="2600" dirty="0" smtClean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zh-CN" sz="2600" dirty="0"/>
              <a:t>请你为“队员”这种对象定义一个类，使程序能编译通过。</a:t>
            </a:r>
            <a:endParaRPr lang="en-GB" altLang="zh-CN" sz="2600" dirty="0"/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600" b="1" dirty="0"/>
              <a:t>要求：</a:t>
            </a:r>
            <a:endParaRPr lang="en-US" altLang="zh-CN" sz="2600" b="1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zh-CN" sz="2600" dirty="0"/>
              <a:t>队员信息的输出格式自动</a:t>
            </a:r>
            <a:endParaRPr lang="en-US" altLang="zh-CN" sz="26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zh-CN" sz="2600" dirty="0"/>
              <a:t>不得修改</a:t>
            </a:r>
            <a:r>
              <a:rPr lang="en-US" altLang="zh-CN" sz="2600" dirty="0"/>
              <a:t>main()</a:t>
            </a:r>
            <a:r>
              <a:rPr lang="zh-CN" altLang="zh-CN" sz="2600" dirty="0"/>
              <a:t>函数的代码</a:t>
            </a:r>
            <a:endParaRPr lang="zh-CN" altLang="zh-CN" sz="26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zh-CN" sz="2600" dirty="0"/>
              <a:t>每个队员的姓名和年龄都是常量</a:t>
            </a:r>
            <a:endParaRPr lang="zh-CN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1836"/>
            <a:ext cx="7886700" cy="5106498"/>
          </a:xfrm>
          <a:ln w="158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int main()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Member </a:t>
            </a:r>
            <a:r>
              <a:rPr lang="en-US" altLang="zh-CN" dirty="0" err="1"/>
              <a:t>newCommers</a:t>
            </a:r>
            <a:r>
              <a:rPr lang="en-US" altLang="zh-CN" dirty="0"/>
              <a:t>[5] = { Member("Zhang San", 22),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Member</a:t>
            </a:r>
            <a:r>
              <a:rPr lang="en-US" altLang="zh-CN" dirty="0"/>
              <a:t>("Li Si", 19),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Member</a:t>
            </a:r>
            <a:r>
              <a:rPr lang="en-US" altLang="zh-CN" dirty="0"/>
              <a:t>("Wang Wu", 18),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Member</a:t>
            </a:r>
            <a:r>
              <a:rPr lang="en-US" altLang="zh-CN" dirty="0"/>
              <a:t>("Zhao Liu", 24) };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	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newCommers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	return 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(2) </a:t>
            </a:r>
            <a:r>
              <a:rPr lang="zh-CN" altLang="zh-CN" dirty="0" smtClean="0"/>
              <a:t>经</a:t>
            </a:r>
            <a:r>
              <a:rPr lang="zh-CN" altLang="zh-CN" dirty="0"/>
              <a:t>济人在</a:t>
            </a:r>
            <a:r>
              <a:rPr lang="en-US" altLang="zh-CN" dirty="0"/>
              <a:t>main()</a:t>
            </a:r>
            <a:r>
              <a:rPr lang="zh-CN" altLang="zh-CN" dirty="0"/>
              <a:t>函数中增加了下面的语句，想通过姓名的拼写来查询队员的年龄。请你继续他的工作，完成程序的其他部分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 algn="just">
              <a:buNone/>
            </a:pPr>
            <a:r>
              <a:rPr lang="zh-CN" altLang="en-US" dirty="0" smtClean="0"/>
              <a:t>（查询不到的可以自定输出并在文档中说明）</a:t>
            </a:r>
            <a:endParaRPr lang="en-US" altLang="zh-CN" dirty="0"/>
          </a:p>
          <a:p>
            <a:pPr marL="0" indent="0" algn="just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666" y="3636620"/>
            <a:ext cx="7721031" cy="193899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string name[5] = { "Zhang San", "Li Si", "Wang Wu", "Zhao Liu", "Pin Yin" };</a:t>
            </a:r>
            <a:endParaRPr lang="zh-CN" altLang="zh-CN" sz="2000" dirty="0"/>
          </a:p>
          <a:p>
            <a:r>
              <a:rPr lang="en-US" altLang="zh-CN" sz="2000" dirty="0" err="1"/>
              <a:t>MemberList</a:t>
            </a:r>
            <a:r>
              <a:rPr lang="en-US" altLang="zh-CN" sz="2000" dirty="0"/>
              <a:t> list(</a:t>
            </a:r>
            <a:r>
              <a:rPr lang="en-US" altLang="zh-CN" sz="2000" dirty="0" err="1"/>
              <a:t>newCommers</a:t>
            </a:r>
            <a:r>
              <a:rPr lang="en-US" altLang="zh-CN" sz="2000" dirty="0"/>
              <a:t>, 5);</a:t>
            </a:r>
            <a:endParaRPr lang="zh-CN" altLang="zh-CN" sz="2000" dirty="0"/>
          </a:p>
          <a:p>
            <a:r>
              <a:rPr lang="en-US" altLang="zh-CN" sz="2000" dirty="0"/>
              <a:t>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5;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  <a:endParaRPr lang="en-US" altLang="zh-CN" sz="2000" dirty="0"/>
          </a:p>
          <a:p>
            <a:r>
              <a:rPr lang="en-GB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list[name[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GB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zh-CN" dirty="0"/>
              <a:t>在不改变</a:t>
            </a:r>
            <a:r>
              <a:rPr lang="en-US" altLang="zh-CN" dirty="0" smtClean="0"/>
              <a:t>main()</a:t>
            </a:r>
            <a:r>
              <a:rPr lang="zh-CN" altLang="zh-CN" dirty="0" smtClean="0"/>
              <a:t>函数</a:t>
            </a:r>
            <a:r>
              <a:rPr lang="zh-CN" altLang="zh-CN" dirty="0"/>
              <a:t>的条件下</a:t>
            </a:r>
            <a:r>
              <a:rPr lang="zh-CN" altLang="zh-CN" dirty="0" smtClean="0"/>
              <a:t>补充代码</a:t>
            </a:r>
            <a:r>
              <a:rPr lang="zh-CN" altLang="zh-CN" dirty="0"/>
              <a:t>，计算圆形、长方形、正方形的面积。要求程序输出结果为：</a:t>
            </a:r>
            <a:endParaRPr lang="zh-CN" altLang="zh-CN" dirty="0"/>
          </a:p>
          <a:p>
            <a:pPr marL="0" indent="0" algn="just">
              <a:buNone/>
            </a:pPr>
            <a:r>
              <a:rPr lang="en-US" altLang="zh-CN" dirty="0"/>
              <a:t>Area is 12.5664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Area is 12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Area is 25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Area is 16</a:t>
            </a: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1836"/>
            <a:ext cx="7886700" cy="5106498"/>
          </a:xfrm>
          <a:ln w="158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int main(int </a:t>
            </a:r>
            <a:r>
              <a:rPr lang="en-US" altLang="zh-CN" dirty="0" err="1"/>
              <a:t>argc</a:t>
            </a:r>
            <a:r>
              <a:rPr lang="en-US" altLang="zh-CN" dirty="0"/>
              <a:t>, char **</a:t>
            </a:r>
            <a:r>
              <a:rPr lang="en-US" altLang="zh-CN" dirty="0" err="1"/>
              <a:t>argv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  <a:endParaRPr lang="en-US" altLang="zh-CN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Shape * shapes[4</a:t>
            </a:r>
            <a:r>
              <a:rPr lang="en-US" altLang="zh-CN" dirty="0" smtClean="0"/>
              <a:t>];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Circle circle(2.0);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Rectangle rectangle(3.0, 4.0);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Square square1(5.0);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Square square2(4.0);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 	shapes[0] = &amp;circle; 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shapes[1] = &amp;rectangle; 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shapes[2] = &amp;square1;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shapes[3] = &amp;square2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for (int k = 0; k&lt;4; k++) {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"Area is " &lt;&lt; shapes[k]-&gt;</a:t>
            </a:r>
            <a:r>
              <a:rPr lang="en-US" altLang="zh-CN" dirty="0" err="1"/>
              <a:t>getarea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return 0;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dirty="0"/>
              <a:t>添加一个模板函数</a:t>
            </a:r>
            <a:r>
              <a:rPr lang="en-US" altLang="zh-CN" dirty="0"/>
              <a:t>Max</a:t>
            </a:r>
            <a:r>
              <a:rPr lang="zh-CN" altLang="zh-CN" dirty="0"/>
              <a:t>，使得程序能够返回正确的结果。要求不改变</a:t>
            </a:r>
            <a:r>
              <a:rPr lang="en-US" altLang="zh-CN" dirty="0" smtClean="0"/>
              <a:t>main()</a:t>
            </a:r>
            <a:r>
              <a:rPr lang="zh-CN" altLang="zh-CN" dirty="0" smtClean="0"/>
              <a:t>函数</a:t>
            </a:r>
            <a:r>
              <a:rPr lang="zh-CN" altLang="zh-CN" dirty="0"/>
              <a:t>。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999"/>
            <a:ext cx="7886700" cy="5428557"/>
          </a:xfrm>
          <a:ln w="158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int main()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int j = 2;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"Max(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j): " &lt;&lt; Max(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double f1 = 11.1;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double f2 = 22.2;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"Max(f1, f2): " &lt;&lt; Max(f1, f2)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 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string s1 = "AAAAA";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string s2 = "BBBBB";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"Max(s1, s2): " &lt;&lt; Max(s1, s2)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return 0;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小作业提醒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/>
              <a:t>作业提交</a:t>
            </a:r>
            <a:r>
              <a:rPr lang="zh-CN" altLang="en-US" dirty="0"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压缩成一个文件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zh-CN" dirty="0"/>
              <a:t>该文件含有的内容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/>
              <a:t>源程序</a:t>
            </a:r>
            <a:r>
              <a:rPr lang="zh-CN" altLang="en-US" dirty="0"/>
              <a:t>、工程文件等</a:t>
            </a:r>
            <a:endParaRPr lang="en-US" altLang="zh-CN" dirty="0"/>
          </a:p>
          <a:p>
            <a:pPr lvl="3"/>
            <a:r>
              <a:rPr lang="zh-CN" altLang="en-US" dirty="0"/>
              <a:t>保证能运行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文档: </a:t>
            </a:r>
            <a:endParaRPr lang="en-US" altLang="zh-CN" dirty="0">
              <a:solidFill>
                <a:schemeClr val="accent2"/>
              </a:solidFill>
            </a:endParaRPr>
          </a:p>
          <a:p>
            <a:pPr lvl="3"/>
            <a:r>
              <a:rPr lang="zh-CN" altLang="zh-CN" dirty="0" smtClean="0"/>
              <a:t>如何</a:t>
            </a:r>
            <a:r>
              <a:rPr lang="zh-CN" altLang="en-US" dirty="0"/>
              <a:t>编译</a:t>
            </a:r>
            <a:r>
              <a:rPr lang="zh-CN" altLang="zh-CN" dirty="0"/>
              <a:t>运行</a:t>
            </a:r>
            <a:r>
              <a:rPr lang="zh-CN" altLang="zh-CN" dirty="0" smtClean="0"/>
              <a:t>、</a:t>
            </a:r>
            <a:r>
              <a:rPr lang="zh-CN" altLang="en-US" dirty="0" smtClean="0">
                <a:solidFill>
                  <a:schemeClr val="accent2"/>
                </a:solidFill>
              </a:rPr>
              <a:t>程序运行的</a:t>
            </a:r>
            <a:r>
              <a:rPr lang="zh-CN" altLang="zh-CN" dirty="0" smtClean="0">
                <a:solidFill>
                  <a:schemeClr val="accent2"/>
                </a:solidFill>
              </a:rPr>
              <a:t>结果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 smtClean="0"/>
              <a:t>独立</a:t>
            </a:r>
            <a:r>
              <a:rPr lang="zh-CN" altLang="zh-CN" dirty="0"/>
              <a:t>完成作业 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抄袭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0分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非常相似的作业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低分</a:t>
            </a:r>
            <a:r>
              <a:rPr lang="zh-CN" altLang="en-US" dirty="0">
                <a:solidFill>
                  <a:schemeClr val="accent2"/>
                </a:solidFill>
              </a:rPr>
              <a:t>，不超过</a:t>
            </a:r>
            <a:r>
              <a:rPr lang="en-US" altLang="zh-CN" dirty="0">
                <a:solidFill>
                  <a:schemeClr val="accent2"/>
                </a:solidFill>
              </a:rPr>
              <a:t>30%</a:t>
            </a:r>
            <a:endParaRPr lang="zh-CN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/>
              <a:t>严格交作业的时间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迟交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酌情扣分（</a:t>
            </a:r>
            <a:r>
              <a:rPr lang="en-US" altLang="zh-CN" dirty="0">
                <a:solidFill>
                  <a:schemeClr val="accent2"/>
                </a:solidFill>
              </a:rPr>
              <a:t>10%/</a:t>
            </a:r>
            <a:r>
              <a:rPr lang="zh-CN" altLang="en-US" dirty="0">
                <a:solidFill>
                  <a:schemeClr val="accent2"/>
                </a:solidFill>
              </a:rPr>
              <a:t>天）</a:t>
            </a:r>
            <a:r>
              <a:rPr lang="zh-CN" altLang="zh-CN" dirty="0"/>
              <a:t>            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</Words>
  <Application>WPS Presentation</Application>
  <PresentationFormat>全屏显示(4:3)</PresentationFormat>
  <Paragraphs>128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Courier New</vt:lpstr>
      <vt:lpstr>方正姚体</vt:lpstr>
      <vt:lpstr>宋体</vt:lpstr>
      <vt:lpstr>Calibri (正文)</vt:lpstr>
      <vt:lpstr>C059</vt:lpstr>
      <vt:lpstr>隶书</vt:lpstr>
      <vt:lpstr>微软雅黑</vt:lpstr>
      <vt:lpstr>方正等线</vt:lpstr>
      <vt:lpstr>Calibri Light</vt:lpstr>
      <vt:lpstr>DejaVu Sans</vt:lpstr>
      <vt:lpstr>Calibri</vt:lpstr>
      <vt:lpstr>Arial Unicode MS</vt:lpstr>
      <vt:lpstr>FandolHei</vt:lpstr>
      <vt:lpstr>文泉驿正黑</vt:lpstr>
      <vt:lpstr>Office 主题</vt:lpstr>
      <vt:lpstr>作业: 面向对象程序设计</vt:lpstr>
      <vt:lpstr>第1题</vt:lpstr>
      <vt:lpstr>代码</vt:lpstr>
      <vt:lpstr>第1题</vt:lpstr>
      <vt:lpstr>第2题</vt:lpstr>
      <vt:lpstr>代码</vt:lpstr>
      <vt:lpstr>第3题</vt:lpstr>
      <vt:lpstr>代码</vt:lpstr>
      <vt:lpstr>小作业提醒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gerw</cp:lastModifiedBy>
  <cp:revision>135</cp:revision>
  <dcterms:created xsi:type="dcterms:W3CDTF">2022-08-22T07:41:42Z</dcterms:created>
  <dcterms:modified xsi:type="dcterms:W3CDTF">2022-08-22T07:41:42Z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