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71" r:id="rId5"/>
    <p:sldId id="27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8599" autoAdjust="0"/>
  </p:normalViewPr>
  <p:slideViewPr>
    <p:cSldViewPr snapToGrid="0">
      <p:cViewPr varScale="1">
        <p:scale>
          <a:sx n="106" d="100"/>
          <a:sy n="106" d="100"/>
        </p:scale>
        <p:origin x="15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43771-C58D-47BE-A95C-59290A2EB3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9B368-530A-438A-9DAD-13F09A89DB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68" y="17371"/>
            <a:ext cx="2406041" cy="11978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04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8000"/>
            <a:ext cx="7886700" cy="510649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rcRect t="18900" b="24401"/>
          <a:stretch>
            <a:fillRect/>
          </a:stretch>
        </p:blipFill>
        <p:spPr>
          <a:xfrm>
            <a:off x="173618" y="1031493"/>
            <a:ext cx="8785284" cy="216024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libri (正文)"/>
              </a:defRPr>
            </a:lvl1pPr>
          </a:lstStyle>
          <a:p>
            <a:fld id="{6F463926-53FD-4ECB-B19C-E4EF13DB640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8000"/>
            <a:ext cx="3886200" cy="510284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000"/>
            <a:ext cx="3886200" cy="510284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770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7187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12380"/>
            <a:ext cx="3868340" cy="407728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7187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12380"/>
            <a:ext cx="3887391" cy="4077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88000"/>
            <a:ext cx="7886700" cy="492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3926-53FD-4ECB-B19C-E4EF13DB64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4800" dirty="0" smtClean="0"/>
              <a:t>作业</a:t>
            </a:r>
            <a:r>
              <a:rPr lang="en-US" altLang="zh-CN" sz="4800" dirty="0" smtClean="0"/>
              <a:t>:</a:t>
            </a:r>
            <a:r>
              <a:rPr lang="en-US" altLang="zh-CN" sz="4800" dirty="0"/>
              <a:t> </a:t>
            </a:r>
            <a:r>
              <a:rPr lang="zh-CN" altLang="en-US" sz="4800" dirty="0" smtClean="0"/>
              <a:t>程序优化</a:t>
            </a:r>
            <a:endParaRPr lang="zh-CN" altLang="en-US" sz="4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F463926-53FD-4ECB-B19C-E4EF13DB640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8640" y="4692373"/>
            <a:ext cx="2530805" cy="22375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/>
        </p:nvSpPr>
        <p:spPr>
          <a:xfrm>
            <a:off x="1143000" y="3198237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隶书" panose="02010509060101010101" pitchFamily="49" charset="-122"/>
              </a:rPr>
              <a:t>助教：凌精望</a:t>
            </a:r>
            <a:endParaRPr lang="en-US" altLang="zh-CN" dirty="0">
              <a:ea typeface="隶书" panose="02010509060101010101" pitchFamily="49" charset="-122"/>
            </a:endParaRPr>
          </a:p>
          <a:p>
            <a:r>
              <a:rPr lang="zh-CN" altLang="en-US" dirty="0">
                <a:ea typeface="隶书" panose="02010509060101010101" pitchFamily="49" charset="-122"/>
              </a:rPr>
              <a:t>邮箱：</a:t>
            </a:r>
            <a:r>
              <a:rPr lang="en-US" altLang="zh-CN" dirty="0">
                <a:ea typeface="隶书" panose="02010509060101010101" pitchFamily="49" charset="-122"/>
              </a:rPr>
              <a:t>lingjw20</a:t>
            </a:r>
            <a:r>
              <a:rPr lang="en-US" altLang="zh-CN"/>
              <a:t>@mails.tsinghua.edu.cn</a:t>
            </a:r>
            <a:endParaRPr lang="en-US" altLang="zh-CN" dirty="0"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8000"/>
            <a:ext cx="8235432" cy="15613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zh-CN" altLang="en-US" sz="2400" dirty="0" smtClean="0"/>
              <a:t>下列代码通过循环遍历对两个三维数组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进行求和并将结果保存到三维数组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中，其中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表示三维数组每一维的维度。请你调整三个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循环的顺序生成所有可能的遍历方式，同时测试在不同规模下循环体的运行时间并加以分析。</a:t>
            </a:r>
            <a:endParaRPr lang="en-US" altLang="zh-C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720090" y="2749320"/>
            <a:ext cx="7886700" cy="1904975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</a:t>
            </a:r>
            <a:r>
              <a:rPr lang="en-US" altLang="zh-CN" sz="2000" dirty="0" smtClean="0"/>
              <a:t>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  <a:endParaRPr lang="en-US" altLang="zh-CN" sz="2000" dirty="0"/>
          </a:p>
          <a:p>
            <a:pPr marL="0" indent="0">
              <a:buNone/>
            </a:pPr>
            <a:r>
              <a:rPr lang="nb-NO" altLang="zh-CN" sz="2000" dirty="0" smtClean="0"/>
              <a:t>	for </a:t>
            </a:r>
            <a:r>
              <a:rPr lang="nb-NO" altLang="zh-CN" sz="2000" dirty="0"/>
              <a:t>(int j = 0; j &lt; </a:t>
            </a:r>
            <a:r>
              <a:rPr lang="en-US" altLang="zh-CN" sz="2000" dirty="0" smtClean="0"/>
              <a:t>N</a:t>
            </a:r>
            <a:r>
              <a:rPr lang="nb-NO" altLang="zh-CN" sz="2000" dirty="0" smtClean="0"/>
              <a:t>; </a:t>
            </a:r>
            <a:r>
              <a:rPr lang="nb-NO" altLang="zh-CN" sz="2000" dirty="0"/>
              <a:t>j++)</a:t>
            </a:r>
            <a:endParaRPr lang="nb-NO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	for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k = 0; k &lt; </a:t>
            </a:r>
            <a:r>
              <a:rPr lang="en-US" altLang="zh-CN" sz="2000" dirty="0" smtClean="0"/>
              <a:t>N; </a:t>
            </a:r>
            <a:r>
              <a:rPr lang="en-US" altLang="zh-CN" sz="2000" dirty="0"/>
              <a:t>k++)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		</a:t>
            </a:r>
            <a:r>
              <a:rPr lang="pl-PL" altLang="zh-CN" sz="2000" dirty="0" smtClean="0"/>
              <a:t>c[i</a:t>
            </a:r>
            <a:r>
              <a:rPr lang="pl-PL" altLang="zh-CN" sz="2000" dirty="0"/>
              <a:t>][j][k] = a[i][j][k] + b[i][j][k];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8000"/>
            <a:ext cx="8235432" cy="212212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zh-CN" sz="2400" b="1" dirty="0" smtClean="0"/>
              <a:t>【</a:t>
            </a:r>
            <a:r>
              <a:rPr lang="zh-CN" altLang="en-US" sz="2400" b="1" dirty="0" smtClean="0"/>
              <a:t>要求</a:t>
            </a:r>
            <a:r>
              <a:rPr lang="zh-CN" altLang="zh-CN" sz="2400" b="1" dirty="0" smtClean="0"/>
              <a:t>】</a:t>
            </a:r>
            <a:endParaRPr lang="en-US" altLang="zh-CN" sz="2400" b="1" dirty="0" smtClean="0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zh-CN" altLang="en-US" sz="2200" dirty="0" smtClean="0"/>
              <a:t>测试在所有可能的遍历三维数组的方式下，以及在不同规模下（如</a:t>
            </a:r>
            <a:r>
              <a:rPr lang="en-US" altLang="zh-CN" sz="2200" dirty="0" smtClean="0"/>
              <a:t>N = 64, 128, 256, 512 …</a:t>
            </a:r>
            <a:r>
              <a:rPr lang="zh-CN" altLang="en-US" sz="2200" dirty="0" smtClean="0"/>
              <a:t>）循环体的运行时间</a:t>
            </a:r>
            <a:endParaRPr lang="en-US" altLang="zh-CN" sz="2200" dirty="0" smtClean="0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zh-CN" altLang="en-US" sz="2200" dirty="0" smtClean="0"/>
              <a:t>对结果进行比较和分析</a:t>
            </a:r>
            <a:endParaRPr lang="en-US" altLang="zh-CN" sz="2200" dirty="0" smtClean="0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zh-CN" altLang="en-US" sz="2200" dirty="0" smtClean="0"/>
              <a:t>作业提交程序源代码和一份分析文档</a:t>
            </a:r>
            <a:endParaRPr lang="en-US" altLang="zh-CN" sz="2200" dirty="0" smtClean="0"/>
          </a:p>
          <a:p>
            <a:pPr marL="457200" indent="-457200">
              <a:lnSpc>
                <a:spcPct val="90000"/>
              </a:lnSpc>
              <a:buAutoNum type="arabicPeriod"/>
            </a:pPr>
            <a:endParaRPr lang="en-US" altLang="zh-CN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小作业提醒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dirty="0"/>
              <a:t>作业提交</a:t>
            </a:r>
            <a:r>
              <a:rPr lang="zh-CN" altLang="en-US" dirty="0"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压缩成一个文件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zh-CN" dirty="0"/>
              <a:t>该文件含有的内容</a:t>
            </a:r>
            <a:endParaRPr lang="zh-CN" altLang="zh-CN" dirty="0"/>
          </a:p>
          <a:p>
            <a:pPr lvl="2">
              <a:lnSpc>
                <a:spcPct val="90000"/>
              </a:lnSpc>
            </a:pPr>
            <a:r>
              <a:rPr lang="zh-CN" altLang="zh-CN" dirty="0"/>
              <a:t>源程序</a:t>
            </a:r>
            <a:r>
              <a:rPr lang="zh-CN" altLang="en-US" dirty="0"/>
              <a:t>、工程文件等</a:t>
            </a:r>
            <a:endParaRPr lang="en-US" altLang="zh-CN" dirty="0"/>
          </a:p>
          <a:p>
            <a:pPr lvl="3"/>
            <a:r>
              <a:rPr lang="zh-CN" altLang="en-US" dirty="0"/>
              <a:t>保证能运行</a:t>
            </a:r>
            <a:endParaRPr lang="zh-CN" altLang="zh-CN" dirty="0"/>
          </a:p>
          <a:p>
            <a:pPr lvl="2">
              <a:lnSpc>
                <a:spcPct val="90000"/>
              </a:lnSpc>
            </a:pPr>
            <a:r>
              <a:rPr lang="zh-CN" altLang="zh-CN" dirty="0">
                <a:solidFill>
                  <a:schemeClr val="accent2"/>
                </a:solidFill>
              </a:rPr>
              <a:t>文档: </a:t>
            </a:r>
            <a:endParaRPr lang="en-US" altLang="zh-CN" dirty="0">
              <a:solidFill>
                <a:schemeClr val="accent2"/>
              </a:solidFill>
            </a:endParaRPr>
          </a:p>
          <a:p>
            <a:pPr lvl="3"/>
            <a:r>
              <a:rPr lang="zh-CN" altLang="zh-CN" dirty="0" smtClean="0"/>
              <a:t>如何</a:t>
            </a:r>
            <a:r>
              <a:rPr lang="zh-CN" altLang="en-US" dirty="0"/>
              <a:t>编译</a:t>
            </a:r>
            <a:r>
              <a:rPr lang="zh-CN" altLang="zh-CN" dirty="0"/>
              <a:t>运行</a:t>
            </a:r>
            <a:r>
              <a:rPr lang="zh-CN" altLang="zh-CN" dirty="0" smtClean="0"/>
              <a:t>、</a:t>
            </a:r>
            <a:r>
              <a:rPr lang="zh-CN" altLang="en-US" dirty="0" smtClean="0">
                <a:solidFill>
                  <a:schemeClr val="accent2"/>
                </a:solidFill>
              </a:rPr>
              <a:t>程序运行</a:t>
            </a:r>
            <a:r>
              <a:rPr lang="zh-CN" altLang="en-US" smtClean="0">
                <a:solidFill>
                  <a:schemeClr val="accent2"/>
                </a:solidFill>
              </a:rPr>
              <a:t>的</a:t>
            </a:r>
            <a:r>
              <a:rPr lang="zh-CN" altLang="zh-CN" smtClean="0">
                <a:solidFill>
                  <a:schemeClr val="accent2"/>
                </a:solidFill>
              </a:rPr>
              <a:t>结果</a:t>
            </a:r>
            <a:r>
              <a:rPr lang="zh-CN" altLang="en-US" smtClean="0">
                <a:solidFill>
                  <a:schemeClr val="accent2"/>
                </a:solidFill>
              </a:rPr>
              <a:t>及分析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dirty="0" smtClean="0"/>
              <a:t>独立</a:t>
            </a:r>
            <a:r>
              <a:rPr lang="zh-CN" altLang="zh-CN" dirty="0"/>
              <a:t>完成作业 </a:t>
            </a:r>
            <a:endParaRPr lang="zh-CN" altLang="zh-CN" dirty="0"/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chemeClr val="accent2"/>
                </a:solidFill>
              </a:rPr>
              <a:t>抄袭</a:t>
            </a:r>
            <a:r>
              <a:rPr lang="zh-CN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0分</a:t>
            </a:r>
            <a:endParaRPr lang="zh-CN" altLang="zh-CN" dirty="0"/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chemeClr val="accent2"/>
                </a:solidFill>
              </a:rPr>
              <a:t>非常相似的作业</a:t>
            </a:r>
            <a:r>
              <a:rPr lang="zh-CN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低分</a:t>
            </a:r>
            <a:r>
              <a:rPr lang="zh-CN" altLang="en-US" dirty="0">
                <a:solidFill>
                  <a:schemeClr val="accent2"/>
                </a:solidFill>
              </a:rPr>
              <a:t>，不超过</a:t>
            </a:r>
            <a:r>
              <a:rPr lang="en-US" altLang="zh-CN" dirty="0">
                <a:solidFill>
                  <a:schemeClr val="accent2"/>
                </a:solidFill>
              </a:rPr>
              <a:t>30%</a:t>
            </a:r>
            <a:endParaRPr lang="zh-CN" altLang="zh-CN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dirty="0"/>
              <a:t>严格交作业的时间</a:t>
            </a:r>
            <a:endParaRPr lang="zh-CN" altLang="zh-CN" dirty="0"/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chemeClr val="accent2"/>
                </a:solidFill>
              </a:rPr>
              <a:t>迟交</a:t>
            </a:r>
            <a:r>
              <a:rPr lang="zh-CN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酌情扣分（</a:t>
            </a:r>
            <a:r>
              <a:rPr lang="en-US" altLang="zh-CN" dirty="0">
                <a:solidFill>
                  <a:schemeClr val="accent2"/>
                </a:solidFill>
              </a:rPr>
              <a:t>10%/</a:t>
            </a:r>
            <a:r>
              <a:rPr lang="zh-CN" altLang="en-US" dirty="0">
                <a:solidFill>
                  <a:schemeClr val="accent2"/>
                </a:solidFill>
              </a:rPr>
              <a:t>天）</a:t>
            </a:r>
            <a:r>
              <a:rPr lang="zh-CN" altLang="zh-CN" dirty="0"/>
              <a:t>            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tsinghua-new</Template>
  <TotalTime>0</TotalTime>
  <Words>502</Words>
  <Application>WPS Presentation</Application>
  <PresentationFormat>全屏显示(4:3)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Courier New</vt:lpstr>
      <vt:lpstr>方正姚体</vt:lpstr>
      <vt:lpstr>宋体</vt:lpstr>
      <vt:lpstr>Calibri (正文)</vt:lpstr>
      <vt:lpstr>C059</vt:lpstr>
      <vt:lpstr>隶书</vt:lpstr>
      <vt:lpstr>微软雅黑</vt:lpstr>
      <vt:lpstr>Calibri Light</vt:lpstr>
      <vt:lpstr>DejaVu Sans</vt:lpstr>
      <vt:lpstr>Calibri</vt:lpstr>
      <vt:lpstr>Arial Unicode MS</vt:lpstr>
      <vt:lpstr>文泉驿正黑</vt:lpstr>
      <vt:lpstr>Office 主题</vt:lpstr>
      <vt:lpstr>作业: 程序优化</vt:lpstr>
      <vt:lpstr>第1题：</vt:lpstr>
      <vt:lpstr>第1题：</vt:lpstr>
      <vt:lpstr>小作业提醒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Shixia Liu</dc:creator>
  <cp:lastModifiedBy>gerw</cp:lastModifiedBy>
  <cp:revision>252</cp:revision>
  <dcterms:created xsi:type="dcterms:W3CDTF">2022-08-22T07:42:31Z</dcterms:created>
  <dcterms:modified xsi:type="dcterms:W3CDTF">2022-08-22T07:42:31Z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