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theme/themeOverride1.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5.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6.xml" ContentType="application/vnd.openxmlformats-officedocument.presentationml.tags+xml"/>
  <Override PartName="/ppt/notesSlides/notesSlide52.xml" ContentType="application/vnd.openxmlformats-officedocument.presentationml.notesSlide+xml"/>
  <Override PartName="/ppt/tags/tag7.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1" r:id="rId1"/>
  </p:sldMasterIdLst>
  <p:notesMasterIdLst>
    <p:notesMasterId r:id="rId120"/>
  </p:notesMasterIdLst>
  <p:handoutMasterIdLst>
    <p:handoutMasterId r:id="rId121"/>
  </p:handoutMasterIdLst>
  <p:sldIdLst>
    <p:sldId id="586" r:id="rId2"/>
    <p:sldId id="966" r:id="rId3"/>
    <p:sldId id="1007" r:id="rId4"/>
    <p:sldId id="1006" r:id="rId5"/>
    <p:sldId id="1122" r:id="rId6"/>
    <p:sldId id="1133" r:id="rId7"/>
    <p:sldId id="1010" r:id="rId8"/>
    <p:sldId id="1067" r:id="rId9"/>
    <p:sldId id="466" r:id="rId10"/>
    <p:sldId id="1076" r:id="rId11"/>
    <p:sldId id="1074" r:id="rId12"/>
    <p:sldId id="474" r:id="rId13"/>
    <p:sldId id="1078" r:id="rId14"/>
    <p:sldId id="1079" r:id="rId15"/>
    <p:sldId id="1097" r:id="rId16"/>
    <p:sldId id="268" r:id="rId17"/>
    <p:sldId id="1082" r:id="rId18"/>
    <p:sldId id="1090" r:id="rId19"/>
    <p:sldId id="1103" r:id="rId20"/>
    <p:sldId id="1112" r:id="rId21"/>
    <p:sldId id="1072" r:id="rId22"/>
    <p:sldId id="1134" r:id="rId23"/>
    <p:sldId id="1145" r:id="rId24"/>
    <p:sldId id="1087" r:id="rId25"/>
    <p:sldId id="1081" r:id="rId26"/>
    <p:sldId id="1104" r:id="rId27"/>
    <p:sldId id="1083" r:id="rId28"/>
    <p:sldId id="1088" r:id="rId29"/>
    <p:sldId id="1084" r:id="rId30"/>
    <p:sldId id="1091" r:id="rId31"/>
    <p:sldId id="1092" r:id="rId32"/>
    <p:sldId id="1089" r:id="rId33"/>
    <p:sldId id="530" r:id="rId34"/>
    <p:sldId id="531" r:id="rId35"/>
    <p:sldId id="532" r:id="rId36"/>
    <p:sldId id="1105" r:id="rId37"/>
    <p:sldId id="1106" r:id="rId38"/>
    <p:sldId id="1108" r:id="rId39"/>
    <p:sldId id="1110" r:id="rId40"/>
    <p:sldId id="1107" r:id="rId41"/>
    <p:sldId id="1109" r:id="rId42"/>
    <p:sldId id="1135" r:id="rId43"/>
    <p:sldId id="261" r:id="rId44"/>
    <p:sldId id="262" r:id="rId45"/>
    <p:sldId id="263" r:id="rId46"/>
    <p:sldId id="1111" r:id="rId47"/>
    <p:sldId id="1113" r:id="rId48"/>
    <p:sldId id="1114" r:id="rId49"/>
    <p:sldId id="1115" r:id="rId50"/>
    <p:sldId id="1116" r:id="rId51"/>
    <p:sldId id="1117" r:id="rId52"/>
    <p:sldId id="1118" r:id="rId53"/>
    <p:sldId id="1119" r:id="rId54"/>
    <p:sldId id="1120" r:id="rId55"/>
    <p:sldId id="1121" r:id="rId56"/>
    <p:sldId id="1136" r:id="rId57"/>
    <p:sldId id="1129" r:id="rId58"/>
    <p:sldId id="1130" r:id="rId59"/>
    <p:sldId id="1131" r:id="rId60"/>
    <p:sldId id="1132" r:id="rId61"/>
    <p:sldId id="508" r:id="rId62"/>
    <p:sldId id="451" r:id="rId63"/>
    <p:sldId id="332" r:id="rId64"/>
    <p:sldId id="333" r:id="rId65"/>
    <p:sldId id="334" r:id="rId66"/>
    <p:sldId id="335" r:id="rId67"/>
    <p:sldId id="337" r:id="rId68"/>
    <p:sldId id="342" r:id="rId69"/>
    <p:sldId id="340" r:id="rId70"/>
    <p:sldId id="341" r:id="rId71"/>
    <p:sldId id="343" r:id="rId72"/>
    <p:sldId id="347" r:id="rId73"/>
    <p:sldId id="348" r:id="rId74"/>
    <p:sldId id="349" r:id="rId75"/>
    <p:sldId id="350" r:id="rId76"/>
    <p:sldId id="351" r:id="rId77"/>
    <p:sldId id="352" r:id="rId78"/>
    <p:sldId id="353" r:id="rId79"/>
    <p:sldId id="354" r:id="rId80"/>
    <p:sldId id="336" r:id="rId81"/>
    <p:sldId id="356" r:id="rId82"/>
    <p:sldId id="1142" r:id="rId83"/>
    <p:sldId id="359" r:id="rId84"/>
    <p:sldId id="357" r:id="rId85"/>
    <p:sldId id="1140" r:id="rId86"/>
    <p:sldId id="1139" r:id="rId87"/>
    <p:sldId id="360" r:id="rId88"/>
    <p:sldId id="365" r:id="rId89"/>
    <p:sldId id="366" r:id="rId90"/>
    <p:sldId id="1143" r:id="rId91"/>
    <p:sldId id="370" r:id="rId92"/>
    <p:sldId id="552" r:id="rId93"/>
    <p:sldId id="553" r:id="rId94"/>
    <p:sldId id="554" r:id="rId95"/>
    <p:sldId id="555" r:id="rId96"/>
    <p:sldId id="556" r:id="rId97"/>
    <p:sldId id="557" r:id="rId98"/>
    <p:sldId id="558" r:id="rId99"/>
    <p:sldId id="371" r:id="rId100"/>
    <p:sldId id="372" r:id="rId101"/>
    <p:sldId id="574" r:id="rId102"/>
    <p:sldId id="575" r:id="rId103"/>
    <p:sldId id="576" r:id="rId104"/>
    <p:sldId id="577" r:id="rId105"/>
    <p:sldId id="578" r:id="rId106"/>
    <p:sldId id="579" r:id="rId107"/>
    <p:sldId id="580" r:id="rId108"/>
    <p:sldId id="581" r:id="rId109"/>
    <p:sldId id="582" r:id="rId110"/>
    <p:sldId id="583" r:id="rId111"/>
    <p:sldId id="584" r:id="rId112"/>
    <p:sldId id="585" r:id="rId113"/>
    <p:sldId id="1137" r:id="rId114"/>
    <p:sldId id="1094" r:id="rId115"/>
    <p:sldId id="1138" r:id="rId116"/>
    <p:sldId id="1128" r:id="rId117"/>
    <p:sldId id="1144" r:id="rId118"/>
    <p:sldId id="704" r:id="rId119"/>
  </p:sldIdLst>
  <p:sldSz cx="9144000" cy="6858000" type="screen4x3"/>
  <p:notesSz cx="9723438" cy="6858000"/>
  <p:defaultTextStyle>
    <a:defPPr>
      <a:defRPr lang="en-US"/>
    </a:defPPr>
    <a:lvl1pPr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5pPr>
    <a:lvl6pPr marL="2286000" algn="l" defTabSz="914400" rtl="0" eaLnBrk="1" latinLnBrk="0" hangingPunct="1">
      <a:defRPr kern="1200">
        <a:solidFill>
          <a:schemeClr val="tx1"/>
        </a:solidFill>
        <a:latin typeface="Symbol" pitchFamily="18" charset="2"/>
        <a:ea typeface="宋体" pitchFamily="2" charset="-122"/>
        <a:cs typeface="+mn-cs"/>
      </a:defRPr>
    </a:lvl6pPr>
    <a:lvl7pPr marL="2743200" algn="l" defTabSz="914400" rtl="0" eaLnBrk="1" latinLnBrk="0" hangingPunct="1">
      <a:defRPr kern="1200">
        <a:solidFill>
          <a:schemeClr val="tx1"/>
        </a:solidFill>
        <a:latin typeface="Symbol" pitchFamily="18" charset="2"/>
        <a:ea typeface="宋体" pitchFamily="2" charset="-122"/>
        <a:cs typeface="+mn-cs"/>
      </a:defRPr>
    </a:lvl7pPr>
    <a:lvl8pPr marL="3200400" algn="l" defTabSz="914400" rtl="0" eaLnBrk="1" latinLnBrk="0" hangingPunct="1">
      <a:defRPr kern="1200">
        <a:solidFill>
          <a:schemeClr val="tx1"/>
        </a:solidFill>
        <a:latin typeface="Symbol" pitchFamily="18" charset="2"/>
        <a:ea typeface="宋体" pitchFamily="2" charset="-122"/>
        <a:cs typeface="+mn-cs"/>
      </a:defRPr>
    </a:lvl8pPr>
    <a:lvl9pPr marL="3657600" algn="l" defTabSz="914400" rtl="0" eaLnBrk="1" latinLnBrk="0" hangingPunct="1">
      <a:defRPr kern="1200">
        <a:solidFill>
          <a:schemeClr val="tx1"/>
        </a:solidFill>
        <a:latin typeface="Symbol" pitchFamily="18" charset="2"/>
        <a:ea typeface="宋体" pitchFamily="2" charset="-122"/>
        <a:cs typeface="+mn-cs"/>
      </a:defRPr>
    </a:lvl9pPr>
  </p:defaultTextStyle>
  <p:extLst>
    <p:ext uri="{EFAFB233-063F-42B5-8137-9DF3F51BA10A}">
      <p15:sldGuideLst xmlns:p15="http://schemas.microsoft.com/office/powerpoint/2012/main">
        <p15:guide id="1" orient="horz" pos="2168">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0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DB375"/>
    <a:srgbClr val="21FF2C"/>
    <a:srgbClr val="FF00FF"/>
    <a:srgbClr val="FFCC99"/>
    <a:srgbClr val="FF7C80"/>
    <a:srgbClr val="FFFF99"/>
    <a:srgbClr val="460C00"/>
    <a:srgbClr val="013329"/>
    <a:srgbClr val="1004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61" autoAdjust="0"/>
    <p:restoredTop sz="70625" autoAdjust="0"/>
  </p:normalViewPr>
  <p:slideViewPr>
    <p:cSldViewPr snapToGrid="0">
      <p:cViewPr varScale="1">
        <p:scale>
          <a:sx n="61" d="100"/>
          <a:sy n="61" d="100"/>
        </p:scale>
        <p:origin x="1666" y="34"/>
      </p:cViewPr>
      <p:guideLst>
        <p:guide orient="horz" pos="2168"/>
        <p:guide pos="2880"/>
      </p:guideLst>
    </p:cSldViewPr>
  </p:slideViewPr>
  <p:outlineViewPr>
    <p:cViewPr>
      <p:scale>
        <a:sx n="33" d="100"/>
        <a:sy n="33" d="100"/>
      </p:scale>
      <p:origin x="0" y="46986"/>
    </p:cViewPr>
  </p:outlineViewPr>
  <p:notesTextViewPr>
    <p:cViewPr>
      <p:scale>
        <a:sx n="100" d="100"/>
        <a:sy n="100" d="100"/>
      </p:scale>
      <p:origin x="0" y="0"/>
    </p:cViewPr>
  </p:notesTextViewPr>
  <p:sorterViewPr>
    <p:cViewPr>
      <p:scale>
        <a:sx n="66" d="100"/>
        <a:sy n="66" d="100"/>
      </p:scale>
      <p:origin x="0" y="9084"/>
    </p:cViewPr>
  </p:sorterViewPr>
  <p:notesViewPr>
    <p:cSldViewPr snapToGrid="0">
      <p:cViewPr varScale="1">
        <p:scale>
          <a:sx n="71" d="100"/>
          <a:sy n="71" d="100"/>
        </p:scale>
        <p:origin x="-1920" y="-102"/>
      </p:cViewPr>
      <p:guideLst>
        <p:guide orient="horz" pos="2160"/>
        <p:guide pos="3062"/>
      </p:guideLst>
    </p:cSldViewPr>
  </p:notes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13225"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507038" y="0"/>
            <a:ext cx="4214812" cy="342900"/>
          </a:xfrm>
          <a:prstGeom prst="rect">
            <a:avLst/>
          </a:prstGeom>
        </p:spPr>
        <p:txBody>
          <a:bodyPr vert="horz" lIns="91440" tIns="45720" rIns="91440" bIns="45720" rtlCol="0"/>
          <a:lstStyle>
            <a:lvl1pPr algn="r">
              <a:defRPr sz="1200"/>
            </a:lvl1pPr>
          </a:lstStyle>
          <a:p>
            <a:fld id="{2A3AE733-AC5C-4BC4-BDF6-31C917E40A3F}" type="datetimeFigureOut">
              <a:rPr lang="zh-CN" altLang="en-US" smtClean="0"/>
              <a:pPr/>
              <a:t>2020/5/25</a:t>
            </a:fld>
            <a:endParaRPr lang="zh-CN" altLang="en-US"/>
          </a:p>
        </p:txBody>
      </p:sp>
      <p:sp>
        <p:nvSpPr>
          <p:cNvPr id="4" name="页脚占位符 3"/>
          <p:cNvSpPr>
            <a:spLocks noGrp="1"/>
          </p:cNvSpPr>
          <p:nvPr>
            <p:ph type="ftr" sz="quarter" idx="2"/>
          </p:nvPr>
        </p:nvSpPr>
        <p:spPr>
          <a:xfrm>
            <a:off x="0" y="6513513"/>
            <a:ext cx="4213225" cy="3429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507038" y="6513513"/>
            <a:ext cx="4214812" cy="342900"/>
          </a:xfrm>
          <a:prstGeom prst="rect">
            <a:avLst/>
          </a:prstGeom>
        </p:spPr>
        <p:txBody>
          <a:bodyPr vert="horz" lIns="91440" tIns="45720" rIns="91440" bIns="45720" rtlCol="0" anchor="b"/>
          <a:lstStyle>
            <a:lvl1pPr algn="r">
              <a:defRPr sz="1200"/>
            </a:lvl1pPr>
          </a:lstStyle>
          <a:p>
            <a:fld id="{360E3484-B8D8-4892-84A6-AD6F2815914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214813"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Font typeface="Arial" pitchFamily="34" charset="0"/>
              <a:buNone/>
              <a:defRPr sz="1200">
                <a:latin typeface="Arial" pitchFamily="34" charset="0"/>
              </a:defRPr>
            </a:lvl1pPr>
          </a:lstStyle>
          <a:p>
            <a:pPr>
              <a:defRPr/>
            </a:pPr>
            <a:endParaRPr lang="en-US"/>
          </a:p>
        </p:txBody>
      </p:sp>
      <p:sp>
        <p:nvSpPr>
          <p:cNvPr id="2051" name="Rectangle 3"/>
          <p:cNvSpPr>
            <a:spLocks noGrp="1" noChangeArrowheads="1"/>
          </p:cNvSpPr>
          <p:nvPr>
            <p:ph type="dt" idx="1"/>
          </p:nvPr>
        </p:nvSpPr>
        <p:spPr bwMode="auto">
          <a:xfrm>
            <a:off x="5507038" y="0"/>
            <a:ext cx="4214812"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 typeface="Arial" pitchFamily="34" charset="0"/>
              <a:buNone/>
              <a:defRPr sz="1200">
                <a:latin typeface="Arial" pitchFamily="34" charset="0"/>
              </a:defRPr>
            </a:lvl1pPr>
          </a:lstStyle>
          <a:p>
            <a:pPr>
              <a:defRPr/>
            </a:pPr>
            <a:endParaRPr lang="en-US"/>
          </a:p>
        </p:txBody>
      </p:sp>
      <p:sp>
        <p:nvSpPr>
          <p:cNvPr id="15364" name="Rectangle 4"/>
          <p:cNvSpPr>
            <a:spLocks noGrp="1" noRot="1" noChangeAspect="1" noChangeArrowheads="1"/>
          </p:cNvSpPr>
          <p:nvPr>
            <p:ph type="sldImg" idx="2"/>
          </p:nvPr>
        </p:nvSpPr>
        <p:spPr bwMode="auto">
          <a:xfrm>
            <a:off x="3148013" y="514350"/>
            <a:ext cx="3429000" cy="257175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971550" y="3257550"/>
            <a:ext cx="7780338"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6513513"/>
            <a:ext cx="4214813"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buFont typeface="Arial" pitchFamily="34" charset="0"/>
              <a:buNone/>
              <a:defRPr sz="1200">
                <a:latin typeface="Arial" pitchFamily="34" charset="0"/>
              </a:defRPr>
            </a:lvl1pPr>
          </a:lstStyle>
          <a:p>
            <a:pPr>
              <a:defRPr/>
            </a:pPr>
            <a:endParaRPr lang="en-US"/>
          </a:p>
        </p:txBody>
      </p:sp>
      <p:sp>
        <p:nvSpPr>
          <p:cNvPr id="2055" name="Rectangle 7"/>
          <p:cNvSpPr>
            <a:spLocks noGrp="1" noChangeArrowheads="1"/>
          </p:cNvSpPr>
          <p:nvPr>
            <p:ph type="sldNum" sz="quarter" idx="5"/>
          </p:nvPr>
        </p:nvSpPr>
        <p:spPr bwMode="auto">
          <a:xfrm>
            <a:off x="5507038" y="6513513"/>
            <a:ext cx="4214812"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defRPr>
            </a:lvl1pPr>
          </a:lstStyle>
          <a:p>
            <a:pPr>
              <a:defRPr/>
            </a:pPr>
            <a:fld id="{C139AF75-7607-4CAE-B840-EFD16649512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baike.baidu.com/item/%E5%8F%97%E6%8E%A7%E8%AF%8D%E8%A1%A8" TargetMode="External"/><Relationship Id="rId3" Type="http://schemas.openxmlformats.org/officeDocument/2006/relationships/hyperlink" Target="https://baike.baidu.com/item/%E5%AE%9E%E4%BD%93" TargetMode="External"/><Relationship Id="rId7" Type="http://schemas.openxmlformats.org/officeDocument/2006/relationships/hyperlink" Target="https://baike.baidu.com/item/%E7%B4%A2%E7%93%A6"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baike.baidu.com/item/%E5%85%8B%E9%87%8C%E6%99%AE%E5%85%8B" TargetMode="External"/><Relationship Id="rId5" Type="http://schemas.openxmlformats.org/officeDocument/2006/relationships/hyperlink" Target="https://baike.baidu.com/item/%E5%A5%8E%E5%9B%A0" TargetMode="External"/><Relationship Id="rId4" Type="http://schemas.openxmlformats.org/officeDocument/2006/relationships/hyperlink" Target="https://baike.baidu.com/item/%E6%A6%82%E5%BF%B5"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www.itisedu.com/phrase/200604232134205.html"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8" Type="http://schemas.openxmlformats.org/officeDocument/2006/relationships/hyperlink" Target="https://baike.baidu.com/item/%E7%90%86%E8%AE%BA/1732500" TargetMode="External"/><Relationship Id="rId3" Type="http://schemas.openxmlformats.org/officeDocument/2006/relationships/hyperlink" Target="https://baike.baidu.com/item/%E5%8F%8C%E5%B0%84/942799" TargetMode="External"/><Relationship Id="rId7" Type="http://schemas.openxmlformats.org/officeDocument/2006/relationships/hyperlink" Target="https://baike.baidu.com/item/%E6%98%A0%E5%B0%84/410062" TargetMode="External"/><Relationship Id="rId2" Type="http://schemas.openxmlformats.org/officeDocument/2006/relationships/slide" Target="../slides/slide98.xml"/><Relationship Id="rId1" Type="http://schemas.openxmlformats.org/officeDocument/2006/relationships/notesMaster" Target="../notesMasters/notesMaster1.xml"/><Relationship Id="rId6" Type="http://schemas.openxmlformats.org/officeDocument/2006/relationships/hyperlink" Target="https://baike.baidu.com/item/%E6%BB%A1%E5%B0%84/9274829" TargetMode="External"/><Relationship Id="rId5" Type="http://schemas.openxmlformats.org/officeDocument/2006/relationships/hyperlink" Target="https://baike.baidu.com/item/%E5%8D%95%E5%B0%84/9274884" TargetMode="External"/><Relationship Id="rId4" Type="http://schemas.openxmlformats.org/officeDocument/2006/relationships/hyperlink" Target="https://baike.baidu.com/item/%E6%80%81%E5%B0%84/7289870" TargetMode="External"/><Relationship Id="rId9" Type="http://schemas.openxmlformats.org/officeDocument/2006/relationships/hyperlink" Target="https://baike.baidu.com/item/%E5%85%B7%E4%BD%93/4577821"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omputer_scientist"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n.wikipedia.org/wiki/Trento"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omgruber.org/bio/bio.htm" TargetMode="External"/><Relationship Id="rId7" Type="http://schemas.openxmlformats.org/officeDocument/2006/relationships/hyperlink" Target="https://tomgruber.org/technology/ontologies.htm"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mgruber.org/technology/intraspect.htm" TargetMode="External"/><Relationship Id="rId5" Type="http://schemas.openxmlformats.org/officeDocument/2006/relationships/hyperlink" Target="https://tomgruber.org/technology/realtravel.htm" TargetMode="External"/><Relationship Id="rId4" Type="http://schemas.openxmlformats.org/officeDocument/2006/relationships/hyperlink" Target="https://tomgruber.org/technology/siri.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idx="1"/>
          </p:nvPr>
        </p:nvSpPr>
        <p:spPr>
          <a:noFill/>
          <a:ln/>
        </p:spPr>
        <p:txBody>
          <a:bodyPr/>
          <a:lstStyle/>
          <a:p>
            <a:endParaRPr lang="zh-CN" altLang="en-US">
              <a:latin typeface="Arial" charset="0"/>
            </a:endParaRPr>
          </a:p>
        </p:txBody>
      </p:sp>
      <p:sp>
        <p:nvSpPr>
          <p:cNvPr id="16388" name="灯片编号占位符 3"/>
          <p:cNvSpPr>
            <a:spLocks noGrp="1"/>
          </p:cNvSpPr>
          <p:nvPr>
            <p:ph type="sldNum" sz="quarter" idx="5"/>
          </p:nvPr>
        </p:nvSpPr>
        <p:spPr>
          <a:noFill/>
        </p:spPr>
        <p:txBody>
          <a:bodyPr/>
          <a:lstStyle/>
          <a:p>
            <a:pPr>
              <a:buFont typeface="Arial" charset="0"/>
              <a:buNone/>
            </a:pPr>
            <a:fld id="{C30707EC-DE13-459E-A175-EB966970AEE6}" type="slidenum">
              <a:rPr lang="en-US" altLang="zh-CN" smtClean="0">
                <a:latin typeface="Arial" charset="0"/>
              </a:rPr>
              <a:pPr>
                <a:buFont typeface="Arial" charset="0"/>
                <a:buNone/>
              </a:pPr>
              <a:t>1</a:t>
            </a:fld>
            <a:endParaRPr lang="en-US" altLang="zh-CN">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此处是牛顿的绝对时空观下的时间本体，在相对论的时空观里，时间是不存在先后关系的。</a:t>
            </a:r>
            <a:endParaRPr lang="en-US" altLang="zh-CN" dirty="0"/>
          </a:p>
          <a:p>
            <a:r>
              <a:rPr lang="zh-CN" altLang="en-US" dirty="0"/>
              <a:t>有了这些概念，是否就代表我们有了关于时间的本体了呢？非也，非也</a:t>
            </a:r>
            <a:endParaRPr lang="en-US" altLang="zh-CN" dirty="0"/>
          </a:p>
          <a:p>
            <a:r>
              <a:rPr lang="zh-CN" altLang="en-US" dirty="0"/>
              <a:t>只有加上这</a:t>
            </a:r>
            <a:r>
              <a:rPr lang="en-US" altLang="zh-CN" dirty="0"/>
              <a:t>13</a:t>
            </a:r>
            <a:r>
              <a:rPr lang="zh-CN" altLang="en-US" dirty="0"/>
              <a:t>中可能关系的定义，才算形成了时间本体</a:t>
            </a: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14</a:t>
            </a:fld>
            <a:endParaRPr lang="en-US"/>
          </a:p>
        </p:txBody>
      </p:sp>
    </p:spTree>
    <p:extLst>
      <p:ext uri="{BB962C8B-B14F-4D97-AF65-F5344CB8AC3E}">
        <p14:creationId xmlns:p14="http://schemas.microsoft.com/office/powerpoint/2010/main" val="3123158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概念模式</a:t>
            </a: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15</a:t>
            </a:fld>
            <a:endParaRPr lang="en-US"/>
          </a:p>
        </p:txBody>
      </p:sp>
    </p:spTree>
    <p:extLst>
      <p:ext uri="{BB962C8B-B14F-4D97-AF65-F5344CB8AC3E}">
        <p14:creationId xmlns:p14="http://schemas.microsoft.com/office/powerpoint/2010/main" val="2975729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上层本体：关于独立于特定问题或领域的非常通用的概念，使完全相异的系统可以使用一个共同的知识库，并且从顶层本体衍生出领域本体</a:t>
            </a:r>
            <a:endParaRPr lang="en-US" altLang="zh-CN" dirty="0"/>
          </a:p>
          <a:p>
            <a:r>
              <a:rPr lang="zh-CN" altLang="en-US" dirty="0"/>
              <a:t>①自顶向下的方法</a:t>
            </a:r>
            <a:r>
              <a:rPr lang="en-US" altLang="zh-CN" dirty="0"/>
              <a:t>,</a:t>
            </a:r>
            <a:r>
              <a:rPr lang="zh-CN" altLang="en-US" dirty="0"/>
              <a:t>以顶层本体作为构建活动的理论框架</a:t>
            </a:r>
            <a:r>
              <a:rPr lang="en-US" altLang="zh-CN" dirty="0"/>
              <a:t>,</a:t>
            </a:r>
            <a:r>
              <a:rPr lang="zh-CN" altLang="en-US" dirty="0"/>
              <a:t>领域本体设计者可以充分利用在顶层本体中已有的知识和丰富经验</a:t>
            </a:r>
            <a:r>
              <a:rPr lang="en-US" altLang="zh-CN" dirty="0"/>
              <a:t>,</a:t>
            </a:r>
            <a:r>
              <a:rPr lang="zh-CN" altLang="en-US" dirty="0"/>
              <a:t>将顶层本体作为领域本体中概念推导的基础</a:t>
            </a:r>
            <a:r>
              <a:rPr lang="en-US" altLang="zh-CN" dirty="0"/>
              <a:t>,</a:t>
            </a:r>
            <a:r>
              <a:rPr lang="zh-CN" altLang="en-US" dirty="0"/>
              <a:t>继承顶层本体的一些概念及概念之间的关系</a:t>
            </a:r>
            <a:r>
              <a:rPr lang="en-US" altLang="zh-CN" dirty="0"/>
              <a:t>,</a:t>
            </a:r>
            <a:r>
              <a:rPr lang="zh-CN" altLang="en-US" dirty="0"/>
              <a:t>并生成领域本体的新概念及关系</a:t>
            </a:r>
            <a:r>
              <a:rPr lang="en-US" altLang="zh-CN" dirty="0"/>
              <a:t>,</a:t>
            </a:r>
            <a:r>
              <a:rPr lang="zh-CN" altLang="en-US" dirty="0"/>
              <a:t>且解决本体之间的冲突及不一致性。</a:t>
            </a:r>
            <a:endParaRPr lang="en-US" altLang="zh-CN" dirty="0"/>
          </a:p>
          <a:p>
            <a:r>
              <a:rPr lang="zh-CN" altLang="en-US" dirty="0"/>
              <a:t>②由于系统交换的词汇意义不同</a:t>
            </a:r>
            <a:r>
              <a:rPr lang="en-US" altLang="zh-CN" dirty="0"/>
              <a:t>,</a:t>
            </a:r>
            <a:r>
              <a:rPr lang="zh-CN" altLang="en-US" dirty="0"/>
              <a:t>给信息共享与交换造成了困难</a:t>
            </a:r>
            <a:r>
              <a:rPr lang="en-US" altLang="zh-CN" dirty="0"/>
              <a:t>,</a:t>
            </a:r>
            <a:r>
              <a:rPr lang="zh-CN" altLang="en-US" dirty="0"/>
              <a:t>为保证所交换的信息在语义上一致性</a:t>
            </a:r>
            <a:r>
              <a:rPr lang="en-US" altLang="zh-CN" dirty="0"/>
              <a:t>,</a:t>
            </a:r>
            <a:r>
              <a:rPr lang="zh-CN" altLang="en-US" dirty="0"/>
              <a:t>更好地实现本体与本体之间的重用与集成</a:t>
            </a:r>
            <a:r>
              <a:rPr lang="en-US" altLang="zh-CN" dirty="0"/>
              <a:t>,</a:t>
            </a:r>
            <a:r>
              <a:rPr lang="zh-CN" altLang="en-US" dirty="0"/>
              <a:t>需实现真正的信息互操作与集成。多个领域本体可以在同一顶层本体的基础上构建</a:t>
            </a:r>
            <a:r>
              <a:rPr lang="en-US" altLang="zh-CN" dirty="0"/>
              <a:t>,</a:t>
            </a:r>
            <a:r>
              <a:rPr lang="zh-CN" altLang="en-US" dirty="0"/>
              <a:t>如果相关的领域本体都映射到公用的顶层本体后</a:t>
            </a:r>
            <a:r>
              <a:rPr lang="en-US" altLang="zh-CN" dirty="0"/>
              <a:t>,</a:t>
            </a:r>
            <a:r>
              <a:rPr lang="zh-CN" altLang="en-US" dirty="0"/>
              <a:t>这些本体之间因为共享术语和定义</a:t>
            </a:r>
            <a:r>
              <a:rPr lang="en-US" altLang="zh-CN" dirty="0"/>
              <a:t>,</a:t>
            </a:r>
            <a:r>
              <a:rPr lang="zh-CN" altLang="en-US" dirty="0"/>
              <a:t>可以实现互操作。</a:t>
            </a:r>
            <a:endParaRPr lang="en-US" altLang="zh-CN" dirty="0"/>
          </a:p>
          <a:p>
            <a:endParaRPr lang="en-US" altLang="zh-CN" dirty="0"/>
          </a:p>
          <a:p>
            <a:endParaRPr lang="en-US" altLang="zh-CN" dirty="0"/>
          </a:p>
          <a:p>
            <a:r>
              <a:rPr lang="zh-CN" altLang="en-US" dirty="0"/>
              <a:t>领域本体：特殊化上层本体中的术语，分别描述与通用领域或普通工作相关的词汇</a:t>
            </a:r>
            <a:endParaRPr lang="en-US" altLang="zh-CN" dirty="0"/>
          </a:p>
          <a:p>
            <a:r>
              <a:rPr lang="zh-CN" altLang="en-US" dirty="0"/>
              <a:t>任务本体：定义领域中通用的任务或推理活动，主要描述具体任务中的概念与概念之间的关系，如空间态势感知本体</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应用本体：描述依赖于特定领域和工作的概念，领域中为完成某一项任务而需要的概念与概念之间的关系</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17</a:t>
            </a:fld>
            <a:endParaRPr lang="en-US"/>
          </a:p>
        </p:txBody>
      </p:sp>
    </p:spTree>
    <p:extLst>
      <p:ext uri="{BB962C8B-B14F-4D97-AF65-F5344CB8AC3E}">
        <p14:creationId xmlns:p14="http://schemas.microsoft.com/office/powerpoint/2010/main" val="1038272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互操作：</a:t>
            </a:r>
            <a:r>
              <a:rPr lang="en-US" altLang="zh-CN" dirty="0"/>
              <a:t>JC3IEDM</a:t>
            </a:r>
          </a:p>
          <a:p>
            <a:endParaRPr lang="en-US" altLang="zh-CN" dirty="0"/>
          </a:p>
          <a:p>
            <a:r>
              <a:rPr lang="zh-CN" altLang="en-US" dirty="0"/>
              <a:t>轻量级本体：</a:t>
            </a:r>
            <a:r>
              <a:rPr lang="zh-CN" altLang="en-US" sz="1200" b="0" i="0" u="none" strike="noStrike" kern="1200" baseline="0" dirty="0">
                <a:solidFill>
                  <a:schemeClr val="tx1"/>
                </a:solidFill>
                <a:latin typeface="Arial" pitchFamily="34" charset="0"/>
                <a:ea typeface="+mn-ea"/>
                <a:cs typeface="+mn-cs"/>
              </a:rPr>
              <a:t>不具备逻辑推理功能，例如叙词表和</a:t>
            </a:r>
            <a:r>
              <a:rPr lang="en-US" altLang="zh-CN" sz="1200" b="0" i="0" u="none" strike="noStrike" kern="1200" baseline="0" dirty="0">
                <a:solidFill>
                  <a:schemeClr val="tx1"/>
                </a:solidFill>
                <a:latin typeface="Arial" pitchFamily="34" charset="0"/>
                <a:ea typeface="+mn-ea"/>
                <a:cs typeface="+mn-cs"/>
              </a:rPr>
              <a:t>WordNet</a:t>
            </a:r>
          </a:p>
          <a:p>
            <a:r>
              <a:rPr lang="zh-CN" altLang="en-US" sz="2400" dirty="0">
                <a:latin typeface="Times New Roman" panose="02020603050405020304" pitchFamily="18" charset="0"/>
                <a:cs typeface="Times New Roman" panose="02020603050405020304" pitchFamily="18" charset="0"/>
              </a:rPr>
              <a:t>中级本体具有简单的逻辑推理功能，系统可以识别一阶谓词逻辑的表达式</a:t>
            </a:r>
            <a:endParaRPr lang="en-US" altLang="zh-CN" sz="2400" dirty="0">
              <a:latin typeface="Times New Roman" panose="02020603050405020304" pitchFamily="18" charset="0"/>
              <a:cs typeface="Times New Roman" panose="02020603050405020304" pitchFamily="18" charset="0"/>
            </a:endParaRPr>
          </a:p>
          <a:p>
            <a:r>
              <a:rPr lang="zh-CN" altLang="en-US" sz="1200" b="0" i="0" u="none" strike="noStrike" kern="1200" baseline="0" dirty="0">
                <a:solidFill>
                  <a:schemeClr val="tx1"/>
                </a:solidFill>
                <a:latin typeface="Arial" pitchFamily="34" charset="0"/>
                <a:ea typeface="+mn-ea"/>
                <a:cs typeface="+mn-cs"/>
              </a:rPr>
              <a:t>重量级本体</a:t>
            </a:r>
            <a:r>
              <a:rPr lang="en-US" altLang="zh-CN" sz="1200" b="0" i="0" u="none" strike="noStrike" kern="1200" baseline="0" dirty="0">
                <a:solidFill>
                  <a:schemeClr val="tx1"/>
                </a:solidFill>
                <a:latin typeface="Arial" pitchFamily="34" charset="0"/>
                <a:ea typeface="+mn-ea"/>
                <a:cs typeface="+mn-cs"/>
              </a:rPr>
              <a:t>(Heavyweight ontology)</a:t>
            </a:r>
            <a:r>
              <a:rPr lang="zh-CN" altLang="en-US" sz="1200" b="0" i="0" u="none" strike="noStrike" kern="1200" baseline="0" dirty="0">
                <a:solidFill>
                  <a:schemeClr val="tx1"/>
                </a:solidFill>
                <a:latin typeface="Arial" pitchFamily="34" charset="0"/>
                <a:ea typeface="+mn-ea"/>
                <a:cs typeface="+mn-cs"/>
              </a:rPr>
              <a:t>：重量级本体具有复杂的逻辑推理功能，系统可以识别更加复杂的二阶谓词逻辑的表达式，并为更加复杂的推理功能的实现预留了接口，如</a:t>
            </a:r>
            <a:r>
              <a:rPr lang="en-US" altLang="zh-CN" sz="1200" b="0" i="0" u="none" strike="noStrike" kern="1200" baseline="0" dirty="0">
                <a:solidFill>
                  <a:schemeClr val="tx1"/>
                </a:solidFill>
                <a:latin typeface="Arial" pitchFamily="34" charset="0"/>
                <a:ea typeface="+mn-ea"/>
                <a:cs typeface="+mn-cs"/>
              </a:rPr>
              <a:t>Cyc </a:t>
            </a:r>
            <a:r>
              <a:rPr lang="zh-CN" altLang="en-US" sz="1200" b="0" i="0" u="none" strike="noStrike" kern="1200" baseline="0" dirty="0">
                <a:solidFill>
                  <a:schemeClr val="tx1"/>
                </a:solidFill>
                <a:latin typeface="Arial" pitchFamily="34" charset="0"/>
                <a:ea typeface="+mn-ea"/>
                <a:cs typeface="+mn-cs"/>
              </a:rPr>
              <a:t>本体系统</a:t>
            </a:r>
            <a:endParaRPr lang="en-US" altLang="zh-CN" sz="1200" b="0" i="0" u="none" strike="noStrike" kern="1200" baseline="0" dirty="0">
              <a:solidFill>
                <a:schemeClr val="tx1"/>
              </a:solidFill>
              <a:latin typeface="Arial" pitchFamily="34" charset="0"/>
              <a:ea typeface="+mn-ea"/>
              <a:cs typeface="+mn-cs"/>
            </a:endParaRPr>
          </a:p>
          <a:p>
            <a:endParaRPr lang="en-US" altLang="zh-CN" sz="1200" b="0" i="0" u="none" strike="noStrike" kern="1200" baseline="0" dirty="0">
              <a:solidFill>
                <a:schemeClr val="tx1"/>
              </a:solidFill>
              <a:latin typeface="Arial" pitchFamily="34" charset="0"/>
              <a:ea typeface="+mn-ea"/>
              <a:cs typeface="+mn-cs"/>
            </a:endParaRPr>
          </a:p>
          <a:p>
            <a:r>
              <a:rPr lang="zh-CN" altLang="en-US" dirty="0"/>
              <a:t>是选择轻量级本体还是重量级本体取决于</a:t>
            </a:r>
            <a:endParaRPr lang="en-US" altLang="zh-CN"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18</a:t>
            </a:fld>
            <a:endParaRPr lang="en-US"/>
          </a:p>
        </p:txBody>
      </p:sp>
    </p:spTree>
    <p:extLst>
      <p:ext uri="{BB962C8B-B14F-4D97-AF65-F5344CB8AC3E}">
        <p14:creationId xmlns:p14="http://schemas.microsoft.com/office/powerpoint/2010/main" val="1841950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19</a:t>
            </a:fld>
            <a:endParaRPr lang="en-US"/>
          </a:p>
        </p:txBody>
      </p:sp>
    </p:spTree>
    <p:extLst>
      <p:ext uri="{BB962C8B-B14F-4D97-AF65-F5344CB8AC3E}">
        <p14:creationId xmlns:p14="http://schemas.microsoft.com/office/powerpoint/2010/main" val="2998767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mn-ea"/>
                <a:cs typeface="+mn-cs"/>
              </a:rPr>
              <a:t>就计算机科学与哲学来说，二者所说的本体之间的共同之处就在于，它们都是依据某种类别体系，来表达</a:t>
            </a:r>
            <a:r>
              <a:rPr lang="zh-CN" altLang="en-US" sz="1200" b="0" i="0" u="none" strike="noStrike" kern="1200" dirty="0">
                <a:solidFill>
                  <a:schemeClr val="tx1"/>
                </a:solidFill>
                <a:effectLst/>
                <a:latin typeface="Arial" pitchFamily="34" charset="0"/>
                <a:ea typeface="+mn-ea"/>
                <a:cs typeface="+mn-cs"/>
                <a:hlinkClick r:id="rId3"/>
              </a:rPr>
              <a:t>实体</a:t>
            </a:r>
            <a:r>
              <a:rPr lang="zh-CN" altLang="en-US" sz="1200" b="0" i="0" kern="1200" dirty="0">
                <a:solidFill>
                  <a:schemeClr val="tx1"/>
                </a:solidFill>
                <a:effectLst/>
                <a:latin typeface="Arial" pitchFamily="34" charset="0"/>
                <a:ea typeface="+mn-ea"/>
                <a:cs typeface="+mn-cs"/>
              </a:rPr>
              <a:t>、</a:t>
            </a:r>
            <a:r>
              <a:rPr lang="zh-CN" altLang="en-US" sz="1200" b="0" i="0" u="none" strike="noStrike" kern="1200" dirty="0">
                <a:solidFill>
                  <a:schemeClr val="tx1"/>
                </a:solidFill>
                <a:effectLst/>
                <a:latin typeface="Arial" pitchFamily="34" charset="0"/>
                <a:ea typeface="+mn-ea"/>
                <a:cs typeface="+mn-cs"/>
                <a:hlinkClick r:id="rId4"/>
              </a:rPr>
              <a:t>概念</a:t>
            </a:r>
            <a:r>
              <a:rPr lang="zh-CN" altLang="en-US" sz="1200" b="0" i="0" kern="1200" dirty="0">
                <a:solidFill>
                  <a:schemeClr val="tx1"/>
                </a:solidFill>
                <a:effectLst/>
                <a:latin typeface="Arial" pitchFamily="34" charset="0"/>
                <a:ea typeface="+mn-ea"/>
                <a:cs typeface="+mn-cs"/>
              </a:rPr>
              <a:t>、事件及其属性和相互关系。在这两个领域当中，存在针对本体相对性（</a:t>
            </a:r>
            <a:r>
              <a:rPr lang="en-US" altLang="zh-CN" sz="1200" b="0" i="0" kern="1200" dirty="0">
                <a:solidFill>
                  <a:schemeClr val="tx1"/>
                </a:solidFill>
                <a:effectLst/>
                <a:latin typeface="Arial" pitchFamily="34" charset="0"/>
                <a:ea typeface="+mn-ea"/>
                <a:cs typeface="+mn-cs"/>
              </a:rPr>
              <a:t>ontological relativity</a:t>
            </a:r>
            <a:r>
              <a:rPr lang="zh-CN" altLang="en-US" sz="1200" b="0" i="0" kern="1200" dirty="0">
                <a:solidFill>
                  <a:schemeClr val="tx1"/>
                </a:solidFill>
                <a:effectLst/>
                <a:latin typeface="Arial" pitchFamily="34" charset="0"/>
                <a:ea typeface="+mn-ea"/>
                <a:cs typeface="+mn-cs"/>
              </a:rPr>
              <a:t>）的种种问题（比如，哲学领域的</a:t>
            </a:r>
            <a:r>
              <a:rPr lang="zh-CN" altLang="en-US" sz="1200" b="0" i="0" u="none" strike="noStrike" kern="1200" dirty="0">
                <a:solidFill>
                  <a:schemeClr val="tx1"/>
                </a:solidFill>
                <a:effectLst/>
                <a:latin typeface="Arial" pitchFamily="34" charset="0"/>
                <a:ea typeface="+mn-ea"/>
                <a:cs typeface="+mn-cs"/>
                <a:hlinkClick r:id="rId5"/>
              </a:rPr>
              <a:t>奎因</a:t>
            </a:r>
            <a:r>
              <a:rPr lang="zh-CN" altLang="en-US" sz="1200" b="0" i="0" kern="1200" dirty="0">
                <a:solidFill>
                  <a:schemeClr val="tx1"/>
                </a:solidFill>
                <a:effectLst/>
                <a:latin typeface="Arial" pitchFamily="34" charset="0"/>
                <a:ea typeface="+mn-ea"/>
                <a:cs typeface="+mn-cs"/>
              </a:rPr>
              <a:t>和</a:t>
            </a:r>
            <a:r>
              <a:rPr lang="zh-CN" altLang="en-US" sz="1200" b="0" i="0" u="none" strike="noStrike" kern="1200" dirty="0">
                <a:solidFill>
                  <a:schemeClr val="tx1"/>
                </a:solidFill>
                <a:effectLst/>
                <a:latin typeface="Arial" pitchFamily="34" charset="0"/>
                <a:ea typeface="+mn-ea"/>
                <a:cs typeface="+mn-cs"/>
                <a:hlinkClick r:id="rId6"/>
              </a:rPr>
              <a:t>克里普克</a:t>
            </a:r>
            <a:r>
              <a:rPr lang="zh-CN" altLang="en-US" sz="1200" b="0" i="0" kern="1200" dirty="0">
                <a:solidFill>
                  <a:schemeClr val="tx1"/>
                </a:solidFill>
                <a:effectLst/>
                <a:latin typeface="Arial" pitchFamily="34" charset="0"/>
                <a:ea typeface="+mn-ea"/>
                <a:cs typeface="+mn-cs"/>
              </a:rPr>
              <a:t>，计算机科学领域的</a:t>
            </a:r>
            <a:r>
              <a:rPr lang="zh-CN" altLang="en-US" sz="1200" b="0" i="0" u="none" strike="noStrike" kern="1200" dirty="0">
                <a:solidFill>
                  <a:schemeClr val="tx1"/>
                </a:solidFill>
                <a:effectLst/>
                <a:latin typeface="Arial" pitchFamily="34" charset="0"/>
                <a:ea typeface="+mn-ea"/>
                <a:cs typeface="+mn-cs"/>
                <a:hlinkClick r:id="rId7"/>
              </a:rPr>
              <a:t>索瓦</a:t>
            </a:r>
            <a:r>
              <a:rPr lang="zh-CN" altLang="en-US" sz="1200" b="0" i="0" kern="1200" dirty="0">
                <a:solidFill>
                  <a:schemeClr val="tx1"/>
                </a:solidFill>
                <a:effectLst/>
                <a:latin typeface="Arial" pitchFamily="34" charset="0"/>
                <a:ea typeface="+mn-ea"/>
                <a:cs typeface="+mn-cs"/>
              </a:rPr>
              <a:t>和高利诺），人们已经和正在开展相当大量的工作；而且，人们也在讨论关于规范化本体是否具有生命活力（比如，哲学领域之中针对基础主义（</a:t>
            </a:r>
            <a:r>
              <a:rPr lang="en-US" altLang="zh-CN" sz="1200" b="0" i="0" kern="1200" dirty="0">
                <a:solidFill>
                  <a:schemeClr val="tx1"/>
                </a:solidFill>
                <a:effectLst/>
                <a:latin typeface="Arial" pitchFamily="34" charset="0"/>
                <a:ea typeface="+mn-ea"/>
                <a:cs typeface="+mn-cs"/>
              </a:rPr>
              <a:t>foundationalism</a:t>
            </a:r>
            <a:r>
              <a:rPr lang="zh-CN" altLang="en-US" sz="1200" b="0" i="0" kern="1200" dirty="0">
                <a:solidFill>
                  <a:schemeClr val="tx1"/>
                </a:solidFill>
                <a:effectLst/>
                <a:latin typeface="Arial" pitchFamily="34" charset="0"/>
                <a:ea typeface="+mn-ea"/>
                <a:cs typeface="+mn-cs"/>
              </a:rPr>
              <a:t>）的讨论，人工智能领域之中针对</a:t>
            </a:r>
            <a:r>
              <a:rPr lang="en-US" altLang="zh-CN" sz="1200" b="0" i="0" kern="1200" dirty="0">
                <a:solidFill>
                  <a:schemeClr val="tx1"/>
                </a:solidFill>
                <a:effectLst/>
                <a:latin typeface="Arial" pitchFamily="34" charset="0"/>
                <a:ea typeface="+mn-ea"/>
                <a:cs typeface="+mn-cs"/>
              </a:rPr>
              <a:t>Cyc</a:t>
            </a:r>
            <a:r>
              <a:rPr lang="zh-CN" altLang="en-US" sz="1200" b="0" i="0" kern="1200" dirty="0">
                <a:solidFill>
                  <a:schemeClr val="tx1"/>
                </a:solidFill>
                <a:effectLst/>
                <a:latin typeface="Arial" pitchFamily="34" charset="0"/>
                <a:ea typeface="+mn-ea"/>
                <a:cs typeface="+mn-cs"/>
              </a:rPr>
              <a:t>项目的讨论）。二者之间的那些差别在很大程度上只是侧重点的问题。与计算机科学领域的研究人员相比，哲学家们则较少关心创建固定不变的</a:t>
            </a:r>
            <a:r>
              <a:rPr lang="zh-CN" altLang="en-US" sz="1200" b="0" i="0" u="none" strike="noStrike" kern="1200" dirty="0">
                <a:solidFill>
                  <a:schemeClr val="tx1"/>
                </a:solidFill>
                <a:effectLst/>
                <a:latin typeface="Arial" pitchFamily="34" charset="0"/>
                <a:ea typeface="+mn-ea"/>
                <a:cs typeface="+mn-cs"/>
                <a:hlinkClick r:id="rId8"/>
              </a:rPr>
              <a:t>受控词表</a:t>
            </a:r>
            <a:r>
              <a:rPr lang="zh-CN" altLang="en-US" sz="1200" b="0" i="0" kern="1200" dirty="0">
                <a:solidFill>
                  <a:schemeClr val="tx1"/>
                </a:solidFill>
                <a:effectLst/>
                <a:latin typeface="Arial" pitchFamily="34" charset="0"/>
                <a:ea typeface="+mn-ea"/>
                <a:cs typeface="+mn-cs"/>
              </a:rPr>
              <a:t>。然而，计算机科学家们则较少参与有关首要原则的讨论（比如，关于是否存在诸如不变本质（</a:t>
            </a:r>
            <a:r>
              <a:rPr lang="en-US" altLang="zh-CN" sz="1200" b="0" i="0" kern="1200" dirty="0">
                <a:solidFill>
                  <a:schemeClr val="tx1"/>
                </a:solidFill>
                <a:effectLst/>
                <a:latin typeface="Arial" pitchFamily="34" charset="0"/>
                <a:ea typeface="+mn-ea"/>
                <a:cs typeface="+mn-cs"/>
              </a:rPr>
              <a:t>fixed essences</a:t>
            </a:r>
            <a:r>
              <a:rPr lang="zh-CN" altLang="en-US" sz="1200" b="0" i="0" kern="1200" dirty="0">
                <a:solidFill>
                  <a:schemeClr val="tx1"/>
                </a:solidFill>
                <a:effectLst/>
                <a:latin typeface="Arial" pitchFamily="34" charset="0"/>
                <a:ea typeface="+mn-ea"/>
                <a:cs typeface="+mn-cs"/>
              </a:rPr>
              <a:t>）之类事物的讨论，或者关于实体在本体论上必定比过程更为基本的讨论）。</a:t>
            </a:r>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21</a:t>
            </a:fld>
            <a:endParaRPr lang="en-US"/>
          </a:p>
        </p:txBody>
      </p:sp>
    </p:spTree>
    <p:extLst>
      <p:ext uri="{BB962C8B-B14F-4D97-AF65-F5344CB8AC3E}">
        <p14:creationId xmlns:p14="http://schemas.microsoft.com/office/powerpoint/2010/main" val="1747067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r>
              <a:rPr lang="en-US" altLang="zh-CN" dirty="0">
                <a:latin typeface="Arial" charset="0"/>
              </a:rPr>
              <a:t>Our presentation includes 5 parts. First let us see the problem and motivation of this work.</a:t>
            </a:r>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22</a:t>
            </a:fld>
            <a:endParaRPr lang="en-US" altLang="zh-CN">
              <a:latin typeface="Arial" charset="0"/>
            </a:endParaRPr>
          </a:p>
        </p:txBody>
      </p:sp>
    </p:spTree>
    <p:extLst>
      <p:ext uri="{BB962C8B-B14F-4D97-AF65-F5344CB8AC3E}">
        <p14:creationId xmlns:p14="http://schemas.microsoft.com/office/powerpoint/2010/main" val="41054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上层本体：关于独立于特定问题或领域的非常通用的概念，使完全相异的系统可以使用一个共同的知识库，并且从顶层本体衍生出领域本体</a:t>
            </a:r>
            <a:endParaRPr lang="en-US" altLang="zh-CN" dirty="0"/>
          </a:p>
          <a:p>
            <a:r>
              <a:rPr lang="zh-CN" altLang="en-US" dirty="0"/>
              <a:t>①自顶向下的方法</a:t>
            </a:r>
            <a:r>
              <a:rPr lang="en-US" altLang="zh-CN" dirty="0"/>
              <a:t>,</a:t>
            </a:r>
            <a:r>
              <a:rPr lang="zh-CN" altLang="en-US" sz="1400" b="1" i="1" dirty="0">
                <a:solidFill>
                  <a:srgbClr val="FF0000"/>
                </a:solidFill>
              </a:rPr>
              <a:t>以顶层本体作为构建活动的理论框架</a:t>
            </a:r>
            <a:r>
              <a:rPr lang="en-US" altLang="zh-CN" dirty="0"/>
              <a:t>,</a:t>
            </a:r>
            <a:r>
              <a:rPr lang="zh-CN" altLang="en-US" dirty="0"/>
              <a:t>领域本体设计者可以充分利用在顶层本体中已有的知识和丰富经验</a:t>
            </a:r>
            <a:r>
              <a:rPr lang="en-US" altLang="zh-CN" dirty="0"/>
              <a:t>,</a:t>
            </a:r>
            <a:r>
              <a:rPr lang="zh-CN" altLang="en-US" dirty="0"/>
              <a:t>将顶层本体作为领域本体中概念推导的基础</a:t>
            </a:r>
            <a:r>
              <a:rPr lang="en-US" altLang="zh-CN" dirty="0"/>
              <a:t>,</a:t>
            </a:r>
            <a:r>
              <a:rPr lang="zh-CN" altLang="en-US" dirty="0"/>
              <a:t>继承顶层本体的一些概念及概念之间的关系</a:t>
            </a:r>
            <a:r>
              <a:rPr lang="en-US" altLang="zh-CN" dirty="0"/>
              <a:t>,</a:t>
            </a:r>
            <a:r>
              <a:rPr lang="zh-CN" altLang="en-US" dirty="0"/>
              <a:t>并生成领域本体的新概念及关系</a:t>
            </a:r>
            <a:r>
              <a:rPr lang="en-US" altLang="zh-CN" dirty="0"/>
              <a:t>,</a:t>
            </a:r>
            <a:r>
              <a:rPr lang="zh-CN" altLang="en-US" dirty="0"/>
              <a:t>且解决本体之间的冲突及不一致性。</a:t>
            </a:r>
            <a:endParaRPr lang="en-US" altLang="zh-CN" dirty="0"/>
          </a:p>
          <a:p>
            <a:r>
              <a:rPr lang="zh-CN" altLang="en-US" dirty="0"/>
              <a:t>②由于系统交换的词汇意义不同</a:t>
            </a:r>
            <a:r>
              <a:rPr lang="en-US" altLang="zh-CN" dirty="0"/>
              <a:t>,</a:t>
            </a:r>
            <a:r>
              <a:rPr lang="zh-CN" altLang="en-US" dirty="0"/>
              <a:t>给信息共享与交换造成了困难</a:t>
            </a:r>
            <a:r>
              <a:rPr lang="en-US" altLang="zh-CN" dirty="0"/>
              <a:t>,</a:t>
            </a:r>
            <a:r>
              <a:rPr lang="zh-CN" altLang="en-US" dirty="0"/>
              <a:t>为保证所交换的信息在语义上一致性</a:t>
            </a:r>
            <a:r>
              <a:rPr lang="en-US" altLang="zh-CN" dirty="0"/>
              <a:t>,</a:t>
            </a:r>
            <a:r>
              <a:rPr lang="zh-CN" altLang="en-US" dirty="0"/>
              <a:t>更好地实现本体与本体之间的重用与集成</a:t>
            </a:r>
            <a:r>
              <a:rPr lang="en-US" altLang="zh-CN" dirty="0"/>
              <a:t>,</a:t>
            </a:r>
            <a:r>
              <a:rPr lang="zh-CN" altLang="en-US" dirty="0"/>
              <a:t>需实现真正的信息互操作与集成。多个领域本体可以在同一顶层本体的基础上构建</a:t>
            </a:r>
            <a:r>
              <a:rPr lang="en-US" altLang="zh-CN" dirty="0"/>
              <a:t>,</a:t>
            </a:r>
            <a:r>
              <a:rPr lang="zh-CN" altLang="en-US" dirty="0"/>
              <a:t>如果相关的领域本体都映射到公用的顶层本体后</a:t>
            </a:r>
            <a:r>
              <a:rPr lang="en-US" altLang="zh-CN" dirty="0"/>
              <a:t>,</a:t>
            </a:r>
            <a:r>
              <a:rPr lang="zh-CN" altLang="en-US" dirty="0"/>
              <a:t>这些本体之间因为共享术语和定义</a:t>
            </a:r>
            <a:r>
              <a:rPr lang="en-US" altLang="zh-CN" dirty="0"/>
              <a:t>,</a:t>
            </a:r>
            <a:r>
              <a:rPr lang="zh-CN" altLang="en-US" dirty="0"/>
              <a:t>可以实现互操作。</a:t>
            </a:r>
            <a:endParaRPr lang="en-US" altLang="zh-CN" dirty="0"/>
          </a:p>
          <a:p>
            <a:endParaRPr lang="en-US" altLang="zh-CN" dirty="0"/>
          </a:p>
          <a:p>
            <a:endParaRPr lang="en-US" altLang="zh-CN" dirty="0"/>
          </a:p>
          <a:p>
            <a:r>
              <a:rPr lang="zh-CN" altLang="en-US" dirty="0"/>
              <a:t>领域本体：特殊化上层本体中的术语，分别描述与通用领域或普通工作相关的词汇</a:t>
            </a:r>
            <a:endParaRPr lang="en-US" altLang="zh-CN" dirty="0"/>
          </a:p>
          <a:p>
            <a:r>
              <a:rPr lang="zh-CN" altLang="en-US" dirty="0"/>
              <a:t>任务本体：定义领域中通用的任务或推理活动，主要描述具体任务中的概念与概念之间的关系，如空间态势感知本体</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应用本体：描述依赖于特定领域和工作的概念，领域中为完成某一项任务而需要的概念与概念之间的关系</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23</a:t>
            </a:fld>
            <a:endParaRPr lang="en-US"/>
          </a:p>
        </p:txBody>
      </p:sp>
    </p:spTree>
    <p:extLst>
      <p:ext uri="{BB962C8B-B14F-4D97-AF65-F5344CB8AC3E}">
        <p14:creationId xmlns:p14="http://schemas.microsoft.com/office/powerpoint/2010/main" val="2347630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mn-ea"/>
                <a:cs typeface="+mn-cs"/>
              </a:rPr>
              <a:t>自从本体的思想被引入计算机科学领域，人们已开发出难以计数的本体。这些本体在规模和复杂度上都有很大的差异。有的本体针对特定的领域，有的则希望建立通用的大规模常识知识库。这里介绍国内外重要典型本体工程，它们均不局限于特定的领域，具有一定的通用性，并在本体的发展和应用中起着重要的作用。</a:t>
            </a:r>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24</a:t>
            </a:fld>
            <a:endParaRPr lang="en-US"/>
          </a:p>
        </p:txBody>
      </p:sp>
    </p:spTree>
    <p:extLst>
      <p:ext uri="{BB962C8B-B14F-4D97-AF65-F5344CB8AC3E}">
        <p14:creationId xmlns:p14="http://schemas.microsoft.com/office/powerpoint/2010/main" val="3664551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Arial" pitchFamily="34" charset="0"/>
                <a:ea typeface="+mn-ea"/>
                <a:cs typeface="+mn-cs"/>
              </a:rPr>
              <a:t>The World’s Broadest and Deepest Common Sense Knowledge Base</a:t>
            </a:r>
          </a:p>
          <a:p>
            <a:pPr fontAlgn="base"/>
            <a:r>
              <a:rPr lang="en-US" altLang="zh-CN" sz="1200" b="0" i="0" kern="1200" dirty="0">
                <a:solidFill>
                  <a:schemeClr val="tx1"/>
                </a:solidFill>
                <a:effectLst/>
                <a:latin typeface="Arial" pitchFamily="34" charset="0"/>
                <a:ea typeface="+mn-ea"/>
                <a:cs typeface="+mn-cs"/>
              </a:rPr>
              <a:t>Practical, Retargetable, and Reusable Real-World Knowledge</a:t>
            </a:r>
          </a:p>
          <a:p>
            <a:r>
              <a:rPr lang="zh-CN" altLang="en-US" dirty="0"/>
              <a:t>人工智能技术要进一步突破，有可能需要使用这样的大型常识知识库</a:t>
            </a: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25</a:t>
            </a:fld>
            <a:endParaRPr lang="en-US"/>
          </a:p>
        </p:txBody>
      </p:sp>
    </p:spTree>
    <p:extLst>
      <p:ext uri="{BB962C8B-B14F-4D97-AF65-F5344CB8AC3E}">
        <p14:creationId xmlns:p14="http://schemas.microsoft.com/office/powerpoint/2010/main" val="2414689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2</a:t>
            </a:fld>
            <a:endParaRPr lang="en-US"/>
          </a:p>
        </p:txBody>
      </p:sp>
    </p:spTree>
    <p:extLst>
      <p:ext uri="{BB962C8B-B14F-4D97-AF65-F5344CB8AC3E}">
        <p14:creationId xmlns:p14="http://schemas.microsoft.com/office/powerpoint/2010/main" val="226912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CYC</a:t>
            </a:r>
            <a:r>
              <a:rPr lang="zh-CN" altLang="en-US" dirty="0"/>
              <a:t>不是开放的知识库，下面介绍两个开放的本体</a:t>
            </a: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26</a:t>
            </a:fld>
            <a:endParaRPr lang="en-US"/>
          </a:p>
        </p:txBody>
      </p:sp>
    </p:spTree>
    <p:extLst>
      <p:ext uri="{BB962C8B-B14F-4D97-AF65-F5344CB8AC3E}">
        <p14:creationId xmlns:p14="http://schemas.microsoft.com/office/powerpoint/2010/main" val="3985888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cs typeface="Times New Roman" panose="02020603050405020304" pitchFamily="18" charset="0"/>
              </a:rPr>
              <a:t>语义关系是指两个意义之间的关系，由于意义用同义词关系、反义词关系、上</a:t>
            </a:r>
            <a:r>
              <a:rPr lang="en-US" altLang="zh-CN" sz="1200" dirty="0">
                <a:latin typeface="Times New Roman" panose="020206030504050203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下位关系、部分整体关系词形态上的关系</a:t>
            </a:r>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27</a:t>
            </a:fld>
            <a:endParaRPr lang="en-US"/>
          </a:p>
        </p:txBody>
      </p:sp>
    </p:spTree>
    <p:extLst>
      <p:ext uri="{BB962C8B-B14F-4D97-AF65-F5344CB8AC3E}">
        <p14:creationId xmlns:p14="http://schemas.microsoft.com/office/powerpoint/2010/main" val="74938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29</a:t>
            </a:fld>
            <a:endParaRPr lang="en-US"/>
          </a:p>
        </p:txBody>
      </p:sp>
    </p:spTree>
    <p:extLst>
      <p:ext uri="{BB962C8B-B14F-4D97-AF65-F5344CB8AC3E}">
        <p14:creationId xmlns:p14="http://schemas.microsoft.com/office/powerpoint/2010/main" val="4050791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30</a:t>
            </a:fld>
            <a:endParaRPr lang="en-US"/>
          </a:p>
        </p:txBody>
      </p:sp>
    </p:spTree>
    <p:extLst>
      <p:ext uri="{BB962C8B-B14F-4D97-AF65-F5344CB8AC3E}">
        <p14:creationId xmlns:p14="http://schemas.microsoft.com/office/powerpoint/2010/main" val="15239430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联合咨询、指挥和控制信息交换数据模型</a:t>
            </a:r>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33</a:t>
            </a:fld>
            <a:endParaRPr lang="en-US"/>
          </a:p>
        </p:txBody>
      </p:sp>
    </p:spTree>
    <p:extLst>
      <p:ext uri="{BB962C8B-B14F-4D97-AF65-F5344CB8AC3E}">
        <p14:creationId xmlns:p14="http://schemas.microsoft.com/office/powerpoint/2010/main" val="4202453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JC3IEDM</a:t>
            </a:r>
            <a:r>
              <a:rPr lang="zh-CN" altLang="en-US" dirty="0"/>
              <a:t>的分类</a:t>
            </a: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34</a:t>
            </a:fld>
            <a:endParaRPr lang="en-US"/>
          </a:p>
        </p:txBody>
      </p:sp>
    </p:spTree>
    <p:extLst>
      <p:ext uri="{BB962C8B-B14F-4D97-AF65-F5344CB8AC3E}">
        <p14:creationId xmlns:p14="http://schemas.microsoft.com/office/powerpoint/2010/main" val="859887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35</a:t>
            </a:fld>
            <a:endParaRPr lang="en-US"/>
          </a:p>
        </p:txBody>
      </p:sp>
    </p:spTree>
    <p:extLst>
      <p:ext uri="{BB962C8B-B14F-4D97-AF65-F5344CB8AC3E}">
        <p14:creationId xmlns:p14="http://schemas.microsoft.com/office/powerpoint/2010/main" val="2456228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40</a:t>
            </a:fld>
            <a:endParaRPr lang="en-US"/>
          </a:p>
        </p:txBody>
      </p:sp>
    </p:spTree>
    <p:extLst>
      <p:ext uri="{BB962C8B-B14F-4D97-AF65-F5344CB8AC3E}">
        <p14:creationId xmlns:p14="http://schemas.microsoft.com/office/powerpoint/2010/main" val="2313714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r>
              <a:rPr lang="en-US" altLang="zh-CN" dirty="0">
                <a:latin typeface="Arial" charset="0"/>
              </a:rPr>
              <a:t>Our presentation includes 5 parts. First let us see the problem and motivation of this work.</a:t>
            </a:r>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42</a:t>
            </a:fld>
            <a:endParaRPr lang="en-US" altLang="zh-CN">
              <a:latin typeface="Arial" charset="0"/>
            </a:endParaRPr>
          </a:p>
        </p:txBody>
      </p:sp>
    </p:spTree>
    <p:extLst>
      <p:ext uri="{BB962C8B-B14F-4D97-AF65-F5344CB8AC3E}">
        <p14:creationId xmlns:p14="http://schemas.microsoft.com/office/powerpoint/2010/main" val="2832328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43</a:t>
            </a:fld>
            <a:endParaRPr lang="en-US"/>
          </a:p>
        </p:txBody>
      </p:sp>
    </p:spTree>
    <p:extLst>
      <p:ext uri="{BB962C8B-B14F-4D97-AF65-F5344CB8AC3E}">
        <p14:creationId xmlns:p14="http://schemas.microsoft.com/office/powerpoint/2010/main" val="45707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r>
              <a:rPr lang="en-US" altLang="zh-CN" dirty="0">
                <a:latin typeface="Arial" charset="0"/>
              </a:rPr>
              <a:t>Our presentation includes 5 parts. First let us see the problem and motivation of this work.</a:t>
            </a:r>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5</a:t>
            </a:fld>
            <a:endParaRPr lang="en-US" altLang="zh-CN">
              <a:latin typeface="Arial" charset="0"/>
            </a:endParaRPr>
          </a:p>
        </p:txBody>
      </p:sp>
    </p:spTree>
    <p:extLst>
      <p:ext uri="{BB962C8B-B14F-4D97-AF65-F5344CB8AC3E}">
        <p14:creationId xmlns:p14="http://schemas.microsoft.com/office/powerpoint/2010/main" val="2612218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pitchFamily="34" charset="0"/>
                <a:ea typeface="+mn-ea"/>
                <a:cs typeface="+mn-cs"/>
              </a:rPr>
              <a:t>legacy data </a:t>
            </a:r>
            <a:r>
              <a:rPr lang="zh-CN" altLang="en-US" sz="1200" b="0" i="0" kern="1200" dirty="0">
                <a:solidFill>
                  <a:schemeClr val="tx1"/>
                </a:solidFill>
                <a:effectLst/>
                <a:latin typeface="Arial" pitchFamily="34" charset="0"/>
                <a:ea typeface="+mn-ea"/>
                <a:cs typeface="+mn-cs"/>
              </a:rPr>
              <a:t>是遗留数据的意思。就是以前的系统或用过去的方法得到的数据，这些数据对于现在的新系统、新方法而言，是“遗留”数据</a:t>
            </a:r>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44</a:t>
            </a:fld>
            <a:endParaRPr lang="en-US"/>
          </a:p>
        </p:txBody>
      </p:sp>
    </p:spTree>
    <p:extLst>
      <p:ext uri="{BB962C8B-B14F-4D97-AF65-F5344CB8AC3E}">
        <p14:creationId xmlns:p14="http://schemas.microsoft.com/office/powerpoint/2010/main" val="2776403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itchFamily="34" charset="0"/>
                <a:ea typeface="+mn-ea"/>
                <a:cs typeface="+mn-cs"/>
              </a:rPr>
              <a:t>如果将本体类比做软件，那么本体开发和软件工程具有相似性。</a:t>
            </a:r>
            <a:endParaRPr lang="en-US" altLang="zh-CN" sz="1200" b="0" i="0" kern="1200" dirty="0">
              <a:solidFill>
                <a:schemeClr val="tx1"/>
              </a:solidFill>
              <a:effectLst/>
              <a:latin typeface="Arial" pitchFamily="34" charset="0"/>
              <a:ea typeface="+mn-ea"/>
              <a:cs typeface="+mn-cs"/>
            </a:endParaRPr>
          </a:p>
          <a:p>
            <a:r>
              <a:rPr lang="zh-CN" altLang="en-US" sz="1200" b="0" i="0" kern="1200" dirty="0">
                <a:solidFill>
                  <a:schemeClr val="tx1"/>
                </a:solidFill>
                <a:effectLst/>
                <a:latin typeface="Arial" pitchFamily="34" charset="0"/>
                <a:ea typeface="+mn-ea"/>
                <a:cs typeface="+mn-cs"/>
              </a:rPr>
              <a:t>开发本体和软件都是复杂的高度人工参与的知识构建工作，这一点决定了它们具有很多的类似的地方。</a:t>
            </a:r>
            <a:endParaRPr lang="en-US" altLang="zh-CN" sz="1200" b="0" i="0" kern="1200" dirty="0">
              <a:solidFill>
                <a:schemeClr val="tx1"/>
              </a:solidFill>
              <a:effectLst/>
              <a:latin typeface="Arial" pitchFamily="34" charset="0"/>
              <a:ea typeface="+mn-ea"/>
              <a:cs typeface="+mn-cs"/>
            </a:endParaRPr>
          </a:p>
          <a:p>
            <a:r>
              <a:rPr lang="zh-CN" altLang="en-US" sz="1200" b="0" i="0" kern="1200" dirty="0">
                <a:solidFill>
                  <a:schemeClr val="tx1"/>
                </a:solidFill>
                <a:effectLst/>
                <a:latin typeface="Arial" pitchFamily="34" charset="0"/>
                <a:ea typeface="+mn-ea"/>
                <a:cs typeface="+mn-cs"/>
              </a:rPr>
              <a:t>软件工程的是一门研究用工程化方法构建和维护有效的、实用的和高质量的</a:t>
            </a:r>
            <a:r>
              <a:rPr lang="zh-CN" altLang="en-US" sz="1200" b="0" i="0" u="none" strike="noStrike" kern="1200" dirty="0">
                <a:solidFill>
                  <a:schemeClr val="tx1"/>
                </a:solidFill>
                <a:effectLst/>
                <a:latin typeface="Arial" pitchFamily="34" charset="0"/>
                <a:ea typeface="+mn-ea"/>
                <a:cs typeface="+mn-cs"/>
                <a:hlinkClick r:id="rId3"/>
              </a:rPr>
              <a:t>软件</a:t>
            </a:r>
            <a:r>
              <a:rPr lang="zh-CN" altLang="en-US" sz="1200" b="0" i="0" kern="1200" dirty="0">
                <a:solidFill>
                  <a:schemeClr val="tx1"/>
                </a:solidFill>
                <a:effectLst/>
                <a:latin typeface="Arial" pitchFamily="34" charset="0"/>
                <a:ea typeface="+mn-ea"/>
                <a:cs typeface="+mn-cs"/>
              </a:rPr>
              <a:t>的学科，而本体工程就是研究用工程化方法构建、维护本体的学科</a:t>
            </a:r>
            <a:endParaRPr lang="en-US" altLang="zh-CN" sz="1200" b="0"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45</a:t>
            </a:fld>
            <a:endParaRPr lang="en-US"/>
          </a:p>
        </p:txBody>
      </p:sp>
    </p:spTree>
    <p:extLst>
      <p:ext uri="{BB962C8B-B14F-4D97-AF65-F5344CB8AC3E}">
        <p14:creationId xmlns:p14="http://schemas.microsoft.com/office/powerpoint/2010/main" val="37663823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a:t>
            </a:r>
            <a:r>
              <a:rPr lang="zh-CN" altLang="en-US" dirty="0"/>
              <a:t>公理：构词中有</a:t>
            </a:r>
            <a:r>
              <a:rPr lang="en-US" altLang="zh-CN" dirty="0"/>
              <a:t>DL</a:t>
            </a:r>
            <a:r>
              <a:rPr lang="zh-CN" altLang="en-US" dirty="0"/>
              <a:t>表示的类，如</a:t>
            </a:r>
            <a:r>
              <a:rPr lang="en-US" altLang="zh-CN" dirty="0"/>
              <a:t>Event^</a:t>
            </a:r>
            <a:r>
              <a:rPr lang="zh-CN" altLang="en-US" dirty="0"/>
              <a:t>（存在</a:t>
            </a:r>
            <a:r>
              <a:rPr lang="en-US" altLang="zh-CN" dirty="0"/>
              <a:t>disruption.</a:t>
            </a:r>
            <a:r>
              <a:rPr lang="zh-CN" altLang="en-US" dirty="0"/>
              <a:t> </a:t>
            </a:r>
            <a:r>
              <a:rPr lang="en-US" altLang="zh-CN" dirty="0"/>
              <a:t>High</a:t>
            </a:r>
            <a:r>
              <a:rPr lang="zh-CN" altLang="en-US" dirty="0"/>
              <a:t>）就是一个复合的</a:t>
            </a:r>
            <a:r>
              <a:rPr lang="en-US" altLang="zh-CN" dirty="0"/>
              <a:t>DL</a:t>
            </a:r>
            <a:r>
              <a:rPr lang="zh-CN" altLang="en-US" dirty="0"/>
              <a:t>类表达式，表示高度破坏性事件</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solidFill>
                <a:schemeClr val="tx1"/>
              </a:solidFill>
              <a:latin typeface="楷体" panose="02010609060101010101" pitchFamily="49" charset="-122"/>
              <a:ea typeface="楷体" panose="020106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chemeClr val="tx1"/>
                </a:solidFill>
                <a:latin typeface="楷体" panose="02010609060101010101" pitchFamily="49" charset="-122"/>
                <a:ea typeface="楷体" panose="02010609060101010101" pitchFamily="49" charset="-122"/>
              </a:rPr>
              <a:t>在</a:t>
            </a:r>
            <a:r>
              <a:rPr lang="en-US" altLang="zh-CN" dirty="0">
                <a:solidFill>
                  <a:schemeClr val="tx1"/>
                </a:solidFill>
                <a:latin typeface="楷体" panose="02010609060101010101" pitchFamily="49" charset="-122"/>
                <a:ea typeface="楷体" panose="02010609060101010101" pitchFamily="49" charset="-122"/>
              </a:rPr>
              <a:t>x2</a:t>
            </a:r>
            <a:r>
              <a:rPr lang="zh-CN" altLang="en-US" dirty="0">
                <a:solidFill>
                  <a:schemeClr val="tx1"/>
                </a:solidFill>
                <a:latin typeface="楷体" panose="02010609060101010101" pitchFamily="49" charset="-122"/>
                <a:ea typeface="楷体" panose="02010609060101010101" pitchFamily="49" charset="-122"/>
              </a:rPr>
              <a:t>地发生了</a:t>
            </a:r>
            <a:r>
              <a:rPr lang="en-US" altLang="zh-CN" dirty="0">
                <a:solidFill>
                  <a:schemeClr val="tx1"/>
                </a:solidFill>
                <a:latin typeface="楷体" panose="02010609060101010101" pitchFamily="49" charset="-122"/>
                <a:ea typeface="楷体" panose="02010609060101010101" pitchFamily="49" charset="-122"/>
              </a:rPr>
              <a:t>x1</a:t>
            </a:r>
            <a:r>
              <a:rPr lang="zh-CN" altLang="en-US" dirty="0">
                <a:solidFill>
                  <a:schemeClr val="tx1"/>
                </a:solidFill>
                <a:latin typeface="楷体" panose="02010609060101010101" pitchFamily="49" charset="-122"/>
                <a:ea typeface="楷体" panose="02010609060101010101" pitchFamily="49" charset="-122"/>
              </a:rPr>
              <a:t>这个高度破坏性事件，</a:t>
            </a:r>
            <a:r>
              <a:rPr lang="en-US" altLang="zh-CN" dirty="0">
                <a:solidFill>
                  <a:schemeClr val="tx1"/>
                </a:solidFill>
                <a:latin typeface="楷体" panose="02010609060101010101" pitchFamily="49" charset="-122"/>
                <a:ea typeface="楷体" panose="02010609060101010101" pitchFamily="49" charset="-122"/>
              </a:rPr>
              <a:t>x3</a:t>
            </a:r>
            <a:r>
              <a:rPr lang="zh-CN" altLang="en-US" dirty="0">
                <a:solidFill>
                  <a:schemeClr val="tx1"/>
                </a:solidFill>
                <a:latin typeface="楷体" panose="02010609060101010101" pitchFamily="49" charset="-122"/>
                <a:ea typeface="楷体" panose="02010609060101010101" pitchFamily="49" charset="-122"/>
              </a:rPr>
              <a:t>地紧邻</a:t>
            </a:r>
            <a:r>
              <a:rPr lang="en-US" altLang="zh-CN" dirty="0">
                <a:solidFill>
                  <a:schemeClr val="tx1"/>
                </a:solidFill>
                <a:latin typeface="楷体" panose="02010609060101010101" pitchFamily="49" charset="-122"/>
                <a:ea typeface="楷体" panose="02010609060101010101" pitchFamily="49" charset="-122"/>
              </a:rPr>
              <a:t>x2</a:t>
            </a:r>
            <a:r>
              <a:rPr lang="zh-CN" altLang="en-US" dirty="0">
                <a:solidFill>
                  <a:schemeClr val="tx1"/>
                </a:solidFill>
                <a:latin typeface="楷体" panose="02010609060101010101" pitchFamily="49" charset="-122"/>
                <a:ea typeface="楷体" panose="02010609060101010101" pitchFamily="49" charset="-122"/>
              </a:rPr>
              <a:t>地，那么公交车将挤满</a:t>
            </a:r>
            <a:r>
              <a:rPr lang="en-US" altLang="zh-CN" dirty="0">
                <a:solidFill>
                  <a:schemeClr val="tx1"/>
                </a:solidFill>
                <a:latin typeface="楷体" panose="02010609060101010101" pitchFamily="49" charset="-122"/>
                <a:ea typeface="楷体" panose="02010609060101010101" pitchFamily="49" charset="-122"/>
              </a:rPr>
              <a:t>x3</a:t>
            </a:r>
            <a:r>
              <a:rPr lang="zh-CN" altLang="en-US" dirty="0">
                <a:solidFill>
                  <a:schemeClr val="tx1"/>
                </a:solidFill>
                <a:latin typeface="楷体" panose="02010609060101010101" pitchFamily="49" charset="-122"/>
                <a:ea typeface="楷体" panose="02010609060101010101" pitchFamily="49" charset="-122"/>
              </a:rPr>
              <a:t>这条公路</a:t>
            </a:r>
            <a:endParaRPr lang="en-US" altLang="zh-CN" dirty="0">
              <a:solidFill>
                <a:schemeClr val="tx1"/>
              </a:solidFill>
              <a:latin typeface="楷体" panose="02010609060101010101" pitchFamily="49" charset="-122"/>
              <a:ea typeface="楷体" panose="02010609060101010101" pitchFamily="49" charset="-122"/>
            </a:endParaRPr>
          </a:p>
          <a:p>
            <a:r>
              <a:rPr lang="en-US" altLang="zh-CN" sz="1200" b="0" i="1" u="none" strike="noStrike" kern="1200" baseline="0" dirty="0">
                <a:solidFill>
                  <a:schemeClr val="tx1"/>
                </a:solidFill>
                <a:latin typeface="Arial" pitchFamily="34" charset="0"/>
                <a:ea typeface="+mn-ea"/>
                <a:cs typeface="+mn-cs"/>
              </a:rPr>
              <a:t>if x</a:t>
            </a:r>
            <a:r>
              <a:rPr lang="en-US" altLang="zh-CN" sz="1200" b="0" i="0" u="none" strike="noStrike" kern="1200" baseline="0" dirty="0">
                <a:solidFill>
                  <a:schemeClr val="tx1"/>
                </a:solidFill>
                <a:latin typeface="Arial" pitchFamily="34" charset="0"/>
                <a:ea typeface="+mn-ea"/>
                <a:cs typeface="+mn-cs"/>
              </a:rPr>
              <a:t>3 </a:t>
            </a:r>
            <a:r>
              <a:rPr lang="en-US" altLang="zh-CN" sz="1200" b="0" i="1" u="none" strike="noStrike" kern="1200" baseline="0" dirty="0">
                <a:solidFill>
                  <a:schemeClr val="tx1"/>
                </a:solidFill>
                <a:latin typeface="Arial" pitchFamily="34" charset="0"/>
                <a:ea typeface="+mn-ea"/>
                <a:cs typeface="+mn-cs"/>
              </a:rPr>
              <a:t>is adjacent to a x</a:t>
            </a:r>
            <a:r>
              <a:rPr lang="en-US" altLang="zh-CN" sz="1200" b="0" i="0" u="none" strike="noStrike" kern="1200" baseline="0" dirty="0">
                <a:solidFill>
                  <a:schemeClr val="tx1"/>
                </a:solidFill>
                <a:latin typeface="Arial" pitchFamily="34" charset="0"/>
                <a:ea typeface="+mn-ea"/>
                <a:cs typeface="+mn-cs"/>
              </a:rPr>
              <a:t>2 </a:t>
            </a:r>
            <a:r>
              <a:rPr lang="en-US" altLang="zh-CN" sz="1200" b="0" i="1" u="none" strike="noStrike" kern="1200" baseline="0" dirty="0">
                <a:solidFill>
                  <a:schemeClr val="tx1"/>
                </a:solidFill>
                <a:latin typeface="Arial" pitchFamily="34" charset="0"/>
                <a:ea typeface="+mn-ea"/>
                <a:cs typeface="+mn-cs"/>
              </a:rPr>
              <a:t>where a highly disruptive event x</a:t>
            </a:r>
            <a:r>
              <a:rPr lang="en-US" altLang="zh-CN" sz="1200" b="0" i="0" u="none" strike="noStrike" kern="1200" baseline="0" dirty="0">
                <a:solidFill>
                  <a:schemeClr val="tx1"/>
                </a:solidFill>
                <a:latin typeface="Arial" pitchFamily="34" charset="0"/>
                <a:ea typeface="+mn-ea"/>
                <a:cs typeface="+mn-cs"/>
              </a:rPr>
              <a:t>1 </a:t>
            </a:r>
            <a:r>
              <a:rPr lang="en-US" altLang="zh-CN" sz="1200" b="0" i="1" u="none" strike="noStrike" kern="1200" baseline="0" dirty="0">
                <a:solidFill>
                  <a:schemeClr val="tx1"/>
                </a:solidFill>
                <a:latin typeface="Arial" pitchFamily="34" charset="0"/>
                <a:ea typeface="+mn-ea"/>
                <a:cs typeface="+mn-cs"/>
              </a:rPr>
              <a:t>occurs then buses are congested in x</a:t>
            </a:r>
            <a:r>
              <a:rPr lang="en-US" altLang="zh-CN" sz="1200" b="0" i="0" u="none" strike="noStrike" kern="1200" baseline="0" dirty="0">
                <a:solidFill>
                  <a:schemeClr val="tx1"/>
                </a:solidFill>
                <a:latin typeface="Arial" pitchFamily="34" charset="0"/>
                <a:ea typeface="+mn-ea"/>
                <a:cs typeface="+mn-cs"/>
              </a:rPr>
              <a:t>3</a:t>
            </a:r>
            <a:endParaRPr lang="zh-CN" altLang="en-US" dirty="0">
              <a:solidFill>
                <a:schemeClr val="tx1"/>
              </a:solidFill>
              <a:latin typeface="楷体" panose="02010609060101010101" pitchFamily="49" charset="-122"/>
              <a:ea typeface="楷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54</a:t>
            </a:fld>
            <a:endParaRPr lang="en-US"/>
          </a:p>
        </p:txBody>
      </p:sp>
    </p:spTree>
    <p:extLst>
      <p:ext uri="{BB962C8B-B14F-4D97-AF65-F5344CB8AC3E}">
        <p14:creationId xmlns:p14="http://schemas.microsoft.com/office/powerpoint/2010/main" val="18918409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55</a:t>
            </a:fld>
            <a:endParaRPr lang="en-US"/>
          </a:p>
        </p:txBody>
      </p:sp>
    </p:spTree>
    <p:extLst>
      <p:ext uri="{BB962C8B-B14F-4D97-AF65-F5344CB8AC3E}">
        <p14:creationId xmlns:p14="http://schemas.microsoft.com/office/powerpoint/2010/main" val="2224961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r>
              <a:rPr lang="en-US" altLang="zh-CN" dirty="0">
                <a:latin typeface="Arial" charset="0"/>
              </a:rPr>
              <a:t>Our presentation includes 5 parts. First let us see the problem and motivation of this work.</a:t>
            </a:r>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56</a:t>
            </a:fld>
            <a:endParaRPr lang="en-US" altLang="zh-CN">
              <a:latin typeface="Arial" charset="0"/>
            </a:endParaRPr>
          </a:p>
        </p:txBody>
      </p:sp>
    </p:spTree>
    <p:extLst>
      <p:ext uri="{BB962C8B-B14F-4D97-AF65-F5344CB8AC3E}">
        <p14:creationId xmlns:p14="http://schemas.microsoft.com/office/powerpoint/2010/main" val="34893120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a:t>可扩展性：领域本体的概念层次树应该可以根据应用需求方便地进行扩充、进一步细化或者修改。若采用由底向上的开发方式，可扩展性是领域本体必须具备的特性；</a:t>
            </a:r>
          </a:p>
          <a:p>
            <a:pPr lvl="1"/>
            <a:r>
              <a:rPr lang="zh-CN" altLang="en-US" dirty="0"/>
              <a:t>智能性：领域本体应该能够充分体现出领域知识，具有比较强的描述能力。利用领域本体描述的数据所具备的相应概念的语义，能够为应用程序处理数据提供一种结合了领域知识的智能帮助</a:t>
            </a:r>
          </a:p>
          <a:p>
            <a:pPr lvl="1"/>
            <a:r>
              <a:rPr lang="zh-CN" altLang="en-US" dirty="0"/>
              <a:t>开放性：领域本体应该是一个开放的框架，可以采用开放源码方式进行开发，从而可以让更多专家参与到领域本体的开发和建设中来</a:t>
            </a:r>
          </a:p>
          <a:p>
            <a:pPr lvl="1"/>
            <a:r>
              <a:rPr lang="zh-CN" altLang="en-US" dirty="0"/>
              <a:t>易用性：领域本体不仅仅是计算机可读、可理解的领域知识，而且应该具备良好的人可阅读性</a:t>
            </a:r>
          </a:p>
          <a:p>
            <a:pPr lvl="1"/>
            <a:r>
              <a:rPr lang="zh-CN" altLang="en-US" dirty="0"/>
              <a:t>持久性：领域本体刻画了领域知识，这些知识相对稳定。因此，领域本体需要采用一种可以持久保存的数据格式存储。数据格式应该具有开放、公开、非专有、平台中立的特性</a:t>
            </a:r>
          </a:p>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57</a:t>
            </a:fld>
            <a:endParaRPr lang="en-US"/>
          </a:p>
        </p:txBody>
      </p:sp>
    </p:spTree>
    <p:extLst>
      <p:ext uri="{BB962C8B-B14F-4D97-AF65-F5344CB8AC3E}">
        <p14:creationId xmlns:p14="http://schemas.microsoft.com/office/powerpoint/2010/main" val="21477314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Gruniger</a:t>
            </a:r>
            <a:r>
              <a:rPr lang="zh-CN" altLang="en-US" dirty="0"/>
              <a:t>和</a:t>
            </a:r>
            <a:r>
              <a:rPr lang="en-US" altLang="zh-CN" dirty="0"/>
              <a:t>Fox</a:t>
            </a:r>
            <a:r>
              <a:rPr lang="zh-CN" altLang="en-US" dirty="0"/>
              <a:t>等人基于商业过程和活动建模领域内开发</a:t>
            </a:r>
            <a:r>
              <a:rPr lang="en-US" altLang="zh-CN" dirty="0"/>
              <a:t>TOVE</a:t>
            </a:r>
            <a:r>
              <a:rPr lang="zh-CN" altLang="en-US" dirty="0"/>
              <a:t>项目的经验总结的评估法，主要目的是通过本体来建立指定知识的逻辑模型。</a:t>
            </a: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62</a:t>
            </a:fld>
            <a:endParaRPr lang="en-US"/>
          </a:p>
        </p:txBody>
      </p:sp>
    </p:spTree>
    <p:extLst>
      <p:ext uri="{BB962C8B-B14F-4D97-AF65-F5344CB8AC3E}">
        <p14:creationId xmlns:p14="http://schemas.microsoft.com/office/powerpoint/2010/main" val="2686655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6F50561A-5D1D-497E-9110-65B8525EF02E}"/>
              </a:ext>
            </a:extLst>
          </p:cNvPr>
          <p:cNvSpPr>
            <a:spLocks noGrp="1" noRot="1" noChangeAspect="1" noChangeArrowheads="1" noTextEdit="1"/>
          </p:cNvSpPr>
          <p:nvPr>
            <p:ph type="sldImg"/>
          </p:nvPr>
        </p:nvSpPr>
        <p:spPr>
          <a:ln/>
        </p:spPr>
      </p:sp>
      <p:sp>
        <p:nvSpPr>
          <p:cNvPr id="212995" name="Rectangle 3">
            <a:extLst>
              <a:ext uri="{FF2B5EF4-FFF2-40B4-BE49-F238E27FC236}">
                <a16:creationId xmlns:a16="http://schemas.microsoft.com/office/drawing/2014/main" id="{18D90B7A-A98F-472E-B246-0C64B31BC8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latin typeface="Arial" panose="020B0604020202020204" pitchFamily="34" charset="0"/>
              </a:rPr>
              <a:t>The development of ontologies is motivated by scenarios that arise in the applications. In particular, such scenarios may be presented by industrial partners as problems which they encounter in their enterprises.</a:t>
            </a:r>
          </a:p>
          <a:p>
            <a:endParaRPr lang="en-US" altLang="zh-CN">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2DF5A591-8502-400D-9B74-548C5A765D4F}"/>
              </a:ext>
            </a:extLst>
          </p:cNvPr>
          <p:cNvSpPr>
            <a:spLocks noGrp="1" noRot="1" noChangeAspect="1" noChangeArrowheads="1" noTextEdit="1"/>
          </p:cNvSpPr>
          <p:nvPr>
            <p:ph type="sldImg"/>
          </p:nvPr>
        </p:nvSpPr>
        <p:spPr>
          <a:ln/>
        </p:spPr>
      </p:sp>
      <p:sp>
        <p:nvSpPr>
          <p:cNvPr id="214019" name="Rectangle 3">
            <a:extLst>
              <a:ext uri="{FF2B5EF4-FFF2-40B4-BE49-F238E27FC236}">
                <a16:creationId xmlns:a16="http://schemas.microsoft.com/office/drawing/2014/main" id="{5157EA4D-9D7D-4858-A3E3-11044C215B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a:latin typeface="Arial" panose="020B0604020202020204" pitchFamily="34" charset="0"/>
              </a:rPr>
              <a:t>By providing a scenario, we can understand the motivation for the prior ontology in terms of its applications.</a:t>
            </a:r>
          </a:p>
          <a:p>
            <a:r>
              <a:rPr lang="en-US" altLang="zh-CN" sz="1200" b="0" i="0" kern="1200" dirty="0">
                <a:solidFill>
                  <a:schemeClr val="tx1"/>
                </a:solidFill>
                <a:effectLst/>
                <a:latin typeface="Arial" pitchFamily="34" charset="0"/>
                <a:ea typeface="+mn-ea"/>
                <a:cs typeface="+mn-cs"/>
              </a:rPr>
              <a:t>rationale</a:t>
            </a:r>
          </a:p>
          <a:p>
            <a:r>
              <a:rPr lang="en-US" altLang="zh-CN" sz="1200" kern="1200" dirty="0">
                <a:solidFill>
                  <a:schemeClr val="tx1"/>
                </a:solidFill>
                <a:effectLst/>
                <a:latin typeface="Arial" pitchFamily="34" charset="0"/>
                <a:ea typeface="+mn-ea"/>
                <a:cs typeface="+mn-cs"/>
              </a:rPr>
              <a:t>n.</a:t>
            </a:r>
            <a:r>
              <a:rPr lang="zh-CN" altLang="en-US" sz="1200" kern="1200" dirty="0">
                <a:solidFill>
                  <a:schemeClr val="tx1"/>
                </a:solidFill>
                <a:effectLst/>
                <a:latin typeface="Arial" pitchFamily="34" charset="0"/>
                <a:ea typeface="+mn-ea"/>
                <a:cs typeface="+mn-cs"/>
              </a:rPr>
              <a:t>基本原理</a:t>
            </a:r>
            <a:r>
              <a:rPr lang="en-US" altLang="zh-CN" sz="1200" kern="1200" dirty="0">
                <a:solidFill>
                  <a:schemeClr val="tx1"/>
                </a:solidFill>
                <a:effectLst/>
                <a:latin typeface="Arial" pitchFamily="34" charset="0"/>
                <a:ea typeface="+mn-ea"/>
                <a:cs typeface="+mn-cs"/>
              </a:rPr>
              <a:t>; </a:t>
            </a:r>
            <a:r>
              <a:rPr lang="zh-CN" altLang="en-US" sz="1200" kern="1200" dirty="0">
                <a:solidFill>
                  <a:schemeClr val="tx1"/>
                </a:solidFill>
                <a:effectLst/>
                <a:latin typeface="Arial" pitchFamily="34" charset="0"/>
                <a:ea typeface="+mn-ea"/>
                <a:cs typeface="+mn-cs"/>
              </a:rPr>
              <a:t>根本原因</a:t>
            </a:r>
            <a:r>
              <a:rPr lang="en-US" altLang="zh-CN" sz="1200" kern="1200" dirty="0">
                <a:solidFill>
                  <a:schemeClr val="tx1"/>
                </a:solidFill>
                <a:effectLst/>
                <a:latin typeface="Arial" pitchFamily="34" charset="0"/>
                <a:ea typeface="+mn-ea"/>
                <a:cs typeface="+mn-cs"/>
              </a:rPr>
              <a:t>;</a:t>
            </a:r>
            <a:br>
              <a:rPr lang="zh-CN" altLang="en-US" dirty="0"/>
            </a:br>
            <a:endParaRPr lang="en-US" altLang="zh-CN" dirty="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Stratified</a:t>
            </a:r>
            <a:r>
              <a:rPr lang="zh-CN" altLang="en-US" dirty="0"/>
              <a:t>，分层的</a:t>
            </a:r>
            <a:endParaRPr lang="en-US" altLang="zh-CN" dirty="0"/>
          </a:p>
          <a:p>
            <a:r>
              <a:rPr lang="zh-CN" altLang="en-US" dirty="0"/>
              <a:t>高层的问题需要低层问题的结果，也就是一步一步地推导</a:t>
            </a: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68</a:t>
            </a:fld>
            <a:endParaRPr lang="en-US"/>
          </a:p>
        </p:txBody>
      </p:sp>
    </p:spTree>
    <p:extLst>
      <p:ext uri="{BB962C8B-B14F-4D97-AF65-F5344CB8AC3E}">
        <p14:creationId xmlns:p14="http://schemas.microsoft.com/office/powerpoint/2010/main" val="590659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r>
              <a:rPr lang="en-US" altLang="zh-CN" dirty="0">
                <a:latin typeface="Arial" charset="0"/>
              </a:rPr>
              <a:t>Our presentation includes 5 parts. First let us see the problem and motivation of this work.</a:t>
            </a:r>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6</a:t>
            </a:fld>
            <a:endParaRPr lang="en-US" altLang="zh-CN">
              <a:latin typeface="Arial" charset="0"/>
            </a:endParaRPr>
          </a:p>
        </p:txBody>
      </p:sp>
    </p:spTree>
    <p:extLst>
      <p:ext uri="{BB962C8B-B14F-4D97-AF65-F5344CB8AC3E}">
        <p14:creationId xmlns:p14="http://schemas.microsoft.com/office/powerpoint/2010/main" val="10977254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itchFamily="34" charset="0"/>
                <a:ea typeface="+mn-ea"/>
                <a:cs typeface="+mn-cs"/>
              </a:rPr>
              <a:t>The DARPA Agent Markup Language (DAML) project is DARPA’s effort to bring into</a:t>
            </a:r>
          </a:p>
          <a:p>
            <a:r>
              <a:rPr lang="en-US" altLang="zh-CN" sz="1200" b="0" i="0" u="none" strike="noStrike" kern="1200" baseline="0" dirty="0">
                <a:solidFill>
                  <a:schemeClr val="tx1"/>
                </a:solidFill>
                <a:latin typeface="Arial" pitchFamily="34" charset="0"/>
                <a:ea typeface="+mn-ea"/>
                <a:cs typeface="+mn-cs"/>
              </a:rPr>
              <a:t>reality the semantic Web, in which Web users and automatic agents will be able to access</a:t>
            </a:r>
          </a:p>
          <a:p>
            <a:r>
              <a:rPr lang="en-US" altLang="zh-CN" sz="1200" b="0" i="0" u="none" strike="noStrike" kern="1200" baseline="0" dirty="0">
                <a:solidFill>
                  <a:schemeClr val="tx1"/>
                </a:solidFill>
                <a:latin typeface="Arial" pitchFamily="34" charset="0"/>
                <a:ea typeface="+mn-ea"/>
                <a:cs typeface="+mn-cs"/>
              </a:rPr>
              <a:t>information on the Web via descriptions of the content and capabilities of Web resources</a:t>
            </a:r>
          </a:p>
          <a:p>
            <a:r>
              <a:rPr lang="en-US" altLang="zh-CN" sz="1200" b="0" i="0" u="none" strike="noStrike" kern="1200" baseline="0" dirty="0">
                <a:solidFill>
                  <a:schemeClr val="tx1"/>
                </a:solidFill>
                <a:latin typeface="Arial" pitchFamily="34" charset="0"/>
                <a:ea typeface="+mn-ea"/>
                <a:cs typeface="+mn-cs"/>
              </a:rPr>
              <a:t>rather than key words. An important part of this effort is the development of</a:t>
            </a:r>
          </a:p>
          <a:p>
            <a:r>
              <a:rPr lang="en-US" altLang="zh-CN" sz="1200" b="0" i="0" u="none" strike="noStrike" kern="1200" baseline="0" dirty="0">
                <a:solidFill>
                  <a:schemeClr val="tx1"/>
                </a:solidFill>
                <a:latin typeface="Arial" pitchFamily="34" charset="0"/>
                <a:ea typeface="+mn-ea"/>
                <a:cs typeface="+mn-cs"/>
              </a:rPr>
              <a:t>representative ontologies of the most commonly used domains. We have developed such</a:t>
            </a:r>
          </a:p>
          <a:p>
            <a:r>
              <a:rPr lang="en-US" altLang="zh-CN" sz="1200" b="0" i="0" u="none" strike="noStrike" kern="1200" baseline="0" dirty="0">
                <a:solidFill>
                  <a:schemeClr val="tx1"/>
                </a:solidFill>
                <a:latin typeface="Arial" pitchFamily="34" charset="0"/>
                <a:ea typeface="+mn-ea"/>
                <a:cs typeface="+mn-cs"/>
              </a:rPr>
              <a:t>an ontology of temporal concepts for describing the temporal content of Web pages and</a:t>
            </a:r>
          </a:p>
          <a:p>
            <a:r>
              <a:rPr lang="en-US" altLang="zh-CN" sz="1200" b="0" i="0" u="none" strike="noStrike" kern="1200" baseline="0" dirty="0">
                <a:solidFill>
                  <a:schemeClr val="tx1"/>
                </a:solidFill>
                <a:latin typeface="Arial" pitchFamily="34" charset="0"/>
                <a:ea typeface="+mn-ea"/>
                <a:cs typeface="+mn-cs"/>
              </a:rPr>
              <a:t>the temporal properties of Web services. This effort has been informed by temporal</a:t>
            </a:r>
          </a:p>
          <a:p>
            <a:r>
              <a:rPr lang="en-US" altLang="zh-CN" sz="1200" b="0" i="0" u="none" strike="noStrike" kern="1200" baseline="0" dirty="0">
                <a:solidFill>
                  <a:schemeClr val="tx1"/>
                </a:solidFill>
                <a:latin typeface="Arial" pitchFamily="34" charset="0"/>
                <a:ea typeface="+mn-ea"/>
                <a:cs typeface="+mn-cs"/>
              </a:rPr>
              <a:t>ontologies developed at a number of sites; it is intended to capture the essential features</a:t>
            </a:r>
          </a:p>
          <a:p>
            <a:r>
              <a:rPr lang="en-US" altLang="zh-CN" sz="1200" b="0" i="0" u="none" strike="noStrike" kern="1200" baseline="0" dirty="0">
                <a:solidFill>
                  <a:schemeClr val="tx1"/>
                </a:solidFill>
                <a:latin typeface="Arial" pitchFamily="34" charset="0"/>
                <a:ea typeface="+mn-ea"/>
                <a:cs typeface="+mn-cs"/>
              </a:rPr>
              <a:t>of all of them and make them easily available to a large group of Web developers and</a:t>
            </a:r>
          </a:p>
          <a:p>
            <a:r>
              <a:rPr lang="en-US" altLang="zh-CN" sz="1200" b="0" i="0" u="none" strike="noStrike" kern="1200" baseline="0" dirty="0">
                <a:solidFill>
                  <a:schemeClr val="tx1"/>
                </a:solidFill>
                <a:latin typeface="Arial" pitchFamily="34" charset="0"/>
                <a:ea typeface="+mn-ea"/>
                <a:cs typeface="+mn-cs"/>
              </a:rPr>
              <a:t>users, embedded in the ontology mark-up language OWL.</a:t>
            </a:r>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69</a:t>
            </a:fld>
            <a:endParaRPr lang="en-US"/>
          </a:p>
        </p:txBody>
      </p:sp>
    </p:spTree>
    <p:extLst>
      <p:ext uri="{BB962C8B-B14F-4D97-AF65-F5344CB8AC3E}">
        <p14:creationId xmlns:p14="http://schemas.microsoft.com/office/powerpoint/2010/main" val="28700219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itchFamily="34" charset="0"/>
                <a:ea typeface="+mn-ea"/>
                <a:cs typeface="+mn-cs"/>
              </a:rPr>
              <a:t>即对待建模对象给出尽可能少的约束。</a:t>
            </a:r>
            <a:endParaRPr lang="en-US" altLang="zh-CN" sz="1200" b="0" i="0" u="none" strike="noStrike" kern="1200" baseline="0" dirty="0">
              <a:solidFill>
                <a:schemeClr val="tx1"/>
              </a:solidFill>
              <a:latin typeface="Arial" pitchFamily="34" charset="0"/>
              <a:ea typeface="+mn-ea"/>
              <a:cs typeface="+mn-cs"/>
            </a:endParaRPr>
          </a:p>
          <a:p>
            <a:endParaRPr lang="en-US" altLang="zh-CN" sz="1200" b="0" i="0" u="none" strike="noStrike" kern="1200" baseline="0" dirty="0">
              <a:solidFill>
                <a:schemeClr val="tx1"/>
              </a:solidFill>
              <a:latin typeface="Arial" pitchFamily="34" charset="0"/>
              <a:ea typeface="+mn-ea"/>
              <a:cs typeface="+mn-cs"/>
            </a:endParaRPr>
          </a:p>
          <a:p>
            <a:r>
              <a:rPr lang="zh-CN" altLang="en-US" sz="1200" b="0" i="0" kern="1200" dirty="0">
                <a:solidFill>
                  <a:schemeClr val="tx1"/>
                </a:solidFill>
                <a:effectLst/>
                <a:latin typeface="Arial" pitchFamily="34" charset="0"/>
                <a:ea typeface="+mn-ea"/>
                <a:cs typeface="+mn-cs"/>
              </a:rPr>
              <a:t>任何逻辑理论都隐含自身的本体论，该本体论包含理论假定存在的所有事情，因此逻辑理论是本体中所有实体存在的本体论承诺。</a:t>
            </a:r>
            <a:r>
              <a:rPr lang="en-US" altLang="zh-CN" sz="1200" b="0" i="0" kern="1200" dirty="0">
                <a:solidFill>
                  <a:schemeClr val="tx1"/>
                </a:solidFill>
                <a:effectLst/>
                <a:latin typeface="Arial" pitchFamily="34" charset="0"/>
                <a:ea typeface="+mn-ea"/>
                <a:cs typeface="+mn-cs"/>
              </a:rPr>
              <a:t>Quine[99]</a:t>
            </a:r>
            <a:r>
              <a:rPr lang="zh-CN" altLang="en-US" sz="1200" b="0" i="0" kern="1200" dirty="0">
                <a:solidFill>
                  <a:schemeClr val="tx1"/>
                </a:solidFill>
                <a:effectLst/>
                <a:latin typeface="Arial" pitchFamily="34" charset="0"/>
                <a:ea typeface="+mn-ea"/>
                <a:cs typeface="+mn-cs"/>
              </a:rPr>
              <a:t>首先从逻辑和哲学的角度研究本体论承诺，规定在逻辑理论中的每个术语都将成为该理论的本体；</a:t>
            </a:r>
            <a:r>
              <a:rPr lang="en-US" altLang="zh-CN" sz="1200" b="0" i="0" kern="1200" dirty="0">
                <a:solidFill>
                  <a:schemeClr val="tx1"/>
                </a:solidFill>
                <a:effectLst/>
                <a:latin typeface="Arial" pitchFamily="34" charset="0"/>
                <a:ea typeface="+mn-ea"/>
                <a:cs typeface="+mn-cs"/>
              </a:rPr>
              <a:t>Guarino[100]</a:t>
            </a:r>
            <a:r>
              <a:rPr lang="zh-CN" altLang="en-US" sz="1200" b="0" i="0" kern="1200" dirty="0">
                <a:solidFill>
                  <a:schemeClr val="tx1"/>
                </a:solidFill>
                <a:effectLst/>
                <a:latin typeface="Arial" pitchFamily="34" charset="0"/>
                <a:ea typeface="+mn-ea"/>
                <a:cs typeface="+mn-cs"/>
              </a:rPr>
              <a:t>把本体论承诺表述成在语言和被称为本体的某些事物之间的映射。</a:t>
            </a:r>
          </a:p>
          <a:p>
            <a:r>
              <a:rPr lang="zh-CN" altLang="en-US" sz="1200" b="0" i="0" kern="1200" dirty="0">
                <a:solidFill>
                  <a:schemeClr val="tx1"/>
                </a:solidFill>
                <a:effectLst/>
                <a:latin typeface="Arial" pitchFamily="34" charset="0"/>
                <a:ea typeface="+mn-ea"/>
                <a:cs typeface="+mn-cs"/>
              </a:rPr>
              <a:t>基于</a:t>
            </a:r>
            <a:r>
              <a:rPr lang="en-US" altLang="zh-CN" sz="1200" b="0" i="0" kern="1200" dirty="0">
                <a:solidFill>
                  <a:schemeClr val="tx1"/>
                </a:solidFill>
                <a:effectLst/>
                <a:latin typeface="Arial" pitchFamily="34" charset="0"/>
                <a:ea typeface="+mn-ea"/>
                <a:cs typeface="+mn-cs"/>
              </a:rPr>
              <a:t>Quine</a:t>
            </a:r>
            <a:r>
              <a:rPr lang="zh-CN" altLang="en-US" sz="1200" b="0" i="0" kern="1200" dirty="0">
                <a:solidFill>
                  <a:schemeClr val="tx1"/>
                </a:solidFill>
                <a:effectLst/>
                <a:latin typeface="Arial" pitchFamily="34" charset="0"/>
                <a:ea typeface="+mn-ea"/>
                <a:cs typeface="+mn-cs"/>
              </a:rPr>
              <a:t>的观点，每个逻辑理论都有其自己显式或隐式的本体，然而从知识工程的角度，涉及本体的很多知识基都能达到：轻便式本体</a:t>
            </a:r>
            <a:r>
              <a:rPr lang="en-US" altLang="zh-CN" sz="1200" b="0" i="0" kern="1200" dirty="0">
                <a:solidFill>
                  <a:schemeClr val="tx1"/>
                </a:solidFill>
                <a:effectLst/>
                <a:latin typeface="Arial" pitchFamily="34" charset="0"/>
                <a:ea typeface="+mn-ea"/>
                <a:cs typeface="+mn-cs"/>
              </a:rPr>
              <a:t>[101]</a:t>
            </a:r>
            <a:r>
              <a:rPr lang="zh-CN" altLang="en-US" sz="1200" b="0" i="0" kern="1200" dirty="0">
                <a:solidFill>
                  <a:schemeClr val="tx1"/>
                </a:solidFill>
                <a:effectLst/>
                <a:latin typeface="Arial" pitchFamily="34" charset="0"/>
                <a:ea typeface="+mn-ea"/>
                <a:cs typeface="+mn-cs"/>
              </a:rPr>
              <a:t>。</a:t>
            </a:r>
            <a:endParaRPr lang="en-US" altLang="zh-CN" sz="1200" b="0" i="0" kern="1200" dirty="0">
              <a:solidFill>
                <a:schemeClr val="tx1"/>
              </a:solidFill>
              <a:effectLst/>
              <a:latin typeface="Arial" pitchFamily="34" charset="0"/>
              <a:ea typeface="+mn-ea"/>
              <a:cs typeface="+mn-cs"/>
            </a:endParaRPr>
          </a:p>
          <a:p>
            <a:endParaRPr lang="en-US" altLang="zh-CN" sz="1200" b="0" i="0" kern="1200" dirty="0">
              <a:solidFill>
                <a:schemeClr val="tx1"/>
              </a:solidFill>
              <a:effectLst/>
              <a:latin typeface="Arial" pitchFamily="34" charset="0"/>
              <a:ea typeface="+mn-ea"/>
              <a:cs typeface="+mn-cs"/>
            </a:endParaRPr>
          </a:p>
          <a:p>
            <a:r>
              <a:rPr lang="zh-CN" altLang="en-US" sz="1200" b="0" i="0" kern="1200" dirty="0">
                <a:solidFill>
                  <a:schemeClr val="tx1"/>
                </a:solidFill>
                <a:effectLst/>
                <a:latin typeface="Arial" pitchFamily="34" charset="0"/>
                <a:ea typeface="+mn-ea"/>
                <a:cs typeface="+mn-cs"/>
              </a:rPr>
              <a:t>把知识基</a:t>
            </a:r>
            <a:r>
              <a:rPr lang="zh-CN" altLang="en-US" sz="1200" b="1" i="0" kern="1200" dirty="0">
                <a:solidFill>
                  <a:schemeClr val="tx1"/>
                </a:solidFill>
                <a:effectLst/>
                <a:latin typeface="Arial" pitchFamily="34" charset="0"/>
                <a:ea typeface="+mn-ea"/>
                <a:cs typeface="+mn-cs"/>
              </a:rPr>
              <a:t>（现实世界的实体）</a:t>
            </a:r>
            <a:r>
              <a:rPr lang="zh-CN" altLang="en-US" sz="1200" b="0" i="0" kern="1200" dirty="0">
                <a:solidFill>
                  <a:schemeClr val="tx1"/>
                </a:solidFill>
                <a:effectLst/>
                <a:latin typeface="Arial" pitchFamily="34" charset="0"/>
                <a:ea typeface="+mn-ea"/>
                <a:cs typeface="+mn-cs"/>
              </a:rPr>
              <a:t>限定到存在于外部本体中的术语，这显然是不实际，因此知识工程师的本体论承诺定义应该不同于哲学的定义，即应定义为在</a:t>
            </a:r>
            <a:r>
              <a:rPr lang="zh-CN" altLang="en-US" sz="1200" b="1" i="0" kern="1200" dirty="0">
                <a:solidFill>
                  <a:schemeClr val="tx1"/>
                </a:solidFill>
                <a:effectLst/>
                <a:latin typeface="Arial" pitchFamily="34" charset="0"/>
                <a:ea typeface="+mn-ea"/>
                <a:cs typeface="+mn-cs"/>
              </a:rPr>
              <a:t>知识基中的术语和在本体中同一或等同的术语之间的形式映射</a:t>
            </a:r>
            <a:endParaRPr lang="en-US" altLang="zh-CN" sz="1200" b="1" i="0" kern="1200" dirty="0">
              <a:solidFill>
                <a:schemeClr val="tx1"/>
              </a:solidFill>
              <a:effectLst/>
              <a:latin typeface="Arial" pitchFamily="34" charset="0"/>
              <a:ea typeface="+mn-ea"/>
              <a:cs typeface="+mn-cs"/>
            </a:endParaRPr>
          </a:p>
          <a:p>
            <a:endParaRPr lang="en-US" altLang="zh-CN" sz="1200" b="1" i="0" kern="1200" dirty="0">
              <a:solidFill>
                <a:schemeClr val="tx1"/>
              </a:solidFill>
              <a:effectLst/>
              <a:latin typeface="Arial" pitchFamily="34" charset="0"/>
              <a:ea typeface="+mn-ea"/>
              <a:cs typeface="+mn-cs"/>
            </a:endParaRPr>
          </a:p>
          <a:p>
            <a:r>
              <a:rPr lang="zh-CN" altLang="en-US" sz="1200" b="0" i="0" u="none" strike="noStrike" kern="1200" baseline="0" dirty="0">
                <a:solidFill>
                  <a:schemeClr val="tx1"/>
                </a:solidFill>
                <a:latin typeface="Arial" pitchFamily="34" charset="0"/>
                <a:ea typeface="+mn-ea"/>
                <a:cs typeface="+mn-cs"/>
              </a:rPr>
              <a:t>在一个理论描述中</a:t>
            </a:r>
            <a:r>
              <a:rPr lang="en-US" altLang="zh-CN" sz="1200" b="0" i="0" u="none" strike="noStrike" kern="1200" baseline="0" dirty="0">
                <a:solidFill>
                  <a:schemeClr val="tx1"/>
                </a:solidFill>
                <a:latin typeface="Arial" pitchFamily="34" charset="0"/>
                <a:ea typeface="+mn-ea"/>
                <a:cs typeface="+mn-cs"/>
              </a:rPr>
              <a:t>,</a:t>
            </a:r>
            <a:r>
              <a:rPr lang="zh-CN" altLang="en-US" sz="1200" b="0" i="0" u="none" strike="noStrike" kern="1200" baseline="0" dirty="0">
                <a:solidFill>
                  <a:schemeClr val="tx1"/>
                </a:solidFill>
                <a:latin typeface="Arial" pitchFamily="34" charset="0"/>
                <a:ea typeface="+mn-ea"/>
                <a:cs typeface="+mn-cs"/>
              </a:rPr>
              <a:t>如果理论前提为真</a:t>
            </a:r>
            <a:r>
              <a:rPr lang="en-US" altLang="zh-CN" sz="1200" b="0" i="0" u="none" strike="noStrike" kern="1200" baseline="0" dirty="0">
                <a:solidFill>
                  <a:schemeClr val="tx1"/>
                </a:solidFill>
                <a:latin typeface="Arial" pitchFamily="34" charset="0"/>
                <a:ea typeface="+mn-ea"/>
                <a:cs typeface="+mn-cs"/>
              </a:rPr>
              <a:t>, </a:t>
            </a:r>
            <a:r>
              <a:rPr lang="zh-CN" altLang="en-US" sz="1200" b="0" i="0" u="none" strike="noStrike" kern="1200" baseline="0" dirty="0">
                <a:solidFill>
                  <a:schemeClr val="tx1"/>
                </a:solidFill>
                <a:latin typeface="Arial" pitchFamily="34" charset="0"/>
                <a:ea typeface="+mn-ea"/>
                <a:cs typeface="+mn-cs"/>
              </a:rPr>
              <a:t>势必在逻辑表达式中推出理论描述的对象存在</a:t>
            </a:r>
            <a:r>
              <a:rPr lang="en-US" altLang="zh-CN" sz="1200" b="0" i="0" u="none" strike="noStrike" kern="1200" baseline="0" dirty="0">
                <a:solidFill>
                  <a:schemeClr val="tx1"/>
                </a:solidFill>
                <a:latin typeface="Arial" pitchFamily="34" charset="0"/>
                <a:ea typeface="+mn-ea"/>
                <a:cs typeface="+mn-cs"/>
              </a:rPr>
              <a:t>,</a:t>
            </a:r>
            <a:r>
              <a:rPr lang="zh-CN" altLang="en-US" sz="1200" b="0" i="0" u="none" strike="noStrike" kern="1200" baseline="0" dirty="0">
                <a:solidFill>
                  <a:schemeClr val="tx1"/>
                </a:solidFill>
                <a:latin typeface="Arial" pitchFamily="34" charset="0"/>
                <a:ea typeface="+mn-ea"/>
                <a:cs typeface="+mn-cs"/>
              </a:rPr>
              <a:t>其实质已超越了语言的境界。由于逻辑表达式所具有的必然性</a:t>
            </a:r>
            <a:r>
              <a:rPr lang="en-US" altLang="zh-CN" sz="1200" b="0" i="0" u="none" strike="noStrike" kern="1200" baseline="0" dirty="0">
                <a:solidFill>
                  <a:schemeClr val="tx1"/>
                </a:solidFill>
                <a:latin typeface="Arial" pitchFamily="34" charset="0"/>
                <a:ea typeface="+mn-ea"/>
                <a:cs typeface="+mn-cs"/>
              </a:rPr>
              <a:t>,</a:t>
            </a:r>
            <a:r>
              <a:rPr lang="zh-CN" altLang="en-US" sz="1200" b="0" i="0" u="none" strike="noStrike" kern="1200" baseline="0" dirty="0">
                <a:solidFill>
                  <a:schemeClr val="tx1"/>
                </a:solidFill>
                <a:latin typeface="Arial" pitchFamily="34" charset="0"/>
                <a:ea typeface="+mn-ea"/>
                <a:cs typeface="+mn-cs"/>
              </a:rPr>
              <a:t>不论我们选择何种论域中</a:t>
            </a:r>
          </a:p>
          <a:p>
            <a:r>
              <a:rPr lang="zh-CN" altLang="en-US" sz="1200" b="0" i="0" u="none" strike="noStrike" kern="1200" baseline="0" dirty="0">
                <a:solidFill>
                  <a:schemeClr val="tx1"/>
                </a:solidFill>
                <a:latin typeface="Arial" pitchFamily="34" charset="0"/>
                <a:ea typeface="+mn-ea"/>
                <a:cs typeface="+mn-cs"/>
              </a:rPr>
              <a:t>的何种对象来解释</a:t>
            </a:r>
            <a:r>
              <a:rPr lang="en-US" altLang="zh-CN" sz="1200" b="0" i="0" u="none" strike="noStrike" kern="1200" baseline="0" dirty="0">
                <a:solidFill>
                  <a:schemeClr val="tx1"/>
                </a:solidFill>
                <a:latin typeface="Arial" pitchFamily="34" charset="0"/>
                <a:ea typeface="+mn-ea"/>
                <a:cs typeface="+mn-cs"/>
              </a:rPr>
              <a:t>,</a:t>
            </a:r>
            <a:r>
              <a:rPr lang="zh-CN" altLang="en-US" sz="1200" b="0" i="0" u="none" strike="noStrike" kern="1200" baseline="0" dirty="0">
                <a:solidFill>
                  <a:schemeClr val="tx1"/>
                </a:solidFill>
                <a:latin typeface="Arial" pitchFamily="34" charset="0"/>
                <a:ea typeface="+mn-ea"/>
                <a:cs typeface="+mn-cs"/>
              </a:rPr>
              <a:t>都可以推出其所蕴含的存在</a:t>
            </a:r>
            <a:r>
              <a:rPr lang="en-US" altLang="zh-CN" sz="1200" b="0" i="0" u="none" strike="noStrike" kern="1200" baseline="0" dirty="0">
                <a:solidFill>
                  <a:schemeClr val="tx1"/>
                </a:solidFill>
                <a:latin typeface="Arial" pitchFamily="34" charset="0"/>
                <a:ea typeface="+mn-ea"/>
                <a:cs typeface="+mn-cs"/>
              </a:rPr>
              <a:t>,</a:t>
            </a:r>
            <a:r>
              <a:rPr lang="zh-CN" altLang="en-US" sz="1200" b="0" i="0" u="none" strike="noStrike" kern="1200" baseline="0" dirty="0">
                <a:solidFill>
                  <a:schemeClr val="tx1"/>
                </a:solidFill>
                <a:latin typeface="Arial" pitchFamily="34" charset="0"/>
                <a:ea typeface="+mn-ea"/>
                <a:cs typeface="+mn-cs"/>
              </a:rPr>
              <a:t>其所承诺的东西会一目了然的呈现</a:t>
            </a:r>
            <a:r>
              <a:rPr lang="en-US" altLang="zh-CN" sz="1200" b="0" i="0" u="none" strike="noStrike" kern="1200" baseline="0" dirty="0">
                <a:solidFill>
                  <a:schemeClr val="tx1"/>
                </a:solidFill>
                <a:latin typeface="Arial" pitchFamily="34" charset="0"/>
                <a:ea typeface="+mn-ea"/>
                <a:cs typeface="+mn-cs"/>
              </a:rPr>
              <a:t>, </a:t>
            </a:r>
            <a:r>
              <a:rPr lang="zh-CN" altLang="en-US" sz="1200" b="0" i="0" u="none" strike="noStrike" kern="1200" baseline="0" dirty="0">
                <a:solidFill>
                  <a:schemeClr val="tx1"/>
                </a:solidFill>
                <a:latin typeface="Arial" pitchFamily="34" charset="0"/>
                <a:ea typeface="+mn-ea"/>
                <a:cs typeface="+mn-cs"/>
              </a:rPr>
              <a:t>并且把一些不必要的东西隐藏起来。但是</a:t>
            </a:r>
            <a:r>
              <a:rPr lang="en-US" altLang="zh-CN" sz="1200" b="0" i="0" u="none" strike="noStrike" kern="1200" baseline="0" dirty="0">
                <a:solidFill>
                  <a:schemeClr val="tx1"/>
                </a:solidFill>
                <a:latin typeface="Arial" pitchFamily="34" charset="0"/>
                <a:ea typeface="+mn-ea"/>
                <a:cs typeface="+mn-cs"/>
              </a:rPr>
              <a:t>, </a:t>
            </a:r>
            <a:r>
              <a:rPr lang="zh-CN" altLang="en-US" sz="1200" b="0" i="0" u="none" strike="noStrike" kern="1200" baseline="0" dirty="0">
                <a:solidFill>
                  <a:schemeClr val="tx1"/>
                </a:solidFill>
                <a:latin typeface="Arial" pitchFamily="34" charset="0"/>
                <a:ea typeface="+mn-ea"/>
                <a:cs typeface="+mn-cs"/>
              </a:rPr>
              <a:t>理论的实质内容并没有因此而改变。即模式中的句子字母代表原句、词项字母代表一般词项</a:t>
            </a:r>
            <a:r>
              <a:rPr lang="en-US" altLang="zh-CN" sz="1200" b="0" i="0" u="none" strike="noStrike" kern="1200" baseline="0" dirty="0">
                <a:solidFill>
                  <a:schemeClr val="tx1"/>
                </a:solidFill>
                <a:latin typeface="Arial" pitchFamily="34" charset="0"/>
                <a:ea typeface="+mn-ea"/>
                <a:cs typeface="+mn-cs"/>
              </a:rPr>
              <a:t>, </a:t>
            </a:r>
            <a:r>
              <a:rPr lang="zh-CN" altLang="en-US" sz="1200" b="0" i="0" u="none" strike="noStrike" kern="1200" baseline="0" dirty="0">
                <a:solidFill>
                  <a:schemeClr val="tx1"/>
                </a:solidFill>
                <a:latin typeface="Arial" pitchFamily="34" charset="0"/>
                <a:ea typeface="+mn-ea"/>
                <a:cs typeface="+mn-cs"/>
              </a:rPr>
              <a:t>而自由变元可以看成单独词项。经过改写后的逻辑量化公式更具有普遍性</a:t>
            </a:r>
            <a:r>
              <a:rPr lang="en-US" altLang="zh-CN" sz="1200" b="0" i="0" u="none" strike="noStrike" kern="1200" baseline="0" dirty="0">
                <a:solidFill>
                  <a:schemeClr val="tx1"/>
                </a:solidFill>
                <a:latin typeface="Arial" pitchFamily="34" charset="0"/>
                <a:ea typeface="+mn-ea"/>
                <a:cs typeface="+mn-cs"/>
              </a:rPr>
              <a:t>, </a:t>
            </a:r>
            <a:r>
              <a:rPr lang="zh-CN" altLang="en-US" sz="1200" b="0" i="0" u="none" strike="noStrike" kern="1200" baseline="0" dirty="0">
                <a:solidFill>
                  <a:schemeClr val="tx1"/>
                </a:solidFill>
                <a:latin typeface="Arial" pitchFamily="34" charset="0"/>
                <a:ea typeface="+mn-ea"/>
                <a:cs typeface="+mn-cs"/>
              </a:rPr>
              <a:t>逻辑性也更加清晰</a:t>
            </a:r>
            <a:r>
              <a:rPr lang="en-US" altLang="zh-CN" sz="1200" b="0" i="0" u="none" strike="noStrike" kern="1200" baseline="0" dirty="0">
                <a:solidFill>
                  <a:schemeClr val="tx1"/>
                </a:solidFill>
                <a:latin typeface="Arial" pitchFamily="34" charset="0"/>
                <a:ea typeface="+mn-ea"/>
                <a:cs typeface="+mn-cs"/>
              </a:rPr>
              <a:t>,</a:t>
            </a:r>
            <a:r>
              <a:rPr lang="zh-CN" altLang="en-US" sz="1200" b="0" i="0" u="none" strike="noStrike" kern="1200" baseline="0" dirty="0">
                <a:solidFill>
                  <a:schemeClr val="tx1"/>
                </a:solidFill>
                <a:latin typeface="Arial" pitchFamily="34" charset="0"/>
                <a:ea typeface="+mn-ea"/>
                <a:cs typeface="+mn-cs"/>
              </a:rPr>
              <a:t>避免了语言的歧异性。</a:t>
            </a:r>
            <a:endParaRPr lang="zh-CN" altLang="en-US" sz="1200" b="1" i="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72</a:t>
            </a:fld>
            <a:endParaRPr lang="en-US"/>
          </a:p>
        </p:txBody>
      </p:sp>
    </p:spTree>
    <p:extLst>
      <p:ext uri="{BB962C8B-B14F-4D97-AF65-F5344CB8AC3E}">
        <p14:creationId xmlns:p14="http://schemas.microsoft.com/office/powerpoint/2010/main" val="12294702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2EFBD7E9-C7E1-4F0C-916E-4B71497FD5F6}"/>
              </a:ext>
            </a:extLst>
          </p:cNvPr>
          <p:cNvSpPr>
            <a:spLocks noGrp="1" noRot="1" noChangeAspect="1" noChangeArrowheads="1" noTextEdit="1"/>
          </p:cNvSpPr>
          <p:nvPr>
            <p:ph type="sldImg"/>
          </p:nvPr>
        </p:nvSpPr>
        <p:spPr>
          <a:ln/>
        </p:spPr>
      </p:sp>
      <p:sp>
        <p:nvSpPr>
          <p:cNvPr id="215043" name="Rectangle 3">
            <a:extLst>
              <a:ext uri="{FF2B5EF4-FFF2-40B4-BE49-F238E27FC236}">
                <a16:creationId xmlns:a16="http://schemas.microsoft.com/office/drawing/2014/main" id="{5D184FA4-FF53-4E6A-95BB-39884033AF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Another important issue in the use of ontologies is the notion</a:t>
            </a:r>
          </a:p>
          <a:p>
            <a:r>
              <a:rPr lang="en-US" altLang="zh-CN">
                <a:latin typeface="Arial" panose="020B0604020202020204" pitchFamily="34" charset="0"/>
              </a:rPr>
              <a:t>of a library of ontologies which can be adapted to different</a:t>
            </a:r>
          </a:p>
          <a:p>
            <a:r>
              <a:rPr lang="en-US" altLang="zh-CN">
                <a:latin typeface="Arial" panose="020B0604020202020204" pitchFamily="34" charset="0"/>
              </a:rPr>
              <a:t>classes of problems.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D6EA199E-13DD-4EEB-8140-3EBC9311BF35}"/>
              </a:ext>
            </a:extLst>
          </p:cNvPr>
          <p:cNvSpPr>
            <a:spLocks noGrp="1" noRot="1" noChangeAspect="1" noChangeArrowheads="1" noTextEdit="1"/>
          </p:cNvSpPr>
          <p:nvPr>
            <p:ph type="sldImg"/>
          </p:nvPr>
        </p:nvSpPr>
        <p:spPr>
          <a:ln/>
        </p:spPr>
      </p:sp>
      <p:sp>
        <p:nvSpPr>
          <p:cNvPr id="216067" name="Rectangle 3">
            <a:extLst>
              <a:ext uri="{FF2B5EF4-FFF2-40B4-BE49-F238E27FC236}">
                <a16:creationId xmlns:a16="http://schemas.microsoft.com/office/drawing/2014/main" id="{27D6581F-D543-4A44-A63D-9E736705E9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This language must provide the necessary terminology to</a:t>
            </a:r>
          </a:p>
          <a:p>
            <a:r>
              <a:rPr lang="en-US" altLang="zh-CN">
                <a:latin typeface="Arial" panose="020B0604020202020204" pitchFamily="34" charset="0"/>
              </a:rPr>
              <a:t>restate the informal competency questions. If we are designing</a:t>
            </a:r>
          </a:p>
          <a:p>
            <a:r>
              <a:rPr lang="en-US" altLang="zh-CN">
                <a:latin typeface="Arial" panose="020B0604020202020204" pitchFamily="34" charset="0"/>
              </a:rPr>
              <a:t>a new ontology, then for every informal competency question,</a:t>
            </a:r>
          </a:p>
          <a:p>
            <a:r>
              <a:rPr lang="en-US" altLang="zh-CN">
                <a:latin typeface="Arial" panose="020B0604020202020204" pitchFamily="34" charset="0"/>
              </a:rPr>
              <a:t>there must be objects, attributes, or relations in the proposed</a:t>
            </a:r>
          </a:p>
          <a:p>
            <a:r>
              <a:rPr lang="en-US" altLang="zh-CN">
                <a:latin typeface="Arial" panose="020B0604020202020204" pitchFamily="34" charset="0"/>
              </a:rPr>
              <a:t>ontology or proposed extension to an ontology, which are</a:t>
            </a:r>
          </a:p>
          <a:p>
            <a:r>
              <a:rPr lang="en-US" altLang="zh-CN">
                <a:latin typeface="Arial" panose="020B0604020202020204" pitchFamily="34" charset="0"/>
              </a:rPr>
              <a:t>intuitively required to answer the question.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56FB8FE0-B4DF-41E5-92F0-2E191BBEC1B1}"/>
              </a:ext>
            </a:extLst>
          </p:cNvPr>
          <p:cNvSpPr>
            <a:spLocks noGrp="1" noRot="1" noChangeAspect="1" noChangeArrowheads="1" noTextEdit="1"/>
          </p:cNvSpPr>
          <p:nvPr>
            <p:ph type="sldImg"/>
          </p:nvPr>
        </p:nvSpPr>
        <p:spPr>
          <a:ln/>
        </p:spPr>
      </p:sp>
      <p:sp>
        <p:nvSpPr>
          <p:cNvPr id="217091" name="Rectangle 3">
            <a:extLst>
              <a:ext uri="{FF2B5EF4-FFF2-40B4-BE49-F238E27FC236}">
                <a16:creationId xmlns:a16="http://schemas.microsoft.com/office/drawing/2014/main" id="{20A65C71-8CE8-4B3D-B2E3-394C05C27E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dirty="0">
                <a:latin typeface="Arial" panose="020B0604020202020204" pitchFamily="34" charset="0"/>
              </a:rPr>
              <a:t>Once the competency questions have been posed informally and the terminology of the ontology has been defined, </a:t>
            </a:r>
          </a:p>
          <a:p>
            <a:r>
              <a:rPr lang="zh-CN" altLang="en-US" b="1" dirty="0">
                <a:latin typeface="Arial" panose="020B0604020202020204" pitchFamily="34" charset="0"/>
              </a:rPr>
              <a:t>一旦能力问题脱离非形式化，且本体术语已经定义，则能力问题自然就变成了形式化</a:t>
            </a:r>
            <a:endParaRPr lang="en-US" altLang="zh-CN" b="1" dirty="0">
              <a:latin typeface="Arial" panose="020B0604020202020204" pitchFamily="34" charset="0"/>
            </a:endParaRPr>
          </a:p>
          <a:p>
            <a:r>
              <a:rPr lang="zh-CN" altLang="en-US" b="1" dirty="0">
                <a:latin typeface="Arial" panose="020B0604020202020204" pitchFamily="34" charset="0"/>
              </a:rPr>
              <a:t>将非形式化的能力问题用本体中的术语来表示</a:t>
            </a:r>
            <a:endParaRPr lang="en-US" altLang="zh-CN" b="1" dirty="0">
              <a:latin typeface="Arial" panose="020B0604020202020204" pitchFamily="34" charset="0"/>
            </a:endParaRPr>
          </a:p>
          <a:p>
            <a:endParaRPr lang="en-US" altLang="zh-CN" b="1" dirty="0">
              <a:latin typeface="Arial" panose="020B0604020202020204" pitchFamily="34" charset="0"/>
            </a:endParaRPr>
          </a:p>
          <a:p>
            <a:r>
              <a:rPr lang="en-US" altLang="zh-CN" sz="1200" b="0" dirty="0"/>
              <a:t>The competency questions are ……</a:t>
            </a:r>
            <a:r>
              <a:rPr lang="zh-CN" altLang="en-US" sz="1200" b="0" dirty="0"/>
              <a:t>这一句怎么理解呢？即能力问题是如下两种形式之一：</a:t>
            </a:r>
            <a:endParaRPr lang="en-US" altLang="zh-CN" sz="1200" b="0" dirty="0"/>
          </a:p>
          <a:p>
            <a:r>
              <a:rPr lang="en-US" altLang="zh-CN" b="1" dirty="0">
                <a:latin typeface="Arial" panose="020B0604020202020204" pitchFamily="34" charset="0"/>
              </a:rPr>
              <a:t>Given a set of……</a:t>
            </a:r>
            <a:r>
              <a:rPr lang="zh-CN" altLang="en-US" b="1" dirty="0">
                <a:latin typeface="Arial" panose="020B0604020202020204" pitchFamily="34" charset="0"/>
              </a:rPr>
              <a:t>即蕴含</a:t>
            </a:r>
            <a:endParaRPr lang="en-US" altLang="zh-CN" b="1" dirty="0">
              <a:latin typeface="Arial" panose="020B0604020202020204" pitchFamily="34" charset="0"/>
            </a:endParaRPr>
          </a:p>
          <a:p>
            <a:r>
              <a:rPr lang="en-US" altLang="zh-CN" b="1" dirty="0">
                <a:latin typeface="Arial" panose="020B0604020202020204" pitchFamily="34" charset="0"/>
              </a:rPr>
              <a:t>Can we determine whether……</a:t>
            </a:r>
            <a:r>
              <a:rPr lang="zh-CN" altLang="en-US" b="1" dirty="0">
                <a:latin typeface="Arial" panose="020B0604020202020204" pitchFamily="34" charset="0"/>
              </a:rPr>
              <a:t>即一致性的问题，不一致，则表明这个问题的答案不成立，一致的话，表明这个询问成立</a:t>
            </a:r>
            <a:endParaRPr lang="en-US" altLang="zh-CN" b="1" dirty="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8F64E78C-C4C5-4079-ACCA-000987918B32}"/>
              </a:ext>
            </a:extLst>
          </p:cNvPr>
          <p:cNvSpPr>
            <a:spLocks noGrp="1" noRot="1" noChangeAspect="1" noChangeArrowheads="1" noTextEdit="1"/>
          </p:cNvSpPr>
          <p:nvPr>
            <p:ph type="sldImg"/>
          </p:nvPr>
        </p:nvSpPr>
        <p:spPr>
          <a:ln/>
        </p:spPr>
      </p:sp>
      <p:sp>
        <p:nvSpPr>
          <p:cNvPr id="218115" name="Rectangle 3">
            <a:extLst>
              <a:ext uri="{FF2B5EF4-FFF2-40B4-BE49-F238E27FC236}">
                <a16:creationId xmlns:a16="http://schemas.microsoft.com/office/drawing/2014/main" id="{E44FD890-6E41-40BF-8C87-3CDE0A2CA9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latin typeface="Arial" panose="020B0604020202020204" pitchFamily="34" charset="0"/>
              </a:rPr>
              <a:t>The process of defining axioms is perhaps the most difficult</a:t>
            </a:r>
          </a:p>
          <a:p>
            <a:r>
              <a:rPr lang="en-US" altLang="zh-CN" b="1">
                <a:latin typeface="Arial" panose="020B0604020202020204" pitchFamily="34" charset="0"/>
              </a:rPr>
              <a:t>aspect of defining ontologies.</a:t>
            </a:r>
          </a:p>
          <a:p>
            <a:r>
              <a:rPr lang="en-US" altLang="zh-CN" b="1">
                <a:latin typeface="Arial" panose="020B0604020202020204" pitchFamily="34" charset="0"/>
              </a:rPr>
              <a:t>without the axioms we cannot express the question or its</a:t>
            </a:r>
          </a:p>
          <a:p>
            <a:r>
              <a:rPr lang="en-US" altLang="zh-CN" b="1">
                <a:latin typeface="Arial" panose="020B0604020202020204" pitchFamily="34" charset="0"/>
              </a:rPr>
              <a:t>solution, and with the axioms we can express the question and</a:t>
            </a:r>
          </a:p>
          <a:p>
            <a:r>
              <a:rPr lang="en-US" altLang="zh-CN" b="1">
                <a:latin typeface="Arial" panose="020B0604020202020204" pitchFamily="34" charset="0"/>
              </a:rPr>
              <a:t>its solutions.</a:t>
            </a:r>
          </a:p>
          <a:p>
            <a:endParaRPr lang="en-US" altLang="zh-CN" b="1">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6025D08A-352E-4F32-BC5D-1DEB6DB9CF23}"/>
              </a:ext>
            </a:extLst>
          </p:cNvPr>
          <p:cNvSpPr>
            <a:spLocks noGrp="1" noRot="1" noChangeAspect="1" noChangeArrowheads="1" noTextEdit="1"/>
          </p:cNvSpPr>
          <p:nvPr>
            <p:ph type="sldImg"/>
          </p:nvPr>
        </p:nvSpPr>
        <p:spPr>
          <a:ln/>
        </p:spPr>
      </p:sp>
      <p:sp>
        <p:nvSpPr>
          <p:cNvPr id="219139" name="Rectangle 3">
            <a:extLst>
              <a:ext uri="{FF2B5EF4-FFF2-40B4-BE49-F238E27FC236}">
                <a16:creationId xmlns:a16="http://schemas.microsoft.com/office/drawing/2014/main" id="{F0D214EF-3A93-47EC-80DA-1412B2D329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There may be many different ways to axiomatise an ontology,</a:t>
            </a:r>
          </a:p>
          <a:p>
            <a:r>
              <a:rPr lang="en-US" altLang="zh-CN">
                <a:latin typeface="Arial" panose="020B0604020202020204" pitchFamily="34" charset="0"/>
              </a:rPr>
              <a:t>but the formal competency questions are not generating these</a:t>
            </a:r>
          </a:p>
          <a:p>
            <a:r>
              <a:rPr lang="en-US" altLang="zh-CN">
                <a:latin typeface="Arial" panose="020B0604020202020204" pitchFamily="34" charset="0"/>
              </a:rPr>
              <a:t>axioms. Rather, we use them to evaluate the completeness of</a:t>
            </a:r>
          </a:p>
          <a:p>
            <a:r>
              <a:rPr lang="en-US" altLang="zh-CN">
                <a:latin typeface="Arial" panose="020B0604020202020204" pitchFamily="34" charset="0"/>
              </a:rPr>
              <a:t>the sets of axioms in any particular axiomatisation.</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itchFamily="34" charset="0"/>
                <a:ea typeface="+mn-ea"/>
                <a:cs typeface="+mn-cs"/>
              </a:rPr>
              <a:t>N</a:t>
            </a:r>
            <a:r>
              <a:rPr lang="zh-CN" altLang="en-US" sz="1200" b="0" i="0" u="none" strike="noStrike" kern="1200" baseline="0" dirty="0">
                <a:solidFill>
                  <a:schemeClr val="tx1"/>
                </a:solidFill>
                <a:latin typeface="Arial" pitchFamily="34" charset="0"/>
                <a:ea typeface="+mn-ea"/>
                <a:cs typeface="+mn-cs"/>
              </a:rPr>
              <a:t>元关系的好处：简洁。</a:t>
            </a:r>
            <a:endParaRPr lang="en-US" altLang="zh-CN" sz="1200" b="0" i="0" u="none" strike="noStrike" kern="1200" baseline="0" dirty="0">
              <a:solidFill>
                <a:schemeClr val="tx1"/>
              </a:solidFill>
              <a:latin typeface="Arial" pitchFamily="34" charset="0"/>
              <a:ea typeface="+mn-ea"/>
              <a:cs typeface="+mn-cs"/>
            </a:endParaRPr>
          </a:p>
          <a:p>
            <a:r>
              <a:rPr lang="en-US" altLang="zh-CN" sz="1200" b="0" i="0" u="none" strike="noStrike" kern="1200" baseline="0" dirty="0">
                <a:solidFill>
                  <a:schemeClr val="tx1"/>
                </a:solidFill>
                <a:latin typeface="Arial" pitchFamily="34" charset="0"/>
                <a:ea typeface="+mn-ea"/>
                <a:cs typeface="+mn-cs"/>
              </a:rPr>
              <a:t>4D-fluents (</a:t>
            </a:r>
            <a:r>
              <a:rPr lang="en-US" altLang="zh-CN" sz="1200" b="0" i="0" u="none" strike="noStrike" kern="1200" baseline="0" dirty="0" err="1">
                <a:solidFill>
                  <a:schemeClr val="tx1"/>
                </a:solidFill>
                <a:latin typeface="Arial" pitchFamily="34" charset="0"/>
                <a:ea typeface="+mn-ea"/>
                <a:cs typeface="+mn-cs"/>
              </a:rPr>
              <a:t>perdurantist</a:t>
            </a:r>
            <a:r>
              <a:rPr lang="zh-CN" altLang="en-US" sz="1200" b="0" i="0" u="none" strike="noStrike" kern="1200" baseline="0" dirty="0">
                <a:solidFill>
                  <a:schemeClr val="tx1"/>
                </a:solidFill>
                <a:latin typeface="Arial" pitchFamily="34" charset="0"/>
                <a:ea typeface="+mn-ea"/>
                <a:cs typeface="+mn-cs"/>
              </a:rPr>
              <a:t>提出</a:t>
            </a:r>
            <a:r>
              <a:rPr lang="en-US" altLang="zh-CN" sz="1200" b="0" i="0" u="none" strike="noStrike" kern="1200" baseline="0" dirty="0">
                <a:solidFill>
                  <a:schemeClr val="tx1"/>
                </a:solidFill>
                <a:latin typeface="Arial" pitchFamily="34" charset="0"/>
                <a:ea typeface="+mn-ea"/>
                <a:cs typeface="+mn-cs"/>
              </a:rPr>
              <a:t>)</a:t>
            </a:r>
            <a:r>
              <a:rPr lang="zh-CN" altLang="en-US" sz="1200" b="0" i="0" u="none" strike="noStrike" kern="1200" baseline="0" dirty="0">
                <a:solidFill>
                  <a:schemeClr val="tx1"/>
                </a:solidFill>
                <a:latin typeface="Arial" pitchFamily="34" charset="0"/>
                <a:ea typeface="+mn-ea"/>
                <a:cs typeface="+mn-cs"/>
              </a:rPr>
              <a:t>的好处</a:t>
            </a:r>
            <a:r>
              <a:rPr lang="en-US" altLang="zh-CN" sz="1200" b="0" i="0" u="none" strike="noStrike" kern="1200" baseline="0" dirty="0">
                <a:solidFill>
                  <a:schemeClr val="tx1"/>
                </a:solidFill>
                <a:latin typeface="Arial" pitchFamily="34" charset="0"/>
                <a:ea typeface="+mn-ea"/>
                <a:cs typeface="+mn-cs"/>
              </a:rPr>
              <a:t>: Changes occur on the properties of the temporal part of the ontology keeping the entities of the static part unchanged.</a:t>
            </a:r>
          </a:p>
          <a:p>
            <a:endParaRPr lang="en-US" altLang="zh-CN" dirty="0"/>
          </a:p>
          <a:p>
            <a:r>
              <a:rPr lang="zh-CN" altLang="en-US" sz="1200" b="1" i="0" kern="1200" dirty="0">
                <a:solidFill>
                  <a:schemeClr val="tx1"/>
                </a:solidFill>
                <a:effectLst/>
                <a:latin typeface="Arial" pitchFamily="34" charset="0"/>
                <a:ea typeface="+mn-ea"/>
                <a:cs typeface="+mn-cs"/>
              </a:rPr>
              <a:t>接续论</a:t>
            </a:r>
            <a:r>
              <a:rPr lang="zh-CN" altLang="en-US" sz="1200" b="0" i="0" kern="1200" dirty="0">
                <a:solidFill>
                  <a:schemeClr val="tx1"/>
                </a:solidFill>
                <a:effectLst/>
                <a:latin typeface="Arial" pitchFamily="34" charset="0"/>
                <a:ea typeface="+mn-ea"/>
                <a:cs typeface="+mn-cs"/>
              </a:rPr>
              <a:t>（英语：</a:t>
            </a:r>
            <a:r>
              <a:rPr lang="en-US" altLang="zh-CN" sz="1200" b="1" i="0" kern="1200" dirty="0" err="1">
                <a:solidFill>
                  <a:schemeClr val="tx1"/>
                </a:solidFill>
                <a:effectLst/>
                <a:latin typeface="Arial" pitchFamily="34" charset="0"/>
                <a:ea typeface="+mn-ea"/>
                <a:cs typeface="+mn-cs"/>
              </a:rPr>
              <a:t>Perdurantism</a:t>
            </a:r>
            <a:r>
              <a:rPr lang="zh-CN" altLang="en-US" sz="1200" b="0" i="0" kern="1200" dirty="0">
                <a:solidFill>
                  <a:schemeClr val="tx1"/>
                </a:solidFill>
                <a:effectLst/>
                <a:latin typeface="Arial" pitchFamily="34" charset="0"/>
                <a:ea typeface="+mn-ea"/>
                <a:cs typeface="+mn-cs"/>
              </a:rPr>
              <a:t>，又称作</a:t>
            </a:r>
            <a:r>
              <a:rPr lang="zh-CN" altLang="en-US" sz="1200" b="1" i="0" kern="1200" dirty="0">
                <a:solidFill>
                  <a:schemeClr val="tx1"/>
                </a:solidFill>
                <a:effectLst/>
                <a:latin typeface="Arial" pitchFamily="34" charset="0"/>
                <a:ea typeface="+mn-ea"/>
                <a:cs typeface="+mn-cs"/>
              </a:rPr>
              <a:t>接续理论</a:t>
            </a:r>
            <a:r>
              <a:rPr lang="zh-CN" altLang="en-US" sz="1200" b="0" i="0" kern="1200" dirty="0">
                <a:solidFill>
                  <a:schemeClr val="tx1"/>
                </a:solidFill>
                <a:effectLst/>
                <a:latin typeface="Arial" pitchFamily="34" charset="0"/>
                <a:ea typeface="+mn-ea"/>
                <a:cs typeface="+mn-cs"/>
              </a:rPr>
              <a:t>）是一个关于续存和同一性的哲学理论。</a:t>
            </a:r>
            <a:r>
              <a:rPr lang="en-US" altLang="zh-CN" sz="1200" b="0" i="0" kern="1200" baseline="30000" dirty="0">
                <a:solidFill>
                  <a:schemeClr val="tx1"/>
                </a:solidFill>
                <a:effectLst/>
                <a:latin typeface="Arial" pitchFamily="34" charset="0"/>
                <a:ea typeface="+mn-ea"/>
                <a:cs typeface="+mn-cs"/>
              </a:rPr>
              <a:t>[1]</a:t>
            </a:r>
            <a:r>
              <a:rPr lang="zh-CN" altLang="en-US" sz="1200" b="0" i="0" kern="1200" dirty="0">
                <a:solidFill>
                  <a:schemeClr val="tx1"/>
                </a:solidFill>
                <a:effectLst/>
                <a:latin typeface="Arial" pitchFamily="34" charset="0"/>
                <a:ea typeface="+mn-ea"/>
                <a:cs typeface="+mn-cs"/>
              </a:rPr>
              <a:t> 接续论的观点是个体具有遍及该个体的存在的分离时间部分。接续论通常当作持续论的相对立场而被呈现。持续论是认为个体在它存在的每个时刻完整呈现。</a:t>
            </a:r>
            <a:r>
              <a:rPr lang="en-US" altLang="zh-CN" sz="1200" b="0" i="0" kern="1200" baseline="30000" dirty="0">
                <a:solidFill>
                  <a:schemeClr val="tx1"/>
                </a:solidFill>
                <a:effectLst/>
                <a:latin typeface="Arial" pitchFamily="34" charset="0"/>
                <a:ea typeface="+mn-ea"/>
                <a:cs typeface="+mn-cs"/>
              </a:rPr>
              <a:t>[1]</a:t>
            </a:r>
            <a:endParaRPr lang="zh-CN" altLang="en-US" sz="1200" b="0" i="0" kern="1200" dirty="0">
              <a:solidFill>
                <a:schemeClr val="tx1"/>
              </a:solidFill>
              <a:effectLst/>
              <a:latin typeface="Arial" pitchFamily="34" charset="0"/>
              <a:ea typeface="+mn-ea"/>
              <a:cs typeface="+mn-cs"/>
            </a:endParaRPr>
          </a:p>
          <a:p>
            <a:r>
              <a:rPr lang="zh-CN" altLang="en-US" sz="1200" b="0" i="0" kern="1200" dirty="0">
                <a:solidFill>
                  <a:schemeClr val="tx1"/>
                </a:solidFill>
                <a:effectLst/>
                <a:latin typeface="Arial" pitchFamily="34" charset="0"/>
                <a:ea typeface="+mn-ea"/>
                <a:cs typeface="+mn-cs"/>
              </a:rPr>
              <a:t>“持续”与“接续”用来区分两种考虑物体续存方式的用法，可以追溯自大卫</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凯洛格</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刘易斯</a:t>
            </a:r>
            <a:r>
              <a:rPr lang="en-US" altLang="zh-CN" sz="1200" b="0" i="0" kern="1200" dirty="0">
                <a:solidFill>
                  <a:schemeClr val="tx1"/>
                </a:solidFill>
                <a:effectLst/>
                <a:latin typeface="Arial" pitchFamily="34" charset="0"/>
                <a:ea typeface="+mn-ea"/>
                <a:cs typeface="+mn-cs"/>
              </a:rPr>
              <a:t>(1986)</a:t>
            </a:r>
            <a:r>
              <a:rPr lang="zh-CN" altLang="en-US" sz="1200" b="0" i="0" kern="1200" dirty="0">
                <a:solidFill>
                  <a:schemeClr val="tx1"/>
                </a:solidFill>
                <a:effectLst/>
                <a:latin typeface="Arial" pitchFamily="34" charset="0"/>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90</a:t>
            </a:fld>
            <a:endParaRPr lang="en-US"/>
          </a:p>
        </p:txBody>
      </p:sp>
    </p:spTree>
    <p:extLst>
      <p:ext uri="{BB962C8B-B14F-4D97-AF65-F5344CB8AC3E}">
        <p14:creationId xmlns:p14="http://schemas.microsoft.com/office/powerpoint/2010/main" val="22058245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幻灯片图像占位符 1">
            <a:extLst>
              <a:ext uri="{FF2B5EF4-FFF2-40B4-BE49-F238E27FC236}">
                <a16:creationId xmlns:a16="http://schemas.microsoft.com/office/drawing/2014/main" id="{36932FAA-DF68-4CD5-A534-A3359F55A239}"/>
              </a:ext>
            </a:extLst>
          </p:cNvPr>
          <p:cNvSpPr>
            <a:spLocks noGrp="1" noRot="1" noChangeAspect="1" noTextEdit="1"/>
          </p:cNvSpPr>
          <p:nvPr>
            <p:ph type="sldImg"/>
          </p:nvPr>
        </p:nvSpPr>
        <p:spPr>
          <a:ln/>
        </p:spPr>
      </p:sp>
      <p:sp>
        <p:nvSpPr>
          <p:cNvPr id="220163" name="备注占位符 2">
            <a:extLst>
              <a:ext uri="{FF2B5EF4-FFF2-40B4-BE49-F238E27FC236}">
                <a16:creationId xmlns:a16="http://schemas.microsoft.com/office/drawing/2014/main" id="{BF1C8CA5-041E-4370-A45A-31CBA2408E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20164" name="灯片编号占位符 3">
            <a:extLst>
              <a:ext uri="{FF2B5EF4-FFF2-40B4-BE49-F238E27FC236}">
                <a16:creationId xmlns:a16="http://schemas.microsoft.com/office/drawing/2014/main" id="{C10D4BDA-49E0-4D3B-9A93-223B786123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fld id="{DAFF18DC-D260-49EB-9222-C8B616C3D85A}" type="slidenum">
              <a:rPr lang="en-US" altLang="zh-CN" sz="1200">
                <a:latin typeface="Arial" panose="020B0604020202020204" pitchFamily="34" charset="0"/>
              </a:rPr>
              <a:pPr eaLnBrk="1" hangingPunct="1"/>
              <a:t>93</a:t>
            </a:fld>
            <a:endParaRPr lang="en-US" altLang="zh-CN" sz="120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94D53AF2-939F-41A7-80FD-F76F507174FD}"/>
              </a:ext>
            </a:extLst>
          </p:cNvPr>
          <p:cNvSpPr>
            <a:spLocks noGrp="1" noRot="1" noChangeAspect="1" noChangeArrowheads="1" noTextEdit="1"/>
          </p:cNvSpPr>
          <p:nvPr>
            <p:ph type="sldImg"/>
          </p:nvPr>
        </p:nvSpPr>
        <p:spPr>
          <a:ln/>
        </p:spPr>
      </p:sp>
      <p:sp>
        <p:nvSpPr>
          <p:cNvPr id="221187" name="Rectangle 3">
            <a:extLst>
              <a:ext uri="{FF2B5EF4-FFF2-40B4-BE49-F238E27FC236}">
                <a16:creationId xmlns:a16="http://schemas.microsoft.com/office/drawing/2014/main" id="{BB2DD169-E792-41E8-98B1-C2D6358C03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cyclic</a:t>
            </a:r>
            <a:r>
              <a:rPr lang="zh-CN" altLang="en-US" dirty="0">
                <a:latin typeface="Arial" panose="020B0604020202020204" pitchFamily="34" charset="0"/>
              </a:rPr>
              <a:t>轮转的</a:t>
            </a:r>
            <a:r>
              <a:rPr lang="en-US" altLang="zh-CN" dirty="0">
                <a:latin typeface="Arial" panose="020B0604020202020204" pitchFamily="34" charset="0"/>
              </a:rPr>
              <a:t>, </a:t>
            </a:r>
            <a:r>
              <a:rPr lang="zh-CN" altLang="en-US" dirty="0">
                <a:latin typeface="Arial" panose="020B0604020202020204" pitchFamily="34" charset="0"/>
              </a:rPr>
              <a:t>循环的</a:t>
            </a:r>
            <a:endParaRPr lang="en-US" altLang="zh-CN" dirty="0">
              <a:latin typeface="Arial" panose="020B0604020202020204" pitchFamily="34" charset="0"/>
            </a:endParaRPr>
          </a:p>
          <a:p>
            <a:r>
              <a:rPr lang="zh-CN" altLang="en-US" sz="1200" b="0" i="0" kern="1200" dirty="0">
                <a:solidFill>
                  <a:schemeClr val="tx1"/>
                </a:solidFill>
                <a:effectLst/>
                <a:latin typeface="Arial" pitchFamily="34" charset="0"/>
                <a:ea typeface="+mn-ea"/>
                <a:cs typeface="+mn-cs"/>
              </a:rPr>
              <a:t>同构</a:t>
            </a:r>
            <a:r>
              <a:rPr lang="en-US" altLang="zh-CN" sz="1200" b="0" i="0" kern="1200" dirty="0">
                <a:solidFill>
                  <a:schemeClr val="tx1"/>
                </a:solidFill>
                <a:effectLst/>
                <a:latin typeface="Arial" pitchFamily="34" charset="0"/>
                <a:ea typeface="+mn-ea"/>
                <a:cs typeface="+mn-cs"/>
              </a:rPr>
              <a:t>(isomorphism)</a:t>
            </a:r>
            <a:r>
              <a:rPr lang="zh-CN" altLang="en-US" sz="1200" b="0" i="0" kern="1200" dirty="0">
                <a:solidFill>
                  <a:schemeClr val="tx1"/>
                </a:solidFill>
                <a:effectLst/>
                <a:latin typeface="Arial" pitchFamily="34" charset="0"/>
                <a:ea typeface="+mn-ea"/>
                <a:cs typeface="+mn-cs"/>
              </a:rPr>
              <a:t>指的是一个保持结构的</a:t>
            </a:r>
            <a:r>
              <a:rPr lang="zh-CN" altLang="en-US" sz="1200" b="0" i="0" u="none" strike="noStrike" kern="1200" dirty="0">
                <a:solidFill>
                  <a:schemeClr val="tx1"/>
                </a:solidFill>
                <a:effectLst/>
                <a:latin typeface="Arial" pitchFamily="34" charset="0"/>
                <a:ea typeface="+mn-ea"/>
                <a:cs typeface="+mn-cs"/>
                <a:hlinkClick r:id="rId3"/>
              </a:rPr>
              <a:t>双射</a:t>
            </a:r>
            <a:r>
              <a:rPr lang="en-US" altLang="zh-CN" sz="1200" b="0" i="0" kern="1200" dirty="0">
                <a:solidFill>
                  <a:schemeClr val="tx1"/>
                </a:solidFill>
                <a:effectLst/>
                <a:latin typeface="Arial" pitchFamily="34" charset="0"/>
                <a:ea typeface="+mn-ea"/>
                <a:cs typeface="+mn-cs"/>
              </a:rPr>
              <a:t>(bijection)</a:t>
            </a:r>
            <a:r>
              <a:rPr lang="zh-CN" altLang="en-US" sz="1200" b="0" i="0" kern="1200" dirty="0">
                <a:solidFill>
                  <a:schemeClr val="tx1"/>
                </a:solidFill>
                <a:effectLst/>
                <a:latin typeface="Arial" pitchFamily="34" charset="0"/>
                <a:ea typeface="+mn-ea"/>
                <a:cs typeface="+mn-cs"/>
              </a:rPr>
              <a:t>。在更一般的范畴论语言中，同构指的是一个</a:t>
            </a:r>
            <a:r>
              <a:rPr lang="zh-CN" altLang="en-US" sz="1200" b="0" i="0" u="none" strike="noStrike" kern="1200" dirty="0">
                <a:solidFill>
                  <a:schemeClr val="tx1"/>
                </a:solidFill>
                <a:effectLst/>
                <a:latin typeface="Arial" pitchFamily="34" charset="0"/>
                <a:ea typeface="+mn-ea"/>
                <a:cs typeface="+mn-cs"/>
                <a:hlinkClick r:id="rId4"/>
              </a:rPr>
              <a:t>态射</a:t>
            </a:r>
            <a:r>
              <a:rPr lang="zh-CN" altLang="en-US" sz="1200" b="0" i="0" kern="1200" dirty="0">
                <a:solidFill>
                  <a:schemeClr val="tx1"/>
                </a:solidFill>
                <a:effectLst/>
                <a:latin typeface="Arial" pitchFamily="34" charset="0"/>
                <a:ea typeface="+mn-ea"/>
                <a:cs typeface="+mn-cs"/>
              </a:rPr>
              <a:t>，且存在另一个态射，使得两者的复合是一个恒等态射</a:t>
            </a:r>
            <a:endParaRPr lang="en-US" altLang="zh-CN" sz="1200" b="0" i="0" kern="1200" dirty="0">
              <a:solidFill>
                <a:schemeClr val="tx1"/>
              </a:solidFill>
              <a:effectLst/>
              <a:latin typeface="Arial" pitchFamily="34" charset="0"/>
              <a:ea typeface="+mn-ea"/>
              <a:cs typeface="+mn-cs"/>
            </a:endParaRPr>
          </a:p>
          <a:p>
            <a:r>
              <a:rPr lang="zh-CN" altLang="en-US" sz="1200" b="0" i="0" kern="1200" dirty="0">
                <a:solidFill>
                  <a:schemeClr val="tx1"/>
                </a:solidFill>
                <a:effectLst/>
                <a:latin typeface="Arial" pitchFamily="34" charset="0"/>
                <a:ea typeface="+mn-ea"/>
                <a:cs typeface="+mn-cs"/>
              </a:rPr>
              <a:t>既是</a:t>
            </a:r>
            <a:r>
              <a:rPr lang="zh-CN" altLang="en-US" sz="1200" b="0" i="0" u="none" strike="noStrike" kern="1200" dirty="0">
                <a:solidFill>
                  <a:schemeClr val="tx1"/>
                </a:solidFill>
                <a:effectLst/>
                <a:latin typeface="Arial" pitchFamily="34" charset="0"/>
                <a:ea typeface="+mn-ea"/>
                <a:cs typeface="+mn-cs"/>
                <a:hlinkClick r:id="rId5"/>
              </a:rPr>
              <a:t>单射</a:t>
            </a:r>
            <a:r>
              <a:rPr lang="zh-CN" altLang="en-US" sz="1200" b="0" i="0" kern="1200" dirty="0">
                <a:solidFill>
                  <a:schemeClr val="tx1"/>
                </a:solidFill>
                <a:effectLst/>
                <a:latin typeface="Arial" pitchFamily="34" charset="0"/>
                <a:ea typeface="+mn-ea"/>
                <a:cs typeface="+mn-cs"/>
              </a:rPr>
              <a:t>又是</a:t>
            </a:r>
            <a:r>
              <a:rPr lang="zh-CN" altLang="en-US" sz="1200" b="0" i="0" u="none" strike="noStrike" kern="1200" dirty="0">
                <a:solidFill>
                  <a:schemeClr val="tx1"/>
                </a:solidFill>
                <a:effectLst/>
                <a:latin typeface="Arial" pitchFamily="34" charset="0"/>
                <a:ea typeface="+mn-ea"/>
                <a:cs typeface="+mn-cs"/>
                <a:hlinkClick r:id="rId6"/>
              </a:rPr>
              <a:t>满射</a:t>
            </a:r>
            <a:r>
              <a:rPr lang="zh-CN" altLang="en-US" sz="1200" b="0" i="0" kern="1200" dirty="0">
                <a:solidFill>
                  <a:schemeClr val="tx1"/>
                </a:solidFill>
                <a:effectLst/>
                <a:latin typeface="Arial" pitchFamily="34" charset="0"/>
                <a:ea typeface="+mn-ea"/>
                <a:cs typeface="+mn-cs"/>
              </a:rPr>
              <a:t>的</a:t>
            </a:r>
            <a:r>
              <a:rPr lang="zh-CN" altLang="en-US" sz="1200" b="0" i="0" u="none" strike="noStrike" kern="1200" dirty="0">
                <a:solidFill>
                  <a:schemeClr val="tx1"/>
                </a:solidFill>
                <a:effectLst/>
                <a:latin typeface="Arial" pitchFamily="34" charset="0"/>
                <a:ea typeface="+mn-ea"/>
                <a:cs typeface="+mn-cs"/>
                <a:hlinkClick r:id="rId7"/>
              </a:rPr>
              <a:t>映射</a:t>
            </a:r>
            <a:r>
              <a:rPr lang="zh-CN" altLang="en-US" sz="1200" b="0" i="0" kern="1200" dirty="0">
                <a:solidFill>
                  <a:schemeClr val="tx1"/>
                </a:solidFill>
                <a:effectLst/>
                <a:latin typeface="Arial" pitchFamily="34" charset="0"/>
                <a:ea typeface="+mn-ea"/>
                <a:cs typeface="+mn-cs"/>
              </a:rPr>
              <a:t>称为双射，亦称“</a:t>
            </a:r>
            <a:r>
              <a:rPr lang="zh-CN" altLang="en-US" sz="1200" b="1" i="0" kern="1200" dirty="0">
                <a:solidFill>
                  <a:schemeClr val="tx1"/>
                </a:solidFill>
                <a:effectLst/>
                <a:latin typeface="Arial" pitchFamily="34" charset="0"/>
                <a:ea typeface="+mn-ea"/>
                <a:cs typeface="+mn-cs"/>
              </a:rPr>
              <a:t>一一映射</a:t>
            </a:r>
            <a:r>
              <a:rPr lang="zh-CN" altLang="en-US" sz="1200" b="0" i="0" kern="1200" dirty="0">
                <a:solidFill>
                  <a:schemeClr val="tx1"/>
                </a:solidFill>
                <a:effectLst/>
                <a:latin typeface="Arial" pitchFamily="34" charset="0"/>
                <a:ea typeface="+mn-ea"/>
                <a:cs typeface="+mn-cs"/>
              </a:rPr>
              <a:t>”。</a:t>
            </a:r>
          </a:p>
          <a:p>
            <a:r>
              <a:rPr lang="zh-CN" altLang="en-US" sz="1200" b="0" i="0" kern="1200" dirty="0">
                <a:solidFill>
                  <a:schemeClr val="tx1"/>
                </a:solidFill>
                <a:effectLst/>
                <a:latin typeface="Arial" pitchFamily="34" charset="0"/>
                <a:ea typeface="+mn-ea"/>
                <a:cs typeface="+mn-cs"/>
              </a:rPr>
              <a:t>双射</a:t>
            </a:r>
            <a:r>
              <a:rPr lang="en-US" altLang="zh-CN" sz="1200" b="0" i="0" kern="1200" dirty="0">
                <a:solidFill>
                  <a:schemeClr val="tx1"/>
                </a:solidFill>
                <a:effectLst/>
                <a:latin typeface="Arial" pitchFamily="34" charset="0"/>
                <a:ea typeface="+mn-ea"/>
                <a:cs typeface="+mn-cs"/>
              </a:rPr>
              <a:t>(Bijection)</a:t>
            </a:r>
            <a:r>
              <a:rPr lang="zh-CN" altLang="en-US" sz="1200" b="0" i="0" kern="1200" dirty="0">
                <a:solidFill>
                  <a:schemeClr val="tx1"/>
                </a:solidFill>
                <a:effectLst/>
                <a:latin typeface="Arial" pitchFamily="34" charset="0"/>
                <a:ea typeface="+mn-ea"/>
                <a:cs typeface="+mn-cs"/>
              </a:rPr>
              <a:t>的原理是一组关系，在判别某一种想法在应用能否双向的找到某一唯一对应的事物，</a:t>
            </a:r>
            <a:r>
              <a:rPr lang="zh-CN" altLang="en-US" sz="1200" b="0" i="0" u="none" strike="noStrike" kern="1200" dirty="0">
                <a:solidFill>
                  <a:schemeClr val="tx1"/>
                </a:solidFill>
                <a:effectLst/>
                <a:latin typeface="Arial" pitchFamily="34" charset="0"/>
                <a:ea typeface="+mn-ea"/>
                <a:cs typeface="+mn-cs"/>
                <a:hlinkClick r:id="rId8"/>
              </a:rPr>
              <a:t>理论</a:t>
            </a:r>
            <a:r>
              <a:rPr lang="zh-CN" altLang="en-US" sz="1200" b="0" i="0" kern="1200" dirty="0">
                <a:solidFill>
                  <a:schemeClr val="tx1"/>
                </a:solidFill>
                <a:effectLst/>
                <a:latin typeface="Arial" pitchFamily="34" charset="0"/>
                <a:ea typeface="+mn-ea"/>
                <a:cs typeface="+mn-cs"/>
              </a:rPr>
              <a:t>上通常要判断这种想法是否满足双射的关系。因为</a:t>
            </a:r>
            <a:r>
              <a:rPr lang="zh-CN" altLang="en-US" sz="1200" b="0" i="0" u="none" strike="noStrike" kern="1200" dirty="0">
                <a:solidFill>
                  <a:schemeClr val="tx1"/>
                </a:solidFill>
                <a:effectLst/>
                <a:latin typeface="Arial" pitchFamily="34" charset="0"/>
                <a:ea typeface="+mn-ea"/>
                <a:cs typeface="+mn-cs"/>
                <a:hlinkClick r:id="rId9"/>
              </a:rPr>
              <a:t>具体</a:t>
            </a:r>
            <a:r>
              <a:rPr lang="zh-CN" altLang="en-US" sz="1200" b="0" i="0" kern="1200" dirty="0">
                <a:solidFill>
                  <a:schemeClr val="tx1"/>
                </a:solidFill>
                <a:effectLst/>
                <a:latin typeface="Arial" pitchFamily="34" charset="0"/>
                <a:ea typeface="+mn-ea"/>
                <a:cs typeface="+mn-cs"/>
              </a:rPr>
              <a:t>的实施这一想法的途径我们是并不知道的，所以需要抽象出他们的关系，找到这个双射，如果找不到，并且验证这个双射不存在，那么想法是不可能实现的</a:t>
            </a:r>
          </a:p>
          <a:p>
            <a:endParaRPr lang="en-US" altLang="zh-CN" sz="1200" b="0" i="0" kern="1200" dirty="0">
              <a:solidFill>
                <a:schemeClr val="tx1"/>
              </a:solidFill>
              <a:effectLst/>
              <a:latin typeface="Arial" pitchFamily="34" charset="0"/>
              <a:ea typeface="+mn-ea"/>
              <a:cs typeface="+mn-cs"/>
            </a:endParaRPr>
          </a:p>
          <a:p>
            <a:r>
              <a:rPr lang="en-US" altLang="zh-CN" sz="1200" b="0" i="0" kern="1200" dirty="0">
                <a:solidFill>
                  <a:schemeClr val="tx1"/>
                </a:solidFill>
                <a:effectLst/>
                <a:latin typeface="Arial" pitchFamily="34" charset="0"/>
                <a:ea typeface="+mn-ea"/>
                <a:cs typeface="+mn-cs"/>
              </a:rPr>
              <a:t>Tarski</a:t>
            </a:r>
            <a:r>
              <a:rPr lang="zh-CN" altLang="en-US" sz="1200" b="0" i="0" kern="1200" dirty="0">
                <a:solidFill>
                  <a:schemeClr val="tx1"/>
                </a:solidFill>
                <a:effectLst/>
                <a:latin typeface="Arial" pitchFamily="34" charset="0"/>
                <a:ea typeface="+mn-ea"/>
                <a:cs typeface="+mn-cs"/>
              </a:rPr>
              <a:t> 给出了初等等价概念的形式表述</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两个结构初等等价</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当且 仅当它们满足相同的一阶句子</a:t>
            </a:r>
            <a:r>
              <a:rPr lang="en-US" altLang="zh-CN" sz="1200" b="0" i="0" kern="1200" dirty="0">
                <a:solidFill>
                  <a:schemeClr val="tx1"/>
                </a:solidFill>
                <a:effectLst/>
                <a:latin typeface="Arial" pitchFamily="34" charset="0"/>
                <a:ea typeface="+mn-ea"/>
                <a:cs typeface="+mn-cs"/>
              </a:rPr>
              <a:t>,</a:t>
            </a:r>
            <a:r>
              <a:rPr lang="zh-CN" altLang="en-US" sz="1200" b="0" i="0" kern="1200" dirty="0">
                <a:solidFill>
                  <a:schemeClr val="tx1"/>
                </a:solidFill>
                <a:effectLst/>
                <a:latin typeface="Arial" pitchFamily="34" charset="0"/>
                <a:ea typeface="+mn-ea"/>
                <a:cs typeface="+mn-cs"/>
              </a:rPr>
              <a:t>也就是说用一阶语言无法区分两个初等等价的 结构</a:t>
            </a:r>
            <a:r>
              <a:rPr lang="en-US" altLang="zh-CN" sz="1200" b="0" i="0" kern="1200" dirty="0">
                <a:solidFill>
                  <a:schemeClr val="tx1"/>
                </a:solidFill>
                <a:effectLst/>
                <a:latin typeface="Arial" pitchFamily="34" charset="0"/>
                <a:ea typeface="+mn-ea"/>
                <a:cs typeface="+mn-cs"/>
              </a:rPr>
              <a:t>)</a:t>
            </a:r>
            <a:endParaRPr lang="en-US" altLang="zh-CN"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本体可以追溯到亚里士多德尝试对世界上的事物进行分类</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Times New Roman" panose="02020603050405020304" pitchFamily="18" charset="0"/>
                <a:cs typeface="Times New Roman" panose="02020603050405020304" pitchFamily="18" charset="0"/>
              </a:rPr>
              <a:t>(gruber,1993)</a:t>
            </a:r>
            <a:r>
              <a:rPr lang="zh-CN" altLang="en-US" sz="1200" dirty="0">
                <a:latin typeface="Times New Roman" panose="02020603050405020304" pitchFamily="18" charset="0"/>
                <a:cs typeface="Times New Roman" panose="02020603050405020304" pitchFamily="18" charset="0"/>
              </a:rPr>
              <a:t>：对世界上客观存在物的系统地描述，即存在论</a:t>
            </a:r>
            <a:endParaRPr lang="en-US" altLang="zh-CN" sz="1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韦伯斯特词典：与存在的本质和联系相关的形而上学的分支，或与存在的本质或存在物的种类有关的特殊理论</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形而上学中</a:t>
            </a:r>
            <a:r>
              <a:rPr lang="zh-CN" altLang="en-US" sz="1200" dirty="0">
                <a:latin typeface="Times New Roman" panose="02020603050405020304" pitchFamily="18" charset="0"/>
                <a:cs typeface="Times New Roman" panose="02020603050405020304" pitchFamily="18" charset="0"/>
              </a:rPr>
              <a:t>本体是关于构成宇宙实体基本类型的学问，形而上学性质是描述现实最一般特性的学问</a:t>
            </a:r>
            <a:endParaRPr lang="en-US" altLang="zh-CN" sz="1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Metaphysics</a:t>
            </a:r>
            <a:r>
              <a:rPr lang="zh-CN" altLang="en-US" sz="1200" dirty="0"/>
              <a:t>举例：古代哲学家认为，世界由原子组成。</a:t>
            </a:r>
            <a:r>
              <a:rPr lang="zh-CN" altLang="en-US" sz="1200" b="0" i="0" kern="1200" dirty="0">
                <a:solidFill>
                  <a:schemeClr val="tx1"/>
                </a:solidFill>
                <a:effectLst/>
                <a:latin typeface="Arial" pitchFamily="34" charset="0"/>
                <a:ea typeface="+mn-ea"/>
                <a:cs typeface="+mn-cs"/>
              </a:rPr>
              <a:t>原子最早是哲学上具有本体论意义的抽象概念，随着人类认识的进步，原子逐渐从抽象的概念变成科学的理论。</a:t>
            </a: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an ontology is a formal explicit description of concepts in a domain of discourse (classes (sometimes called concepts)), properties of each concept describing various features and attributes of the concept (slots (sometimes called roles or properties)), and restrictions on slots (facets (sometimes called role restrictions)). An ontology together with a set of individual instances of classes constitutes a knowledge base. In reality, there is a fine line where the ontology ends and the knowledge base begins.</a:t>
            </a:r>
          </a:p>
          <a:p>
            <a:endParaRPr lang="en-US" altLang="zh-CN" sz="1200" kern="1200" dirty="0">
              <a:solidFill>
                <a:schemeClr val="tx1"/>
              </a:solidFill>
              <a:effectLst/>
              <a:latin typeface="Arial" pitchFamily="34" charset="0"/>
              <a:ea typeface="+mn-ea"/>
              <a:cs typeface="+mn-cs"/>
            </a:endParaRP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7</a:t>
            </a:fld>
            <a:endParaRPr lang="en-US"/>
          </a:p>
        </p:txBody>
      </p:sp>
    </p:spTree>
    <p:extLst>
      <p:ext uri="{BB962C8B-B14F-4D97-AF65-F5344CB8AC3E}">
        <p14:creationId xmlns:p14="http://schemas.microsoft.com/office/powerpoint/2010/main" val="60372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借鉴知识管理的螺旋模型，姚莉课题组提出的</a:t>
            </a:r>
            <a:r>
              <a:rPr lang="en-US" altLang="zh-CN" dirty="0"/>
              <a:t>SPIRALS</a:t>
            </a:r>
            <a:r>
              <a:rPr lang="zh-CN" altLang="en-US" dirty="0"/>
              <a:t>本体建模方法方法</a:t>
            </a: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101</a:t>
            </a:fld>
            <a:endParaRPr lang="en-US"/>
          </a:p>
        </p:txBody>
      </p:sp>
    </p:spTree>
    <p:extLst>
      <p:ext uri="{BB962C8B-B14F-4D97-AF65-F5344CB8AC3E}">
        <p14:creationId xmlns:p14="http://schemas.microsoft.com/office/powerpoint/2010/main" val="38175536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106</a:t>
            </a:fld>
            <a:endParaRPr lang="en-US"/>
          </a:p>
        </p:txBody>
      </p:sp>
    </p:spTree>
    <p:extLst>
      <p:ext uri="{BB962C8B-B14F-4D97-AF65-F5344CB8AC3E}">
        <p14:creationId xmlns:p14="http://schemas.microsoft.com/office/powerpoint/2010/main" val="23803941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r>
              <a:rPr lang="en-US" altLang="zh-CN" dirty="0">
                <a:latin typeface="Arial" charset="0"/>
              </a:rPr>
              <a:t>Our presentation includes 5 parts. First let us see the problem and motivation of this work.</a:t>
            </a:r>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113</a:t>
            </a:fld>
            <a:endParaRPr lang="en-US" altLang="zh-CN">
              <a:latin typeface="Arial" charset="0"/>
            </a:endParaRPr>
          </a:p>
        </p:txBody>
      </p:sp>
    </p:spTree>
    <p:extLst>
      <p:ext uri="{BB962C8B-B14F-4D97-AF65-F5344CB8AC3E}">
        <p14:creationId xmlns:p14="http://schemas.microsoft.com/office/powerpoint/2010/main" val="41425578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p:spPr>
        <p:txBody>
          <a:bodyPr/>
          <a:lstStyle/>
          <a:p>
            <a:r>
              <a:rPr lang="en-US" altLang="zh-CN" dirty="0">
                <a:latin typeface="Arial" charset="0"/>
              </a:rPr>
              <a:t>Our presentation includes 5 parts. First let us see the problem and motivation of this work.</a:t>
            </a:r>
            <a:endParaRPr lang="zh-CN" altLang="en-US" dirty="0">
              <a:latin typeface="Arial" charset="0"/>
            </a:endParaRPr>
          </a:p>
        </p:txBody>
      </p:sp>
      <p:sp>
        <p:nvSpPr>
          <p:cNvPr id="17412" name="灯片编号占位符 3"/>
          <p:cNvSpPr>
            <a:spLocks noGrp="1"/>
          </p:cNvSpPr>
          <p:nvPr>
            <p:ph type="sldNum" sz="quarter" idx="5"/>
          </p:nvPr>
        </p:nvSpPr>
        <p:spPr>
          <a:noFill/>
        </p:spPr>
        <p:txBody>
          <a:bodyPr/>
          <a:lstStyle/>
          <a:p>
            <a:pPr>
              <a:buFont typeface="Arial" charset="0"/>
              <a:buNone/>
            </a:pPr>
            <a:fld id="{484EE7BC-E6F5-4B71-94FB-18BEFE9FF2AF}" type="slidenum">
              <a:rPr lang="en-US" altLang="zh-CN" smtClean="0">
                <a:latin typeface="Arial" charset="0"/>
              </a:rPr>
              <a:pPr>
                <a:buFont typeface="Arial" charset="0"/>
                <a:buNone/>
              </a:pPr>
              <a:t>115</a:t>
            </a:fld>
            <a:endParaRPr lang="en-US" altLang="zh-CN">
              <a:latin typeface="Arial" charset="0"/>
            </a:endParaRPr>
          </a:p>
        </p:txBody>
      </p:sp>
    </p:spTree>
    <p:extLst>
      <p:ext uri="{BB962C8B-B14F-4D97-AF65-F5344CB8AC3E}">
        <p14:creationId xmlns:p14="http://schemas.microsoft.com/office/powerpoint/2010/main" val="10982606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a:noFill/>
          <a:ln/>
        </p:spPr>
        <p:txBody>
          <a:bodyPr/>
          <a:lstStyle/>
          <a:p>
            <a:r>
              <a:rPr lang="en-US" altLang="zh-CN" dirty="0">
                <a:latin typeface="Arial" charset="0"/>
              </a:rPr>
              <a:t>That’s all, thank you for listening.</a:t>
            </a:r>
            <a:endParaRPr lang="zh-CN" altLang="en-US" dirty="0">
              <a:latin typeface="Arial" charset="0"/>
            </a:endParaRPr>
          </a:p>
        </p:txBody>
      </p:sp>
      <p:sp>
        <p:nvSpPr>
          <p:cNvPr id="26628" name="灯片编号占位符 3"/>
          <p:cNvSpPr>
            <a:spLocks noGrp="1"/>
          </p:cNvSpPr>
          <p:nvPr>
            <p:ph type="sldNum" sz="quarter" idx="5"/>
          </p:nvPr>
        </p:nvSpPr>
        <p:spPr>
          <a:noFill/>
        </p:spPr>
        <p:txBody>
          <a:bodyPr/>
          <a:lstStyle/>
          <a:p>
            <a:pPr>
              <a:buFont typeface="Arial" charset="0"/>
              <a:buNone/>
            </a:pPr>
            <a:fld id="{3B11273F-73E3-47BA-9A5E-D941590D3952}" type="slidenum">
              <a:rPr lang="en-US" altLang="zh-CN" smtClean="0">
                <a:latin typeface="Arial" charset="0"/>
              </a:rPr>
              <a:pPr>
                <a:buFont typeface="Arial" charset="0"/>
                <a:buNone/>
              </a:pPr>
              <a:t>118</a:t>
            </a:fld>
            <a:endParaRPr lang="en-US" altLang="zh-CN">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虽然在计算机学科中，对本体没有一个公认的形式化定义，但是也有一些广泛认同的描述</a:t>
            </a:r>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8</a:t>
            </a:fld>
            <a:endParaRPr lang="en-US"/>
          </a:p>
        </p:txBody>
      </p:sp>
    </p:spTree>
    <p:extLst>
      <p:ext uri="{BB962C8B-B14F-4D97-AF65-F5344CB8AC3E}">
        <p14:creationId xmlns:p14="http://schemas.microsoft.com/office/powerpoint/2010/main" val="3531503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C54AF995-EEEB-4A4E-91FF-D22BA8E551C4}"/>
              </a:ext>
            </a:extLst>
          </p:cNvPr>
          <p:cNvSpPr>
            <a:spLocks noGrp="1" noRot="1" noChangeAspect="1" noChangeArrowheads="1" noTextEdit="1"/>
          </p:cNvSpPr>
          <p:nvPr>
            <p:ph type="sldImg"/>
          </p:nvPr>
        </p:nvSpPr>
        <p:spPr>
          <a:ln/>
        </p:spPr>
      </p:sp>
      <p:sp>
        <p:nvSpPr>
          <p:cNvPr id="198659" name="Rectangle 3">
            <a:extLst>
              <a:ext uri="{FF2B5EF4-FFF2-40B4-BE49-F238E27FC236}">
                <a16:creationId xmlns:a16="http://schemas.microsoft.com/office/drawing/2014/main" id="{1CE62B84-758E-4092-ADFD-716919F9FB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For example, we might have an ontology of time which treats time as a continuous line of (time) points (or, discrete, branching or other)</a:t>
            </a:r>
            <a:endParaRPr lang="zh-CN" altLang="en-US" sz="1200"/>
          </a:p>
          <a:p>
            <a:r>
              <a:rPr lang="zh-CN" altLang="en-US"/>
              <a:t>当然</a:t>
            </a:r>
            <a:r>
              <a:rPr lang="zh-CN" altLang="en-US" dirty="0"/>
              <a:t>，不同的人具有不同的本体论：以时间为例，</a:t>
            </a:r>
            <a:endParaRPr lang="en-US" altLang="zh-CN" dirty="0"/>
          </a:p>
          <a:p>
            <a:r>
              <a:rPr lang="zh-CN" altLang="en-US" dirty="0"/>
              <a:t>在没有系统学习物理之前，人们的时空观依旧停留在牛顿的绝对时空观，认为时间是均匀流逝的，空间是均匀平直的分布着。</a:t>
            </a:r>
          </a:p>
          <a:p>
            <a:r>
              <a:rPr lang="zh-CN" altLang="en-US" dirty="0"/>
              <a:t>但是爱因斯坦认为，时间是相对的， 时间因物质的运动而改变。</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Arial" pitchFamily="34" charset="0"/>
                <a:ea typeface="+mn-ea"/>
                <a:cs typeface="+mn-cs"/>
              </a:rPr>
              <a:t>Nicola Guarino</a:t>
            </a:r>
            <a:r>
              <a:rPr lang="en-US" altLang="zh-CN" sz="1200" b="0" i="0" kern="1200" dirty="0">
                <a:solidFill>
                  <a:schemeClr val="tx1"/>
                </a:solidFill>
                <a:effectLst/>
                <a:latin typeface="Arial" pitchFamily="34" charset="0"/>
                <a:ea typeface="+mn-ea"/>
                <a:cs typeface="+mn-cs"/>
              </a:rPr>
              <a:t> (born 1954, in Messina) is an Italian </a:t>
            </a:r>
            <a:r>
              <a:rPr lang="en-US" altLang="zh-CN" sz="1200" b="0" i="0" u="none" strike="noStrike" kern="1200" dirty="0">
                <a:solidFill>
                  <a:schemeClr val="tx1"/>
                </a:solidFill>
                <a:effectLst/>
                <a:latin typeface="Arial" pitchFamily="34" charset="0"/>
                <a:ea typeface="+mn-ea"/>
                <a:cs typeface="+mn-cs"/>
                <a:hlinkClick r:id="rId3" tooltip="Computer scientist"/>
              </a:rPr>
              <a:t>computer scientist</a:t>
            </a:r>
            <a:r>
              <a:rPr lang="en-US" altLang="zh-CN" sz="1200" b="0" i="0" kern="1200" dirty="0">
                <a:solidFill>
                  <a:schemeClr val="tx1"/>
                </a:solidFill>
                <a:effectLst/>
                <a:latin typeface="Arial" pitchFamily="34" charset="0"/>
                <a:ea typeface="+mn-ea"/>
                <a:cs typeface="+mn-cs"/>
              </a:rPr>
              <a:t> and researcher in the area of Formal Ontology for Information Systems, and the head of the Laboratory for Applied Ontology (LOA), part of the Italian National Research Council (CNR) in </a:t>
            </a:r>
            <a:r>
              <a:rPr lang="en-US" altLang="zh-CN" sz="1200" b="0" i="0" u="none" strike="noStrike" kern="1200" dirty="0">
                <a:solidFill>
                  <a:schemeClr val="tx1"/>
                </a:solidFill>
                <a:effectLst/>
                <a:latin typeface="Arial" pitchFamily="34" charset="0"/>
                <a:ea typeface="+mn-ea"/>
                <a:cs typeface="+mn-cs"/>
                <a:hlinkClick r:id="rId4" tooltip="Trento"/>
              </a:rPr>
              <a:t>Trento</a:t>
            </a:r>
            <a:r>
              <a:rPr lang="en-US" altLang="zh-CN" sz="1200" b="0" i="0" kern="1200" dirty="0">
                <a:solidFill>
                  <a:schemeClr val="tx1"/>
                </a:solidFill>
                <a:effectLst/>
                <a:latin typeface="Arial" pitchFamily="34" charset="0"/>
                <a:ea typeface="+mn-ea"/>
                <a:cs typeface="+mn-cs"/>
              </a:rPr>
              <a:t>.</a:t>
            </a:r>
          </a:p>
          <a:p>
            <a:r>
              <a:rPr lang="zh-CN" altLang="en-US" sz="1200" b="0" i="0" kern="1200" dirty="0">
                <a:solidFill>
                  <a:schemeClr val="tx1"/>
                </a:solidFill>
                <a:effectLst/>
                <a:latin typeface="Arial" pitchFamily="34" charset="0"/>
                <a:ea typeface="+mn-ea"/>
                <a:cs typeface="+mn-cs"/>
              </a:rPr>
              <a:t>不是最终的标准定义，却符合大多数普通的标准用法，对信息学科具有理论指导意义</a:t>
            </a:r>
            <a:endParaRPr lang="en-US" altLang="zh-CN" sz="1200" b="0" i="0" kern="1200" dirty="0">
              <a:solidFill>
                <a:schemeClr val="tx1"/>
              </a:solidFill>
              <a:effectLst/>
              <a:latin typeface="Arial" pitchFamily="34" charset="0"/>
              <a:ea typeface="+mn-ea"/>
              <a:cs typeface="+mn-cs"/>
            </a:endParaRPr>
          </a:p>
          <a:p>
            <a:endParaRPr lang="en-US" altLang="zh-CN" sz="1200" b="0" i="0" kern="1200" dirty="0">
              <a:solidFill>
                <a:schemeClr val="tx1"/>
              </a:solidFill>
              <a:effectLst/>
              <a:latin typeface="Arial" pitchFamily="34" charset="0"/>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10</a:t>
            </a:fld>
            <a:endParaRPr lang="en-US"/>
          </a:p>
        </p:txBody>
      </p:sp>
    </p:spTree>
    <p:extLst>
      <p:ext uri="{BB962C8B-B14F-4D97-AF65-F5344CB8AC3E}">
        <p14:creationId xmlns:p14="http://schemas.microsoft.com/office/powerpoint/2010/main" val="1289345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dirty="0">
                <a:solidFill>
                  <a:schemeClr val="tx1"/>
                </a:solidFill>
                <a:effectLst/>
                <a:latin typeface="Arial" pitchFamily="34" charset="0"/>
                <a:ea typeface="+mn-ea"/>
                <a:cs typeface="+mn-cs"/>
                <a:hlinkClick r:id="rId3"/>
              </a:rPr>
              <a:t>汤姆</a:t>
            </a:r>
            <a:r>
              <a:rPr lang="en-US" altLang="zh-CN" sz="1200" b="0" i="0" u="none" strike="noStrike" kern="1200" dirty="0">
                <a:solidFill>
                  <a:schemeClr val="tx1"/>
                </a:solidFill>
                <a:effectLst/>
                <a:latin typeface="Arial" pitchFamily="34" charset="0"/>
                <a:ea typeface="+mn-ea"/>
                <a:cs typeface="+mn-cs"/>
                <a:hlinkClick r:id="rId3"/>
              </a:rPr>
              <a:t>·</a:t>
            </a:r>
            <a:r>
              <a:rPr lang="zh-CN" altLang="en-US" sz="1200" b="0" i="0" u="none" strike="noStrike" kern="1200" dirty="0">
                <a:solidFill>
                  <a:schemeClr val="tx1"/>
                </a:solidFill>
                <a:effectLst/>
                <a:latin typeface="Arial" pitchFamily="34" charset="0"/>
                <a:ea typeface="+mn-ea"/>
                <a:cs typeface="+mn-cs"/>
                <a:hlinkClick r:id="rId3"/>
              </a:rPr>
              <a:t>格鲁伯（</a:t>
            </a:r>
            <a:r>
              <a:rPr lang="en-US" altLang="zh-CN" sz="1200" b="0" i="0" u="none" strike="noStrike" kern="1200" dirty="0">
                <a:solidFill>
                  <a:schemeClr val="tx1"/>
                </a:solidFill>
                <a:effectLst/>
                <a:latin typeface="Arial" pitchFamily="34" charset="0"/>
                <a:ea typeface="+mn-ea"/>
                <a:cs typeface="+mn-cs"/>
                <a:hlinkClick r:id="rId3"/>
              </a:rPr>
              <a:t>Tom Gruber</a:t>
            </a:r>
            <a:r>
              <a:rPr lang="zh-CN" altLang="en-US" sz="1200" b="0" i="0" u="none" strike="noStrike" kern="1200" dirty="0">
                <a:solidFill>
                  <a:schemeClr val="tx1"/>
                </a:solidFill>
                <a:effectLst/>
                <a:latin typeface="Arial" pitchFamily="34" charset="0"/>
                <a:ea typeface="+mn-ea"/>
                <a:cs typeface="+mn-cs"/>
                <a:hlinkClick r:id="rId3"/>
              </a:rPr>
              <a:t>）是苹果语音助手</a:t>
            </a:r>
            <a:r>
              <a:rPr lang="en-US" altLang="zh-CN" sz="1200" b="0" i="0" u="none" strike="noStrike" kern="1200" dirty="0">
                <a:solidFill>
                  <a:schemeClr val="tx1"/>
                </a:solidFill>
                <a:effectLst/>
                <a:latin typeface="Arial" pitchFamily="34" charset="0"/>
                <a:ea typeface="+mn-ea"/>
                <a:cs typeface="+mn-cs"/>
                <a:hlinkClick r:id="rId3"/>
              </a:rPr>
              <a:t>Siri</a:t>
            </a:r>
            <a:r>
              <a:rPr lang="zh-CN" altLang="en-US" sz="1200" b="0" i="0" u="none" strike="noStrike" kern="1200" dirty="0">
                <a:solidFill>
                  <a:schemeClr val="tx1"/>
                </a:solidFill>
                <a:effectLst/>
                <a:latin typeface="Arial" pitchFamily="34" charset="0"/>
                <a:ea typeface="+mn-ea"/>
                <a:cs typeface="+mn-cs"/>
                <a:hlinkClick r:id="rId3"/>
              </a:rPr>
              <a:t>的联合创始人，在</a:t>
            </a:r>
            <a:r>
              <a:rPr lang="en-US" altLang="zh-CN" sz="1200" b="0" i="0" u="none" strike="noStrike" kern="1200" dirty="0">
                <a:solidFill>
                  <a:schemeClr val="tx1"/>
                </a:solidFill>
                <a:effectLst/>
                <a:latin typeface="Arial" pitchFamily="34" charset="0"/>
                <a:ea typeface="+mn-ea"/>
                <a:cs typeface="+mn-cs"/>
                <a:hlinkClick r:id="rId3"/>
              </a:rPr>
              <a:t>Apple</a:t>
            </a:r>
            <a:r>
              <a:rPr lang="zh-CN" altLang="en-US" sz="1200" b="0" i="0" u="none" strike="noStrike" kern="1200" dirty="0">
                <a:solidFill>
                  <a:schemeClr val="tx1"/>
                </a:solidFill>
                <a:effectLst/>
                <a:latin typeface="Arial" pitchFamily="34" charset="0"/>
                <a:ea typeface="+mn-ea"/>
                <a:cs typeface="+mn-cs"/>
                <a:hlinkClick r:id="rId3"/>
              </a:rPr>
              <a:t>任职之前，他曾</a:t>
            </a:r>
            <a:r>
              <a:rPr lang="zh-CN" altLang="en-US" sz="1200" b="0" i="0" u="none" strike="noStrike" kern="1200" dirty="0">
                <a:solidFill>
                  <a:schemeClr val="tx1"/>
                </a:solidFill>
                <a:effectLst/>
                <a:latin typeface="Arial" pitchFamily="34" charset="0"/>
                <a:ea typeface="+mn-ea"/>
                <a:cs typeface="+mn-cs"/>
              </a:rPr>
              <a:t>在</a:t>
            </a:r>
            <a:r>
              <a:rPr lang="en-US" altLang="zh-CN" sz="1200" b="0" i="0" u="none" strike="noStrike" kern="1200" dirty="0" err="1">
                <a:solidFill>
                  <a:schemeClr val="tx1"/>
                </a:solidFill>
                <a:effectLst/>
                <a:latin typeface="Arial" pitchFamily="34" charset="0"/>
                <a:ea typeface="+mn-ea"/>
                <a:cs typeface="+mn-cs"/>
              </a:rPr>
              <a:t>stanford</a:t>
            </a:r>
            <a:r>
              <a:rPr lang="zh-CN" altLang="en-US" sz="1200" b="0" i="0" u="none" strike="noStrike" kern="1200" dirty="0">
                <a:solidFill>
                  <a:schemeClr val="tx1"/>
                </a:solidFill>
                <a:effectLst/>
                <a:latin typeface="Arial" pitchFamily="34" charset="0"/>
                <a:ea typeface="+mn-ea"/>
                <a:cs typeface="+mn-cs"/>
              </a:rPr>
              <a:t>任教，</a:t>
            </a:r>
            <a:r>
              <a:rPr lang="zh-CN" altLang="en-US" sz="1200" b="0" i="0" u="none" strike="noStrike" kern="1200" dirty="0">
                <a:solidFill>
                  <a:schemeClr val="tx1"/>
                </a:solidFill>
                <a:effectLst/>
                <a:latin typeface="Arial" pitchFamily="34" charset="0"/>
                <a:ea typeface="+mn-ea"/>
                <a:cs typeface="+mn-cs"/>
                <a:hlinkClick r:id="rId3"/>
              </a:rPr>
              <a:t>领导设计集体知识系统和协同知识管理领域的技术，他在人工智能方面的研究，尤其是本体工程学，为语义网奠定了基础。</a:t>
            </a:r>
            <a:endParaRPr lang="en-US" altLang="zh-CN" sz="1200" b="0" i="0" u="none" strike="noStrike" kern="1200" dirty="0">
              <a:solidFill>
                <a:schemeClr val="tx1"/>
              </a:solidFill>
              <a:effectLst/>
              <a:latin typeface="Arial" pitchFamily="34" charset="0"/>
              <a:ea typeface="+mn-ea"/>
              <a:cs typeface="+mn-cs"/>
              <a:hlinkClick r:id="rId3"/>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u="none" strike="noStrike" kern="1200" dirty="0">
                <a:solidFill>
                  <a:schemeClr val="tx1"/>
                </a:solidFill>
                <a:effectLst/>
                <a:latin typeface="Arial" pitchFamily="34" charset="0"/>
                <a:ea typeface="+mn-ea"/>
                <a:cs typeface="+mn-cs"/>
                <a:hlinkClick r:id="rId3"/>
              </a:rPr>
              <a:t>Tom Gruber</a:t>
            </a:r>
            <a:r>
              <a:rPr lang="en-US" altLang="zh-CN" sz="1200" b="0" i="0" kern="1200" dirty="0">
                <a:solidFill>
                  <a:schemeClr val="tx1"/>
                </a:solidFill>
                <a:effectLst/>
                <a:latin typeface="Arial" pitchFamily="34" charset="0"/>
                <a:ea typeface="+mn-ea"/>
                <a:cs typeface="+mn-cs"/>
              </a:rPr>
              <a:t> is a product designer, entrepreneur, and AI thought leader who uses technology to augment human intelligence. He was co-founder, CTO, and head of design for the team that created the </a:t>
            </a:r>
            <a:r>
              <a:rPr lang="en-US" altLang="zh-CN" sz="1200" b="0" i="0" u="none" strike="noStrike" kern="1200" dirty="0">
                <a:solidFill>
                  <a:schemeClr val="tx1"/>
                </a:solidFill>
                <a:effectLst/>
                <a:latin typeface="Arial" pitchFamily="34" charset="0"/>
                <a:ea typeface="+mn-ea"/>
                <a:cs typeface="+mn-cs"/>
                <a:hlinkClick r:id="rId4"/>
              </a:rPr>
              <a:t>Siri virtual assistant</a:t>
            </a:r>
            <a:r>
              <a:rPr lang="en-US" altLang="zh-CN" sz="1200" b="0" i="0" kern="1200" dirty="0">
                <a:solidFill>
                  <a:schemeClr val="tx1"/>
                </a:solidFill>
                <a:effectLst/>
                <a:latin typeface="Arial" pitchFamily="34" charset="0"/>
                <a:ea typeface="+mn-ea"/>
                <a:cs typeface="+mn-cs"/>
              </a:rPr>
              <a:t>.  At Apple for over 8 years, Tom led the Advanced Development Group that designed and prototyped new capabilities for products that bring intelligence to the interface. Previously, he led design and technology for pioneering companies in </a:t>
            </a:r>
            <a:r>
              <a:rPr lang="en-US" altLang="zh-CN" sz="1200" b="0" i="0" u="none" strike="noStrike" kern="1200" dirty="0">
                <a:solidFill>
                  <a:schemeClr val="tx1"/>
                </a:solidFill>
                <a:effectLst/>
                <a:latin typeface="Arial" pitchFamily="34" charset="0"/>
                <a:ea typeface="+mn-ea"/>
                <a:cs typeface="+mn-cs"/>
                <a:hlinkClick r:id="rId5"/>
              </a:rPr>
              <a:t>Collective Knowledge Systems</a:t>
            </a:r>
            <a:r>
              <a:rPr lang="en-US" altLang="zh-CN" sz="1200" b="0" i="0" kern="1200" dirty="0">
                <a:solidFill>
                  <a:schemeClr val="tx1"/>
                </a:solidFill>
                <a:effectLst/>
                <a:latin typeface="Arial" pitchFamily="34" charset="0"/>
                <a:ea typeface="+mn-ea"/>
                <a:cs typeface="+mn-cs"/>
              </a:rPr>
              <a:t> and </a:t>
            </a:r>
            <a:r>
              <a:rPr lang="en-US" altLang="zh-CN" sz="1200" b="0" i="0" u="none" strike="noStrike" kern="1200" dirty="0">
                <a:solidFill>
                  <a:schemeClr val="tx1"/>
                </a:solidFill>
                <a:effectLst/>
                <a:latin typeface="Arial" pitchFamily="34" charset="0"/>
                <a:ea typeface="+mn-ea"/>
                <a:cs typeface="+mn-cs"/>
                <a:hlinkClick r:id="rId6"/>
              </a:rPr>
              <a:t>Collaborative Knowledge Management</a:t>
            </a:r>
            <a:r>
              <a:rPr lang="en-US" altLang="zh-CN" sz="1200" b="0" i="0" kern="1200" dirty="0">
                <a:solidFill>
                  <a:schemeClr val="tx1"/>
                </a:solidFill>
                <a:effectLst/>
                <a:latin typeface="Arial" pitchFamily="34" charset="0"/>
                <a:ea typeface="+mn-ea"/>
                <a:cs typeface="+mn-cs"/>
              </a:rPr>
              <a:t>, which harvest the collective contributions of people working together on line. His research in Artificial Intelligence, particularly </a:t>
            </a:r>
            <a:r>
              <a:rPr lang="en-US" altLang="zh-CN" sz="1200" b="0" i="0" u="none" strike="noStrike" kern="1200" dirty="0">
                <a:solidFill>
                  <a:schemeClr val="tx1"/>
                </a:solidFill>
                <a:effectLst/>
                <a:latin typeface="Arial" pitchFamily="34" charset="0"/>
                <a:ea typeface="+mn-ea"/>
                <a:cs typeface="+mn-cs"/>
                <a:hlinkClick r:id="rId7"/>
              </a:rPr>
              <a:t>ontology engineering</a:t>
            </a:r>
            <a:r>
              <a:rPr lang="en-US" altLang="zh-CN" sz="1200" b="0" i="0" kern="1200" dirty="0">
                <a:solidFill>
                  <a:schemeClr val="tx1"/>
                </a:solidFill>
                <a:effectLst/>
                <a:latin typeface="Arial" pitchFamily="34" charset="0"/>
                <a:ea typeface="+mn-ea"/>
                <a:cs typeface="+mn-cs"/>
              </a:rPr>
              <a:t>, helped lay the foundation for the Semantic Web.</a:t>
            </a:r>
          </a:p>
          <a:p>
            <a:endParaRPr lang="zh-CN" altLang="en-US" dirty="0"/>
          </a:p>
        </p:txBody>
      </p:sp>
      <p:sp>
        <p:nvSpPr>
          <p:cNvPr id="4" name="灯片编号占位符 3"/>
          <p:cNvSpPr>
            <a:spLocks noGrp="1"/>
          </p:cNvSpPr>
          <p:nvPr>
            <p:ph type="sldNum" sz="quarter" idx="5"/>
          </p:nvPr>
        </p:nvSpPr>
        <p:spPr/>
        <p:txBody>
          <a:bodyPr/>
          <a:lstStyle/>
          <a:p>
            <a:pPr>
              <a:defRPr/>
            </a:pPr>
            <a:fld id="{C139AF75-7607-4CAE-B840-EFD166495120}" type="slidenum">
              <a:rPr lang="en-US" smtClean="0"/>
              <a:pPr>
                <a:defRPr/>
              </a:pPr>
              <a:t>11</a:t>
            </a:fld>
            <a:endParaRPr lang="en-US"/>
          </a:p>
        </p:txBody>
      </p:sp>
    </p:spTree>
    <p:extLst>
      <p:ext uri="{BB962C8B-B14F-4D97-AF65-F5344CB8AC3E}">
        <p14:creationId xmlns:p14="http://schemas.microsoft.com/office/powerpoint/2010/main" val="4180700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461229" y="687220"/>
            <a:ext cx="7682771" cy="545277"/>
          </a:xfrm>
          <a:prstGeom prst="rect">
            <a:avLst/>
          </a:prstGeom>
        </p:spPr>
        <p:txBody>
          <a:bodyPr/>
          <a:lstStyle>
            <a:lvl1pPr algn="l">
              <a:defRPr sz="4000">
                <a:solidFill>
                  <a:schemeClr val="accent2">
                    <a:lumMod val="50000"/>
                  </a:schemeClr>
                </a:solidFill>
                <a:latin typeface="Times New Roman" panose="02020603050405020304" pitchFamily="18" charset="0"/>
                <a:ea typeface="隶书" panose="02010509060101010101" pitchFamily="49" charset="-122"/>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470848" y="1728905"/>
            <a:ext cx="8229600" cy="4385292"/>
          </a:xfrm>
        </p:spPr>
        <p:txBody>
          <a:bodyPr/>
          <a:lstStyle>
            <a:lvl1pPr marL="342900" indent="-342900">
              <a:buFont typeface="Wingdings" panose="05000000000000000000" pitchFamily="2" charset="2"/>
              <a:buChar char="n"/>
              <a:defRPr sz="3600">
                <a:latin typeface="华文楷体" pitchFamily="2" charset="-122"/>
                <a:ea typeface="华文楷体" pitchFamily="2" charset="-122"/>
              </a:defRPr>
            </a:lvl1pPr>
            <a:lvl2pPr>
              <a:lnSpc>
                <a:spcPct val="150000"/>
              </a:lnSpc>
              <a:defRPr sz="2800">
                <a:latin typeface="楷体" pitchFamily="49" charset="-122"/>
                <a:ea typeface="楷体" pitchFamily="49" charset="-122"/>
              </a:defRPr>
            </a:lvl2pPr>
            <a:lvl3pPr marL="1143000" indent="-228600">
              <a:buFont typeface="Wingdings" panose="05000000000000000000" pitchFamily="2" charset="2"/>
              <a:buChar char="Ø"/>
              <a:defRPr sz="2000">
                <a:latin typeface="楷体" pitchFamily="49" charset="-122"/>
                <a:ea typeface="楷体" pitchFamily="49" charset="-122"/>
              </a:defRPr>
            </a:lvl3pPr>
            <a:lvl4pPr marL="1600200" indent="-228600">
              <a:buFont typeface="Wingdings" panose="05000000000000000000" pitchFamily="2" charset="2"/>
              <a:buChar char="ü"/>
              <a:defRPr sz="1600">
                <a:latin typeface="楷体" pitchFamily="49" charset="-122"/>
                <a:ea typeface="楷体" pitchFamily="49" charset="-122"/>
              </a:defRPr>
            </a:lvl4pPr>
            <a:lvl5pPr>
              <a:defRPr sz="1400">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0D2254-020F-4442-9412-7187018FBA91}" type="slidenum">
              <a:rPr lang="zh-CN" alt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F680898-7C93-42E7-BCAB-75C340CEE41E}" type="slidenum">
              <a:rPr lang="zh-CN" alt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19F01-1BE4-475D-B7B1-4A83BB9A4BBC}"/>
              </a:ext>
            </a:extLst>
          </p:cNvPr>
          <p:cNvSpPr>
            <a:spLocks noGrp="1"/>
          </p:cNvSpPr>
          <p:nvPr>
            <p:ph type="title"/>
          </p:nvPr>
        </p:nvSpPr>
        <p:spPr>
          <a:xfrm>
            <a:off x="738554" y="136525"/>
            <a:ext cx="8229600" cy="1143000"/>
          </a:xfrm>
        </p:spPr>
        <p:txBody>
          <a:bodyPr/>
          <a:lstStyle/>
          <a:p>
            <a:r>
              <a:rPr lang="zh-CN" altLang="en-US" dirty="0"/>
              <a:t>单击此处编辑母版标题样式</a:t>
            </a:r>
          </a:p>
        </p:txBody>
      </p:sp>
      <p:sp>
        <p:nvSpPr>
          <p:cNvPr id="4" name="页脚占位符 3">
            <a:extLst>
              <a:ext uri="{FF2B5EF4-FFF2-40B4-BE49-F238E27FC236}">
                <a16:creationId xmlns:a16="http://schemas.microsoft.com/office/drawing/2014/main" id="{8AA352E0-F2FD-4F72-AD42-8B0D2A9CE731}"/>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74C9DDDB-D7E5-411D-ACA8-818E4448C8DF}"/>
              </a:ext>
            </a:extLst>
          </p:cNvPr>
          <p:cNvSpPr>
            <a:spLocks noGrp="1"/>
          </p:cNvSpPr>
          <p:nvPr>
            <p:ph type="sldNum" sz="quarter" idx="12"/>
          </p:nvPr>
        </p:nvSpPr>
        <p:spPr/>
        <p:txBody>
          <a:bodyPr/>
          <a:lstStyle>
            <a:lvl1pPr>
              <a:defRPr/>
            </a:lvl1pPr>
          </a:lstStyle>
          <a:p>
            <a:fld id="{056E5E77-0D04-468D-ACCF-E4A12F1AF95E}" type="slidenum">
              <a:rPr lang="en-US" altLang="zh-CN"/>
              <a:pPr/>
              <a:t>‹#›</a:t>
            </a:fld>
            <a:endParaRPr lang="en-US" altLang="zh-CN"/>
          </a:p>
        </p:txBody>
      </p:sp>
    </p:spTree>
    <p:extLst>
      <p:ext uri="{BB962C8B-B14F-4D97-AF65-F5344CB8AC3E}">
        <p14:creationId xmlns:p14="http://schemas.microsoft.com/office/powerpoint/2010/main" val="83524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50631" y="132557"/>
            <a:ext cx="8229600" cy="1143000"/>
          </a:xfrm>
        </p:spPr>
        <p:txBody>
          <a:bodyPr/>
          <a:lstStyle/>
          <a:p>
            <a:r>
              <a:rPr lang="zh-CN" altLang="en-US" dirty="0"/>
              <a:t>单击此处编辑母版标题样式</a:t>
            </a:r>
          </a:p>
        </p:txBody>
      </p:sp>
      <p:sp>
        <p:nvSpPr>
          <p:cNvPr id="3" name="内容占位符 2"/>
          <p:cNvSpPr>
            <a:spLocks noGrp="1"/>
          </p:cNvSpPr>
          <p:nvPr>
            <p:ph sz="half" idx="1"/>
          </p:nvPr>
        </p:nvSpPr>
        <p:spPr>
          <a:xfrm>
            <a:off x="328613" y="1941513"/>
            <a:ext cx="402748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08500" y="1941513"/>
            <a:ext cx="40290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8">
            <a:extLst>
              <a:ext uri="{FF2B5EF4-FFF2-40B4-BE49-F238E27FC236}">
                <a16:creationId xmlns:a16="http://schemas.microsoft.com/office/drawing/2014/main" id="{26A026E0-6849-4011-8655-EFD747CEAB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a:extLst>
              <a:ext uri="{FF2B5EF4-FFF2-40B4-BE49-F238E27FC236}">
                <a16:creationId xmlns:a16="http://schemas.microsoft.com/office/drawing/2014/main" id="{C2B01C7E-96E9-43CB-BBDD-3EB70342241F}"/>
              </a:ext>
            </a:extLst>
          </p:cNvPr>
          <p:cNvSpPr>
            <a:spLocks noGrp="1" noChangeArrowheads="1"/>
          </p:cNvSpPr>
          <p:nvPr>
            <p:ph type="sldNum" sz="quarter" idx="12"/>
          </p:nvPr>
        </p:nvSpPr>
        <p:spPr>
          <a:ln/>
        </p:spPr>
        <p:txBody>
          <a:bodyPr/>
          <a:lstStyle>
            <a:lvl1pPr>
              <a:defRPr/>
            </a:lvl1pPr>
          </a:lstStyle>
          <a:p>
            <a:fld id="{E882D7CB-8A22-48AC-A919-420FA907F50C}" type="slidenum">
              <a:rPr lang="en-US" altLang="zh-CN"/>
              <a:pPr/>
              <a:t>‹#›</a:t>
            </a:fld>
            <a:endParaRPr lang="en-US" altLang="zh-CN"/>
          </a:p>
        </p:txBody>
      </p:sp>
    </p:spTree>
    <p:extLst>
      <p:ext uri="{BB962C8B-B14F-4D97-AF65-F5344CB8AC3E}">
        <p14:creationId xmlns:p14="http://schemas.microsoft.com/office/powerpoint/2010/main" val="254291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428728" y="3857628"/>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363017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93345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457200" y="2070100"/>
            <a:ext cx="8229600" cy="4056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buFont typeface="Arial" pitchFamily="34" charset="0"/>
              <a:buNone/>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buFont typeface="Arial" pitchFamily="34" charset="0"/>
              <a:buNone/>
              <a:defRPr sz="1400"/>
            </a:lvl1pPr>
          </a:lstStyle>
          <a:p>
            <a:pPr>
              <a:defRPr/>
            </a:pPr>
            <a:fld id="{5424A234-D46C-4D7F-8F34-F1A4E09083EA}" type="slidenum">
              <a:rPr lang="zh-CN" altLang="en-US"/>
              <a:pPr>
                <a:defRPr/>
              </a:pPr>
              <a:t>‹#›</a:t>
            </a:fld>
            <a:endParaRPr lang="en-US"/>
          </a:p>
        </p:txBody>
      </p:sp>
      <p:sp>
        <p:nvSpPr>
          <p:cNvPr id="8" name="Rectangle 19">
            <a:extLst>
              <a:ext uri="{FF2B5EF4-FFF2-40B4-BE49-F238E27FC236}">
                <a16:creationId xmlns:a16="http://schemas.microsoft.com/office/drawing/2014/main" id="{F0AE173A-97E4-421A-A1FA-D16A30D690F9}"/>
              </a:ext>
            </a:extLst>
          </p:cNvPr>
          <p:cNvSpPr>
            <a:spLocks noChangeArrowheads="1"/>
          </p:cNvSpPr>
          <p:nvPr userDrawn="1"/>
        </p:nvSpPr>
        <p:spPr bwMode="auto">
          <a:xfrm flipV="1">
            <a:off x="71438" y="1268413"/>
            <a:ext cx="8693150" cy="55562"/>
          </a:xfrm>
          <a:prstGeom prst="rect">
            <a:avLst/>
          </a:prstGeom>
          <a:gradFill rotWithShape="0">
            <a:gsLst>
              <a:gs pos="0">
                <a:schemeClr val="bg2"/>
              </a:gs>
              <a:gs pos="100000">
                <a:schemeClr val="bg1"/>
              </a:gs>
            </a:gsLst>
            <a:lin ang="0" scaled="1"/>
          </a:gradFill>
          <a:ln w="9525">
            <a:noFill/>
            <a:miter lim="800000"/>
            <a:headEnd/>
            <a:tailEnd/>
          </a:ln>
        </p:spPr>
        <p:txBody>
          <a:bodyPr rot="10800000" wrap="none" anchor="ctr"/>
          <a:lstStyle/>
          <a:p>
            <a:pPr>
              <a:defRPr/>
            </a:pPr>
            <a:endParaRPr lang="zh-CN" altLang="en-US"/>
          </a:p>
        </p:txBody>
      </p:sp>
      <p:sp>
        <p:nvSpPr>
          <p:cNvPr id="9" name="Rectangle 20">
            <a:extLst>
              <a:ext uri="{FF2B5EF4-FFF2-40B4-BE49-F238E27FC236}">
                <a16:creationId xmlns:a16="http://schemas.microsoft.com/office/drawing/2014/main" id="{2535A8AA-0AEF-4271-AF10-73292B150A41}"/>
              </a:ext>
            </a:extLst>
          </p:cNvPr>
          <p:cNvSpPr>
            <a:spLocks noChangeArrowheads="1"/>
          </p:cNvSpPr>
          <p:nvPr userDrawn="1"/>
        </p:nvSpPr>
        <p:spPr bwMode="auto">
          <a:xfrm>
            <a:off x="431800" y="476250"/>
            <a:ext cx="31750" cy="105251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10" name="Rectangle 12">
            <a:extLst>
              <a:ext uri="{FF2B5EF4-FFF2-40B4-BE49-F238E27FC236}">
                <a16:creationId xmlns:a16="http://schemas.microsoft.com/office/drawing/2014/main" id="{27BEB7D4-55AC-4419-9874-A6F429DAB43A}"/>
              </a:ext>
            </a:extLst>
          </p:cNvPr>
          <p:cNvSpPr txBox="1">
            <a:spLocks noChangeArrowheads="1"/>
          </p:cNvSpPr>
          <p:nvPr userDrawn="1"/>
        </p:nvSpPr>
        <p:spPr bwMode="auto">
          <a:xfrm>
            <a:off x="0" y="64008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Font typeface="Arial" charset="0"/>
              <a:defRPr sz="1400" kern="1200">
                <a:solidFill>
                  <a:srgbClr val="66FF66"/>
                </a:solidFill>
                <a:latin typeface="华文隶书" pitchFamily="2" charset="-122"/>
                <a:ea typeface="华文隶书" pitchFamily="2" charset="-122"/>
                <a:cs typeface="+mn-cs"/>
              </a:defRPr>
            </a:lvl1pPr>
            <a:lvl2pPr marL="4572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Symbol" pitchFamily="18" charset="2"/>
                <a:ea typeface="宋体" pitchFamily="2" charset="-122"/>
                <a:cs typeface="+mn-cs"/>
              </a:defRPr>
            </a:lvl5pPr>
            <a:lvl6pPr marL="2286000" algn="l" defTabSz="914400" rtl="0" eaLnBrk="1" latinLnBrk="0" hangingPunct="1">
              <a:defRPr kern="1200">
                <a:solidFill>
                  <a:schemeClr val="tx1"/>
                </a:solidFill>
                <a:latin typeface="Symbol" pitchFamily="18" charset="2"/>
                <a:ea typeface="宋体" pitchFamily="2" charset="-122"/>
                <a:cs typeface="+mn-cs"/>
              </a:defRPr>
            </a:lvl6pPr>
            <a:lvl7pPr marL="2743200" algn="l" defTabSz="914400" rtl="0" eaLnBrk="1" latinLnBrk="0" hangingPunct="1">
              <a:defRPr kern="1200">
                <a:solidFill>
                  <a:schemeClr val="tx1"/>
                </a:solidFill>
                <a:latin typeface="Symbol" pitchFamily="18" charset="2"/>
                <a:ea typeface="宋体" pitchFamily="2" charset="-122"/>
                <a:cs typeface="+mn-cs"/>
              </a:defRPr>
            </a:lvl7pPr>
            <a:lvl8pPr marL="3200400" algn="l" defTabSz="914400" rtl="0" eaLnBrk="1" latinLnBrk="0" hangingPunct="1">
              <a:defRPr kern="1200">
                <a:solidFill>
                  <a:schemeClr val="tx1"/>
                </a:solidFill>
                <a:latin typeface="Symbol" pitchFamily="18" charset="2"/>
                <a:ea typeface="宋体" pitchFamily="2" charset="-122"/>
                <a:cs typeface="+mn-cs"/>
              </a:defRPr>
            </a:lvl8pPr>
            <a:lvl9pPr marL="3657600" algn="l" defTabSz="914400" rtl="0" eaLnBrk="1" latinLnBrk="0" hangingPunct="1">
              <a:defRPr kern="1200">
                <a:solidFill>
                  <a:schemeClr val="tx1"/>
                </a:solidFill>
                <a:latin typeface="Symbol" pitchFamily="18" charset="2"/>
                <a:ea typeface="宋体" pitchFamily="2" charset="-122"/>
                <a:cs typeface="+mn-cs"/>
              </a:defRPr>
            </a:lvl9pPr>
          </a:lstStyle>
          <a:p>
            <a:pPr>
              <a:defRPr/>
            </a:pPr>
            <a:r>
              <a:rPr lang="en-US" altLang="zh-CN" dirty="0"/>
              <a:t>Spring 2020, Li Yao,</a:t>
            </a:r>
            <a:r>
              <a:rPr lang="zh-CN" altLang="en-US" dirty="0"/>
              <a:t> </a:t>
            </a:r>
            <a:r>
              <a:rPr lang="en-US" altLang="zh-CN" dirty="0"/>
              <a:t>Bin</a:t>
            </a:r>
            <a:r>
              <a:rPr lang="zh-CN" altLang="en-US" dirty="0"/>
              <a:t> </a:t>
            </a:r>
            <a:r>
              <a:rPr lang="en-US" altLang="zh-CN" dirty="0"/>
              <a:t>Liu </a:t>
            </a:r>
            <a:endParaRPr lang="zh-CN" altLang="zh-CN" dirty="0"/>
          </a:p>
        </p:txBody>
      </p:sp>
      <p:sp>
        <p:nvSpPr>
          <p:cNvPr id="11" name="WordArt 12">
            <a:extLst>
              <a:ext uri="{FF2B5EF4-FFF2-40B4-BE49-F238E27FC236}">
                <a16:creationId xmlns:a16="http://schemas.microsoft.com/office/drawing/2014/main" id="{1AE9FBE1-9B14-4C05-B821-35FF053591A0}"/>
              </a:ext>
            </a:extLst>
          </p:cNvPr>
          <p:cNvSpPr>
            <a:spLocks noChangeArrowheads="1" noChangeShapeType="1" noTextEdit="1"/>
          </p:cNvSpPr>
          <p:nvPr userDrawn="1"/>
        </p:nvSpPr>
        <p:spPr bwMode="auto">
          <a:xfrm>
            <a:off x="179388" y="765175"/>
            <a:ext cx="576262" cy="504825"/>
          </a:xfrm>
          <a:prstGeom prst="rect">
            <a:avLst/>
          </a:prstGeom>
        </p:spPr>
        <p:txBody>
          <a:bodyPr wrap="none" fromWordArt="1">
            <a:prstTxWarp prst="textDeflate">
              <a:avLst>
                <a:gd name="adj" fmla="val 18750"/>
              </a:avLst>
            </a:prstTxWarp>
          </a:bodyPr>
          <a:lstStyle/>
          <a:p>
            <a:pPr algn="ctr"/>
            <a:r>
              <a:rPr lang="en-US" altLang="zh-CN" sz="3600" kern="10">
                <a:ln w="9525">
                  <a:solidFill>
                    <a:srgbClr val="339966"/>
                  </a:solidFill>
                  <a:round/>
                  <a:headEnd/>
                  <a:tailEnd/>
                </a:ln>
                <a:gradFill rotWithShape="1">
                  <a:gsLst>
                    <a:gs pos="0">
                      <a:schemeClr val="hlink">
                        <a:alpha val="79999"/>
                      </a:schemeClr>
                    </a:gs>
                    <a:gs pos="100000">
                      <a:srgbClr val="FFFF00"/>
                    </a:gs>
                  </a:gsLst>
                  <a:lin ang="5400000" scaled="1"/>
                </a:gradFill>
                <a:latin typeface="宋体" panose="02010600030101010101" pitchFamily="2" charset="-122"/>
              </a:rPr>
              <a:t>KM&amp;KM</a:t>
            </a:r>
            <a:endParaRPr lang="zh-CN" altLang="en-US" sz="3600" kern="10">
              <a:ln w="9525">
                <a:solidFill>
                  <a:srgbClr val="339966"/>
                </a:solidFill>
                <a:round/>
                <a:headEnd/>
                <a:tailEnd/>
              </a:ln>
              <a:gradFill rotWithShape="1">
                <a:gsLst>
                  <a:gs pos="0">
                    <a:schemeClr val="hlink">
                      <a:alpha val="79999"/>
                    </a:schemeClr>
                  </a:gs>
                  <a:gs pos="100000">
                    <a:srgbClr val="FFFF00"/>
                  </a:gs>
                </a:gsLst>
                <a:lin ang="5400000" scaled="1"/>
              </a:gradFill>
              <a:latin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267" r:id="rId1"/>
    <p:sldLayoutId id="2147484271" r:id="rId2"/>
    <p:sldLayoutId id="2147484272" r:id="rId3"/>
    <p:sldLayoutId id="2147484273" r:id="rId4"/>
    <p:sldLayoutId id="2147484274" r:id="rId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6.emf"/><Relationship Id="rId5" Type="http://schemas.openxmlformats.org/officeDocument/2006/relationships/oleObject" Target="../embeddings/oleObject6.bin"/><Relationship Id="rId4" Type="http://schemas.openxmlformats.org/officeDocument/2006/relationships/image" Target="../media/image35.em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37.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38.w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39.wmf"/></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package" Target="../embeddings/Microsoft_Visio___23332.vsdx"/></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bioportal.bioontology.org/" TargetMode="External"/><Relationship Id="rId2" Type="http://schemas.openxmlformats.org/officeDocument/2006/relationships/hyperlink" Target="https://www.w3.org/wiki/Ontology_repositories" TargetMode="External"/><Relationship Id="rId1" Type="http://schemas.openxmlformats.org/officeDocument/2006/relationships/slideLayout" Target="../slideLayouts/slideLayout1.xml"/><Relationship Id="rId6" Type="http://schemas.openxmlformats.org/officeDocument/2006/relationships/hyperlink" Target="http://owl.cs.manchester.ac.uk/tools/repositories/" TargetMode="External"/><Relationship Id="rId5" Type="http://schemas.openxmlformats.org/officeDocument/2006/relationships/hyperlink" Target="http://ontologydesignpatterns.org/" TargetMode="External"/><Relationship Id="rId4" Type="http://schemas.openxmlformats.org/officeDocument/2006/relationships/hyperlink" Target="http://cupboard.open.ac.uk:8081/cupboard-search/"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cyc.com/archives/service/cyc-knowledge-base"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ordnet.princeton.edu/"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www.adampease.org/OP/"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adampease.org/OP/"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3.bin"/><Relationship Id="rId4" Type="http://schemas.openxmlformats.org/officeDocument/2006/relationships/image" Target="../media/image13.wmf"/></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dl-learner.org/"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hyperlink" Target="https://www.w3.org/TR/owl-time/"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package" Target="../embeddings/Microsoft_Visio___233321.vsdx"/><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2.e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28.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7"/>
          <p:cNvSpPr>
            <a:spLocks noChangeArrowheads="1"/>
          </p:cNvSpPr>
          <p:nvPr/>
        </p:nvSpPr>
        <p:spPr bwMode="auto">
          <a:xfrm>
            <a:off x="1600200" y="4564063"/>
            <a:ext cx="914400" cy="914400"/>
          </a:xfrm>
          <a:prstGeom prst="rect">
            <a:avLst/>
          </a:prstGeom>
          <a:noFill/>
          <a:ln w="9525">
            <a:noFill/>
            <a:miter lim="800000"/>
            <a:headEnd/>
            <a:tailEnd/>
          </a:ln>
        </p:spPr>
        <p:txBody>
          <a:bodyPr wrap="none" anchor="ctr"/>
          <a:lstStyle/>
          <a:p>
            <a:pPr algn="ctr"/>
            <a:endParaRPr lang="zh-CN" altLang="en-US"/>
          </a:p>
        </p:txBody>
      </p:sp>
      <p:sp>
        <p:nvSpPr>
          <p:cNvPr id="8" name="Text Box 21">
            <a:extLst>
              <a:ext uri="{FF2B5EF4-FFF2-40B4-BE49-F238E27FC236}">
                <a16:creationId xmlns:a16="http://schemas.microsoft.com/office/drawing/2014/main" id="{D6138C99-80A9-42B5-8213-54BCF35085DF}"/>
              </a:ext>
            </a:extLst>
          </p:cNvPr>
          <p:cNvSpPr txBox="1">
            <a:spLocks noChangeArrowheads="1"/>
          </p:cNvSpPr>
          <p:nvPr/>
        </p:nvSpPr>
        <p:spPr bwMode="auto">
          <a:xfrm>
            <a:off x="1187450" y="2060575"/>
            <a:ext cx="7488238"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4800" b="1" dirty="0">
                <a:solidFill>
                  <a:srgbClr val="990033"/>
                </a:solidFill>
                <a:latin typeface="Monotype Corsiva" pitchFamily="66" charset="0"/>
              </a:rPr>
              <a:t>Knowledge Modeling and Knowledge Management </a:t>
            </a:r>
          </a:p>
        </p:txBody>
      </p:sp>
      <p:sp>
        <p:nvSpPr>
          <p:cNvPr id="9" name="Text Box 22">
            <a:extLst>
              <a:ext uri="{FF2B5EF4-FFF2-40B4-BE49-F238E27FC236}">
                <a16:creationId xmlns:a16="http://schemas.microsoft.com/office/drawing/2014/main" id="{39F012C9-1243-4415-AABA-800636BC3DE7}"/>
              </a:ext>
            </a:extLst>
          </p:cNvPr>
          <p:cNvSpPr txBox="1">
            <a:spLocks noChangeArrowheads="1"/>
          </p:cNvSpPr>
          <p:nvPr/>
        </p:nvSpPr>
        <p:spPr bwMode="auto">
          <a:xfrm>
            <a:off x="2195513" y="4149725"/>
            <a:ext cx="55721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2800" dirty="0">
                <a:solidFill>
                  <a:srgbClr val="990033"/>
                </a:solidFill>
                <a:latin typeface="Times New Roman" panose="02020603050405020304" pitchFamily="18" charset="0"/>
              </a:rPr>
              <a:t>Lecture 3 - Ontology</a:t>
            </a:r>
          </a:p>
          <a:p>
            <a:pPr algn="ctr" eaLnBrk="1" hangingPunct="1">
              <a:spcBef>
                <a:spcPct val="50000"/>
              </a:spcBef>
            </a:pPr>
            <a:r>
              <a:rPr lang="en-US" altLang="zh-CN" sz="2800" dirty="0">
                <a:solidFill>
                  <a:srgbClr val="990033"/>
                </a:solidFill>
                <a:latin typeface="Times New Roman" panose="02020603050405020304" pitchFamily="18" charset="0"/>
              </a:rPr>
              <a:t> and Ontology Engineering </a:t>
            </a:r>
          </a:p>
          <a:p>
            <a:pPr algn="ctr" eaLnBrk="1" hangingPunct="1">
              <a:spcBef>
                <a:spcPct val="50000"/>
              </a:spcBef>
            </a:pPr>
            <a:r>
              <a:rPr lang="en-US" altLang="zh-CN" sz="2800" dirty="0">
                <a:solidFill>
                  <a:srgbClr val="990033"/>
                </a:solidFill>
                <a:latin typeface="Times New Roman" panose="02020603050405020304" pitchFamily="18" charset="0"/>
              </a:rPr>
              <a:t>Dr. Bin Liu</a:t>
            </a:r>
          </a:p>
        </p:txBody>
      </p:sp>
    </p:spTree>
  </p:cSld>
  <p:clrMapOvr>
    <a:masterClrMapping/>
  </p:clrMapOvr>
  <mc:AlternateContent xmlns:mc="http://schemas.openxmlformats.org/markup-compatibility/2006" xmlns:p14="http://schemas.microsoft.com/office/powerpoint/2010/main">
    <mc:Choice Requires="p14">
      <p:transition spd="slow" p14:dur="999" advTm="10000"/>
    </mc:Choice>
    <mc:Fallback xmlns="">
      <p:transition spd="slow" advTm="1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2F24C-6D0C-4712-8314-A92F10C2B649}"/>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信息相关学科中的本体</a:t>
            </a:r>
            <a:endParaRPr lang="zh-CN" altLang="en-US" dirty="0"/>
          </a:p>
        </p:txBody>
      </p:sp>
      <p:sp>
        <p:nvSpPr>
          <p:cNvPr id="3" name="内容占位符 2">
            <a:extLst>
              <a:ext uri="{FF2B5EF4-FFF2-40B4-BE49-F238E27FC236}">
                <a16:creationId xmlns:a16="http://schemas.microsoft.com/office/drawing/2014/main" id="{CCD973DA-5465-4EB8-BA1A-6C94A7B6B451}"/>
              </a:ext>
            </a:extLst>
          </p:cNvPr>
          <p:cNvSpPr>
            <a:spLocks noGrp="1"/>
          </p:cNvSpPr>
          <p:nvPr>
            <p:ph idx="1"/>
          </p:nvPr>
        </p:nvSpPr>
        <p:spPr/>
        <p:txBody>
          <a:bodyPr/>
          <a:lstStyle/>
          <a:p>
            <a:pPr marL="342900" lvl="1" indent="-342900">
              <a:buFont typeface="Wingdings" panose="05000000000000000000" pitchFamily="2" charset="2"/>
              <a:buChar char="n"/>
            </a:pPr>
            <a:r>
              <a:rPr lang="en-US" altLang="zh-CN" sz="2400" dirty="0">
                <a:latin typeface="华文楷体" pitchFamily="2" charset="-122"/>
                <a:ea typeface="华文楷体" pitchFamily="2" charset="-122"/>
              </a:rPr>
              <a:t>Nicola Guarino</a:t>
            </a:r>
            <a:r>
              <a:rPr lang="zh-CN" altLang="en-US" sz="2400" dirty="0">
                <a:latin typeface="华文楷体" pitchFamily="2" charset="-122"/>
                <a:ea typeface="华文楷体" pitchFamily="2" charset="-122"/>
              </a:rPr>
              <a:t>等人认为本体是“某些概念化的明确解释或表示”， “解释形式化词汇的特定意思的</a:t>
            </a:r>
            <a:r>
              <a:rPr lang="zh-CN" altLang="en-US" sz="2400" b="1" dirty="0">
                <a:solidFill>
                  <a:srgbClr val="FF0000"/>
                </a:solidFill>
                <a:latin typeface="华文楷体" pitchFamily="2" charset="-122"/>
                <a:ea typeface="华文楷体" pitchFamily="2" charset="-122"/>
              </a:rPr>
              <a:t>逻辑理论</a:t>
            </a:r>
            <a:r>
              <a:rPr lang="zh-CN" altLang="en-US" sz="2400" dirty="0">
                <a:latin typeface="华文楷体" pitchFamily="2" charset="-122"/>
                <a:ea typeface="华文楷体" pitchFamily="2" charset="-122"/>
              </a:rPr>
              <a:t>”</a:t>
            </a:r>
            <a:endParaRPr lang="en-US" altLang="zh-CN" sz="2400" dirty="0">
              <a:latin typeface="华文楷体" pitchFamily="2" charset="-122"/>
              <a:ea typeface="华文楷体" pitchFamily="2" charset="-122"/>
            </a:endParaRPr>
          </a:p>
          <a:p>
            <a:pPr lvl="1"/>
            <a:r>
              <a:rPr lang="zh-CN" altLang="en-US" sz="2000" dirty="0">
                <a:latin typeface="华文楷体" pitchFamily="2" charset="-122"/>
                <a:ea typeface="华文楷体" pitchFamily="2" charset="-122"/>
              </a:rPr>
              <a:t>对世界的特殊</a:t>
            </a:r>
            <a:r>
              <a:rPr lang="zh-CN" altLang="en-US" sz="2000" b="1" dirty="0">
                <a:solidFill>
                  <a:srgbClr val="FF0000"/>
                </a:solidFill>
                <a:latin typeface="华文楷体" pitchFamily="2" charset="-122"/>
                <a:ea typeface="华文楷体" pitchFamily="2" charset="-122"/>
              </a:rPr>
              <a:t>概念</a:t>
            </a:r>
            <a:r>
              <a:rPr lang="zh-CN" altLang="en-US" sz="2000" dirty="0">
                <a:latin typeface="华文楷体" pitchFamily="2" charset="-122"/>
                <a:ea typeface="华文楷体" pitchFamily="2" charset="-122"/>
              </a:rPr>
              <a:t>化</a:t>
            </a:r>
            <a:endParaRPr lang="en-US" altLang="zh-CN" sz="2000" dirty="0">
              <a:latin typeface="华文楷体" pitchFamily="2" charset="-122"/>
              <a:ea typeface="华文楷体" pitchFamily="2" charset="-122"/>
            </a:endParaRPr>
          </a:p>
          <a:p>
            <a:pPr lvl="1"/>
            <a:r>
              <a:rPr lang="zh-CN" altLang="en-US" sz="2000" dirty="0">
                <a:latin typeface="华文楷体" pitchFamily="2" charset="-122"/>
                <a:ea typeface="华文楷体" pitchFamily="2" charset="-122"/>
              </a:rPr>
              <a:t>领域空间定义的一组概念关系，包含着领域中对象之间所有可能</a:t>
            </a:r>
            <a:r>
              <a:rPr lang="zh-CN" altLang="en-US" sz="2000" b="1" dirty="0">
                <a:solidFill>
                  <a:srgbClr val="FF0000"/>
                </a:solidFill>
                <a:latin typeface="华文楷体" pitchFamily="2" charset="-122"/>
                <a:ea typeface="华文楷体" pitchFamily="2" charset="-122"/>
              </a:rPr>
              <a:t>关系</a:t>
            </a:r>
            <a:r>
              <a:rPr lang="zh-CN" altLang="en-US" sz="2000" dirty="0">
                <a:latin typeface="华文楷体" pitchFamily="2" charset="-122"/>
                <a:ea typeface="华文楷体" pitchFamily="2" charset="-122"/>
              </a:rPr>
              <a:t>的意思解释</a:t>
            </a:r>
            <a:endParaRPr lang="en-US" altLang="zh-CN" sz="2000" dirty="0">
              <a:latin typeface="华文楷体" pitchFamily="2" charset="-122"/>
              <a:ea typeface="华文楷体" pitchFamily="2" charset="-122"/>
            </a:endParaRPr>
          </a:p>
          <a:p>
            <a:pPr lvl="1"/>
            <a:endParaRPr lang="zh-CN" altLang="en-US" dirty="0"/>
          </a:p>
        </p:txBody>
      </p:sp>
    </p:spTree>
    <p:extLst>
      <p:ext uri="{BB962C8B-B14F-4D97-AF65-F5344CB8AC3E}">
        <p14:creationId xmlns:p14="http://schemas.microsoft.com/office/powerpoint/2010/main" val="35855664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07BB993-5699-4A09-BCB3-60852C794831}"/>
              </a:ext>
            </a:extLst>
          </p:cNvPr>
          <p:cNvSpPr>
            <a:spLocks noGrp="1" noChangeArrowheads="1"/>
          </p:cNvSpPr>
          <p:nvPr>
            <p:ph type="title"/>
          </p:nvPr>
        </p:nvSpPr>
        <p:spPr>
          <a:xfrm>
            <a:off x="927100" y="279400"/>
            <a:ext cx="7740650" cy="847725"/>
          </a:xfrm>
        </p:spPr>
        <p:txBody>
          <a:bodyPr/>
          <a:lstStyle/>
          <a:p>
            <a:r>
              <a:rPr lang="en-US" altLang="zh-CN" sz="3200"/>
              <a:t>Dual Role of Competency Questions</a:t>
            </a:r>
          </a:p>
        </p:txBody>
      </p:sp>
      <p:sp>
        <p:nvSpPr>
          <p:cNvPr id="108547" name="Rectangle 3">
            <a:extLst>
              <a:ext uri="{FF2B5EF4-FFF2-40B4-BE49-F238E27FC236}">
                <a16:creationId xmlns:a16="http://schemas.microsoft.com/office/drawing/2014/main" id="{FB7E1CD0-08C3-4656-9C09-B1CB7EAEB4C4}"/>
              </a:ext>
            </a:extLst>
          </p:cNvPr>
          <p:cNvSpPr>
            <a:spLocks noGrp="1" noChangeArrowheads="1"/>
          </p:cNvSpPr>
          <p:nvPr>
            <p:ph type="body" idx="1"/>
          </p:nvPr>
        </p:nvSpPr>
        <p:spPr/>
        <p:txBody>
          <a:bodyPr/>
          <a:lstStyle/>
          <a:p>
            <a:pPr>
              <a:lnSpc>
                <a:spcPct val="90000"/>
              </a:lnSpc>
            </a:pPr>
            <a:r>
              <a:rPr lang="en-US" altLang="zh-CN" b="0" dirty="0">
                <a:latin typeface="Times New Roman" panose="02020603050405020304" pitchFamily="18" charset="0"/>
                <a:cs typeface="Times New Roman" panose="02020603050405020304" pitchFamily="18" charset="0"/>
              </a:rPr>
              <a:t>Scope</a:t>
            </a:r>
          </a:p>
          <a:p>
            <a:pPr lvl="1">
              <a:lnSpc>
                <a:spcPct val="90000"/>
              </a:lnSpc>
            </a:pPr>
            <a:r>
              <a:rPr lang="en-US" altLang="zh-CN" b="0" dirty="0">
                <a:latin typeface="Times New Roman" panose="02020603050405020304" pitchFamily="18" charset="0"/>
                <a:cs typeface="Times New Roman" panose="02020603050405020304" pitchFamily="18" charset="0"/>
              </a:rPr>
              <a:t>Identify </a:t>
            </a:r>
            <a:r>
              <a:rPr lang="en-US" altLang="zh-CN" b="0" dirty="0">
                <a:solidFill>
                  <a:srgbClr val="00E4A8"/>
                </a:solidFill>
                <a:latin typeface="Times New Roman" panose="02020603050405020304" pitchFamily="18" charset="0"/>
                <a:cs typeface="Times New Roman" panose="02020603050405020304" pitchFamily="18" charset="0"/>
              </a:rPr>
              <a:t>the concepts</a:t>
            </a:r>
            <a:r>
              <a:rPr lang="en-US" altLang="zh-CN" b="0" dirty="0">
                <a:latin typeface="Times New Roman" panose="02020603050405020304" pitchFamily="18" charset="0"/>
                <a:cs typeface="Times New Roman" panose="02020603050405020304" pitchFamily="18" charset="0"/>
              </a:rPr>
              <a:t> that are required to specify the competency questions.</a:t>
            </a:r>
          </a:p>
          <a:p>
            <a:pPr lvl="1">
              <a:lnSpc>
                <a:spcPct val="90000"/>
              </a:lnSpc>
            </a:pPr>
            <a:r>
              <a:rPr lang="en-US" altLang="zh-CN" b="0" dirty="0">
                <a:latin typeface="Times New Roman" panose="02020603050405020304" pitchFamily="18" charset="0"/>
                <a:cs typeface="Times New Roman" panose="02020603050405020304" pitchFamily="18" charset="0"/>
              </a:rPr>
              <a:t>The ontology only needs to include </a:t>
            </a:r>
            <a:r>
              <a:rPr lang="en-US" altLang="zh-CN" b="0" dirty="0">
                <a:solidFill>
                  <a:srgbClr val="00E4A8"/>
                </a:solidFill>
                <a:latin typeface="Times New Roman" panose="02020603050405020304" pitchFamily="18" charset="0"/>
                <a:cs typeface="Times New Roman" panose="02020603050405020304" pitchFamily="18" charset="0"/>
              </a:rPr>
              <a:t>enough sentences</a:t>
            </a:r>
            <a:r>
              <a:rPr lang="en-US" altLang="zh-CN" b="0" dirty="0">
                <a:latin typeface="Times New Roman" panose="02020603050405020304" pitchFamily="18" charset="0"/>
                <a:cs typeface="Times New Roman" panose="02020603050405020304" pitchFamily="18" charset="0"/>
              </a:rPr>
              <a:t> to axiomatize these concepts.</a:t>
            </a:r>
          </a:p>
          <a:p>
            <a:pPr>
              <a:lnSpc>
                <a:spcPct val="90000"/>
              </a:lnSpc>
            </a:pPr>
            <a:r>
              <a:rPr lang="en-US" altLang="zh-CN" b="0" dirty="0">
                <a:latin typeface="Times New Roman" panose="02020603050405020304" pitchFamily="18" charset="0"/>
                <a:cs typeface="Times New Roman" panose="02020603050405020304" pitchFamily="18" charset="0"/>
              </a:rPr>
              <a:t>Evaluation</a:t>
            </a:r>
          </a:p>
          <a:p>
            <a:pPr lvl="1">
              <a:lnSpc>
                <a:spcPct val="90000"/>
              </a:lnSpc>
            </a:pPr>
            <a:r>
              <a:rPr lang="en-US" altLang="zh-CN" b="0" dirty="0">
                <a:latin typeface="Times New Roman" panose="02020603050405020304" pitchFamily="18" charset="0"/>
                <a:cs typeface="Times New Roman" panose="02020603050405020304" pitchFamily="18" charset="0"/>
              </a:rPr>
              <a:t>The ontology is finished when we have sufficient axioms to prove that the competency questions are entailed.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4F090C25-C32E-4415-9687-466DE9055108}"/>
              </a:ext>
            </a:extLst>
          </p:cNvPr>
          <p:cNvSpPr>
            <a:spLocks noGrp="1"/>
          </p:cNvSpPr>
          <p:nvPr>
            <p:ph type="title"/>
          </p:nvPr>
        </p:nvSpPr>
        <p:spPr/>
        <p:txBody>
          <a:bodyPr/>
          <a:lstStyle/>
          <a:p>
            <a:r>
              <a:rPr lang="zh-CN" altLang="en-US" sz="3200" dirty="0"/>
              <a:t>应用本体的螺旋式建模方法</a:t>
            </a:r>
            <a:r>
              <a:rPr lang="en-US" altLang="zh-CN" sz="3200" dirty="0"/>
              <a:t>SPIRALS</a:t>
            </a:r>
            <a:endParaRPr lang="zh-CN" altLang="en-US" sz="3200" dirty="0"/>
          </a:p>
        </p:txBody>
      </p:sp>
      <p:sp>
        <p:nvSpPr>
          <p:cNvPr id="110595" name="内容占位符 2">
            <a:extLst>
              <a:ext uri="{FF2B5EF4-FFF2-40B4-BE49-F238E27FC236}">
                <a16:creationId xmlns:a16="http://schemas.microsoft.com/office/drawing/2014/main" id="{8DE3947A-06BF-40A1-A7F1-CC7F049BAFCD}"/>
              </a:ext>
            </a:extLst>
          </p:cNvPr>
          <p:cNvSpPr>
            <a:spLocks noGrp="1"/>
          </p:cNvSpPr>
          <p:nvPr>
            <p:ph idx="1"/>
          </p:nvPr>
        </p:nvSpPr>
        <p:spPr>
          <a:xfrm>
            <a:off x="749300" y="1493838"/>
            <a:ext cx="7904163" cy="4735512"/>
          </a:xfrm>
        </p:spPr>
        <p:txBody>
          <a:bodyPr/>
          <a:lstStyle/>
          <a:p>
            <a:pPr>
              <a:buFont typeface="Wingdings" panose="05000000000000000000" pitchFamily="2" charset="2"/>
              <a:buNone/>
            </a:pPr>
            <a:r>
              <a:rPr lang="zh-CN" altLang="en-US" dirty="0"/>
              <a:t>第一步，确定目标识别本体应用的领域、范围以及应用场景</a:t>
            </a:r>
            <a:endParaRPr lang="en-US" altLang="zh-CN" dirty="0"/>
          </a:p>
          <a:p>
            <a:pPr>
              <a:buFont typeface="Wingdings" panose="05000000000000000000" pitchFamily="2" charset="2"/>
              <a:buNone/>
            </a:pPr>
            <a:r>
              <a:rPr lang="zh-CN" altLang="en-US" dirty="0"/>
              <a:t>第二步，考虑重用已经存在的概念模型或本体</a:t>
            </a:r>
          </a:p>
          <a:p>
            <a:pPr>
              <a:buFont typeface="Wingdings" panose="05000000000000000000" pitchFamily="2" charset="2"/>
              <a:buNone/>
            </a:pPr>
            <a:r>
              <a:rPr lang="zh-CN" altLang="en-US" dirty="0"/>
              <a:t>第三步，建模目标识别的概念体系</a:t>
            </a:r>
            <a:endParaRPr lang="en-US" altLang="zh-CN" dirty="0"/>
          </a:p>
          <a:p>
            <a:pPr>
              <a:buFont typeface="Wingdings" panose="05000000000000000000" pitchFamily="2" charset="2"/>
              <a:buNone/>
            </a:pPr>
            <a:r>
              <a:rPr lang="en-US" altLang="zh-CN" sz="2800" dirty="0">
                <a:sym typeface="Wingdings" panose="05000000000000000000" pitchFamily="2" charset="2"/>
              </a:rPr>
              <a:t></a:t>
            </a:r>
            <a:r>
              <a:rPr lang="zh-CN" altLang="en-US" sz="2800" dirty="0"/>
              <a:t>确定相关的类概念及其属性</a:t>
            </a:r>
            <a:endParaRPr lang="en-US" altLang="zh-CN" sz="2800" dirty="0"/>
          </a:p>
          <a:p>
            <a:pPr>
              <a:buFont typeface="Wingdings" panose="05000000000000000000" pitchFamily="2" charset="2"/>
              <a:buNone/>
            </a:pPr>
            <a:r>
              <a:rPr lang="en-US" altLang="zh-CN" sz="2800" dirty="0">
                <a:sym typeface="Wingdings" panose="05000000000000000000" pitchFamily="2" charset="2"/>
              </a:rPr>
              <a:t></a:t>
            </a:r>
            <a:r>
              <a:rPr lang="zh-CN" altLang="en-US" sz="2800" dirty="0"/>
              <a:t>确定概念的层次</a:t>
            </a:r>
            <a:endParaRPr lang="en-US" altLang="zh-CN" sz="2800" dirty="0"/>
          </a:p>
          <a:p>
            <a:pPr>
              <a:buFont typeface="Wingdings" panose="05000000000000000000" pitchFamily="2" charset="2"/>
              <a:buNone/>
            </a:pPr>
            <a:r>
              <a:rPr lang="en-US" altLang="zh-CN" sz="2800" dirty="0">
                <a:sym typeface="Wingdings" panose="05000000000000000000" pitchFamily="2" charset="2"/>
              </a:rPr>
              <a:t></a:t>
            </a:r>
            <a:r>
              <a:rPr lang="zh-CN" altLang="en-US" sz="2800" dirty="0"/>
              <a:t>求精概念的属性并确定属性的约束</a:t>
            </a:r>
          </a:p>
          <a:p>
            <a:pPr>
              <a:buFont typeface="Wingdings" panose="05000000000000000000" pitchFamily="2" charset="2"/>
              <a:buNone/>
            </a:pP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内容占位符 2">
            <a:extLst>
              <a:ext uri="{FF2B5EF4-FFF2-40B4-BE49-F238E27FC236}">
                <a16:creationId xmlns:a16="http://schemas.microsoft.com/office/drawing/2014/main" id="{6BCD4859-A5AC-4B8B-9472-76C36173496E}"/>
              </a:ext>
            </a:extLst>
          </p:cNvPr>
          <p:cNvSpPr>
            <a:spLocks noGrp="1"/>
          </p:cNvSpPr>
          <p:nvPr>
            <p:ph idx="1"/>
          </p:nvPr>
        </p:nvSpPr>
        <p:spPr>
          <a:xfrm>
            <a:off x="349250" y="1493838"/>
            <a:ext cx="8794750" cy="4114800"/>
          </a:xfrm>
        </p:spPr>
        <p:txBody>
          <a:bodyPr/>
          <a:lstStyle/>
          <a:p>
            <a:pPr>
              <a:buFont typeface="Wingdings" panose="05000000000000000000" pitchFamily="2" charset="2"/>
              <a:buNone/>
            </a:pPr>
            <a:r>
              <a:rPr lang="zh-CN" altLang="en-US" sz="3200" dirty="0"/>
              <a:t>第四步，建模目标识别本体的公理系统。</a:t>
            </a:r>
            <a:endParaRPr lang="en-US" altLang="zh-CN" sz="3200" dirty="0"/>
          </a:p>
          <a:p>
            <a:pPr>
              <a:buFont typeface="Wingdings" panose="05000000000000000000" pitchFamily="2" charset="2"/>
              <a:buNone/>
            </a:pPr>
            <a:r>
              <a:rPr lang="en-US" altLang="zh-CN" sz="2400" dirty="0">
                <a:sym typeface="Wingdings" panose="05000000000000000000" pitchFamily="2" charset="2"/>
              </a:rPr>
              <a:t></a:t>
            </a:r>
            <a:r>
              <a:rPr lang="zh-CN" altLang="en-US" sz="2400" dirty="0"/>
              <a:t>建模一般公理；</a:t>
            </a:r>
            <a:endParaRPr lang="en-US" altLang="zh-CN" sz="2400" dirty="0"/>
          </a:p>
          <a:p>
            <a:pPr>
              <a:buFont typeface="Wingdings" panose="05000000000000000000" pitchFamily="2" charset="2"/>
              <a:buNone/>
            </a:pPr>
            <a:r>
              <a:rPr lang="en-US" altLang="zh-CN" sz="2400" dirty="0">
                <a:sym typeface="Wingdings" panose="05000000000000000000" pitchFamily="2" charset="2"/>
              </a:rPr>
              <a:t></a:t>
            </a:r>
            <a:r>
              <a:rPr lang="zh-CN" altLang="en-US" sz="2400" dirty="0"/>
              <a:t>建模分类公理</a:t>
            </a:r>
            <a:r>
              <a:rPr lang="en-US" altLang="zh-CN" sz="2400" dirty="0"/>
              <a:t>.</a:t>
            </a:r>
          </a:p>
          <a:p>
            <a:pPr>
              <a:buFont typeface="Wingdings" panose="05000000000000000000" pitchFamily="2" charset="2"/>
              <a:buNone/>
            </a:pPr>
            <a:r>
              <a:rPr lang="zh-CN" altLang="en-US" sz="3200" dirty="0"/>
              <a:t>第五步，利用机器学习建模概念之间的隐性关系</a:t>
            </a:r>
            <a:endParaRPr lang="en-US" altLang="zh-CN" sz="3200" dirty="0"/>
          </a:p>
          <a:p>
            <a:pPr>
              <a:buFont typeface="Wingdings" panose="05000000000000000000" pitchFamily="2" charset="2"/>
              <a:buNone/>
            </a:pPr>
            <a:r>
              <a:rPr lang="zh-CN" altLang="en-US" sz="3200" dirty="0"/>
              <a:t>第六步，使用</a:t>
            </a:r>
            <a:r>
              <a:rPr lang="en-US" altLang="zh-CN" sz="3200" dirty="0"/>
              <a:t>protégé</a:t>
            </a:r>
            <a:r>
              <a:rPr lang="zh-CN" altLang="en-US" sz="3200" dirty="0"/>
              <a:t>形式表示本体模型。</a:t>
            </a:r>
            <a:endParaRPr lang="en-US" altLang="zh-CN" sz="3200" dirty="0"/>
          </a:p>
          <a:p>
            <a:pPr>
              <a:buFont typeface="Wingdings" panose="05000000000000000000" pitchFamily="2" charset="2"/>
              <a:buNone/>
            </a:pPr>
            <a:r>
              <a:rPr lang="en-US" altLang="zh-CN" sz="2400" dirty="0">
                <a:sym typeface="Wingdings" panose="05000000000000000000" pitchFamily="2" charset="2"/>
              </a:rPr>
              <a:t></a:t>
            </a:r>
            <a:r>
              <a:rPr lang="zh-CN" altLang="en-US" sz="2400" dirty="0"/>
              <a:t>采用语义</a:t>
            </a:r>
            <a:r>
              <a:rPr lang="en-US" altLang="zh-CN" sz="2400" dirty="0"/>
              <a:t>Web</a:t>
            </a:r>
            <a:r>
              <a:rPr lang="zh-CN" altLang="en-US" sz="2400" dirty="0"/>
              <a:t>本体语言</a:t>
            </a:r>
            <a:r>
              <a:rPr lang="en-US" altLang="zh-CN" sz="2400" dirty="0"/>
              <a:t>OWL</a:t>
            </a:r>
            <a:r>
              <a:rPr lang="zh-CN" altLang="en-US" sz="2400" dirty="0"/>
              <a:t>形式化表示本体的概念体系及其相关的约束公理</a:t>
            </a:r>
            <a:r>
              <a:rPr lang="en-US" altLang="zh-CN" sz="2400" dirty="0"/>
              <a:t>(</a:t>
            </a:r>
            <a:r>
              <a:rPr lang="zh-CN" altLang="en-US" sz="2400" dirty="0"/>
              <a:t>术语公理</a:t>
            </a:r>
            <a:r>
              <a:rPr lang="en-US" altLang="zh-CN" sz="2400" dirty="0"/>
              <a:t>)</a:t>
            </a:r>
            <a:r>
              <a:rPr lang="zh-CN" altLang="en-US" sz="2400" dirty="0"/>
              <a:t>。</a:t>
            </a:r>
          </a:p>
          <a:p>
            <a:pPr>
              <a:buFont typeface="Wingdings" panose="05000000000000000000" pitchFamily="2" charset="2"/>
              <a:buNone/>
            </a:pPr>
            <a:r>
              <a:rPr lang="en-US" altLang="zh-CN" sz="2400" dirty="0">
                <a:sym typeface="Wingdings" panose="05000000000000000000" pitchFamily="2" charset="2"/>
              </a:rPr>
              <a:t></a:t>
            </a:r>
            <a:r>
              <a:rPr lang="zh-CN" altLang="en-US" sz="2400" dirty="0"/>
              <a:t>采用语义</a:t>
            </a:r>
            <a:r>
              <a:rPr lang="en-US" altLang="zh-CN" sz="2400" dirty="0"/>
              <a:t>Web</a:t>
            </a:r>
            <a:r>
              <a:rPr lang="zh-CN" altLang="en-US" sz="2400" dirty="0"/>
              <a:t>规则语言</a:t>
            </a:r>
            <a:r>
              <a:rPr lang="en-US" altLang="zh-CN" sz="2400" dirty="0"/>
              <a:t>SWRL</a:t>
            </a:r>
            <a:r>
              <a:rPr lang="zh-CN" altLang="en-US" sz="2400" dirty="0"/>
              <a:t>表示所有的其他公理。</a:t>
            </a:r>
          </a:p>
          <a:p>
            <a:pPr>
              <a:buFont typeface="Wingdings" panose="05000000000000000000" pitchFamily="2" charset="2"/>
              <a:buNone/>
            </a:pPr>
            <a:endParaRPr lang="zh-CN" altLang="en-US" dirty="0"/>
          </a:p>
          <a:p>
            <a:pPr>
              <a:buFont typeface="Wingdings" panose="05000000000000000000" pitchFamily="2" charset="2"/>
              <a:buNone/>
            </a:pPr>
            <a:endParaRPr lang="zh-CN" altLang="en-US" dirty="0"/>
          </a:p>
        </p:txBody>
      </p:sp>
      <p:sp>
        <p:nvSpPr>
          <p:cNvPr id="111619" name="标题 1">
            <a:extLst>
              <a:ext uri="{FF2B5EF4-FFF2-40B4-BE49-F238E27FC236}">
                <a16:creationId xmlns:a16="http://schemas.microsoft.com/office/drawing/2014/main" id="{14493C23-E7E4-4059-86CA-70E6C5F70949}"/>
              </a:ext>
            </a:extLst>
          </p:cNvPr>
          <p:cNvSpPr>
            <a:spLocks noGrp="1"/>
          </p:cNvSpPr>
          <p:nvPr>
            <p:ph type="title"/>
          </p:nvPr>
        </p:nvSpPr>
        <p:spPr/>
        <p:txBody>
          <a:bodyPr/>
          <a:lstStyle/>
          <a:p>
            <a:r>
              <a:rPr lang="zh-CN" altLang="en-US" sz="3200"/>
              <a:t>应用本体螺旋式建模方法</a:t>
            </a:r>
            <a:r>
              <a:rPr lang="en-US" altLang="zh-CN" sz="3200" b="0"/>
              <a:t>SPIRALS (2)</a:t>
            </a:r>
            <a:r>
              <a:rPr lang="en-US" altLang="zh-CN" sz="3200"/>
              <a:t> </a:t>
            </a:r>
            <a:endParaRPr lang="zh-CN" altLang="en-US" sz="32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917266BC-D375-4557-A508-4BF6FFD69AF5}"/>
              </a:ext>
            </a:extLst>
          </p:cNvPr>
          <p:cNvSpPr>
            <a:spLocks noGrp="1"/>
          </p:cNvSpPr>
          <p:nvPr>
            <p:ph type="title"/>
          </p:nvPr>
        </p:nvSpPr>
        <p:spPr>
          <a:xfrm>
            <a:off x="793750" y="279400"/>
            <a:ext cx="7956550" cy="847725"/>
          </a:xfrm>
        </p:spPr>
        <p:txBody>
          <a:bodyPr/>
          <a:lstStyle/>
          <a:p>
            <a:r>
              <a:rPr lang="zh-CN" altLang="en-US" sz="3600"/>
              <a:t>应用本体螺旋式建模方法</a:t>
            </a:r>
            <a:r>
              <a:rPr lang="en-US" altLang="zh-CN" sz="3600" b="0"/>
              <a:t>SPIRALS (3)</a:t>
            </a:r>
            <a:r>
              <a:rPr lang="en-US" altLang="zh-CN" sz="3600"/>
              <a:t> </a:t>
            </a:r>
            <a:endParaRPr lang="zh-CN" altLang="en-US" sz="3600"/>
          </a:p>
        </p:txBody>
      </p:sp>
      <p:sp>
        <p:nvSpPr>
          <p:cNvPr id="112643" name="内容占位符 2">
            <a:extLst>
              <a:ext uri="{FF2B5EF4-FFF2-40B4-BE49-F238E27FC236}">
                <a16:creationId xmlns:a16="http://schemas.microsoft.com/office/drawing/2014/main" id="{33EDDB87-63C5-40A4-B5ED-383DF1A8C597}"/>
              </a:ext>
            </a:extLst>
          </p:cNvPr>
          <p:cNvSpPr>
            <a:spLocks noGrp="1"/>
          </p:cNvSpPr>
          <p:nvPr>
            <p:ph idx="1"/>
          </p:nvPr>
        </p:nvSpPr>
        <p:spPr>
          <a:xfrm>
            <a:off x="793750" y="1428750"/>
            <a:ext cx="7772400" cy="4779963"/>
          </a:xfrm>
        </p:spPr>
        <p:txBody>
          <a:bodyPr/>
          <a:lstStyle/>
          <a:p>
            <a:pPr>
              <a:buFont typeface="Wingdings" panose="05000000000000000000" pitchFamily="2" charset="2"/>
              <a:buNone/>
            </a:pPr>
            <a:r>
              <a:rPr lang="zh-CN" altLang="en-US" dirty="0"/>
              <a:t>第七步，验证本体的一致性。</a:t>
            </a:r>
            <a:endParaRPr lang="en-US" altLang="zh-CN" dirty="0"/>
          </a:p>
          <a:p>
            <a:pPr>
              <a:buFont typeface="Wingdings" panose="05000000000000000000" pitchFamily="2" charset="2"/>
              <a:buNone/>
            </a:pPr>
            <a:r>
              <a:rPr lang="en-US" altLang="zh-CN" sz="2800" dirty="0">
                <a:sym typeface="Wingdings" panose="05000000000000000000" pitchFamily="2" charset="2"/>
              </a:rPr>
              <a:t></a:t>
            </a:r>
            <a:r>
              <a:rPr lang="zh-CN" altLang="en-US" sz="2800" dirty="0"/>
              <a:t>通过大量实例验证本体模型的一致性与非平凡性；</a:t>
            </a:r>
            <a:endParaRPr lang="en-US" altLang="zh-CN" sz="2800" dirty="0"/>
          </a:p>
          <a:p>
            <a:pPr>
              <a:buFont typeface="Wingdings" panose="05000000000000000000" pitchFamily="2" charset="2"/>
              <a:buNone/>
            </a:pPr>
            <a:r>
              <a:rPr lang="en-US" altLang="zh-CN" sz="2800" dirty="0">
                <a:sym typeface="Wingdings" panose="05000000000000000000" pitchFamily="2" charset="2"/>
              </a:rPr>
              <a:t></a:t>
            </a:r>
            <a:r>
              <a:rPr lang="zh-CN" altLang="en-US" sz="2800" dirty="0">
                <a:sym typeface="Wingdings" panose="05000000000000000000" pitchFamily="2" charset="2"/>
              </a:rPr>
              <a:t>使用</a:t>
            </a:r>
            <a:r>
              <a:rPr lang="en-US" altLang="zh-CN" sz="2800" dirty="0">
                <a:sym typeface="Wingdings" panose="05000000000000000000" pitchFamily="2" charset="2"/>
              </a:rPr>
              <a:t>protégé</a:t>
            </a:r>
            <a:r>
              <a:rPr lang="zh-CN" altLang="en-US" sz="2800" dirty="0">
                <a:sym typeface="Wingdings" panose="05000000000000000000" pitchFamily="2" charset="2"/>
              </a:rPr>
              <a:t>的</a:t>
            </a:r>
            <a:r>
              <a:rPr lang="zh-CN" altLang="en-US" sz="2800" dirty="0"/>
              <a:t>本体推理机（</a:t>
            </a:r>
            <a:r>
              <a:rPr lang="en-US" altLang="zh-CN" sz="2800" dirty="0"/>
              <a:t>Pellet</a:t>
            </a:r>
            <a:r>
              <a:rPr lang="zh-CN" altLang="en-US" sz="2800" dirty="0"/>
              <a:t>）检查目标识别本体的一致性。</a:t>
            </a:r>
            <a:endParaRPr lang="en-US" altLang="zh-CN" sz="2800" dirty="0"/>
          </a:p>
          <a:p>
            <a:pPr>
              <a:buFont typeface="Wingdings" panose="05000000000000000000" pitchFamily="2" charset="2"/>
              <a:buNone/>
            </a:pPr>
            <a:r>
              <a:rPr lang="zh-CN" altLang="en-US" dirty="0"/>
              <a:t>第八步，利用测试数据集评估本体的知识正确性和完备性。</a:t>
            </a:r>
            <a:endParaRPr lang="en-US" altLang="zh-CN" dirty="0"/>
          </a:p>
          <a:p>
            <a:pPr>
              <a:buFont typeface="Wingdings" panose="05000000000000000000" pitchFamily="2" charset="2"/>
              <a:buNone/>
            </a:pPr>
            <a:r>
              <a:rPr lang="zh-CN" altLang="en-US" dirty="0"/>
              <a:t>第九步，本体的知识演化。</a:t>
            </a:r>
          </a:p>
          <a:p>
            <a:pPr>
              <a:buFont typeface="Wingdings" panose="05000000000000000000" pitchFamily="2" charset="2"/>
              <a:buNone/>
            </a:pP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2D2D012D-F38F-49DF-A401-32A8E1EAED9A}"/>
              </a:ext>
            </a:extLst>
          </p:cNvPr>
          <p:cNvSpPr>
            <a:spLocks noGrp="1"/>
          </p:cNvSpPr>
          <p:nvPr>
            <p:ph type="title"/>
          </p:nvPr>
        </p:nvSpPr>
        <p:spPr/>
        <p:txBody>
          <a:bodyPr/>
          <a:lstStyle/>
          <a:p>
            <a:r>
              <a:rPr lang="zh-CN" altLang="en-US" sz="4200"/>
              <a:t>本体建模开发方法</a:t>
            </a:r>
            <a:r>
              <a:rPr lang="en-US" altLang="zh-CN" sz="4200"/>
              <a:t>SPIRALS</a:t>
            </a:r>
            <a:endParaRPr lang="zh-CN" altLang="en-US" sz="4200"/>
          </a:p>
        </p:txBody>
      </p:sp>
      <p:sp>
        <p:nvSpPr>
          <p:cNvPr id="3" name="内容占位符 2">
            <a:extLst>
              <a:ext uri="{FF2B5EF4-FFF2-40B4-BE49-F238E27FC236}">
                <a16:creationId xmlns:a16="http://schemas.microsoft.com/office/drawing/2014/main" id="{B8992A9A-5D21-44FF-9ECB-0B09CD315DEB}"/>
              </a:ext>
            </a:extLst>
          </p:cNvPr>
          <p:cNvSpPr>
            <a:spLocks noGrp="1"/>
          </p:cNvSpPr>
          <p:nvPr>
            <p:ph idx="1"/>
          </p:nvPr>
        </p:nvSpPr>
        <p:spPr>
          <a:xfrm>
            <a:off x="704850" y="1428750"/>
            <a:ext cx="8129588" cy="4756150"/>
          </a:xfrm>
        </p:spPr>
        <p:txBody>
          <a:bodyPr/>
          <a:lstStyle/>
          <a:p>
            <a:pPr>
              <a:defRPr/>
            </a:pPr>
            <a:r>
              <a:rPr lang="en-US" sz="2400" b="0" dirty="0"/>
              <a:t>SPIRALS</a:t>
            </a:r>
            <a:r>
              <a:rPr lang="zh-CN" altLang="en-US" sz="2400" b="0" dirty="0"/>
              <a:t>的开发流程</a:t>
            </a:r>
            <a:endParaRPr lang="en-US" altLang="zh-CN" sz="2400" b="0" dirty="0"/>
          </a:p>
          <a:p>
            <a:pPr>
              <a:buFont typeface="Wingdings" panose="05000000000000000000" pitchFamily="2" charset="2"/>
              <a:buNone/>
              <a:defRPr/>
            </a:pPr>
            <a:r>
              <a:rPr lang="zh-CN" altLang="en-US" sz="2000" b="0" dirty="0"/>
              <a:t>（</a:t>
            </a:r>
            <a:r>
              <a:rPr lang="en-US" sz="2000" b="0" dirty="0"/>
              <a:t>1</a:t>
            </a:r>
            <a:r>
              <a:rPr lang="zh-CN" altLang="en-US" sz="2000" b="0" dirty="0"/>
              <a:t>）确定本体的领域、范围和应用场景</a:t>
            </a:r>
          </a:p>
          <a:p>
            <a:pPr>
              <a:buFont typeface="Wingdings" panose="05000000000000000000" pitchFamily="2" charset="2"/>
              <a:buNone/>
              <a:defRPr/>
            </a:pPr>
            <a:r>
              <a:rPr lang="zh-CN" altLang="en-US" sz="2000" b="0" dirty="0"/>
              <a:t>（</a:t>
            </a:r>
            <a:r>
              <a:rPr lang="en-US" sz="2000" b="0" dirty="0"/>
              <a:t>2</a:t>
            </a:r>
            <a:r>
              <a:rPr lang="zh-CN" altLang="en-US" sz="2000" b="0" dirty="0"/>
              <a:t>）考虑重用已经存在的模型</a:t>
            </a:r>
          </a:p>
          <a:p>
            <a:pPr>
              <a:buFont typeface="Wingdings" panose="05000000000000000000" pitchFamily="2" charset="2"/>
              <a:buNone/>
              <a:defRPr/>
            </a:pPr>
            <a:r>
              <a:rPr lang="zh-CN" altLang="en-US" sz="2000" b="0" dirty="0"/>
              <a:t>（</a:t>
            </a:r>
            <a:r>
              <a:rPr lang="en-US" sz="2000" b="0" dirty="0"/>
              <a:t>3</a:t>
            </a:r>
            <a:r>
              <a:rPr lang="zh-CN" altLang="en-US" sz="2000" b="0" dirty="0"/>
              <a:t>）识别本体模型的重要术语并求精术语集</a:t>
            </a:r>
          </a:p>
          <a:p>
            <a:pPr>
              <a:buFont typeface="Wingdings" panose="05000000000000000000" pitchFamily="2" charset="2"/>
              <a:buNone/>
              <a:defRPr/>
            </a:pPr>
            <a:r>
              <a:rPr lang="zh-CN" altLang="en-US" sz="2000" b="0" dirty="0"/>
              <a:t>（</a:t>
            </a:r>
            <a:r>
              <a:rPr lang="en-US" sz="2000" b="0" dirty="0"/>
              <a:t>4</a:t>
            </a:r>
            <a:r>
              <a:rPr lang="zh-CN" altLang="en-US" sz="2000" b="0" dirty="0"/>
              <a:t>）建模本体的概念体系</a:t>
            </a:r>
          </a:p>
          <a:p>
            <a:pPr>
              <a:buFont typeface="Wingdings" panose="05000000000000000000" pitchFamily="2" charset="2"/>
              <a:buNone/>
              <a:defRPr/>
            </a:pPr>
            <a:r>
              <a:rPr lang="zh-CN" altLang="en-US" sz="2000" b="0" dirty="0"/>
              <a:t>（</a:t>
            </a:r>
            <a:r>
              <a:rPr lang="en-US" sz="2000" b="0" dirty="0"/>
              <a:t>5</a:t>
            </a:r>
            <a:r>
              <a:rPr lang="zh-CN" altLang="en-US" sz="2000" b="0" dirty="0"/>
              <a:t>）建模概念之间的显性关系（人工建模）</a:t>
            </a:r>
          </a:p>
          <a:p>
            <a:pPr>
              <a:buFont typeface="Wingdings" panose="05000000000000000000" pitchFamily="2" charset="2"/>
              <a:buNone/>
              <a:defRPr/>
            </a:pPr>
            <a:r>
              <a:rPr lang="zh-CN" altLang="en-US" sz="2000" b="0" dirty="0">
                <a:solidFill>
                  <a:srgbClr val="FF0000"/>
                </a:solidFill>
              </a:rPr>
              <a:t>（</a:t>
            </a:r>
            <a:r>
              <a:rPr lang="en-US" sz="2000" b="0" dirty="0">
                <a:solidFill>
                  <a:srgbClr val="FF0000"/>
                </a:solidFill>
              </a:rPr>
              <a:t>6</a:t>
            </a:r>
            <a:r>
              <a:rPr lang="zh-CN" altLang="en-US" sz="2000" b="0" dirty="0">
                <a:solidFill>
                  <a:srgbClr val="FF0000"/>
                </a:solidFill>
              </a:rPr>
              <a:t>）建模概念之间的隐性关系（机器学习）</a:t>
            </a:r>
          </a:p>
          <a:p>
            <a:pPr>
              <a:buFont typeface="Wingdings" panose="05000000000000000000" pitchFamily="2" charset="2"/>
              <a:buNone/>
              <a:defRPr/>
            </a:pPr>
            <a:r>
              <a:rPr lang="zh-CN" altLang="en-US" sz="2000" b="0" dirty="0">
                <a:solidFill>
                  <a:srgbClr val="FF0000"/>
                </a:solidFill>
              </a:rPr>
              <a:t>（</a:t>
            </a:r>
            <a:r>
              <a:rPr lang="en-US" sz="2000" b="0" dirty="0">
                <a:solidFill>
                  <a:srgbClr val="FF0000"/>
                </a:solidFill>
              </a:rPr>
              <a:t>7</a:t>
            </a:r>
            <a:r>
              <a:rPr lang="zh-CN" altLang="en-US" sz="2000" b="0" dirty="0">
                <a:solidFill>
                  <a:srgbClr val="FF0000"/>
                </a:solidFill>
              </a:rPr>
              <a:t>）本体的一致性验证</a:t>
            </a:r>
          </a:p>
          <a:p>
            <a:pPr>
              <a:buFont typeface="Wingdings" panose="05000000000000000000" pitchFamily="2" charset="2"/>
              <a:buNone/>
              <a:defRPr/>
            </a:pPr>
            <a:r>
              <a:rPr lang="zh-CN" altLang="en-US" sz="2000" b="0" dirty="0">
                <a:solidFill>
                  <a:srgbClr val="FF0000"/>
                </a:solidFill>
              </a:rPr>
              <a:t>（</a:t>
            </a:r>
            <a:r>
              <a:rPr lang="en-US" sz="2000" b="0" dirty="0">
                <a:solidFill>
                  <a:srgbClr val="FF0000"/>
                </a:solidFill>
              </a:rPr>
              <a:t>8</a:t>
            </a:r>
            <a:r>
              <a:rPr lang="zh-CN" altLang="en-US" sz="2000" b="0" dirty="0">
                <a:solidFill>
                  <a:srgbClr val="FF0000"/>
                </a:solidFill>
              </a:rPr>
              <a:t>）本体的完备性验证</a:t>
            </a:r>
            <a:endParaRPr lang="en-US" altLang="zh-CN" sz="2000" b="0" dirty="0">
              <a:solidFill>
                <a:srgbClr val="FF0000"/>
              </a:solidFill>
            </a:endParaRPr>
          </a:p>
          <a:p>
            <a:pPr>
              <a:buFont typeface="Wingdings" panose="05000000000000000000" pitchFamily="2" charset="2"/>
              <a:buNone/>
              <a:defRPr/>
            </a:pPr>
            <a:r>
              <a:rPr lang="zh-CN" altLang="en-US" sz="2000" b="0" dirty="0">
                <a:solidFill>
                  <a:srgbClr val="FF0000"/>
                </a:solidFill>
              </a:rPr>
              <a:t>（</a:t>
            </a:r>
            <a:r>
              <a:rPr lang="en-US" altLang="zh-CN" sz="2000" b="0" dirty="0">
                <a:solidFill>
                  <a:srgbClr val="FF0000"/>
                </a:solidFill>
              </a:rPr>
              <a:t>9</a:t>
            </a:r>
            <a:r>
              <a:rPr lang="zh-CN" altLang="en-US" sz="2000" b="0" dirty="0">
                <a:solidFill>
                  <a:srgbClr val="FF0000"/>
                </a:solidFill>
              </a:rPr>
              <a:t>）本体的演化</a:t>
            </a:r>
            <a:endParaRPr lang="en-US" altLang="zh-CN" sz="2000" b="0" dirty="0">
              <a:solidFill>
                <a:srgbClr val="FF0000"/>
              </a:solidFill>
            </a:endParaRPr>
          </a:p>
          <a:p>
            <a:pPr>
              <a:defRPr/>
            </a:pPr>
            <a:r>
              <a:rPr lang="en-US" sz="2400" b="0" cap="all" dirty="0"/>
              <a:t>spirals</a:t>
            </a:r>
            <a:r>
              <a:rPr lang="zh-CN" altLang="en-US" sz="2400" b="0" dirty="0"/>
              <a:t>强调本体模型的建造过程是一个不断反复、循环迭代的渐进过程。</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4">
            <a:extLst>
              <a:ext uri="{FF2B5EF4-FFF2-40B4-BE49-F238E27FC236}">
                <a16:creationId xmlns:a16="http://schemas.microsoft.com/office/drawing/2014/main" id="{4E80D7B4-6533-47B0-BBE9-2F882CA4FE7E}"/>
              </a:ext>
            </a:extLst>
          </p:cNvPr>
          <p:cNvGraphicFramePr>
            <a:graphicFrameLocks/>
          </p:cNvGraphicFramePr>
          <p:nvPr/>
        </p:nvGraphicFramePr>
        <p:xfrm>
          <a:off x="571500" y="2422525"/>
          <a:ext cx="3671888" cy="3721100"/>
        </p:xfrm>
        <a:graphic>
          <a:graphicData uri="http://schemas.openxmlformats.org/presentationml/2006/ole">
            <mc:AlternateContent xmlns:mc="http://schemas.openxmlformats.org/markup-compatibility/2006">
              <mc:Choice xmlns:v="urn:schemas-microsoft-com:vml" Requires="v">
                <p:oleObj spid="_x0000_s8576" r:id="rId3" imgW="3142080" imgH="3096720" progId="Visio.Drawing.11">
                  <p:embed/>
                </p:oleObj>
              </mc:Choice>
              <mc:Fallback>
                <p:oleObj r:id="rId3" imgW="3142080" imgH="3096720" progId="Visio.Drawing.11">
                  <p:embed/>
                  <p:pic>
                    <p:nvPicPr>
                      <p:cNvPr id="4098" name="Object 4">
                        <a:extLst>
                          <a:ext uri="{FF2B5EF4-FFF2-40B4-BE49-F238E27FC236}">
                            <a16:creationId xmlns:a16="http://schemas.microsoft.com/office/drawing/2014/main" id="{4E80D7B4-6533-47B0-BBE9-2F882CA4FE7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2422525"/>
                        <a:ext cx="3671888"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2" name="TextBox 5">
            <a:extLst>
              <a:ext uri="{FF2B5EF4-FFF2-40B4-BE49-F238E27FC236}">
                <a16:creationId xmlns:a16="http://schemas.microsoft.com/office/drawing/2014/main" id="{9B2C43AE-27E3-4629-94BD-50817597E0FE}"/>
              </a:ext>
            </a:extLst>
          </p:cNvPr>
          <p:cNvSpPr txBox="1">
            <a:spLocks noChangeArrowheads="1"/>
          </p:cNvSpPr>
          <p:nvPr/>
        </p:nvSpPr>
        <p:spPr bwMode="auto">
          <a:xfrm>
            <a:off x="1428750" y="428625"/>
            <a:ext cx="62150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r>
              <a:rPr lang="zh-CN" altLang="en-US" sz="4400" b="1">
                <a:solidFill>
                  <a:schemeClr val="tx2"/>
                </a:solidFill>
              </a:rPr>
              <a:t>与其他开发方法的比较</a:t>
            </a:r>
          </a:p>
        </p:txBody>
      </p:sp>
      <p:graphicFrame>
        <p:nvGraphicFramePr>
          <p:cNvPr id="4099" name="Object 5">
            <a:extLst>
              <a:ext uri="{FF2B5EF4-FFF2-40B4-BE49-F238E27FC236}">
                <a16:creationId xmlns:a16="http://schemas.microsoft.com/office/drawing/2014/main" id="{4816BF21-EC21-49DA-9A25-64E682B94610}"/>
              </a:ext>
            </a:extLst>
          </p:cNvPr>
          <p:cNvGraphicFramePr>
            <a:graphicFrameLocks/>
          </p:cNvGraphicFramePr>
          <p:nvPr/>
        </p:nvGraphicFramePr>
        <p:xfrm>
          <a:off x="4429125" y="2492375"/>
          <a:ext cx="4500563" cy="3508375"/>
        </p:xfrm>
        <a:graphic>
          <a:graphicData uri="http://schemas.openxmlformats.org/presentationml/2006/ole">
            <mc:AlternateContent xmlns:mc="http://schemas.openxmlformats.org/markup-compatibility/2006">
              <mc:Choice xmlns:v="urn:schemas-microsoft-com:vml" Requires="v">
                <p:oleObj spid="_x0000_s8577" r:id="rId5" imgW="3598920" imgH="2237400" progId="Visio.Drawing.11">
                  <p:embed/>
                </p:oleObj>
              </mc:Choice>
              <mc:Fallback>
                <p:oleObj r:id="rId5" imgW="3598920" imgH="2237400" progId="Visio.Drawing.11">
                  <p:embed/>
                  <p:pic>
                    <p:nvPicPr>
                      <p:cNvPr id="4099" name="Object 5">
                        <a:extLst>
                          <a:ext uri="{FF2B5EF4-FFF2-40B4-BE49-F238E27FC236}">
                            <a16:creationId xmlns:a16="http://schemas.microsoft.com/office/drawing/2014/main" id="{4816BF21-EC21-49DA-9A25-64E682B9461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25" y="2492375"/>
                        <a:ext cx="4500563"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a:extLst>
              <a:ext uri="{FF2B5EF4-FFF2-40B4-BE49-F238E27FC236}">
                <a16:creationId xmlns:a16="http://schemas.microsoft.com/office/drawing/2014/main" id="{B3F1699C-6325-48CC-BF61-C35BA3A78977}"/>
              </a:ext>
            </a:extLst>
          </p:cNvPr>
          <p:cNvSpPr txBox="1"/>
          <p:nvPr/>
        </p:nvSpPr>
        <p:spPr>
          <a:xfrm>
            <a:off x="1071563" y="1785938"/>
            <a:ext cx="2322990" cy="523220"/>
          </a:xfrm>
          <a:prstGeom prst="rect">
            <a:avLst/>
          </a:prstGeom>
          <a:solidFill>
            <a:schemeClr val="accent5"/>
          </a:solidFill>
        </p:spPr>
        <p:txBody>
          <a:bodyPr wrap="square">
            <a:spAutoFit/>
          </a:bodyPr>
          <a:lstStyle/>
          <a:p>
            <a:pPr>
              <a:defRPr/>
            </a:pPr>
            <a:r>
              <a:rPr lang="en-US" altLang="zh-CN" sz="2800" dirty="0">
                <a:latin typeface="Times New Roman" panose="02020603050405020304" pitchFamily="18" charset="0"/>
                <a:cs typeface="Times New Roman" panose="02020603050405020304" pitchFamily="18" charset="0"/>
              </a:rPr>
              <a:t>TOVE</a:t>
            </a:r>
            <a:r>
              <a:rPr lang="zh-CN" altLang="en-US" sz="2800" dirty="0">
                <a:latin typeface="Times New Roman" panose="02020603050405020304" pitchFamily="18" charset="0"/>
                <a:cs typeface="Times New Roman" panose="02020603050405020304" pitchFamily="18" charset="0"/>
              </a:rPr>
              <a:t>方法</a:t>
            </a:r>
          </a:p>
        </p:txBody>
      </p:sp>
      <p:sp>
        <p:nvSpPr>
          <p:cNvPr id="9" name="TextBox 8">
            <a:extLst>
              <a:ext uri="{FF2B5EF4-FFF2-40B4-BE49-F238E27FC236}">
                <a16:creationId xmlns:a16="http://schemas.microsoft.com/office/drawing/2014/main" id="{8D533F3C-D432-4F7F-B491-5375FA519FEC}"/>
              </a:ext>
            </a:extLst>
          </p:cNvPr>
          <p:cNvSpPr txBox="1"/>
          <p:nvPr/>
        </p:nvSpPr>
        <p:spPr>
          <a:xfrm>
            <a:off x="5643563" y="1857375"/>
            <a:ext cx="1928812" cy="523875"/>
          </a:xfrm>
          <a:prstGeom prst="rect">
            <a:avLst/>
          </a:prstGeom>
          <a:solidFill>
            <a:schemeClr val="accent5"/>
          </a:solidFill>
        </p:spPr>
        <p:txBody>
          <a:bodyPr>
            <a:spAutoFit/>
          </a:bodyPr>
          <a:lstStyle/>
          <a:p>
            <a:pPr algn="ctr">
              <a:defRPr/>
            </a:pPr>
            <a:r>
              <a:rPr lang="en-US" altLang="zh-CN" sz="2800" dirty="0"/>
              <a:t>101</a:t>
            </a:r>
            <a:r>
              <a:rPr lang="zh-CN" altLang="en-US" sz="2800" dirty="0"/>
              <a:t>方法</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组合 95">
            <a:extLst>
              <a:ext uri="{FF2B5EF4-FFF2-40B4-BE49-F238E27FC236}">
                <a16:creationId xmlns:a16="http://schemas.microsoft.com/office/drawing/2014/main" id="{E2FB245D-FD3E-4A03-BD6F-1E21DA7921E8}"/>
              </a:ext>
            </a:extLst>
          </p:cNvPr>
          <p:cNvGrpSpPr>
            <a:grpSpLocks/>
          </p:cNvGrpSpPr>
          <p:nvPr/>
        </p:nvGrpSpPr>
        <p:grpSpPr bwMode="auto">
          <a:xfrm>
            <a:off x="0" y="0"/>
            <a:ext cx="9144000" cy="6858000"/>
            <a:chOff x="0" y="0"/>
            <a:chExt cx="9001188" cy="6858000"/>
          </a:xfrm>
        </p:grpSpPr>
        <p:grpSp>
          <p:nvGrpSpPr>
            <p:cNvPr id="114695" name="组合 93">
              <a:extLst>
                <a:ext uri="{FF2B5EF4-FFF2-40B4-BE49-F238E27FC236}">
                  <a16:creationId xmlns:a16="http://schemas.microsoft.com/office/drawing/2014/main" id="{28B7AB5E-75E5-4580-89F8-1D9A8B89C4D2}"/>
                </a:ext>
              </a:extLst>
            </p:cNvPr>
            <p:cNvGrpSpPr>
              <a:grpSpLocks/>
            </p:cNvGrpSpPr>
            <p:nvPr/>
          </p:nvGrpSpPr>
          <p:grpSpPr bwMode="auto">
            <a:xfrm>
              <a:off x="0" y="0"/>
              <a:ext cx="9001188" cy="6858000"/>
              <a:chOff x="0" y="0"/>
              <a:chExt cx="9001188" cy="6858000"/>
            </a:xfrm>
          </p:grpSpPr>
          <p:grpSp>
            <p:nvGrpSpPr>
              <p:cNvPr id="114697" name="组合 53">
                <a:extLst>
                  <a:ext uri="{FF2B5EF4-FFF2-40B4-BE49-F238E27FC236}">
                    <a16:creationId xmlns:a16="http://schemas.microsoft.com/office/drawing/2014/main" id="{82F85A0C-86A4-4DD1-A784-C5AE29895D3C}"/>
                  </a:ext>
                </a:extLst>
              </p:cNvPr>
              <p:cNvGrpSpPr>
                <a:grpSpLocks/>
              </p:cNvGrpSpPr>
              <p:nvPr/>
            </p:nvGrpSpPr>
            <p:grpSpPr bwMode="auto">
              <a:xfrm>
                <a:off x="0" y="1500174"/>
                <a:ext cx="8501090" cy="3571900"/>
                <a:chOff x="-357222" y="1928802"/>
                <a:chExt cx="10144196" cy="2786082"/>
              </a:xfrm>
            </p:grpSpPr>
            <p:grpSp>
              <p:nvGrpSpPr>
                <p:cNvPr id="114744" name="组合 48">
                  <a:extLst>
                    <a:ext uri="{FF2B5EF4-FFF2-40B4-BE49-F238E27FC236}">
                      <a16:creationId xmlns:a16="http://schemas.microsoft.com/office/drawing/2014/main" id="{4167864A-2EE6-4639-AA37-D79859C0B26F}"/>
                    </a:ext>
                  </a:extLst>
                </p:cNvPr>
                <p:cNvGrpSpPr>
                  <a:grpSpLocks/>
                </p:cNvGrpSpPr>
                <p:nvPr/>
              </p:nvGrpSpPr>
              <p:grpSpPr bwMode="auto">
                <a:xfrm>
                  <a:off x="-186769" y="1984525"/>
                  <a:ext cx="9825049" cy="2563194"/>
                  <a:chOff x="-546911" y="1198707"/>
                  <a:chExt cx="9978635" cy="2563194"/>
                </a:xfrm>
              </p:grpSpPr>
              <p:grpSp>
                <p:nvGrpSpPr>
                  <p:cNvPr id="114748" name="组合 31">
                    <a:extLst>
                      <a:ext uri="{FF2B5EF4-FFF2-40B4-BE49-F238E27FC236}">
                        <a16:creationId xmlns:a16="http://schemas.microsoft.com/office/drawing/2014/main" id="{E08E6801-87FD-42EB-BE41-1D8721E6AD0A}"/>
                      </a:ext>
                    </a:extLst>
                  </p:cNvPr>
                  <p:cNvGrpSpPr>
                    <a:grpSpLocks/>
                  </p:cNvGrpSpPr>
                  <p:nvPr/>
                </p:nvGrpSpPr>
                <p:grpSpPr bwMode="auto">
                  <a:xfrm>
                    <a:off x="-546911" y="1421592"/>
                    <a:ext cx="6159827" cy="2075376"/>
                    <a:chOff x="190940" y="1921905"/>
                    <a:chExt cx="7717483" cy="2003812"/>
                  </a:xfrm>
                </p:grpSpPr>
                <p:grpSp>
                  <p:nvGrpSpPr>
                    <p:cNvPr id="114763" name="组合 24">
                      <a:extLst>
                        <a:ext uri="{FF2B5EF4-FFF2-40B4-BE49-F238E27FC236}">
                          <a16:creationId xmlns:a16="http://schemas.microsoft.com/office/drawing/2014/main" id="{41273438-3DBF-430B-9A39-E45521F7D7DE}"/>
                        </a:ext>
                      </a:extLst>
                    </p:cNvPr>
                    <p:cNvGrpSpPr>
                      <a:grpSpLocks/>
                    </p:cNvGrpSpPr>
                    <p:nvPr/>
                  </p:nvGrpSpPr>
                  <p:grpSpPr bwMode="auto">
                    <a:xfrm>
                      <a:off x="190940" y="1921905"/>
                      <a:ext cx="4359896" cy="1932374"/>
                      <a:chOff x="548130" y="2207657"/>
                      <a:chExt cx="4359896" cy="1932374"/>
                    </a:xfrm>
                  </p:grpSpPr>
                  <p:grpSp>
                    <p:nvGrpSpPr>
                      <p:cNvPr id="114770" name="组合 18">
                        <a:extLst>
                          <a:ext uri="{FF2B5EF4-FFF2-40B4-BE49-F238E27FC236}">
                            <a16:creationId xmlns:a16="http://schemas.microsoft.com/office/drawing/2014/main" id="{1F4DCA94-8A46-4762-BA57-58EFBA407EE5}"/>
                          </a:ext>
                        </a:extLst>
                      </p:cNvPr>
                      <p:cNvGrpSpPr>
                        <a:grpSpLocks/>
                      </p:cNvGrpSpPr>
                      <p:nvPr/>
                    </p:nvGrpSpPr>
                    <p:grpSpPr bwMode="auto">
                      <a:xfrm>
                        <a:off x="548130" y="2422857"/>
                        <a:ext cx="1214446" cy="1540794"/>
                        <a:chOff x="515723" y="2422857"/>
                        <a:chExt cx="1380053" cy="1540794"/>
                      </a:xfrm>
                    </p:grpSpPr>
                    <p:sp>
                      <p:nvSpPr>
                        <p:cNvPr id="13" name="流程图: 过程 12">
                          <a:extLst>
                            <a:ext uri="{FF2B5EF4-FFF2-40B4-BE49-F238E27FC236}">
                              <a16:creationId xmlns:a16="http://schemas.microsoft.com/office/drawing/2014/main" id="{EBE24334-7253-48F3-8FDC-82EF6E14CDFA}"/>
                            </a:ext>
                          </a:extLst>
                        </p:cNvPr>
                        <p:cNvSpPr/>
                        <p:nvPr/>
                      </p:nvSpPr>
                      <p:spPr>
                        <a:xfrm>
                          <a:off x="514624" y="2422865"/>
                          <a:ext cx="1380547" cy="35747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确定术语集</a:t>
                          </a:r>
                        </a:p>
                      </p:txBody>
                    </p:sp>
                    <p:sp>
                      <p:nvSpPr>
                        <p:cNvPr id="14" name="流程图: 过程 13">
                          <a:extLst>
                            <a:ext uri="{FF2B5EF4-FFF2-40B4-BE49-F238E27FC236}">
                              <a16:creationId xmlns:a16="http://schemas.microsoft.com/office/drawing/2014/main" id="{0D3B0F4B-7FF4-4CF1-AA59-50E6771C60B0}"/>
                            </a:ext>
                          </a:extLst>
                        </p:cNvPr>
                        <p:cNvSpPr/>
                        <p:nvPr/>
                      </p:nvSpPr>
                      <p:spPr>
                        <a:xfrm>
                          <a:off x="514624" y="3014663"/>
                          <a:ext cx="1380547" cy="35627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确定类概念</a:t>
                          </a:r>
                        </a:p>
                      </p:txBody>
                    </p:sp>
                    <p:sp>
                      <p:nvSpPr>
                        <p:cNvPr id="15" name="流程图: 过程 14">
                          <a:extLst>
                            <a:ext uri="{FF2B5EF4-FFF2-40B4-BE49-F238E27FC236}">
                              <a16:creationId xmlns:a16="http://schemas.microsoft.com/office/drawing/2014/main" id="{742FD80F-5B6D-4766-872E-90A9656336EE}"/>
                            </a:ext>
                          </a:extLst>
                        </p:cNvPr>
                        <p:cNvSpPr/>
                        <p:nvPr/>
                      </p:nvSpPr>
                      <p:spPr>
                        <a:xfrm>
                          <a:off x="514624" y="3564617"/>
                          <a:ext cx="1380547" cy="35747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确定类属性</a:t>
                          </a:r>
                        </a:p>
                      </p:txBody>
                    </p:sp>
                  </p:grpSp>
                  <p:sp>
                    <p:nvSpPr>
                      <p:cNvPr id="16" name="右箭头 15">
                        <a:extLst>
                          <a:ext uri="{FF2B5EF4-FFF2-40B4-BE49-F238E27FC236}">
                            <a16:creationId xmlns:a16="http://schemas.microsoft.com/office/drawing/2014/main" id="{39B371BE-7B9B-4A7B-A596-801BAC10E6AD}"/>
                          </a:ext>
                        </a:extLst>
                      </p:cNvPr>
                      <p:cNvSpPr/>
                      <p:nvPr/>
                    </p:nvSpPr>
                    <p:spPr>
                      <a:xfrm>
                        <a:off x="1849838" y="3068463"/>
                        <a:ext cx="571849" cy="214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流程图: 过程 17">
                        <a:extLst>
                          <a:ext uri="{FF2B5EF4-FFF2-40B4-BE49-F238E27FC236}">
                            <a16:creationId xmlns:a16="http://schemas.microsoft.com/office/drawing/2014/main" id="{C5699E3E-2862-45DA-B8CD-B9A9870636B1}"/>
                          </a:ext>
                        </a:extLst>
                      </p:cNvPr>
                      <p:cNvSpPr/>
                      <p:nvPr/>
                    </p:nvSpPr>
                    <p:spPr>
                      <a:xfrm>
                        <a:off x="2466770" y="2207665"/>
                        <a:ext cx="429480" cy="19284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zh-CN" altLang="en-US" sz="1600" dirty="0">
                            <a:solidFill>
                              <a:schemeClr val="tx1"/>
                            </a:solidFill>
                          </a:rPr>
                          <a:t>构建概念层次</a:t>
                        </a:r>
                      </a:p>
                    </p:txBody>
                  </p:sp>
                  <p:sp>
                    <p:nvSpPr>
                      <p:cNvPr id="20" name="左大括号 19">
                        <a:extLst>
                          <a:ext uri="{FF2B5EF4-FFF2-40B4-BE49-F238E27FC236}">
                            <a16:creationId xmlns:a16="http://schemas.microsoft.com/office/drawing/2014/main" id="{1ECD3335-48F2-4C30-8ECB-22E4948C0D08}"/>
                          </a:ext>
                        </a:extLst>
                      </p:cNvPr>
                      <p:cNvSpPr/>
                      <p:nvPr/>
                    </p:nvSpPr>
                    <p:spPr>
                      <a:xfrm>
                        <a:off x="2893877" y="2425256"/>
                        <a:ext cx="298975" cy="1572152"/>
                      </a:xfrm>
                      <a:prstGeom prst="leftBrace">
                        <a:avLst>
                          <a:gd name="adj1" fmla="val 5173"/>
                          <a:gd name="adj2" fmla="val 48140"/>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nvGrpSpPr>
                      <p:cNvPr id="114774" name="组合 20">
                        <a:extLst>
                          <a:ext uri="{FF2B5EF4-FFF2-40B4-BE49-F238E27FC236}">
                            <a16:creationId xmlns:a16="http://schemas.microsoft.com/office/drawing/2014/main" id="{574F1C5A-14E5-48E5-ABC7-9F5E80C5F0DD}"/>
                          </a:ext>
                        </a:extLst>
                      </p:cNvPr>
                      <p:cNvGrpSpPr>
                        <a:grpSpLocks/>
                      </p:cNvGrpSpPr>
                      <p:nvPr/>
                    </p:nvGrpSpPr>
                    <p:grpSpPr bwMode="auto">
                      <a:xfrm>
                        <a:off x="3193514" y="2282641"/>
                        <a:ext cx="1714512" cy="1857390"/>
                        <a:chOff x="168424" y="2540158"/>
                        <a:chExt cx="1785950" cy="1201841"/>
                      </a:xfrm>
                    </p:grpSpPr>
                    <p:sp>
                      <p:nvSpPr>
                        <p:cNvPr id="22" name="流程图: 过程 21">
                          <a:extLst>
                            <a:ext uri="{FF2B5EF4-FFF2-40B4-BE49-F238E27FC236}">
                              <a16:creationId xmlns:a16="http://schemas.microsoft.com/office/drawing/2014/main" id="{3138C7B0-7A23-4788-B76B-0858E1609B2D}"/>
                            </a:ext>
                          </a:extLst>
                        </p:cNvPr>
                        <p:cNvSpPr/>
                        <p:nvPr/>
                      </p:nvSpPr>
                      <p:spPr>
                        <a:xfrm>
                          <a:off x="167734" y="2540381"/>
                          <a:ext cx="1787027" cy="1848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自顶向下</a:t>
                          </a:r>
                        </a:p>
                      </p:txBody>
                    </p:sp>
                    <p:sp>
                      <p:nvSpPr>
                        <p:cNvPr id="23" name="流程图: 过程 22">
                          <a:extLst>
                            <a:ext uri="{FF2B5EF4-FFF2-40B4-BE49-F238E27FC236}">
                              <a16:creationId xmlns:a16="http://schemas.microsoft.com/office/drawing/2014/main" id="{BCE332E6-1807-462A-9ED3-DC06E8718EC2}"/>
                            </a:ext>
                          </a:extLst>
                        </p:cNvPr>
                        <p:cNvSpPr/>
                        <p:nvPr/>
                      </p:nvSpPr>
                      <p:spPr>
                        <a:xfrm>
                          <a:off x="167734" y="3048631"/>
                          <a:ext cx="1787027" cy="1848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自底向上</a:t>
                          </a:r>
                        </a:p>
                      </p:txBody>
                    </p:sp>
                    <p:sp>
                      <p:nvSpPr>
                        <p:cNvPr id="24" name="流程图: 过程 23">
                          <a:extLst>
                            <a:ext uri="{FF2B5EF4-FFF2-40B4-BE49-F238E27FC236}">
                              <a16:creationId xmlns:a16="http://schemas.microsoft.com/office/drawing/2014/main" id="{E95A93E2-F763-49C7-AA26-28D233790530}"/>
                            </a:ext>
                          </a:extLst>
                        </p:cNvPr>
                        <p:cNvSpPr/>
                        <p:nvPr/>
                      </p:nvSpPr>
                      <p:spPr>
                        <a:xfrm>
                          <a:off x="167734" y="3556882"/>
                          <a:ext cx="1787027" cy="18488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混合式</a:t>
                          </a:r>
                        </a:p>
                      </p:txBody>
                    </p:sp>
                  </p:grpSp>
                </p:grpSp>
                <p:sp>
                  <p:nvSpPr>
                    <p:cNvPr id="26" name="右箭头 25">
                      <a:extLst>
                        <a:ext uri="{FF2B5EF4-FFF2-40B4-BE49-F238E27FC236}">
                          <a16:creationId xmlns:a16="http://schemas.microsoft.com/office/drawing/2014/main" id="{56969649-7CBB-4395-95D5-22074DFF5B32}"/>
                        </a:ext>
                      </a:extLst>
                    </p:cNvPr>
                    <p:cNvSpPr/>
                    <p:nvPr/>
                  </p:nvSpPr>
                  <p:spPr>
                    <a:xfrm>
                      <a:off x="4672221" y="2782711"/>
                      <a:ext cx="571849" cy="214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流程图: 过程 26">
                      <a:extLst>
                        <a:ext uri="{FF2B5EF4-FFF2-40B4-BE49-F238E27FC236}">
                          <a16:creationId xmlns:a16="http://schemas.microsoft.com/office/drawing/2014/main" id="{2CB0A322-9510-4A30-94FB-36B3C84E3AA7}"/>
                        </a:ext>
                      </a:extLst>
                    </p:cNvPr>
                    <p:cNvSpPr/>
                    <p:nvPr/>
                  </p:nvSpPr>
                  <p:spPr>
                    <a:xfrm>
                      <a:off x="6264381" y="1997233"/>
                      <a:ext cx="1644360" cy="2857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确定属性</a:t>
                      </a:r>
                    </a:p>
                  </p:txBody>
                </p:sp>
                <p:sp>
                  <p:nvSpPr>
                    <p:cNvPr id="28" name="流程图: 过程 27">
                      <a:extLst>
                        <a:ext uri="{FF2B5EF4-FFF2-40B4-BE49-F238E27FC236}">
                          <a16:creationId xmlns:a16="http://schemas.microsoft.com/office/drawing/2014/main" id="{E3D0ECF6-6EAD-4D6F-B248-AF81727E2555}"/>
                        </a:ext>
                      </a:extLst>
                    </p:cNvPr>
                    <p:cNvSpPr/>
                    <p:nvPr/>
                  </p:nvSpPr>
                  <p:spPr>
                    <a:xfrm>
                      <a:off x="5308135" y="2139504"/>
                      <a:ext cx="600323" cy="17861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zh-CN" altLang="en-US" sz="1600" dirty="0">
                          <a:solidFill>
                            <a:schemeClr val="tx1"/>
                          </a:solidFill>
                        </a:rPr>
                        <a:t>定义概念属性与属性约束</a:t>
                      </a:r>
                    </a:p>
                  </p:txBody>
                </p:sp>
                <p:sp>
                  <p:nvSpPr>
                    <p:cNvPr id="29" name="左大括号 28">
                      <a:extLst>
                        <a:ext uri="{FF2B5EF4-FFF2-40B4-BE49-F238E27FC236}">
                          <a16:creationId xmlns:a16="http://schemas.microsoft.com/office/drawing/2014/main" id="{1C1423B6-4CBA-4618-8144-2D52A2B66FE5}"/>
                        </a:ext>
                      </a:extLst>
                    </p:cNvPr>
                    <p:cNvSpPr/>
                    <p:nvPr/>
                  </p:nvSpPr>
                  <p:spPr>
                    <a:xfrm>
                      <a:off x="5979643" y="2139504"/>
                      <a:ext cx="284738" cy="1572152"/>
                    </a:xfrm>
                    <a:prstGeom prst="leftBrace">
                      <a:avLst>
                        <a:gd name="adj1" fmla="val 5173"/>
                        <a:gd name="adj2" fmla="val 48140"/>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0" name="流程图: 过程 29">
                      <a:extLst>
                        <a:ext uri="{FF2B5EF4-FFF2-40B4-BE49-F238E27FC236}">
                          <a16:creationId xmlns:a16="http://schemas.microsoft.com/office/drawing/2014/main" id="{4B774AC2-5BB6-4DEF-8CE6-FCC0F4E4ACA1}"/>
                        </a:ext>
                      </a:extLst>
                    </p:cNvPr>
                    <p:cNvSpPr/>
                    <p:nvPr/>
                  </p:nvSpPr>
                  <p:spPr>
                    <a:xfrm>
                      <a:off x="6264381" y="2782711"/>
                      <a:ext cx="1644360" cy="2857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对概念附加属性</a:t>
                      </a:r>
                    </a:p>
                  </p:txBody>
                </p:sp>
                <p:sp>
                  <p:nvSpPr>
                    <p:cNvPr id="31" name="流程图: 过程 30">
                      <a:extLst>
                        <a:ext uri="{FF2B5EF4-FFF2-40B4-BE49-F238E27FC236}">
                          <a16:creationId xmlns:a16="http://schemas.microsoft.com/office/drawing/2014/main" id="{FDD052F8-0886-486A-A5C6-2C9F6A2F87D5}"/>
                        </a:ext>
                      </a:extLst>
                    </p:cNvPr>
                    <p:cNvSpPr/>
                    <p:nvPr/>
                  </p:nvSpPr>
                  <p:spPr>
                    <a:xfrm>
                      <a:off x="6264381" y="3568189"/>
                      <a:ext cx="1644360" cy="2857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刻画属性约束</a:t>
                      </a:r>
                    </a:p>
                  </p:txBody>
                </p:sp>
              </p:grpSp>
              <p:grpSp>
                <p:nvGrpSpPr>
                  <p:cNvPr id="114749" name="组合 47">
                    <a:extLst>
                      <a:ext uri="{FF2B5EF4-FFF2-40B4-BE49-F238E27FC236}">
                        <a16:creationId xmlns:a16="http://schemas.microsoft.com/office/drawing/2014/main" id="{60F1F547-88B8-49AE-B3EE-77D1C1E4D2E3}"/>
                      </a:ext>
                    </a:extLst>
                  </p:cNvPr>
                  <p:cNvGrpSpPr>
                    <a:grpSpLocks/>
                  </p:cNvGrpSpPr>
                  <p:nvPr/>
                </p:nvGrpSpPr>
                <p:grpSpPr bwMode="auto">
                  <a:xfrm>
                    <a:off x="5686722" y="1198707"/>
                    <a:ext cx="3745002" cy="2563194"/>
                    <a:chOff x="1584347" y="1750715"/>
                    <a:chExt cx="6420005" cy="1984408"/>
                  </a:xfrm>
                </p:grpSpPr>
                <p:sp>
                  <p:nvSpPr>
                    <p:cNvPr id="36" name="右箭头 35">
                      <a:extLst>
                        <a:ext uri="{FF2B5EF4-FFF2-40B4-BE49-F238E27FC236}">
                          <a16:creationId xmlns:a16="http://schemas.microsoft.com/office/drawing/2014/main" id="{5AE1F2F6-4469-4BDA-ABF9-0D243A46BA8B}"/>
                        </a:ext>
                      </a:extLst>
                    </p:cNvPr>
                    <p:cNvSpPr/>
                    <p:nvPr/>
                  </p:nvSpPr>
                  <p:spPr>
                    <a:xfrm>
                      <a:off x="1584881" y="2613502"/>
                      <a:ext cx="889592" cy="172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14751" name="组合 46">
                      <a:extLst>
                        <a:ext uri="{FF2B5EF4-FFF2-40B4-BE49-F238E27FC236}">
                          <a16:creationId xmlns:a16="http://schemas.microsoft.com/office/drawing/2014/main" id="{082347DD-2E36-4D46-AB5C-33CA6DEB00E4}"/>
                        </a:ext>
                      </a:extLst>
                    </p:cNvPr>
                    <p:cNvGrpSpPr>
                      <a:grpSpLocks/>
                    </p:cNvGrpSpPr>
                    <p:nvPr/>
                  </p:nvGrpSpPr>
                  <p:grpSpPr bwMode="auto">
                    <a:xfrm>
                      <a:off x="2623353" y="1750715"/>
                      <a:ext cx="5380999" cy="1984408"/>
                      <a:chOff x="2623353" y="1750715"/>
                      <a:chExt cx="5380999" cy="1984408"/>
                    </a:xfrm>
                  </p:grpSpPr>
                  <p:grpSp>
                    <p:nvGrpSpPr>
                      <p:cNvPr id="114752" name="组合 39">
                        <a:extLst>
                          <a:ext uri="{FF2B5EF4-FFF2-40B4-BE49-F238E27FC236}">
                            <a16:creationId xmlns:a16="http://schemas.microsoft.com/office/drawing/2014/main" id="{8359C58C-826E-4C09-B935-773ED33577A0}"/>
                          </a:ext>
                        </a:extLst>
                      </p:cNvPr>
                      <p:cNvGrpSpPr>
                        <a:grpSpLocks/>
                      </p:cNvGrpSpPr>
                      <p:nvPr/>
                    </p:nvGrpSpPr>
                    <p:grpSpPr bwMode="auto">
                      <a:xfrm>
                        <a:off x="2623353" y="1750715"/>
                        <a:ext cx="1929390" cy="1984408"/>
                        <a:chOff x="2480477" y="1750715"/>
                        <a:chExt cx="1929390" cy="1984408"/>
                      </a:xfrm>
                    </p:grpSpPr>
                    <p:sp>
                      <p:nvSpPr>
                        <p:cNvPr id="33" name="流程图: 过程 32">
                          <a:extLst>
                            <a:ext uri="{FF2B5EF4-FFF2-40B4-BE49-F238E27FC236}">
                              <a16:creationId xmlns:a16="http://schemas.microsoft.com/office/drawing/2014/main" id="{369BB582-7D7C-4587-9602-40A1FE8B577F}"/>
                            </a:ext>
                          </a:extLst>
                        </p:cNvPr>
                        <p:cNvSpPr/>
                        <p:nvPr/>
                      </p:nvSpPr>
                      <p:spPr>
                        <a:xfrm>
                          <a:off x="2480943" y="2214706"/>
                          <a:ext cx="519470" cy="13478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zh-CN" altLang="en-US" sz="1600" dirty="0">
                              <a:solidFill>
                                <a:schemeClr val="tx1"/>
                              </a:solidFill>
                            </a:rPr>
                            <a:t>显性深层知识构建</a:t>
                          </a:r>
                        </a:p>
                      </p:txBody>
                    </p:sp>
                    <p:sp>
                      <p:nvSpPr>
                        <p:cNvPr id="37" name="流程图: 过程 36">
                          <a:extLst>
                            <a:ext uri="{FF2B5EF4-FFF2-40B4-BE49-F238E27FC236}">
                              <a16:creationId xmlns:a16="http://schemas.microsoft.com/office/drawing/2014/main" id="{F892993D-9BBB-4E87-A86E-209768BA138E}"/>
                            </a:ext>
                          </a:extLst>
                        </p:cNvPr>
                        <p:cNvSpPr/>
                        <p:nvPr/>
                      </p:nvSpPr>
                      <p:spPr>
                        <a:xfrm>
                          <a:off x="3357548" y="1750722"/>
                          <a:ext cx="1051926" cy="60394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分类公理</a:t>
                          </a:r>
                        </a:p>
                      </p:txBody>
                    </p:sp>
                    <p:sp>
                      <p:nvSpPr>
                        <p:cNvPr id="38" name="流程图: 过程 37">
                          <a:extLst>
                            <a:ext uri="{FF2B5EF4-FFF2-40B4-BE49-F238E27FC236}">
                              <a16:creationId xmlns:a16="http://schemas.microsoft.com/office/drawing/2014/main" id="{F94C5B0C-B827-4758-BD70-82C3D699D0F0}"/>
                            </a:ext>
                          </a:extLst>
                        </p:cNvPr>
                        <p:cNvSpPr/>
                        <p:nvPr/>
                      </p:nvSpPr>
                      <p:spPr>
                        <a:xfrm>
                          <a:off x="3357548" y="3044893"/>
                          <a:ext cx="1051926" cy="69022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一般公理</a:t>
                          </a:r>
                        </a:p>
                      </p:txBody>
                    </p:sp>
                    <p:sp>
                      <p:nvSpPr>
                        <p:cNvPr id="39" name="左大括号 38">
                          <a:extLst>
                            <a:ext uri="{FF2B5EF4-FFF2-40B4-BE49-F238E27FC236}">
                              <a16:creationId xmlns:a16="http://schemas.microsoft.com/office/drawing/2014/main" id="{1267E1E7-BA22-4469-8E63-3CDD66AE723B}"/>
                            </a:ext>
                          </a:extLst>
                        </p:cNvPr>
                        <p:cNvSpPr/>
                        <p:nvPr/>
                      </p:nvSpPr>
                      <p:spPr>
                        <a:xfrm>
                          <a:off x="3071840" y="2142808"/>
                          <a:ext cx="256487" cy="1336351"/>
                        </a:xfrm>
                        <a:prstGeom prst="leftBrace">
                          <a:avLst>
                            <a:gd name="adj1" fmla="val 5173"/>
                            <a:gd name="adj2" fmla="val 48140"/>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41" name="右箭头 40">
                        <a:extLst>
                          <a:ext uri="{FF2B5EF4-FFF2-40B4-BE49-F238E27FC236}">
                            <a16:creationId xmlns:a16="http://schemas.microsoft.com/office/drawing/2014/main" id="{3921DBCF-6C12-49C4-B584-20418CB76026}"/>
                          </a:ext>
                        </a:extLst>
                      </p:cNvPr>
                      <p:cNvSpPr/>
                      <p:nvPr/>
                    </p:nvSpPr>
                    <p:spPr>
                      <a:xfrm>
                        <a:off x="4480923" y="2613502"/>
                        <a:ext cx="944784" cy="184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14754" name="组合 41">
                        <a:extLst>
                          <a:ext uri="{FF2B5EF4-FFF2-40B4-BE49-F238E27FC236}">
                            <a16:creationId xmlns:a16="http://schemas.microsoft.com/office/drawing/2014/main" id="{68FA29B0-1327-4EDA-B2F1-507512C260D4}"/>
                          </a:ext>
                        </a:extLst>
                      </p:cNvPr>
                      <p:cNvGrpSpPr>
                        <a:grpSpLocks/>
                      </p:cNvGrpSpPr>
                      <p:nvPr/>
                    </p:nvGrpSpPr>
                    <p:grpSpPr bwMode="auto">
                      <a:xfrm>
                        <a:off x="5484987" y="1903269"/>
                        <a:ext cx="2519365" cy="1714511"/>
                        <a:chOff x="2698905" y="1903269"/>
                        <a:chExt cx="2519365" cy="1714511"/>
                      </a:xfrm>
                    </p:grpSpPr>
                    <p:sp>
                      <p:nvSpPr>
                        <p:cNvPr id="43" name="流程图: 过程 42">
                          <a:extLst>
                            <a:ext uri="{FF2B5EF4-FFF2-40B4-BE49-F238E27FC236}">
                              <a16:creationId xmlns:a16="http://schemas.microsoft.com/office/drawing/2014/main" id="{D134DC58-D57B-4E19-8ED2-69980D7D566A}"/>
                            </a:ext>
                          </a:extLst>
                        </p:cNvPr>
                        <p:cNvSpPr/>
                        <p:nvPr/>
                      </p:nvSpPr>
                      <p:spPr>
                        <a:xfrm>
                          <a:off x="2698066" y="2069951"/>
                          <a:ext cx="525963" cy="139195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a:defRPr/>
                          </a:pPr>
                          <a:r>
                            <a:rPr lang="zh-CN" altLang="en-US" sz="1600" dirty="0">
                              <a:solidFill>
                                <a:schemeClr val="tx1"/>
                              </a:solidFill>
                            </a:rPr>
                            <a:t>本体的形式化表示</a:t>
                          </a:r>
                        </a:p>
                      </p:txBody>
                    </p:sp>
                    <p:sp>
                      <p:nvSpPr>
                        <p:cNvPr id="44" name="流程图: 过程 43">
                          <a:extLst>
                            <a:ext uri="{FF2B5EF4-FFF2-40B4-BE49-F238E27FC236}">
                              <a16:creationId xmlns:a16="http://schemas.microsoft.com/office/drawing/2014/main" id="{4101390D-ECC6-40DE-8858-91E4D619E7D5}"/>
                            </a:ext>
                          </a:extLst>
                        </p:cNvPr>
                        <p:cNvSpPr/>
                        <p:nvPr/>
                      </p:nvSpPr>
                      <p:spPr>
                        <a:xfrm>
                          <a:off x="3545452" y="1903146"/>
                          <a:ext cx="1672041" cy="35757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rPr>
                            <a:t>OWL</a:t>
                          </a:r>
                          <a:endParaRPr lang="zh-CN" altLang="en-US" sz="1600" dirty="0">
                            <a:solidFill>
                              <a:schemeClr val="tx1"/>
                            </a:solidFill>
                          </a:endParaRPr>
                        </a:p>
                      </p:txBody>
                    </p:sp>
                    <p:sp>
                      <p:nvSpPr>
                        <p:cNvPr id="45" name="流程图: 过程 44">
                          <a:extLst>
                            <a:ext uri="{FF2B5EF4-FFF2-40B4-BE49-F238E27FC236}">
                              <a16:creationId xmlns:a16="http://schemas.microsoft.com/office/drawing/2014/main" id="{DAC13D09-BA35-4919-8102-4D2F3724B720}"/>
                            </a:ext>
                          </a:extLst>
                        </p:cNvPr>
                        <p:cNvSpPr/>
                        <p:nvPr/>
                      </p:nvSpPr>
                      <p:spPr>
                        <a:xfrm>
                          <a:off x="3545452" y="3260588"/>
                          <a:ext cx="1672041" cy="35757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rPr>
                            <a:t>SWRL</a:t>
                          </a:r>
                          <a:endParaRPr lang="zh-CN" altLang="en-US" sz="1600" dirty="0">
                            <a:solidFill>
                              <a:schemeClr val="tx1"/>
                            </a:solidFill>
                          </a:endParaRPr>
                        </a:p>
                      </p:txBody>
                    </p:sp>
                    <p:sp>
                      <p:nvSpPr>
                        <p:cNvPr id="46" name="左大括号 45">
                          <a:extLst>
                            <a:ext uri="{FF2B5EF4-FFF2-40B4-BE49-F238E27FC236}">
                              <a16:creationId xmlns:a16="http://schemas.microsoft.com/office/drawing/2014/main" id="{E0EE37AB-A1D1-4F6D-B009-B642F103EB72}"/>
                            </a:ext>
                          </a:extLst>
                        </p:cNvPr>
                        <p:cNvSpPr/>
                        <p:nvPr/>
                      </p:nvSpPr>
                      <p:spPr>
                        <a:xfrm>
                          <a:off x="3259744" y="2117883"/>
                          <a:ext cx="256487" cy="1336351"/>
                        </a:xfrm>
                        <a:prstGeom prst="leftBrace">
                          <a:avLst>
                            <a:gd name="adj1" fmla="val 5173"/>
                            <a:gd name="adj2" fmla="val 48140"/>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grpSp>
              </p:grpSp>
            </p:grpSp>
            <p:grpSp>
              <p:nvGrpSpPr>
                <p:cNvPr id="114745" name="组合 51">
                  <a:extLst>
                    <a:ext uri="{FF2B5EF4-FFF2-40B4-BE49-F238E27FC236}">
                      <a16:creationId xmlns:a16="http://schemas.microsoft.com/office/drawing/2014/main" id="{F872BFE4-5B55-484F-87D9-BFEB16E7C9F0}"/>
                    </a:ext>
                  </a:extLst>
                </p:cNvPr>
                <p:cNvGrpSpPr>
                  <a:grpSpLocks/>
                </p:cNvGrpSpPr>
                <p:nvPr/>
              </p:nvGrpSpPr>
              <p:grpSpPr bwMode="auto">
                <a:xfrm>
                  <a:off x="-357222" y="1928802"/>
                  <a:ext cx="10144196" cy="2786082"/>
                  <a:chOff x="-357222" y="1928802"/>
                  <a:chExt cx="10144196" cy="2786082"/>
                </a:xfrm>
              </p:grpSpPr>
              <p:sp>
                <p:nvSpPr>
                  <p:cNvPr id="50" name="图文框 49">
                    <a:extLst>
                      <a:ext uri="{FF2B5EF4-FFF2-40B4-BE49-F238E27FC236}">
                        <a16:creationId xmlns:a16="http://schemas.microsoft.com/office/drawing/2014/main" id="{EAD118B7-DF7F-47D4-A54B-F2566E81EFC6}"/>
                      </a:ext>
                    </a:extLst>
                  </p:cNvPr>
                  <p:cNvSpPr/>
                  <p:nvPr/>
                </p:nvSpPr>
                <p:spPr>
                  <a:xfrm>
                    <a:off x="-357222" y="1928813"/>
                    <a:ext cx="10144235" cy="2786062"/>
                  </a:xfrm>
                  <a:prstGeom prst="frame">
                    <a:avLst>
                      <a:gd name="adj1" fmla="val 49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4747" name="TextBox 50">
                    <a:extLst>
                      <a:ext uri="{FF2B5EF4-FFF2-40B4-BE49-F238E27FC236}">
                        <a16:creationId xmlns:a16="http://schemas.microsoft.com/office/drawing/2014/main" id="{62D6184C-5CCD-4740-BEE3-2FA2EA25DF1E}"/>
                      </a:ext>
                    </a:extLst>
                  </p:cNvPr>
                  <p:cNvSpPr txBox="1">
                    <a:spLocks noChangeArrowheads="1"/>
                  </p:cNvSpPr>
                  <p:nvPr/>
                </p:nvSpPr>
                <p:spPr bwMode="auto">
                  <a:xfrm>
                    <a:off x="0" y="4286255"/>
                    <a:ext cx="3478795" cy="264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r>
                      <a:rPr lang="zh-CN" altLang="en-US" sz="1600"/>
                      <a:t>本体建模与形式化表示过程</a:t>
                    </a:r>
                  </a:p>
                </p:txBody>
              </p:sp>
            </p:grpSp>
          </p:grpSp>
          <p:grpSp>
            <p:nvGrpSpPr>
              <p:cNvPr id="114698" name="组合 54">
                <a:extLst>
                  <a:ext uri="{FF2B5EF4-FFF2-40B4-BE49-F238E27FC236}">
                    <a16:creationId xmlns:a16="http://schemas.microsoft.com/office/drawing/2014/main" id="{6ED2C0C1-25FD-498D-A55E-DD0976172168}"/>
                  </a:ext>
                </a:extLst>
              </p:cNvPr>
              <p:cNvGrpSpPr>
                <a:grpSpLocks/>
              </p:cNvGrpSpPr>
              <p:nvPr/>
            </p:nvGrpSpPr>
            <p:grpSpPr bwMode="auto">
              <a:xfrm>
                <a:off x="571472" y="0"/>
                <a:ext cx="7572430" cy="1500174"/>
                <a:chOff x="1071538" y="0"/>
                <a:chExt cx="6775332" cy="1857364"/>
              </a:xfrm>
            </p:grpSpPr>
            <p:grpSp>
              <p:nvGrpSpPr>
                <p:cNvPr id="114734" name="组合 11">
                  <a:extLst>
                    <a:ext uri="{FF2B5EF4-FFF2-40B4-BE49-F238E27FC236}">
                      <a16:creationId xmlns:a16="http://schemas.microsoft.com/office/drawing/2014/main" id="{90C21489-C480-4F97-93FE-29FFE4D41EE8}"/>
                    </a:ext>
                  </a:extLst>
                </p:cNvPr>
                <p:cNvGrpSpPr>
                  <a:grpSpLocks/>
                </p:cNvGrpSpPr>
                <p:nvPr/>
              </p:nvGrpSpPr>
              <p:grpSpPr bwMode="auto">
                <a:xfrm>
                  <a:off x="1071538" y="0"/>
                  <a:ext cx="6775332" cy="1542696"/>
                  <a:chOff x="857224" y="571480"/>
                  <a:chExt cx="7028379" cy="1893309"/>
                </a:xfrm>
              </p:grpSpPr>
              <p:grpSp>
                <p:nvGrpSpPr>
                  <p:cNvPr id="114736" name="组合 8">
                    <a:extLst>
                      <a:ext uri="{FF2B5EF4-FFF2-40B4-BE49-F238E27FC236}">
                        <a16:creationId xmlns:a16="http://schemas.microsoft.com/office/drawing/2014/main" id="{556295A7-C1AD-40F3-B44A-C2C5F42423A1}"/>
                      </a:ext>
                    </a:extLst>
                  </p:cNvPr>
                  <p:cNvGrpSpPr>
                    <a:grpSpLocks/>
                  </p:cNvGrpSpPr>
                  <p:nvPr/>
                </p:nvGrpSpPr>
                <p:grpSpPr bwMode="auto">
                  <a:xfrm>
                    <a:off x="857224" y="571480"/>
                    <a:ext cx="3935177" cy="1893309"/>
                    <a:chOff x="2714612" y="142852"/>
                    <a:chExt cx="4677663" cy="1402451"/>
                  </a:xfrm>
                </p:grpSpPr>
                <p:sp>
                  <p:nvSpPr>
                    <p:cNvPr id="4" name="流程图: 过程 3">
                      <a:extLst>
                        <a:ext uri="{FF2B5EF4-FFF2-40B4-BE49-F238E27FC236}">
                          <a16:creationId xmlns:a16="http://schemas.microsoft.com/office/drawing/2014/main" id="{E44F43DC-3B5D-4BB9-B691-20B540B765BE}"/>
                        </a:ext>
                      </a:extLst>
                    </p:cNvPr>
                    <p:cNvSpPr/>
                    <p:nvPr/>
                  </p:nvSpPr>
                  <p:spPr>
                    <a:xfrm>
                      <a:off x="2715140" y="500212"/>
                      <a:ext cx="1356866" cy="71472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应用场景和领域知识分析</a:t>
                      </a:r>
                    </a:p>
                  </p:txBody>
                </p:sp>
                <p:sp>
                  <p:nvSpPr>
                    <p:cNvPr id="5" name="流程图: 过程 4">
                      <a:extLst>
                        <a:ext uri="{FF2B5EF4-FFF2-40B4-BE49-F238E27FC236}">
                          <a16:creationId xmlns:a16="http://schemas.microsoft.com/office/drawing/2014/main" id="{E2AB7B9E-98BC-4AC7-93CE-8B811066CC36}"/>
                        </a:ext>
                      </a:extLst>
                    </p:cNvPr>
                    <p:cNvSpPr/>
                    <p:nvPr/>
                  </p:nvSpPr>
                  <p:spPr>
                    <a:xfrm>
                      <a:off x="4606476" y="142852"/>
                      <a:ext cx="2786142" cy="3573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确定本体模型覆盖的领域</a:t>
                      </a:r>
                    </a:p>
                  </p:txBody>
                </p:sp>
                <p:sp>
                  <p:nvSpPr>
                    <p:cNvPr id="6" name="流程图: 过程 5">
                      <a:extLst>
                        <a:ext uri="{FF2B5EF4-FFF2-40B4-BE49-F238E27FC236}">
                          <a16:creationId xmlns:a16="http://schemas.microsoft.com/office/drawing/2014/main" id="{155AB440-2086-4C29-91F8-0BF14730CA24}"/>
                        </a:ext>
                      </a:extLst>
                    </p:cNvPr>
                    <p:cNvSpPr/>
                    <p:nvPr/>
                  </p:nvSpPr>
                  <p:spPr>
                    <a:xfrm>
                      <a:off x="4606476" y="625289"/>
                      <a:ext cx="2786142" cy="3573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确定本体模型的应用场景</a:t>
                      </a:r>
                    </a:p>
                  </p:txBody>
                </p:sp>
                <p:sp>
                  <p:nvSpPr>
                    <p:cNvPr id="7" name="流程图: 过程 6">
                      <a:extLst>
                        <a:ext uri="{FF2B5EF4-FFF2-40B4-BE49-F238E27FC236}">
                          <a16:creationId xmlns:a16="http://schemas.microsoft.com/office/drawing/2014/main" id="{D060ED22-9C32-4BF7-9FC8-B0C512602EBA}"/>
                        </a:ext>
                      </a:extLst>
                    </p:cNvPr>
                    <p:cNvSpPr/>
                    <p:nvPr/>
                  </p:nvSpPr>
                  <p:spPr>
                    <a:xfrm>
                      <a:off x="4606476" y="1188132"/>
                      <a:ext cx="2786142" cy="35736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确定用户及其使用方法</a:t>
                      </a:r>
                    </a:p>
                  </p:txBody>
                </p:sp>
                <p:sp>
                  <p:nvSpPr>
                    <p:cNvPr id="8" name="左大括号 7">
                      <a:extLst>
                        <a:ext uri="{FF2B5EF4-FFF2-40B4-BE49-F238E27FC236}">
                          <a16:creationId xmlns:a16="http://schemas.microsoft.com/office/drawing/2014/main" id="{30291227-1090-422A-96A8-97AE04EEA78E}"/>
                        </a:ext>
                      </a:extLst>
                    </p:cNvPr>
                    <p:cNvSpPr/>
                    <p:nvPr/>
                  </p:nvSpPr>
                  <p:spPr>
                    <a:xfrm>
                      <a:off x="4134073" y="142852"/>
                      <a:ext cx="356888" cy="1215025"/>
                    </a:xfrm>
                    <a:prstGeom prst="leftBrace">
                      <a:avLst>
                        <a:gd name="adj1" fmla="val 5173"/>
                        <a:gd name="adj2" fmla="val 48140"/>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10" name="右箭头 9">
                    <a:extLst>
                      <a:ext uri="{FF2B5EF4-FFF2-40B4-BE49-F238E27FC236}">
                        <a16:creationId xmlns:a16="http://schemas.microsoft.com/office/drawing/2014/main" id="{AB97C2F9-F1B4-4202-B9E7-767398C860A8}"/>
                      </a:ext>
                    </a:extLst>
                  </p:cNvPr>
                  <p:cNvSpPr/>
                  <p:nvPr/>
                </p:nvSpPr>
                <p:spPr>
                  <a:xfrm>
                    <a:off x="4968191" y="1331318"/>
                    <a:ext cx="761477" cy="407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流程图: 过程 10">
                    <a:extLst>
                      <a:ext uri="{FF2B5EF4-FFF2-40B4-BE49-F238E27FC236}">
                        <a16:creationId xmlns:a16="http://schemas.microsoft.com/office/drawing/2014/main" id="{B64486DA-5278-4568-AB56-53714DABFB8A}"/>
                      </a:ext>
                    </a:extLst>
                  </p:cNvPr>
                  <p:cNvSpPr/>
                  <p:nvPr/>
                </p:nvSpPr>
                <p:spPr>
                  <a:xfrm>
                    <a:off x="5829748" y="1331318"/>
                    <a:ext cx="2055262" cy="4824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已有本体重用</a:t>
                    </a:r>
                  </a:p>
                </p:txBody>
              </p:sp>
            </p:grpSp>
            <p:sp>
              <p:nvSpPr>
                <p:cNvPr id="53" name="下箭头 52">
                  <a:extLst>
                    <a:ext uri="{FF2B5EF4-FFF2-40B4-BE49-F238E27FC236}">
                      <a16:creationId xmlns:a16="http://schemas.microsoft.com/office/drawing/2014/main" id="{D183845F-9B26-4CCB-B377-FDF7AD77978E}"/>
                    </a:ext>
                  </a:extLst>
                </p:cNvPr>
                <p:cNvSpPr/>
                <p:nvPr/>
              </p:nvSpPr>
              <p:spPr>
                <a:xfrm>
                  <a:off x="7285615" y="1071188"/>
                  <a:ext cx="286634" cy="78619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91" name="圆角右箭头 90">
                <a:extLst>
                  <a:ext uri="{FF2B5EF4-FFF2-40B4-BE49-F238E27FC236}">
                    <a16:creationId xmlns:a16="http://schemas.microsoft.com/office/drawing/2014/main" id="{9848E379-13D9-420D-8D04-6F3A1B3C43FB}"/>
                  </a:ext>
                </a:extLst>
              </p:cNvPr>
              <p:cNvSpPr/>
              <p:nvPr/>
            </p:nvSpPr>
            <p:spPr>
              <a:xfrm rot="10800000" flipV="1">
                <a:off x="7694766" y="895350"/>
                <a:ext cx="1306422" cy="4248150"/>
              </a:xfrm>
              <a:prstGeom prst="bentArrow">
                <a:avLst>
                  <a:gd name="adj1" fmla="val 17977"/>
                  <a:gd name="adj2" fmla="val 14152"/>
                  <a:gd name="adj3" fmla="val 25000"/>
                  <a:gd name="adj4" fmla="val 4550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nvGrpSpPr>
              <p:cNvPr id="114700" name="组合 92">
                <a:extLst>
                  <a:ext uri="{FF2B5EF4-FFF2-40B4-BE49-F238E27FC236}">
                    <a16:creationId xmlns:a16="http://schemas.microsoft.com/office/drawing/2014/main" id="{81629BDE-99EF-4B28-B238-CBDE3D81A7ED}"/>
                  </a:ext>
                </a:extLst>
              </p:cNvPr>
              <p:cNvGrpSpPr>
                <a:grpSpLocks/>
              </p:cNvGrpSpPr>
              <p:nvPr/>
            </p:nvGrpSpPr>
            <p:grpSpPr bwMode="auto">
              <a:xfrm>
                <a:off x="714348" y="5072073"/>
                <a:ext cx="8286840" cy="1785927"/>
                <a:chOff x="714348" y="5072073"/>
                <a:chExt cx="8286840" cy="1785927"/>
              </a:xfrm>
            </p:grpSpPr>
            <p:grpSp>
              <p:nvGrpSpPr>
                <p:cNvPr id="114701" name="组合 89">
                  <a:extLst>
                    <a:ext uri="{FF2B5EF4-FFF2-40B4-BE49-F238E27FC236}">
                      <a16:creationId xmlns:a16="http://schemas.microsoft.com/office/drawing/2014/main" id="{3D62CF6C-7E8C-4C75-A527-324F44AB5920}"/>
                    </a:ext>
                  </a:extLst>
                </p:cNvPr>
                <p:cNvGrpSpPr>
                  <a:grpSpLocks/>
                </p:cNvGrpSpPr>
                <p:nvPr/>
              </p:nvGrpSpPr>
              <p:grpSpPr bwMode="auto">
                <a:xfrm>
                  <a:off x="714348" y="5072073"/>
                  <a:ext cx="8215370" cy="1785927"/>
                  <a:chOff x="1214414" y="3448233"/>
                  <a:chExt cx="7429552" cy="2266783"/>
                </a:xfrm>
              </p:grpSpPr>
              <p:grpSp>
                <p:nvGrpSpPr>
                  <p:cNvPr id="114703" name="组合 85">
                    <a:extLst>
                      <a:ext uri="{FF2B5EF4-FFF2-40B4-BE49-F238E27FC236}">
                        <a16:creationId xmlns:a16="http://schemas.microsoft.com/office/drawing/2014/main" id="{82F47CE3-A81A-424A-A4FC-DE0C1E358E32}"/>
                      </a:ext>
                    </a:extLst>
                  </p:cNvPr>
                  <p:cNvGrpSpPr>
                    <a:grpSpLocks/>
                  </p:cNvGrpSpPr>
                  <p:nvPr/>
                </p:nvGrpSpPr>
                <p:grpSpPr bwMode="auto">
                  <a:xfrm>
                    <a:off x="1214414" y="3448233"/>
                    <a:ext cx="6266666" cy="2266783"/>
                    <a:chOff x="1214414" y="3448233"/>
                    <a:chExt cx="6266666" cy="2266783"/>
                  </a:xfrm>
                </p:grpSpPr>
                <p:grpSp>
                  <p:nvGrpSpPr>
                    <p:cNvPr id="114708" name="组合 77">
                      <a:extLst>
                        <a:ext uri="{FF2B5EF4-FFF2-40B4-BE49-F238E27FC236}">
                          <a16:creationId xmlns:a16="http://schemas.microsoft.com/office/drawing/2014/main" id="{D4244573-2B72-457C-BC0E-E30A26B17CBE}"/>
                        </a:ext>
                      </a:extLst>
                    </p:cNvPr>
                    <p:cNvGrpSpPr>
                      <a:grpSpLocks/>
                    </p:cNvGrpSpPr>
                    <p:nvPr/>
                  </p:nvGrpSpPr>
                  <p:grpSpPr bwMode="auto">
                    <a:xfrm>
                      <a:off x="1214414" y="3448233"/>
                      <a:ext cx="5575965" cy="1480962"/>
                      <a:chOff x="1214414" y="3380919"/>
                      <a:chExt cx="6076372" cy="1548279"/>
                    </a:xfrm>
                  </p:grpSpPr>
                  <p:grpSp>
                    <p:nvGrpSpPr>
                      <p:cNvPr id="114715" name="组合 75">
                        <a:extLst>
                          <a:ext uri="{FF2B5EF4-FFF2-40B4-BE49-F238E27FC236}">
                            <a16:creationId xmlns:a16="http://schemas.microsoft.com/office/drawing/2014/main" id="{A691653A-FD85-4FD2-8FAE-15F1EDC99055}"/>
                          </a:ext>
                        </a:extLst>
                      </p:cNvPr>
                      <p:cNvGrpSpPr>
                        <a:grpSpLocks/>
                      </p:cNvGrpSpPr>
                      <p:nvPr/>
                    </p:nvGrpSpPr>
                    <p:grpSpPr bwMode="auto">
                      <a:xfrm>
                        <a:off x="1214414" y="3380919"/>
                        <a:ext cx="6076372" cy="1548279"/>
                        <a:chOff x="142844" y="3095167"/>
                        <a:chExt cx="6076372" cy="1548279"/>
                      </a:xfrm>
                    </p:grpSpPr>
                    <p:sp>
                      <p:nvSpPr>
                        <p:cNvPr id="65" name="下箭头 64">
                          <a:extLst>
                            <a:ext uri="{FF2B5EF4-FFF2-40B4-BE49-F238E27FC236}">
                              <a16:creationId xmlns:a16="http://schemas.microsoft.com/office/drawing/2014/main" id="{4ECF8642-CB60-452E-9347-DB98AFFD07B4}"/>
                            </a:ext>
                          </a:extLst>
                        </p:cNvPr>
                        <p:cNvSpPr/>
                        <p:nvPr/>
                      </p:nvSpPr>
                      <p:spPr>
                        <a:xfrm>
                          <a:off x="2785396" y="3095154"/>
                          <a:ext cx="714587" cy="6193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14718" name="组合 74">
                          <a:extLst>
                            <a:ext uri="{FF2B5EF4-FFF2-40B4-BE49-F238E27FC236}">
                              <a16:creationId xmlns:a16="http://schemas.microsoft.com/office/drawing/2014/main" id="{61E1E66D-14F7-4686-AFFF-52DA1A166A44}"/>
                            </a:ext>
                          </a:extLst>
                        </p:cNvPr>
                        <p:cNvGrpSpPr>
                          <a:grpSpLocks/>
                        </p:cNvGrpSpPr>
                        <p:nvPr/>
                      </p:nvGrpSpPr>
                      <p:grpSpPr bwMode="auto">
                        <a:xfrm>
                          <a:off x="142844" y="3643314"/>
                          <a:ext cx="6076372" cy="1000132"/>
                          <a:chOff x="142844" y="3643314"/>
                          <a:chExt cx="6076372" cy="1000132"/>
                        </a:xfrm>
                      </p:grpSpPr>
                      <p:grpSp>
                        <p:nvGrpSpPr>
                          <p:cNvPr id="114719" name="组合 67">
                            <a:extLst>
                              <a:ext uri="{FF2B5EF4-FFF2-40B4-BE49-F238E27FC236}">
                                <a16:creationId xmlns:a16="http://schemas.microsoft.com/office/drawing/2014/main" id="{18107BB0-1460-4A97-9F76-090997E3D80D}"/>
                              </a:ext>
                            </a:extLst>
                          </p:cNvPr>
                          <p:cNvGrpSpPr>
                            <a:grpSpLocks/>
                          </p:cNvGrpSpPr>
                          <p:nvPr/>
                        </p:nvGrpSpPr>
                        <p:grpSpPr bwMode="auto">
                          <a:xfrm>
                            <a:off x="142844" y="3643314"/>
                            <a:ext cx="3857652" cy="1000132"/>
                            <a:chOff x="142844" y="3643314"/>
                            <a:chExt cx="3857652" cy="1000132"/>
                          </a:xfrm>
                        </p:grpSpPr>
                        <p:grpSp>
                          <p:nvGrpSpPr>
                            <p:cNvPr id="114726" name="组合 65">
                              <a:extLst>
                                <a:ext uri="{FF2B5EF4-FFF2-40B4-BE49-F238E27FC236}">
                                  <a16:creationId xmlns:a16="http://schemas.microsoft.com/office/drawing/2014/main" id="{0326D324-8D69-4FC2-ACE0-81A84ED9732D}"/>
                                </a:ext>
                              </a:extLst>
                            </p:cNvPr>
                            <p:cNvGrpSpPr>
                              <a:grpSpLocks/>
                            </p:cNvGrpSpPr>
                            <p:nvPr/>
                          </p:nvGrpSpPr>
                          <p:grpSpPr bwMode="auto">
                            <a:xfrm>
                              <a:off x="142844" y="3786190"/>
                              <a:ext cx="3857652" cy="857256"/>
                              <a:chOff x="142844" y="3786190"/>
                              <a:chExt cx="3857652" cy="857256"/>
                            </a:xfrm>
                          </p:grpSpPr>
                          <p:sp>
                            <p:nvSpPr>
                              <p:cNvPr id="58" name="流程图: 磁盘 57">
                                <a:extLst>
                                  <a:ext uri="{FF2B5EF4-FFF2-40B4-BE49-F238E27FC236}">
                                    <a16:creationId xmlns:a16="http://schemas.microsoft.com/office/drawing/2014/main" id="{D3335029-C4B4-4EDA-A342-31CE62B50842}"/>
                                  </a:ext>
                                </a:extLst>
                              </p:cNvPr>
                              <p:cNvSpPr/>
                              <p:nvPr/>
                            </p:nvSpPr>
                            <p:spPr>
                              <a:xfrm>
                                <a:off x="2143191" y="3786092"/>
                                <a:ext cx="1857311" cy="85735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solidFill>
                                      <a:schemeClr val="tx1"/>
                                    </a:solidFill>
                                  </a:rPr>
                                  <a:t>Ontology</a:t>
                                </a:r>
                                <a:endParaRPr lang="zh-CN" altLang="en-US" sz="1600" dirty="0">
                                  <a:solidFill>
                                    <a:schemeClr val="tx1"/>
                                  </a:solidFill>
                                </a:endParaRPr>
                              </a:p>
                            </p:txBody>
                          </p:sp>
                          <p:sp>
                            <p:nvSpPr>
                              <p:cNvPr id="59" name="流程图: 多文档 58">
                                <a:extLst>
                                  <a:ext uri="{FF2B5EF4-FFF2-40B4-BE49-F238E27FC236}">
                                    <a16:creationId xmlns:a16="http://schemas.microsoft.com/office/drawing/2014/main" id="{3ECEFD38-394C-43F5-8082-BD6B1CAB00FB}"/>
                                  </a:ext>
                                </a:extLst>
                              </p:cNvPr>
                              <p:cNvSpPr/>
                              <p:nvPr/>
                            </p:nvSpPr>
                            <p:spPr>
                              <a:xfrm>
                                <a:off x="142656" y="3857713"/>
                                <a:ext cx="857812" cy="499245"/>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实例</a:t>
                                </a:r>
                              </a:p>
                            </p:txBody>
                          </p:sp>
                          <p:grpSp>
                            <p:nvGrpSpPr>
                              <p:cNvPr id="114730" name="组合 62">
                                <a:extLst>
                                  <a:ext uri="{FF2B5EF4-FFF2-40B4-BE49-F238E27FC236}">
                                    <a16:creationId xmlns:a16="http://schemas.microsoft.com/office/drawing/2014/main" id="{A7EEA1C9-8423-447C-8E09-F804D11F844D}"/>
                                  </a:ext>
                                </a:extLst>
                              </p:cNvPr>
                              <p:cNvGrpSpPr>
                                <a:grpSpLocks/>
                              </p:cNvGrpSpPr>
                              <p:nvPr/>
                            </p:nvGrpSpPr>
                            <p:grpSpPr bwMode="auto">
                              <a:xfrm>
                                <a:off x="1214414" y="4071942"/>
                                <a:ext cx="785818" cy="142876"/>
                                <a:chOff x="2143108" y="3786190"/>
                                <a:chExt cx="785818" cy="214314"/>
                              </a:xfrm>
                            </p:grpSpPr>
                            <p:sp>
                              <p:nvSpPr>
                                <p:cNvPr id="60" name="燕尾形 59">
                                  <a:extLst>
                                    <a:ext uri="{FF2B5EF4-FFF2-40B4-BE49-F238E27FC236}">
                                      <a16:creationId xmlns:a16="http://schemas.microsoft.com/office/drawing/2014/main" id="{7342804E-5ACB-4A64-B546-E31A5FF014F6}"/>
                                    </a:ext>
                                  </a:extLst>
                                </p:cNvPr>
                                <p:cNvSpPr/>
                                <p:nvPr/>
                              </p:nvSpPr>
                              <p:spPr>
                                <a:xfrm>
                                  <a:off x="2143230" y="3787145"/>
                                  <a:ext cx="143225" cy="2148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1" name="燕尾形 60">
                                  <a:extLst>
                                    <a:ext uri="{FF2B5EF4-FFF2-40B4-BE49-F238E27FC236}">
                                      <a16:creationId xmlns:a16="http://schemas.microsoft.com/office/drawing/2014/main" id="{692BF8F1-6EA4-4A3E-B839-B499E1673674}"/>
                                    </a:ext>
                                  </a:extLst>
                                </p:cNvPr>
                                <p:cNvSpPr/>
                                <p:nvPr/>
                              </p:nvSpPr>
                              <p:spPr>
                                <a:xfrm>
                                  <a:off x="2286455" y="3787145"/>
                                  <a:ext cx="141685" cy="2148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2" name="燕尾形 61">
                                  <a:extLst>
                                    <a:ext uri="{FF2B5EF4-FFF2-40B4-BE49-F238E27FC236}">
                                      <a16:creationId xmlns:a16="http://schemas.microsoft.com/office/drawing/2014/main" id="{4B1362F1-7B58-4ABB-B2CF-648DBA823388}"/>
                                    </a:ext>
                                  </a:extLst>
                                </p:cNvPr>
                                <p:cNvSpPr/>
                                <p:nvPr/>
                              </p:nvSpPr>
                              <p:spPr>
                                <a:xfrm>
                                  <a:off x="2428141" y="3787145"/>
                                  <a:ext cx="500520" cy="21486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sp>
                          <p:nvSpPr>
                            <p:cNvPr id="114727" name="TextBox 66">
                              <a:extLst>
                                <a:ext uri="{FF2B5EF4-FFF2-40B4-BE49-F238E27FC236}">
                                  <a16:creationId xmlns:a16="http://schemas.microsoft.com/office/drawing/2014/main" id="{266E6B01-8014-4003-B9A1-9C8C5332557D}"/>
                                </a:ext>
                              </a:extLst>
                            </p:cNvPr>
                            <p:cNvSpPr txBox="1">
                              <a:spLocks noChangeArrowheads="1"/>
                            </p:cNvSpPr>
                            <p:nvPr/>
                          </p:nvSpPr>
                          <p:spPr bwMode="auto">
                            <a:xfrm>
                              <a:off x="928662" y="3643314"/>
                              <a:ext cx="15001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r>
                                <a:rPr lang="zh-CN" altLang="en-US" sz="1600"/>
                                <a:t>非平凡性验证</a:t>
                              </a:r>
                            </a:p>
                          </p:txBody>
                        </p:sp>
                      </p:grpSp>
                      <p:grpSp>
                        <p:nvGrpSpPr>
                          <p:cNvPr id="114720" name="组合 71">
                            <a:extLst>
                              <a:ext uri="{FF2B5EF4-FFF2-40B4-BE49-F238E27FC236}">
                                <a16:creationId xmlns:a16="http://schemas.microsoft.com/office/drawing/2014/main" id="{80DB1D18-5848-4004-9261-D3100DEE5C63}"/>
                              </a:ext>
                            </a:extLst>
                          </p:cNvPr>
                          <p:cNvGrpSpPr>
                            <a:grpSpLocks/>
                          </p:cNvGrpSpPr>
                          <p:nvPr/>
                        </p:nvGrpSpPr>
                        <p:grpSpPr bwMode="auto">
                          <a:xfrm>
                            <a:off x="4143372" y="4071942"/>
                            <a:ext cx="785818" cy="142876"/>
                            <a:chOff x="1366814" y="4224342"/>
                            <a:chExt cx="785818" cy="142876"/>
                          </a:xfrm>
                        </p:grpSpPr>
                        <p:sp>
                          <p:nvSpPr>
                            <p:cNvPr id="69" name="燕尾形 68">
                              <a:extLst>
                                <a:ext uri="{FF2B5EF4-FFF2-40B4-BE49-F238E27FC236}">
                                  <a16:creationId xmlns:a16="http://schemas.microsoft.com/office/drawing/2014/main" id="{E00B3543-19BC-465D-A098-66FC7254FE04}"/>
                                </a:ext>
                              </a:extLst>
                            </p:cNvPr>
                            <p:cNvSpPr/>
                            <p:nvPr/>
                          </p:nvSpPr>
                          <p:spPr>
                            <a:xfrm>
                              <a:off x="1313267" y="4224979"/>
                              <a:ext cx="143226" cy="13692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70" name="燕尾形 69">
                              <a:extLst>
                                <a:ext uri="{FF2B5EF4-FFF2-40B4-BE49-F238E27FC236}">
                                  <a16:creationId xmlns:a16="http://schemas.microsoft.com/office/drawing/2014/main" id="{96ADB716-ED15-43C0-AB69-B16830BD729B}"/>
                                </a:ext>
                              </a:extLst>
                            </p:cNvPr>
                            <p:cNvSpPr/>
                            <p:nvPr/>
                          </p:nvSpPr>
                          <p:spPr>
                            <a:xfrm>
                              <a:off x="1456492" y="4224979"/>
                              <a:ext cx="141685" cy="13692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71" name="燕尾形 70">
                              <a:extLst>
                                <a:ext uri="{FF2B5EF4-FFF2-40B4-BE49-F238E27FC236}">
                                  <a16:creationId xmlns:a16="http://schemas.microsoft.com/office/drawing/2014/main" id="{A8952433-D036-4C24-AC46-D2CE2D57CEF3}"/>
                                </a:ext>
                              </a:extLst>
                            </p:cNvPr>
                            <p:cNvSpPr/>
                            <p:nvPr/>
                          </p:nvSpPr>
                          <p:spPr>
                            <a:xfrm>
                              <a:off x="1598178" y="4224979"/>
                              <a:ext cx="500519" cy="136923"/>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73" name="流程图: 直接访问存储器 72">
                            <a:extLst>
                              <a:ext uri="{FF2B5EF4-FFF2-40B4-BE49-F238E27FC236}">
                                <a16:creationId xmlns:a16="http://schemas.microsoft.com/office/drawing/2014/main" id="{554A8C67-CA31-4FFF-9DCE-6B2822586BAB}"/>
                              </a:ext>
                            </a:extLst>
                          </p:cNvPr>
                          <p:cNvSpPr/>
                          <p:nvPr/>
                        </p:nvSpPr>
                        <p:spPr>
                          <a:xfrm>
                            <a:off x="4947638" y="3758706"/>
                            <a:ext cx="1142723" cy="741495"/>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solidFill>
                                <a:schemeClr val="tx1"/>
                              </a:solidFill>
                            </a:endParaRPr>
                          </a:p>
                        </p:txBody>
                      </p:sp>
                      <p:sp>
                        <p:nvSpPr>
                          <p:cNvPr id="114722" name="TextBox 73">
                            <a:extLst>
                              <a:ext uri="{FF2B5EF4-FFF2-40B4-BE49-F238E27FC236}">
                                <a16:creationId xmlns:a16="http://schemas.microsoft.com/office/drawing/2014/main" id="{B7CFDA2D-1631-4339-95AC-BA1250B3C3D5}"/>
                              </a:ext>
                            </a:extLst>
                          </p:cNvPr>
                          <p:cNvSpPr txBox="1">
                            <a:spLocks noChangeArrowheads="1"/>
                          </p:cNvSpPr>
                          <p:nvPr/>
                        </p:nvSpPr>
                        <p:spPr bwMode="auto">
                          <a:xfrm>
                            <a:off x="4719018" y="3758723"/>
                            <a:ext cx="150019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1600"/>
                              <a:t>Pellet</a:t>
                            </a:r>
                            <a:r>
                              <a:rPr lang="zh-CN" altLang="en-US" sz="1600"/>
                              <a:t> </a:t>
                            </a:r>
                            <a:endParaRPr lang="en-US" altLang="zh-CN" sz="1600"/>
                          </a:p>
                          <a:p>
                            <a:pPr algn="ctr" eaLnBrk="1" hangingPunct="1"/>
                            <a:r>
                              <a:rPr lang="zh-CN" altLang="en-US" sz="1600"/>
                              <a:t>推理机</a:t>
                            </a:r>
                          </a:p>
                        </p:txBody>
                      </p:sp>
                    </p:grpSp>
                  </p:grpSp>
                  <p:sp>
                    <p:nvSpPr>
                      <p:cNvPr id="114716" name="TextBox 76">
                        <a:extLst>
                          <a:ext uri="{FF2B5EF4-FFF2-40B4-BE49-F238E27FC236}">
                            <a16:creationId xmlns:a16="http://schemas.microsoft.com/office/drawing/2014/main" id="{6903B1E4-5CEA-4E3C-AA88-D6F0C9499275}"/>
                          </a:ext>
                        </a:extLst>
                      </p:cNvPr>
                      <p:cNvSpPr txBox="1">
                        <a:spLocks noChangeArrowheads="1"/>
                      </p:cNvSpPr>
                      <p:nvPr/>
                    </p:nvSpPr>
                    <p:spPr bwMode="auto">
                      <a:xfrm>
                        <a:off x="5000628" y="3857628"/>
                        <a:ext cx="15001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r>
                          <a:rPr lang="zh-CN" altLang="en-US" sz="1600"/>
                          <a:t>一致性验证</a:t>
                        </a:r>
                      </a:p>
                    </p:txBody>
                  </p:sp>
                </p:grpSp>
                <p:grpSp>
                  <p:nvGrpSpPr>
                    <p:cNvPr id="114709" name="组合 81">
                      <a:extLst>
                        <a:ext uri="{FF2B5EF4-FFF2-40B4-BE49-F238E27FC236}">
                          <a16:creationId xmlns:a16="http://schemas.microsoft.com/office/drawing/2014/main" id="{D5266C39-AB29-46DD-B1E2-BC85894DBBC9}"/>
                        </a:ext>
                      </a:extLst>
                    </p:cNvPr>
                    <p:cNvGrpSpPr>
                      <a:grpSpLocks/>
                    </p:cNvGrpSpPr>
                    <p:nvPr/>
                  </p:nvGrpSpPr>
                  <p:grpSpPr bwMode="auto">
                    <a:xfrm>
                      <a:off x="6810110" y="4429131"/>
                      <a:ext cx="670970" cy="136665"/>
                      <a:chOff x="6810110" y="4429131"/>
                      <a:chExt cx="670970" cy="136665"/>
                    </a:xfrm>
                  </p:grpSpPr>
                  <p:sp>
                    <p:nvSpPr>
                      <p:cNvPr id="79" name="燕尾形 78">
                        <a:extLst>
                          <a:ext uri="{FF2B5EF4-FFF2-40B4-BE49-F238E27FC236}">
                            <a16:creationId xmlns:a16="http://schemas.microsoft.com/office/drawing/2014/main" id="{CA68189E-2FCD-4814-842C-5358FA6DF12F}"/>
                          </a:ext>
                        </a:extLst>
                      </p:cNvPr>
                      <p:cNvSpPr/>
                      <p:nvPr/>
                    </p:nvSpPr>
                    <p:spPr>
                      <a:xfrm>
                        <a:off x="6761168" y="4429490"/>
                        <a:ext cx="131431" cy="1370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80" name="燕尾形 79">
                        <a:extLst>
                          <a:ext uri="{FF2B5EF4-FFF2-40B4-BE49-F238E27FC236}">
                            <a16:creationId xmlns:a16="http://schemas.microsoft.com/office/drawing/2014/main" id="{A61C0BD5-C779-410D-BC46-2563780E4378}"/>
                          </a:ext>
                        </a:extLst>
                      </p:cNvPr>
                      <p:cNvSpPr/>
                      <p:nvPr/>
                    </p:nvSpPr>
                    <p:spPr>
                      <a:xfrm>
                        <a:off x="6892599" y="4429490"/>
                        <a:ext cx="131430" cy="137015"/>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81" name="燕尾形 80">
                        <a:extLst>
                          <a:ext uri="{FF2B5EF4-FFF2-40B4-BE49-F238E27FC236}">
                            <a16:creationId xmlns:a16="http://schemas.microsoft.com/office/drawing/2014/main" id="{B00992BB-55B7-4B59-B927-548C98D954F2}"/>
                          </a:ext>
                        </a:extLst>
                      </p:cNvPr>
                      <p:cNvSpPr/>
                      <p:nvPr/>
                    </p:nvSpPr>
                    <p:spPr>
                      <a:xfrm>
                        <a:off x="7024029" y="4445610"/>
                        <a:ext cx="456474" cy="12089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84" name="流程图: 文档 83">
                      <a:extLst>
                        <a:ext uri="{FF2B5EF4-FFF2-40B4-BE49-F238E27FC236}">
                          <a16:creationId xmlns:a16="http://schemas.microsoft.com/office/drawing/2014/main" id="{605DDBB3-621C-4C9D-98B1-3F74AE16CA58}"/>
                        </a:ext>
                      </a:extLst>
                    </p:cNvPr>
                    <p:cNvSpPr/>
                    <p:nvPr/>
                  </p:nvSpPr>
                  <p:spPr>
                    <a:xfrm>
                      <a:off x="5500567" y="5215313"/>
                      <a:ext cx="1356701" cy="49970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测试数据集</a:t>
                      </a:r>
                    </a:p>
                  </p:txBody>
                </p:sp>
                <p:sp>
                  <p:nvSpPr>
                    <p:cNvPr id="85" name="上箭头 84">
                      <a:extLst>
                        <a:ext uri="{FF2B5EF4-FFF2-40B4-BE49-F238E27FC236}">
                          <a16:creationId xmlns:a16="http://schemas.microsoft.com/office/drawing/2014/main" id="{DAFF909B-75CB-4AB7-B76C-14E70C1BEA5E}"/>
                        </a:ext>
                      </a:extLst>
                    </p:cNvPr>
                    <p:cNvSpPr/>
                    <p:nvPr/>
                  </p:nvSpPr>
                  <p:spPr>
                    <a:xfrm>
                      <a:off x="6143588" y="4786134"/>
                      <a:ext cx="142736" cy="42917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14704" name="组合 88">
                    <a:extLst>
                      <a:ext uri="{FF2B5EF4-FFF2-40B4-BE49-F238E27FC236}">
                        <a16:creationId xmlns:a16="http://schemas.microsoft.com/office/drawing/2014/main" id="{796E61A8-1A33-403D-AB0C-8961DE574C12}"/>
                      </a:ext>
                    </a:extLst>
                  </p:cNvPr>
                  <p:cNvGrpSpPr>
                    <a:grpSpLocks/>
                  </p:cNvGrpSpPr>
                  <p:nvPr/>
                </p:nvGrpSpPr>
                <p:grpSpPr bwMode="auto">
                  <a:xfrm>
                    <a:off x="7572396" y="3643314"/>
                    <a:ext cx="1071570" cy="1714512"/>
                    <a:chOff x="285720" y="2143116"/>
                    <a:chExt cx="1071570" cy="1714512"/>
                  </a:xfrm>
                </p:grpSpPr>
                <p:sp>
                  <p:nvSpPr>
                    <p:cNvPr id="57" name="流程图: 过程 56">
                      <a:extLst>
                        <a:ext uri="{FF2B5EF4-FFF2-40B4-BE49-F238E27FC236}">
                          <a16:creationId xmlns:a16="http://schemas.microsoft.com/office/drawing/2014/main" id="{19749497-4E65-48B9-B245-40F00CB88C28}"/>
                        </a:ext>
                      </a:extLst>
                    </p:cNvPr>
                    <p:cNvSpPr/>
                    <p:nvPr/>
                  </p:nvSpPr>
                  <p:spPr>
                    <a:xfrm>
                      <a:off x="285687" y="2143470"/>
                      <a:ext cx="1071228" cy="42918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准确率</a:t>
                      </a:r>
                    </a:p>
                  </p:txBody>
                </p:sp>
                <p:sp>
                  <p:nvSpPr>
                    <p:cNvPr id="87" name="流程图: 过程 86">
                      <a:extLst>
                        <a:ext uri="{FF2B5EF4-FFF2-40B4-BE49-F238E27FC236}">
                          <a16:creationId xmlns:a16="http://schemas.microsoft.com/office/drawing/2014/main" id="{3D4B0656-8577-41D9-979C-C8DD081D6E27}"/>
                        </a:ext>
                      </a:extLst>
                    </p:cNvPr>
                    <p:cNvSpPr/>
                    <p:nvPr/>
                  </p:nvSpPr>
                  <p:spPr>
                    <a:xfrm>
                      <a:off x="285687" y="2786233"/>
                      <a:ext cx="1071228" cy="4291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识别精度</a:t>
                      </a:r>
                    </a:p>
                  </p:txBody>
                </p:sp>
                <p:sp>
                  <p:nvSpPr>
                    <p:cNvPr id="88" name="流程图: 过程 87">
                      <a:extLst>
                        <a:ext uri="{FF2B5EF4-FFF2-40B4-BE49-F238E27FC236}">
                          <a16:creationId xmlns:a16="http://schemas.microsoft.com/office/drawing/2014/main" id="{D196C8DA-9431-4811-8314-AF7DAFB3BE51}"/>
                        </a:ext>
                      </a:extLst>
                    </p:cNvPr>
                    <p:cNvSpPr/>
                    <p:nvPr/>
                  </p:nvSpPr>
                  <p:spPr>
                    <a:xfrm>
                      <a:off x="285687" y="3428996"/>
                      <a:ext cx="1071228" cy="42918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600" dirty="0">
                          <a:solidFill>
                            <a:schemeClr val="tx1"/>
                          </a:solidFill>
                        </a:rPr>
                        <a:t>召回率</a:t>
                      </a:r>
                    </a:p>
                  </p:txBody>
                </p:sp>
              </p:grpSp>
            </p:grpSp>
            <p:sp>
              <p:nvSpPr>
                <p:cNvPr id="92" name="图文框 91">
                  <a:extLst>
                    <a:ext uri="{FF2B5EF4-FFF2-40B4-BE49-F238E27FC236}">
                      <a16:creationId xmlns:a16="http://schemas.microsoft.com/office/drawing/2014/main" id="{1FA213B1-C811-4422-9B63-F5E56C467867}"/>
                    </a:ext>
                  </a:extLst>
                </p:cNvPr>
                <p:cNvSpPr/>
                <p:nvPr/>
              </p:nvSpPr>
              <p:spPr>
                <a:xfrm flipH="1">
                  <a:off x="7643197" y="5143500"/>
                  <a:ext cx="1357991" cy="1500188"/>
                </a:xfrm>
                <a:prstGeom prst="frame">
                  <a:avLst>
                    <a:gd name="adj1" fmla="val 49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grpSp>
        <p:sp>
          <p:nvSpPr>
            <p:cNvPr id="114696" name="TextBox 94">
              <a:extLst>
                <a:ext uri="{FF2B5EF4-FFF2-40B4-BE49-F238E27FC236}">
                  <a16:creationId xmlns:a16="http://schemas.microsoft.com/office/drawing/2014/main" id="{190F0A5F-36B7-4DB0-B44C-D4979E4E4150}"/>
                </a:ext>
              </a:extLst>
            </p:cNvPr>
            <p:cNvSpPr txBox="1">
              <a:spLocks noChangeArrowheads="1"/>
            </p:cNvSpPr>
            <p:nvPr/>
          </p:nvSpPr>
          <p:spPr bwMode="auto">
            <a:xfrm>
              <a:off x="8467224" y="1214422"/>
              <a:ext cx="424157" cy="3857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r>
                <a:rPr lang="zh-CN" altLang="en-US" sz="1600"/>
                <a:t>添加新知识（隐性知识显性化）</a:t>
              </a:r>
            </a:p>
          </p:txBody>
        </p:sp>
      </p:grpSp>
      <p:sp>
        <p:nvSpPr>
          <p:cNvPr id="89" name="TextBox 88">
            <a:extLst>
              <a:ext uri="{FF2B5EF4-FFF2-40B4-BE49-F238E27FC236}">
                <a16:creationId xmlns:a16="http://schemas.microsoft.com/office/drawing/2014/main" id="{1EB8499F-3406-4CAA-91E6-065425837018}"/>
              </a:ext>
            </a:extLst>
          </p:cNvPr>
          <p:cNvSpPr txBox="1"/>
          <p:nvPr/>
        </p:nvSpPr>
        <p:spPr>
          <a:xfrm>
            <a:off x="-1" y="6143625"/>
            <a:ext cx="2714625" cy="523220"/>
          </a:xfrm>
          <a:prstGeom prst="rect">
            <a:avLst/>
          </a:prstGeom>
          <a:solidFill>
            <a:schemeClr val="accent5"/>
          </a:solidFill>
        </p:spPr>
        <p:txBody>
          <a:bodyPr wrap="square">
            <a:spAutoFit/>
          </a:bodyPr>
          <a:lstStyle/>
          <a:p>
            <a:pPr>
              <a:defRPr/>
            </a:pPr>
            <a:r>
              <a:rPr lang="en-US" altLang="zh-CN" sz="2800" dirty="0">
                <a:latin typeface="Times New Roman" panose="02020603050405020304" pitchFamily="18" charset="0"/>
                <a:cs typeface="Times New Roman" panose="02020603050405020304" pitchFamily="18" charset="0"/>
              </a:rPr>
              <a:t>SPIRALS</a:t>
            </a:r>
            <a:r>
              <a:rPr lang="zh-CN" altLang="en-US" sz="2800" dirty="0">
                <a:latin typeface="Times New Roman" panose="02020603050405020304" pitchFamily="18" charset="0"/>
                <a:cs typeface="Times New Roman" panose="02020603050405020304" pitchFamily="18" charset="0"/>
              </a:rPr>
              <a:t>方法</a:t>
            </a:r>
          </a:p>
        </p:txBody>
      </p:sp>
      <p:sp>
        <p:nvSpPr>
          <p:cNvPr id="114692" name="TextBox 76">
            <a:extLst>
              <a:ext uri="{FF2B5EF4-FFF2-40B4-BE49-F238E27FC236}">
                <a16:creationId xmlns:a16="http://schemas.microsoft.com/office/drawing/2014/main" id="{2E701DBF-DEBB-46E4-B5F2-DC2F2F90D6FB}"/>
              </a:ext>
            </a:extLst>
          </p:cNvPr>
          <p:cNvSpPr txBox="1">
            <a:spLocks noChangeArrowheads="1"/>
          </p:cNvSpPr>
          <p:nvPr/>
        </p:nvSpPr>
        <p:spPr bwMode="auto">
          <a:xfrm>
            <a:off x="6537325" y="5251450"/>
            <a:ext cx="1546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r>
              <a:rPr lang="zh-CN" altLang="en-US" sz="1600"/>
              <a:t>完备性验证</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B4AA3295-16A9-43C3-945E-5657C0154C77}"/>
              </a:ext>
            </a:extLst>
          </p:cNvPr>
          <p:cNvSpPr>
            <a:spLocks noGrp="1"/>
          </p:cNvSpPr>
          <p:nvPr>
            <p:ph type="title"/>
          </p:nvPr>
        </p:nvSpPr>
        <p:spPr/>
        <p:txBody>
          <a:bodyPr/>
          <a:lstStyle/>
          <a:p>
            <a:r>
              <a:rPr lang="zh-CN" altLang="en-US"/>
              <a:t>本体的一致性验证</a:t>
            </a:r>
          </a:p>
        </p:txBody>
      </p:sp>
      <p:sp>
        <p:nvSpPr>
          <p:cNvPr id="115715" name="内容占位符 2">
            <a:extLst>
              <a:ext uri="{FF2B5EF4-FFF2-40B4-BE49-F238E27FC236}">
                <a16:creationId xmlns:a16="http://schemas.microsoft.com/office/drawing/2014/main" id="{1EBDBF86-2281-4959-8D2B-6CB1555F2386}"/>
              </a:ext>
            </a:extLst>
          </p:cNvPr>
          <p:cNvSpPr>
            <a:spLocks noGrp="1"/>
          </p:cNvSpPr>
          <p:nvPr>
            <p:ph idx="1"/>
          </p:nvPr>
        </p:nvSpPr>
        <p:spPr>
          <a:xfrm>
            <a:off x="704850" y="1714500"/>
            <a:ext cx="7996238" cy="4114800"/>
          </a:xfrm>
        </p:spPr>
        <p:txBody>
          <a:bodyPr/>
          <a:lstStyle/>
          <a:p>
            <a:r>
              <a:rPr lang="zh-CN" altLang="en-US" b="0" dirty="0"/>
              <a:t>通过</a:t>
            </a:r>
            <a:r>
              <a:rPr lang="en-US" altLang="zh-CN" b="0" dirty="0"/>
              <a:t>Protege</a:t>
            </a:r>
            <a:r>
              <a:rPr lang="zh-CN" altLang="en-US" b="0" dirty="0"/>
              <a:t>工具提供的推理机完成</a:t>
            </a:r>
          </a:p>
          <a:p>
            <a:r>
              <a:rPr lang="zh-CN" altLang="en-US" b="0" dirty="0"/>
              <a:t>通过大量非平凡实例（</a:t>
            </a:r>
            <a:r>
              <a:rPr lang="en-US" altLang="zh-CN" b="0" dirty="0" err="1"/>
              <a:t>OntoStar</a:t>
            </a:r>
            <a:r>
              <a:rPr lang="en-US" altLang="zh-CN" b="0" dirty="0"/>
              <a:t> 1.0 170 instances</a:t>
            </a:r>
            <a:r>
              <a:rPr lang="zh-CN" altLang="en-US" b="0" dirty="0"/>
              <a:t>）进行验证</a:t>
            </a:r>
          </a:p>
          <a:p>
            <a:r>
              <a:rPr lang="zh-CN" altLang="en-US" b="0" dirty="0"/>
              <a:t>当一致性验证出现问题时，返回到之前的步骤，进一步修正和完善本体的知识。 </a:t>
            </a:r>
            <a:r>
              <a:rPr lang="en-US" altLang="zh-CN" b="0" dirty="0"/>
              <a:t>	</a:t>
            </a:r>
            <a:endParaRPr lang="zh-CN" altLang="en-US" b="0" dirty="0"/>
          </a:p>
          <a:p>
            <a:endParaRPr lang="zh-CN" altLang="en-US" b="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0ECFAFBF-17A7-4EC3-AFC5-09D0D4238DB4}"/>
              </a:ext>
            </a:extLst>
          </p:cNvPr>
          <p:cNvSpPr>
            <a:spLocks noGrp="1"/>
          </p:cNvSpPr>
          <p:nvPr>
            <p:ph type="title"/>
          </p:nvPr>
        </p:nvSpPr>
        <p:spPr/>
        <p:txBody>
          <a:bodyPr/>
          <a:lstStyle/>
          <a:p>
            <a:r>
              <a:rPr lang="zh-CN" altLang="en-US"/>
              <a:t>本体的完备性验证</a:t>
            </a:r>
          </a:p>
        </p:txBody>
      </p:sp>
      <p:sp>
        <p:nvSpPr>
          <p:cNvPr id="116739" name="内容占位符 2">
            <a:extLst>
              <a:ext uri="{FF2B5EF4-FFF2-40B4-BE49-F238E27FC236}">
                <a16:creationId xmlns:a16="http://schemas.microsoft.com/office/drawing/2014/main" id="{0C7662EB-F3F2-4F46-ADEF-F6C4AFBE0F55}"/>
              </a:ext>
            </a:extLst>
          </p:cNvPr>
          <p:cNvSpPr>
            <a:spLocks noGrp="1"/>
          </p:cNvSpPr>
          <p:nvPr>
            <p:ph idx="1"/>
          </p:nvPr>
        </p:nvSpPr>
        <p:spPr/>
        <p:txBody>
          <a:bodyPr/>
          <a:lstStyle/>
          <a:p>
            <a:r>
              <a:rPr lang="zh-CN" altLang="en-US" b="0"/>
              <a:t>本体的完备性验证通过一定规模的测试数据检测实现。主要定义了三类检测指标：目标识别的准确率、各类目标识别的精度和各类目标识别的召回率。</a:t>
            </a:r>
            <a:endParaRPr lang="en-US" altLang="zh-CN" b="0"/>
          </a:p>
          <a:p>
            <a:r>
              <a:rPr lang="zh-CN" altLang="en-US" b="0"/>
              <a:t>根据上述指标通过大量的实验不断检测本体知识的正确性和完备性，不断修正和完善本体的知识。</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标题 1">
            <a:extLst>
              <a:ext uri="{FF2B5EF4-FFF2-40B4-BE49-F238E27FC236}">
                <a16:creationId xmlns:a16="http://schemas.microsoft.com/office/drawing/2014/main" id="{C021BC9B-53C3-4FFB-AC9D-F76717AAAAFC}"/>
              </a:ext>
            </a:extLst>
          </p:cNvPr>
          <p:cNvSpPr>
            <a:spLocks noGrp="1"/>
          </p:cNvSpPr>
          <p:nvPr>
            <p:ph type="title"/>
          </p:nvPr>
        </p:nvSpPr>
        <p:spPr/>
        <p:txBody>
          <a:bodyPr/>
          <a:lstStyle/>
          <a:p>
            <a:r>
              <a:rPr lang="en-US" altLang="zh-CN"/>
              <a:t>1 </a:t>
            </a:r>
            <a:r>
              <a:rPr lang="zh-CN" altLang="en-US"/>
              <a:t>准确率</a:t>
            </a:r>
          </a:p>
        </p:txBody>
      </p:sp>
      <p:sp>
        <p:nvSpPr>
          <p:cNvPr id="5124" name="内容占位符 2">
            <a:extLst>
              <a:ext uri="{FF2B5EF4-FFF2-40B4-BE49-F238E27FC236}">
                <a16:creationId xmlns:a16="http://schemas.microsoft.com/office/drawing/2014/main" id="{B3657ADB-25DE-4979-9366-F8F2C8C4A4F6}"/>
              </a:ext>
            </a:extLst>
          </p:cNvPr>
          <p:cNvSpPr>
            <a:spLocks noGrp="1"/>
          </p:cNvSpPr>
          <p:nvPr>
            <p:ph idx="1"/>
          </p:nvPr>
        </p:nvSpPr>
        <p:spPr>
          <a:xfrm>
            <a:off x="571500" y="1700213"/>
            <a:ext cx="8243888" cy="4114800"/>
          </a:xfrm>
        </p:spPr>
        <p:txBody>
          <a:bodyPr/>
          <a:lstStyle/>
          <a:p>
            <a:r>
              <a:rPr lang="zh-CN" altLang="en-US" sz="2800" b="0"/>
              <a:t>准确率指正确识别目标的实例数占全部测试实例数的比率。</a:t>
            </a:r>
            <a:endParaRPr lang="en-US" altLang="zh-CN" sz="2800" b="0"/>
          </a:p>
          <a:p>
            <a:pPr>
              <a:buFont typeface="Wingdings" panose="05000000000000000000" pitchFamily="2" charset="2"/>
              <a:buNone/>
            </a:pPr>
            <a:endParaRPr lang="en-US" altLang="zh-CN" sz="2800" b="0"/>
          </a:p>
          <a:p>
            <a:pPr>
              <a:buFont typeface="Wingdings" panose="05000000000000000000" pitchFamily="2" charset="2"/>
              <a:buNone/>
            </a:pPr>
            <a:r>
              <a:rPr lang="en-US" altLang="zh-CN" sz="2800" b="0"/>
              <a:t>	</a:t>
            </a:r>
          </a:p>
          <a:p>
            <a:pPr>
              <a:buFont typeface="Wingdings" panose="05000000000000000000" pitchFamily="2" charset="2"/>
              <a:buNone/>
            </a:pPr>
            <a:r>
              <a:rPr lang="zh-CN" altLang="en-US" sz="2800" b="0"/>
              <a:t>   式中，</a:t>
            </a:r>
            <a:r>
              <a:rPr lang="en-US" altLang="zh-CN" sz="2800" b="0" i="1"/>
              <a:t>T</a:t>
            </a:r>
            <a:r>
              <a:rPr lang="zh-CN" altLang="en-US" sz="2800" b="0"/>
              <a:t>表示正确识别的实例数；</a:t>
            </a:r>
            <a:r>
              <a:rPr lang="en-US" altLang="zh-CN" sz="2800" b="0" i="1"/>
              <a:t>N</a:t>
            </a:r>
            <a:r>
              <a:rPr lang="zh-CN" altLang="en-US" sz="2800" b="0"/>
              <a:t>表示错误识别的实例数；</a:t>
            </a:r>
            <a:r>
              <a:rPr lang="en-US" altLang="zh-CN" sz="2800" b="0" i="1"/>
              <a:t>W</a:t>
            </a:r>
            <a:r>
              <a:rPr lang="zh-CN" altLang="en-US" sz="2800" b="0"/>
              <a:t>表示无法识别的实例数；</a:t>
            </a:r>
            <a:r>
              <a:rPr lang="en-US" altLang="zh-CN" sz="2800" b="0" i="1"/>
              <a:t>T+N+W</a:t>
            </a:r>
            <a:r>
              <a:rPr lang="zh-CN" altLang="en-US" sz="2800" b="0"/>
              <a:t>为总的测试实例数。</a:t>
            </a:r>
          </a:p>
          <a:p>
            <a:r>
              <a:rPr lang="zh-CN" altLang="en-US" sz="2800" b="0"/>
              <a:t>准确率体现了本体整体的问题求解能力，间接反映了整体知识的完备性。</a:t>
            </a:r>
            <a:r>
              <a:rPr lang="en-US" altLang="zh-CN" sz="2800" b="0"/>
              <a:t> </a:t>
            </a:r>
            <a:endParaRPr lang="zh-CN" altLang="en-US" sz="2800" b="0"/>
          </a:p>
        </p:txBody>
      </p:sp>
      <p:graphicFrame>
        <p:nvGraphicFramePr>
          <p:cNvPr id="5122" name="Object 4">
            <a:extLst>
              <a:ext uri="{FF2B5EF4-FFF2-40B4-BE49-F238E27FC236}">
                <a16:creationId xmlns:a16="http://schemas.microsoft.com/office/drawing/2014/main" id="{56D3050F-89E4-4F15-B9FB-E94FF6A0407A}"/>
              </a:ext>
            </a:extLst>
          </p:cNvPr>
          <p:cNvGraphicFramePr>
            <a:graphicFrameLocks noChangeAspect="1"/>
          </p:cNvGraphicFramePr>
          <p:nvPr/>
        </p:nvGraphicFramePr>
        <p:xfrm>
          <a:off x="2786063" y="2643188"/>
          <a:ext cx="3070225" cy="857250"/>
        </p:xfrm>
        <a:graphic>
          <a:graphicData uri="http://schemas.openxmlformats.org/presentationml/2006/ole">
            <mc:AlternateContent xmlns:mc="http://schemas.openxmlformats.org/markup-compatibility/2006">
              <mc:Choice xmlns:v="urn:schemas-microsoft-com:vml" Requires="v">
                <p:oleObj spid="_x0000_s9408" name="Equation" r:id="rId3" imgW="1409400" imgH="393480" progId="Equation.DSMT4">
                  <p:embed/>
                </p:oleObj>
              </mc:Choice>
              <mc:Fallback>
                <p:oleObj name="Equation" r:id="rId3" imgW="1409400" imgH="393480" progId="Equation.DSMT4">
                  <p:embed/>
                  <p:pic>
                    <p:nvPicPr>
                      <p:cNvPr id="5122" name="Object 4">
                        <a:extLst>
                          <a:ext uri="{FF2B5EF4-FFF2-40B4-BE49-F238E27FC236}">
                            <a16:creationId xmlns:a16="http://schemas.microsoft.com/office/drawing/2014/main" id="{56D3050F-89E4-4F15-B9FB-E94FF6A040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2643188"/>
                        <a:ext cx="30702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2F24C-6D0C-4712-8314-A92F10C2B649}"/>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信息相关学科中的本体</a:t>
            </a:r>
            <a:endParaRPr lang="zh-CN" altLang="en-US" dirty="0"/>
          </a:p>
        </p:txBody>
      </p:sp>
      <p:sp>
        <p:nvSpPr>
          <p:cNvPr id="3" name="内容占位符 2">
            <a:extLst>
              <a:ext uri="{FF2B5EF4-FFF2-40B4-BE49-F238E27FC236}">
                <a16:creationId xmlns:a16="http://schemas.microsoft.com/office/drawing/2014/main" id="{CCD973DA-5465-4EB8-BA1A-6C94A7B6B451}"/>
              </a:ext>
            </a:extLst>
          </p:cNvPr>
          <p:cNvSpPr>
            <a:spLocks noGrp="1"/>
          </p:cNvSpPr>
          <p:nvPr>
            <p:ph idx="1"/>
          </p:nvPr>
        </p:nvSpPr>
        <p:spPr/>
        <p:txBody>
          <a:bodyPr/>
          <a:lstStyle/>
          <a:p>
            <a:pPr marL="342900" lvl="1" indent="-342900">
              <a:buFont typeface="Wingdings" panose="05000000000000000000" pitchFamily="2" charset="2"/>
              <a:buChar char="n"/>
            </a:pPr>
            <a:r>
              <a:rPr lang="en-US" altLang="zh-CN" dirty="0">
                <a:latin typeface="华文楷体" pitchFamily="2" charset="-122"/>
                <a:ea typeface="华文楷体" pitchFamily="2" charset="-122"/>
              </a:rPr>
              <a:t>Tom Gruber</a:t>
            </a:r>
            <a:r>
              <a:rPr lang="zh-CN" altLang="en-US" dirty="0">
                <a:latin typeface="华文楷体" pitchFamily="2" charset="-122"/>
                <a:ea typeface="华文楷体" pitchFamily="2" charset="-122"/>
              </a:rPr>
              <a:t>采用概念化的形式定义</a:t>
            </a:r>
            <a:r>
              <a:rPr lang="en-US" altLang="zh-CN" dirty="0">
                <a:latin typeface="华文楷体" pitchFamily="2" charset="-122"/>
                <a:ea typeface="华文楷体" pitchFamily="2" charset="-122"/>
              </a:rPr>
              <a:t>&lt;D,R&gt;</a:t>
            </a:r>
            <a:r>
              <a:rPr lang="zh-CN" altLang="en-US" dirty="0">
                <a:latin typeface="华文楷体" pitchFamily="2" charset="-122"/>
                <a:ea typeface="华文楷体" pitchFamily="2" charset="-122"/>
              </a:rPr>
              <a:t>结构（</a:t>
            </a:r>
            <a:r>
              <a:rPr lang="en-US" altLang="zh-CN" dirty="0">
                <a:latin typeface="华文楷体" pitchFamily="2" charset="-122"/>
                <a:ea typeface="华文楷体" pitchFamily="2" charset="-122"/>
              </a:rPr>
              <a:t>D</a:t>
            </a:r>
            <a:r>
              <a:rPr lang="zh-CN" altLang="en-US" dirty="0">
                <a:latin typeface="华文楷体" pitchFamily="2" charset="-122"/>
                <a:ea typeface="华文楷体" pitchFamily="2" charset="-122"/>
              </a:rPr>
              <a:t>是领域，</a:t>
            </a:r>
            <a:r>
              <a:rPr lang="en-US" altLang="zh-CN" dirty="0">
                <a:latin typeface="华文楷体" pitchFamily="2" charset="-122"/>
                <a:ea typeface="华文楷体" pitchFamily="2" charset="-122"/>
              </a:rPr>
              <a:t>R</a:t>
            </a:r>
            <a:r>
              <a:rPr lang="zh-CN" altLang="en-US" dirty="0">
                <a:latin typeface="华文楷体" pitchFamily="2" charset="-122"/>
                <a:ea typeface="华文楷体" pitchFamily="2" charset="-122"/>
              </a:rPr>
              <a:t>是领域中相关关系的集合），把本体定义为“共享概念化的明确的形式化说明</a:t>
            </a:r>
            <a:r>
              <a:rPr lang="en-US" altLang="zh-CN" dirty="0">
                <a:latin typeface="华文楷体" pitchFamily="2" charset="-122"/>
                <a:ea typeface="华文楷体" pitchFamily="2" charset="-122"/>
              </a:rPr>
              <a:t>/</a:t>
            </a:r>
            <a:r>
              <a:rPr lang="zh-CN" altLang="en-US" dirty="0">
                <a:latin typeface="华文楷体" pitchFamily="2" charset="-122"/>
                <a:ea typeface="华文楷体" pitchFamily="2" charset="-122"/>
              </a:rPr>
              <a:t>规范”</a:t>
            </a:r>
            <a:endParaRPr lang="en-US" altLang="zh-CN" dirty="0">
              <a:latin typeface="华文楷体" pitchFamily="2" charset="-122"/>
              <a:ea typeface="华文楷体" pitchFamily="2" charset="-122"/>
            </a:endParaRPr>
          </a:p>
          <a:p>
            <a:pPr lvl="1"/>
            <a:r>
              <a:rPr lang="zh-CN" altLang="en-US" sz="1800" dirty="0"/>
              <a:t>“共享”反映了本体捕获同感知识的理念，是一群人共同接受的知识</a:t>
            </a:r>
            <a:endParaRPr lang="en-US" altLang="zh-CN" sz="1800" dirty="0"/>
          </a:p>
          <a:p>
            <a:pPr lvl="1"/>
            <a:r>
              <a:rPr lang="zh-CN" altLang="en-US" sz="1800" dirty="0"/>
              <a:t>“概念化”指世界中某些现象的抽象模型、辨识这些现象的相关概念</a:t>
            </a:r>
            <a:endParaRPr lang="en-US" altLang="zh-CN" sz="1800" dirty="0"/>
          </a:p>
          <a:p>
            <a:pPr lvl="1"/>
            <a:r>
              <a:rPr lang="zh-CN" altLang="en-US" sz="1800" dirty="0"/>
              <a:t>“明确”就是要清晰地定义所有概念的类型、概念之间关系的约束 </a:t>
            </a:r>
            <a:endParaRPr lang="en-US" altLang="zh-CN" sz="1800" dirty="0"/>
          </a:p>
          <a:p>
            <a:pPr lvl="1"/>
            <a:r>
              <a:rPr lang="zh-CN" altLang="en-US" sz="1800" dirty="0"/>
              <a:t>“形式化”意为计算机可以理解</a:t>
            </a:r>
          </a:p>
          <a:p>
            <a:pPr lvl="1"/>
            <a:endParaRPr lang="en-US" altLang="zh-CN" dirty="0"/>
          </a:p>
          <a:p>
            <a:pPr lvl="1"/>
            <a:endParaRPr lang="zh-CN" altLang="en-US" dirty="0"/>
          </a:p>
        </p:txBody>
      </p:sp>
    </p:spTree>
    <p:extLst>
      <p:ext uri="{BB962C8B-B14F-4D97-AF65-F5344CB8AC3E}">
        <p14:creationId xmlns:p14="http://schemas.microsoft.com/office/powerpoint/2010/main" val="18614064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标题 1">
            <a:extLst>
              <a:ext uri="{FF2B5EF4-FFF2-40B4-BE49-F238E27FC236}">
                <a16:creationId xmlns:a16="http://schemas.microsoft.com/office/drawing/2014/main" id="{FFEE04E9-4E5E-4002-B678-E9A2F6622C9D}"/>
              </a:ext>
            </a:extLst>
          </p:cNvPr>
          <p:cNvSpPr>
            <a:spLocks noGrp="1"/>
          </p:cNvSpPr>
          <p:nvPr>
            <p:ph type="title"/>
          </p:nvPr>
        </p:nvSpPr>
        <p:spPr/>
        <p:txBody>
          <a:bodyPr/>
          <a:lstStyle/>
          <a:p>
            <a:r>
              <a:rPr lang="en-US" altLang="zh-CN"/>
              <a:t>2 </a:t>
            </a:r>
            <a:r>
              <a:rPr lang="zh-CN" altLang="en-US"/>
              <a:t>各类目标的识别精度</a:t>
            </a:r>
          </a:p>
        </p:txBody>
      </p:sp>
      <p:sp>
        <p:nvSpPr>
          <p:cNvPr id="6148" name="内容占位符 2">
            <a:extLst>
              <a:ext uri="{FF2B5EF4-FFF2-40B4-BE49-F238E27FC236}">
                <a16:creationId xmlns:a16="http://schemas.microsoft.com/office/drawing/2014/main" id="{1EF63A90-DFC6-43F8-A6D0-84D5CB776A21}"/>
              </a:ext>
            </a:extLst>
          </p:cNvPr>
          <p:cNvSpPr>
            <a:spLocks noGrp="1"/>
          </p:cNvSpPr>
          <p:nvPr>
            <p:ph idx="1"/>
          </p:nvPr>
        </p:nvSpPr>
        <p:spPr>
          <a:xfrm>
            <a:off x="214313" y="1500188"/>
            <a:ext cx="8629650" cy="4500562"/>
          </a:xfrm>
        </p:spPr>
        <p:txBody>
          <a:bodyPr/>
          <a:lstStyle/>
          <a:p>
            <a:r>
              <a:rPr lang="zh-CN" altLang="en-US" sz="2800" b="0"/>
              <a:t>精度指正确识别为该类目标的实例数占识别为该类目标实例数的比率。</a:t>
            </a:r>
            <a:endParaRPr lang="en-US" altLang="zh-CN" sz="2800" b="0"/>
          </a:p>
          <a:p>
            <a:endParaRPr lang="en-US" altLang="zh-CN" sz="2800" b="0"/>
          </a:p>
          <a:p>
            <a:pPr>
              <a:buFont typeface="Wingdings" panose="05000000000000000000" pitchFamily="2" charset="2"/>
              <a:buNone/>
            </a:pPr>
            <a:r>
              <a:rPr lang="en-US" altLang="zh-CN" sz="2800" b="0"/>
              <a:t>	</a:t>
            </a:r>
          </a:p>
          <a:p>
            <a:pPr>
              <a:buFont typeface="Wingdings" panose="05000000000000000000" pitchFamily="2" charset="2"/>
              <a:buNone/>
            </a:pPr>
            <a:r>
              <a:rPr lang="en-US" altLang="zh-CN" sz="2800" b="0"/>
              <a:t>	</a:t>
            </a:r>
            <a:r>
              <a:rPr lang="zh-CN" altLang="en-US" sz="2800" b="0"/>
              <a:t>式中，</a:t>
            </a:r>
            <a:r>
              <a:rPr lang="en-US" altLang="zh-CN" sz="2800" b="0" i="1"/>
              <a:t>TP</a:t>
            </a:r>
            <a:r>
              <a:rPr lang="zh-CN" altLang="en-US" sz="2800" b="0"/>
              <a:t>表示正确识别为该类目标的实例数；</a:t>
            </a:r>
            <a:r>
              <a:rPr lang="en-US" altLang="zh-CN" sz="2800" b="0" i="1"/>
              <a:t>FP</a:t>
            </a:r>
            <a:r>
              <a:rPr lang="zh-CN" altLang="en-US" sz="2800" b="0"/>
              <a:t>表示识别为该类目标但判断错误的实例数；</a:t>
            </a:r>
            <a:r>
              <a:rPr lang="en-US" altLang="zh-CN" sz="2800" b="0" i="1"/>
              <a:t>TP+FP</a:t>
            </a:r>
            <a:r>
              <a:rPr lang="zh-CN" altLang="en-US" sz="2800" b="0"/>
              <a:t>为全部测试集中识别为该类目标的实例总数。</a:t>
            </a:r>
          </a:p>
          <a:p>
            <a:r>
              <a:rPr lang="zh-CN" altLang="en-US" sz="2800" b="0"/>
              <a:t>精度体现了识别为某类目标的精准性，直接反应了知识的正确性。</a:t>
            </a:r>
            <a:r>
              <a:rPr lang="en-US" altLang="zh-CN" sz="2800" b="0"/>
              <a:t> </a:t>
            </a:r>
            <a:endParaRPr lang="zh-CN" altLang="en-US" sz="2800" b="0"/>
          </a:p>
          <a:p>
            <a:endParaRPr lang="zh-CN" altLang="en-US" sz="2800" b="0"/>
          </a:p>
        </p:txBody>
      </p:sp>
      <p:graphicFrame>
        <p:nvGraphicFramePr>
          <p:cNvPr id="6146" name="Object 4">
            <a:extLst>
              <a:ext uri="{FF2B5EF4-FFF2-40B4-BE49-F238E27FC236}">
                <a16:creationId xmlns:a16="http://schemas.microsoft.com/office/drawing/2014/main" id="{F26E80C5-C040-4746-9AFC-9BCA3D37A6B3}"/>
              </a:ext>
            </a:extLst>
          </p:cNvPr>
          <p:cNvGraphicFramePr>
            <a:graphicFrameLocks noChangeAspect="1"/>
          </p:cNvGraphicFramePr>
          <p:nvPr/>
        </p:nvGraphicFramePr>
        <p:xfrm>
          <a:off x="2654300" y="2643188"/>
          <a:ext cx="3297238" cy="982662"/>
        </p:xfrm>
        <a:graphic>
          <a:graphicData uri="http://schemas.openxmlformats.org/presentationml/2006/ole">
            <mc:AlternateContent xmlns:mc="http://schemas.openxmlformats.org/markup-compatibility/2006">
              <mc:Choice xmlns:v="urn:schemas-microsoft-com:vml" Requires="v">
                <p:oleObj spid="_x0000_s10432" name="Equation" r:id="rId3" imgW="1320480" imgH="393480" progId="Equation.DSMT4">
                  <p:embed/>
                </p:oleObj>
              </mc:Choice>
              <mc:Fallback>
                <p:oleObj name="Equation" r:id="rId3" imgW="1320480" imgH="393480" progId="Equation.DSMT4">
                  <p:embed/>
                  <p:pic>
                    <p:nvPicPr>
                      <p:cNvPr id="6146" name="Object 4">
                        <a:extLst>
                          <a:ext uri="{FF2B5EF4-FFF2-40B4-BE49-F238E27FC236}">
                            <a16:creationId xmlns:a16="http://schemas.microsoft.com/office/drawing/2014/main" id="{F26E80C5-C040-4746-9AFC-9BCA3D37A6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300" y="2643188"/>
                        <a:ext cx="3297238" cy="98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标题 1">
            <a:extLst>
              <a:ext uri="{FF2B5EF4-FFF2-40B4-BE49-F238E27FC236}">
                <a16:creationId xmlns:a16="http://schemas.microsoft.com/office/drawing/2014/main" id="{EFB2CFAA-9789-4862-8327-9910F91EB485}"/>
              </a:ext>
            </a:extLst>
          </p:cNvPr>
          <p:cNvSpPr>
            <a:spLocks noGrp="1"/>
          </p:cNvSpPr>
          <p:nvPr>
            <p:ph type="title"/>
          </p:nvPr>
        </p:nvSpPr>
        <p:spPr/>
        <p:txBody>
          <a:bodyPr/>
          <a:lstStyle/>
          <a:p>
            <a:r>
              <a:rPr lang="en-US" altLang="zh-CN" dirty="0"/>
              <a:t>3 </a:t>
            </a:r>
            <a:r>
              <a:rPr lang="zh-CN" altLang="en-US" dirty="0"/>
              <a:t>各类目标的召回率</a:t>
            </a:r>
          </a:p>
        </p:txBody>
      </p:sp>
      <p:sp>
        <p:nvSpPr>
          <p:cNvPr id="7172" name="内容占位符 2">
            <a:extLst>
              <a:ext uri="{FF2B5EF4-FFF2-40B4-BE49-F238E27FC236}">
                <a16:creationId xmlns:a16="http://schemas.microsoft.com/office/drawing/2014/main" id="{59DECADB-8822-4DB4-9814-DC9E9DE0CECA}"/>
              </a:ext>
            </a:extLst>
          </p:cNvPr>
          <p:cNvSpPr>
            <a:spLocks noGrp="1"/>
          </p:cNvSpPr>
          <p:nvPr>
            <p:ph idx="1"/>
          </p:nvPr>
        </p:nvSpPr>
        <p:spPr>
          <a:xfrm>
            <a:off x="214313" y="1571625"/>
            <a:ext cx="8601075" cy="4729163"/>
          </a:xfrm>
        </p:spPr>
        <p:txBody>
          <a:bodyPr/>
          <a:lstStyle/>
          <a:p>
            <a:r>
              <a:rPr lang="zh-CN" altLang="en-US" sz="2800" b="0"/>
              <a:t>召回率表示正确识别为该类目标的实例数占测试集中类别为该类目标的实例总数的比率。</a:t>
            </a:r>
            <a:endParaRPr lang="en-US" altLang="zh-CN" sz="2800" b="0"/>
          </a:p>
          <a:p>
            <a:pPr>
              <a:buFont typeface="Wingdings" panose="05000000000000000000" pitchFamily="2" charset="2"/>
              <a:buNone/>
            </a:pPr>
            <a:r>
              <a:rPr lang="en-US" altLang="zh-CN" sz="2800" b="0"/>
              <a:t>   </a:t>
            </a:r>
          </a:p>
          <a:p>
            <a:pPr>
              <a:buFont typeface="Wingdings" panose="05000000000000000000" pitchFamily="2" charset="2"/>
              <a:buNone/>
            </a:pPr>
            <a:r>
              <a:rPr lang="en-US" altLang="zh-CN" sz="2800" b="0"/>
              <a:t>   </a:t>
            </a:r>
          </a:p>
          <a:p>
            <a:pPr>
              <a:buFont typeface="Wingdings" panose="05000000000000000000" pitchFamily="2" charset="2"/>
              <a:buNone/>
            </a:pPr>
            <a:r>
              <a:rPr lang="en-US" altLang="zh-CN" sz="2800" b="0"/>
              <a:t>   </a:t>
            </a:r>
            <a:r>
              <a:rPr lang="zh-CN" altLang="en-US" sz="2800" b="0"/>
              <a:t>式中，</a:t>
            </a:r>
            <a:r>
              <a:rPr lang="en-US" altLang="zh-CN" sz="2800" b="0" i="1"/>
              <a:t>TP</a:t>
            </a:r>
            <a:r>
              <a:rPr lang="zh-CN" altLang="en-US" sz="2800" b="0"/>
              <a:t>表示正确识别为该类目标的实例数；</a:t>
            </a:r>
            <a:r>
              <a:rPr lang="en-US" altLang="zh-CN" sz="2800" b="0" i="1"/>
              <a:t>FN</a:t>
            </a:r>
            <a:r>
              <a:rPr lang="zh-CN" altLang="en-US" sz="2800" b="0"/>
              <a:t>表示应为该类目标但识别错误的实例数；</a:t>
            </a:r>
            <a:r>
              <a:rPr lang="en-US" altLang="zh-CN" sz="2800" b="0" i="1"/>
              <a:t>W</a:t>
            </a:r>
            <a:r>
              <a:rPr lang="zh-CN" altLang="en-US" sz="2800" b="0"/>
              <a:t>表示应为该类目标但未能识别出来的实例数；</a:t>
            </a:r>
            <a:r>
              <a:rPr lang="en-US" altLang="zh-CN" sz="2800" b="0" i="1"/>
              <a:t>TP+FN+W</a:t>
            </a:r>
            <a:r>
              <a:rPr lang="zh-CN" altLang="en-US" sz="2800" b="0"/>
              <a:t>为全部测试集中类别为该类目标的实例总数。</a:t>
            </a:r>
          </a:p>
          <a:p>
            <a:r>
              <a:rPr lang="zh-CN" altLang="en-US" sz="2800" b="0"/>
              <a:t>召回率体现了准确识别出某类目标的能力，间接反应了正确知识的完备性。</a:t>
            </a:r>
          </a:p>
        </p:txBody>
      </p:sp>
      <p:graphicFrame>
        <p:nvGraphicFramePr>
          <p:cNvPr id="7170" name="Object 4">
            <a:extLst>
              <a:ext uri="{FF2B5EF4-FFF2-40B4-BE49-F238E27FC236}">
                <a16:creationId xmlns:a16="http://schemas.microsoft.com/office/drawing/2014/main" id="{07FDA6C5-D628-4817-81F8-92E431900EF9}"/>
              </a:ext>
            </a:extLst>
          </p:cNvPr>
          <p:cNvGraphicFramePr>
            <a:graphicFrameLocks noChangeAspect="1"/>
          </p:cNvGraphicFramePr>
          <p:nvPr/>
        </p:nvGraphicFramePr>
        <p:xfrm>
          <a:off x="2214563" y="2500313"/>
          <a:ext cx="3203575" cy="911225"/>
        </p:xfrm>
        <a:graphic>
          <a:graphicData uri="http://schemas.openxmlformats.org/presentationml/2006/ole">
            <mc:AlternateContent xmlns:mc="http://schemas.openxmlformats.org/markup-compatibility/2006">
              <mc:Choice xmlns:v="urn:schemas-microsoft-com:vml" Requires="v">
                <p:oleObj spid="_x0000_s11456" name="Equation" r:id="rId3" imgW="1384200" imgH="393480" progId="Equation.DSMT4">
                  <p:embed/>
                </p:oleObj>
              </mc:Choice>
              <mc:Fallback>
                <p:oleObj name="Equation" r:id="rId3" imgW="1384200" imgH="393480" progId="Equation.DSMT4">
                  <p:embed/>
                  <p:pic>
                    <p:nvPicPr>
                      <p:cNvPr id="7170" name="Object 4">
                        <a:extLst>
                          <a:ext uri="{FF2B5EF4-FFF2-40B4-BE49-F238E27FC236}">
                            <a16:creationId xmlns:a16="http://schemas.microsoft.com/office/drawing/2014/main" id="{07FDA6C5-D628-4817-81F8-92E431900E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2500313"/>
                        <a:ext cx="3203575"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21021D-F900-439F-B091-E4D37ED51340}"/>
              </a:ext>
            </a:extLst>
          </p:cNvPr>
          <p:cNvSpPr>
            <a:spLocks noGrp="1"/>
          </p:cNvSpPr>
          <p:nvPr>
            <p:ph type="title"/>
          </p:nvPr>
        </p:nvSpPr>
        <p:spPr/>
        <p:txBody>
          <a:bodyPr/>
          <a:lstStyle/>
          <a:p>
            <a:pPr>
              <a:defRPr/>
            </a:pPr>
            <a:r>
              <a:rPr lang="en-US" cap="all" dirty="0"/>
              <a:t>spirals</a:t>
            </a:r>
            <a:r>
              <a:rPr lang="zh-CN" altLang="en-US" cap="all" dirty="0"/>
              <a:t>的有效性评估</a:t>
            </a:r>
            <a:endParaRPr lang="zh-CN" altLang="en-US" dirty="0"/>
          </a:p>
        </p:txBody>
      </p:sp>
      <p:graphicFrame>
        <p:nvGraphicFramePr>
          <p:cNvPr id="4" name="内容占位符 3">
            <a:extLst>
              <a:ext uri="{FF2B5EF4-FFF2-40B4-BE49-F238E27FC236}">
                <a16:creationId xmlns:a16="http://schemas.microsoft.com/office/drawing/2014/main" id="{5EA98A4C-7F53-4AAF-97F8-1A8739123FEB}"/>
              </a:ext>
            </a:extLst>
          </p:cNvPr>
          <p:cNvGraphicFramePr>
            <a:graphicFrameLocks noGrp="1"/>
          </p:cNvGraphicFramePr>
          <p:nvPr>
            <p:ph idx="1"/>
          </p:nvPr>
        </p:nvGraphicFramePr>
        <p:xfrm>
          <a:off x="571500" y="2133600"/>
          <a:ext cx="8215313" cy="3357564"/>
        </p:xfrm>
        <a:graphic>
          <a:graphicData uri="http://schemas.openxmlformats.org/drawingml/2006/table">
            <a:tbl>
              <a:tblPr/>
              <a:tblGrid>
                <a:gridCol w="2835092">
                  <a:extLst>
                    <a:ext uri="{9D8B030D-6E8A-4147-A177-3AD203B41FA5}">
                      <a16:colId xmlns:a16="http://schemas.microsoft.com/office/drawing/2014/main" val="20000"/>
                    </a:ext>
                  </a:extLst>
                </a:gridCol>
                <a:gridCol w="879658">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1080058">
                  <a:extLst>
                    <a:ext uri="{9D8B030D-6E8A-4147-A177-3AD203B41FA5}">
                      <a16:colId xmlns:a16="http://schemas.microsoft.com/office/drawing/2014/main" val="20004"/>
                    </a:ext>
                  </a:extLst>
                </a:gridCol>
                <a:gridCol w="1277380">
                  <a:extLst>
                    <a:ext uri="{9D8B030D-6E8A-4147-A177-3AD203B41FA5}">
                      <a16:colId xmlns:a16="http://schemas.microsoft.com/office/drawing/2014/main" val="20005"/>
                    </a:ext>
                  </a:extLst>
                </a:gridCol>
              </a:tblGrid>
              <a:tr h="1033098">
                <a:tc>
                  <a:txBody>
                    <a:bodyPr/>
                    <a:lstStyle/>
                    <a:p>
                      <a:pPr algn="ctr">
                        <a:spcAft>
                          <a:spcPts val="0"/>
                        </a:spcAft>
                      </a:pPr>
                      <a:endParaRPr lang="en-US" altLang="zh-CN" sz="2000" b="1" kern="100" cap="all" dirty="0">
                        <a:solidFill>
                          <a:schemeClr val="tx1"/>
                        </a:solidFill>
                        <a:latin typeface="+mj-ea"/>
                        <a:ea typeface="+mn-ea"/>
                        <a:cs typeface="Times New Roman"/>
                      </a:endParaRPr>
                    </a:p>
                    <a:p>
                      <a:pPr algn="ctr">
                        <a:spcAft>
                          <a:spcPts val="0"/>
                        </a:spcAft>
                      </a:pPr>
                      <a:r>
                        <a:rPr lang="zh-CN" altLang="en-US" sz="2000" b="1" kern="100" cap="all" dirty="0">
                          <a:solidFill>
                            <a:schemeClr val="tx1"/>
                          </a:solidFill>
                          <a:latin typeface="+mj-ea"/>
                          <a:ea typeface="+mn-ea"/>
                          <a:cs typeface="Times New Roman"/>
                        </a:rPr>
                        <a:t>             指标</a:t>
                      </a:r>
                      <a:endParaRPr lang="en-US" altLang="zh-CN" sz="2000" b="1" kern="100" cap="all" dirty="0">
                        <a:solidFill>
                          <a:schemeClr val="tx1"/>
                        </a:solidFill>
                        <a:latin typeface="+mj-ea"/>
                        <a:ea typeface="+mn-ea"/>
                        <a:cs typeface="Times New Roman"/>
                      </a:endParaRPr>
                    </a:p>
                    <a:p>
                      <a:pPr algn="l">
                        <a:spcAft>
                          <a:spcPts val="0"/>
                        </a:spcAft>
                      </a:pPr>
                      <a:r>
                        <a:rPr lang="zh-CN" altLang="en-US" sz="2000" b="1" kern="100" cap="all" dirty="0">
                          <a:solidFill>
                            <a:schemeClr val="tx1"/>
                          </a:solidFill>
                          <a:latin typeface="+mj-ea"/>
                          <a:ea typeface="+mn-ea"/>
                          <a:cs typeface="Times New Roman"/>
                        </a:rPr>
                        <a:t>  实验</a:t>
                      </a:r>
                      <a:endParaRPr lang="en-US" sz="2000" b="1" kern="100" cap="all"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cap="all" dirty="0">
                          <a:latin typeface="+mj-ea"/>
                          <a:ea typeface="+mj-ea"/>
                          <a:cs typeface="Times New Roman"/>
                        </a:rPr>
                        <a:t>测试实例数</a:t>
                      </a:r>
                      <a:endParaRPr lang="zh-CN" sz="2000" b="1"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cap="all" dirty="0">
                          <a:latin typeface="+mj-ea"/>
                          <a:ea typeface="+mj-ea"/>
                          <a:cs typeface="Times New Roman"/>
                        </a:rPr>
                        <a:t>准确率</a:t>
                      </a:r>
                      <a:endParaRPr lang="zh-CN" sz="2000" b="1"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cap="all" dirty="0">
                          <a:latin typeface="+mj-ea"/>
                          <a:ea typeface="+mj-ea"/>
                          <a:cs typeface="Times New Roman"/>
                        </a:rPr>
                        <a:t>平均精度</a:t>
                      </a:r>
                      <a:endParaRPr lang="zh-CN" sz="2000" b="1"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000" b="1" kern="100" cap="all" dirty="0">
                          <a:latin typeface="+mj-ea"/>
                          <a:ea typeface="+mj-ea"/>
                          <a:cs typeface="Times New Roman"/>
                        </a:rPr>
                        <a:t>平均召回率</a:t>
                      </a:r>
                      <a:endParaRPr lang="zh-CN" sz="2000" b="1"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2000" b="1" kern="100" cap="all" dirty="0">
                          <a:latin typeface="+mj-ea"/>
                          <a:ea typeface="+mj-ea"/>
                          <a:cs typeface="Times New Roman"/>
                        </a:rPr>
                        <a:t>识别总时间</a:t>
                      </a:r>
                      <a:r>
                        <a:rPr lang="zh-CN" altLang="en-US" sz="2000" b="1" kern="100" cap="all" dirty="0">
                          <a:latin typeface="+mj-ea"/>
                          <a:ea typeface="+mj-ea"/>
                          <a:cs typeface="Times New Roman"/>
                        </a:rPr>
                        <a:t>（</a:t>
                      </a:r>
                      <a:r>
                        <a:rPr lang="en-US" sz="2000" b="1" kern="100" dirty="0">
                          <a:solidFill>
                            <a:schemeClr val="tx1"/>
                          </a:solidFill>
                          <a:latin typeface="+mj-ea"/>
                          <a:ea typeface="+mn-ea"/>
                          <a:cs typeface="Times New Roman"/>
                        </a:rPr>
                        <a:t>ms</a:t>
                      </a:r>
                      <a:r>
                        <a:rPr lang="zh-CN" altLang="en-US" sz="2000" b="1" kern="100" dirty="0">
                          <a:solidFill>
                            <a:schemeClr val="tx1"/>
                          </a:solidFill>
                          <a:latin typeface="+mj-ea"/>
                          <a:ea typeface="+mn-ea"/>
                          <a:cs typeface="Times New Roman"/>
                        </a:rPr>
                        <a:t>）</a:t>
                      </a:r>
                    </a:p>
                    <a:p>
                      <a:pPr algn="ctr">
                        <a:spcAft>
                          <a:spcPts val="0"/>
                        </a:spcAft>
                      </a:pPr>
                      <a:endParaRPr lang="zh-CN" sz="2000" b="1"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74822">
                <a:tc>
                  <a:txBody>
                    <a:bodyPr/>
                    <a:lstStyle/>
                    <a:p>
                      <a:pPr algn="ctr">
                        <a:spcAft>
                          <a:spcPts val="0"/>
                        </a:spcAft>
                      </a:pPr>
                      <a:r>
                        <a:rPr lang="zh-CN" sz="2000" b="1" kern="100" cap="all" dirty="0">
                          <a:latin typeface="+mj-ea"/>
                          <a:ea typeface="+mj-ea"/>
                          <a:cs typeface="Times New Roman"/>
                        </a:rPr>
                        <a:t>实验一：无隐</a:t>
                      </a:r>
                      <a:r>
                        <a:rPr lang="zh-CN" altLang="en-US" sz="2000" b="1" kern="100" cap="all" dirty="0">
                          <a:latin typeface="+mj-ea"/>
                          <a:ea typeface="+mj-ea"/>
                          <a:cs typeface="Times New Roman"/>
                        </a:rPr>
                        <a:t>性</a:t>
                      </a:r>
                      <a:r>
                        <a:rPr lang="zh-CN" sz="2000" b="1" kern="100" cap="all" dirty="0">
                          <a:latin typeface="+mj-ea"/>
                          <a:ea typeface="+mj-ea"/>
                          <a:cs typeface="Times New Roman"/>
                        </a:rPr>
                        <a:t>知识的本体</a:t>
                      </a:r>
                      <a:endParaRPr lang="zh-CN" sz="2000" b="1"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cap="all" dirty="0">
                          <a:latin typeface="Times New Roman" pitchFamily="18" charset="0"/>
                          <a:ea typeface="+mj-ea"/>
                          <a:cs typeface="Times New Roman" pitchFamily="18" charset="0"/>
                        </a:rPr>
                        <a:t>1044</a:t>
                      </a:r>
                      <a:endParaRPr lang="zh-CN" sz="2000" b="1" kern="100" dirty="0">
                        <a:latin typeface="Times New Roman" pitchFamily="18" charset="0"/>
                        <a:ea typeface="+mj-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cap="all" dirty="0">
                          <a:latin typeface="Times New Roman" pitchFamily="18" charset="0"/>
                          <a:ea typeface="宋体"/>
                          <a:cs typeface="Times New Roman" pitchFamily="18" charset="0"/>
                        </a:rPr>
                        <a:t>43.10%</a:t>
                      </a:r>
                      <a:endParaRPr lang="zh-CN" sz="28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cap="all" dirty="0">
                          <a:latin typeface="Times New Roman" pitchFamily="18" charset="0"/>
                          <a:ea typeface="宋体"/>
                          <a:cs typeface="Times New Roman" pitchFamily="18" charset="0"/>
                        </a:rPr>
                        <a:t>66.67% </a:t>
                      </a:r>
                      <a:endParaRPr lang="zh-CN" sz="28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cap="all" dirty="0">
                          <a:latin typeface="Times New Roman" pitchFamily="18" charset="0"/>
                          <a:ea typeface="宋体"/>
                          <a:cs typeface="Times New Roman" pitchFamily="18" charset="0"/>
                        </a:rPr>
                        <a:t>17.69%</a:t>
                      </a:r>
                      <a:endParaRPr lang="zh-CN" sz="28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cap="all" dirty="0">
                          <a:latin typeface="Times New Roman" pitchFamily="18" charset="0"/>
                          <a:ea typeface="+mj-ea"/>
                          <a:cs typeface="Times New Roman" pitchFamily="18" charset="0"/>
                        </a:rPr>
                        <a:t>8381</a:t>
                      </a:r>
                      <a:endParaRPr lang="zh-CN" sz="2000" b="1" kern="100" dirty="0">
                        <a:latin typeface="Times New Roman" pitchFamily="18" charset="0"/>
                        <a:ea typeface="+mj-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74822">
                <a:tc>
                  <a:txBody>
                    <a:bodyPr/>
                    <a:lstStyle/>
                    <a:p>
                      <a:pPr algn="ctr">
                        <a:spcAft>
                          <a:spcPts val="0"/>
                        </a:spcAft>
                      </a:pPr>
                      <a:r>
                        <a:rPr lang="zh-CN" sz="2000" b="1" kern="100" cap="all" dirty="0">
                          <a:latin typeface="+mj-ea"/>
                          <a:ea typeface="+mj-ea"/>
                          <a:cs typeface="Times New Roman"/>
                        </a:rPr>
                        <a:t>实验二：初次注入隐</a:t>
                      </a:r>
                      <a:r>
                        <a:rPr lang="zh-CN" altLang="en-US" sz="2000" b="1" kern="100" cap="all" dirty="0">
                          <a:latin typeface="+mj-ea"/>
                          <a:ea typeface="+mj-ea"/>
                          <a:cs typeface="Times New Roman"/>
                        </a:rPr>
                        <a:t>性</a:t>
                      </a:r>
                      <a:r>
                        <a:rPr lang="zh-CN" sz="2000" b="1" kern="100" cap="all" dirty="0">
                          <a:latin typeface="+mj-ea"/>
                          <a:ea typeface="+mj-ea"/>
                          <a:cs typeface="Times New Roman"/>
                        </a:rPr>
                        <a:t>知识的本体</a:t>
                      </a:r>
                      <a:endParaRPr lang="zh-CN" sz="2000" b="1"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cap="all">
                          <a:latin typeface="Times New Roman" pitchFamily="18" charset="0"/>
                          <a:ea typeface="+mj-ea"/>
                          <a:cs typeface="Times New Roman" pitchFamily="18" charset="0"/>
                        </a:rPr>
                        <a:t>1044</a:t>
                      </a:r>
                      <a:endParaRPr lang="zh-CN" sz="2000" b="1" kern="100">
                        <a:latin typeface="Times New Roman" pitchFamily="18" charset="0"/>
                        <a:ea typeface="+mj-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cap="all">
                          <a:latin typeface="Times New Roman" pitchFamily="18" charset="0"/>
                          <a:ea typeface="宋体"/>
                          <a:cs typeface="Times New Roman" pitchFamily="18" charset="0"/>
                        </a:rPr>
                        <a:t>92.62%</a:t>
                      </a:r>
                      <a:endParaRPr lang="zh-CN" sz="2800" b="1" kern="10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cap="all">
                          <a:latin typeface="Times New Roman" pitchFamily="18" charset="0"/>
                          <a:ea typeface="宋体"/>
                          <a:cs typeface="Times New Roman" pitchFamily="18" charset="0"/>
                        </a:rPr>
                        <a:t>98.24%</a:t>
                      </a:r>
                      <a:endParaRPr lang="zh-CN" sz="2800" b="1" kern="10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cap="all">
                          <a:latin typeface="Times New Roman" pitchFamily="18" charset="0"/>
                          <a:ea typeface="宋体"/>
                          <a:cs typeface="Times New Roman" pitchFamily="18" charset="0"/>
                        </a:rPr>
                        <a:t>62.62%</a:t>
                      </a:r>
                      <a:endParaRPr lang="zh-CN" sz="2800" b="1" kern="10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cap="all" dirty="0">
                          <a:latin typeface="Times New Roman" pitchFamily="18" charset="0"/>
                          <a:ea typeface="+mj-ea"/>
                          <a:cs typeface="Times New Roman" pitchFamily="18" charset="0"/>
                        </a:rPr>
                        <a:t>124662</a:t>
                      </a:r>
                      <a:r>
                        <a:rPr lang="en-US" sz="2000" b="1" kern="100" dirty="0">
                          <a:latin typeface="Times New Roman" pitchFamily="18" charset="0"/>
                          <a:ea typeface="+mj-ea"/>
                          <a:cs typeface="Times New Roman" pitchFamily="18" charset="0"/>
                        </a:rPr>
                        <a:t> </a:t>
                      </a:r>
                      <a:endParaRPr lang="zh-CN" sz="2000" b="1" kern="100" dirty="0">
                        <a:latin typeface="Times New Roman" pitchFamily="18" charset="0"/>
                        <a:ea typeface="+mj-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74822">
                <a:tc>
                  <a:txBody>
                    <a:bodyPr/>
                    <a:lstStyle/>
                    <a:p>
                      <a:pPr algn="ctr">
                        <a:spcAft>
                          <a:spcPts val="0"/>
                        </a:spcAft>
                      </a:pPr>
                      <a:r>
                        <a:rPr lang="zh-CN" sz="2000" b="1" kern="100" cap="all" dirty="0">
                          <a:latin typeface="+mj-ea"/>
                          <a:ea typeface="+mj-ea"/>
                          <a:cs typeface="Times New Roman"/>
                        </a:rPr>
                        <a:t>实验三：多次注入隐</a:t>
                      </a:r>
                      <a:r>
                        <a:rPr lang="zh-CN" altLang="en-US" sz="2000" b="1" kern="100" cap="all" dirty="0">
                          <a:latin typeface="+mj-ea"/>
                          <a:ea typeface="+mj-ea"/>
                          <a:cs typeface="Times New Roman"/>
                        </a:rPr>
                        <a:t>性</a:t>
                      </a:r>
                      <a:r>
                        <a:rPr lang="zh-CN" sz="2000" b="1" kern="100" cap="all" dirty="0">
                          <a:latin typeface="+mj-ea"/>
                          <a:ea typeface="+mj-ea"/>
                          <a:cs typeface="Times New Roman"/>
                        </a:rPr>
                        <a:t>知识的本体</a:t>
                      </a:r>
                      <a:endParaRPr lang="zh-CN" sz="2000" b="1" kern="100" dirty="0">
                        <a:latin typeface="+mj-ea"/>
                        <a:ea typeface="+mj-ea"/>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cap="all">
                          <a:latin typeface="Times New Roman" pitchFamily="18" charset="0"/>
                          <a:ea typeface="+mj-ea"/>
                          <a:cs typeface="Times New Roman" pitchFamily="18" charset="0"/>
                        </a:rPr>
                        <a:t>1044</a:t>
                      </a:r>
                      <a:endParaRPr lang="zh-CN" sz="2000" b="1" kern="100">
                        <a:latin typeface="Times New Roman" pitchFamily="18" charset="0"/>
                        <a:ea typeface="+mj-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cap="all">
                          <a:latin typeface="Times New Roman" pitchFamily="18" charset="0"/>
                          <a:ea typeface="宋体"/>
                          <a:cs typeface="Times New Roman" pitchFamily="18" charset="0"/>
                        </a:rPr>
                        <a:t>94.83%</a:t>
                      </a:r>
                      <a:endParaRPr lang="zh-CN" sz="2800" b="1" kern="10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cap="all">
                          <a:latin typeface="Times New Roman" pitchFamily="18" charset="0"/>
                          <a:ea typeface="宋体"/>
                          <a:cs typeface="Times New Roman" pitchFamily="18" charset="0"/>
                        </a:rPr>
                        <a:t>100%</a:t>
                      </a:r>
                      <a:endParaRPr lang="zh-CN" sz="2800" b="1" kern="10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000" b="1" kern="100" cap="all" dirty="0">
                          <a:latin typeface="Times New Roman" pitchFamily="18" charset="0"/>
                          <a:ea typeface="宋体"/>
                          <a:cs typeface="Times New Roman" pitchFamily="18" charset="0"/>
                        </a:rPr>
                        <a:t>83.08%</a:t>
                      </a:r>
                      <a:endParaRPr lang="zh-CN" sz="2800" b="1" kern="100" dirty="0">
                        <a:latin typeface="Times New Roman" pitchFamily="18" charset="0"/>
                        <a:ea typeface="宋体"/>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b="1" kern="100" cap="all" dirty="0">
                          <a:latin typeface="Times New Roman" pitchFamily="18" charset="0"/>
                          <a:ea typeface="+mj-ea"/>
                          <a:cs typeface="Times New Roman" pitchFamily="18" charset="0"/>
                        </a:rPr>
                        <a:t>476028</a:t>
                      </a:r>
                      <a:r>
                        <a:rPr lang="en-US" sz="2000" b="1" kern="100" dirty="0">
                          <a:latin typeface="Times New Roman" pitchFamily="18" charset="0"/>
                          <a:ea typeface="+mj-ea"/>
                          <a:cs typeface="Times New Roman" pitchFamily="18" charset="0"/>
                        </a:rPr>
                        <a:t> </a:t>
                      </a:r>
                      <a:endParaRPr lang="zh-CN" sz="2000" b="1" kern="100" dirty="0">
                        <a:latin typeface="Times New Roman" pitchFamily="18" charset="0"/>
                        <a:ea typeface="+mj-ea"/>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7800" name="Rectangle 1">
            <a:extLst>
              <a:ext uri="{FF2B5EF4-FFF2-40B4-BE49-F238E27FC236}">
                <a16:creationId xmlns:a16="http://schemas.microsoft.com/office/drawing/2014/main" id="{A2508203-C86C-411D-88C8-A69D11C649F3}"/>
              </a:ext>
            </a:extLst>
          </p:cNvPr>
          <p:cNvSpPr>
            <a:spLocks noChangeArrowheads="1"/>
          </p:cNvSpPr>
          <p:nvPr/>
        </p:nvSpPr>
        <p:spPr bwMode="auto">
          <a:xfrm>
            <a:off x="857250" y="1562100"/>
            <a:ext cx="7358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r>
              <a:rPr lang="zh-CN" altLang="zh-CN" sz="2000" b="1">
                <a:latin typeface="黑体" panose="02010609060101010101" pitchFamily="49" charset="-122"/>
                <a:ea typeface="黑体" panose="02010609060101010101" pitchFamily="49" charset="-122"/>
                <a:cs typeface="Times New Roman" panose="02020603050405020304" pitchFamily="18" charset="0"/>
              </a:rPr>
              <a:t>表</a:t>
            </a:r>
            <a:r>
              <a:rPr lang="en-US" altLang="zh-CN" sz="2000" b="1">
                <a:latin typeface="黑体" panose="02010609060101010101" pitchFamily="49" charset="-122"/>
                <a:ea typeface="黑体" panose="02010609060101010101" pitchFamily="49" charset="-122"/>
                <a:cs typeface="Times New Roman" panose="02020603050405020304" pitchFamily="18" charset="0"/>
              </a:rPr>
              <a:t>1  SPIRALS</a:t>
            </a:r>
            <a:r>
              <a:rPr lang="zh-CN" altLang="en-US" sz="2000" b="1">
                <a:latin typeface="黑体" panose="02010609060101010101" pitchFamily="49" charset="-122"/>
                <a:ea typeface="黑体" panose="02010609060101010101" pitchFamily="49" charset="-122"/>
                <a:cs typeface="Times New Roman" panose="02020603050405020304" pitchFamily="18" charset="0"/>
              </a:rPr>
              <a:t>方法的对比实</a:t>
            </a:r>
            <a:r>
              <a:rPr lang="zh-CN" altLang="en-US" sz="2000" b="1">
                <a:latin typeface="Times New Roman" panose="02020603050405020304" pitchFamily="18" charset="0"/>
                <a:ea typeface="黑体" panose="02010609060101010101" pitchFamily="49" charset="-122"/>
                <a:cs typeface="Times New Roman" panose="02020603050405020304" pitchFamily="18" charset="0"/>
              </a:rPr>
              <a:t>验</a:t>
            </a:r>
            <a:r>
              <a:rPr lang="en-US" altLang="zh-CN" sz="2000" b="1">
                <a:latin typeface="Times New Roman" panose="02020603050405020304" pitchFamily="18" charset="0"/>
                <a:ea typeface="黑体" panose="02010609060101010101" pitchFamily="49" charset="-122"/>
                <a:cs typeface="Times New Roman" panose="02020603050405020304" pitchFamily="18" charset="0"/>
              </a:rPr>
              <a:t>(OntoStar1.0&amp;Clairvoyant1.0</a:t>
            </a:r>
            <a:r>
              <a:rPr lang="en-US" altLang="zh-CN" sz="2000" b="1">
                <a:latin typeface="黑体" panose="02010609060101010101" pitchFamily="49" charset="-122"/>
                <a:ea typeface="黑体" panose="02010609060101010101" pitchFamily="49" charset="-122"/>
                <a:cs typeface="Times New Roman" panose="02020603050405020304" pitchFamily="18" charset="0"/>
              </a:rPr>
              <a:t>)</a:t>
            </a:r>
            <a:endParaRPr lang="zh-CN" altLang="en-US" b="1">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929DE978-816E-4E24-B9CE-233E8FEC7A6D}"/>
              </a:ext>
            </a:extLst>
          </p:cNvPr>
          <p:cNvCxnSpPr/>
          <p:nvPr/>
        </p:nvCxnSpPr>
        <p:spPr>
          <a:xfrm>
            <a:off x="642938" y="2133600"/>
            <a:ext cx="2643187" cy="100012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3">
            <a:extLst>
              <a:ext uri="{FF2B5EF4-FFF2-40B4-BE49-F238E27FC236}">
                <a16:creationId xmlns:a16="http://schemas.microsoft.com/office/drawing/2014/main" id="{160D5EA2-AFD0-484D-AD13-FABA833001D8}"/>
              </a:ext>
            </a:extLst>
          </p:cNvPr>
          <p:cNvSpPr>
            <a:spLocks noChangeArrowheads="1"/>
          </p:cNvSpPr>
          <p:nvPr/>
        </p:nvSpPr>
        <p:spPr bwMode="auto">
          <a:xfrm>
            <a:off x="2127261" y="5981700"/>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小结</a:t>
            </a:r>
          </a:p>
        </p:txBody>
      </p:sp>
      <p:sp>
        <p:nvSpPr>
          <p:cNvPr id="58" name="AutoShape 53">
            <a:extLst>
              <a:ext uri="{FF2B5EF4-FFF2-40B4-BE49-F238E27FC236}">
                <a16:creationId xmlns:a16="http://schemas.microsoft.com/office/drawing/2014/main" id="{DB2C0A78-81EE-413F-877E-BE89169FD771}"/>
              </a:ext>
            </a:extLst>
          </p:cNvPr>
          <p:cNvSpPr>
            <a:spLocks noChangeArrowheads="1"/>
          </p:cNvSpPr>
          <p:nvPr/>
        </p:nvSpPr>
        <p:spPr bwMode="auto">
          <a:xfrm>
            <a:off x="2943225" y="5303838"/>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后测</a:t>
            </a:r>
          </a:p>
        </p:txBody>
      </p:sp>
      <p:sp>
        <p:nvSpPr>
          <p:cNvPr id="5122" name="Rectangle 2"/>
          <p:cNvSpPr>
            <a:spLocks noGrp="1" noChangeArrowheads="1"/>
          </p:cNvSpPr>
          <p:nvPr>
            <p:ph type="title" idx="4294967295"/>
          </p:nvPr>
        </p:nvSpPr>
        <p:spPr>
          <a:xfrm>
            <a:off x="394766" y="562803"/>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28209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本体建模方法</a:t>
            </a:r>
          </a:p>
        </p:txBody>
      </p:sp>
      <p:sp>
        <p:nvSpPr>
          <p:cNvPr id="5129" name="AutoShape 78"/>
          <p:cNvSpPr>
            <a:spLocks noChangeArrowheads="1"/>
          </p:cNvSpPr>
          <p:nvPr/>
        </p:nvSpPr>
        <p:spPr bwMode="auto">
          <a:xfrm>
            <a:off x="3411538" y="3652838"/>
            <a:ext cx="351535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本体工程</a:t>
            </a:r>
          </a:p>
        </p:txBody>
      </p:sp>
      <p:sp>
        <p:nvSpPr>
          <p:cNvPr id="5130" name="AutoShape 84"/>
          <p:cNvSpPr>
            <a:spLocks noChangeArrowheads="1"/>
          </p:cNvSpPr>
          <p:nvPr/>
        </p:nvSpPr>
        <p:spPr bwMode="auto">
          <a:xfrm>
            <a:off x="3251201" y="2789238"/>
            <a:ext cx="28844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本体的分类</a:t>
            </a:r>
          </a:p>
        </p:txBody>
      </p:sp>
      <p:sp>
        <p:nvSpPr>
          <p:cNvPr id="5131" name="AutoShape 87"/>
          <p:cNvSpPr>
            <a:spLocks noChangeArrowheads="1"/>
          </p:cNvSpPr>
          <p:nvPr/>
        </p:nvSpPr>
        <p:spPr bwMode="auto">
          <a:xfrm>
            <a:off x="2730500" y="2001838"/>
            <a:ext cx="2530432"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什么是本体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extLst>
      <p:ext uri="{BB962C8B-B14F-4D97-AF65-F5344CB8AC3E}">
        <p14:creationId xmlns:p14="http://schemas.microsoft.com/office/powerpoint/2010/main" val="1039831912"/>
      </p:ext>
    </p:extLst>
  </p:cSld>
  <p:clrMapOvr>
    <a:masterClrMapping/>
  </p:clrMapOvr>
  <p:transition spd="slow" advTm="8000">
    <p:circl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4FE76-1A5D-483A-9E32-719591EE8579}"/>
              </a:ext>
            </a:extLst>
          </p:cNvPr>
          <p:cNvSpPr>
            <a:spLocks noGrp="1"/>
          </p:cNvSpPr>
          <p:nvPr>
            <p:ph type="title"/>
          </p:nvPr>
        </p:nvSpPr>
        <p:spPr/>
        <p:txBody>
          <a:bodyPr/>
          <a:lstStyle/>
          <a:p>
            <a:r>
              <a:rPr lang="zh-CN" altLang="en-US" dirty="0"/>
              <a:t>后测</a:t>
            </a:r>
          </a:p>
        </p:txBody>
      </p:sp>
      <p:sp>
        <p:nvSpPr>
          <p:cNvPr id="3" name="内容占位符 2">
            <a:extLst>
              <a:ext uri="{FF2B5EF4-FFF2-40B4-BE49-F238E27FC236}">
                <a16:creationId xmlns:a16="http://schemas.microsoft.com/office/drawing/2014/main" id="{39E049BB-D882-45D0-8664-0D820B3FC91F}"/>
              </a:ext>
            </a:extLst>
          </p:cNvPr>
          <p:cNvSpPr>
            <a:spLocks noGrp="1"/>
          </p:cNvSpPr>
          <p:nvPr>
            <p:ph idx="1"/>
          </p:nvPr>
        </p:nvSpPr>
        <p:spPr/>
        <p:txBody>
          <a:bodyPr/>
          <a:lstStyle/>
          <a:p>
            <a:r>
              <a:rPr lang="zh-CN" altLang="en-US" dirty="0"/>
              <a:t>比较</a:t>
            </a:r>
            <a:r>
              <a:rPr lang="en-US" altLang="zh-CN" dirty="0"/>
              <a:t>TOVE</a:t>
            </a:r>
            <a:r>
              <a:rPr lang="zh-CN" altLang="en-US" dirty="0"/>
              <a:t>方法和</a:t>
            </a:r>
            <a:r>
              <a:rPr lang="en-US" altLang="zh-CN" dirty="0"/>
              <a:t>SPIRALS</a:t>
            </a:r>
            <a:r>
              <a:rPr lang="zh-CN" altLang="en-US" dirty="0"/>
              <a:t>方法的异同，分析指出这两种方法适合用于开发何种类型的本体</a:t>
            </a:r>
            <a:endParaRPr lang="en-US" altLang="zh-CN" dirty="0"/>
          </a:p>
          <a:p>
            <a:r>
              <a:rPr lang="en-US" altLang="zh-CN" dirty="0"/>
              <a:t>WordNet</a:t>
            </a:r>
            <a:r>
              <a:rPr lang="zh-CN" altLang="en-US" dirty="0"/>
              <a:t>属于重量级</a:t>
            </a:r>
            <a:r>
              <a:rPr lang="en-US" altLang="zh-CN" dirty="0"/>
              <a:t>/</a:t>
            </a:r>
            <a:r>
              <a:rPr lang="zh-CN" altLang="en-US" dirty="0"/>
              <a:t>轻量级</a:t>
            </a:r>
            <a:r>
              <a:rPr lang="en-US" altLang="zh-CN" dirty="0"/>
              <a:t>/</a:t>
            </a:r>
            <a:r>
              <a:rPr lang="zh-CN" altLang="en-US" dirty="0"/>
              <a:t>中级本体中的哪一种？分析原因</a:t>
            </a:r>
            <a:endParaRPr lang="en-US" altLang="zh-CN" dirty="0"/>
          </a:p>
          <a:p>
            <a:endParaRPr lang="zh-CN" altLang="en-US" dirty="0"/>
          </a:p>
        </p:txBody>
      </p:sp>
    </p:spTree>
    <p:extLst>
      <p:ext uri="{BB962C8B-B14F-4D97-AF65-F5344CB8AC3E}">
        <p14:creationId xmlns:p14="http://schemas.microsoft.com/office/powerpoint/2010/main" val="9298076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3">
            <a:extLst>
              <a:ext uri="{FF2B5EF4-FFF2-40B4-BE49-F238E27FC236}">
                <a16:creationId xmlns:a16="http://schemas.microsoft.com/office/drawing/2014/main" id="{160D5EA2-AFD0-484D-AD13-FABA833001D8}"/>
              </a:ext>
            </a:extLst>
          </p:cNvPr>
          <p:cNvSpPr>
            <a:spLocks noChangeArrowheads="1"/>
          </p:cNvSpPr>
          <p:nvPr/>
        </p:nvSpPr>
        <p:spPr bwMode="auto">
          <a:xfrm>
            <a:off x="2127261" y="5981700"/>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小结</a:t>
            </a:r>
          </a:p>
        </p:txBody>
      </p:sp>
      <p:sp>
        <p:nvSpPr>
          <p:cNvPr id="58" name="AutoShape 53">
            <a:extLst>
              <a:ext uri="{FF2B5EF4-FFF2-40B4-BE49-F238E27FC236}">
                <a16:creationId xmlns:a16="http://schemas.microsoft.com/office/drawing/2014/main" id="{DB2C0A78-81EE-413F-877E-BE89169FD771}"/>
              </a:ext>
            </a:extLst>
          </p:cNvPr>
          <p:cNvSpPr>
            <a:spLocks noChangeArrowheads="1"/>
          </p:cNvSpPr>
          <p:nvPr/>
        </p:nvSpPr>
        <p:spPr bwMode="auto">
          <a:xfrm>
            <a:off x="2943225" y="5303838"/>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后测</a:t>
            </a:r>
          </a:p>
        </p:txBody>
      </p:sp>
      <p:sp>
        <p:nvSpPr>
          <p:cNvPr id="5122" name="Rectangle 2"/>
          <p:cNvSpPr>
            <a:spLocks noGrp="1" noChangeArrowheads="1"/>
          </p:cNvSpPr>
          <p:nvPr>
            <p:ph type="title" idx="4294967295"/>
          </p:nvPr>
        </p:nvSpPr>
        <p:spPr>
          <a:xfrm>
            <a:off x="394766" y="562803"/>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28209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本体建模方法</a:t>
            </a:r>
          </a:p>
        </p:txBody>
      </p:sp>
      <p:sp>
        <p:nvSpPr>
          <p:cNvPr id="5129" name="AutoShape 78"/>
          <p:cNvSpPr>
            <a:spLocks noChangeArrowheads="1"/>
          </p:cNvSpPr>
          <p:nvPr/>
        </p:nvSpPr>
        <p:spPr bwMode="auto">
          <a:xfrm>
            <a:off x="3411538" y="3652838"/>
            <a:ext cx="351535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本体工程</a:t>
            </a:r>
          </a:p>
        </p:txBody>
      </p:sp>
      <p:sp>
        <p:nvSpPr>
          <p:cNvPr id="5130" name="AutoShape 84"/>
          <p:cNvSpPr>
            <a:spLocks noChangeArrowheads="1"/>
          </p:cNvSpPr>
          <p:nvPr/>
        </p:nvSpPr>
        <p:spPr bwMode="auto">
          <a:xfrm>
            <a:off x="3251201" y="2789238"/>
            <a:ext cx="28844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本体案例简介</a:t>
            </a:r>
          </a:p>
        </p:txBody>
      </p:sp>
      <p:sp>
        <p:nvSpPr>
          <p:cNvPr id="5131" name="AutoShape 87"/>
          <p:cNvSpPr>
            <a:spLocks noChangeArrowheads="1"/>
          </p:cNvSpPr>
          <p:nvPr/>
        </p:nvSpPr>
        <p:spPr bwMode="auto">
          <a:xfrm>
            <a:off x="2730500" y="2001838"/>
            <a:ext cx="2530432"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什么是本体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extLst>
      <p:ext uri="{BB962C8B-B14F-4D97-AF65-F5344CB8AC3E}">
        <p14:creationId xmlns:p14="http://schemas.microsoft.com/office/powerpoint/2010/main" val="2678759547"/>
      </p:ext>
    </p:extLst>
  </p:cSld>
  <p:clrMapOvr>
    <a:masterClrMapping/>
  </p:clrMapOvr>
  <p:transition spd="slow" advTm="8000">
    <p:circl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BE354-27A4-4199-B29F-FFC036919114}"/>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E6269D16-7FD8-43F9-884F-85793A161922}"/>
              </a:ext>
            </a:extLst>
          </p:cNvPr>
          <p:cNvSpPr>
            <a:spLocks noGrp="1"/>
          </p:cNvSpPr>
          <p:nvPr>
            <p:ph idx="1"/>
          </p:nvPr>
        </p:nvSpPr>
        <p:spPr/>
        <p:txBody>
          <a:bodyPr/>
          <a:lstStyle/>
          <a:p>
            <a:r>
              <a:rPr lang="zh-CN" altLang="en-US" sz="2800" dirty="0">
                <a:latin typeface="Times New Roman" panose="02020603050405020304" pitchFamily="18" charset="0"/>
                <a:cs typeface="Times New Roman" panose="02020603050405020304" pitchFamily="18" charset="0"/>
              </a:rPr>
              <a:t>本体的基本概念</a:t>
            </a:r>
            <a:endParaRPr lang="en-US" altLang="zh-CN" sz="2800" dirty="0">
              <a:latin typeface="Times New Roman" panose="02020603050405020304" pitchFamily="18" charset="0"/>
              <a:cs typeface="Times New Roman" panose="02020603050405020304" pitchFamily="18" charset="0"/>
            </a:endParaRPr>
          </a:p>
          <a:p>
            <a:pPr lvl="1">
              <a:lnSpc>
                <a:spcPct val="100000"/>
              </a:lnSpc>
            </a:pPr>
            <a:r>
              <a:rPr lang="zh-CN" altLang="en-US" sz="2000" dirty="0">
                <a:latin typeface="Times New Roman" panose="02020603050405020304" pitchFamily="18" charset="0"/>
                <a:cs typeface="Times New Roman" panose="02020603050405020304" pitchFamily="18" charset="0"/>
              </a:rPr>
              <a:t>理解本体的基本概念和理论基础</a:t>
            </a:r>
            <a:endParaRPr lang="en-US" altLang="zh-CN" sz="2000" dirty="0">
              <a:latin typeface="Times New Roman" panose="02020603050405020304" pitchFamily="18" charset="0"/>
              <a:cs typeface="Times New Roman" panose="02020603050405020304" pitchFamily="18" charset="0"/>
            </a:endParaRPr>
          </a:p>
          <a:p>
            <a:pPr lvl="1">
              <a:lnSpc>
                <a:spcPct val="100000"/>
              </a:lnSpc>
            </a:pPr>
            <a:r>
              <a:rPr lang="zh-CN" altLang="en-US" sz="2000" dirty="0">
                <a:latin typeface="Times New Roman" panose="02020603050405020304" pitchFamily="18" charset="0"/>
                <a:cs typeface="Times New Roman" panose="02020603050405020304" pitchFamily="18" charset="0"/>
              </a:rPr>
              <a:t>本体的案例</a:t>
            </a:r>
            <a:endParaRPr lang="en-US" altLang="zh-CN" sz="2000" dirty="0">
              <a:latin typeface="Times New Roman" panose="02020603050405020304" pitchFamily="18" charset="0"/>
              <a:cs typeface="Times New Roman" panose="02020603050405020304" pitchFamily="18" charset="0"/>
            </a:endParaRPr>
          </a:p>
          <a:p>
            <a:pPr lvl="1">
              <a:lnSpc>
                <a:spcPct val="100000"/>
              </a:lnSpc>
            </a:pPr>
            <a:r>
              <a:rPr lang="zh-CN" altLang="en-US" sz="2000" dirty="0">
                <a:latin typeface="Times New Roman" panose="02020603050405020304" pitchFamily="18" charset="0"/>
                <a:cs typeface="Times New Roman" panose="02020603050405020304" pitchFamily="18" charset="0"/>
              </a:rPr>
              <a:t>本体与概念建模、数据建模</a:t>
            </a:r>
            <a:endParaRPr lang="en-US" altLang="zh-CN" sz="20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本体工程</a:t>
            </a:r>
            <a:endParaRPr lang="en-US" altLang="zh-CN" sz="28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问题、挑战、方法、工具</a:t>
            </a:r>
            <a:endParaRPr lang="en-US" altLang="zh-CN" sz="20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本体建模方法</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TOVE</a:t>
            </a:r>
            <a:r>
              <a:rPr lang="zh-CN" altLang="en-US" sz="2000" dirty="0">
                <a:latin typeface="Times New Roman" panose="02020603050405020304" pitchFamily="18" charset="0"/>
                <a:cs typeface="Times New Roman" panose="02020603050405020304" pitchFamily="18" charset="0"/>
              </a:rPr>
              <a:t>方法</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SPIRALS</a:t>
            </a:r>
            <a:r>
              <a:rPr lang="zh-CN" altLang="en-US" sz="2000" dirty="0">
                <a:latin typeface="Times New Roman" panose="02020603050405020304" pitchFamily="18" charset="0"/>
                <a:cs typeface="Times New Roman" panose="02020603050405020304" pitchFamily="18" charset="0"/>
              </a:rPr>
              <a:t>方法</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5787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DD5E8-189A-48A7-8F30-BBFCF3BC1E49}"/>
              </a:ext>
            </a:extLst>
          </p:cNvPr>
          <p:cNvSpPr>
            <a:spLocks noGrp="1"/>
          </p:cNvSpPr>
          <p:nvPr>
            <p:ph type="title"/>
          </p:nvPr>
        </p:nvSpPr>
        <p:spPr/>
        <p:txBody>
          <a:bodyPr/>
          <a:lstStyle/>
          <a:p>
            <a:r>
              <a:rPr lang="zh-CN" altLang="en-US" dirty="0"/>
              <a:t>下一次课程预告</a:t>
            </a:r>
          </a:p>
        </p:txBody>
      </p:sp>
      <p:sp>
        <p:nvSpPr>
          <p:cNvPr id="3" name="内容占位符 2">
            <a:extLst>
              <a:ext uri="{FF2B5EF4-FFF2-40B4-BE49-F238E27FC236}">
                <a16:creationId xmlns:a16="http://schemas.microsoft.com/office/drawing/2014/main" id="{11705DE2-2EE3-43E0-8272-112AF9568B79}"/>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使用</a:t>
            </a:r>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开发你的本体</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准备：个人笔记本，并安装</a:t>
            </a:r>
            <a:r>
              <a:rPr lang="en-US" altLang="zh-CN" dirty="0">
                <a:latin typeface="Times New Roman" panose="02020603050405020304" pitchFamily="18" charset="0"/>
                <a:cs typeface="Times New Roman" panose="02020603050405020304" pitchFamily="18" charset="0"/>
              </a:rPr>
              <a:t>JRE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Protégé </a:t>
            </a:r>
          </a:p>
          <a:p>
            <a:pPr marL="342900" lvl="1" indent="-342900">
              <a:buFont typeface="Wingdings" panose="05000000000000000000" pitchFamily="2" charset="2"/>
              <a:buChar char="n"/>
            </a:pPr>
            <a:r>
              <a:rPr lang="zh-CN" altLang="en-US" sz="3600" dirty="0">
                <a:latin typeface="Times New Roman" panose="02020603050405020304" pitchFamily="18" charset="0"/>
                <a:ea typeface="华文楷体" pitchFamily="2" charset="-122"/>
                <a:cs typeface="Times New Roman" panose="02020603050405020304" pitchFamily="18" charset="0"/>
              </a:rPr>
              <a:t>使用</a:t>
            </a:r>
            <a:r>
              <a:rPr lang="en-US" altLang="zh-CN" sz="3600" dirty="0">
                <a:latin typeface="Times New Roman" panose="02020603050405020304" pitchFamily="18" charset="0"/>
                <a:ea typeface="华文楷体" pitchFamily="2" charset="-122"/>
                <a:cs typeface="Times New Roman" panose="02020603050405020304" pitchFamily="18" charset="0"/>
              </a:rPr>
              <a:t>OWL-API</a:t>
            </a:r>
            <a:r>
              <a:rPr lang="zh-CN" altLang="en-US" sz="3600" dirty="0">
                <a:latin typeface="Times New Roman" panose="02020603050405020304" pitchFamily="18" charset="0"/>
                <a:ea typeface="华文楷体" pitchFamily="2" charset="-122"/>
                <a:cs typeface="Times New Roman" panose="02020603050405020304" pitchFamily="18" charset="0"/>
              </a:rPr>
              <a:t>开发你的本体项目</a:t>
            </a:r>
            <a:endParaRPr lang="en-US" altLang="zh-CN" sz="3600" dirty="0">
              <a:latin typeface="Times New Roman" panose="02020603050405020304" pitchFamily="18" charset="0"/>
              <a:ea typeface="华文楷体" pitchFamily="2" charset="-122"/>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准备：个人笔记本，并安装</a:t>
            </a:r>
            <a:r>
              <a:rPr lang="en-US" altLang="zh-CN" dirty="0">
                <a:latin typeface="Times New Roman" panose="02020603050405020304" pitchFamily="18" charset="0"/>
                <a:cs typeface="Times New Roman" panose="02020603050405020304" pitchFamily="18" charset="0"/>
              </a:rPr>
              <a:t>Java</a:t>
            </a:r>
            <a:r>
              <a:rPr lang="zh-CN" altLang="en-US" dirty="0">
                <a:latin typeface="Times New Roman" panose="02020603050405020304" pitchFamily="18" charset="0"/>
                <a:cs typeface="Times New Roman" panose="02020603050405020304" pitchFamily="18" charset="0"/>
              </a:rPr>
              <a:t>开发环境（如</a:t>
            </a:r>
            <a:r>
              <a:rPr lang="en-US" altLang="zh-CN" dirty="0">
                <a:latin typeface="Times New Roman" panose="02020603050405020304" pitchFamily="18" charset="0"/>
                <a:cs typeface="Times New Roman" panose="02020603050405020304" pitchFamily="18" charset="0"/>
              </a:rPr>
              <a:t>IntelliJ IDEA</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Eclipse</a:t>
            </a:r>
            <a:r>
              <a:rPr lang="zh-CN"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4440189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86"/>
          <p:cNvSpPr>
            <a:spLocks noGrp="1" noChangeArrowheads="1"/>
          </p:cNvSpPr>
          <p:nvPr>
            <p:ph type="ctrTitle" idx="4294967295"/>
          </p:nvPr>
        </p:nvSpPr>
        <p:spPr>
          <a:xfrm>
            <a:off x="2325688" y="2579688"/>
            <a:ext cx="5903912" cy="1863725"/>
          </a:xfrm>
          <a:prstGeom prst="rect">
            <a:avLst/>
          </a:prstGeom>
          <a:effectLst>
            <a:outerShdw dist="17961" dir="2700000" algn="ctr" rotWithShape="0">
              <a:srgbClr val="FFFFFF">
                <a:alpha val="17000"/>
              </a:srgbClr>
            </a:outerShdw>
          </a:effectLst>
        </p:spPr>
        <p:txBody>
          <a:bodyPr/>
          <a:lstStyle/>
          <a:p>
            <a:pPr algn="l" eaLnBrk="1" hangingPunct="1">
              <a:defRPr/>
            </a:pPr>
            <a:r>
              <a:rPr lang="en-US" altLang="zh-CN" sz="8800" dirty="0">
                <a:latin typeface="Rage Italic" pitchFamily="66" charset="0"/>
              </a:rPr>
              <a:t>The End</a:t>
            </a:r>
            <a:endParaRPr lang="zh-CN" altLang="en-US" sz="8800" dirty="0">
              <a:latin typeface="Rage Italic"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50178"/>
                                        </p:tgtEl>
                                        <p:attrNameLst>
                                          <p:attrName>style.visibility</p:attrName>
                                        </p:attrNameLst>
                                      </p:cBhvr>
                                      <p:to>
                                        <p:strVal val="visible"/>
                                      </p:to>
                                    </p:set>
                                    <p:anim calcmode="lin" valueType="num">
                                      <p:cBhvr>
                                        <p:cTn id="7" dur="2000" fill="hold"/>
                                        <p:tgtEl>
                                          <p:spTgt spid="50178"/>
                                        </p:tgtEl>
                                        <p:attrNameLst>
                                          <p:attrName>ppt_w</p:attrName>
                                        </p:attrNameLst>
                                      </p:cBhvr>
                                      <p:tavLst>
                                        <p:tav tm="0">
                                          <p:val>
                                            <p:fltVal val="0"/>
                                          </p:val>
                                        </p:tav>
                                        <p:tav tm="100000">
                                          <p:val>
                                            <p:strVal val="#ppt_w"/>
                                          </p:val>
                                        </p:tav>
                                      </p:tavLst>
                                    </p:anim>
                                    <p:anim calcmode="lin" valueType="num">
                                      <p:cBhvr>
                                        <p:cTn id="8" dur="2000" fill="hold"/>
                                        <p:tgtEl>
                                          <p:spTgt spid="50178"/>
                                        </p:tgtEl>
                                        <p:attrNameLst>
                                          <p:attrName>ppt_h</p:attrName>
                                        </p:attrNameLst>
                                      </p:cBhvr>
                                      <p:tavLst>
                                        <p:tav tm="0">
                                          <p:val>
                                            <p:fltVal val="0"/>
                                          </p:val>
                                        </p:tav>
                                        <p:tav tm="100000">
                                          <p:val>
                                            <p:strVal val="#ppt_h"/>
                                          </p:val>
                                        </p:tav>
                                      </p:tavLst>
                                    </p:anim>
                                    <p:animEffect transition="in" filter="fade">
                                      <p:cBhvr>
                                        <p:cTn id="9" dur="2000"/>
                                        <p:tgtEl>
                                          <p:spTgt spid="50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a:extLst>
              <a:ext uri="{FF2B5EF4-FFF2-40B4-BE49-F238E27FC236}">
                <a16:creationId xmlns:a16="http://schemas.microsoft.com/office/drawing/2014/main" id="{81636EA3-C4B0-4CBC-B9BA-3D437F88DB70}"/>
              </a:ext>
            </a:extLst>
          </p:cNvPr>
          <p:cNvSpPr>
            <a:spLocks noChangeArrowheads="1"/>
          </p:cNvSpPr>
          <p:nvPr/>
        </p:nvSpPr>
        <p:spPr bwMode="auto">
          <a:xfrm>
            <a:off x="608013" y="2057400"/>
            <a:ext cx="7837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r>
              <a:rPr lang="en-US" altLang="zh-CN" sz="1800" b="1">
                <a:solidFill>
                  <a:srgbClr val="000099"/>
                </a:solidFill>
                <a:latin typeface="Times New Roman" panose="02020603050405020304" pitchFamily="18" charset="0"/>
              </a:rPr>
              <a:t>“An ontology is a formal, explicit specification of a  shared conceptualization”</a:t>
            </a:r>
          </a:p>
        </p:txBody>
      </p:sp>
      <p:sp>
        <p:nvSpPr>
          <p:cNvPr id="1029" name="Rectangle 4">
            <a:extLst>
              <a:ext uri="{FF2B5EF4-FFF2-40B4-BE49-F238E27FC236}">
                <a16:creationId xmlns:a16="http://schemas.microsoft.com/office/drawing/2014/main" id="{591B9805-9AB6-4FE8-A932-49EF05C66240}"/>
              </a:ext>
            </a:extLst>
          </p:cNvPr>
          <p:cNvSpPr>
            <a:spLocks noChangeArrowheads="1"/>
          </p:cNvSpPr>
          <p:nvPr/>
        </p:nvSpPr>
        <p:spPr bwMode="auto">
          <a:xfrm>
            <a:off x="1196975" y="5724525"/>
            <a:ext cx="67500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a:spcBef>
                <a:spcPct val="96000"/>
              </a:spcBef>
              <a:spcAft>
                <a:spcPct val="48000"/>
              </a:spcAft>
            </a:pPr>
            <a:r>
              <a:rPr lang="en-US" altLang="zh-CN" sz="1800">
                <a:solidFill>
                  <a:srgbClr val="000099"/>
                </a:solidFill>
                <a:latin typeface="HELVETICA" panose="020B0604020202020204" pitchFamily="34" charset="0"/>
              </a:rPr>
              <a:t>Studer, Benjamins, Fensel. </a:t>
            </a:r>
            <a:r>
              <a:rPr lang="en-US" altLang="zh-CN" sz="1800" b="1">
                <a:solidFill>
                  <a:srgbClr val="000099"/>
                </a:solidFill>
                <a:latin typeface="HELVETICA" panose="020B0604020202020204" pitchFamily="34" charset="0"/>
              </a:rPr>
              <a:t>Knowledge Engineering: Principles and Methods. </a:t>
            </a:r>
            <a:r>
              <a:rPr lang="en-US" altLang="zh-CN" sz="1800" b="1" i="1">
                <a:solidFill>
                  <a:srgbClr val="000099"/>
                </a:solidFill>
                <a:latin typeface="HELVETICA" panose="020B0604020202020204" pitchFamily="34" charset="0"/>
              </a:rPr>
              <a:t>Data and Knowledge Engineering</a:t>
            </a:r>
            <a:r>
              <a:rPr lang="en-US" altLang="zh-CN" sz="1800" b="1">
                <a:solidFill>
                  <a:srgbClr val="000099"/>
                </a:solidFill>
                <a:latin typeface="HELVETICA" panose="020B0604020202020204" pitchFamily="34" charset="0"/>
              </a:rPr>
              <a:t>. 25 (1998) 161-197</a:t>
            </a:r>
            <a:endParaRPr lang="en-US" altLang="zh-CN" sz="1800">
              <a:solidFill>
                <a:srgbClr val="000099"/>
              </a:solidFill>
              <a:latin typeface="HELVETICA" panose="020B0604020202020204" pitchFamily="34" charset="0"/>
            </a:endParaRPr>
          </a:p>
        </p:txBody>
      </p:sp>
      <p:graphicFrame>
        <p:nvGraphicFramePr>
          <p:cNvPr id="1026" name="Object 5">
            <a:extLst>
              <a:ext uri="{FF2B5EF4-FFF2-40B4-BE49-F238E27FC236}">
                <a16:creationId xmlns:a16="http://schemas.microsoft.com/office/drawing/2014/main" id="{DD7F65F7-D91D-4692-9D93-738CC4065392}"/>
              </a:ext>
            </a:extLst>
          </p:cNvPr>
          <p:cNvGraphicFramePr>
            <a:graphicFrameLocks/>
          </p:cNvGraphicFramePr>
          <p:nvPr/>
        </p:nvGraphicFramePr>
        <p:xfrm>
          <a:off x="657225" y="5678488"/>
          <a:ext cx="577850" cy="342900"/>
        </p:xfrm>
        <a:graphic>
          <a:graphicData uri="http://schemas.openxmlformats.org/presentationml/2006/ole">
            <mc:AlternateContent xmlns:mc="http://schemas.openxmlformats.org/markup-compatibility/2006">
              <mc:Choice xmlns:v="urn:schemas-microsoft-com:vml" Requires="v">
                <p:oleObj spid="_x0000_s12415" name="Imagen" r:id="rId3" imgW="577800" imgH="342720" progId="MS_ClipArt_Gallery.2">
                  <p:embed/>
                </p:oleObj>
              </mc:Choice>
              <mc:Fallback>
                <p:oleObj name="Imagen" r:id="rId3" imgW="577800" imgH="342720" progId="MS_ClipArt_Gallery.2">
                  <p:embed/>
                  <p:pic>
                    <p:nvPicPr>
                      <p:cNvPr id="1026" name="Object 5">
                        <a:extLst>
                          <a:ext uri="{FF2B5EF4-FFF2-40B4-BE49-F238E27FC236}">
                            <a16:creationId xmlns:a16="http://schemas.microsoft.com/office/drawing/2014/main" id="{DD7F65F7-D91D-4692-9D93-738CC406539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 y="5678488"/>
                        <a:ext cx="5778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0" name="Text Box 6">
            <a:extLst>
              <a:ext uri="{FF2B5EF4-FFF2-40B4-BE49-F238E27FC236}">
                <a16:creationId xmlns:a16="http://schemas.microsoft.com/office/drawing/2014/main" id="{83082FE1-D84D-4B36-BE08-484B680E4362}"/>
              </a:ext>
            </a:extLst>
          </p:cNvPr>
          <p:cNvSpPr txBox="1">
            <a:spLocks noChangeArrowheads="1"/>
          </p:cNvSpPr>
          <p:nvPr/>
        </p:nvSpPr>
        <p:spPr bwMode="auto">
          <a:xfrm>
            <a:off x="5713413" y="4543425"/>
            <a:ext cx="276225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en-US" altLang="zh-CN" sz="1800" b="1">
                <a:solidFill>
                  <a:srgbClr val="FF0000"/>
                </a:solidFill>
                <a:latin typeface="Times New Roman" panose="02020603050405020304" pitchFamily="18" charset="0"/>
              </a:rPr>
              <a:t>Abstract model </a:t>
            </a:r>
            <a:r>
              <a:rPr lang="en-US" altLang="zh-CN" sz="1800" b="1">
                <a:solidFill>
                  <a:srgbClr val="000099"/>
                </a:solidFill>
                <a:latin typeface="Times New Roman" panose="02020603050405020304" pitchFamily="18" charset="0"/>
              </a:rPr>
              <a:t>of some </a:t>
            </a:r>
          </a:p>
          <a:p>
            <a:pPr eaLnBrk="1" hangingPunct="1">
              <a:lnSpc>
                <a:spcPct val="120000"/>
              </a:lnSpc>
            </a:pPr>
            <a:r>
              <a:rPr lang="en-US" altLang="zh-CN" sz="1800" b="1">
                <a:solidFill>
                  <a:srgbClr val="000099"/>
                </a:solidFill>
                <a:latin typeface="Times New Roman" panose="02020603050405020304" pitchFamily="18" charset="0"/>
              </a:rPr>
              <a:t>phenomenon  in the world</a:t>
            </a:r>
          </a:p>
        </p:txBody>
      </p:sp>
      <p:sp>
        <p:nvSpPr>
          <p:cNvPr id="1031" name="Text Box 7">
            <a:extLst>
              <a:ext uri="{FF2B5EF4-FFF2-40B4-BE49-F238E27FC236}">
                <a16:creationId xmlns:a16="http://schemas.microsoft.com/office/drawing/2014/main" id="{CC1F4D10-4148-431D-B574-26DC05304E03}"/>
              </a:ext>
            </a:extLst>
          </p:cNvPr>
          <p:cNvSpPr txBox="1">
            <a:spLocks noChangeArrowheads="1"/>
          </p:cNvSpPr>
          <p:nvPr/>
        </p:nvSpPr>
        <p:spPr bwMode="auto">
          <a:xfrm>
            <a:off x="531813" y="3208338"/>
            <a:ext cx="2033587"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en-US" altLang="zh-CN" sz="1800" b="1">
                <a:solidFill>
                  <a:srgbClr val="FF0000"/>
                </a:solidFill>
                <a:latin typeface="Times New Roman" panose="02020603050405020304" pitchFamily="18" charset="0"/>
              </a:rPr>
              <a:t>Machine-readable</a:t>
            </a:r>
            <a:r>
              <a:rPr lang="en-US" altLang="zh-CN" sz="1800" b="1">
                <a:solidFill>
                  <a:srgbClr val="000099"/>
                </a:solidFill>
                <a:latin typeface="Times New Roman" panose="02020603050405020304" pitchFamily="18" charset="0"/>
              </a:rPr>
              <a:t> </a:t>
            </a:r>
          </a:p>
        </p:txBody>
      </p:sp>
      <p:sp>
        <p:nvSpPr>
          <p:cNvPr id="1032" name="Line 8">
            <a:extLst>
              <a:ext uri="{FF2B5EF4-FFF2-40B4-BE49-F238E27FC236}">
                <a16:creationId xmlns:a16="http://schemas.microsoft.com/office/drawing/2014/main" id="{EBAC0497-660A-44FB-8F76-35E46EFD0E56}"/>
              </a:ext>
            </a:extLst>
          </p:cNvPr>
          <p:cNvSpPr>
            <a:spLocks noChangeShapeType="1"/>
          </p:cNvSpPr>
          <p:nvPr/>
        </p:nvSpPr>
        <p:spPr bwMode="auto">
          <a:xfrm>
            <a:off x="7272338" y="2528888"/>
            <a:ext cx="1600200" cy="0"/>
          </a:xfrm>
          <a:prstGeom prst="line">
            <a:avLst/>
          </a:prstGeom>
          <a:noFill/>
          <a:ln w="28575">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 name="Line 9">
            <a:extLst>
              <a:ext uri="{FF2B5EF4-FFF2-40B4-BE49-F238E27FC236}">
                <a16:creationId xmlns:a16="http://schemas.microsoft.com/office/drawing/2014/main" id="{F93DDF7A-9633-4115-A0AA-8DB0D49CB8AC}"/>
              </a:ext>
            </a:extLst>
          </p:cNvPr>
          <p:cNvSpPr>
            <a:spLocks noChangeShapeType="1"/>
          </p:cNvSpPr>
          <p:nvPr/>
        </p:nvSpPr>
        <p:spPr bwMode="auto">
          <a:xfrm flipH="1">
            <a:off x="7181850" y="2528888"/>
            <a:ext cx="1035050" cy="2114550"/>
          </a:xfrm>
          <a:prstGeom prst="line">
            <a:avLst/>
          </a:prstGeom>
          <a:noFill/>
          <a:ln w="28575">
            <a:solidFill>
              <a:schemeClr val="accent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 name="Line 10">
            <a:extLst>
              <a:ext uri="{FF2B5EF4-FFF2-40B4-BE49-F238E27FC236}">
                <a16:creationId xmlns:a16="http://schemas.microsoft.com/office/drawing/2014/main" id="{5AD8BF28-828D-44C4-BFB4-95AAAA4CF20D}"/>
              </a:ext>
            </a:extLst>
          </p:cNvPr>
          <p:cNvSpPr>
            <a:spLocks noChangeShapeType="1"/>
          </p:cNvSpPr>
          <p:nvPr/>
        </p:nvSpPr>
        <p:spPr bwMode="auto">
          <a:xfrm>
            <a:off x="3762375" y="2484438"/>
            <a:ext cx="1752600" cy="0"/>
          </a:xfrm>
          <a:prstGeom prst="line">
            <a:avLst/>
          </a:prstGeom>
          <a:noFill/>
          <a:ln w="28575">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5" name="Line 11">
            <a:extLst>
              <a:ext uri="{FF2B5EF4-FFF2-40B4-BE49-F238E27FC236}">
                <a16:creationId xmlns:a16="http://schemas.microsoft.com/office/drawing/2014/main" id="{944E4A4A-2157-440B-92B2-5A9745468A5C}"/>
              </a:ext>
            </a:extLst>
          </p:cNvPr>
          <p:cNvSpPr>
            <a:spLocks noChangeShapeType="1"/>
          </p:cNvSpPr>
          <p:nvPr/>
        </p:nvSpPr>
        <p:spPr bwMode="auto">
          <a:xfrm flipH="1">
            <a:off x="3351213" y="2528888"/>
            <a:ext cx="1176337" cy="1738312"/>
          </a:xfrm>
          <a:prstGeom prst="line">
            <a:avLst/>
          </a:prstGeom>
          <a:noFill/>
          <a:ln w="28575">
            <a:solidFill>
              <a:srgbClr val="99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6" name="Text Box 12">
            <a:extLst>
              <a:ext uri="{FF2B5EF4-FFF2-40B4-BE49-F238E27FC236}">
                <a16:creationId xmlns:a16="http://schemas.microsoft.com/office/drawing/2014/main" id="{7ABDE867-641A-4890-A678-5BC04326C7E4}"/>
              </a:ext>
            </a:extLst>
          </p:cNvPr>
          <p:cNvSpPr txBox="1">
            <a:spLocks noChangeArrowheads="1"/>
          </p:cNvSpPr>
          <p:nvPr/>
        </p:nvSpPr>
        <p:spPr bwMode="auto">
          <a:xfrm>
            <a:off x="2513013" y="4198938"/>
            <a:ext cx="224472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en-US" altLang="zh-CN" sz="1800" b="1">
                <a:solidFill>
                  <a:srgbClr val="FF0000"/>
                </a:solidFill>
                <a:latin typeface="Times New Roman" panose="02020603050405020304" pitchFamily="18" charset="0"/>
              </a:rPr>
              <a:t>Concepts, properties</a:t>
            </a:r>
          </a:p>
          <a:p>
            <a:pPr eaLnBrk="1" hangingPunct="1">
              <a:lnSpc>
                <a:spcPct val="120000"/>
              </a:lnSpc>
            </a:pPr>
            <a:r>
              <a:rPr lang="en-US" altLang="zh-CN" sz="1800" b="1">
                <a:solidFill>
                  <a:srgbClr val="FF0000"/>
                </a:solidFill>
                <a:latin typeface="Times New Roman" panose="02020603050405020304" pitchFamily="18" charset="0"/>
              </a:rPr>
              <a:t>relations, functions,</a:t>
            </a:r>
          </a:p>
          <a:p>
            <a:pPr eaLnBrk="1" hangingPunct="1">
              <a:lnSpc>
                <a:spcPct val="120000"/>
              </a:lnSpc>
            </a:pPr>
            <a:r>
              <a:rPr lang="en-US" altLang="zh-CN" sz="1800" b="1">
                <a:solidFill>
                  <a:srgbClr val="FF0000"/>
                </a:solidFill>
                <a:latin typeface="Times New Roman" panose="02020603050405020304" pitchFamily="18" charset="0"/>
              </a:rPr>
              <a:t>constraints, axioms</a:t>
            </a:r>
            <a:r>
              <a:rPr lang="en-US" altLang="zh-CN" sz="1800" b="1">
                <a:solidFill>
                  <a:srgbClr val="000099"/>
                </a:solidFill>
                <a:latin typeface="Times New Roman" panose="02020603050405020304" pitchFamily="18" charset="0"/>
              </a:rPr>
              <a:t>, </a:t>
            </a:r>
          </a:p>
          <a:p>
            <a:pPr eaLnBrk="1" hangingPunct="1">
              <a:lnSpc>
                <a:spcPct val="120000"/>
              </a:lnSpc>
            </a:pPr>
            <a:r>
              <a:rPr lang="en-US" altLang="zh-CN" sz="1800" b="1">
                <a:solidFill>
                  <a:srgbClr val="000099"/>
                </a:solidFill>
                <a:latin typeface="Times New Roman" panose="02020603050405020304" pitchFamily="18" charset="0"/>
              </a:rPr>
              <a:t>are explicitly defined</a:t>
            </a:r>
          </a:p>
        </p:txBody>
      </p:sp>
      <p:sp>
        <p:nvSpPr>
          <p:cNvPr id="1037" name="Line 13">
            <a:extLst>
              <a:ext uri="{FF2B5EF4-FFF2-40B4-BE49-F238E27FC236}">
                <a16:creationId xmlns:a16="http://schemas.microsoft.com/office/drawing/2014/main" id="{27FBD89B-AA99-41A8-B4AB-6A48F4360491}"/>
              </a:ext>
            </a:extLst>
          </p:cNvPr>
          <p:cNvSpPr>
            <a:spLocks noChangeShapeType="1"/>
          </p:cNvSpPr>
          <p:nvPr/>
        </p:nvSpPr>
        <p:spPr bwMode="auto">
          <a:xfrm>
            <a:off x="2727325" y="2484438"/>
            <a:ext cx="533400" cy="0"/>
          </a:xfrm>
          <a:prstGeom prst="line">
            <a:avLst/>
          </a:prstGeom>
          <a:noFill/>
          <a:ln w="28575">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8" name="Line 14">
            <a:extLst>
              <a:ext uri="{FF2B5EF4-FFF2-40B4-BE49-F238E27FC236}">
                <a16:creationId xmlns:a16="http://schemas.microsoft.com/office/drawing/2014/main" id="{FF2D4D51-8601-4E94-B37F-4FDD3DC2E852}"/>
              </a:ext>
            </a:extLst>
          </p:cNvPr>
          <p:cNvSpPr>
            <a:spLocks noChangeShapeType="1"/>
          </p:cNvSpPr>
          <p:nvPr/>
        </p:nvSpPr>
        <p:spPr bwMode="auto">
          <a:xfrm flipH="1">
            <a:off x="1511300" y="2573338"/>
            <a:ext cx="1395413" cy="676275"/>
          </a:xfrm>
          <a:prstGeom prst="line">
            <a:avLst/>
          </a:prstGeom>
          <a:noFill/>
          <a:ln w="28575">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 name="Line 15">
            <a:extLst>
              <a:ext uri="{FF2B5EF4-FFF2-40B4-BE49-F238E27FC236}">
                <a16:creationId xmlns:a16="http://schemas.microsoft.com/office/drawing/2014/main" id="{4149F041-108D-4DAF-81D4-BCF69BA8A1D0}"/>
              </a:ext>
            </a:extLst>
          </p:cNvPr>
          <p:cNvSpPr>
            <a:spLocks noChangeShapeType="1"/>
          </p:cNvSpPr>
          <p:nvPr/>
        </p:nvSpPr>
        <p:spPr bwMode="auto">
          <a:xfrm>
            <a:off x="5816600" y="2528888"/>
            <a:ext cx="609600" cy="0"/>
          </a:xfrm>
          <a:prstGeom prst="line">
            <a:avLst/>
          </a:prstGeom>
          <a:noFill/>
          <a:ln w="28575">
            <a:solidFill>
              <a:srgbClr val="99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0" name="Line 16">
            <a:extLst>
              <a:ext uri="{FF2B5EF4-FFF2-40B4-BE49-F238E27FC236}">
                <a16:creationId xmlns:a16="http://schemas.microsoft.com/office/drawing/2014/main" id="{FA91FF69-6FB9-4947-A098-212BB0258830}"/>
              </a:ext>
            </a:extLst>
          </p:cNvPr>
          <p:cNvSpPr>
            <a:spLocks noChangeShapeType="1"/>
          </p:cNvSpPr>
          <p:nvPr/>
        </p:nvSpPr>
        <p:spPr bwMode="auto">
          <a:xfrm flipH="1">
            <a:off x="5292725" y="2540000"/>
            <a:ext cx="879475" cy="979488"/>
          </a:xfrm>
          <a:prstGeom prst="line">
            <a:avLst/>
          </a:prstGeom>
          <a:noFill/>
          <a:ln w="28575">
            <a:solidFill>
              <a:srgbClr val="9900CC"/>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1" name="Text Box 17">
            <a:extLst>
              <a:ext uri="{FF2B5EF4-FFF2-40B4-BE49-F238E27FC236}">
                <a16:creationId xmlns:a16="http://schemas.microsoft.com/office/drawing/2014/main" id="{110DBA47-D795-4FA1-BF73-036525C0C403}"/>
              </a:ext>
            </a:extLst>
          </p:cNvPr>
          <p:cNvSpPr txBox="1">
            <a:spLocks noChangeArrowheads="1"/>
          </p:cNvSpPr>
          <p:nvPr/>
        </p:nvSpPr>
        <p:spPr bwMode="auto">
          <a:xfrm>
            <a:off x="4646613" y="3481388"/>
            <a:ext cx="1371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r>
              <a:rPr lang="es-ES_tradnl" altLang="zh-CN" sz="1800" b="1">
                <a:solidFill>
                  <a:srgbClr val="FF0000"/>
                </a:solidFill>
                <a:latin typeface="Times New Roman" panose="02020603050405020304" pitchFamily="18" charset="0"/>
              </a:rPr>
              <a:t>Consensua</a:t>
            </a:r>
            <a:r>
              <a:rPr lang="es-ES_tradnl" altLang="zh-CN" sz="1800" b="1">
                <a:solidFill>
                  <a:srgbClr val="000099"/>
                </a:solidFill>
                <a:latin typeface="Times New Roman" panose="02020603050405020304" pitchFamily="18" charset="0"/>
              </a:rPr>
              <a:t>l </a:t>
            </a:r>
          </a:p>
          <a:p>
            <a:pPr eaLnBrk="1" hangingPunct="1"/>
            <a:r>
              <a:rPr lang="es-ES_tradnl" altLang="zh-CN" sz="1800" b="1">
                <a:solidFill>
                  <a:srgbClr val="000099"/>
                </a:solidFill>
                <a:latin typeface="Times New Roman" panose="02020603050405020304" pitchFamily="18" charset="0"/>
              </a:rPr>
              <a:t>Knowledge</a:t>
            </a:r>
          </a:p>
        </p:txBody>
      </p:sp>
      <p:sp>
        <p:nvSpPr>
          <p:cNvPr id="2" name="标题 1">
            <a:extLst>
              <a:ext uri="{FF2B5EF4-FFF2-40B4-BE49-F238E27FC236}">
                <a16:creationId xmlns:a16="http://schemas.microsoft.com/office/drawing/2014/main" id="{D0F8A91F-85E5-450A-B1E7-4E271423362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What is an Ontology?</a:t>
            </a:r>
            <a:endParaRPr lang="zh-CN" altLang="en-US" dirty="0"/>
          </a:p>
        </p:txBody>
      </p:sp>
      <p:sp>
        <p:nvSpPr>
          <p:cNvPr id="3" name="内容占位符 2">
            <a:extLst>
              <a:ext uri="{FF2B5EF4-FFF2-40B4-BE49-F238E27FC236}">
                <a16:creationId xmlns:a16="http://schemas.microsoft.com/office/drawing/2014/main" id="{06A2FBA2-01C3-4B8A-AFCC-8529D522C325}"/>
              </a:ext>
            </a:extLst>
          </p:cNvPr>
          <p:cNvSpPr>
            <a:spLocks noGrp="1"/>
          </p:cNvSpPr>
          <p:nvPr>
            <p:ph idx="1"/>
          </p:nvPr>
        </p:nvSpPr>
        <p:spPr/>
        <p:txBody>
          <a:bodyPr/>
          <a:lstStyle/>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189BC-39BE-490D-83FA-ED4D1AFE4DBB}"/>
              </a:ext>
            </a:extLst>
          </p:cNvPr>
          <p:cNvSpPr>
            <a:spLocks noGrp="1"/>
          </p:cNvSpPr>
          <p:nvPr>
            <p:ph type="title"/>
          </p:nvPr>
        </p:nvSpPr>
        <p:spPr/>
        <p:txBody>
          <a:bodyPr/>
          <a:lstStyle/>
          <a:p>
            <a:r>
              <a:rPr lang="zh-CN" altLang="en-US" dirty="0"/>
              <a:t>本体不仅仅是词汇集！</a:t>
            </a:r>
          </a:p>
        </p:txBody>
      </p:sp>
      <p:sp>
        <p:nvSpPr>
          <p:cNvPr id="3" name="内容占位符 2">
            <a:extLst>
              <a:ext uri="{FF2B5EF4-FFF2-40B4-BE49-F238E27FC236}">
                <a16:creationId xmlns:a16="http://schemas.microsoft.com/office/drawing/2014/main" id="{CFE996F1-7375-4B36-A547-5EC9D4C2B930}"/>
              </a:ext>
            </a:extLst>
          </p:cNvPr>
          <p:cNvSpPr>
            <a:spLocks noGrp="1"/>
          </p:cNvSpPr>
          <p:nvPr>
            <p:ph idx="1"/>
          </p:nvPr>
        </p:nvSpPr>
        <p:spPr/>
        <p:txBody>
          <a:bodyPr/>
          <a:lstStyle/>
          <a:p>
            <a:r>
              <a:rPr lang="zh-CN" altLang="en-US" dirty="0"/>
              <a:t>本体有时指的是使用词汇集来描述某些领域的知识，特别是领域中的共识知识，是一种知识库</a:t>
            </a:r>
            <a:endParaRPr lang="en-US" altLang="zh-CN" dirty="0"/>
          </a:p>
          <a:p>
            <a:r>
              <a:rPr lang="zh-CN" altLang="en-US" b="1" dirty="0">
                <a:solidFill>
                  <a:srgbClr val="FF0000"/>
                </a:solidFill>
              </a:rPr>
              <a:t>词汇集</a:t>
            </a:r>
            <a:r>
              <a:rPr lang="zh-CN" altLang="en-US" dirty="0"/>
              <a:t>仅提供了描述领域中公理的</a:t>
            </a:r>
            <a:r>
              <a:rPr lang="zh-CN" altLang="en-US" b="1" dirty="0">
                <a:solidFill>
                  <a:srgbClr val="FF0000"/>
                </a:solidFill>
              </a:rPr>
              <a:t>一套术语</a:t>
            </a:r>
            <a:r>
              <a:rPr lang="zh-CN" altLang="en-US" dirty="0"/>
              <a:t>，而使用词汇的</a:t>
            </a:r>
            <a:r>
              <a:rPr lang="zh-CN" altLang="en-US" b="1" dirty="0">
                <a:solidFill>
                  <a:srgbClr val="FF0000"/>
                </a:solidFill>
              </a:rPr>
              <a:t>知识库</a:t>
            </a:r>
            <a:r>
              <a:rPr lang="zh-CN" altLang="en-US" dirty="0"/>
              <a:t>是领域中</a:t>
            </a:r>
            <a:r>
              <a:rPr lang="zh-CN" altLang="en-US" b="1" dirty="0">
                <a:solidFill>
                  <a:srgbClr val="FF0000"/>
                </a:solidFill>
              </a:rPr>
              <a:t>公理的集合</a:t>
            </a:r>
          </a:p>
        </p:txBody>
      </p:sp>
    </p:spTree>
    <p:extLst>
      <p:ext uri="{BB962C8B-B14F-4D97-AF65-F5344CB8AC3E}">
        <p14:creationId xmlns:p14="http://schemas.microsoft.com/office/powerpoint/2010/main" val="332179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189BC-39BE-490D-83FA-ED4D1AFE4DBB}"/>
              </a:ext>
            </a:extLst>
          </p:cNvPr>
          <p:cNvSpPr>
            <a:spLocks noGrp="1"/>
          </p:cNvSpPr>
          <p:nvPr>
            <p:ph type="title"/>
          </p:nvPr>
        </p:nvSpPr>
        <p:spPr/>
        <p:txBody>
          <a:bodyPr/>
          <a:lstStyle/>
          <a:p>
            <a:r>
              <a:rPr lang="zh-CN" altLang="en-US" dirty="0"/>
              <a:t>本体与词汇集</a:t>
            </a:r>
            <a:r>
              <a:rPr lang="en-US" altLang="zh-CN" dirty="0"/>
              <a:t>—</a:t>
            </a:r>
            <a:r>
              <a:rPr lang="zh-CN" altLang="en-US" dirty="0"/>
              <a:t>举例</a:t>
            </a:r>
          </a:p>
        </p:txBody>
      </p:sp>
      <p:sp>
        <p:nvSpPr>
          <p:cNvPr id="3" name="内容占位符 2">
            <a:extLst>
              <a:ext uri="{FF2B5EF4-FFF2-40B4-BE49-F238E27FC236}">
                <a16:creationId xmlns:a16="http://schemas.microsoft.com/office/drawing/2014/main" id="{CFE996F1-7375-4B36-A547-5EC9D4C2B930}"/>
              </a:ext>
            </a:extLst>
          </p:cNvPr>
          <p:cNvSpPr>
            <a:spLocks noGrp="1"/>
          </p:cNvSpPr>
          <p:nvPr>
            <p:ph idx="1"/>
          </p:nvPr>
        </p:nvSpPr>
        <p:spPr/>
        <p:txBody>
          <a:bodyPr/>
          <a:lstStyle/>
          <a:p>
            <a:r>
              <a:rPr lang="zh-CN" altLang="en-US" dirty="0"/>
              <a:t>谈到时间，我们可能有以下概念</a:t>
            </a:r>
            <a:endParaRPr lang="en-US" altLang="zh-CN" dirty="0"/>
          </a:p>
          <a:p>
            <a:pPr lvl="1"/>
            <a:r>
              <a:rPr lang="zh-CN" altLang="en-US" sz="2400" dirty="0">
                <a:latin typeface="Times New Roman" panose="02020603050405020304" pitchFamily="18" charset="0"/>
                <a:cs typeface="Times New Roman" panose="02020603050405020304" pitchFamily="18" charset="0"/>
              </a:rPr>
              <a:t>时刻</a:t>
            </a:r>
            <a:endParaRPr lang="en-US" altLang="zh-CN" sz="2400" dirty="0">
              <a:latin typeface="Times New Roman" panose="02020603050405020304" pitchFamily="18" charset="0"/>
              <a:cs typeface="Times New Roman" panose="02020603050405020304" pitchFamily="18" charset="0"/>
            </a:endParaRPr>
          </a:p>
          <a:p>
            <a:pPr lvl="1"/>
            <a:r>
              <a:rPr lang="zh-CN" altLang="en-US" sz="2400" dirty="0">
                <a:latin typeface="Times New Roman" panose="02020603050405020304" pitchFamily="18" charset="0"/>
                <a:cs typeface="Times New Roman" panose="02020603050405020304" pitchFamily="18" charset="0"/>
              </a:rPr>
              <a:t>时段</a:t>
            </a:r>
            <a:endParaRPr lang="en-US" altLang="zh-CN" sz="2400" dirty="0">
              <a:latin typeface="Times New Roman" panose="02020603050405020304" pitchFamily="18" charset="0"/>
              <a:cs typeface="Times New Roman" panose="02020603050405020304" pitchFamily="18" charset="0"/>
            </a:endParaRPr>
          </a:p>
          <a:p>
            <a:pPr lvl="1"/>
            <a:r>
              <a:rPr lang="zh-CN" altLang="en-US" sz="2400" dirty="0">
                <a:latin typeface="Times New Roman" panose="02020603050405020304" pitchFamily="18" charset="0"/>
                <a:cs typeface="Times New Roman" panose="02020603050405020304" pitchFamily="18" charset="0"/>
              </a:rPr>
              <a:t>时刻</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时段之间关系</a:t>
            </a:r>
            <a:endParaRPr lang="en-US" altLang="zh-CN" sz="2400" dirty="0">
              <a:latin typeface="Times New Roman" panose="02020603050405020304" pitchFamily="18" charset="0"/>
              <a:cs typeface="Times New Roman" panose="02020603050405020304" pitchFamily="18" charset="0"/>
            </a:endParaRPr>
          </a:p>
          <a:p>
            <a:pPr lvl="2"/>
            <a:r>
              <a:rPr lang="en-US" altLang="zh-CN" sz="1600" dirty="0">
                <a:latin typeface="Times New Roman" panose="02020603050405020304" pitchFamily="18" charset="0"/>
                <a:cs typeface="Times New Roman" panose="02020603050405020304" pitchFamily="18" charset="0"/>
              </a:rPr>
              <a:t>start(X,Y)</a:t>
            </a:r>
            <a:r>
              <a:rPr lang="zh-CN"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equals(X,Y)</a:t>
            </a:r>
            <a:r>
              <a:rPr lang="zh-CN"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2"/>
            <a:r>
              <a:rPr lang="en-US" altLang="zh-CN" sz="1600" dirty="0">
                <a:latin typeface="Times New Roman" panose="02020603050405020304" pitchFamily="18" charset="0"/>
                <a:cs typeface="Times New Roman" panose="02020603050405020304" pitchFamily="18" charset="0"/>
              </a:rPr>
              <a:t>meets(X,Y)</a:t>
            </a:r>
            <a:r>
              <a:rPr lang="zh-CN"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overlaps(X,Y)</a:t>
            </a:r>
            <a:r>
              <a:rPr lang="zh-CN" altLang="zh-CN"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2"/>
            <a:r>
              <a:rPr lang="en-US" altLang="zh-CN" sz="1600" dirty="0">
                <a:latin typeface="Times New Roman" panose="02020603050405020304" pitchFamily="18" charset="0"/>
                <a:cs typeface="Times New Roman" panose="02020603050405020304" pitchFamily="18" charset="0"/>
              </a:rPr>
              <a:t>during(X,Y)</a:t>
            </a:r>
            <a:r>
              <a:rPr lang="zh-CN"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finishes(X,Y)</a:t>
            </a:r>
          </a:p>
          <a:p>
            <a:pPr lvl="2"/>
            <a:r>
              <a:rPr lang="en-US" altLang="zh-CN" sz="1600" dirty="0">
                <a:latin typeface="Times New Roman" panose="02020603050405020304" pitchFamily="18" charset="0"/>
                <a:cs typeface="Times New Roman" panose="02020603050405020304" pitchFamily="18" charset="0"/>
              </a:rPr>
              <a:t>before(X,Y)</a:t>
            </a:r>
            <a:r>
              <a:rPr lang="zh-CN" altLang="en-US" sz="1600" dirty="0">
                <a:latin typeface="Times New Roman" panose="02020603050405020304" pitchFamily="18" charset="0"/>
                <a:cs typeface="Times New Roman" panose="02020603050405020304" pitchFamily="18" charset="0"/>
              </a:rPr>
              <a:t>及其逆关系</a:t>
            </a:r>
            <a:r>
              <a:rPr lang="zh-CN" altLang="zh-CN" sz="1600" dirty="0">
                <a:latin typeface="Times New Roman" panose="02020603050405020304" pitchFamily="18" charset="0"/>
                <a:cs typeface="Times New Roman" panose="02020603050405020304" pitchFamily="18" charset="0"/>
              </a:rPr>
              <a:t>等</a:t>
            </a:r>
            <a:endParaRPr lang="en-US" altLang="zh-CN" sz="1600" dirty="0">
              <a:latin typeface="Times New Roman" panose="02020603050405020304" pitchFamily="18" charset="0"/>
              <a:cs typeface="Times New Roman" panose="02020603050405020304" pitchFamily="18" charset="0"/>
            </a:endParaRPr>
          </a:p>
        </p:txBody>
      </p:sp>
      <p:sp>
        <p:nvSpPr>
          <p:cNvPr id="5" name="思想气泡: 云 4">
            <a:extLst>
              <a:ext uri="{FF2B5EF4-FFF2-40B4-BE49-F238E27FC236}">
                <a16:creationId xmlns:a16="http://schemas.microsoft.com/office/drawing/2014/main" id="{B8EC18D1-1910-4655-9B8D-7FD1F4DF1136}"/>
              </a:ext>
            </a:extLst>
          </p:cNvPr>
          <p:cNvSpPr/>
          <p:nvPr/>
        </p:nvSpPr>
        <p:spPr bwMode="auto">
          <a:xfrm>
            <a:off x="4739978" y="2367419"/>
            <a:ext cx="3276680" cy="1328118"/>
          </a:xfrm>
          <a:prstGeom prst="cloudCallout">
            <a:avLst>
              <a:gd name="adj1" fmla="val -77398"/>
              <a:gd name="adj2" fmla="val -924"/>
            </a:avLst>
          </a:pr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这是否就意味着我们已经形成了关于时间的本体了呢？</a:t>
            </a:r>
          </a:p>
        </p:txBody>
      </p:sp>
      <p:graphicFrame>
        <p:nvGraphicFramePr>
          <p:cNvPr id="7" name="对象 6">
            <a:extLst>
              <a:ext uri="{FF2B5EF4-FFF2-40B4-BE49-F238E27FC236}">
                <a16:creationId xmlns:a16="http://schemas.microsoft.com/office/drawing/2014/main" id="{F60B8ED5-674B-49B9-9320-DBC721F07E36}"/>
              </a:ext>
            </a:extLst>
          </p:cNvPr>
          <p:cNvGraphicFramePr>
            <a:graphicFrameLocks noChangeAspect="1"/>
          </p:cNvGraphicFramePr>
          <p:nvPr>
            <p:extLst>
              <p:ext uri="{D42A27DB-BD31-4B8C-83A1-F6EECF244321}">
                <p14:modId xmlns:p14="http://schemas.microsoft.com/office/powerpoint/2010/main" val="2616384904"/>
              </p:ext>
            </p:extLst>
          </p:nvPr>
        </p:nvGraphicFramePr>
        <p:xfrm>
          <a:off x="4403725" y="2820988"/>
          <a:ext cx="5057775" cy="3406775"/>
        </p:xfrm>
        <a:graphic>
          <a:graphicData uri="http://schemas.openxmlformats.org/presentationml/2006/ole">
            <mc:AlternateContent xmlns:mc="http://schemas.openxmlformats.org/markup-compatibility/2006">
              <mc:Choice xmlns:v="urn:schemas-microsoft-com:vml" Requires="v">
                <p:oleObj spid="_x0000_s1334" r:id="rId4" imgW="3743232" imgH="2524230" progId="Visio.Drawing.15">
                  <p:embed/>
                </p:oleObj>
              </mc:Choice>
              <mc:Fallback>
                <p:oleObj r:id="rId4" imgW="3743232" imgH="252423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3725" y="2820988"/>
                        <a:ext cx="5057775" cy="3406775"/>
                      </a:xfrm>
                      <a:prstGeom prst="rect">
                        <a:avLst/>
                      </a:prstGeom>
                      <a:noFill/>
                    </p:spPr>
                  </p:pic>
                </p:oleObj>
              </mc:Fallback>
            </mc:AlternateContent>
          </a:graphicData>
        </a:graphic>
      </p:graphicFrame>
    </p:spTree>
    <p:extLst>
      <p:ext uri="{BB962C8B-B14F-4D97-AF65-F5344CB8AC3E}">
        <p14:creationId xmlns:p14="http://schemas.microsoft.com/office/powerpoint/2010/main" val="412815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6AA13318-C4AA-4845-B666-9E610EA5D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28904"/>
            <a:ext cx="4331492" cy="438529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B36CDB43-ED43-4965-AB37-F0EFCB94B5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183" y="0"/>
            <a:ext cx="333216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9880038E-3C7C-4333-AC20-A7ACB7A00AF3}"/>
              </a:ext>
            </a:extLst>
          </p:cNvPr>
          <p:cNvSpPr>
            <a:spLocks noGrp="1"/>
          </p:cNvSpPr>
          <p:nvPr>
            <p:ph type="title"/>
          </p:nvPr>
        </p:nvSpPr>
        <p:spPr/>
        <p:txBody>
          <a:bodyPr/>
          <a:lstStyle/>
          <a:p>
            <a:r>
              <a:rPr lang="zh-CN" altLang="en-US" dirty="0"/>
              <a:t>本体与概念模式</a:t>
            </a:r>
          </a:p>
        </p:txBody>
      </p:sp>
      <p:sp>
        <p:nvSpPr>
          <p:cNvPr id="3" name="内容占位符 2">
            <a:extLst>
              <a:ext uri="{FF2B5EF4-FFF2-40B4-BE49-F238E27FC236}">
                <a16:creationId xmlns:a16="http://schemas.microsoft.com/office/drawing/2014/main" id="{88346E53-39D8-41B8-8926-190C03D9BEDF}"/>
              </a:ext>
            </a:extLst>
          </p:cNvPr>
          <p:cNvSpPr>
            <a:spLocks noGrp="1"/>
          </p:cNvSpPr>
          <p:nvPr>
            <p:ph idx="1"/>
          </p:nvPr>
        </p:nvSpPr>
        <p:spPr/>
        <p:txBody>
          <a:bodyPr/>
          <a:lstStyle/>
          <a:p>
            <a:r>
              <a:rPr lang="zh-CN" altLang="en-US" dirty="0"/>
              <a:t>本体不同于概念模式</a:t>
            </a:r>
            <a:endParaRPr lang="en-US" altLang="zh-CN" dirty="0"/>
          </a:p>
          <a:p>
            <a:pPr lvl="1"/>
            <a:r>
              <a:rPr lang="zh-CN" altLang="en-US" dirty="0"/>
              <a:t>概念模式与特定的应用和意义相关，如</a:t>
            </a:r>
            <a:r>
              <a:rPr lang="en-US" altLang="zh-CN" dirty="0"/>
              <a:t>ER</a:t>
            </a:r>
            <a:r>
              <a:rPr lang="zh-CN" altLang="en-US" dirty="0"/>
              <a:t>图，就是针对一定的数据的，例如，某一个时间段内学校的学生数据、课程数据</a:t>
            </a:r>
            <a:endParaRPr lang="en-US" altLang="zh-CN" dirty="0"/>
          </a:p>
          <a:p>
            <a:pPr lvl="1"/>
            <a:r>
              <a:rPr lang="zh-CN" altLang="en-US" dirty="0"/>
              <a:t>本体强调共享和复用，因此一般不针对特定的应用或系统</a:t>
            </a:r>
          </a:p>
        </p:txBody>
      </p:sp>
      <p:sp>
        <p:nvSpPr>
          <p:cNvPr id="4" name="矩形 3">
            <a:extLst>
              <a:ext uri="{FF2B5EF4-FFF2-40B4-BE49-F238E27FC236}">
                <a16:creationId xmlns:a16="http://schemas.microsoft.com/office/drawing/2014/main" id="{F49ABFDB-8E4A-47E1-8D8C-74EBAC58A4EE}"/>
              </a:ext>
            </a:extLst>
          </p:cNvPr>
          <p:cNvSpPr/>
          <p:nvPr/>
        </p:nvSpPr>
        <p:spPr>
          <a:xfrm>
            <a:off x="0" y="1989578"/>
            <a:ext cx="5949863" cy="4524315"/>
          </a:xfrm>
          <a:prstGeom prst="rect">
            <a:avLst/>
          </a:prstGeom>
        </p:spPr>
        <p:txBody>
          <a:bodyPr wrap="square">
            <a:spAutoFit/>
          </a:bodyPr>
          <a:lstStyle/>
          <a:p>
            <a:r>
              <a:rPr lang="zh-CN" altLang="en-US" dirty="0">
                <a:solidFill>
                  <a:srgbClr val="191919"/>
                </a:solidFill>
                <a:latin typeface="PingFang SC"/>
              </a:rPr>
              <a:t>例</a:t>
            </a:r>
            <a:endParaRPr lang="en-US" altLang="zh-CN" dirty="0">
              <a:solidFill>
                <a:srgbClr val="191919"/>
              </a:solidFill>
              <a:latin typeface="PingFang SC"/>
            </a:endParaRPr>
          </a:p>
          <a:p>
            <a:pPr indent="457200"/>
            <a:r>
              <a:rPr lang="zh-CN" altLang="en-US" dirty="0">
                <a:solidFill>
                  <a:srgbClr val="191919"/>
                </a:solidFill>
                <a:latin typeface="华文楷体" panose="02010600040101010101" pitchFamily="2" charset="-122"/>
                <a:ea typeface="华文楷体" panose="02010600040101010101" pitchFamily="2" charset="-122"/>
              </a:rPr>
              <a:t>知识图谱的本体涉及很多具体概念，如：实体、关系、对象节点（资源）、数据节点（字面量）等。向非本领域的技术人员解释什么是本体时需要耗费非常多的精力，讲了一大堆概念，最后对方可能没听懂，或者听懂了但是人家根本就不关注这些细节。所以针对不同的听众可以有完全不同的说法。</a:t>
            </a:r>
          </a:p>
          <a:p>
            <a:pPr indent="457200"/>
            <a:r>
              <a:rPr lang="zh-CN" altLang="en-US" dirty="0">
                <a:solidFill>
                  <a:srgbClr val="191919"/>
                </a:solidFill>
                <a:latin typeface="华文楷体" panose="02010600040101010101" pitchFamily="2" charset="-122"/>
                <a:ea typeface="华文楷体" panose="02010600040101010101" pitchFamily="2" charset="-122"/>
              </a:rPr>
              <a:t>当对方是市场人员或者客户，和对方提到“本体”两个字，仅仅是为了说明知识图谱构建工程需要做哪些事情。</a:t>
            </a:r>
          </a:p>
          <a:p>
            <a:pPr indent="457200"/>
            <a:r>
              <a:rPr lang="zh-CN" altLang="en-US" dirty="0">
                <a:solidFill>
                  <a:srgbClr val="191919"/>
                </a:solidFill>
                <a:latin typeface="华文楷体" panose="02010600040101010101" pitchFamily="2" charset="-122"/>
                <a:ea typeface="华文楷体" panose="02010600040101010101" pitchFamily="2" charset="-122"/>
              </a:rPr>
              <a:t>比如：我们需要三周时间进行业务梳理和本体构建。</a:t>
            </a:r>
          </a:p>
          <a:p>
            <a:pPr indent="457200"/>
            <a:r>
              <a:rPr lang="zh-CN" altLang="en-US" dirty="0">
                <a:solidFill>
                  <a:srgbClr val="191919"/>
                </a:solidFill>
                <a:latin typeface="华文楷体" panose="02010600040101010101" pitchFamily="2" charset="-122"/>
                <a:ea typeface="华文楷体" panose="02010600040101010101" pitchFamily="2" charset="-122"/>
              </a:rPr>
              <a:t>那么无论如何也绕不过什么是本体，要解释为什么要耗费这么长时间去构建本体。这种时候可以说的非常粗略：“</a:t>
            </a:r>
            <a:r>
              <a:rPr lang="zh-CN" altLang="en-US" u="sng" dirty="0">
                <a:solidFill>
                  <a:srgbClr val="191919"/>
                </a:solidFill>
                <a:latin typeface="华文楷体" panose="02010600040101010101" pitchFamily="2" charset="-122"/>
                <a:ea typeface="华文楷体" panose="02010600040101010101" pitchFamily="2" charset="-122"/>
              </a:rPr>
              <a:t>本体是一个数据模型，这个模型用以约束知识图谱数据的组织方式</a:t>
            </a:r>
            <a:r>
              <a:rPr lang="zh-CN" altLang="en-US" dirty="0">
                <a:solidFill>
                  <a:srgbClr val="191919"/>
                </a:solidFill>
                <a:latin typeface="华文楷体" panose="02010600040101010101" pitchFamily="2" charset="-122"/>
                <a:ea typeface="华文楷体" panose="02010600040101010101" pitchFamily="2" charset="-122"/>
              </a:rPr>
              <a:t>”。</a:t>
            </a:r>
          </a:p>
          <a:p>
            <a:pPr indent="457200"/>
            <a:r>
              <a:rPr lang="zh-CN" altLang="en-US" dirty="0">
                <a:solidFill>
                  <a:srgbClr val="191919"/>
                </a:solidFill>
                <a:latin typeface="华文楷体" panose="02010600040101010101" pitchFamily="2" charset="-122"/>
                <a:ea typeface="华文楷体" panose="02010600040101010101" pitchFamily="2" charset="-122"/>
              </a:rPr>
              <a:t>当时对方是技术人员或者产品人员，可以说：“</a:t>
            </a:r>
            <a:r>
              <a:rPr lang="zh-CN" altLang="en-US" u="sng" dirty="0">
                <a:solidFill>
                  <a:srgbClr val="191919"/>
                </a:solidFill>
                <a:latin typeface="华文楷体" panose="02010600040101010101" pitchFamily="2" charset="-122"/>
                <a:ea typeface="华文楷体" panose="02010600040101010101" pitchFamily="2" charset="-122"/>
              </a:rPr>
              <a:t>本体可以理解为关系型数据库的</a:t>
            </a:r>
            <a:r>
              <a:rPr lang="en-US" altLang="zh-CN" u="sng" dirty="0">
                <a:solidFill>
                  <a:srgbClr val="191919"/>
                </a:solidFill>
                <a:latin typeface="华文楷体" panose="02010600040101010101" pitchFamily="2" charset="-122"/>
                <a:ea typeface="华文楷体" panose="02010600040101010101" pitchFamily="2" charset="-122"/>
              </a:rPr>
              <a:t>ER</a:t>
            </a:r>
            <a:r>
              <a:rPr lang="zh-CN" altLang="en-US" u="sng" dirty="0">
                <a:solidFill>
                  <a:srgbClr val="191919"/>
                </a:solidFill>
                <a:latin typeface="华文楷体" panose="02010600040101010101" pitchFamily="2" charset="-122"/>
                <a:ea typeface="华文楷体" panose="02010600040101010101" pitchFamily="2" charset="-122"/>
              </a:rPr>
              <a:t>模型</a:t>
            </a:r>
            <a:r>
              <a:rPr lang="zh-CN" altLang="en-US" dirty="0">
                <a:solidFill>
                  <a:srgbClr val="191919"/>
                </a:solidFill>
                <a:latin typeface="华文楷体" panose="02010600040101010101" pitchFamily="2" charset="-122"/>
                <a:ea typeface="华文楷体" panose="02010600040101010101" pitchFamily="2" charset="-122"/>
              </a:rPr>
              <a:t>”。</a:t>
            </a:r>
            <a:endParaRPr lang="zh-CN" altLang="en-US" b="0" i="0" dirty="0">
              <a:solidFill>
                <a:srgbClr val="191919"/>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0621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3">
                                            <p:txEl>
                                              <p:pRg st="0" end="0"/>
                                            </p:txEl>
                                          </p:spTgt>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subTnLst>
                                    <p:set>
                                      <p:cBhvr override="childStyle">
                                        <p:cTn dur="1" fill="hold" display="0" masterRel="nextClick" afterEffect="1"/>
                                        <p:tgtEl>
                                          <p:spTgt spid="2052"/>
                                        </p:tgtEl>
                                        <p:attrNameLst>
                                          <p:attrName>style.visibility</p:attrName>
                                        </p:attrNameLst>
                                      </p:cBhvr>
                                      <p:to>
                                        <p:strVal val="hidden"/>
                                      </p:to>
                                    </p:set>
                                  </p:subTnLst>
                                </p:cTn>
                              </p:par>
                              <p:par>
                                <p:cTn id="19" presetID="10"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500"/>
                                        <p:tgtEl>
                                          <p:spTgt spid="2050"/>
                                        </p:tgtEl>
                                      </p:cBhvr>
                                    </p:animEffect>
                                  </p:childTnLst>
                                  <p:subTnLst>
                                    <p:set>
                                      <p:cBhvr override="childStyle">
                                        <p:cTn dur="1" fill="hold" display="0" masterRel="nextClick" afterEffect="1"/>
                                        <p:tgtEl>
                                          <p:spTgt spid="2050"/>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additive="base">
                                        <p:cTn id="2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 calcmode="lin" valueType="num">
                                      <p:cBhvr additive="base">
                                        <p:cTn id="3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278948B-C4F4-4A77-9609-FE1B49D34972}"/>
              </a:ext>
            </a:extLst>
          </p:cNvPr>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本体与面向对象建模</a:t>
            </a:r>
            <a:endParaRPr lang="en-US" altLang="zh-CN" dirty="0"/>
          </a:p>
        </p:txBody>
      </p:sp>
      <p:sp>
        <p:nvSpPr>
          <p:cNvPr id="18435" name="Rectangle 3">
            <a:extLst>
              <a:ext uri="{FF2B5EF4-FFF2-40B4-BE49-F238E27FC236}">
                <a16:creationId xmlns:a16="http://schemas.microsoft.com/office/drawing/2014/main" id="{E481735A-C53F-4036-A3BE-B2DD66E0A919}"/>
              </a:ext>
            </a:extLst>
          </p:cNvPr>
          <p:cNvSpPr>
            <a:spLocks noGrp="1" noChangeArrowheads="1"/>
          </p:cNvSpPr>
          <p:nvPr>
            <p:ph idx="1"/>
          </p:nvPr>
        </p:nvSpPr>
        <p:spPr/>
        <p:txBody>
          <a:bodyPr/>
          <a:lstStyle/>
          <a:p>
            <a:pPr marL="514350" indent="-457200" eaLnBrk="1" hangingPunct="1">
              <a:buFont typeface="Wingdings" panose="05000000000000000000" pitchFamily="2" charset="2"/>
              <a:buNone/>
              <a:defRPr/>
            </a:pPr>
            <a:r>
              <a:rPr lang="zh-CN" altLang="en-US" dirty="0">
                <a:ea typeface="宋体" charset="-122"/>
              </a:rPr>
              <a:t>本体</a:t>
            </a:r>
            <a:endParaRPr lang="en-US" altLang="zh-CN" dirty="0">
              <a:ea typeface="宋体" charset="-122"/>
            </a:endParaRPr>
          </a:p>
          <a:p>
            <a:pPr eaLnBrk="1" hangingPunct="1">
              <a:defRPr/>
            </a:pPr>
            <a:r>
              <a:rPr lang="zh-CN" altLang="en-US" sz="2400" dirty="0">
                <a:ea typeface="宋体" charset="-122"/>
              </a:rPr>
              <a:t>反映了事物的结构</a:t>
            </a:r>
            <a:endParaRPr lang="en-US" altLang="zh-CN" sz="2400" dirty="0">
              <a:ea typeface="宋体" charset="-122"/>
            </a:endParaRPr>
          </a:p>
          <a:p>
            <a:pPr eaLnBrk="1" hangingPunct="1">
              <a:defRPr/>
            </a:pPr>
            <a:r>
              <a:rPr lang="zh-CN" altLang="en-US" sz="2400" dirty="0">
                <a:ea typeface="宋体" charset="-122"/>
              </a:rPr>
              <a:t>考虑概念的结构</a:t>
            </a:r>
            <a:endParaRPr lang="en-US" altLang="zh-CN" sz="2400" dirty="0">
              <a:ea typeface="宋体" charset="-122"/>
            </a:endParaRPr>
          </a:p>
          <a:p>
            <a:pPr eaLnBrk="1" hangingPunct="1">
              <a:defRPr/>
            </a:pPr>
            <a:r>
              <a:rPr lang="zh-CN" altLang="en-US" sz="2400" dirty="0">
                <a:ea typeface="宋体" charset="-122"/>
              </a:rPr>
              <a:t>不考虑概念的实际物理表示</a:t>
            </a:r>
            <a:r>
              <a:rPr lang="en-US" altLang="zh-CN" sz="2400" dirty="0">
                <a:ea typeface="宋体" charset="-122"/>
              </a:rPr>
              <a:t>	</a:t>
            </a:r>
            <a:endParaRPr lang="en-US" altLang="zh-CN" dirty="0">
              <a:ea typeface="宋体" charset="-122"/>
            </a:endParaRPr>
          </a:p>
        </p:txBody>
      </p:sp>
      <p:sp>
        <p:nvSpPr>
          <p:cNvPr id="16388" name="Rectangle 4">
            <a:extLst>
              <a:ext uri="{FF2B5EF4-FFF2-40B4-BE49-F238E27FC236}">
                <a16:creationId xmlns:a16="http://schemas.microsoft.com/office/drawing/2014/main" id="{615AD463-2D4D-4273-B283-7A4933515579}"/>
              </a:ext>
            </a:extLst>
          </p:cNvPr>
          <p:cNvSpPr>
            <a:spLocks noGrp="1" noChangeArrowheads="1"/>
          </p:cNvSpPr>
          <p:nvPr>
            <p:ph type="body" sz="half" idx="4294967295"/>
          </p:nvPr>
        </p:nvSpPr>
        <p:spPr>
          <a:xfrm>
            <a:off x="4847573" y="1630065"/>
            <a:ext cx="4296427" cy="4114800"/>
          </a:xfrm>
        </p:spPr>
        <p:txBody>
          <a:bodyPr/>
          <a:lstStyle/>
          <a:p>
            <a:pPr marL="514350" indent="-457200" eaLnBrk="1" hangingPunct="1">
              <a:buNone/>
              <a:defRPr/>
            </a:pPr>
            <a:r>
              <a:rPr lang="zh-CN" altLang="en-US" sz="3600" dirty="0">
                <a:latin typeface="华文楷体" pitchFamily="2" charset="-122"/>
                <a:ea typeface="宋体" charset="-122"/>
              </a:rPr>
              <a:t>面向对象的建模</a:t>
            </a:r>
            <a:endParaRPr lang="en-US" altLang="zh-CN" sz="3600" dirty="0">
              <a:latin typeface="华文楷体" pitchFamily="2" charset="-122"/>
              <a:ea typeface="宋体" charset="-122"/>
            </a:endParaRPr>
          </a:p>
          <a:p>
            <a:pPr eaLnBrk="1" hangingPunct="1">
              <a:buFont typeface="Wingdings" panose="05000000000000000000" pitchFamily="2" charset="2"/>
              <a:buChar char="n"/>
              <a:defRPr/>
            </a:pPr>
            <a:r>
              <a:rPr lang="zh-CN" altLang="en-US" sz="2400" dirty="0">
                <a:latin typeface="华文楷体" pitchFamily="2" charset="-122"/>
                <a:ea typeface="宋体" charset="-122"/>
              </a:rPr>
              <a:t>反映了数据和代码的结构</a:t>
            </a:r>
            <a:endParaRPr lang="en-US" altLang="zh-CN" sz="2400" dirty="0">
              <a:latin typeface="华文楷体" pitchFamily="2" charset="-122"/>
              <a:ea typeface="宋体" charset="-122"/>
            </a:endParaRPr>
          </a:p>
          <a:p>
            <a:pPr eaLnBrk="1" hangingPunct="1">
              <a:buFont typeface="Wingdings" panose="05000000000000000000" pitchFamily="2" charset="2"/>
              <a:buChar char="n"/>
              <a:defRPr/>
            </a:pPr>
            <a:r>
              <a:rPr lang="zh-CN" altLang="en-US" sz="2400" dirty="0">
                <a:latin typeface="华文楷体" pitchFamily="2" charset="-122"/>
                <a:ea typeface="宋体" charset="-122"/>
              </a:rPr>
              <a:t>考虑行为 </a:t>
            </a:r>
            <a:r>
              <a:rPr lang="en-US" altLang="zh-CN" sz="2400" dirty="0">
                <a:latin typeface="华文楷体" pitchFamily="2" charset="-122"/>
                <a:ea typeface="宋体" charset="-122"/>
              </a:rPr>
              <a:t>(</a:t>
            </a:r>
            <a:r>
              <a:rPr lang="zh-CN" altLang="en-US" sz="2400" dirty="0">
                <a:latin typeface="华文楷体" pitchFamily="2" charset="-122"/>
                <a:ea typeface="宋体" charset="-122"/>
              </a:rPr>
              <a:t>方法</a:t>
            </a:r>
            <a:r>
              <a:rPr lang="en-US" altLang="zh-CN" sz="2400" dirty="0">
                <a:latin typeface="华文楷体" pitchFamily="2" charset="-122"/>
                <a:ea typeface="宋体" charset="-122"/>
              </a:rPr>
              <a:t>)</a:t>
            </a:r>
          </a:p>
          <a:p>
            <a:pPr eaLnBrk="1" hangingPunct="1">
              <a:buFont typeface="Wingdings" panose="05000000000000000000" pitchFamily="2" charset="2"/>
              <a:buChar char="n"/>
              <a:defRPr/>
            </a:pPr>
            <a:r>
              <a:rPr lang="zh-CN" altLang="en-US" sz="2400" dirty="0">
                <a:latin typeface="华文楷体" pitchFamily="2" charset="-122"/>
                <a:ea typeface="宋体" charset="-122"/>
              </a:rPr>
              <a:t>描述了数据的物理表示</a:t>
            </a:r>
            <a:r>
              <a:rPr lang="en-US" altLang="zh-CN" sz="2400" dirty="0">
                <a:latin typeface="华文楷体" pitchFamily="2" charset="-122"/>
                <a:ea typeface="宋体" charset="-122"/>
              </a:rPr>
              <a:t>describes (long int, char, </a:t>
            </a:r>
            <a:r>
              <a:rPr lang="zh-CN" altLang="en-US" sz="2400" dirty="0">
                <a:latin typeface="华文楷体" pitchFamily="2" charset="-122"/>
                <a:ea typeface="宋体" charset="-122"/>
              </a:rPr>
              <a:t>等</a:t>
            </a:r>
            <a:r>
              <a:rPr lang="en-US" altLang="zh-CN" sz="2400" dirty="0">
                <a:latin typeface="华文楷体" pitchFamily="2" charset="-122"/>
                <a:ea typeface="宋体" charset="-122"/>
              </a:rPr>
              <a:t>)</a:t>
            </a:r>
          </a:p>
        </p:txBody>
      </p:sp>
      <p:sp>
        <p:nvSpPr>
          <p:cNvPr id="2" name="矩形 1">
            <a:extLst>
              <a:ext uri="{FF2B5EF4-FFF2-40B4-BE49-F238E27FC236}">
                <a16:creationId xmlns:a16="http://schemas.microsoft.com/office/drawing/2014/main" id="{DB13BE3B-79C3-4A9A-8001-09535F54897F}"/>
              </a:ext>
            </a:extLst>
          </p:cNvPr>
          <p:cNvSpPr/>
          <p:nvPr/>
        </p:nvSpPr>
        <p:spPr>
          <a:xfrm>
            <a:off x="6091858" y="5773807"/>
            <a:ext cx="2737416"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借用Natalya F. Noy的比较</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4094B-5AA0-4F85-B4E0-6D928CA65AF4}"/>
              </a:ext>
            </a:extLst>
          </p:cNvPr>
          <p:cNvSpPr>
            <a:spLocks noGrp="1"/>
          </p:cNvSpPr>
          <p:nvPr>
            <p:ph type="title"/>
          </p:nvPr>
        </p:nvSpPr>
        <p:spPr/>
        <p:txBody>
          <a:bodyPr/>
          <a:lstStyle/>
          <a:p>
            <a:r>
              <a:rPr lang="zh-CN" altLang="en-US" dirty="0"/>
              <a:t>本体的分类</a:t>
            </a:r>
          </a:p>
        </p:txBody>
      </p:sp>
      <p:sp>
        <p:nvSpPr>
          <p:cNvPr id="3" name="内容占位符 2">
            <a:extLst>
              <a:ext uri="{FF2B5EF4-FFF2-40B4-BE49-F238E27FC236}">
                <a16:creationId xmlns:a16="http://schemas.microsoft.com/office/drawing/2014/main" id="{98871FDB-2A97-4750-A142-1D9AB2C9A534}"/>
              </a:ext>
            </a:extLst>
          </p:cNvPr>
          <p:cNvSpPr>
            <a:spLocks noGrp="1"/>
          </p:cNvSpPr>
          <p:nvPr>
            <p:ph idx="1"/>
          </p:nvPr>
        </p:nvSpPr>
        <p:spPr/>
        <p:txBody>
          <a:bodyPr/>
          <a:lstStyle/>
          <a:p>
            <a:pPr marL="342900" lvl="1" indent="-342900">
              <a:buFont typeface="Wingdings" panose="05000000000000000000" pitchFamily="2" charset="2"/>
              <a:buChar char="n"/>
            </a:pPr>
            <a:r>
              <a:rPr lang="zh-CN" altLang="en-US" sz="3200" dirty="0">
                <a:latin typeface="华文楷体" pitchFamily="2" charset="-122"/>
                <a:ea typeface="华文楷体" pitchFamily="2" charset="-122"/>
                <a:cs typeface="+mn-cs"/>
              </a:rPr>
              <a:t>按抽象程度划分</a:t>
            </a:r>
          </a:p>
          <a:p>
            <a:pPr lvl="1">
              <a:lnSpc>
                <a:spcPct val="100000"/>
              </a:lnSpc>
            </a:pPr>
            <a:r>
              <a:rPr lang="zh-CN" altLang="en-US" sz="2400" dirty="0">
                <a:latin typeface="Times New Roman" panose="02020603050405020304" pitchFamily="18" charset="0"/>
                <a:cs typeface="Times New Roman" panose="02020603050405020304" pitchFamily="18" charset="0"/>
              </a:rPr>
              <a:t>上层本体，</a:t>
            </a:r>
            <a:r>
              <a:rPr lang="en-US" altLang="zh-CN" sz="2400" dirty="0">
                <a:latin typeface="Times New Roman" panose="02020603050405020304" pitchFamily="18" charset="0"/>
                <a:cs typeface="Times New Roman" panose="02020603050405020304" pitchFamily="18" charset="0"/>
              </a:rPr>
              <a:t>WordNet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Cyc</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SUMO</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Time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Event</a:t>
            </a:r>
            <a:r>
              <a:rPr lang="zh-CN" altLang="en-US" sz="2400" dirty="0">
                <a:latin typeface="Times New Roman" panose="02020603050405020304" pitchFamily="18" charset="0"/>
                <a:cs typeface="Times New Roman" panose="02020603050405020304" pitchFamily="18" charset="0"/>
              </a:rPr>
              <a:t>等</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领域本体，如态势理论本体</a:t>
            </a:r>
            <a:r>
              <a:rPr lang="en-US" altLang="zh-CN" sz="2400" dirty="0">
                <a:latin typeface="Times New Roman" panose="02020603050405020304" pitchFamily="18" charset="0"/>
                <a:cs typeface="Times New Roman" panose="02020603050405020304" pitchFamily="18" charset="0"/>
              </a:rPr>
              <a:t>STO</a:t>
            </a:r>
            <a:r>
              <a:rPr lang="zh-CN" altLang="en-US" sz="2400" dirty="0">
                <a:latin typeface="Times New Roman" panose="02020603050405020304" pitchFamily="18" charset="0"/>
                <a:cs typeface="Times New Roman" panose="02020603050405020304" pitchFamily="18" charset="0"/>
              </a:rPr>
              <a:t>、网络空间安全统一本体</a:t>
            </a:r>
            <a:r>
              <a:rPr lang="en-US" altLang="zh-CN" sz="2400" dirty="0">
                <a:latin typeface="Times New Roman" panose="02020603050405020304" pitchFamily="18" charset="0"/>
                <a:cs typeface="Times New Roman" panose="02020603050405020304" pitchFamily="18" charset="0"/>
              </a:rPr>
              <a:t>UCO</a:t>
            </a:r>
            <a:r>
              <a:rPr lang="zh-CN" altLang="en-US" sz="2400" dirty="0">
                <a:latin typeface="Times New Roman" panose="02020603050405020304" pitchFamily="18" charset="0"/>
                <a:cs typeface="Times New Roman" panose="02020603050405020304" pitchFamily="18" charset="0"/>
              </a:rPr>
              <a:t>等</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任务本体，如空间态势感知本体</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应用本体，如空间目标识别本体</a:t>
            </a:r>
            <a:endParaRPr lang="en-US" altLang="zh-CN" sz="2400" dirty="0">
              <a:latin typeface="Times New Roman" panose="02020603050405020304" pitchFamily="18" charset="0"/>
              <a:cs typeface="Times New Roman" panose="02020603050405020304" pitchFamily="18" charset="0"/>
            </a:endParaRPr>
          </a:p>
          <a:p>
            <a:pPr lvl="1">
              <a:lnSpc>
                <a:spcPct val="100000"/>
              </a:lnSpc>
            </a:pPr>
            <a:endParaRPr lang="zh-CN" altLang="en-US" sz="2400" dirty="0"/>
          </a:p>
        </p:txBody>
      </p:sp>
    </p:spTree>
    <p:extLst>
      <p:ext uri="{BB962C8B-B14F-4D97-AF65-F5344CB8AC3E}">
        <p14:creationId xmlns:p14="http://schemas.microsoft.com/office/powerpoint/2010/main" val="231249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4094B-5AA0-4F85-B4E0-6D928CA65AF4}"/>
              </a:ext>
            </a:extLst>
          </p:cNvPr>
          <p:cNvSpPr>
            <a:spLocks noGrp="1"/>
          </p:cNvSpPr>
          <p:nvPr>
            <p:ph type="title"/>
          </p:nvPr>
        </p:nvSpPr>
        <p:spPr/>
        <p:txBody>
          <a:bodyPr/>
          <a:lstStyle/>
          <a:p>
            <a:r>
              <a:rPr lang="zh-CN" altLang="en-US" dirty="0"/>
              <a:t>本体的分类</a:t>
            </a:r>
          </a:p>
        </p:txBody>
      </p:sp>
      <p:sp>
        <p:nvSpPr>
          <p:cNvPr id="3" name="内容占位符 2">
            <a:extLst>
              <a:ext uri="{FF2B5EF4-FFF2-40B4-BE49-F238E27FC236}">
                <a16:creationId xmlns:a16="http://schemas.microsoft.com/office/drawing/2014/main" id="{98871FDB-2A97-4750-A142-1D9AB2C9A534}"/>
              </a:ext>
            </a:extLst>
          </p:cNvPr>
          <p:cNvSpPr>
            <a:spLocks noGrp="1"/>
          </p:cNvSpPr>
          <p:nvPr>
            <p:ph idx="1"/>
          </p:nvPr>
        </p:nvSpPr>
        <p:spPr/>
        <p:txBody>
          <a:bodyPr/>
          <a:lstStyle/>
          <a:p>
            <a:r>
              <a:rPr lang="zh-CN" altLang="en-US" sz="3200" dirty="0"/>
              <a:t>按应用领域和用途划分</a:t>
            </a:r>
            <a:endParaRPr lang="en-US" altLang="zh-CN" sz="3200" dirty="0"/>
          </a:p>
          <a:p>
            <a:pPr lvl="1">
              <a:lnSpc>
                <a:spcPct val="100000"/>
              </a:lnSpc>
            </a:pPr>
            <a:r>
              <a:rPr lang="zh-CN" altLang="en-US" sz="2000" dirty="0">
                <a:latin typeface="Times New Roman" panose="02020603050405020304" pitchFamily="18" charset="0"/>
                <a:cs typeface="Times New Roman" panose="02020603050405020304" pitchFamily="18" charset="0"/>
              </a:rPr>
              <a:t>人或组织之间达成概念共识的</a:t>
            </a:r>
            <a:r>
              <a:rPr lang="zh-CN" altLang="en-US" sz="2000" b="1" dirty="0">
                <a:solidFill>
                  <a:srgbClr val="FF0000"/>
                </a:solidFill>
                <a:latin typeface="Times New Roman" panose="02020603050405020304" pitchFamily="18" charset="0"/>
                <a:cs typeface="Times New Roman" panose="02020603050405020304" pitchFamily="18" charset="0"/>
              </a:rPr>
              <a:t>通信（</a:t>
            </a:r>
            <a:r>
              <a:rPr lang="en-US" altLang="zh-CN" sz="2000" b="1" dirty="0">
                <a:solidFill>
                  <a:srgbClr val="FF0000"/>
                </a:solidFill>
                <a:latin typeface="Times New Roman" panose="02020603050405020304" pitchFamily="18" charset="0"/>
                <a:cs typeface="Times New Roman" panose="02020603050405020304" pitchFamily="18" charset="0"/>
              </a:rPr>
              <a:t>Communication</a:t>
            </a:r>
            <a:r>
              <a:rPr lang="zh-CN" altLang="en-US" sz="2000" b="1" dirty="0">
                <a:solidFill>
                  <a:srgbClr val="FF0000"/>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和</a:t>
            </a:r>
            <a:r>
              <a:rPr lang="zh-CN" altLang="en-US" sz="2000" b="1" dirty="0">
                <a:solidFill>
                  <a:srgbClr val="FF0000"/>
                </a:solidFill>
                <a:latin typeface="Times New Roman" panose="02020603050405020304" pitchFamily="18" charset="0"/>
                <a:cs typeface="Times New Roman" panose="02020603050405020304" pitchFamily="18" charset="0"/>
              </a:rPr>
              <a:t>管理</a:t>
            </a:r>
            <a:r>
              <a:rPr lang="zh-CN" altLang="en-US" sz="2000" dirty="0">
                <a:latin typeface="Times New Roman" panose="02020603050405020304" pitchFamily="18" charset="0"/>
                <a:cs typeface="Times New Roman" panose="02020603050405020304" pitchFamily="18" charset="0"/>
              </a:rPr>
              <a:t>（如区块链中的应用，</a:t>
            </a:r>
            <a:r>
              <a:rPr lang="en-US" altLang="zh-CN" sz="2000" dirty="0">
                <a:latin typeface="Times New Roman" panose="02020603050405020304" pitchFamily="18" charset="0"/>
                <a:cs typeface="Times New Roman" panose="02020603050405020304" pitchFamily="18" charset="0"/>
              </a:rPr>
              <a:t>Ontology Consensus Engine</a:t>
            </a:r>
            <a:r>
              <a:rPr lang="zh-CN" altLang="zh-CN" sz="2000" dirty="0">
                <a:latin typeface="Times New Roman" panose="02020603050405020304" pitchFamily="18" charset="0"/>
                <a:cs typeface="Times New Roman" panose="02020603050405020304" pitchFamily="18" charset="0"/>
              </a:rPr>
              <a:t>的核心共识</a:t>
            </a:r>
            <a:r>
              <a:rPr lang="zh-CN" altLang="en-US" sz="2000" dirty="0">
                <a:latin typeface="Times New Roman" panose="02020603050405020304" pitchFamily="18" charset="0"/>
                <a:cs typeface="Times New Roman" panose="02020603050405020304" pitchFamily="18" charset="0"/>
              </a:rPr>
              <a:t>管理、智能合约的内生知识管理和推理）</a:t>
            </a:r>
            <a:endParaRPr lang="en-US" altLang="zh-CN" sz="2000" dirty="0">
              <a:latin typeface="Times New Roman" panose="02020603050405020304" pitchFamily="18" charset="0"/>
              <a:cs typeface="Times New Roman" panose="02020603050405020304" pitchFamily="18" charset="0"/>
            </a:endParaRPr>
          </a:p>
          <a:p>
            <a:pPr lvl="1">
              <a:lnSpc>
                <a:spcPct val="100000"/>
              </a:lnSpc>
            </a:pPr>
            <a:r>
              <a:rPr lang="zh-CN" altLang="en-US" sz="2000" dirty="0">
                <a:latin typeface="Times New Roman" panose="02020603050405020304" pitchFamily="18" charset="0"/>
                <a:cs typeface="Times New Roman" panose="02020603050405020304" pitchFamily="18" charset="0"/>
              </a:rPr>
              <a:t>在分布的系统之间，作为数据交换格式，实现语义</a:t>
            </a:r>
            <a:r>
              <a:rPr lang="zh-CN" altLang="en-US" sz="2000" b="1" dirty="0">
                <a:solidFill>
                  <a:srgbClr val="FF0000"/>
                </a:solidFill>
                <a:latin typeface="Times New Roman" panose="02020603050405020304" pitchFamily="18" charset="0"/>
                <a:cs typeface="Times New Roman" panose="02020603050405020304" pitchFamily="18" charset="0"/>
              </a:rPr>
              <a:t>互操作（</a:t>
            </a:r>
            <a:r>
              <a:rPr lang="en-US" altLang="zh-CN" sz="2000" b="1" dirty="0">
                <a:solidFill>
                  <a:srgbClr val="FF0000"/>
                </a:solidFill>
                <a:latin typeface="Times New Roman" panose="02020603050405020304" pitchFamily="18" charset="0"/>
                <a:cs typeface="Times New Roman" panose="02020603050405020304" pitchFamily="18" charset="0"/>
              </a:rPr>
              <a:t>Interoperability</a:t>
            </a:r>
            <a:r>
              <a:rPr lang="zh-CN" altLang="en-US" sz="2000" b="1" dirty="0">
                <a:solidFill>
                  <a:srgbClr val="FF0000"/>
                </a:solidFill>
                <a:latin typeface="Times New Roman" panose="02020603050405020304" pitchFamily="18" charset="0"/>
                <a:cs typeface="Times New Roman" panose="02020603050405020304" pitchFamily="18" charset="0"/>
              </a:rPr>
              <a:t>）</a:t>
            </a:r>
            <a:endParaRPr lang="en-US" altLang="zh-CN" sz="2000" b="1" dirty="0">
              <a:solidFill>
                <a:srgbClr val="FF0000"/>
              </a:solidFill>
              <a:latin typeface="Times New Roman" panose="02020603050405020304" pitchFamily="18" charset="0"/>
              <a:cs typeface="Times New Roman" panose="02020603050405020304" pitchFamily="18" charset="0"/>
            </a:endParaRPr>
          </a:p>
          <a:p>
            <a:pPr lvl="1">
              <a:lnSpc>
                <a:spcPct val="100000"/>
              </a:lnSpc>
            </a:pPr>
            <a:r>
              <a:rPr lang="zh-CN" altLang="en-US" sz="2000" b="1" dirty="0">
                <a:solidFill>
                  <a:srgbClr val="FF0000"/>
                </a:solidFill>
                <a:latin typeface="Times New Roman" panose="02020603050405020304" pitchFamily="18" charset="0"/>
                <a:cs typeface="Times New Roman" panose="02020603050405020304" pitchFamily="18" charset="0"/>
              </a:rPr>
              <a:t>系统工程</a:t>
            </a:r>
            <a:r>
              <a:rPr lang="zh-CN" altLang="en-US" sz="2000" dirty="0">
                <a:latin typeface="Times New Roman" panose="02020603050405020304" pitchFamily="18" charset="0"/>
                <a:cs typeface="Times New Roman" panose="02020603050405020304" pitchFamily="18" charset="0"/>
              </a:rPr>
              <a:t>，知识复用、获取、规范等</a:t>
            </a:r>
            <a:endParaRPr lang="en-US" altLang="zh-CN" sz="2000" dirty="0">
              <a:latin typeface="Times New Roman" panose="02020603050405020304" pitchFamily="18" charset="0"/>
              <a:cs typeface="Times New Roman" panose="02020603050405020304" pitchFamily="18" charset="0"/>
            </a:endParaRPr>
          </a:p>
          <a:p>
            <a:pPr marL="342900" lvl="1" indent="-342900">
              <a:buFont typeface="Wingdings" panose="05000000000000000000" pitchFamily="2" charset="2"/>
              <a:buChar char="n"/>
            </a:pPr>
            <a:r>
              <a:rPr lang="zh-CN" altLang="en-US" sz="3200" dirty="0">
                <a:latin typeface="华文楷体" pitchFamily="2" charset="-122"/>
                <a:ea typeface="华文楷体" pitchFamily="2" charset="-122"/>
                <a:cs typeface="+mn-cs"/>
              </a:rPr>
              <a:t>按表达能力强弱</a:t>
            </a:r>
            <a:r>
              <a:rPr lang="en-US" altLang="zh-CN" sz="3200" dirty="0">
                <a:latin typeface="华文楷体" pitchFamily="2" charset="-122"/>
                <a:ea typeface="华文楷体" pitchFamily="2" charset="-122"/>
                <a:cs typeface="+mn-cs"/>
              </a:rPr>
              <a:t>/</a:t>
            </a:r>
            <a:r>
              <a:rPr lang="zh-CN" altLang="en-US" sz="3200" dirty="0">
                <a:latin typeface="华文楷体" pitchFamily="2" charset="-122"/>
                <a:ea typeface="华文楷体" pitchFamily="2" charset="-122"/>
                <a:cs typeface="+mn-cs"/>
              </a:rPr>
              <a:t>公理复杂程度划分</a:t>
            </a:r>
          </a:p>
          <a:p>
            <a:pPr lvl="1">
              <a:lnSpc>
                <a:spcPct val="100000"/>
              </a:lnSpc>
            </a:pPr>
            <a:r>
              <a:rPr lang="zh-CN" altLang="en-US" sz="2400" dirty="0">
                <a:latin typeface="Times New Roman" panose="02020603050405020304" pitchFamily="18" charset="0"/>
                <a:cs typeface="Times New Roman" panose="02020603050405020304" pitchFamily="18" charset="0"/>
              </a:rPr>
              <a:t>轻量级（</a:t>
            </a:r>
            <a:r>
              <a:rPr lang="en-US" altLang="zh-CN" sz="2400" dirty="0">
                <a:latin typeface="Times New Roman" panose="02020603050405020304" pitchFamily="18" charset="0"/>
                <a:cs typeface="Times New Roman" panose="02020603050405020304" pitchFamily="18" charset="0"/>
              </a:rPr>
              <a:t>lightweight</a:t>
            </a:r>
            <a:r>
              <a:rPr lang="zh-CN" altLang="en-US" sz="2400" dirty="0">
                <a:latin typeface="Times New Roman" panose="02020603050405020304" pitchFamily="18" charset="0"/>
                <a:cs typeface="Times New Roman" panose="02020603050405020304" pitchFamily="18" charset="0"/>
              </a:rPr>
              <a:t>）本体</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中级</a:t>
            </a:r>
            <a:r>
              <a:rPr lang="en-US" altLang="zh-CN" sz="2400" dirty="0">
                <a:latin typeface="Times New Roman" panose="02020603050405020304" pitchFamily="18" charset="0"/>
                <a:cs typeface="Times New Roman" panose="02020603050405020304" pitchFamily="18" charset="0"/>
              </a:rPr>
              <a:t>(Middle)</a:t>
            </a:r>
            <a:r>
              <a:rPr lang="zh-CN" altLang="en-US" sz="2400" dirty="0">
                <a:latin typeface="Times New Roman" panose="02020603050405020304" pitchFamily="18" charset="0"/>
                <a:cs typeface="Times New Roman" panose="02020603050405020304" pitchFamily="18" charset="0"/>
              </a:rPr>
              <a:t>本体</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重量级（</a:t>
            </a:r>
            <a:r>
              <a:rPr lang="en-US" altLang="zh-CN" sz="2400" dirty="0">
                <a:latin typeface="Times New Roman" panose="02020603050405020304" pitchFamily="18" charset="0"/>
                <a:cs typeface="Times New Roman" panose="02020603050405020304" pitchFamily="18" charset="0"/>
              </a:rPr>
              <a:t>heavyweight</a:t>
            </a:r>
            <a:r>
              <a:rPr lang="zh-CN" altLang="en-US" sz="2400" dirty="0">
                <a:latin typeface="Times New Roman" panose="02020603050405020304" pitchFamily="18" charset="0"/>
                <a:cs typeface="Times New Roman" panose="02020603050405020304" pitchFamily="18" charset="0"/>
              </a:rPr>
              <a:t>）本体</a:t>
            </a:r>
            <a:endParaRPr lang="en-US" altLang="zh-CN" sz="2400" dirty="0">
              <a:latin typeface="Times New Roman" panose="02020603050405020304" pitchFamily="18" charset="0"/>
              <a:cs typeface="Times New Roman" panose="02020603050405020304" pitchFamily="18" charset="0"/>
            </a:endParaRPr>
          </a:p>
        </p:txBody>
      </p:sp>
      <p:sp>
        <p:nvSpPr>
          <p:cNvPr id="4" name="思想气泡: 云 3">
            <a:extLst>
              <a:ext uri="{FF2B5EF4-FFF2-40B4-BE49-F238E27FC236}">
                <a16:creationId xmlns:a16="http://schemas.microsoft.com/office/drawing/2014/main" id="{93B24623-B193-4C74-9DCF-9DB38EEDFB92}"/>
              </a:ext>
            </a:extLst>
          </p:cNvPr>
          <p:cNvSpPr/>
          <p:nvPr/>
        </p:nvSpPr>
        <p:spPr bwMode="auto">
          <a:xfrm>
            <a:off x="3552251" y="358047"/>
            <a:ext cx="5817218" cy="3928789"/>
          </a:xfrm>
          <a:prstGeom prst="cloudCallout">
            <a:avLst>
              <a:gd name="adj1" fmla="val -45772"/>
              <a:gd name="adj2" fmla="val 54829"/>
            </a:avLst>
          </a:pr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vert="horz" wrap="square" lIns="91440" tIns="45720" rIns="91440" bIns="45720" numCol="1" rtlCol="0" anchor="t" anchorCtr="0" compatLnSpc="1">
            <a:prstTxWarp prst="textNoShape">
              <a:avLst/>
            </a:prstTxWarp>
          </a:bodyPr>
          <a:lstStyle/>
          <a:p>
            <a:pPr marL="285750" indent="-285750">
              <a:lnSpc>
                <a:spcPct val="90000"/>
              </a:lnSpc>
              <a:buFont typeface="Wingdings" panose="05000000000000000000" pitchFamily="2" charset="2"/>
              <a:buChar char="l"/>
            </a:pPr>
            <a:r>
              <a:rPr lang="en-US" altLang="zh-CN" dirty="0">
                <a:solidFill>
                  <a:srgbClr val="FF0000"/>
                </a:solidFill>
                <a:latin typeface="Times New Roman" panose="02020603050405020304" pitchFamily="18" charset="0"/>
                <a:cs typeface="Times New Roman" panose="02020603050405020304" pitchFamily="18" charset="0"/>
              </a:rPr>
              <a:t>balance</a:t>
            </a:r>
            <a:r>
              <a:rPr lang="en-US" altLang="zh-CN" dirty="0">
                <a:latin typeface="Times New Roman" panose="02020603050405020304" pitchFamily="18" charset="0"/>
                <a:cs typeface="Times New Roman" panose="02020603050405020304" pitchFamily="18" charset="0"/>
              </a:rPr>
              <a:t> between using semantically lightweight representations versus semantically rich representations with formal axiomatizations</a:t>
            </a:r>
          </a:p>
          <a:p>
            <a:pPr marL="285750" indent="-285750">
              <a:lnSpc>
                <a:spcPct val="90000"/>
              </a:lnSpc>
              <a:buFont typeface="Wingdings" panose="05000000000000000000" pitchFamily="2" charset="2"/>
              <a:buChar char="l"/>
            </a:pPr>
            <a:r>
              <a:rPr lang="en-US" altLang="zh-CN" dirty="0">
                <a:solidFill>
                  <a:srgbClr val="FF0000"/>
                </a:solidFill>
                <a:latin typeface="Times New Roman" panose="02020603050405020304" pitchFamily="18" charset="0"/>
                <a:cs typeface="Times New Roman" panose="02020603050405020304" pitchFamily="18" charset="0"/>
              </a:rPr>
              <a:t>tradeoff</a:t>
            </a:r>
            <a:r>
              <a:rPr lang="en-US" altLang="zh-CN" dirty="0">
                <a:latin typeface="Times New Roman" panose="02020603050405020304" pitchFamily="18" charset="0"/>
                <a:cs typeface="Times New Roman" panose="02020603050405020304" pitchFamily="18" charset="0"/>
              </a:rPr>
              <a:t> between computational cost and flexibility and powerful reasoning capabilities</a:t>
            </a:r>
          </a:p>
          <a:p>
            <a:pPr marL="285750" indent="-285750">
              <a:lnSpc>
                <a:spcPct val="9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there will always be a wide range of solutions that have more or less agreement and which use lightweight or richer representations</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69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4094B-5AA0-4F85-B4E0-6D928CA65AF4}"/>
              </a:ext>
            </a:extLst>
          </p:cNvPr>
          <p:cNvSpPr>
            <a:spLocks noGrp="1"/>
          </p:cNvSpPr>
          <p:nvPr>
            <p:ph type="title"/>
          </p:nvPr>
        </p:nvSpPr>
        <p:spPr/>
        <p:txBody>
          <a:bodyPr/>
          <a:lstStyle/>
          <a:p>
            <a:r>
              <a:rPr lang="zh-CN" altLang="en-US" dirty="0"/>
              <a:t>本体表示语言</a:t>
            </a:r>
          </a:p>
        </p:txBody>
      </p:sp>
      <p:sp>
        <p:nvSpPr>
          <p:cNvPr id="3" name="内容占位符 2">
            <a:extLst>
              <a:ext uri="{FF2B5EF4-FFF2-40B4-BE49-F238E27FC236}">
                <a16:creationId xmlns:a16="http://schemas.microsoft.com/office/drawing/2014/main" id="{98871FDB-2A97-4750-A142-1D9AB2C9A534}"/>
              </a:ext>
            </a:extLst>
          </p:cNvPr>
          <p:cNvSpPr>
            <a:spLocks noGrp="1"/>
          </p:cNvSpPr>
          <p:nvPr>
            <p:ph idx="1"/>
          </p:nvPr>
        </p:nvSpPr>
        <p:spPr/>
        <p:txBody>
          <a:bodyPr/>
          <a:lstStyle/>
          <a:p>
            <a:r>
              <a:rPr lang="zh-CN" altLang="en-US" sz="4000" dirty="0">
                <a:latin typeface="Times New Roman" panose="02020603050405020304" pitchFamily="18" charset="0"/>
                <a:cs typeface="Times New Roman" panose="02020603050405020304" pitchFamily="18" charset="0"/>
              </a:rPr>
              <a:t>目前有很多种本体语言，但归结起来可以分为两大类型</a:t>
            </a:r>
            <a:endParaRPr lang="en-US" altLang="zh-CN" sz="4000" dirty="0">
              <a:latin typeface="Times New Roman" panose="02020603050405020304" pitchFamily="18" charset="0"/>
              <a:cs typeface="Times New Roman" panose="02020603050405020304" pitchFamily="18" charset="0"/>
            </a:endParaRPr>
          </a:p>
          <a:p>
            <a:pPr lvl="1"/>
            <a:r>
              <a:rPr lang="zh-CN" altLang="en-US" sz="3200" dirty="0">
                <a:latin typeface="Times New Roman" panose="02020603050405020304" pitchFamily="18" charset="0"/>
                <a:cs typeface="Times New Roman" panose="02020603050405020304" pitchFamily="18" charset="0"/>
              </a:rPr>
              <a:t>基于</a:t>
            </a:r>
            <a:r>
              <a:rPr lang="en-US" altLang="zh-CN" sz="3200" dirty="0">
                <a:latin typeface="Times New Roman" panose="02020603050405020304" pitchFamily="18" charset="0"/>
                <a:cs typeface="Times New Roman" panose="02020603050405020304" pitchFamily="18" charset="0"/>
              </a:rPr>
              <a:t>AI </a:t>
            </a:r>
            <a:r>
              <a:rPr lang="zh-CN" altLang="en-US" sz="3200" dirty="0">
                <a:latin typeface="Times New Roman" panose="02020603050405020304" pitchFamily="18" charset="0"/>
                <a:cs typeface="Times New Roman" panose="02020603050405020304" pitchFamily="18" charset="0"/>
              </a:rPr>
              <a:t>的本体实现语言</a:t>
            </a:r>
            <a:endParaRPr lang="en-US" altLang="zh-CN" sz="3200" dirty="0">
              <a:latin typeface="Times New Roman" panose="02020603050405020304" pitchFamily="18" charset="0"/>
              <a:cs typeface="Times New Roman" panose="02020603050405020304" pitchFamily="18" charset="0"/>
            </a:endParaRPr>
          </a:p>
          <a:p>
            <a:pPr lvl="2"/>
            <a:r>
              <a:rPr lang="zh-CN" altLang="en-US" sz="2400" dirty="0">
                <a:solidFill>
                  <a:srgbClr val="FF0000"/>
                </a:solidFill>
                <a:latin typeface="Times New Roman" panose="02020603050405020304" pitchFamily="18" charset="0"/>
                <a:cs typeface="Times New Roman" panose="02020603050405020304" pitchFamily="18" charset="0"/>
              </a:rPr>
              <a:t>一阶逻辑</a:t>
            </a:r>
            <a:r>
              <a:rPr lang="zh-CN" altLang="en-US" sz="2400" dirty="0">
                <a:latin typeface="Times New Roman" panose="02020603050405020304" pitchFamily="18" charset="0"/>
                <a:cs typeface="Times New Roman" panose="02020603050405020304" pitchFamily="18" charset="0"/>
              </a:rPr>
              <a:t>、</a:t>
            </a:r>
            <a:r>
              <a:rPr lang="zh-CN" altLang="en-US" sz="2400" dirty="0">
                <a:solidFill>
                  <a:srgbClr val="FF0000"/>
                </a:solidFill>
                <a:latin typeface="Times New Roman" panose="02020603050405020304" pitchFamily="18" charset="0"/>
                <a:cs typeface="Times New Roman" panose="02020603050405020304" pitchFamily="18" charset="0"/>
              </a:rPr>
              <a:t>描述逻辑</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KIF</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基于</a:t>
            </a:r>
            <a:r>
              <a:rPr lang="en-US" altLang="zh-CN" sz="2400" dirty="0">
                <a:latin typeface="Times New Roman" panose="02020603050405020304" pitchFamily="18" charset="0"/>
                <a:cs typeface="Times New Roman" panose="02020603050405020304" pitchFamily="18" charset="0"/>
              </a:rPr>
              <a:t>KIF</a:t>
            </a:r>
            <a:r>
              <a:rPr lang="zh-CN" altLang="en-US" sz="2400" dirty="0">
                <a:latin typeface="Times New Roman" panose="02020603050405020304" pitchFamily="18" charset="0"/>
                <a:cs typeface="Times New Roman" panose="02020603050405020304" pitchFamily="18" charset="0"/>
              </a:rPr>
              <a:t>的还有</a:t>
            </a:r>
            <a:r>
              <a:rPr lang="en-US" altLang="zh-CN" sz="2400" dirty="0" err="1">
                <a:latin typeface="Times New Roman" panose="02020603050405020304" pitchFamily="18" charset="0"/>
                <a:cs typeface="Times New Roman" panose="02020603050405020304" pitchFamily="18" charset="0"/>
              </a:rPr>
              <a:t>ontolingua</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Loom</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Flogic</a:t>
            </a:r>
            <a:r>
              <a:rPr lang="zh-CN" altLang="en-US" sz="2400" dirty="0">
                <a:latin typeface="Times New Roman" panose="02020603050405020304" pitchFamily="18" charset="0"/>
                <a:cs typeface="Times New Roman" panose="02020603050405020304" pitchFamily="18" charset="0"/>
              </a:rPr>
              <a:t>和</a:t>
            </a:r>
            <a:r>
              <a:rPr lang="en-US" altLang="zh-CN" sz="2400" dirty="0" err="1">
                <a:latin typeface="Times New Roman" panose="02020603050405020304" pitchFamily="18" charset="0"/>
                <a:cs typeface="Times New Roman" panose="02020603050405020304" pitchFamily="18" charset="0"/>
              </a:rPr>
              <a:t>CycL</a:t>
            </a:r>
            <a:r>
              <a:rPr lang="zh-CN" altLang="en-US" sz="2400" dirty="0">
                <a:latin typeface="Times New Roman" panose="02020603050405020304" pitchFamily="18" charset="0"/>
                <a:cs typeface="Times New Roman" panose="02020603050405020304" pitchFamily="18" charset="0"/>
              </a:rPr>
              <a:t>等</a:t>
            </a:r>
            <a:endParaRPr lang="en-US" altLang="zh-CN" sz="2400" dirty="0">
              <a:latin typeface="Times New Roman" panose="02020603050405020304" pitchFamily="18" charset="0"/>
              <a:cs typeface="Times New Roman" panose="02020603050405020304" pitchFamily="18" charset="0"/>
            </a:endParaRPr>
          </a:p>
          <a:p>
            <a:pPr lvl="1"/>
            <a:r>
              <a:rPr lang="zh-CN" altLang="en-US" sz="3200" dirty="0">
                <a:latin typeface="Times New Roman" panose="02020603050405020304" pitchFamily="18" charset="0"/>
                <a:cs typeface="Times New Roman" panose="02020603050405020304" pitchFamily="18" charset="0"/>
              </a:rPr>
              <a:t>基于</a:t>
            </a:r>
            <a:r>
              <a:rPr lang="en-US" altLang="zh-CN" sz="3200" dirty="0">
                <a:latin typeface="Times New Roman" panose="02020603050405020304" pitchFamily="18" charset="0"/>
                <a:cs typeface="Times New Roman" panose="02020603050405020304" pitchFamily="18" charset="0"/>
              </a:rPr>
              <a:t>Web </a:t>
            </a:r>
            <a:r>
              <a:rPr lang="zh-CN" altLang="en-US" sz="3200" dirty="0">
                <a:latin typeface="Times New Roman" panose="02020603050405020304" pitchFamily="18" charset="0"/>
                <a:cs typeface="Times New Roman" panose="02020603050405020304" pitchFamily="18" charset="0"/>
              </a:rPr>
              <a:t>的本体标记语言</a:t>
            </a:r>
            <a:endParaRPr lang="en-US" altLang="zh-CN" sz="3200" dirty="0">
              <a:latin typeface="Times New Roman" panose="02020603050405020304" pitchFamily="18" charset="0"/>
              <a:cs typeface="Times New Roman" panose="02020603050405020304" pitchFamily="18" charset="0"/>
            </a:endParaRPr>
          </a:p>
          <a:p>
            <a:pPr lvl="2"/>
            <a:r>
              <a:rPr lang="en-US" altLang="zh-CN" sz="2400" dirty="0">
                <a:latin typeface="Times New Roman" panose="02020603050405020304" pitchFamily="18" charset="0"/>
                <a:cs typeface="Times New Roman" panose="02020603050405020304" pitchFamily="18" charset="0"/>
              </a:rPr>
              <a:t>RDF(s)</a:t>
            </a:r>
            <a:r>
              <a:rPr lang="zh-CN" altLang="en-US" sz="2400" dirty="0">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OWL</a:t>
            </a:r>
            <a:r>
              <a:rPr lang="zh-CN" altLang="en-US" sz="2400" dirty="0">
                <a:latin typeface="Times New Roman" panose="02020603050405020304" pitchFamily="18" charset="0"/>
                <a:cs typeface="Times New Roman" panose="02020603050405020304" pitchFamily="18" charset="0"/>
              </a:rPr>
              <a:t>等</a:t>
            </a:r>
            <a:endParaRPr lang="en-US" altLang="zh-CN" sz="2400" dirty="0">
              <a:latin typeface="Times New Roman" panose="02020603050405020304" pitchFamily="18" charset="0"/>
              <a:cs typeface="Times New Roman" panose="02020603050405020304" pitchFamily="18" charset="0"/>
            </a:endParaRPr>
          </a:p>
          <a:p>
            <a:pPr lvl="1"/>
            <a:endParaRPr lang="en-US" altLang="zh-CN" sz="2400" dirty="0"/>
          </a:p>
        </p:txBody>
      </p:sp>
    </p:spTree>
    <p:extLst>
      <p:ext uri="{BB962C8B-B14F-4D97-AF65-F5344CB8AC3E}">
        <p14:creationId xmlns:p14="http://schemas.microsoft.com/office/powerpoint/2010/main" val="3987665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966F1-32E7-4D0B-B81D-F65569549005}"/>
              </a:ext>
            </a:extLst>
          </p:cNvPr>
          <p:cNvSpPr>
            <a:spLocks noGrp="1"/>
          </p:cNvSpPr>
          <p:nvPr>
            <p:ph type="title"/>
          </p:nvPr>
        </p:nvSpPr>
        <p:spPr/>
        <p:txBody>
          <a:bodyPr/>
          <a:lstStyle/>
          <a:p>
            <a:r>
              <a:rPr lang="zh-CN" altLang="en-US" dirty="0"/>
              <a:t>引子</a:t>
            </a:r>
          </a:p>
        </p:txBody>
      </p:sp>
      <p:sp>
        <p:nvSpPr>
          <p:cNvPr id="3" name="内容占位符 2">
            <a:extLst>
              <a:ext uri="{FF2B5EF4-FFF2-40B4-BE49-F238E27FC236}">
                <a16:creationId xmlns:a16="http://schemas.microsoft.com/office/drawing/2014/main" id="{74068E0F-E716-4D85-8FAD-F7CBB59A1C62}"/>
              </a:ext>
            </a:extLst>
          </p:cNvPr>
          <p:cNvSpPr>
            <a:spLocks noGrp="1"/>
          </p:cNvSpPr>
          <p:nvPr>
            <p:ph idx="1"/>
          </p:nvPr>
        </p:nvSpPr>
        <p:spPr/>
        <p:txBody>
          <a:bodyPr/>
          <a:lstStyle/>
          <a:p>
            <a:r>
              <a:rPr lang="zh-CN" altLang="en-US" dirty="0"/>
              <a:t>软件、</a:t>
            </a:r>
            <a:r>
              <a:rPr lang="en-US" altLang="zh-CN" dirty="0"/>
              <a:t>Agent</a:t>
            </a:r>
            <a:r>
              <a:rPr lang="zh-CN" altLang="en-US" dirty="0"/>
              <a:t>如何交互？</a:t>
            </a:r>
            <a:r>
              <a:rPr lang="en-US" altLang="zh-CN" dirty="0"/>
              <a:t>Agent</a:t>
            </a:r>
            <a:r>
              <a:rPr lang="zh-CN" altLang="en-US" dirty="0"/>
              <a:t>的知识库包含哪些内容？</a:t>
            </a:r>
            <a:endParaRPr lang="en-US" altLang="zh-CN" dirty="0"/>
          </a:p>
          <a:p>
            <a:r>
              <a:rPr lang="zh-CN" altLang="en-US" dirty="0"/>
              <a:t>如何表示现实世界中抽象出来的概念与概念之间的关系？</a:t>
            </a:r>
            <a:endParaRPr lang="en-US" altLang="zh-CN" dirty="0"/>
          </a:p>
          <a:p>
            <a:r>
              <a:rPr lang="zh-CN" altLang="en-US" dirty="0"/>
              <a:t>领域知识图谱的模式层有哪些表示方法？</a:t>
            </a:r>
          </a:p>
        </p:txBody>
      </p:sp>
    </p:spTree>
    <p:extLst>
      <p:ext uri="{BB962C8B-B14F-4D97-AF65-F5344CB8AC3E}">
        <p14:creationId xmlns:p14="http://schemas.microsoft.com/office/powerpoint/2010/main" val="984983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6D6E5-B733-44E7-82C7-DFF9486EC3B8}"/>
              </a:ext>
            </a:extLst>
          </p:cNvPr>
          <p:cNvSpPr>
            <a:spLocks noGrp="1"/>
          </p:cNvSpPr>
          <p:nvPr>
            <p:ph type="title"/>
          </p:nvPr>
        </p:nvSpPr>
        <p:spPr/>
        <p:txBody>
          <a:bodyPr/>
          <a:lstStyle/>
          <a:p>
            <a:r>
              <a:rPr lang="zh-CN" altLang="en-US" dirty="0"/>
              <a:t>共享、复用</a:t>
            </a:r>
            <a:r>
              <a:rPr lang="en-US" altLang="zh-CN" dirty="0"/>
              <a:t>——</a:t>
            </a:r>
            <a:r>
              <a:rPr lang="zh-CN" altLang="en-US" dirty="0"/>
              <a:t>本体资源库</a:t>
            </a:r>
          </a:p>
        </p:txBody>
      </p:sp>
      <p:sp>
        <p:nvSpPr>
          <p:cNvPr id="3" name="内容占位符 2">
            <a:extLst>
              <a:ext uri="{FF2B5EF4-FFF2-40B4-BE49-F238E27FC236}">
                <a16:creationId xmlns:a16="http://schemas.microsoft.com/office/drawing/2014/main" id="{AC84E37C-A288-4536-97BF-6AA3356AA2E4}"/>
              </a:ext>
            </a:extLst>
          </p:cNvPr>
          <p:cNvSpPr>
            <a:spLocks noGrp="1"/>
          </p:cNvSpPr>
          <p:nvPr>
            <p:ph idx="1"/>
          </p:nvPr>
        </p:nvSpPr>
        <p:spPr/>
        <p:txBody>
          <a:bodyPr/>
          <a:lstStyle/>
          <a:p>
            <a:r>
              <a:rPr lang="en-US" altLang="zh-CN" sz="2400" dirty="0"/>
              <a:t>W3C</a:t>
            </a:r>
            <a:r>
              <a:rPr lang="zh-CN" altLang="en-US" sz="2400" dirty="0"/>
              <a:t>介绍的库</a:t>
            </a:r>
            <a:r>
              <a:rPr lang="en-US" altLang="zh-CN" sz="2000" dirty="0">
                <a:hlinkClick r:id="rId2"/>
              </a:rPr>
              <a:t>https://www.w3.org/wiki/Ontology_repositories</a:t>
            </a:r>
            <a:endParaRPr lang="en-US" altLang="zh-CN" sz="2800" dirty="0"/>
          </a:p>
          <a:p>
            <a:pPr lvl="1">
              <a:lnSpc>
                <a:spcPct val="100000"/>
              </a:lnSpc>
            </a:pPr>
            <a:r>
              <a:rPr lang="en-US" altLang="zh-CN" sz="1800" dirty="0" err="1">
                <a:latin typeface="Times New Roman" panose="02020603050405020304" pitchFamily="18" charset="0"/>
                <a:cs typeface="Times New Roman" panose="02020603050405020304" pitchFamily="18" charset="0"/>
              </a:rPr>
              <a:t>BioPortal</a:t>
            </a:r>
            <a:endParaRPr lang="en-US" altLang="zh-CN" sz="1800" dirty="0">
              <a:latin typeface="Times New Roman" panose="02020603050405020304" pitchFamily="18" charset="0"/>
              <a:cs typeface="Times New Roman" panose="02020603050405020304" pitchFamily="18" charset="0"/>
            </a:endParaRPr>
          </a:p>
          <a:p>
            <a:pPr lvl="2"/>
            <a:r>
              <a:rPr lang="en-US" altLang="zh-CN" sz="1200" dirty="0">
                <a:latin typeface="Times New Roman" panose="02020603050405020304" pitchFamily="18" charset="0"/>
                <a:cs typeface="Times New Roman" panose="02020603050405020304" pitchFamily="18" charset="0"/>
              </a:rPr>
              <a:t>Description: </a:t>
            </a:r>
            <a:r>
              <a:rPr lang="en-US" altLang="zh-CN" sz="1200" dirty="0" err="1">
                <a:latin typeface="Times New Roman" panose="02020603050405020304" pitchFamily="18" charset="0"/>
                <a:cs typeface="Times New Roman" panose="02020603050405020304" pitchFamily="18" charset="0"/>
              </a:rPr>
              <a:t>BioPortal</a:t>
            </a:r>
            <a:r>
              <a:rPr lang="en-US" altLang="zh-CN" sz="1200" dirty="0">
                <a:latin typeface="Times New Roman" panose="02020603050405020304" pitchFamily="18" charset="0"/>
                <a:cs typeface="Times New Roman" panose="02020603050405020304" pitchFamily="18" charset="0"/>
              </a:rPr>
              <a:t> is a repository of over 300 biomedical ontologies and includes tools for working with these ontologies.</a:t>
            </a:r>
          </a:p>
          <a:p>
            <a:pPr lvl="2"/>
            <a:r>
              <a:rPr lang="en-US" altLang="zh-CN" sz="1200" dirty="0">
                <a:latin typeface="Times New Roman" panose="02020603050405020304" pitchFamily="18" charset="0"/>
                <a:cs typeface="Times New Roman" panose="02020603050405020304" pitchFamily="18" charset="0"/>
              </a:rPr>
              <a:t>Available at: </a:t>
            </a:r>
            <a:r>
              <a:rPr lang="en-US" altLang="zh-CN" sz="1200" dirty="0">
                <a:latin typeface="Times New Roman" panose="02020603050405020304" pitchFamily="18" charset="0"/>
                <a:cs typeface="Times New Roman" panose="02020603050405020304" pitchFamily="18" charset="0"/>
                <a:hlinkClick r:id="rId3"/>
              </a:rPr>
              <a:t>http://bioportal.bioontology.org/</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800" dirty="0">
                <a:latin typeface="Times New Roman" panose="02020603050405020304" pitchFamily="18" charset="0"/>
                <a:cs typeface="Times New Roman" panose="02020603050405020304" pitchFamily="18" charset="0"/>
              </a:rPr>
              <a:t>Cupboard</a:t>
            </a:r>
          </a:p>
          <a:p>
            <a:pPr lvl="2"/>
            <a:r>
              <a:rPr lang="en-US" altLang="zh-CN" sz="1200" dirty="0">
                <a:latin typeface="Times New Roman" panose="02020603050405020304" pitchFamily="18" charset="0"/>
                <a:cs typeface="Times New Roman" panose="02020603050405020304" pitchFamily="18" charset="0"/>
              </a:rPr>
              <a:t>Description: Cupboard is an ontology repository with some advanced features, powered by Watson Semantic search engine.</a:t>
            </a:r>
          </a:p>
          <a:p>
            <a:pPr lvl="2"/>
            <a:r>
              <a:rPr lang="en-US" altLang="zh-CN" sz="1200" dirty="0">
                <a:latin typeface="Times New Roman" panose="02020603050405020304" pitchFamily="18" charset="0"/>
                <a:cs typeface="Times New Roman" panose="02020603050405020304" pitchFamily="18" charset="0"/>
              </a:rPr>
              <a:t>Available at: </a:t>
            </a:r>
            <a:r>
              <a:rPr lang="en-US" altLang="zh-CN" sz="1200" dirty="0">
                <a:latin typeface="Times New Roman" panose="02020603050405020304" pitchFamily="18" charset="0"/>
                <a:cs typeface="Times New Roman" panose="02020603050405020304" pitchFamily="18" charset="0"/>
                <a:hlinkClick r:id="rId4"/>
              </a:rPr>
              <a:t>http://cupboard.open.ac.uk:8081/cupboard-search/</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1800" dirty="0">
                <a:latin typeface="Times New Roman" panose="02020603050405020304" pitchFamily="18" charset="0"/>
                <a:cs typeface="Times New Roman" panose="02020603050405020304" pitchFamily="18" charset="0"/>
              </a:rPr>
              <a:t>Ontology Design Patterns</a:t>
            </a:r>
          </a:p>
          <a:p>
            <a:pPr lvl="2"/>
            <a:r>
              <a:rPr lang="en-US" altLang="zh-CN" sz="1200" dirty="0">
                <a:latin typeface="Times New Roman" panose="02020603050405020304" pitchFamily="18" charset="0"/>
                <a:cs typeface="Times New Roman" panose="02020603050405020304" pitchFamily="18" charset="0"/>
              </a:rPr>
              <a:t>Description: a repository for design patterns and ontology modules following the patterns.</a:t>
            </a:r>
          </a:p>
          <a:p>
            <a:pPr lvl="2"/>
            <a:r>
              <a:rPr lang="en-US" altLang="zh-CN" sz="1200" dirty="0">
                <a:latin typeface="Times New Roman" panose="02020603050405020304" pitchFamily="18" charset="0"/>
                <a:cs typeface="Times New Roman" panose="02020603050405020304" pitchFamily="18" charset="0"/>
              </a:rPr>
              <a:t>Available at: </a:t>
            </a:r>
            <a:r>
              <a:rPr lang="en-US" altLang="zh-CN" sz="1200" dirty="0">
                <a:latin typeface="Times New Roman" panose="02020603050405020304" pitchFamily="18" charset="0"/>
                <a:cs typeface="Times New Roman" panose="02020603050405020304" pitchFamily="18" charset="0"/>
                <a:hlinkClick r:id="rId5"/>
              </a:rPr>
              <a:t>http://ontologydesignpatterns.org/</a:t>
            </a:r>
            <a:endParaRPr lang="en-US" altLang="zh-CN" sz="1200" dirty="0">
              <a:latin typeface="Times New Roman" panose="02020603050405020304" pitchFamily="18" charset="0"/>
              <a:cs typeface="Times New Roman" panose="02020603050405020304" pitchFamily="18" charset="0"/>
            </a:endParaRPr>
          </a:p>
          <a:p>
            <a:pPr lvl="1">
              <a:lnSpc>
                <a:spcPct val="100000"/>
              </a:lnSpc>
            </a:pPr>
            <a:r>
              <a:rPr lang="en-US" altLang="zh-CN" sz="2000" dirty="0">
                <a:latin typeface="Times New Roman" panose="02020603050405020304" pitchFamily="18" charset="0"/>
                <a:cs typeface="Times New Roman" panose="02020603050405020304" pitchFamily="18" charset="0"/>
              </a:rPr>
              <a:t>…</a:t>
            </a:r>
          </a:p>
          <a:p>
            <a:r>
              <a:rPr lang="zh-CN" altLang="en-US" sz="2400" dirty="0"/>
              <a:t>曼彻斯特大学的本体库</a:t>
            </a:r>
            <a:r>
              <a:rPr lang="en-US" altLang="zh-CN" sz="1600" dirty="0">
                <a:hlinkClick r:id="rId6"/>
              </a:rPr>
              <a:t>http://owl.cs.manchester.ac.uk/tools/repositories/</a:t>
            </a:r>
            <a:endParaRPr lang="en-US" altLang="zh-CN" sz="1600" dirty="0"/>
          </a:p>
          <a:p>
            <a:r>
              <a:rPr lang="en-US" altLang="zh-CN" sz="2400" dirty="0"/>
              <a:t>github.com</a:t>
            </a:r>
            <a:r>
              <a:rPr lang="zh-CN" altLang="en-US" sz="2400" dirty="0"/>
              <a:t>搜索</a:t>
            </a:r>
            <a:endParaRPr lang="en-US" altLang="zh-CN" sz="2400" dirty="0"/>
          </a:p>
          <a:p>
            <a:r>
              <a:rPr lang="en-US" altLang="zh-CN" sz="2400" dirty="0"/>
              <a:t>Google</a:t>
            </a:r>
            <a:r>
              <a:rPr lang="zh-CN" altLang="en-US" sz="2400" dirty="0"/>
              <a:t>搜索的其他本体</a:t>
            </a:r>
          </a:p>
        </p:txBody>
      </p:sp>
    </p:spTree>
    <p:extLst>
      <p:ext uri="{BB962C8B-B14F-4D97-AF65-F5344CB8AC3E}">
        <p14:creationId xmlns:p14="http://schemas.microsoft.com/office/powerpoint/2010/main" val="2447491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82DF2-A045-45E8-ADBB-D3AEA3882357}"/>
              </a:ext>
            </a:extLst>
          </p:cNvPr>
          <p:cNvSpPr>
            <a:spLocks noGrp="1"/>
          </p:cNvSpPr>
          <p:nvPr>
            <p:ph type="title"/>
          </p:nvPr>
        </p:nvSpPr>
        <p:spPr/>
        <p:txBody>
          <a:bodyPr/>
          <a:lstStyle/>
          <a:p>
            <a:r>
              <a:rPr lang="zh-CN" altLang="en-US" dirty="0"/>
              <a:t>思考（作为课后测试）</a:t>
            </a:r>
          </a:p>
        </p:txBody>
      </p:sp>
      <p:sp>
        <p:nvSpPr>
          <p:cNvPr id="3" name="内容占位符 2">
            <a:extLst>
              <a:ext uri="{FF2B5EF4-FFF2-40B4-BE49-F238E27FC236}">
                <a16:creationId xmlns:a16="http://schemas.microsoft.com/office/drawing/2014/main" id="{7B3CD7F0-8614-4EAE-8DBF-20E3D1112D51}"/>
              </a:ext>
            </a:extLst>
          </p:cNvPr>
          <p:cNvSpPr>
            <a:spLocks noGrp="1"/>
          </p:cNvSpPr>
          <p:nvPr>
            <p:ph idx="1"/>
          </p:nvPr>
        </p:nvSpPr>
        <p:spPr/>
        <p:txBody>
          <a:bodyPr/>
          <a:lstStyle/>
          <a:p>
            <a:r>
              <a:rPr lang="zh-CN" altLang="en-US" dirty="0"/>
              <a:t>理解：哲学中的本体和信息相关学科中的本体有什么异同？</a:t>
            </a:r>
            <a:endParaRPr lang="en-US" altLang="zh-CN" dirty="0"/>
          </a:p>
          <a:p>
            <a:endParaRPr lang="en-US" altLang="zh-CN" dirty="0"/>
          </a:p>
          <a:p>
            <a:endParaRPr lang="en-US" altLang="zh-CN" dirty="0"/>
          </a:p>
          <a:p>
            <a:r>
              <a:rPr lang="zh-CN" altLang="en-US" dirty="0"/>
              <a:t>思考：结合前两节的知识建模与知识管理课程，谈谈你对用本体解决问题的思考？</a:t>
            </a:r>
            <a:endParaRPr lang="en-US" altLang="zh-CN" dirty="0"/>
          </a:p>
        </p:txBody>
      </p:sp>
      <p:sp>
        <p:nvSpPr>
          <p:cNvPr id="5" name="爆炸形: 8 pt  4">
            <a:extLst>
              <a:ext uri="{FF2B5EF4-FFF2-40B4-BE49-F238E27FC236}">
                <a16:creationId xmlns:a16="http://schemas.microsoft.com/office/drawing/2014/main" id="{CF64556C-3328-4FFA-BE5E-A8E53D5A44E8}"/>
              </a:ext>
            </a:extLst>
          </p:cNvPr>
          <p:cNvSpPr/>
          <p:nvPr/>
        </p:nvSpPr>
        <p:spPr bwMode="auto">
          <a:xfrm rot="21078705">
            <a:off x="4289043" y="2494245"/>
            <a:ext cx="4572001" cy="1869509"/>
          </a:xfrm>
          <a:prstGeom prst="irregularSeal1">
            <a:avLst/>
          </a:pr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ts val="600"/>
              </a:spcBef>
              <a:spcAft>
                <a:spcPct val="0"/>
              </a:spcAft>
              <a:buClrTx/>
              <a:buSzTx/>
              <a:buFont typeface="Arial" pitchFamily="34" charset="0"/>
              <a:buNone/>
              <a:tabLst/>
            </a:pPr>
            <a:r>
              <a:rPr kumimoji="0" lang="zh-CN" altLang="en-US" sz="2800" b="0" i="0" u="none" strike="noStrike" cap="none" normalizeH="0" baseline="0" dirty="0">
                <a:ln>
                  <a:noFill/>
                </a:ln>
                <a:solidFill>
                  <a:schemeClr val="tx1"/>
                </a:solidFill>
                <a:effectLst/>
                <a:latin typeface="华文琥珀" panose="02010800040101010101" pitchFamily="2" charset="-122"/>
                <a:ea typeface="华文琥珀" panose="02010800040101010101" pitchFamily="2" charset="-122"/>
              </a:rPr>
              <a:t>谈谈你的理解</a:t>
            </a:r>
          </a:p>
        </p:txBody>
      </p:sp>
    </p:spTree>
    <p:extLst>
      <p:ext uri="{BB962C8B-B14F-4D97-AF65-F5344CB8AC3E}">
        <p14:creationId xmlns:p14="http://schemas.microsoft.com/office/powerpoint/2010/main" val="16493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100"/>
                                  </p:iterate>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3">
            <a:extLst>
              <a:ext uri="{FF2B5EF4-FFF2-40B4-BE49-F238E27FC236}">
                <a16:creationId xmlns:a16="http://schemas.microsoft.com/office/drawing/2014/main" id="{160D5EA2-AFD0-484D-AD13-FABA833001D8}"/>
              </a:ext>
            </a:extLst>
          </p:cNvPr>
          <p:cNvSpPr>
            <a:spLocks noChangeArrowheads="1"/>
          </p:cNvSpPr>
          <p:nvPr/>
        </p:nvSpPr>
        <p:spPr bwMode="auto">
          <a:xfrm>
            <a:off x="2127261" y="5981700"/>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小结</a:t>
            </a:r>
          </a:p>
        </p:txBody>
      </p:sp>
      <p:sp>
        <p:nvSpPr>
          <p:cNvPr id="58" name="AutoShape 53">
            <a:extLst>
              <a:ext uri="{FF2B5EF4-FFF2-40B4-BE49-F238E27FC236}">
                <a16:creationId xmlns:a16="http://schemas.microsoft.com/office/drawing/2014/main" id="{DB2C0A78-81EE-413F-877E-BE89169FD771}"/>
              </a:ext>
            </a:extLst>
          </p:cNvPr>
          <p:cNvSpPr>
            <a:spLocks noChangeArrowheads="1"/>
          </p:cNvSpPr>
          <p:nvPr/>
        </p:nvSpPr>
        <p:spPr bwMode="auto">
          <a:xfrm>
            <a:off x="2943225" y="5303838"/>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后测</a:t>
            </a:r>
          </a:p>
        </p:txBody>
      </p:sp>
      <p:sp>
        <p:nvSpPr>
          <p:cNvPr id="5122" name="Rectangle 2"/>
          <p:cNvSpPr>
            <a:spLocks noGrp="1" noChangeArrowheads="1"/>
          </p:cNvSpPr>
          <p:nvPr>
            <p:ph type="title" idx="4294967295"/>
          </p:nvPr>
        </p:nvSpPr>
        <p:spPr>
          <a:xfrm>
            <a:off x="432344" y="601662"/>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28209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本体建模方法</a:t>
            </a:r>
          </a:p>
        </p:txBody>
      </p:sp>
      <p:sp>
        <p:nvSpPr>
          <p:cNvPr id="5129" name="AutoShape 78"/>
          <p:cNvSpPr>
            <a:spLocks noChangeArrowheads="1"/>
          </p:cNvSpPr>
          <p:nvPr/>
        </p:nvSpPr>
        <p:spPr bwMode="auto">
          <a:xfrm>
            <a:off x="3411538" y="3652838"/>
            <a:ext cx="351535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本体工程</a:t>
            </a:r>
          </a:p>
        </p:txBody>
      </p:sp>
      <p:sp>
        <p:nvSpPr>
          <p:cNvPr id="5130" name="AutoShape 84"/>
          <p:cNvSpPr>
            <a:spLocks noChangeArrowheads="1"/>
          </p:cNvSpPr>
          <p:nvPr/>
        </p:nvSpPr>
        <p:spPr bwMode="auto">
          <a:xfrm>
            <a:off x="3251201" y="2789238"/>
            <a:ext cx="28844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本体的分类</a:t>
            </a:r>
          </a:p>
        </p:txBody>
      </p:sp>
      <p:sp>
        <p:nvSpPr>
          <p:cNvPr id="5131" name="AutoShape 87"/>
          <p:cNvSpPr>
            <a:spLocks noChangeArrowheads="1"/>
          </p:cNvSpPr>
          <p:nvPr/>
        </p:nvSpPr>
        <p:spPr bwMode="auto">
          <a:xfrm>
            <a:off x="2730500" y="2001838"/>
            <a:ext cx="2530432"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什么是本体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extLst>
      <p:ext uri="{BB962C8B-B14F-4D97-AF65-F5344CB8AC3E}">
        <p14:creationId xmlns:p14="http://schemas.microsoft.com/office/powerpoint/2010/main" val="2747888810"/>
      </p:ext>
    </p:extLst>
  </p:cSld>
  <p:clrMapOvr>
    <a:masterClrMapping/>
  </p:clrMapOvr>
  <p:transition spd="slow" advTm="8000">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4094B-5AA0-4F85-B4E0-6D928CA65AF4}"/>
              </a:ext>
            </a:extLst>
          </p:cNvPr>
          <p:cNvSpPr>
            <a:spLocks noGrp="1"/>
          </p:cNvSpPr>
          <p:nvPr>
            <p:ph type="title"/>
          </p:nvPr>
        </p:nvSpPr>
        <p:spPr/>
        <p:txBody>
          <a:bodyPr/>
          <a:lstStyle/>
          <a:p>
            <a:r>
              <a:rPr lang="zh-CN" altLang="en-US" dirty="0"/>
              <a:t>本体的分类</a:t>
            </a:r>
          </a:p>
        </p:txBody>
      </p:sp>
      <p:sp>
        <p:nvSpPr>
          <p:cNvPr id="3" name="内容占位符 2">
            <a:extLst>
              <a:ext uri="{FF2B5EF4-FFF2-40B4-BE49-F238E27FC236}">
                <a16:creationId xmlns:a16="http://schemas.microsoft.com/office/drawing/2014/main" id="{98871FDB-2A97-4750-A142-1D9AB2C9A534}"/>
              </a:ext>
            </a:extLst>
          </p:cNvPr>
          <p:cNvSpPr>
            <a:spLocks noGrp="1"/>
          </p:cNvSpPr>
          <p:nvPr>
            <p:ph idx="1"/>
          </p:nvPr>
        </p:nvSpPr>
        <p:spPr/>
        <p:txBody>
          <a:bodyPr/>
          <a:lstStyle/>
          <a:p>
            <a:pPr marL="342900" lvl="1" indent="-342900">
              <a:buFont typeface="Wingdings" panose="05000000000000000000" pitchFamily="2" charset="2"/>
              <a:buChar char="n"/>
            </a:pPr>
            <a:r>
              <a:rPr lang="zh-CN" altLang="en-US" sz="3200" dirty="0">
                <a:latin typeface="华文楷体" pitchFamily="2" charset="-122"/>
                <a:ea typeface="华文楷体" pitchFamily="2" charset="-122"/>
                <a:cs typeface="+mn-cs"/>
              </a:rPr>
              <a:t>按抽象程度划分</a:t>
            </a:r>
          </a:p>
          <a:p>
            <a:pPr lvl="1">
              <a:lnSpc>
                <a:spcPct val="100000"/>
              </a:lnSpc>
            </a:pPr>
            <a:r>
              <a:rPr lang="zh-CN" altLang="en-US" sz="2400" dirty="0">
                <a:latin typeface="Times New Roman" panose="02020603050405020304" pitchFamily="18" charset="0"/>
                <a:cs typeface="Times New Roman" panose="02020603050405020304" pitchFamily="18" charset="0"/>
              </a:rPr>
              <a:t>上层本体，</a:t>
            </a:r>
            <a:r>
              <a:rPr lang="en-US" altLang="zh-CN" sz="2400" dirty="0">
                <a:latin typeface="Times New Roman" panose="02020603050405020304" pitchFamily="18" charset="0"/>
                <a:cs typeface="Times New Roman" panose="02020603050405020304" pitchFamily="18" charset="0"/>
              </a:rPr>
              <a:t>WordNet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Cyc</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SUMO</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Time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Event</a:t>
            </a:r>
            <a:r>
              <a:rPr lang="zh-CN" altLang="en-US" sz="2400" dirty="0">
                <a:latin typeface="Times New Roman" panose="02020603050405020304" pitchFamily="18" charset="0"/>
                <a:cs typeface="Times New Roman" panose="02020603050405020304" pitchFamily="18" charset="0"/>
              </a:rPr>
              <a:t>等</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领域本体，如态势理论本体</a:t>
            </a:r>
            <a:r>
              <a:rPr lang="en-US" altLang="zh-CN" sz="2400" dirty="0">
                <a:latin typeface="Times New Roman" panose="02020603050405020304" pitchFamily="18" charset="0"/>
                <a:cs typeface="Times New Roman" panose="02020603050405020304" pitchFamily="18" charset="0"/>
              </a:rPr>
              <a:t>STO</a:t>
            </a:r>
            <a:r>
              <a:rPr lang="zh-CN" altLang="en-US" sz="2400" dirty="0">
                <a:latin typeface="Times New Roman" panose="02020603050405020304" pitchFamily="18" charset="0"/>
                <a:cs typeface="Times New Roman" panose="02020603050405020304" pitchFamily="18" charset="0"/>
              </a:rPr>
              <a:t>、网络空间安全统一本体</a:t>
            </a:r>
            <a:r>
              <a:rPr lang="en-US" altLang="zh-CN" sz="2400" dirty="0">
                <a:latin typeface="Times New Roman" panose="02020603050405020304" pitchFamily="18" charset="0"/>
                <a:cs typeface="Times New Roman" panose="02020603050405020304" pitchFamily="18" charset="0"/>
              </a:rPr>
              <a:t>UCO</a:t>
            </a:r>
            <a:r>
              <a:rPr lang="zh-CN" altLang="en-US" sz="2400" dirty="0">
                <a:latin typeface="Times New Roman" panose="02020603050405020304" pitchFamily="18" charset="0"/>
                <a:cs typeface="Times New Roman" panose="02020603050405020304" pitchFamily="18" charset="0"/>
              </a:rPr>
              <a:t>等</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任务本体，如空间态势感知本体</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应用本体，如空间目标识别本体</a:t>
            </a:r>
            <a:endParaRPr lang="en-US" altLang="zh-CN" sz="2400" dirty="0">
              <a:latin typeface="Times New Roman" panose="02020603050405020304" pitchFamily="18" charset="0"/>
              <a:cs typeface="Times New Roman" panose="02020603050405020304" pitchFamily="18" charset="0"/>
            </a:endParaRPr>
          </a:p>
          <a:p>
            <a:pPr lvl="1">
              <a:lnSpc>
                <a:spcPct val="100000"/>
              </a:lnSpc>
            </a:pPr>
            <a:endParaRPr lang="zh-CN" altLang="en-US" sz="2400" dirty="0"/>
          </a:p>
        </p:txBody>
      </p:sp>
    </p:spTree>
    <p:extLst>
      <p:ext uri="{BB962C8B-B14F-4D97-AF65-F5344CB8AC3E}">
        <p14:creationId xmlns:p14="http://schemas.microsoft.com/office/powerpoint/2010/main" val="3223959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996D0-8AE6-4E02-9DEF-211D808211E1}"/>
              </a:ext>
            </a:extLst>
          </p:cNvPr>
          <p:cNvSpPr>
            <a:spLocks noGrp="1"/>
          </p:cNvSpPr>
          <p:nvPr>
            <p:ph type="title"/>
          </p:nvPr>
        </p:nvSpPr>
        <p:spPr/>
        <p:txBody>
          <a:bodyPr/>
          <a:lstStyle/>
          <a:p>
            <a:r>
              <a:rPr lang="zh-CN" altLang="en-US" dirty="0"/>
              <a:t>本体的分类及其案例</a:t>
            </a:r>
          </a:p>
        </p:txBody>
      </p:sp>
      <p:sp>
        <p:nvSpPr>
          <p:cNvPr id="3" name="内容占位符 2">
            <a:extLst>
              <a:ext uri="{FF2B5EF4-FFF2-40B4-BE49-F238E27FC236}">
                <a16:creationId xmlns:a16="http://schemas.microsoft.com/office/drawing/2014/main" id="{265FB005-B201-4A81-B4C5-3A483F7302BA}"/>
              </a:ext>
            </a:extLst>
          </p:cNvPr>
          <p:cNvSpPr>
            <a:spLocks noGrp="1"/>
          </p:cNvSpPr>
          <p:nvPr>
            <p:ph idx="1"/>
          </p:nvPr>
        </p:nvSpPr>
        <p:spPr/>
        <p:txBody>
          <a:bodyPr/>
          <a:lstStyle/>
          <a:p>
            <a:r>
              <a:rPr lang="zh-CN" altLang="en-US" sz="3200" dirty="0">
                <a:latin typeface="Times New Roman" panose="02020603050405020304" pitchFamily="18" charset="0"/>
                <a:cs typeface="Times New Roman" panose="02020603050405020304" pitchFamily="18" charset="0"/>
              </a:rPr>
              <a:t>上层本体</a:t>
            </a:r>
            <a:endParaRPr lang="en-US" altLang="zh-CN" sz="3200" dirty="0">
              <a:latin typeface="Times New Roman" panose="02020603050405020304" pitchFamily="18" charset="0"/>
              <a:cs typeface="Times New Roman" panose="02020603050405020304" pitchFamily="18" charset="0"/>
            </a:endParaRPr>
          </a:p>
          <a:p>
            <a:pPr lvl="1">
              <a:lnSpc>
                <a:spcPct val="100000"/>
              </a:lnSpc>
            </a:pPr>
            <a:r>
              <a:rPr lang="en-US" altLang="zh-CN" sz="2400" dirty="0">
                <a:latin typeface="Times New Roman" panose="02020603050405020304" pitchFamily="18" charset="0"/>
                <a:cs typeface="Times New Roman" panose="02020603050405020304" pitchFamily="18" charset="0"/>
              </a:rPr>
              <a:t>CYC</a:t>
            </a:r>
          </a:p>
          <a:p>
            <a:pPr lvl="1">
              <a:lnSpc>
                <a:spcPct val="100000"/>
              </a:lnSpc>
            </a:pPr>
            <a:r>
              <a:rPr lang="en-US" altLang="zh-CN" sz="2400" dirty="0">
                <a:latin typeface="Times New Roman" panose="02020603050405020304" pitchFamily="18" charset="0"/>
                <a:cs typeface="Times New Roman" panose="02020603050405020304" pitchFamily="18" charset="0"/>
              </a:rPr>
              <a:t>WordNet</a:t>
            </a:r>
          </a:p>
          <a:p>
            <a:pPr lvl="1">
              <a:lnSpc>
                <a:spcPct val="100000"/>
              </a:lnSpc>
            </a:pPr>
            <a:r>
              <a:rPr lang="en-US" altLang="zh-CN" sz="2400" dirty="0">
                <a:latin typeface="Times New Roman" panose="02020603050405020304" pitchFamily="18" charset="0"/>
                <a:cs typeface="Times New Roman" panose="02020603050405020304" pitchFamily="18" charset="0"/>
              </a:rPr>
              <a:t>SUMO</a:t>
            </a:r>
          </a:p>
          <a:p>
            <a:r>
              <a:rPr lang="zh-CN" altLang="en-US" sz="3200" dirty="0">
                <a:latin typeface="Times New Roman" panose="02020603050405020304" pitchFamily="18" charset="0"/>
                <a:cs typeface="Times New Roman" panose="02020603050405020304" pitchFamily="18" charset="0"/>
              </a:rPr>
              <a:t>领域本体</a:t>
            </a:r>
            <a:endParaRPr lang="en-US" altLang="zh-CN" sz="3200" dirty="0">
              <a:latin typeface="Times New Roman" panose="02020603050405020304" pitchFamily="18" charset="0"/>
              <a:cs typeface="Times New Roman" panose="02020603050405020304" pitchFamily="18" charset="0"/>
            </a:endParaRPr>
          </a:p>
          <a:p>
            <a:pPr lvl="1"/>
            <a:r>
              <a:rPr lang="en-US" altLang="zh-CN" sz="2400" dirty="0">
                <a:latin typeface="Times New Roman" panose="02020603050405020304" pitchFamily="18" charset="0"/>
                <a:cs typeface="Times New Roman" panose="02020603050405020304" pitchFamily="18" charset="0"/>
              </a:rPr>
              <a:t>JC3IEDM</a:t>
            </a:r>
          </a:p>
          <a:p>
            <a:r>
              <a:rPr lang="zh-CN" altLang="en-US" sz="3200" dirty="0">
                <a:latin typeface="Times New Roman" panose="02020603050405020304" pitchFamily="18" charset="0"/>
                <a:cs typeface="Times New Roman" panose="02020603050405020304" pitchFamily="18" charset="0"/>
              </a:rPr>
              <a:t>应用本体</a:t>
            </a:r>
            <a:endParaRPr lang="en-US" altLang="zh-CN" sz="3200" dirty="0">
              <a:latin typeface="Times New Roman" panose="02020603050405020304" pitchFamily="18" charset="0"/>
              <a:cs typeface="Times New Roman" panose="02020603050405020304" pitchFamily="18" charset="0"/>
            </a:endParaRPr>
          </a:p>
          <a:p>
            <a:pPr lvl="1"/>
            <a:r>
              <a:rPr lang="zh-CN" altLang="en-US" sz="2400" dirty="0">
                <a:latin typeface="Times New Roman" panose="02020603050405020304" pitchFamily="18" charset="0"/>
                <a:cs typeface="Times New Roman" panose="02020603050405020304" pitchFamily="18" charset="0"/>
              </a:rPr>
              <a:t>空间目标识别本体</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618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996D0-8AE6-4E02-9DEF-211D808211E1}"/>
              </a:ext>
            </a:extLst>
          </p:cNvPr>
          <p:cNvSpPr>
            <a:spLocks noGrp="1"/>
          </p:cNvSpPr>
          <p:nvPr>
            <p:ph type="title"/>
          </p:nvPr>
        </p:nvSpPr>
        <p:spPr/>
        <p:txBody>
          <a:bodyPr/>
          <a:lstStyle/>
          <a:p>
            <a:r>
              <a:rPr lang="en-US" altLang="zh-CN" dirty="0"/>
              <a:t>CYC</a:t>
            </a:r>
            <a:endParaRPr lang="zh-CN" altLang="en-US" dirty="0"/>
          </a:p>
        </p:txBody>
      </p:sp>
      <p:sp>
        <p:nvSpPr>
          <p:cNvPr id="3" name="内容占位符 2">
            <a:extLst>
              <a:ext uri="{FF2B5EF4-FFF2-40B4-BE49-F238E27FC236}">
                <a16:creationId xmlns:a16="http://schemas.microsoft.com/office/drawing/2014/main" id="{265FB005-B201-4A81-B4C5-3A483F7302BA}"/>
              </a:ext>
            </a:extLst>
          </p:cNvPr>
          <p:cNvSpPr>
            <a:spLocks noGrp="1"/>
          </p:cNvSpPr>
          <p:nvPr>
            <p:ph idx="1"/>
          </p:nvPr>
        </p:nvSpPr>
        <p:spPr/>
        <p:txBody>
          <a:bodyPr/>
          <a:lstStyle/>
          <a:p>
            <a:r>
              <a:rPr lang="en-US" altLang="zh-CN" sz="3200" dirty="0"/>
              <a:t>          </a:t>
            </a:r>
            <a:r>
              <a:rPr lang="en-US" altLang="zh-CN" sz="2000" dirty="0">
                <a:hlinkClick r:id="rId3"/>
              </a:rPr>
              <a:t>https://www.cyc.com/archives/service/cyc-knowledge-base</a:t>
            </a:r>
            <a:endParaRPr lang="en-US" altLang="zh-CN" sz="2000" dirty="0"/>
          </a:p>
          <a:p>
            <a:pPr lvl="1">
              <a:lnSpc>
                <a:spcPct val="100000"/>
              </a:lnSpc>
            </a:pPr>
            <a:r>
              <a:rPr lang="zh-CN" altLang="en-US" sz="2400" dirty="0">
                <a:latin typeface="Times New Roman" panose="02020603050405020304" pitchFamily="18" charset="0"/>
                <a:cs typeface="Times New Roman" panose="02020603050405020304" pitchFamily="18" charset="0"/>
              </a:rPr>
              <a:t>研制和理念</a:t>
            </a:r>
            <a:endParaRPr lang="en-US" altLang="zh-CN" sz="2400" dirty="0">
              <a:latin typeface="Times New Roman" panose="02020603050405020304" pitchFamily="18" charset="0"/>
              <a:cs typeface="Times New Roman" panose="02020603050405020304" pitchFamily="18" charset="0"/>
            </a:endParaRPr>
          </a:p>
          <a:p>
            <a:pPr lvl="2"/>
            <a:r>
              <a:rPr lang="zh-CN" altLang="en-US" sz="1600" dirty="0">
                <a:latin typeface="Times New Roman" panose="02020603050405020304" pitchFamily="18" charset="0"/>
                <a:cs typeface="Times New Roman" panose="02020603050405020304" pitchFamily="18" charset="0"/>
              </a:rPr>
              <a:t>启动于</a:t>
            </a:r>
            <a:r>
              <a:rPr lang="en-US" altLang="zh-CN" sz="1600" dirty="0">
                <a:latin typeface="Times New Roman" panose="02020603050405020304" pitchFamily="18" charset="0"/>
                <a:cs typeface="Times New Roman" panose="02020603050405020304" pitchFamily="18" charset="0"/>
              </a:rPr>
              <a:t>1984</a:t>
            </a:r>
            <a:r>
              <a:rPr lang="zh-CN" altLang="en-US" sz="1600" dirty="0">
                <a:latin typeface="Times New Roman" panose="02020603050405020304" pitchFamily="18" charset="0"/>
                <a:cs typeface="Times New Roman" panose="02020603050405020304" pitchFamily="18" charset="0"/>
              </a:rPr>
              <a:t>年，由</a:t>
            </a:r>
            <a:r>
              <a:rPr lang="en-US" altLang="zh-CN" sz="1600" dirty="0">
                <a:latin typeface="Times New Roman" panose="02020603050405020304" pitchFamily="18" charset="0"/>
                <a:cs typeface="Times New Roman" panose="02020603050405020304" pitchFamily="18" charset="0"/>
              </a:rPr>
              <a:t>Stanford</a:t>
            </a:r>
            <a:r>
              <a:rPr lang="zh-CN" altLang="en-US" sz="1600" dirty="0">
                <a:latin typeface="Times New Roman" panose="02020603050405020304" pitchFamily="18" charset="0"/>
                <a:cs typeface="Times New Roman" panose="02020603050405020304" pitchFamily="18" charset="0"/>
              </a:rPr>
              <a:t>大学的</a:t>
            </a:r>
            <a:r>
              <a:rPr lang="en-US" altLang="zh-CN" sz="1600" dirty="0">
                <a:latin typeface="Times New Roman" panose="02020603050405020304" pitchFamily="18" charset="0"/>
                <a:cs typeface="Times New Roman" panose="02020603050405020304" pitchFamily="18" charset="0"/>
              </a:rPr>
              <a:t>D. </a:t>
            </a:r>
            <a:r>
              <a:rPr lang="en-US" altLang="zh-CN" sz="1600" dirty="0" err="1">
                <a:latin typeface="Times New Roman" panose="02020603050405020304" pitchFamily="18" charset="0"/>
                <a:cs typeface="Times New Roman" panose="02020603050405020304" pitchFamily="18" charset="0"/>
              </a:rPr>
              <a:t>Lenat</a:t>
            </a:r>
            <a:r>
              <a:rPr lang="zh-CN" altLang="en-US" sz="1600" dirty="0">
                <a:latin typeface="Times New Roman" panose="02020603050405020304" pitchFamily="18" charset="0"/>
                <a:cs typeface="Times New Roman" panose="02020603050405020304" pitchFamily="18" charset="0"/>
              </a:rPr>
              <a:t>教授领导的小组研制，是一个大型、可共享的人类常识知识库，主要目的是解决计算机软件的脆弱性问题，从</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大英百科全书</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和其他知识源手工地整理人类常识知识</a:t>
            </a:r>
            <a:endParaRPr lang="en-US" altLang="zh-CN" sz="1600" dirty="0">
              <a:latin typeface="Times New Roman" panose="02020603050405020304" pitchFamily="18" charset="0"/>
              <a:cs typeface="Times New Roman" panose="02020603050405020304" pitchFamily="18" charset="0"/>
            </a:endParaRPr>
          </a:p>
          <a:p>
            <a:pPr lvl="2"/>
            <a:r>
              <a:rPr lang="zh-CN" altLang="en-US" sz="1600" dirty="0">
                <a:latin typeface="Times New Roman" panose="02020603050405020304" pitchFamily="18" charset="0"/>
                <a:cs typeface="Times New Roman" panose="02020603050405020304" pitchFamily="18" charset="0"/>
              </a:rPr>
              <a:t>构建</a:t>
            </a:r>
            <a:r>
              <a:rPr lang="en-US" altLang="zh-CN" sz="1600" dirty="0">
                <a:latin typeface="Times New Roman" panose="02020603050405020304" pitchFamily="18" charset="0"/>
                <a:cs typeface="Times New Roman" panose="02020603050405020304" pitchFamily="18" charset="0"/>
              </a:rPr>
              <a:t>CYC</a:t>
            </a:r>
            <a:r>
              <a:rPr lang="zh-CN" altLang="en-US" sz="1600" dirty="0">
                <a:latin typeface="Times New Roman" panose="02020603050405020304" pitchFamily="18" charset="0"/>
                <a:cs typeface="Times New Roman" panose="02020603050405020304" pitchFamily="18" charset="0"/>
              </a:rPr>
              <a:t>的核心成员认为智能化或构建</a:t>
            </a:r>
            <a:r>
              <a:rPr lang="en-US" altLang="zh-CN" sz="1600" dirty="0">
                <a:latin typeface="Times New Roman" panose="02020603050405020304" pitchFamily="18" charset="0"/>
                <a:cs typeface="Times New Roman" panose="02020603050405020304" pitchFamily="18" charset="0"/>
              </a:rPr>
              <a:t>Agent</a:t>
            </a:r>
            <a:r>
              <a:rPr lang="zh-CN" altLang="en-US" sz="1600" dirty="0">
                <a:latin typeface="Times New Roman" panose="02020603050405020304" pitchFamily="18" charset="0"/>
                <a:cs typeface="Times New Roman" panose="02020603050405020304" pitchFamily="18" charset="0"/>
              </a:rPr>
              <a:t>不存在捷径，认为需要有大型的具有内容的知识</a:t>
            </a:r>
            <a:r>
              <a:rPr lang="en-US" altLang="zh-CN" sz="1600" dirty="0">
                <a:latin typeface="Times New Roman" panose="02020603050405020304" pitchFamily="18" charset="0"/>
                <a:cs typeface="Times New Roman" panose="02020603050405020304" pitchFamily="18" charset="0"/>
              </a:rPr>
              <a:t>Agent</a:t>
            </a:r>
            <a:r>
              <a:rPr lang="zh-CN" altLang="en-US" sz="1600" dirty="0">
                <a:latin typeface="Times New Roman" panose="02020603050405020304" pitchFamily="18" charset="0"/>
                <a:cs typeface="Times New Roman" panose="02020603050405020304" pitchFamily="18" charset="0"/>
              </a:rPr>
              <a:t>，而知识中的联系只能过人工组织和比较信息来获得</a:t>
            </a:r>
          </a:p>
          <a:p>
            <a:pPr lvl="1">
              <a:lnSpc>
                <a:spcPct val="100000"/>
              </a:lnSpc>
            </a:pPr>
            <a:r>
              <a:rPr lang="zh-CN" altLang="en-US" sz="2400" dirty="0">
                <a:latin typeface="Times New Roman" panose="02020603050405020304" pitchFamily="18" charset="0"/>
                <a:cs typeface="Times New Roman" panose="02020603050405020304" pitchFamily="18" charset="0"/>
              </a:rPr>
              <a:t>应用领域涵盖分布式人工智能、智能检索、自然语言处理、语义</a:t>
            </a:r>
            <a:r>
              <a:rPr lang="en-US" altLang="zh-CN" sz="2400" dirty="0">
                <a:latin typeface="Times New Roman" panose="02020603050405020304" pitchFamily="18" charset="0"/>
                <a:cs typeface="Times New Roman" panose="02020603050405020304" pitchFamily="18" charset="0"/>
              </a:rPr>
              <a:t>Web</a:t>
            </a:r>
            <a:r>
              <a:rPr lang="zh-CN" altLang="en-US" sz="2400" dirty="0">
                <a:latin typeface="Times New Roman" panose="02020603050405020304" pitchFamily="18" charset="0"/>
                <a:cs typeface="Times New Roman" panose="02020603050405020304" pitchFamily="18" charset="0"/>
              </a:rPr>
              <a:t>、知识表示、语义知识集成等方面</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以高阶逻辑语言</a:t>
            </a:r>
            <a:r>
              <a:rPr lang="en-US" altLang="zh-CN" sz="2400" dirty="0" err="1">
                <a:latin typeface="Times New Roman" panose="02020603050405020304" pitchFamily="18" charset="0"/>
                <a:cs typeface="Times New Roman" panose="02020603050405020304" pitchFamily="18" charset="0"/>
              </a:rPr>
              <a:t>CycL</a:t>
            </a:r>
            <a:r>
              <a:rPr lang="zh-CN" altLang="en-US"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Cyc</a:t>
            </a:r>
            <a:r>
              <a:rPr lang="zh-CN" altLang="en-US" sz="2400" dirty="0">
                <a:latin typeface="Times New Roman" panose="02020603050405020304" pitchFamily="18" charset="0"/>
                <a:cs typeface="Times New Roman" panose="02020603050405020304" pitchFamily="18" charset="0"/>
              </a:rPr>
              <a:t>开发的语言）表示</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包含</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万多个谓词、</a:t>
            </a:r>
            <a:r>
              <a:rPr lang="en-US" altLang="zh-CN" sz="2400" dirty="0">
                <a:latin typeface="Times New Roman" panose="02020603050405020304" pitchFamily="18" charset="0"/>
                <a:cs typeface="Times New Roman" panose="02020603050405020304" pitchFamily="18" charset="0"/>
              </a:rPr>
              <a:t>2500</a:t>
            </a:r>
            <a:r>
              <a:rPr lang="zh-CN" altLang="en-US" sz="2400" dirty="0">
                <a:latin typeface="Times New Roman" panose="02020603050405020304" pitchFamily="18" charset="0"/>
                <a:cs typeface="Times New Roman" panose="02020603050405020304" pitchFamily="18" charset="0"/>
              </a:rPr>
              <a:t>万个以上关键声明，包括事实、满足特定事实时得出何种结论的规则，以及关于通过一定类型的事实和规则如何推理的标准</a:t>
            </a:r>
            <a:endParaRPr lang="en-US" altLang="zh-CN" sz="2400" dirty="0">
              <a:latin typeface="Times New Roman" panose="02020603050405020304" pitchFamily="18" charset="0"/>
              <a:cs typeface="Times New Roman" panose="02020603050405020304" pitchFamily="18" charset="0"/>
            </a:endParaRPr>
          </a:p>
        </p:txBody>
      </p:sp>
      <p:sp>
        <p:nvSpPr>
          <p:cNvPr id="6" name="AutoShape 3" descr="Cyc's Knowledge Base">
            <a:extLst>
              <a:ext uri="{FF2B5EF4-FFF2-40B4-BE49-F238E27FC236}">
                <a16:creationId xmlns:a16="http://schemas.microsoft.com/office/drawing/2014/main" id="{D9AB7C57-D7A6-4198-8117-51840E9DA69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FDCEB01E-F593-4F3B-BD21-9D3B0AE098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9793" y="1532585"/>
            <a:ext cx="642872" cy="791475"/>
          </a:xfrm>
          <a:prstGeom prst="rect">
            <a:avLst/>
          </a:prstGeom>
        </p:spPr>
      </p:pic>
      <p:sp>
        <p:nvSpPr>
          <p:cNvPr id="9" name="矩形 8">
            <a:extLst>
              <a:ext uri="{FF2B5EF4-FFF2-40B4-BE49-F238E27FC236}">
                <a16:creationId xmlns:a16="http://schemas.microsoft.com/office/drawing/2014/main" id="{B7A95D1A-5F84-4A40-8B2C-8A3481F8EDDB}"/>
              </a:ext>
            </a:extLst>
          </p:cNvPr>
          <p:cNvSpPr/>
          <p:nvPr/>
        </p:nvSpPr>
        <p:spPr>
          <a:xfrm>
            <a:off x="2576871" y="698466"/>
            <a:ext cx="6945682" cy="646331"/>
          </a:xfrm>
          <a:prstGeom prst="rect">
            <a:avLst/>
          </a:prstGeom>
        </p:spPr>
        <p:txBody>
          <a:bodyPr wrap="square">
            <a:spAutoFit/>
          </a:bodyPr>
          <a:lstStyle/>
          <a:p>
            <a:r>
              <a:rPr lang="en-US" altLang="zh-CN" dirty="0">
                <a:solidFill>
                  <a:srgbClr val="464C9F"/>
                </a:solidFill>
                <a:latin typeface="Source Sans Pro" panose="020B0503030403020204" pitchFamily="34" charset="0"/>
              </a:rPr>
              <a:t>The World’s Broadest and Deepest Common Sense Knowledge Base</a:t>
            </a:r>
          </a:p>
          <a:p>
            <a:r>
              <a:rPr lang="en-US" altLang="zh-CN" dirty="0">
                <a:solidFill>
                  <a:srgbClr val="464C9F"/>
                </a:solidFill>
                <a:latin typeface="Source Sans Pro" panose="020B0503030403020204" pitchFamily="34" charset="0"/>
              </a:rPr>
              <a:t>Practical, Retargetable, and Reusable Real-World Knowledge</a:t>
            </a:r>
            <a:endParaRPr lang="en-US" altLang="zh-CN" b="0" i="0" dirty="0">
              <a:solidFill>
                <a:srgbClr val="464C9F"/>
              </a:solidFill>
              <a:effectLst/>
              <a:latin typeface="Source Sans Pro" panose="020B0503030403020204" pitchFamily="34" charset="0"/>
            </a:endParaRPr>
          </a:p>
        </p:txBody>
      </p:sp>
    </p:spTree>
    <p:extLst>
      <p:ext uri="{BB962C8B-B14F-4D97-AF65-F5344CB8AC3E}">
        <p14:creationId xmlns:p14="http://schemas.microsoft.com/office/powerpoint/2010/main" val="1364907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8AA9E-762B-429E-B877-CEC77CCA16C7}"/>
              </a:ext>
            </a:extLst>
          </p:cNvPr>
          <p:cNvSpPr>
            <a:spLocks noGrp="1"/>
          </p:cNvSpPr>
          <p:nvPr>
            <p:ph type="title"/>
          </p:nvPr>
        </p:nvSpPr>
        <p:spPr/>
        <p:txBody>
          <a:bodyPr/>
          <a:lstStyle/>
          <a:p>
            <a:r>
              <a:rPr lang="en-US" altLang="zh-CN" dirty="0"/>
              <a:t>CYC</a:t>
            </a:r>
            <a:endParaRPr lang="zh-CN" altLang="en-US" dirty="0"/>
          </a:p>
        </p:txBody>
      </p:sp>
      <p:sp>
        <p:nvSpPr>
          <p:cNvPr id="3" name="内容占位符 2">
            <a:extLst>
              <a:ext uri="{FF2B5EF4-FFF2-40B4-BE49-F238E27FC236}">
                <a16:creationId xmlns:a16="http://schemas.microsoft.com/office/drawing/2014/main" id="{C48729B5-EABF-463E-BDC2-992FAB8F365B}"/>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CE0CE0F-4F52-40A2-8884-B3B57AFF50A3}"/>
              </a:ext>
            </a:extLst>
          </p:cNvPr>
          <p:cNvPicPr>
            <a:picLocks noChangeAspect="1"/>
          </p:cNvPicPr>
          <p:nvPr/>
        </p:nvPicPr>
        <p:blipFill rotWithShape="1">
          <a:blip r:embed="rId3"/>
          <a:srcRect b="43562"/>
          <a:stretch/>
        </p:blipFill>
        <p:spPr>
          <a:xfrm>
            <a:off x="150312" y="1728905"/>
            <a:ext cx="9168351" cy="4482868"/>
          </a:xfrm>
          <a:prstGeom prst="rect">
            <a:avLst/>
          </a:prstGeom>
        </p:spPr>
      </p:pic>
    </p:spTree>
    <p:extLst>
      <p:ext uri="{BB962C8B-B14F-4D97-AF65-F5344CB8AC3E}">
        <p14:creationId xmlns:p14="http://schemas.microsoft.com/office/powerpoint/2010/main" val="292415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996D0-8AE6-4E02-9DEF-211D808211E1}"/>
              </a:ext>
            </a:extLst>
          </p:cNvPr>
          <p:cNvSpPr>
            <a:spLocks noGrp="1"/>
          </p:cNvSpPr>
          <p:nvPr>
            <p:ph type="title"/>
          </p:nvPr>
        </p:nvSpPr>
        <p:spPr/>
        <p:txBody>
          <a:bodyPr/>
          <a:lstStyle/>
          <a:p>
            <a:r>
              <a:rPr lang="en-US" altLang="zh-CN" dirty="0"/>
              <a:t>WordNet</a:t>
            </a:r>
          </a:p>
        </p:txBody>
      </p:sp>
      <p:sp>
        <p:nvSpPr>
          <p:cNvPr id="3" name="内容占位符 2">
            <a:extLst>
              <a:ext uri="{FF2B5EF4-FFF2-40B4-BE49-F238E27FC236}">
                <a16:creationId xmlns:a16="http://schemas.microsoft.com/office/drawing/2014/main" id="{265FB005-B201-4A81-B4C5-3A483F7302BA}"/>
              </a:ext>
            </a:extLst>
          </p:cNvPr>
          <p:cNvSpPr>
            <a:spLocks noGrp="1"/>
          </p:cNvSpPr>
          <p:nvPr>
            <p:ph idx="1"/>
          </p:nvPr>
        </p:nvSpPr>
        <p:spPr/>
        <p:txBody>
          <a:bodyPr/>
          <a:lstStyle/>
          <a:p>
            <a:r>
              <a:rPr lang="en-US" altLang="zh-CN" sz="3200" dirty="0"/>
              <a:t>WordNet</a:t>
            </a:r>
            <a:r>
              <a:rPr lang="zh-CN" altLang="en-US" sz="3200" dirty="0">
                <a:latin typeface="Times New Roman" panose="02020603050405020304" pitchFamily="18" charset="0"/>
                <a:cs typeface="Times New Roman" panose="02020603050405020304" pitchFamily="18" charset="0"/>
              </a:rPr>
              <a:t>，</a:t>
            </a:r>
            <a:r>
              <a:rPr lang="en-US" altLang="zh-CN" sz="3200" dirty="0">
                <a:hlinkClick r:id="rId3"/>
              </a:rPr>
              <a:t> https://wordnet.princeton.edu/</a:t>
            </a:r>
            <a:endParaRPr lang="en-US" altLang="zh-CN" sz="32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由</a:t>
            </a:r>
            <a:r>
              <a:rPr lang="en-US" altLang="zh-CN" sz="2400" dirty="0">
                <a:latin typeface="Times New Roman" panose="02020603050405020304" pitchFamily="18" charset="0"/>
                <a:cs typeface="Times New Roman" panose="02020603050405020304" pitchFamily="18" charset="0"/>
              </a:rPr>
              <a:t>Princeton</a:t>
            </a:r>
            <a:r>
              <a:rPr lang="zh-CN" altLang="en-US" sz="2400" dirty="0">
                <a:latin typeface="Times New Roman" panose="02020603050405020304" pitchFamily="18" charset="0"/>
                <a:cs typeface="Times New Roman" panose="02020603050405020304" pitchFamily="18" charset="0"/>
              </a:rPr>
              <a:t>大学的一些心理学家和语言学家开发的大型在线知识库</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与普通标准词典的最大不同，将词分四类：名词、动词、形容词和副词</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显著的特征：根据意义来组织分类词汇信息，而不是根据词的形式</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采用语义关系来组织词汇</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能在概念层次上查找词汇，而非仅依据字母顺序查找，因此，可以说</a:t>
            </a:r>
            <a:r>
              <a:rPr lang="en-US" altLang="zh-CN" sz="2400" dirty="0">
                <a:latin typeface="Times New Roman" panose="02020603050405020304" pitchFamily="18" charset="0"/>
                <a:cs typeface="Times New Roman" panose="02020603050405020304" pitchFamily="18" charset="0"/>
              </a:rPr>
              <a:t>WordNet</a:t>
            </a:r>
            <a:r>
              <a:rPr lang="zh-CN" altLang="en-US" sz="2400" dirty="0">
                <a:latin typeface="Times New Roman" panose="02020603050405020304" pitchFamily="18" charset="0"/>
                <a:cs typeface="Times New Roman" panose="02020603050405020304" pitchFamily="18" charset="0"/>
              </a:rPr>
              <a:t>是基于心理学规则的词典</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已被应用到诸多领域，包括知识表示、知识工程、自然语言处理、文本翻译、信息检索和语义</a:t>
            </a:r>
            <a:r>
              <a:rPr lang="en-US" altLang="zh-CN" sz="2400" dirty="0">
                <a:latin typeface="Times New Roman" panose="02020603050405020304" pitchFamily="18" charset="0"/>
                <a:cs typeface="Times New Roman" panose="02020603050405020304" pitchFamily="18" charset="0"/>
              </a:rPr>
              <a:t>Web</a:t>
            </a:r>
            <a:r>
              <a:rPr lang="zh-CN" altLang="en-US" sz="2400" dirty="0">
                <a:latin typeface="Times New Roman" panose="02020603050405020304" pitchFamily="18" charset="0"/>
                <a:cs typeface="Times New Roman" panose="02020603050405020304" pitchFamily="18" charset="0"/>
              </a:rPr>
              <a:t>等</a:t>
            </a:r>
          </a:p>
        </p:txBody>
      </p:sp>
    </p:spTree>
    <p:extLst>
      <p:ext uri="{BB962C8B-B14F-4D97-AF65-F5344CB8AC3E}">
        <p14:creationId xmlns:p14="http://schemas.microsoft.com/office/powerpoint/2010/main" val="1337282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8C48F-29F0-4E56-85F1-3ABAFD7E7D52}"/>
              </a:ext>
            </a:extLst>
          </p:cNvPr>
          <p:cNvSpPr>
            <a:spLocks noGrp="1"/>
          </p:cNvSpPr>
          <p:nvPr>
            <p:ph type="title"/>
          </p:nvPr>
        </p:nvSpPr>
        <p:spPr/>
        <p:txBody>
          <a:bodyPr/>
          <a:lstStyle/>
          <a:p>
            <a:r>
              <a:rPr lang="en-US" altLang="zh-CN" dirty="0"/>
              <a:t>WordNet</a:t>
            </a:r>
            <a:r>
              <a:rPr lang="zh-CN" altLang="en-US" dirty="0"/>
              <a:t>界面</a:t>
            </a:r>
          </a:p>
        </p:txBody>
      </p:sp>
      <p:sp>
        <p:nvSpPr>
          <p:cNvPr id="3" name="内容占位符 2">
            <a:extLst>
              <a:ext uri="{FF2B5EF4-FFF2-40B4-BE49-F238E27FC236}">
                <a16:creationId xmlns:a16="http://schemas.microsoft.com/office/drawing/2014/main" id="{2D5D655D-9144-40C1-AF80-9C442C7A7EB2}"/>
              </a:ext>
            </a:extLst>
          </p:cNvPr>
          <p:cNvSpPr>
            <a:spLocks noGrp="1"/>
          </p:cNvSpPr>
          <p:nvPr>
            <p:ph idx="1"/>
          </p:nvPr>
        </p:nvSpPr>
        <p:spPr/>
        <p:txBody>
          <a:bodyPr/>
          <a:lstStyle/>
          <a:p>
            <a:r>
              <a:rPr lang="zh-CN" altLang="en-US" dirty="0"/>
              <a:t>除了可下载外，</a:t>
            </a:r>
            <a:r>
              <a:rPr lang="en-US" altLang="zh-CN" dirty="0"/>
              <a:t>WordNet</a:t>
            </a:r>
            <a:r>
              <a:rPr lang="zh-CN" altLang="en-US" dirty="0"/>
              <a:t>还支持在线方式使用</a:t>
            </a:r>
          </a:p>
        </p:txBody>
      </p:sp>
      <p:pic>
        <p:nvPicPr>
          <p:cNvPr id="4" name="图片 3">
            <a:extLst>
              <a:ext uri="{FF2B5EF4-FFF2-40B4-BE49-F238E27FC236}">
                <a16:creationId xmlns:a16="http://schemas.microsoft.com/office/drawing/2014/main" id="{7805515B-D2BB-4D4E-A0E4-E4EF1212E0DF}"/>
              </a:ext>
            </a:extLst>
          </p:cNvPr>
          <p:cNvPicPr>
            <a:picLocks noChangeAspect="1"/>
          </p:cNvPicPr>
          <p:nvPr/>
        </p:nvPicPr>
        <p:blipFill>
          <a:blip r:embed="rId2"/>
          <a:stretch>
            <a:fillRect/>
          </a:stretch>
        </p:blipFill>
        <p:spPr>
          <a:xfrm>
            <a:off x="2592888" y="2556463"/>
            <a:ext cx="6334733" cy="4107384"/>
          </a:xfrm>
          <a:prstGeom prst="rect">
            <a:avLst/>
          </a:prstGeom>
        </p:spPr>
      </p:pic>
    </p:spTree>
    <p:extLst>
      <p:ext uri="{BB962C8B-B14F-4D97-AF65-F5344CB8AC3E}">
        <p14:creationId xmlns:p14="http://schemas.microsoft.com/office/powerpoint/2010/main" val="545611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996D0-8AE6-4E02-9DEF-211D808211E1}"/>
              </a:ext>
            </a:extLst>
          </p:cNvPr>
          <p:cNvSpPr>
            <a:spLocks noGrp="1"/>
          </p:cNvSpPr>
          <p:nvPr>
            <p:ph type="title"/>
          </p:nvPr>
        </p:nvSpPr>
        <p:spPr/>
        <p:txBody>
          <a:bodyPr/>
          <a:lstStyle/>
          <a:p>
            <a:r>
              <a:rPr lang="en-US" altLang="zh-CN" dirty="0"/>
              <a:t>SUMO</a:t>
            </a:r>
            <a:endParaRPr lang="en-US" altLang="zh-CN" sz="2800" dirty="0"/>
          </a:p>
        </p:txBody>
      </p:sp>
      <p:sp>
        <p:nvSpPr>
          <p:cNvPr id="3" name="内容占位符 2">
            <a:extLst>
              <a:ext uri="{FF2B5EF4-FFF2-40B4-BE49-F238E27FC236}">
                <a16:creationId xmlns:a16="http://schemas.microsoft.com/office/drawing/2014/main" id="{265FB005-B201-4A81-B4C5-3A483F7302BA}"/>
              </a:ext>
            </a:extLst>
          </p:cNvPr>
          <p:cNvSpPr>
            <a:spLocks noGrp="1"/>
          </p:cNvSpPr>
          <p:nvPr>
            <p:ph idx="1"/>
          </p:nvPr>
        </p:nvSpPr>
        <p:spPr/>
        <p:txBody>
          <a:bodyPr/>
          <a:lstStyle/>
          <a:p>
            <a:r>
              <a:rPr lang="en-US" altLang="zh-CN" sz="3200" dirty="0"/>
              <a:t>SUMO</a:t>
            </a:r>
            <a:r>
              <a:rPr lang="zh-CN" altLang="en-US" sz="3200" dirty="0"/>
              <a:t>：</a:t>
            </a:r>
            <a:r>
              <a:rPr lang="en-US" altLang="zh-CN" sz="3200" dirty="0">
                <a:hlinkClick r:id="rId3"/>
              </a:rPr>
              <a:t>http://www.adampease.org/OP/</a:t>
            </a:r>
            <a:endParaRPr lang="en-US" altLang="zh-CN" sz="3200" dirty="0"/>
          </a:p>
          <a:p>
            <a:pPr lvl="1">
              <a:lnSpc>
                <a:spcPct val="100000"/>
              </a:lnSpc>
            </a:pPr>
            <a:r>
              <a:rPr lang="zh-CN" altLang="en-US" sz="2400" dirty="0">
                <a:latin typeface="Times New Roman" panose="02020603050405020304" pitchFamily="18" charset="0"/>
                <a:cs typeface="Times New Roman" panose="02020603050405020304" pitchFamily="18" charset="0"/>
              </a:rPr>
              <a:t>最初由</a:t>
            </a:r>
            <a:r>
              <a:rPr lang="en-US" altLang="zh-CN" sz="2400" dirty="0">
                <a:latin typeface="Times New Roman" panose="02020603050405020304" pitchFamily="18" charset="0"/>
                <a:cs typeface="Times New Roman" panose="02020603050405020304" pitchFamily="18" charset="0"/>
              </a:rPr>
              <a:t>Lan Niles</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Adam Pease </a:t>
            </a:r>
            <a:r>
              <a:rPr lang="zh-CN" altLang="en-US" sz="2400" dirty="0">
                <a:latin typeface="Times New Roman" panose="02020603050405020304" pitchFamily="18" charset="0"/>
                <a:cs typeface="Times New Roman" panose="02020603050405020304" pitchFamily="18" charset="0"/>
              </a:rPr>
              <a:t>开发</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现由</a:t>
            </a:r>
            <a:r>
              <a:rPr lang="en-US" altLang="zh-CN" sz="2400" dirty="0" err="1">
                <a:latin typeface="Times New Roman" panose="02020603050405020304" pitchFamily="18" charset="0"/>
                <a:cs typeface="Times New Roman" panose="02020603050405020304" pitchFamily="18" charset="0"/>
              </a:rPr>
              <a:t>Teknowledge</a:t>
            </a:r>
            <a:r>
              <a:rPr lang="en-US" altLang="zh-CN" sz="2400" dirty="0">
                <a:latin typeface="Times New Roman" panose="02020603050405020304" pitchFamily="18" charset="0"/>
                <a:cs typeface="Times New Roman" panose="02020603050405020304" pitchFamily="18" charset="0"/>
              </a:rPr>
              <a:t> Corp.</a:t>
            </a:r>
            <a:r>
              <a:rPr lang="zh-CN" altLang="en-US" sz="2400" dirty="0">
                <a:latin typeface="Times New Roman" panose="02020603050405020304" pitchFamily="18" charset="0"/>
                <a:cs typeface="Times New Roman" panose="02020603050405020304" pitchFamily="18" charset="0"/>
              </a:rPr>
              <a:t>维护</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目标：通过建立公认的最高层次的知识本体，支撑其它特定领域的知识本体以它作为标准和基础，孵化出更多的其它特殊领域的知识本体，并为一般多用途的术语提供定义</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是一个形式化的、轻量级的本体，其概念和公理都是以一种能被大多数用户能够理解掌握的方式来表示</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包括人类认知方面的类目和现实描述的类目，已经全部和</a:t>
            </a:r>
            <a:r>
              <a:rPr lang="en-US" altLang="zh-CN" sz="2400" dirty="0">
                <a:latin typeface="Times New Roman" panose="02020603050405020304" pitchFamily="18" charset="0"/>
                <a:cs typeface="Times New Roman" panose="02020603050405020304" pitchFamily="18" charset="0"/>
              </a:rPr>
              <a:t>WordNet</a:t>
            </a:r>
            <a:r>
              <a:rPr lang="zh-CN" altLang="en-US" sz="2400" dirty="0">
                <a:latin typeface="Times New Roman" panose="02020603050405020304" pitchFamily="18" charset="0"/>
                <a:cs typeface="Times New Roman" panose="02020603050405020304" pitchFamily="18" charset="0"/>
              </a:rPr>
              <a:t>建立了映射</a:t>
            </a:r>
            <a:endParaRPr lang="en-US" altLang="zh-CN" sz="24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5EEE36C3-B3AC-4529-9DAB-9CED87141D91}"/>
              </a:ext>
            </a:extLst>
          </p:cNvPr>
          <p:cNvSpPr/>
          <p:nvPr/>
        </p:nvSpPr>
        <p:spPr>
          <a:xfrm>
            <a:off x="3009980" y="867544"/>
            <a:ext cx="4994152" cy="461665"/>
          </a:xfrm>
          <a:prstGeom prst="rect">
            <a:avLst/>
          </a:prstGeom>
        </p:spPr>
        <p:txBody>
          <a:bodyPr wrap="square">
            <a:spAutoFit/>
          </a:bodyPr>
          <a:lstStyle/>
          <a:p>
            <a:r>
              <a:rPr lang="en-US" altLang="zh-CN" sz="2400" dirty="0">
                <a:solidFill>
                  <a:srgbClr val="464C9F"/>
                </a:solidFill>
                <a:latin typeface="Source Sans Pro" panose="020B0503030403020204" pitchFamily="34" charset="0"/>
              </a:rPr>
              <a:t>Suggested Upper Merged Ontology</a:t>
            </a:r>
            <a:endParaRPr lang="zh-CN" altLang="en-US" sz="2400" dirty="0">
              <a:solidFill>
                <a:srgbClr val="464C9F"/>
              </a:solidFill>
              <a:latin typeface="Source Sans Pro" panose="020B0503030403020204" pitchFamily="34" charset="0"/>
            </a:endParaRPr>
          </a:p>
        </p:txBody>
      </p:sp>
    </p:spTree>
    <p:extLst>
      <p:ext uri="{BB962C8B-B14F-4D97-AF65-F5344CB8AC3E}">
        <p14:creationId xmlns:p14="http://schemas.microsoft.com/office/powerpoint/2010/main" val="86880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4EDE5-98B4-4ADF-988F-D4016F58CDE4}"/>
              </a:ext>
            </a:extLst>
          </p:cNvPr>
          <p:cNvSpPr>
            <a:spLocks noGrp="1"/>
          </p:cNvSpPr>
          <p:nvPr>
            <p:ph type="title"/>
          </p:nvPr>
        </p:nvSpPr>
        <p:spPr/>
        <p:txBody>
          <a:bodyPr/>
          <a:lstStyle/>
          <a:p>
            <a:r>
              <a:rPr lang="zh-CN" altLang="en-US" dirty="0"/>
              <a:t>回顾</a:t>
            </a:r>
          </a:p>
        </p:txBody>
      </p:sp>
      <p:sp>
        <p:nvSpPr>
          <p:cNvPr id="3" name="内容占位符 2">
            <a:extLst>
              <a:ext uri="{FF2B5EF4-FFF2-40B4-BE49-F238E27FC236}">
                <a16:creationId xmlns:a16="http://schemas.microsoft.com/office/drawing/2014/main" id="{ACA97C00-CBBD-444A-9E15-0CDE174FE935}"/>
              </a:ext>
            </a:extLst>
          </p:cNvPr>
          <p:cNvSpPr>
            <a:spLocks noGrp="1"/>
          </p:cNvSpPr>
          <p:nvPr>
            <p:ph idx="1"/>
          </p:nvPr>
        </p:nvSpPr>
        <p:spPr/>
        <p:txBody>
          <a:bodyPr/>
          <a:lstStyle/>
          <a:p>
            <a:r>
              <a:rPr lang="zh-CN" altLang="en-US" dirty="0"/>
              <a:t>知识建模与知识管理的手段有哪些？</a:t>
            </a:r>
            <a:endParaRPr lang="en-US" altLang="zh-CN" dirty="0"/>
          </a:p>
          <a:p>
            <a:r>
              <a:rPr lang="zh-CN" altLang="en-US" dirty="0">
                <a:latin typeface="Times New Roman" panose="02020603050405020304" pitchFamily="18" charset="0"/>
                <a:cs typeface="Times New Roman" panose="02020603050405020304" pitchFamily="18" charset="0"/>
              </a:rPr>
              <a:t>知识表示语言有哪些？</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96302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996D0-8AE6-4E02-9DEF-211D808211E1}"/>
              </a:ext>
            </a:extLst>
          </p:cNvPr>
          <p:cNvSpPr>
            <a:spLocks noGrp="1"/>
          </p:cNvSpPr>
          <p:nvPr>
            <p:ph type="title"/>
          </p:nvPr>
        </p:nvSpPr>
        <p:spPr/>
        <p:txBody>
          <a:bodyPr/>
          <a:lstStyle/>
          <a:p>
            <a:r>
              <a:rPr lang="en-US" altLang="zh-CN" dirty="0"/>
              <a:t>SUMO</a:t>
            </a:r>
            <a:endParaRPr lang="en-US" altLang="zh-CN" sz="2800" dirty="0"/>
          </a:p>
        </p:txBody>
      </p:sp>
      <p:sp>
        <p:nvSpPr>
          <p:cNvPr id="3" name="内容占位符 2">
            <a:extLst>
              <a:ext uri="{FF2B5EF4-FFF2-40B4-BE49-F238E27FC236}">
                <a16:creationId xmlns:a16="http://schemas.microsoft.com/office/drawing/2014/main" id="{265FB005-B201-4A81-B4C5-3A483F7302BA}"/>
              </a:ext>
            </a:extLst>
          </p:cNvPr>
          <p:cNvSpPr>
            <a:spLocks noGrp="1"/>
          </p:cNvSpPr>
          <p:nvPr>
            <p:ph idx="1"/>
          </p:nvPr>
        </p:nvSpPr>
        <p:spPr/>
        <p:txBody>
          <a:bodyPr/>
          <a:lstStyle/>
          <a:p>
            <a:r>
              <a:rPr lang="en-US" altLang="zh-CN" sz="3200" dirty="0"/>
              <a:t>SUMO</a:t>
            </a:r>
            <a:r>
              <a:rPr lang="zh-CN" altLang="en-US" sz="3200" dirty="0"/>
              <a:t>：</a:t>
            </a:r>
            <a:r>
              <a:rPr lang="en-US" altLang="zh-CN" sz="3200" dirty="0">
                <a:hlinkClick r:id="rId3"/>
              </a:rPr>
              <a:t>http://www.adampease.org/OP/</a:t>
            </a:r>
            <a:endParaRPr lang="en-US" altLang="zh-CN" sz="3200" dirty="0"/>
          </a:p>
          <a:p>
            <a:pPr lvl="1">
              <a:lnSpc>
                <a:spcPct val="100000"/>
              </a:lnSpc>
            </a:pPr>
            <a:r>
              <a:rPr lang="zh-CN" altLang="en-US" sz="2400" dirty="0">
                <a:latin typeface="Times New Roman" panose="02020603050405020304" pitchFamily="18" charset="0"/>
                <a:cs typeface="Times New Roman" panose="02020603050405020304" pitchFamily="18" charset="0"/>
              </a:rPr>
              <a:t>具有生成多种语言的模板，并能通过工具支持对它的浏览和编辑</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合并现有的上层本体而成</a:t>
            </a:r>
            <a:endParaRPr lang="en-US" altLang="zh-CN" sz="2400" dirty="0">
              <a:latin typeface="Times New Roman" panose="02020603050405020304" pitchFamily="18" charset="0"/>
              <a:cs typeface="Times New Roman" panose="02020603050405020304" pitchFamily="18" charset="0"/>
            </a:endParaRPr>
          </a:p>
          <a:p>
            <a:pPr lvl="2"/>
            <a:r>
              <a:rPr lang="en-US" altLang="zh-CN" sz="1600" dirty="0" err="1">
                <a:latin typeface="Times New Roman" panose="02020603050405020304" pitchFamily="18" charset="0"/>
                <a:cs typeface="Times New Roman" panose="02020603050405020304" pitchFamily="18" charset="0"/>
              </a:rPr>
              <a:t>Ontolingua</a:t>
            </a:r>
            <a:r>
              <a:rPr lang="zh-CN" altLang="en-US" sz="1600" dirty="0">
                <a:latin typeface="Times New Roman" panose="02020603050405020304" pitchFamily="18" charset="0"/>
                <a:cs typeface="Times New Roman" panose="02020603050405020304" pitchFamily="18" charset="0"/>
              </a:rPr>
              <a:t>服务器上可获得的本体</a:t>
            </a:r>
            <a:endParaRPr lang="en-US" altLang="zh-CN" sz="1600" dirty="0">
              <a:latin typeface="Times New Roman" panose="02020603050405020304" pitchFamily="18" charset="0"/>
              <a:cs typeface="Times New Roman" panose="02020603050405020304" pitchFamily="18" charset="0"/>
            </a:endParaRPr>
          </a:p>
          <a:p>
            <a:pPr lvl="2"/>
            <a:r>
              <a:rPr lang="en-US" altLang="zh-CN" sz="1600" dirty="0">
                <a:latin typeface="Times New Roman" panose="02020603050405020304" pitchFamily="18" charset="0"/>
                <a:cs typeface="Times New Roman" panose="02020603050405020304" pitchFamily="18" charset="0"/>
              </a:rPr>
              <a:t>John Sowa </a:t>
            </a:r>
            <a:r>
              <a:rPr lang="zh-CN" altLang="en-US" sz="1600" dirty="0">
                <a:latin typeface="Times New Roman" panose="02020603050405020304" pitchFamily="18" charset="0"/>
                <a:cs typeface="Times New Roman" panose="02020603050405020304" pitchFamily="18" charset="0"/>
              </a:rPr>
              <a:t>开发的上层本体</a:t>
            </a:r>
            <a:endParaRPr lang="en-US" altLang="zh-CN" sz="1600" dirty="0">
              <a:latin typeface="Times New Roman" panose="02020603050405020304" pitchFamily="18" charset="0"/>
              <a:cs typeface="Times New Roman" panose="02020603050405020304" pitchFamily="18" charset="0"/>
            </a:endParaRPr>
          </a:p>
          <a:p>
            <a:pPr lvl="2"/>
            <a:r>
              <a:rPr lang="en-US" altLang="zh-CN" sz="1600" dirty="0">
                <a:latin typeface="Times New Roman" panose="02020603050405020304" pitchFamily="18" charset="0"/>
                <a:cs typeface="Times New Roman" panose="02020603050405020304" pitchFamily="18" charset="0"/>
              </a:rPr>
              <a:t>ITBM-CNR</a:t>
            </a:r>
            <a:r>
              <a:rPr lang="zh-CN" altLang="en-US" sz="1600" dirty="0">
                <a:latin typeface="Times New Roman" panose="02020603050405020304" pitchFamily="18" charset="0"/>
                <a:cs typeface="Times New Roman" panose="02020603050405020304" pitchFamily="18" charset="0"/>
              </a:rPr>
              <a:t>开发的本体</a:t>
            </a:r>
            <a:endParaRPr lang="en-US" altLang="zh-CN" sz="1600" dirty="0">
              <a:latin typeface="Times New Roman" panose="02020603050405020304" pitchFamily="18" charset="0"/>
              <a:cs typeface="Times New Roman" panose="02020603050405020304" pitchFamily="18" charset="0"/>
            </a:endParaRPr>
          </a:p>
          <a:p>
            <a:pPr lvl="2"/>
            <a:r>
              <a:rPr lang="en-US" altLang="zh-CN" sz="1600" dirty="0">
                <a:latin typeface="Times New Roman" panose="02020603050405020304" pitchFamily="18" charset="0"/>
                <a:cs typeface="Times New Roman" panose="02020603050405020304" pitchFamily="18" charset="0"/>
              </a:rPr>
              <a:t>Russell</a:t>
            </a:r>
            <a:r>
              <a:rPr lang="zh-CN" altLang="en-US" sz="1600" dirty="0">
                <a:latin typeface="Times New Roman" panose="02020603050405020304" pitchFamily="18" charset="0"/>
                <a:cs typeface="Times New Roman" panose="02020603050405020304" pitchFamily="18" charset="0"/>
              </a:rPr>
              <a:t>和</a:t>
            </a:r>
            <a:r>
              <a:rPr lang="en-US" altLang="zh-CN" sz="1600" dirty="0" err="1">
                <a:latin typeface="Times New Roman" panose="02020603050405020304" pitchFamily="18" charset="0"/>
                <a:cs typeface="Times New Roman" panose="02020603050405020304" pitchFamily="18" charset="0"/>
              </a:rPr>
              <a:t>Norvig</a:t>
            </a:r>
            <a:r>
              <a:rPr lang="zh-CN" altLang="en-US" sz="1600" dirty="0">
                <a:latin typeface="Times New Roman" panose="02020603050405020304" pitchFamily="18" charset="0"/>
                <a:cs typeface="Times New Roman" panose="02020603050405020304" pitchFamily="18" charset="0"/>
              </a:rPr>
              <a:t>开发的上层本体</a:t>
            </a:r>
            <a:endParaRPr lang="en-US" altLang="zh-CN" sz="1600" dirty="0">
              <a:latin typeface="Times New Roman" panose="02020603050405020304" pitchFamily="18" charset="0"/>
              <a:cs typeface="Times New Roman" panose="02020603050405020304" pitchFamily="18" charset="0"/>
            </a:endParaRPr>
          </a:p>
          <a:p>
            <a:pPr lvl="2"/>
            <a:r>
              <a:rPr lang="zh-CN" altLang="en-US" sz="1600" dirty="0">
                <a:latin typeface="Times New Roman" panose="02020603050405020304" pitchFamily="18" charset="0"/>
                <a:cs typeface="Times New Roman" panose="02020603050405020304" pitchFamily="18" charset="0"/>
              </a:rPr>
              <a:t>各种拓扑理论</a:t>
            </a:r>
            <a:endParaRPr lang="en-US" altLang="zh-CN" sz="16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5EEE36C3-B3AC-4529-9DAB-9CED87141D91}"/>
              </a:ext>
            </a:extLst>
          </p:cNvPr>
          <p:cNvSpPr/>
          <p:nvPr/>
        </p:nvSpPr>
        <p:spPr>
          <a:xfrm>
            <a:off x="3009980" y="867544"/>
            <a:ext cx="4994152" cy="461665"/>
          </a:xfrm>
          <a:prstGeom prst="rect">
            <a:avLst/>
          </a:prstGeom>
        </p:spPr>
        <p:txBody>
          <a:bodyPr wrap="square">
            <a:spAutoFit/>
          </a:bodyPr>
          <a:lstStyle/>
          <a:p>
            <a:r>
              <a:rPr lang="en-US" altLang="zh-CN" sz="2400" dirty="0">
                <a:solidFill>
                  <a:srgbClr val="464C9F"/>
                </a:solidFill>
                <a:latin typeface="Source Sans Pro" panose="020B0503030403020204" pitchFamily="34" charset="0"/>
              </a:rPr>
              <a:t>Suggested Upper Merged Ontology</a:t>
            </a:r>
            <a:endParaRPr lang="zh-CN" altLang="en-US" sz="2400" dirty="0">
              <a:solidFill>
                <a:srgbClr val="464C9F"/>
              </a:solidFill>
              <a:latin typeface="Source Sans Pro" panose="020B0503030403020204" pitchFamily="34" charset="0"/>
            </a:endParaRPr>
          </a:p>
        </p:txBody>
      </p:sp>
      <p:pic>
        <p:nvPicPr>
          <p:cNvPr id="5" name="图片 4">
            <a:extLst>
              <a:ext uri="{FF2B5EF4-FFF2-40B4-BE49-F238E27FC236}">
                <a16:creationId xmlns:a16="http://schemas.microsoft.com/office/drawing/2014/main" id="{5D6F71D8-4131-451E-88AB-19D3A97EF5BD}"/>
              </a:ext>
            </a:extLst>
          </p:cNvPr>
          <p:cNvPicPr>
            <a:picLocks noChangeAspect="1"/>
          </p:cNvPicPr>
          <p:nvPr/>
        </p:nvPicPr>
        <p:blipFill rotWithShape="1">
          <a:blip r:embed="rId4"/>
          <a:srcRect b="13223"/>
          <a:stretch/>
        </p:blipFill>
        <p:spPr>
          <a:xfrm>
            <a:off x="5038790" y="2743200"/>
            <a:ext cx="3908352" cy="3586480"/>
          </a:xfrm>
          <a:prstGeom prst="rect">
            <a:avLst/>
          </a:prstGeom>
        </p:spPr>
      </p:pic>
    </p:spTree>
    <p:extLst>
      <p:ext uri="{BB962C8B-B14F-4D97-AF65-F5344CB8AC3E}">
        <p14:creationId xmlns:p14="http://schemas.microsoft.com/office/powerpoint/2010/main" val="1291908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8696832-630C-4DB1-A1FA-EECF3EA67E64}"/>
              </a:ext>
            </a:extLst>
          </p:cNvPr>
          <p:cNvPicPr>
            <a:picLocks noChangeAspect="1"/>
          </p:cNvPicPr>
          <p:nvPr/>
        </p:nvPicPr>
        <p:blipFill>
          <a:blip r:embed="rId2"/>
          <a:stretch>
            <a:fillRect/>
          </a:stretch>
        </p:blipFill>
        <p:spPr>
          <a:xfrm>
            <a:off x="13648" y="2703362"/>
            <a:ext cx="9144000" cy="3810531"/>
          </a:xfrm>
          <a:prstGeom prst="rect">
            <a:avLst/>
          </a:prstGeom>
        </p:spPr>
      </p:pic>
      <p:sp>
        <p:nvSpPr>
          <p:cNvPr id="3" name="标题 2">
            <a:extLst>
              <a:ext uri="{FF2B5EF4-FFF2-40B4-BE49-F238E27FC236}">
                <a16:creationId xmlns:a16="http://schemas.microsoft.com/office/drawing/2014/main" id="{F45F10A0-E1EF-4E00-BD7D-7BD379987852}"/>
              </a:ext>
            </a:extLst>
          </p:cNvPr>
          <p:cNvSpPr>
            <a:spLocks noGrp="1"/>
          </p:cNvSpPr>
          <p:nvPr>
            <p:ph type="title"/>
          </p:nvPr>
        </p:nvSpPr>
        <p:spPr/>
        <p:txBody>
          <a:bodyPr/>
          <a:lstStyle/>
          <a:p>
            <a:r>
              <a:rPr lang="en-US" altLang="zh-CN" dirty="0"/>
              <a:t>SUMO</a:t>
            </a:r>
            <a:r>
              <a:rPr lang="zh-CN" altLang="en-US" dirty="0"/>
              <a:t>界面</a:t>
            </a:r>
          </a:p>
        </p:txBody>
      </p:sp>
      <p:sp>
        <p:nvSpPr>
          <p:cNvPr id="4" name="内容占位符 3">
            <a:extLst>
              <a:ext uri="{FF2B5EF4-FFF2-40B4-BE49-F238E27FC236}">
                <a16:creationId xmlns:a16="http://schemas.microsoft.com/office/drawing/2014/main" id="{4E46EBCC-0E99-4A5E-BF53-C0FC834007BD}"/>
              </a:ext>
            </a:extLst>
          </p:cNvPr>
          <p:cNvSpPr>
            <a:spLocks noGrp="1"/>
          </p:cNvSpPr>
          <p:nvPr>
            <p:ph idx="1"/>
          </p:nvPr>
        </p:nvSpPr>
        <p:spPr/>
        <p:txBody>
          <a:bodyPr/>
          <a:lstStyle/>
          <a:p>
            <a:r>
              <a:rPr lang="zh-CN" altLang="en-US" sz="2400" dirty="0">
                <a:latin typeface="Times New Roman" panose="02020603050405020304" pitchFamily="18" charset="0"/>
                <a:cs typeface="Times New Roman" panose="02020603050405020304" pitchFamily="18" charset="0"/>
              </a:rPr>
              <a:t>在各种领域本体的组合下，</a:t>
            </a:r>
            <a:r>
              <a:rPr lang="en-US" altLang="zh-CN" sz="2400" dirty="0">
                <a:latin typeface="Times New Roman" panose="02020603050405020304" pitchFamily="18" charset="0"/>
                <a:cs typeface="Times New Roman" panose="02020603050405020304" pitchFamily="18" charset="0"/>
              </a:rPr>
              <a:t>SUMO</a:t>
            </a:r>
            <a:r>
              <a:rPr lang="zh-CN" altLang="en-US" sz="2400" dirty="0">
                <a:latin typeface="Times New Roman" panose="02020603050405020304" pitchFamily="18" charset="0"/>
                <a:cs typeface="Times New Roman" panose="02020603050405020304" pitchFamily="18" charset="0"/>
              </a:rPr>
              <a:t>的规模变得越来越庞大，目前，它包含超过</a:t>
            </a:r>
            <a:r>
              <a:rPr lang="en-US" altLang="zh-CN" sz="2400" dirty="0">
                <a:latin typeface="Times New Roman" panose="02020603050405020304" pitchFamily="18" charset="0"/>
                <a:cs typeface="Times New Roman" panose="02020603050405020304" pitchFamily="18" charset="0"/>
              </a:rPr>
              <a:t>13000</a:t>
            </a:r>
            <a:r>
              <a:rPr lang="zh-CN" altLang="en-US" sz="2400" dirty="0">
                <a:latin typeface="Times New Roman" panose="02020603050405020304" pitchFamily="18" charset="0"/>
                <a:cs typeface="Times New Roman" panose="02020603050405020304" pitchFamily="18" charset="0"/>
              </a:rPr>
              <a:t>个词汇和</a:t>
            </a:r>
            <a:r>
              <a:rPr lang="en-US" altLang="zh-CN" sz="2400" dirty="0">
                <a:latin typeface="Times New Roman" panose="02020603050405020304" pitchFamily="18" charset="0"/>
                <a:cs typeface="Times New Roman" panose="02020603050405020304" pitchFamily="18" charset="0"/>
              </a:rPr>
              <a:t>19</a:t>
            </a:r>
            <a:r>
              <a:rPr lang="zh-CN" altLang="en-US" sz="2400" dirty="0">
                <a:latin typeface="Times New Roman" panose="02020603050405020304" pitchFamily="18" charset="0"/>
                <a:cs typeface="Times New Roman" panose="02020603050405020304" pitchFamily="18" charset="0"/>
              </a:rPr>
              <a:t>万条公理</a:t>
            </a:r>
          </a:p>
        </p:txBody>
      </p:sp>
      <p:sp>
        <p:nvSpPr>
          <p:cNvPr id="5" name="AutoShape 2">
            <a:extLst>
              <a:ext uri="{FF2B5EF4-FFF2-40B4-BE49-F238E27FC236}">
                <a16:creationId xmlns:a16="http://schemas.microsoft.com/office/drawing/2014/main" id="{0F523085-9315-4467-AAA6-893D142757F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00800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59D5BA-4E50-4B9E-A5FB-CF1061858460}"/>
              </a:ext>
            </a:extLst>
          </p:cNvPr>
          <p:cNvSpPr>
            <a:spLocks noGrp="1"/>
          </p:cNvSpPr>
          <p:nvPr>
            <p:ph type="title"/>
          </p:nvPr>
        </p:nvSpPr>
        <p:spPr/>
        <p:txBody>
          <a:bodyPr/>
          <a:lstStyle/>
          <a:p>
            <a:r>
              <a:rPr lang="zh-CN" altLang="en-US" dirty="0"/>
              <a:t>思考（作为课后测试）</a:t>
            </a:r>
          </a:p>
        </p:txBody>
      </p:sp>
      <p:sp>
        <p:nvSpPr>
          <p:cNvPr id="3" name="内容占位符 2">
            <a:extLst>
              <a:ext uri="{FF2B5EF4-FFF2-40B4-BE49-F238E27FC236}">
                <a16:creationId xmlns:a16="http://schemas.microsoft.com/office/drawing/2014/main" id="{B52A3FEC-784F-437D-B925-0161E30AB3A2}"/>
              </a:ext>
            </a:extLst>
          </p:cNvPr>
          <p:cNvSpPr>
            <a:spLocks noGrp="1"/>
          </p:cNvSpPr>
          <p:nvPr>
            <p:ph idx="1"/>
          </p:nvPr>
        </p:nvSpPr>
        <p:spPr/>
        <p:txBody>
          <a:bodyPr/>
          <a:lstStyle/>
          <a:p>
            <a:r>
              <a:rPr lang="zh-CN" altLang="en-US" dirty="0"/>
              <a:t>思考：结合项目作业，你能用上层本体来做什么？</a:t>
            </a:r>
          </a:p>
        </p:txBody>
      </p:sp>
    </p:spTree>
    <p:extLst>
      <p:ext uri="{BB962C8B-B14F-4D97-AF65-F5344CB8AC3E}">
        <p14:creationId xmlns:p14="http://schemas.microsoft.com/office/powerpoint/2010/main" val="3442230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AB092-E7C2-4969-91D5-6E4A53614A51}"/>
              </a:ext>
            </a:extLst>
          </p:cNvPr>
          <p:cNvSpPr>
            <a:spLocks noGrp="1"/>
          </p:cNvSpPr>
          <p:nvPr>
            <p:ph type="title"/>
          </p:nvPr>
        </p:nvSpPr>
        <p:spPr/>
        <p:txBody>
          <a:bodyPr/>
          <a:lstStyle/>
          <a:p>
            <a:r>
              <a:rPr lang="en-US" altLang="zh-CN" dirty="0"/>
              <a:t>JC3IEDM</a:t>
            </a:r>
            <a:endParaRPr lang="zh-CN" altLang="en-US" dirty="0"/>
          </a:p>
        </p:txBody>
      </p:sp>
      <p:sp>
        <p:nvSpPr>
          <p:cNvPr id="177155" name="内容占位符 2">
            <a:extLst>
              <a:ext uri="{FF2B5EF4-FFF2-40B4-BE49-F238E27FC236}">
                <a16:creationId xmlns:a16="http://schemas.microsoft.com/office/drawing/2014/main" id="{A10D4700-73D6-490C-B129-3D7EEAD8848C}"/>
              </a:ext>
            </a:extLst>
          </p:cNvPr>
          <p:cNvSpPr>
            <a:spLocks noGrp="1"/>
          </p:cNvSpPr>
          <p:nvPr>
            <p:ph idx="1"/>
          </p:nvPr>
        </p:nvSpPr>
        <p:spPr/>
        <p:txBody>
          <a:bodyPr/>
          <a:lstStyle/>
          <a:p>
            <a:r>
              <a:rPr lang="zh-CN" altLang="en-US" sz="2800" dirty="0"/>
              <a:t>联合咨询、指挥和控制信息交换数据模型（</a:t>
            </a:r>
            <a:r>
              <a:rPr lang="en-US" altLang="zh-CN" sz="2800" dirty="0"/>
              <a:t>the Joint C3 Information Exchange Data Model</a:t>
            </a:r>
            <a:r>
              <a:rPr lang="zh-CN" altLang="en-US" sz="2800" dirty="0"/>
              <a:t>，</a:t>
            </a:r>
            <a:r>
              <a:rPr lang="en-US" altLang="zh-CN" sz="2800" dirty="0"/>
              <a:t>JC3IEDM)</a:t>
            </a:r>
            <a:r>
              <a:rPr lang="zh-CN" altLang="en-US" sz="2800" dirty="0"/>
              <a:t>是北约组织成员针对咨询、指挥和控制（</a:t>
            </a:r>
            <a:r>
              <a:rPr lang="en-US" altLang="zh-CN" sz="2800" dirty="0"/>
              <a:t>Consultation, Command and Control </a:t>
            </a:r>
            <a:r>
              <a:rPr lang="zh-CN" altLang="en-US" sz="2800" dirty="0"/>
              <a:t>，</a:t>
            </a:r>
            <a:r>
              <a:rPr lang="en-US" altLang="zh-CN" sz="2800" dirty="0"/>
              <a:t>C3</a:t>
            </a:r>
            <a:r>
              <a:rPr lang="zh-CN" altLang="en-US" sz="2800" dirty="0"/>
              <a:t>）的信息交换而建立的数据模型，目前已</a:t>
            </a:r>
            <a:r>
              <a:rPr lang="zh-CN" altLang="en-US" sz="2800" dirty="0">
                <a:solidFill>
                  <a:srgbClr val="FF0000"/>
                </a:solidFill>
              </a:rPr>
              <a:t>采用国际标准语言</a:t>
            </a:r>
            <a:r>
              <a:rPr lang="en-US" altLang="zh-CN" sz="2800" dirty="0">
                <a:solidFill>
                  <a:srgbClr val="FF0000"/>
                </a:solidFill>
              </a:rPr>
              <a:t>OWL-DL</a:t>
            </a:r>
            <a:r>
              <a:rPr lang="zh-CN" altLang="en-US" sz="2800" dirty="0">
                <a:solidFill>
                  <a:srgbClr val="FF0000"/>
                </a:solidFill>
              </a:rPr>
              <a:t>进行了形式化建模</a:t>
            </a:r>
            <a:endParaRPr lang="en-US" altLang="zh-CN" sz="2800" dirty="0"/>
          </a:p>
          <a:p>
            <a:r>
              <a:rPr lang="en-US" altLang="zh-CN" sz="2800" dirty="0"/>
              <a:t>JC3IEDM</a:t>
            </a:r>
            <a:r>
              <a:rPr lang="zh-CN" altLang="en-US" sz="2800" dirty="0"/>
              <a:t>的前身是</a:t>
            </a:r>
            <a:r>
              <a:rPr lang="en-US" altLang="zh-CN" sz="2800" dirty="0"/>
              <a:t>C2IEDM</a:t>
            </a:r>
            <a:r>
              <a:rPr lang="zh-CN" altLang="en-US" sz="2800" dirty="0"/>
              <a:t>（</a:t>
            </a:r>
            <a:r>
              <a:rPr lang="en-US" altLang="zh-CN" sz="2800" dirty="0"/>
              <a:t>Command and Control Information Exchange Data Model</a:t>
            </a:r>
            <a:r>
              <a:rPr lang="zh-CN" altLang="en-US" sz="2800" dirty="0"/>
              <a:t>），已经开发了</a:t>
            </a:r>
            <a:r>
              <a:rPr lang="en-US" altLang="zh-CN" sz="2800" dirty="0"/>
              <a:t>20</a:t>
            </a:r>
            <a:r>
              <a:rPr lang="zh-CN" altLang="en-US" sz="2800" dirty="0"/>
              <a:t>多年</a:t>
            </a:r>
            <a:endParaRPr lang="en-US" altLang="zh-CN" sz="2800" dirty="0"/>
          </a:p>
        </p:txBody>
      </p:sp>
      <p:sp>
        <p:nvSpPr>
          <p:cNvPr id="3" name="矩形 2">
            <a:extLst>
              <a:ext uri="{FF2B5EF4-FFF2-40B4-BE49-F238E27FC236}">
                <a16:creationId xmlns:a16="http://schemas.microsoft.com/office/drawing/2014/main" id="{09DA02AA-8EF1-462A-81A4-97E22B5A46B7}"/>
              </a:ext>
            </a:extLst>
          </p:cNvPr>
          <p:cNvSpPr/>
          <p:nvPr/>
        </p:nvSpPr>
        <p:spPr>
          <a:xfrm>
            <a:off x="3668893" y="770832"/>
            <a:ext cx="5319653" cy="461665"/>
          </a:xfrm>
          <a:prstGeom prst="rect">
            <a:avLst/>
          </a:prstGeom>
        </p:spPr>
        <p:txBody>
          <a:bodyPr wrap="square">
            <a:spAutoFit/>
          </a:bodyPr>
          <a:lstStyle/>
          <a:p>
            <a:r>
              <a:rPr lang="en-US" altLang="zh-CN" sz="2400" dirty="0">
                <a:latin typeface="Times New Roman" panose="02020603050405020304" pitchFamily="18" charset="0"/>
                <a:ea typeface="Tahoma" panose="020B0604030504040204" pitchFamily="34" charset="0"/>
                <a:cs typeface="Times New Roman" panose="02020603050405020304" pitchFamily="18" charset="0"/>
              </a:rPr>
              <a:t>http://mda.cloudexp.com/downloads.html</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178" name="标题 1">
            <a:extLst>
              <a:ext uri="{FF2B5EF4-FFF2-40B4-BE49-F238E27FC236}">
                <a16:creationId xmlns:a16="http://schemas.microsoft.com/office/drawing/2014/main" id="{C8EC79BF-C38C-407E-8552-A936D8E999A7}"/>
              </a:ext>
            </a:extLst>
          </p:cNvPr>
          <p:cNvSpPr>
            <a:spLocks noGrp="1"/>
          </p:cNvSpPr>
          <p:nvPr>
            <p:ph type="title"/>
          </p:nvPr>
        </p:nvSpPr>
        <p:spPr/>
        <p:txBody>
          <a:bodyPr/>
          <a:lstStyle/>
          <a:p>
            <a:r>
              <a:rPr lang="zh-CN" altLang="en-US" dirty="0"/>
              <a:t>上层概念</a:t>
            </a:r>
          </a:p>
        </p:txBody>
      </p:sp>
      <p:sp>
        <p:nvSpPr>
          <p:cNvPr id="2" name="内容占位符 1">
            <a:extLst>
              <a:ext uri="{FF2B5EF4-FFF2-40B4-BE49-F238E27FC236}">
                <a16:creationId xmlns:a16="http://schemas.microsoft.com/office/drawing/2014/main" id="{FC93FA34-D875-43C3-A236-89406FD578F6}"/>
              </a:ext>
            </a:extLst>
          </p:cNvPr>
          <p:cNvSpPr>
            <a:spLocks noGrp="1"/>
          </p:cNvSpPr>
          <p:nvPr>
            <p:ph idx="1"/>
          </p:nvPr>
        </p:nvSpPr>
        <p:spPr/>
        <p:txBody>
          <a:bodyPr/>
          <a:lstStyle/>
          <a:p>
            <a:endParaRPr lang="zh-CN" altLang="en-US"/>
          </a:p>
        </p:txBody>
      </p:sp>
      <p:pic>
        <p:nvPicPr>
          <p:cNvPr id="178179" name="Picture 2">
            <a:extLst>
              <a:ext uri="{FF2B5EF4-FFF2-40B4-BE49-F238E27FC236}">
                <a16:creationId xmlns:a16="http://schemas.microsoft.com/office/drawing/2014/main" id="{762BDE09-1557-4BFC-BC0A-4D0F072877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72"/>
          <a:stretch/>
        </p:blipFill>
        <p:spPr bwMode="auto">
          <a:xfrm>
            <a:off x="642938" y="1816274"/>
            <a:ext cx="8039100" cy="477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标注 8">
            <a:extLst>
              <a:ext uri="{FF2B5EF4-FFF2-40B4-BE49-F238E27FC236}">
                <a16:creationId xmlns:a16="http://schemas.microsoft.com/office/drawing/2014/main" id="{20E5E200-F047-423C-9235-C52E74F08FF8}"/>
              </a:ext>
            </a:extLst>
          </p:cNvPr>
          <p:cNvSpPr/>
          <p:nvPr/>
        </p:nvSpPr>
        <p:spPr>
          <a:xfrm>
            <a:off x="5286375" y="1306425"/>
            <a:ext cx="3571875" cy="1643062"/>
          </a:xfrm>
          <a:prstGeom prst="wedgeRoundRectCallout">
            <a:avLst>
              <a:gd name="adj1" fmla="val -113174"/>
              <a:gd name="adj2" fmla="val 48675"/>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zh-CN" altLang="en-US" sz="1800" b="1" dirty="0">
                <a:solidFill>
                  <a:srgbClr val="0070C0"/>
                </a:solidFill>
              </a:rPr>
              <a:t>态势就是关于对象的信息，包括对象之间的关系，对象之间的隶属关系，对象所具有的能力、状态、位置和地址等。</a:t>
            </a:r>
          </a:p>
        </p:txBody>
      </p:sp>
      <p:sp>
        <p:nvSpPr>
          <p:cNvPr id="7" name="圆角矩形标注 6">
            <a:extLst>
              <a:ext uri="{FF2B5EF4-FFF2-40B4-BE49-F238E27FC236}">
                <a16:creationId xmlns:a16="http://schemas.microsoft.com/office/drawing/2014/main" id="{1D373615-99BB-4DE3-A774-C6DF7136D720}"/>
              </a:ext>
            </a:extLst>
          </p:cNvPr>
          <p:cNvSpPr/>
          <p:nvPr/>
        </p:nvSpPr>
        <p:spPr>
          <a:xfrm>
            <a:off x="5072063" y="2806612"/>
            <a:ext cx="3571875" cy="1643063"/>
          </a:xfrm>
          <a:prstGeom prst="wedgeRoundRectCallout">
            <a:avLst>
              <a:gd name="adj1" fmla="val -105798"/>
              <a:gd name="adj2" fmla="val 65653"/>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zh-CN" altLang="en-US" sz="2000" b="1" dirty="0">
                <a:solidFill>
                  <a:srgbClr val="0070C0"/>
                </a:solidFill>
              </a:rPr>
              <a:t>主要描述战场空间的行为和事件，即围绕对象在过去、现在或将来发生的活动，详细内容包括计划、执行、观测、事件的报告等。</a:t>
            </a:r>
          </a:p>
        </p:txBody>
      </p:sp>
      <p:sp>
        <p:nvSpPr>
          <p:cNvPr id="10" name="圆角矩形标注 9">
            <a:extLst>
              <a:ext uri="{FF2B5EF4-FFF2-40B4-BE49-F238E27FC236}">
                <a16:creationId xmlns:a16="http://schemas.microsoft.com/office/drawing/2014/main" id="{E8967F01-EBF9-4DB6-B6AE-D626306CB8B0}"/>
              </a:ext>
            </a:extLst>
          </p:cNvPr>
          <p:cNvSpPr/>
          <p:nvPr/>
        </p:nvSpPr>
        <p:spPr>
          <a:xfrm>
            <a:off x="5286375" y="3949612"/>
            <a:ext cx="3571875" cy="1285875"/>
          </a:xfrm>
          <a:prstGeom prst="wedgeRoundRectCallout">
            <a:avLst>
              <a:gd name="adj1" fmla="val -104063"/>
              <a:gd name="adj2" fmla="val 78911"/>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zh-CN" altLang="en-US" sz="2000" b="1" dirty="0">
                <a:solidFill>
                  <a:srgbClr val="0070C0"/>
                </a:solidFill>
              </a:rPr>
              <a:t>把数据分组为信息包的形式进行描述和使用。绝大多数的动态数据是用信息包的形式来表现的。</a:t>
            </a:r>
          </a:p>
        </p:txBody>
      </p:sp>
      <p:sp>
        <p:nvSpPr>
          <p:cNvPr id="6" name="圆角矩形标注 5">
            <a:extLst>
              <a:ext uri="{FF2B5EF4-FFF2-40B4-BE49-F238E27FC236}">
                <a16:creationId xmlns:a16="http://schemas.microsoft.com/office/drawing/2014/main" id="{2D8612E5-25E1-4A80-916F-BB6C98C83E37}"/>
              </a:ext>
            </a:extLst>
          </p:cNvPr>
          <p:cNvSpPr/>
          <p:nvPr/>
        </p:nvSpPr>
        <p:spPr>
          <a:xfrm>
            <a:off x="5357813" y="520612"/>
            <a:ext cx="3571875" cy="1643063"/>
          </a:xfrm>
          <a:prstGeom prst="wedgeRoundRectCallout">
            <a:avLst>
              <a:gd name="adj1" fmla="val -110137"/>
              <a:gd name="adj2" fmla="val 58107"/>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000" b="1" dirty="0">
                <a:solidFill>
                  <a:srgbClr val="0070C0"/>
                </a:solidFill>
              </a:rPr>
              <a:t>JC3IEDM</a:t>
            </a:r>
            <a:r>
              <a:rPr lang="zh-CN" altLang="en-US" sz="2000" b="1" dirty="0">
                <a:solidFill>
                  <a:srgbClr val="0070C0"/>
                </a:solidFill>
              </a:rPr>
              <a:t>定义的对象包括人员、单位、物资、设施和要素。</a:t>
            </a:r>
            <a:r>
              <a:rPr lang="en-US" sz="2000" b="1" dirty="0">
                <a:solidFill>
                  <a:srgbClr val="0070C0"/>
                </a:solidFill>
              </a:rPr>
              <a:t>C2IEDM</a:t>
            </a:r>
            <a:r>
              <a:rPr lang="zh-CN" altLang="en-US" sz="2000" b="1" dirty="0">
                <a:solidFill>
                  <a:srgbClr val="0070C0"/>
                </a:solidFill>
              </a:rPr>
              <a:t>证明了这五个子类型涵盖了整个战场空间的所有对象。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10"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2" name="标题 1">
            <a:extLst>
              <a:ext uri="{FF2B5EF4-FFF2-40B4-BE49-F238E27FC236}">
                <a16:creationId xmlns:a16="http://schemas.microsoft.com/office/drawing/2014/main" id="{F57D6A50-6305-4A66-8CB4-A96FE23C9F70}"/>
              </a:ext>
            </a:extLst>
          </p:cNvPr>
          <p:cNvSpPr>
            <a:spLocks noGrp="1"/>
          </p:cNvSpPr>
          <p:nvPr>
            <p:ph type="title"/>
          </p:nvPr>
        </p:nvSpPr>
        <p:spPr/>
        <p:txBody>
          <a:bodyPr/>
          <a:lstStyle/>
          <a:p>
            <a:r>
              <a:rPr lang="zh-CN" altLang="en-US" sz="3600" dirty="0"/>
              <a:t>概念之间的关系</a:t>
            </a:r>
          </a:p>
        </p:txBody>
      </p:sp>
      <p:sp>
        <p:nvSpPr>
          <p:cNvPr id="3" name="内容占位符 2">
            <a:extLst>
              <a:ext uri="{FF2B5EF4-FFF2-40B4-BE49-F238E27FC236}">
                <a16:creationId xmlns:a16="http://schemas.microsoft.com/office/drawing/2014/main" id="{2EAEE40A-8524-47B8-B4A9-ED4F53B88AB9}"/>
              </a:ext>
            </a:extLst>
          </p:cNvPr>
          <p:cNvSpPr>
            <a:spLocks noGrp="1"/>
          </p:cNvSpPr>
          <p:nvPr>
            <p:ph idx="1"/>
          </p:nvPr>
        </p:nvSpPr>
        <p:spPr/>
        <p:txBody>
          <a:bodyPr/>
          <a:lstStyle/>
          <a:p>
            <a:endParaRPr lang="zh-CN" altLang="en-US"/>
          </a:p>
        </p:txBody>
      </p:sp>
      <p:pic>
        <p:nvPicPr>
          <p:cNvPr id="179203" name="Picture 2">
            <a:extLst>
              <a:ext uri="{FF2B5EF4-FFF2-40B4-BE49-F238E27FC236}">
                <a16:creationId xmlns:a16="http://schemas.microsoft.com/office/drawing/2014/main" id="{136B43B6-3A6E-4FCA-AE19-F1F8596D1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541463"/>
            <a:ext cx="8277225"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波形 3">
            <a:extLst>
              <a:ext uri="{FF2B5EF4-FFF2-40B4-BE49-F238E27FC236}">
                <a16:creationId xmlns:a16="http://schemas.microsoft.com/office/drawing/2014/main" id="{F929062F-6D53-4A8A-9C62-39162B9744C5}"/>
              </a:ext>
            </a:extLst>
          </p:cNvPr>
          <p:cNvSpPr/>
          <p:nvPr/>
        </p:nvSpPr>
        <p:spPr>
          <a:xfrm>
            <a:off x="357188" y="3857625"/>
            <a:ext cx="8358187" cy="2857500"/>
          </a:xfrm>
          <a:prstGeom prst="wav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000" b="1" dirty="0">
                <a:solidFill>
                  <a:srgbClr val="0070C0"/>
                </a:solidFill>
              </a:rPr>
              <a:t>JC3IEDM</a:t>
            </a:r>
            <a:r>
              <a:rPr lang="zh-CN" altLang="en-US" sz="2000" b="1" dirty="0">
                <a:solidFill>
                  <a:srgbClr val="0070C0"/>
                </a:solidFill>
              </a:rPr>
              <a:t>含有大约</a:t>
            </a:r>
            <a:r>
              <a:rPr lang="en-US" sz="2000" b="1" dirty="0">
                <a:solidFill>
                  <a:srgbClr val="0070C0"/>
                </a:solidFill>
              </a:rPr>
              <a:t>300</a:t>
            </a:r>
            <a:r>
              <a:rPr lang="zh-CN" altLang="en-US" sz="2000" b="1" dirty="0">
                <a:solidFill>
                  <a:srgbClr val="0070C0"/>
                </a:solidFill>
              </a:rPr>
              <a:t>信息种类，描述了战场空间中所有的对象现象、事件、活动、状态、关系等信息；</a:t>
            </a:r>
            <a:r>
              <a:rPr lang="en-US" sz="2000" b="1" dirty="0">
                <a:solidFill>
                  <a:srgbClr val="0070C0"/>
                </a:solidFill>
              </a:rPr>
              <a:t>4500</a:t>
            </a:r>
            <a:r>
              <a:rPr lang="zh-CN" altLang="en-US" sz="2000" b="1" dirty="0">
                <a:solidFill>
                  <a:srgbClr val="0070C0"/>
                </a:solidFill>
              </a:rPr>
              <a:t>条与领域相关的规则用于描述数据元素之间的关系，其中包括与军事作战领域相关的规则，如机动、火力支援、防空、以及反恐特别作战等等。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CF498-81E9-4F69-B3AF-0D5099F9CB28}"/>
              </a:ext>
            </a:extLst>
          </p:cNvPr>
          <p:cNvSpPr>
            <a:spLocks noGrp="1"/>
          </p:cNvSpPr>
          <p:nvPr>
            <p:ph type="title"/>
          </p:nvPr>
        </p:nvSpPr>
        <p:spPr/>
        <p:txBody>
          <a:bodyPr/>
          <a:lstStyle/>
          <a:p>
            <a:r>
              <a:rPr lang="zh-CN" altLang="en-US" dirty="0"/>
              <a:t>空间目标识别本体</a:t>
            </a:r>
            <a:r>
              <a:rPr lang="en-US" altLang="zh-CN" dirty="0" err="1"/>
              <a:t>OntoStar</a:t>
            </a:r>
            <a:endParaRPr lang="zh-CN" altLang="en-US" dirty="0"/>
          </a:p>
        </p:txBody>
      </p:sp>
      <p:sp>
        <p:nvSpPr>
          <p:cNvPr id="3" name="内容占位符 2">
            <a:extLst>
              <a:ext uri="{FF2B5EF4-FFF2-40B4-BE49-F238E27FC236}">
                <a16:creationId xmlns:a16="http://schemas.microsoft.com/office/drawing/2014/main" id="{AC10611B-97FF-482D-BD2F-A039108D07DD}"/>
              </a:ext>
            </a:extLst>
          </p:cNvPr>
          <p:cNvSpPr>
            <a:spLocks noGrp="1"/>
          </p:cNvSpPr>
          <p:nvPr>
            <p:ph idx="1"/>
          </p:nvPr>
        </p:nvSpPr>
        <p:spPr/>
        <p:txBody>
          <a:bodyPr/>
          <a:lstStyle/>
          <a:p>
            <a:r>
              <a:rPr lang="en-US" altLang="zh-CN" sz="3200" dirty="0" err="1"/>
              <a:t>OntoStar</a:t>
            </a:r>
            <a:r>
              <a:rPr lang="zh-CN" altLang="en-US" sz="3200" dirty="0"/>
              <a:t>共包含了近</a:t>
            </a:r>
            <a:r>
              <a:rPr lang="en-US" altLang="zh-CN" sz="3200" dirty="0"/>
              <a:t>200</a:t>
            </a:r>
            <a:r>
              <a:rPr lang="zh-CN" altLang="en-US" sz="3200" dirty="0"/>
              <a:t>个空间目标分类概念和近</a:t>
            </a:r>
            <a:r>
              <a:rPr lang="en-US" altLang="zh-CN" sz="3200" dirty="0"/>
              <a:t>100</a:t>
            </a:r>
            <a:r>
              <a:rPr lang="zh-CN" altLang="en-US" sz="3200" dirty="0"/>
              <a:t>个属性概念，顶层分类体系包括</a:t>
            </a:r>
            <a:endParaRPr lang="en-US" altLang="zh-CN" sz="3200" dirty="0"/>
          </a:p>
          <a:p>
            <a:pPr lvl="1"/>
            <a:r>
              <a:rPr lang="zh-CN" altLang="en-US" sz="2400" dirty="0"/>
              <a:t>特征、载荷、轨道、识别技术、传感器和空间目标等</a:t>
            </a:r>
          </a:p>
          <a:p>
            <a:r>
              <a:rPr lang="en-US" altLang="zh-CN" sz="3200" dirty="0" err="1"/>
              <a:t>OntoStar</a:t>
            </a:r>
            <a:r>
              <a:rPr lang="zh-CN" altLang="en-US" sz="3200" dirty="0"/>
              <a:t>共包含了</a:t>
            </a:r>
            <a:r>
              <a:rPr lang="en-US" altLang="zh-CN" sz="3200" dirty="0"/>
              <a:t>1000</a:t>
            </a:r>
            <a:r>
              <a:rPr lang="zh-CN" altLang="en-US" sz="3200" dirty="0"/>
              <a:t>多条公理</a:t>
            </a:r>
            <a:endParaRPr lang="en-US" altLang="zh-CN" sz="3200" dirty="0"/>
          </a:p>
          <a:p>
            <a:pPr lvl="1">
              <a:lnSpc>
                <a:spcPct val="100000"/>
              </a:lnSpc>
            </a:pPr>
            <a:r>
              <a:rPr lang="zh-CN" altLang="en-US" sz="2400" dirty="0">
                <a:latin typeface="Times New Roman" panose="02020603050405020304" pitchFamily="18" charset="0"/>
                <a:cs typeface="Times New Roman" panose="02020603050405020304" pitchFamily="18" charset="0"/>
              </a:rPr>
              <a:t>类公理</a:t>
            </a:r>
            <a:r>
              <a:rPr lang="en-US" altLang="zh-CN" sz="2400" dirty="0">
                <a:latin typeface="Times New Roman" panose="02020603050405020304" pitchFamily="18" charset="0"/>
                <a:cs typeface="Times New Roman" panose="02020603050405020304" pitchFamily="18" charset="0"/>
              </a:rPr>
              <a:t>200</a:t>
            </a:r>
            <a:r>
              <a:rPr lang="zh-CN" altLang="en-US" sz="2400" dirty="0">
                <a:latin typeface="Times New Roman" panose="02020603050405020304" pitchFamily="18" charset="0"/>
                <a:cs typeface="Times New Roman" panose="02020603050405020304" pitchFamily="18" charset="0"/>
              </a:rPr>
              <a:t>多条</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对象属性公理共</a:t>
            </a:r>
            <a:r>
              <a:rPr lang="en-US" altLang="zh-CN" sz="2400" dirty="0">
                <a:latin typeface="Times New Roman" panose="02020603050405020304" pitchFamily="18" charset="0"/>
                <a:cs typeface="Times New Roman" panose="02020603050405020304" pitchFamily="18" charset="0"/>
              </a:rPr>
              <a:t>34</a:t>
            </a:r>
            <a:r>
              <a:rPr lang="zh-CN" altLang="en-US" sz="2400" dirty="0">
                <a:latin typeface="Times New Roman" panose="02020603050405020304" pitchFamily="18" charset="0"/>
                <a:cs typeface="Times New Roman" panose="02020603050405020304" pitchFamily="18" charset="0"/>
              </a:rPr>
              <a:t>条、数据属性公理共</a:t>
            </a:r>
            <a:r>
              <a:rPr lang="en-US" altLang="zh-CN" sz="2400" dirty="0">
                <a:latin typeface="Times New Roman" panose="02020603050405020304" pitchFamily="18" charset="0"/>
                <a:cs typeface="Times New Roman" panose="02020603050405020304" pitchFamily="18" charset="0"/>
              </a:rPr>
              <a:t>140</a:t>
            </a:r>
            <a:r>
              <a:rPr lang="zh-CN" altLang="en-US" sz="2400" dirty="0">
                <a:latin typeface="Times New Roman" panose="02020603050405020304" pitchFamily="18" charset="0"/>
                <a:cs typeface="Times New Roman" panose="02020603050405020304" pitchFamily="18" charset="0"/>
              </a:rPr>
              <a:t>条</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en-US" altLang="zh-CN" sz="2400" dirty="0">
                <a:latin typeface="Times New Roman" panose="02020603050405020304" pitchFamily="18" charset="0"/>
                <a:cs typeface="Times New Roman" panose="02020603050405020304" pitchFamily="18" charset="0"/>
              </a:rPr>
              <a:t>SWRL</a:t>
            </a:r>
            <a:r>
              <a:rPr lang="zh-CN" altLang="en-US" sz="2400" dirty="0">
                <a:latin typeface="Times New Roman" panose="02020603050405020304" pitchFamily="18" charset="0"/>
                <a:cs typeface="Times New Roman" panose="02020603050405020304" pitchFamily="18" charset="0"/>
              </a:rPr>
              <a:t>规则</a:t>
            </a:r>
            <a:r>
              <a:rPr lang="en-US" altLang="zh-CN" sz="2400" dirty="0">
                <a:latin typeface="Times New Roman" panose="02020603050405020304" pitchFamily="18" charset="0"/>
                <a:cs typeface="Times New Roman" panose="02020603050405020304" pitchFamily="18" charset="0"/>
              </a:rPr>
              <a:t>400</a:t>
            </a:r>
            <a:r>
              <a:rPr lang="zh-CN" altLang="en-US" sz="2400" dirty="0">
                <a:latin typeface="Times New Roman" panose="02020603050405020304" pitchFamily="18" charset="0"/>
                <a:cs typeface="Times New Roman" panose="02020603050405020304" pitchFamily="18" charset="0"/>
              </a:rPr>
              <a:t>多条</a:t>
            </a:r>
            <a:endParaRPr lang="en-US" altLang="zh-CN" sz="2400" dirty="0">
              <a:latin typeface="Times New Roman" panose="02020603050405020304" pitchFamily="18" charset="0"/>
              <a:cs typeface="Times New Roman" panose="02020603050405020304" pitchFamily="18" charset="0"/>
            </a:endParaRPr>
          </a:p>
          <a:p>
            <a:pPr lvl="1">
              <a:lnSpc>
                <a:spcPct val="100000"/>
              </a:lnSpc>
            </a:pPr>
            <a:r>
              <a:rPr lang="zh-CN" altLang="en-US" sz="2400" dirty="0">
                <a:latin typeface="Times New Roman" panose="02020603050405020304" pitchFamily="18" charset="0"/>
                <a:cs typeface="Times New Roman" panose="02020603050405020304" pitchFamily="18" charset="0"/>
              </a:rPr>
              <a:t>其他约束公理</a:t>
            </a:r>
            <a:r>
              <a:rPr lang="en-US" altLang="zh-CN" sz="2400" dirty="0">
                <a:latin typeface="Times New Roman" panose="02020603050405020304" pitchFamily="18" charset="0"/>
                <a:cs typeface="Times New Roman" panose="02020603050405020304" pitchFamily="18" charset="0"/>
              </a:rPr>
              <a:t>400</a:t>
            </a:r>
            <a:r>
              <a:rPr lang="zh-CN" altLang="en-US" sz="2400" dirty="0">
                <a:latin typeface="Times New Roman" panose="02020603050405020304" pitchFamily="18" charset="0"/>
                <a:cs typeface="Times New Roman" panose="02020603050405020304" pitchFamily="18" charset="0"/>
              </a:rPr>
              <a:t>多条</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226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34DD-0834-4431-A159-094335F4E161}"/>
              </a:ext>
            </a:extLst>
          </p:cNvPr>
          <p:cNvSpPr>
            <a:spLocks noGrp="1"/>
          </p:cNvSpPr>
          <p:nvPr>
            <p:ph type="title"/>
          </p:nvPr>
        </p:nvSpPr>
        <p:spPr/>
        <p:txBody>
          <a:bodyPr/>
          <a:lstStyle/>
          <a:p>
            <a:r>
              <a:rPr lang="zh-CN" altLang="en-US" dirty="0"/>
              <a:t>分类体系</a:t>
            </a:r>
          </a:p>
        </p:txBody>
      </p:sp>
      <p:sp>
        <p:nvSpPr>
          <p:cNvPr id="3" name="内容占位符 2">
            <a:extLst>
              <a:ext uri="{FF2B5EF4-FFF2-40B4-BE49-F238E27FC236}">
                <a16:creationId xmlns:a16="http://schemas.microsoft.com/office/drawing/2014/main" id="{F1FF935D-D576-4521-8FBA-02182A4C6F6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7FCD3A94-365C-447F-B3A5-E69908171482}"/>
              </a:ext>
            </a:extLst>
          </p:cNvPr>
          <p:cNvPicPr/>
          <p:nvPr/>
        </p:nvPicPr>
        <p:blipFill>
          <a:blip r:embed="rId2" cstate="print"/>
          <a:srcRect/>
          <a:stretch>
            <a:fillRect/>
          </a:stretch>
        </p:blipFill>
        <p:spPr bwMode="auto">
          <a:xfrm>
            <a:off x="0" y="1553540"/>
            <a:ext cx="9144000" cy="4922415"/>
          </a:xfrm>
          <a:prstGeom prst="rect">
            <a:avLst/>
          </a:prstGeom>
          <a:noFill/>
          <a:ln w="9525">
            <a:noFill/>
            <a:miter lim="800000"/>
            <a:headEnd/>
            <a:tailEnd/>
          </a:ln>
        </p:spPr>
      </p:pic>
    </p:spTree>
    <p:extLst>
      <p:ext uri="{BB962C8B-B14F-4D97-AF65-F5344CB8AC3E}">
        <p14:creationId xmlns:p14="http://schemas.microsoft.com/office/powerpoint/2010/main" val="760212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386C3-1CBA-48B9-98ED-85A5571DE018}"/>
              </a:ext>
            </a:extLst>
          </p:cNvPr>
          <p:cNvSpPr>
            <a:spLocks noGrp="1"/>
          </p:cNvSpPr>
          <p:nvPr>
            <p:ph type="title"/>
          </p:nvPr>
        </p:nvSpPr>
        <p:spPr/>
        <p:txBody>
          <a:bodyPr/>
          <a:lstStyle/>
          <a:p>
            <a:r>
              <a:rPr lang="zh-CN" altLang="en-US" dirty="0"/>
              <a:t>公理、规则集</a:t>
            </a:r>
          </a:p>
        </p:txBody>
      </p:sp>
      <p:sp>
        <p:nvSpPr>
          <p:cNvPr id="3" name="内容占位符 2">
            <a:extLst>
              <a:ext uri="{FF2B5EF4-FFF2-40B4-BE49-F238E27FC236}">
                <a16:creationId xmlns:a16="http://schemas.microsoft.com/office/drawing/2014/main" id="{AB6B91B3-1095-4D6D-A6BC-616095159D44}"/>
              </a:ext>
            </a:extLst>
          </p:cNvPr>
          <p:cNvSpPr>
            <a:spLocks noGrp="1"/>
          </p:cNvSpPr>
          <p:nvPr>
            <p:ph idx="1"/>
          </p:nvPr>
        </p:nvSpPr>
        <p:spPr/>
        <p:txBody>
          <a:bodyPr/>
          <a:lstStyle/>
          <a:p>
            <a:pPr indent="304800" algn="just">
              <a:lnSpc>
                <a:spcPct val="125000"/>
              </a:lnSpc>
              <a:spcAft>
                <a:spcPts val="0"/>
              </a:spcAft>
            </a:pPr>
            <a:r>
              <a:rPr lang="zh-CN" altLang="en-US" sz="3200" kern="100" dirty="0">
                <a:solidFill>
                  <a:srgbClr val="000000"/>
                </a:solidFill>
                <a:latin typeface="Times New Roman" panose="02020603050405020304" pitchFamily="18" charset="0"/>
              </a:rPr>
              <a:t>空间目标识别领域知识</a:t>
            </a:r>
            <a:endParaRPr lang="en-US" altLang="zh-CN" sz="3200" kern="100" dirty="0">
              <a:solidFill>
                <a:srgbClr val="000000"/>
              </a:solidFill>
              <a:latin typeface="Times New Roman" panose="02020603050405020304" pitchFamily="18" charset="0"/>
            </a:endParaRPr>
          </a:p>
          <a:p>
            <a:pPr indent="304800" algn="just">
              <a:lnSpc>
                <a:spcPct val="125000"/>
              </a:lnSpc>
              <a:spcAft>
                <a:spcPts val="0"/>
              </a:spcAft>
            </a:pPr>
            <a:endParaRPr lang="en-US" altLang="zh-CN" sz="3200" kern="100" dirty="0">
              <a:solidFill>
                <a:srgbClr val="000000"/>
              </a:solidFill>
              <a:latin typeface="Times New Roman" panose="02020603050405020304" pitchFamily="18" charset="0"/>
            </a:endParaRPr>
          </a:p>
          <a:p>
            <a:pPr indent="304800" algn="just">
              <a:lnSpc>
                <a:spcPct val="125000"/>
              </a:lnSpc>
              <a:spcAft>
                <a:spcPts val="0"/>
              </a:spcAft>
            </a:pPr>
            <a:r>
              <a:rPr lang="zh-CN" altLang="zh-CN" sz="3200" kern="100" dirty="0">
                <a:solidFill>
                  <a:srgbClr val="000000"/>
                </a:solidFill>
                <a:latin typeface="Times New Roman" panose="02020603050405020304" pitchFamily="18" charset="0"/>
              </a:rPr>
              <a:t>推导空间目标</a:t>
            </a:r>
            <a:r>
              <a:rPr lang="zh-CN" altLang="en-US" sz="3200" kern="100" dirty="0">
                <a:solidFill>
                  <a:srgbClr val="000000"/>
                </a:solidFill>
                <a:latin typeface="Times New Roman" panose="02020603050405020304" pitchFamily="18" charset="0"/>
              </a:rPr>
              <a:t>特征</a:t>
            </a:r>
            <a:r>
              <a:rPr lang="zh-CN" altLang="zh-CN" sz="3200" kern="100" dirty="0">
                <a:solidFill>
                  <a:srgbClr val="000000"/>
                </a:solidFill>
                <a:latin typeface="Times New Roman" panose="02020603050405020304" pitchFamily="18" charset="0"/>
              </a:rPr>
              <a:t>的</a:t>
            </a:r>
            <a:r>
              <a:rPr lang="en-US" altLang="zh-CN" sz="3200" kern="100" dirty="0">
                <a:solidFill>
                  <a:srgbClr val="000000"/>
                </a:solidFill>
                <a:latin typeface="Times New Roman" panose="02020603050405020304" pitchFamily="18" charset="0"/>
              </a:rPr>
              <a:t>SWRL</a:t>
            </a:r>
            <a:r>
              <a:rPr lang="zh-CN" altLang="en-US" sz="3200" kern="100" dirty="0">
                <a:solidFill>
                  <a:srgbClr val="000000"/>
                </a:solidFill>
                <a:latin typeface="Times New Roman" panose="02020603050405020304" pitchFamily="18" charset="0"/>
              </a:rPr>
              <a:t>规则</a:t>
            </a:r>
            <a:endParaRPr lang="zh-CN" altLang="zh-CN" sz="3200" kern="100" dirty="0">
              <a:latin typeface="Times New Roman" panose="02020603050405020304" pitchFamily="18" charset="0"/>
            </a:endParaRPr>
          </a:p>
          <a:p>
            <a:pPr lvl="1" indent="0" algn="just">
              <a:lnSpc>
                <a:spcPct val="125000"/>
              </a:lnSpc>
              <a:spcAft>
                <a:spcPts val="0"/>
              </a:spcAft>
              <a:buNone/>
            </a:pPr>
            <a:r>
              <a:rPr lang="en-US" altLang="zh-CN" sz="1800" kern="100" dirty="0" err="1">
                <a:solidFill>
                  <a:srgbClr val="000000"/>
                </a:solidFill>
                <a:latin typeface="Times New Roman" panose="02020603050405020304" pitchFamily="18" charset="0"/>
              </a:rPr>
              <a:t>SpaceObject</a:t>
            </a:r>
            <a:r>
              <a:rPr lang="en-US" altLang="zh-CN" sz="1800" kern="100" dirty="0">
                <a:solidFill>
                  <a:srgbClr val="000000"/>
                </a:solidFill>
                <a:latin typeface="Times New Roman" panose="02020603050405020304" pitchFamily="18" charset="0"/>
              </a:rPr>
              <a:t>(?X),divide(?D,?RCS,0.79f),subtract(?S,?P,2.57E-13f), </a:t>
            </a:r>
            <a:r>
              <a:rPr lang="en-US" altLang="zh-CN" sz="1800" kern="100" dirty="0" err="1">
                <a:solidFill>
                  <a:srgbClr val="000000"/>
                </a:solidFill>
                <a:latin typeface="Times New Roman" panose="02020603050405020304" pitchFamily="18" charset="0"/>
              </a:rPr>
              <a:t>rcs</a:t>
            </a:r>
            <a:r>
              <a:rPr lang="en-US" altLang="zh-CN" sz="1800" kern="100" dirty="0">
                <a:solidFill>
                  <a:srgbClr val="000000"/>
                </a:solidFill>
                <a:latin typeface="Times New Roman" panose="02020603050405020304" pitchFamily="18" charset="0"/>
              </a:rPr>
              <a:t>(?X,?RCS), power(?P,?D,0.5f) -&gt; size(?X, ?S)</a:t>
            </a:r>
          </a:p>
          <a:p>
            <a:pPr marL="342900" lvl="1" indent="304800" algn="just">
              <a:lnSpc>
                <a:spcPct val="125000"/>
              </a:lnSpc>
              <a:spcAft>
                <a:spcPts val="0"/>
              </a:spcAft>
              <a:buFont typeface="Wingdings" panose="05000000000000000000" pitchFamily="2" charset="2"/>
              <a:buChar char="n"/>
            </a:pPr>
            <a:r>
              <a:rPr lang="zh-CN" altLang="en-US" sz="3200" kern="100" dirty="0">
                <a:solidFill>
                  <a:srgbClr val="000000"/>
                </a:solidFill>
                <a:latin typeface="Times New Roman" panose="02020603050405020304" pitchFamily="18" charset="0"/>
                <a:ea typeface="华文楷体" pitchFamily="2" charset="-122"/>
                <a:cs typeface="+mn-cs"/>
              </a:rPr>
              <a:t>空间目标识别规则</a:t>
            </a:r>
            <a:endParaRPr lang="zh-CN" altLang="zh-CN" sz="3200" kern="100" dirty="0">
              <a:solidFill>
                <a:srgbClr val="000000"/>
              </a:solidFill>
              <a:latin typeface="Times New Roman" panose="02020603050405020304" pitchFamily="18" charset="0"/>
              <a:ea typeface="华文楷体" pitchFamily="2" charset="-122"/>
              <a:cs typeface="+mn-cs"/>
            </a:endParaRPr>
          </a:p>
        </p:txBody>
      </p:sp>
      <p:graphicFrame>
        <p:nvGraphicFramePr>
          <p:cNvPr id="11" name="对象 10">
            <a:extLst>
              <a:ext uri="{FF2B5EF4-FFF2-40B4-BE49-F238E27FC236}">
                <a16:creationId xmlns:a16="http://schemas.microsoft.com/office/drawing/2014/main" id="{3196E0C9-CAAC-4390-9EC6-9CB50BEC7BDE}"/>
              </a:ext>
            </a:extLst>
          </p:cNvPr>
          <p:cNvGraphicFramePr>
            <a:graphicFrameLocks noChangeAspect="1"/>
          </p:cNvGraphicFramePr>
          <p:nvPr>
            <p:extLst>
              <p:ext uri="{D42A27DB-BD31-4B8C-83A1-F6EECF244321}">
                <p14:modId xmlns:p14="http://schemas.microsoft.com/office/powerpoint/2010/main" val="2510732651"/>
              </p:ext>
            </p:extLst>
          </p:nvPr>
        </p:nvGraphicFramePr>
        <p:xfrm>
          <a:off x="1204487" y="2402965"/>
          <a:ext cx="4098127" cy="273647"/>
        </p:xfrm>
        <a:graphic>
          <a:graphicData uri="http://schemas.openxmlformats.org/presentationml/2006/ole">
            <mc:AlternateContent xmlns:mc="http://schemas.openxmlformats.org/markup-compatibility/2006">
              <mc:Choice xmlns:v="urn:schemas-microsoft-com:vml" Requires="v">
                <p:oleObj spid="_x0000_s2718" name="Equation" r:id="rId3" imgW="2971800" imgH="203200" progId="Equation.DSMT4">
                  <p:embed/>
                </p:oleObj>
              </mc:Choice>
              <mc:Fallback>
                <p:oleObj name="Equation" r:id="rId3" imgW="2971800" imgH="203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4487" y="2402965"/>
                        <a:ext cx="4098127" cy="273647"/>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35897EAB-0705-4FBB-A10E-A028EF6B0642}"/>
              </a:ext>
            </a:extLst>
          </p:cNvPr>
          <p:cNvGraphicFramePr>
            <a:graphicFrameLocks noChangeAspect="1"/>
          </p:cNvGraphicFramePr>
          <p:nvPr>
            <p:extLst>
              <p:ext uri="{D42A27DB-BD31-4B8C-83A1-F6EECF244321}">
                <p14:modId xmlns:p14="http://schemas.microsoft.com/office/powerpoint/2010/main" val="2738185805"/>
              </p:ext>
            </p:extLst>
          </p:nvPr>
        </p:nvGraphicFramePr>
        <p:xfrm>
          <a:off x="1204487" y="2717988"/>
          <a:ext cx="3719406" cy="273646"/>
        </p:xfrm>
        <a:graphic>
          <a:graphicData uri="http://schemas.openxmlformats.org/presentationml/2006/ole">
            <mc:AlternateContent xmlns:mc="http://schemas.openxmlformats.org/markup-compatibility/2006">
              <mc:Choice xmlns:v="urn:schemas-microsoft-com:vml" Requires="v">
                <p:oleObj spid="_x0000_s2719" name="Equation" r:id="rId5" imgW="2717800" imgH="203200" progId="Equation.DSMT4">
                  <p:embed/>
                </p:oleObj>
              </mc:Choice>
              <mc:Fallback>
                <p:oleObj name="Equation" r:id="rId5" imgW="2717800" imgH="203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4487" y="2717988"/>
                        <a:ext cx="3719406" cy="273646"/>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7E468BD5-DAA9-4946-878E-3E92809A38E5}"/>
              </a:ext>
            </a:extLst>
          </p:cNvPr>
          <p:cNvGraphicFramePr>
            <a:graphicFrameLocks noChangeAspect="1"/>
          </p:cNvGraphicFramePr>
          <p:nvPr>
            <p:extLst>
              <p:ext uri="{D42A27DB-BD31-4B8C-83A1-F6EECF244321}">
                <p14:modId xmlns:p14="http://schemas.microsoft.com/office/powerpoint/2010/main" val="3424288441"/>
              </p:ext>
            </p:extLst>
          </p:nvPr>
        </p:nvGraphicFramePr>
        <p:xfrm>
          <a:off x="1204487" y="3037772"/>
          <a:ext cx="3782887" cy="273647"/>
        </p:xfrm>
        <a:graphic>
          <a:graphicData uri="http://schemas.openxmlformats.org/presentationml/2006/ole">
            <mc:AlternateContent xmlns:mc="http://schemas.openxmlformats.org/markup-compatibility/2006">
              <mc:Choice xmlns:v="urn:schemas-microsoft-com:vml" Requires="v">
                <p:oleObj spid="_x0000_s2720" name="Equation" r:id="rId7" imgW="2743200" imgH="203200" progId="Equation.DSMT4">
                  <p:embed/>
                </p:oleObj>
              </mc:Choice>
              <mc:Fallback>
                <p:oleObj name="Equation" r:id="rId7" imgW="2743200" imgH="2032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4487" y="3037772"/>
                        <a:ext cx="3782887" cy="273647"/>
                      </a:xfrm>
                      <a:prstGeom prst="rect">
                        <a:avLst/>
                      </a:prstGeom>
                      <a:noFill/>
                    </p:spPr>
                  </p:pic>
                </p:oleObj>
              </mc:Fallback>
            </mc:AlternateContent>
          </a:graphicData>
        </a:graphic>
      </p:graphicFrame>
      <p:sp>
        <p:nvSpPr>
          <p:cNvPr id="17" name="矩形 16">
            <a:extLst>
              <a:ext uri="{FF2B5EF4-FFF2-40B4-BE49-F238E27FC236}">
                <a16:creationId xmlns:a16="http://schemas.microsoft.com/office/drawing/2014/main" id="{037F67D5-647D-4B69-90A6-D62C33CFB815}"/>
              </a:ext>
            </a:extLst>
          </p:cNvPr>
          <p:cNvSpPr/>
          <p:nvPr/>
        </p:nvSpPr>
        <p:spPr>
          <a:xfrm>
            <a:off x="710851" y="5196143"/>
            <a:ext cx="8094945" cy="1077218"/>
          </a:xfrm>
          <a:prstGeom prst="rect">
            <a:avLst/>
          </a:prstGeom>
        </p:spPr>
        <p:txBody>
          <a:bodyPr wrap="square">
            <a:spAutoFit/>
          </a:bodyPr>
          <a:lstStyle/>
          <a:p>
            <a:pPr algn="just">
              <a:spcAft>
                <a:spcPts val="0"/>
              </a:spcAft>
            </a:pPr>
            <a:r>
              <a:rPr lang="en-US" altLang="zh-CN" sz="1600" kern="100" dirty="0" err="1">
                <a:solidFill>
                  <a:srgbClr val="000000"/>
                </a:solidFill>
                <a:latin typeface="Times New Roman" panose="02020603050405020304" pitchFamily="18" charset="0"/>
              </a:rPr>
              <a:t>SpaceObject</a:t>
            </a:r>
            <a:r>
              <a:rPr lang="en-US" altLang="zh-CN" sz="1600" kern="100" dirty="0">
                <a:solidFill>
                  <a:srgbClr val="000000"/>
                </a:solidFill>
                <a:latin typeface="Times New Roman" panose="02020603050405020304" pitchFamily="18" charset="0"/>
              </a:rPr>
              <a:t>(?S),</a:t>
            </a:r>
            <a:r>
              <a:rPr lang="en-US" altLang="zh-CN" sz="1600" kern="100" dirty="0" err="1">
                <a:solidFill>
                  <a:srgbClr val="000000"/>
                </a:solidFill>
                <a:latin typeface="Times New Roman" panose="02020603050405020304" pitchFamily="18" charset="0"/>
              </a:rPr>
              <a:t>rcs</a:t>
            </a:r>
            <a:r>
              <a:rPr lang="en-US" altLang="zh-CN" sz="1600" kern="100" dirty="0">
                <a:solidFill>
                  <a:srgbClr val="000000"/>
                </a:solidFill>
                <a:latin typeface="Times New Roman" panose="02020603050405020304" pitchFamily="18" charset="0"/>
              </a:rPr>
              <a:t>(?S,?R),</a:t>
            </a:r>
            <a:r>
              <a:rPr lang="en-US" altLang="zh-CN" sz="1600" kern="100" dirty="0" err="1">
                <a:solidFill>
                  <a:srgbClr val="000000"/>
                </a:solidFill>
                <a:latin typeface="Times New Roman" panose="02020603050405020304" pitchFamily="18" charset="0"/>
              </a:rPr>
              <a:t>swrlb:greaterThan</a:t>
            </a:r>
            <a:r>
              <a:rPr lang="en-US" altLang="zh-CN" sz="1600" kern="100" dirty="0">
                <a:solidFill>
                  <a:srgbClr val="000000"/>
                </a:solidFill>
                <a:latin typeface="Times New Roman" panose="02020603050405020304" pitchFamily="18" charset="0"/>
              </a:rPr>
              <a:t>(?R,7.5),</a:t>
            </a:r>
            <a:r>
              <a:rPr lang="en-US" altLang="zh-CN" sz="1600" kern="100" dirty="0" err="1">
                <a:solidFill>
                  <a:srgbClr val="000000"/>
                </a:solidFill>
                <a:latin typeface="Times New Roman" panose="02020603050405020304" pitchFamily="18" charset="0"/>
              </a:rPr>
              <a:t>inOrbit</a:t>
            </a:r>
            <a:r>
              <a:rPr lang="en-US" altLang="zh-CN" sz="1600" kern="100" dirty="0">
                <a:solidFill>
                  <a:srgbClr val="000000"/>
                </a:solidFill>
                <a:latin typeface="Times New Roman" panose="02020603050405020304" pitchFamily="18" charset="0"/>
              </a:rPr>
              <a:t>(?S,?O),GEO(?O) </a:t>
            </a:r>
            <a:r>
              <a:rPr lang="zh-CN" altLang="zh-CN" sz="1600" kern="100" dirty="0">
                <a:solidFill>
                  <a:srgbClr val="000000"/>
                </a:solidFill>
                <a:latin typeface="Times New Roman" panose="02020603050405020304" pitchFamily="18" charset="0"/>
              </a:rPr>
              <a:t>→</a:t>
            </a:r>
            <a:r>
              <a:rPr lang="en-US" altLang="zh-CN" sz="1600" kern="100" dirty="0">
                <a:solidFill>
                  <a:srgbClr val="000000"/>
                </a:solidFill>
                <a:latin typeface="Times New Roman" panose="02020603050405020304" pitchFamily="18" charset="0"/>
              </a:rPr>
              <a:t> Satellite(?S)</a:t>
            </a:r>
          </a:p>
          <a:p>
            <a:pPr algn="just">
              <a:spcAft>
                <a:spcPts val="0"/>
              </a:spcAft>
            </a:pPr>
            <a:endParaRPr lang="zh-CN" altLang="zh-CN" sz="1600" kern="100" dirty="0">
              <a:latin typeface="Times New Roman" panose="02020603050405020304" pitchFamily="18" charset="0"/>
            </a:endParaRPr>
          </a:p>
          <a:p>
            <a:pPr algn="just">
              <a:spcAft>
                <a:spcPts val="0"/>
              </a:spcAft>
            </a:pPr>
            <a:r>
              <a:rPr lang="en-US" altLang="zh-CN" sz="1600" kern="100" dirty="0">
                <a:solidFill>
                  <a:srgbClr val="000000"/>
                </a:solidFill>
                <a:latin typeface="Times New Roman" panose="02020603050405020304" pitchFamily="18" charset="0"/>
              </a:rPr>
              <a:t>Satellite(?S), </a:t>
            </a:r>
            <a:r>
              <a:rPr lang="en-US" altLang="zh-CN" sz="1600" kern="100" dirty="0" err="1">
                <a:solidFill>
                  <a:srgbClr val="000000"/>
                </a:solidFill>
                <a:latin typeface="Times New Roman" panose="02020603050405020304" pitchFamily="18" charset="0"/>
              </a:rPr>
              <a:t>inOrbit</a:t>
            </a:r>
            <a:r>
              <a:rPr lang="en-US" altLang="zh-CN" sz="1600" kern="100" dirty="0">
                <a:solidFill>
                  <a:srgbClr val="000000"/>
                </a:solidFill>
                <a:latin typeface="Times New Roman" panose="02020603050405020304" pitchFamily="18" charset="0"/>
              </a:rPr>
              <a:t>(?S,?O), apogee(?O,?A), inclination(?O,?I), 39980f &lt;= ?A &lt; 40020f, 63.4f &lt;= ?I &lt; 63.5f </a:t>
            </a:r>
            <a:r>
              <a:rPr lang="zh-CN" altLang="zh-CN" sz="1600" kern="100" dirty="0">
                <a:solidFill>
                  <a:srgbClr val="000000"/>
                </a:solidFill>
                <a:latin typeface="Times New Roman" panose="02020603050405020304" pitchFamily="18" charset="0"/>
              </a:rPr>
              <a:t>→</a:t>
            </a:r>
            <a:r>
              <a:rPr lang="en-US" altLang="zh-CN" sz="1600" kern="100" dirty="0">
                <a:solidFill>
                  <a:srgbClr val="000000"/>
                </a:solidFill>
                <a:latin typeface="Times New Roman" panose="02020603050405020304" pitchFamily="18" charset="0"/>
              </a:rPr>
              <a:t> </a:t>
            </a:r>
            <a:r>
              <a:rPr lang="en-US" altLang="zh-CN" sz="1600" kern="100" dirty="0" err="1">
                <a:solidFill>
                  <a:srgbClr val="000000"/>
                </a:solidFill>
                <a:latin typeface="Times New Roman" panose="02020603050405020304" pitchFamily="18" charset="0"/>
              </a:rPr>
              <a:t>Communication_Satellite</a:t>
            </a:r>
            <a:r>
              <a:rPr lang="en-US" altLang="zh-CN" sz="1600" kern="100" dirty="0">
                <a:solidFill>
                  <a:srgbClr val="000000"/>
                </a:solidFill>
                <a:latin typeface="Times New Roman" panose="02020603050405020304" pitchFamily="18" charset="0"/>
              </a:rPr>
              <a:t>(?S)</a:t>
            </a:r>
            <a:endParaRPr lang="zh-CN" altLang="zh-CN" sz="1600" kern="100" dirty="0">
              <a:latin typeface="Times New Roman" panose="02020603050405020304" pitchFamily="18" charset="0"/>
            </a:endParaRPr>
          </a:p>
        </p:txBody>
      </p:sp>
    </p:spTree>
    <p:extLst>
      <p:ext uri="{BB962C8B-B14F-4D97-AF65-F5344CB8AC3E}">
        <p14:creationId xmlns:p14="http://schemas.microsoft.com/office/powerpoint/2010/main" val="3039642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9DC14-103A-412C-A19B-635DFC0D793D}"/>
              </a:ext>
            </a:extLst>
          </p:cNvPr>
          <p:cNvSpPr>
            <a:spLocks noGrp="1"/>
          </p:cNvSpPr>
          <p:nvPr>
            <p:ph type="title"/>
          </p:nvPr>
        </p:nvSpPr>
        <p:spPr/>
        <p:txBody>
          <a:bodyPr/>
          <a:lstStyle/>
          <a:p>
            <a:r>
              <a:rPr lang="zh-CN" altLang="en-US" dirty="0"/>
              <a:t>应用</a:t>
            </a:r>
            <a:r>
              <a:rPr lang="en-US" altLang="zh-CN" dirty="0"/>
              <a:t>——</a:t>
            </a:r>
            <a:r>
              <a:rPr lang="zh-CN" altLang="en-US" dirty="0"/>
              <a:t>空间目标识别</a:t>
            </a:r>
          </a:p>
        </p:txBody>
      </p:sp>
      <p:sp>
        <p:nvSpPr>
          <p:cNvPr id="3" name="内容占位符 2">
            <a:extLst>
              <a:ext uri="{FF2B5EF4-FFF2-40B4-BE49-F238E27FC236}">
                <a16:creationId xmlns:a16="http://schemas.microsoft.com/office/drawing/2014/main" id="{51A1D51B-560C-4159-A8F3-924767BEB5CE}"/>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6BA3E0A-5F40-4DBB-B6E3-155BBF1EE867}"/>
              </a:ext>
            </a:extLst>
          </p:cNvPr>
          <p:cNvPicPr/>
          <p:nvPr/>
        </p:nvPicPr>
        <p:blipFill rotWithShape="1">
          <a:blip r:embed="rId2"/>
          <a:srcRect b="10182"/>
          <a:stretch/>
        </p:blipFill>
        <p:spPr>
          <a:xfrm>
            <a:off x="784503" y="1472869"/>
            <a:ext cx="7299422" cy="5266134"/>
          </a:xfrm>
          <a:prstGeom prst="rect">
            <a:avLst/>
          </a:prstGeom>
        </p:spPr>
      </p:pic>
    </p:spTree>
    <p:extLst>
      <p:ext uri="{BB962C8B-B14F-4D97-AF65-F5344CB8AC3E}">
        <p14:creationId xmlns:p14="http://schemas.microsoft.com/office/powerpoint/2010/main" val="47868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63468-2830-4D90-BBF9-0787564E834E}"/>
              </a:ext>
            </a:extLst>
          </p:cNvPr>
          <p:cNvSpPr>
            <a:spLocks noGrp="1"/>
          </p:cNvSpPr>
          <p:nvPr>
            <p:ph type="title"/>
          </p:nvPr>
        </p:nvSpPr>
        <p:spPr/>
        <p:txBody>
          <a:bodyPr/>
          <a:lstStyle/>
          <a:p>
            <a:r>
              <a:rPr lang="zh-CN" altLang="en-US" dirty="0"/>
              <a:t>教学目标</a:t>
            </a:r>
          </a:p>
        </p:txBody>
      </p:sp>
      <p:sp>
        <p:nvSpPr>
          <p:cNvPr id="3" name="内容占位符 2">
            <a:extLst>
              <a:ext uri="{FF2B5EF4-FFF2-40B4-BE49-F238E27FC236}">
                <a16:creationId xmlns:a16="http://schemas.microsoft.com/office/drawing/2014/main" id="{295F7AB1-46D1-4B81-9D3C-31CF65F2B1B2}"/>
              </a:ext>
            </a:extLst>
          </p:cNvPr>
          <p:cNvSpPr>
            <a:spLocks noGrp="1"/>
          </p:cNvSpPr>
          <p:nvPr>
            <p:ph idx="1"/>
          </p:nvPr>
        </p:nvSpPr>
        <p:spPr/>
        <p:txBody>
          <a:bodyPr/>
          <a:lstStyle/>
          <a:p>
            <a:r>
              <a:rPr lang="zh-CN" altLang="en-US" sz="2800" dirty="0">
                <a:latin typeface="Times New Roman" panose="02020603050405020304" pitchFamily="18" charset="0"/>
                <a:cs typeface="Times New Roman" panose="02020603050405020304" pitchFamily="18" charset="0"/>
              </a:rPr>
              <a:t>理解本体的基本概念</a:t>
            </a:r>
            <a:endParaRPr lang="en-US" altLang="zh-CN" sz="2800" dirty="0">
              <a:latin typeface="Times New Roman" panose="02020603050405020304" pitchFamily="18" charset="0"/>
              <a:cs typeface="Times New Roman" panose="02020603050405020304" pitchFamily="18" charset="0"/>
            </a:endParaRPr>
          </a:p>
          <a:p>
            <a:pPr lvl="1">
              <a:lnSpc>
                <a:spcPct val="100000"/>
              </a:lnSpc>
            </a:pPr>
            <a:r>
              <a:rPr lang="zh-CN" altLang="en-US" sz="2000" dirty="0">
                <a:latin typeface="Times New Roman" panose="02020603050405020304" pitchFamily="18" charset="0"/>
                <a:cs typeface="Times New Roman" panose="02020603050405020304" pitchFamily="18" charset="0"/>
              </a:rPr>
              <a:t>理解本体的基本概念和理论基础，了解几个本体案例</a:t>
            </a:r>
            <a:endParaRPr lang="en-US" altLang="zh-CN" sz="2000" dirty="0">
              <a:latin typeface="Times New Roman" panose="02020603050405020304" pitchFamily="18" charset="0"/>
              <a:cs typeface="Times New Roman" panose="02020603050405020304" pitchFamily="18" charset="0"/>
            </a:endParaRPr>
          </a:p>
          <a:p>
            <a:pPr lvl="1">
              <a:lnSpc>
                <a:spcPct val="100000"/>
              </a:lnSpc>
            </a:pPr>
            <a:r>
              <a:rPr lang="zh-CN" altLang="en-US" sz="2000" dirty="0">
                <a:latin typeface="Times New Roman" panose="02020603050405020304" pitchFamily="18" charset="0"/>
                <a:cs typeface="Times New Roman" panose="02020603050405020304" pitchFamily="18" charset="0"/>
              </a:rPr>
              <a:t>利用本体的相关知识分析本体案例</a:t>
            </a:r>
            <a:endParaRPr lang="en-US" altLang="zh-CN" sz="20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掌握一种科学的、实用的本体建模方法，运用本体工程的方法创建自己的领域本体</a:t>
            </a:r>
            <a:endParaRPr lang="en-US" altLang="zh-CN" sz="2800" dirty="0">
              <a:latin typeface="Times New Roman" panose="02020603050405020304" pitchFamily="18" charset="0"/>
              <a:cs typeface="Times New Roman" panose="02020603050405020304" pitchFamily="18" charset="0"/>
            </a:endParaRPr>
          </a:p>
          <a:p>
            <a:pPr lvl="1">
              <a:lnSpc>
                <a:spcPct val="100000"/>
              </a:lnSpc>
            </a:pPr>
            <a:r>
              <a:rPr lang="zh-CN" altLang="en-US" sz="2000" dirty="0">
                <a:latin typeface="Times New Roman" panose="02020603050405020304" pitchFamily="18" charset="0"/>
                <a:cs typeface="Times New Roman" panose="02020603050405020304" pitchFamily="18" charset="0"/>
              </a:rPr>
              <a:t>熟悉本体开发方法论和本体开发活动中的原则</a:t>
            </a:r>
            <a:endParaRPr lang="en-US" altLang="zh-CN" sz="2000" dirty="0">
              <a:latin typeface="Times New Roman" panose="02020603050405020304" pitchFamily="18" charset="0"/>
              <a:cs typeface="Times New Roman" panose="02020603050405020304" pitchFamily="18" charset="0"/>
            </a:endParaRPr>
          </a:p>
          <a:p>
            <a:pPr lvl="1">
              <a:lnSpc>
                <a:spcPct val="100000"/>
              </a:lnSpc>
            </a:pPr>
            <a:r>
              <a:rPr lang="zh-CN" altLang="en-US" sz="2000" dirty="0">
                <a:latin typeface="Times New Roman" panose="02020603050405020304" pitchFamily="18" charset="0"/>
                <a:cs typeface="Times New Roman" panose="02020603050405020304" pitchFamily="18" charset="0"/>
              </a:rPr>
              <a:t>比较本体开发工具并选择一种适合于自己的工具</a:t>
            </a:r>
          </a:p>
          <a:p>
            <a:r>
              <a:rPr lang="zh-CN" altLang="en-US" sz="2800" dirty="0"/>
              <a:t>能够利用本体技术解决领域问题</a:t>
            </a:r>
            <a:endParaRPr lang="en-US" altLang="zh-CN" sz="2800" dirty="0"/>
          </a:p>
          <a:p>
            <a:pPr lvl="1"/>
            <a:r>
              <a:rPr lang="zh-CN" altLang="en-US" sz="2000" dirty="0"/>
              <a:t>例如，集成分布式异质的信息、</a:t>
            </a:r>
            <a:r>
              <a:rPr lang="zh-CN" altLang="en-US" sz="2000" dirty="0">
                <a:latin typeface="Times New Roman" panose="02020603050405020304" pitchFamily="18" charset="0"/>
                <a:cs typeface="Times New Roman" panose="02020603050405020304" pitchFamily="18" charset="0"/>
              </a:rPr>
              <a:t>基于领域本体创建一个简单的知识图谱、使用本体作为</a:t>
            </a:r>
            <a:r>
              <a:rPr lang="en-US" altLang="zh-CN" sz="2000" dirty="0">
                <a:latin typeface="Times New Roman" panose="02020603050405020304" pitchFamily="18" charset="0"/>
                <a:cs typeface="Times New Roman" panose="02020603050405020304" pitchFamily="18" charset="0"/>
              </a:rPr>
              <a:t>Agent</a:t>
            </a:r>
            <a:r>
              <a:rPr lang="zh-CN" altLang="en-US" sz="2000" dirty="0">
                <a:latin typeface="Times New Roman" panose="02020603050405020304" pitchFamily="18" charset="0"/>
                <a:cs typeface="Times New Roman" panose="02020603050405020304" pitchFamily="18" charset="0"/>
              </a:rPr>
              <a:t>的交互语言</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推理知识库</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4305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10EF9-A468-440E-A3F1-B6C9723B180C}"/>
              </a:ext>
            </a:extLst>
          </p:cNvPr>
          <p:cNvSpPr>
            <a:spLocks noGrp="1"/>
          </p:cNvSpPr>
          <p:nvPr>
            <p:ph type="title"/>
          </p:nvPr>
        </p:nvSpPr>
        <p:spPr/>
        <p:txBody>
          <a:bodyPr/>
          <a:lstStyle/>
          <a:p>
            <a:r>
              <a:rPr lang="zh-CN" altLang="en-US" dirty="0"/>
              <a:t>应用</a:t>
            </a:r>
            <a:r>
              <a:rPr lang="en-US" altLang="zh-CN" dirty="0"/>
              <a:t>——</a:t>
            </a:r>
            <a:r>
              <a:rPr lang="zh-CN" altLang="en-US" dirty="0"/>
              <a:t>空间目标识别</a:t>
            </a:r>
          </a:p>
        </p:txBody>
      </p:sp>
      <p:sp>
        <p:nvSpPr>
          <p:cNvPr id="3" name="内容占位符 2">
            <a:extLst>
              <a:ext uri="{FF2B5EF4-FFF2-40B4-BE49-F238E27FC236}">
                <a16:creationId xmlns:a16="http://schemas.microsoft.com/office/drawing/2014/main" id="{DB551CFA-2DA4-40A8-9B29-EADE3A81E66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E475B683-AE97-46EB-B523-82FEBAAA1A50}"/>
              </a:ext>
            </a:extLst>
          </p:cNvPr>
          <p:cNvPicPr/>
          <p:nvPr/>
        </p:nvPicPr>
        <p:blipFill rotWithShape="1">
          <a:blip r:embed="rId3"/>
          <a:srcRect l="52974" t="21331" r="9584" b="22731"/>
          <a:stretch/>
        </p:blipFill>
        <p:spPr bwMode="auto">
          <a:xfrm>
            <a:off x="0" y="1294263"/>
            <a:ext cx="7787553" cy="55287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28932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AE482-D7CB-4550-966E-1561D159AEC9}"/>
              </a:ext>
            </a:extLst>
          </p:cNvPr>
          <p:cNvSpPr>
            <a:spLocks noGrp="1"/>
          </p:cNvSpPr>
          <p:nvPr>
            <p:ph type="title"/>
          </p:nvPr>
        </p:nvSpPr>
        <p:spPr/>
        <p:txBody>
          <a:bodyPr/>
          <a:lstStyle/>
          <a:p>
            <a:r>
              <a:rPr lang="zh-CN" altLang="en-US" dirty="0"/>
              <a:t>空间目标知识图谱</a:t>
            </a:r>
          </a:p>
        </p:txBody>
      </p:sp>
      <p:sp>
        <p:nvSpPr>
          <p:cNvPr id="3" name="内容占位符 2">
            <a:extLst>
              <a:ext uri="{FF2B5EF4-FFF2-40B4-BE49-F238E27FC236}">
                <a16:creationId xmlns:a16="http://schemas.microsoft.com/office/drawing/2014/main" id="{0C9A434C-099E-4C8A-81B9-33093B2E6E07}"/>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831247FD-BAFA-406F-8F6C-7CF59638F260}"/>
              </a:ext>
            </a:extLst>
          </p:cNvPr>
          <p:cNvPicPr/>
          <p:nvPr/>
        </p:nvPicPr>
        <p:blipFill>
          <a:blip r:embed="rId2" cstate="print"/>
          <a:srcRect/>
          <a:stretch>
            <a:fillRect/>
          </a:stretch>
        </p:blipFill>
        <p:spPr bwMode="auto">
          <a:xfrm>
            <a:off x="-69872" y="1403310"/>
            <a:ext cx="9213872" cy="5426510"/>
          </a:xfrm>
          <a:prstGeom prst="rect">
            <a:avLst/>
          </a:prstGeom>
          <a:noFill/>
          <a:ln w="9525">
            <a:noFill/>
            <a:miter lim="800000"/>
            <a:headEnd/>
            <a:tailEnd/>
          </a:ln>
        </p:spPr>
      </p:pic>
    </p:spTree>
    <p:extLst>
      <p:ext uri="{BB962C8B-B14F-4D97-AF65-F5344CB8AC3E}">
        <p14:creationId xmlns:p14="http://schemas.microsoft.com/office/powerpoint/2010/main" val="2949056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3">
            <a:extLst>
              <a:ext uri="{FF2B5EF4-FFF2-40B4-BE49-F238E27FC236}">
                <a16:creationId xmlns:a16="http://schemas.microsoft.com/office/drawing/2014/main" id="{160D5EA2-AFD0-484D-AD13-FABA833001D8}"/>
              </a:ext>
            </a:extLst>
          </p:cNvPr>
          <p:cNvSpPr>
            <a:spLocks noChangeArrowheads="1"/>
          </p:cNvSpPr>
          <p:nvPr/>
        </p:nvSpPr>
        <p:spPr bwMode="auto">
          <a:xfrm>
            <a:off x="2127261" y="5981700"/>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小结</a:t>
            </a:r>
          </a:p>
        </p:txBody>
      </p:sp>
      <p:sp>
        <p:nvSpPr>
          <p:cNvPr id="58" name="AutoShape 53">
            <a:extLst>
              <a:ext uri="{FF2B5EF4-FFF2-40B4-BE49-F238E27FC236}">
                <a16:creationId xmlns:a16="http://schemas.microsoft.com/office/drawing/2014/main" id="{DB2C0A78-81EE-413F-877E-BE89169FD771}"/>
              </a:ext>
            </a:extLst>
          </p:cNvPr>
          <p:cNvSpPr>
            <a:spLocks noChangeArrowheads="1"/>
          </p:cNvSpPr>
          <p:nvPr/>
        </p:nvSpPr>
        <p:spPr bwMode="auto">
          <a:xfrm>
            <a:off x="2943225" y="5303838"/>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后测</a:t>
            </a:r>
          </a:p>
        </p:txBody>
      </p:sp>
      <p:sp>
        <p:nvSpPr>
          <p:cNvPr id="5122" name="Rectangle 2"/>
          <p:cNvSpPr>
            <a:spLocks noGrp="1" noChangeArrowheads="1"/>
          </p:cNvSpPr>
          <p:nvPr>
            <p:ph type="title" idx="4294967295"/>
          </p:nvPr>
        </p:nvSpPr>
        <p:spPr>
          <a:xfrm>
            <a:off x="296863" y="588962"/>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28209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本体建模方法</a:t>
            </a:r>
          </a:p>
        </p:txBody>
      </p:sp>
      <p:sp>
        <p:nvSpPr>
          <p:cNvPr id="5129" name="AutoShape 78"/>
          <p:cNvSpPr>
            <a:spLocks noChangeArrowheads="1"/>
          </p:cNvSpPr>
          <p:nvPr/>
        </p:nvSpPr>
        <p:spPr bwMode="auto">
          <a:xfrm>
            <a:off x="3411538" y="3652838"/>
            <a:ext cx="351535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本体工程</a:t>
            </a:r>
          </a:p>
        </p:txBody>
      </p:sp>
      <p:sp>
        <p:nvSpPr>
          <p:cNvPr id="5130" name="AutoShape 84"/>
          <p:cNvSpPr>
            <a:spLocks noChangeArrowheads="1"/>
          </p:cNvSpPr>
          <p:nvPr/>
        </p:nvSpPr>
        <p:spPr bwMode="auto">
          <a:xfrm>
            <a:off x="3251201" y="2789238"/>
            <a:ext cx="28844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本体的分类</a:t>
            </a:r>
          </a:p>
        </p:txBody>
      </p:sp>
      <p:sp>
        <p:nvSpPr>
          <p:cNvPr id="5131" name="AutoShape 87"/>
          <p:cNvSpPr>
            <a:spLocks noChangeArrowheads="1"/>
          </p:cNvSpPr>
          <p:nvPr/>
        </p:nvSpPr>
        <p:spPr bwMode="auto">
          <a:xfrm>
            <a:off x="2730500" y="2001838"/>
            <a:ext cx="2530432"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什么是本体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extLst>
      <p:ext uri="{BB962C8B-B14F-4D97-AF65-F5344CB8AC3E}">
        <p14:creationId xmlns:p14="http://schemas.microsoft.com/office/powerpoint/2010/main" val="1843329250"/>
      </p:ext>
    </p:extLst>
  </p:cSld>
  <p:clrMapOvr>
    <a:masterClrMapping/>
  </p:clrMapOvr>
  <p:transition spd="slow" advTm="8000">
    <p:circle/>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002E3D79-4113-41D0-941F-2138C74C7637}"/>
              </a:ext>
            </a:extLst>
          </p:cNvPr>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回顾：为什么要创建本体</a:t>
            </a:r>
            <a:r>
              <a:rPr lang="en-US" altLang="zh-CN" dirty="0"/>
              <a:t>	</a:t>
            </a:r>
          </a:p>
        </p:txBody>
      </p:sp>
      <p:sp>
        <p:nvSpPr>
          <p:cNvPr id="173059" name="Rectangle 3">
            <a:extLst>
              <a:ext uri="{FF2B5EF4-FFF2-40B4-BE49-F238E27FC236}">
                <a16:creationId xmlns:a16="http://schemas.microsoft.com/office/drawing/2014/main" id="{98A60589-7858-4CA6-AF0B-EA119A127366}"/>
              </a:ext>
            </a:extLst>
          </p:cNvPr>
          <p:cNvSpPr>
            <a:spLocks noGrp="1" noChangeArrowheads="1"/>
          </p:cNvSpPr>
          <p:nvPr>
            <p:ph idx="1"/>
          </p:nvPr>
        </p:nvSpPr>
        <p:spPr/>
        <p:txBody>
          <a:bodyPr/>
          <a:lstStyle/>
          <a:p>
            <a:r>
              <a:rPr lang="zh-CN" altLang="en-US" dirty="0"/>
              <a:t>实现对信息结构共同理解的共享</a:t>
            </a:r>
            <a:endParaRPr lang="en-US" altLang="zh-CN" dirty="0"/>
          </a:p>
          <a:p>
            <a:pPr lvl="1">
              <a:lnSpc>
                <a:spcPct val="100000"/>
              </a:lnSpc>
            </a:pPr>
            <a:r>
              <a:rPr lang="zh-CN" altLang="en-US" sz="3200" dirty="0">
                <a:latin typeface="Times New Roman" panose="02020603050405020304" pitchFamily="18" charset="0"/>
                <a:cs typeface="Times New Roman" panose="02020603050405020304" pitchFamily="18" charset="0"/>
              </a:rPr>
              <a:t>人之间</a:t>
            </a:r>
            <a:endParaRPr lang="en-US" altLang="zh-CN" sz="3200" dirty="0">
              <a:latin typeface="Times New Roman" panose="02020603050405020304" pitchFamily="18" charset="0"/>
              <a:cs typeface="Times New Roman" panose="02020603050405020304" pitchFamily="18" charset="0"/>
            </a:endParaRPr>
          </a:p>
          <a:p>
            <a:pPr lvl="1">
              <a:lnSpc>
                <a:spcPct val="100000"/>
              </a:lnSpc>
            </a:pPr>
            <a:r>
              <a:rPr lang="zh-CN" altLang="en-US" sz="3200" dirty="0">
                <a:latin typeface="Times New Roman" panose="02020603050405020304" pitchFamily="18" charset="0"/>
                <a:cs typeface="Times New Roman" panose="02020603050405020304" pitchFamily="18" charset="0"/>
              </a:rPr>
              <a:t>软件</a:t>
            </a:r>
            <a:r>
              <a:rPr lang="en-US" altLang="zh-CN" sz="3200" dirty="0">
                <a:latin typeface="Times New Roman" panose="02020603050405020304" pitchFamily="18" charset="0"/>
                <a:cs typeface="Times New Roman" panose="02020603050405020304" pitchFamily="18" charset="0"/>
              </a:rPr>
              <a:t>/Agent</a:t>
            </a:r>
            <a:r>
              <a:rPr lang="zh-CN" altLang="en-US" sz="3200" dirty="0">
                <a:latin typeface="Times New Roman" panose="02020603050405020304" pitchFamily="18" charset="0"/>
                <a:cs typeface="Times New Roman" panose="02020603050405020304" pitchFamily="18" charset="0"/>
              </a:rPr>
              <a:t>之间</a:t>
            </a:r>
            <a:endParaRPr lang="en-US" altLang="zh-CN" sz="3200" dirty="0">
              <a:latin typeface="Times New Roman" panose="02020603050405020304" pitchFamily="18" charset="0"/>
              <a:cs typeface="Times New Roman" panose="02020603050405020304" pitchFamily="18" charset="0"/>
            </a:endParaRPr>
          </a:p>
          <a:p>
            <a:pPr lvl="1">
              <a:lnSpc>
                <a:spcPct val="100000"/>
              </a:lnSpc>
            </a:pPr>
            <a:r>
              <a:rPr lang="zh-CN" altLang="en-US" sz="3200" dirty="0">
                <a:latin typeface="Times New Roman" panose="02020603050405020304" pitchFamily="18" charset="0"/>
                <a:cs typeface="Times New Roman" panose="02020603050405020304" pitchFamily="18" charset="0"/>
              </a:rPr>
              <a:t>知识库</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数据库的结构</a:t>
            </a:r>
            <a:endParaRPr lang="en-US" altLang="zh-CN" sz="3200" dirty="0">
              <a:latin typeface="Times New Roman" panose="02020603050405020304" pitchFamily="18" charset="0"/>
              <a:cs typeface="Times New Roman" panose="02020603050405020304" pitchFamily="18" charset="0"/>
            </a:endParaRPr>
          </a:p>
          <a:p>
            <a:r>
              <a:rPr lang="zh-CN" altLang="en-US" dirty="0"/>
              <a:t>复用领域知识</a:t>
            </a:r>
            <a:endParaRPr lang="en-US" altLang="zh-CN" dirty="0"/>
          </a:p>
          <a:p>
            <a:pPr lvl="1">
              <a:lnSpc>
                <a:spcPct val="100000"/>
              </a:lnSpc>
            </a:pPr>
            <a:r>
              <a:rPr lang="zh-CN" altLang="en-US" sz="3200" dirty="0">
                <a:latin typeface="Times New Roman" panose="02020603050405020304" pitchFamily="18" charset="0"/>
                <a:cs typeface="Times New Roman" panose="02020603050405020304" pitchFamily="18" charset="0"/>
              </a:rPr>
              <a:t>避免</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重新发明车轮</a:t>
            </a:r>
            <a:r>
              <a:rPr lang="en-US" altLang="zh-CN" sz="3200" dirty="0">
                <a:latin typeface="Times New Roman" panose="02020603050405020304" pitchFamily="18" charset="0"/>
                <a:cs typeface="Times New Roman" panose="02020603050405020304" pitchFamily="18" charset="0"/>
              </a:rPr>
              <a:t>”</a:t>
            </a:r>
          </a:p>
          <a:p>
            <a:pPr lvl="1">
              <a:lnSpc>
                <a:spcPct val="100000"/>
              </a:lnSpc>
            </a:pPr>
            <a:r>
              <a:rPr lang="zh-CN" altLang="en-US" sz="3200" dirty="0">
                <a:latin typeface="Times New Roman" panose="02020603050405020304" pitchFamily="18" charset="0"/>
                <a:cs typeface="Times New Roman" panose="02020603050405020304" pitchFamily="18" charset="0"/>
              </a:rPr>
              <a:t>引入标准，实现互操作</a:t>
            </a:r>
            <a:endParaRPr lang="en-US" altLang="zh-CN" sz="32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059">
                                            <p:txEl>
                                              <p:pRg st="1" end="1"/>
                                            </p:txEl>
                                          </p:spTgt>
                                        </p:tgtEl>
                                        <p:attrNameLst>
                                          <p:attrName>style.visibility</p:attrName>
                                        </p:attrNameLst>
                                      </p:cBhvr>
                                      <p:to>
                                        <p:strVal val="visible"/>
                                      </p:to>
                                    </p:set>
                                    <p:anim calcmode="lin" valueType="num">
                                      <p:cBhvr additive="base">
                                        <p:cTn id="13" dur="500" fill="hold"/>
                                        <p:tgtEl>
                                          <p:spTgt spid="1730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0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3059">
                                            <p:txEl>
                                              <p:pRg st="2" end="2"/>
                                            </p:txEl>
                                          </p:spTgt>
                                        </p:tgtEl>
                                        <p:attrNameLst>
                                          <p:attrName>style.visibility</p:attrName>
                                        </p:attrNameLst>
                                      </p:cBhvr>
                                      <p:to>
                                        <p:strVal val="visible"/>
                                      </p:to>
                                    </p:set>
                                    <p:anim calcmode="lin" valueType="num">
                                      <p:cBhvr additive="base">
                                        <p:cTn id="17" dur="500" fill="hold"/>
                                        <p:tgtEl>
                                          <p:spTgt spid="1730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30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3059">
                                            <p:txEl>
                                              <p:pRg st="3" end="3"/>
                                            </p:txEl>
                                          </p:spTgt>
                                        </p:tgtEl>
                                        <p:attrNameLst>
                                          <p:attrName>style.visibility</p:attrName>
                                        </p:attrNameLst>
                                      </p:cBhvr>
                                      <p:to>
                                        <p:strVal val="visible"/>
                                      </p:to>
                                    </p:set>
                                    <p:anim calcmode="lin" valueType="num">
                                      <p:cBhvr additive="base">
                                        <p:cTn id="21" dur="500" fill="hold"/>
                                        <p:tgtEl>
                                          <p:spTgt spid="1730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3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3059">
                                            <p:txEl>
                                              <p:pRg st="4" end="4"/>
                                            </p:txEl>
                                          </p:spTgt>
                                        </p:tgtEl>
                                        <p:attrNameLst>
                                          <p:attrName>style.visibility</p:attrName>
                                        </p:attrNameLst>
                                      </p:cBhvr>
                                      <p:to>
                                        <p:strVal val="visible"/>
                                      </p:to>
                                    </p:set>
                                    <p:anim calcmode="lin" valueType="num">
                                      <p:cBhvr additive="base">
                                        <p:cTn id="27" dur="500" fill="hold"/>
                                        <p:tgtEl>
                                          <p:spTgt spid="1730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30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73059">
                                            <p:txEl>
                                              <p:pRg st="5" end="5"/>
                                            </p:txEl>
                                          </p:spTgt>
                                        </p:tgtEl>
                                        <p:attrNameLst>
                                          <p:attrName>style.visibility</p:attrName>
                                        </p:attrNameLst>
                                      </p:cBhvr>
                                      <p:to>
                                        <p:strVal val="visible"/>
                                      </p:to>
                                    </p:set>
                                    <p:animEffect transition="in" filter="fade">
                                      <p:cBhvr>
                                        <p:cTn id="33" dur="1000"/>
                                        <p:tgtEl>
                                          <p:spTgt spid="173059">
                                            <p:txEl>
                                              <p:pRg st="5" end="5"/>
                                            </p:txEl>
                                          </p:spTgt>
                                        </p:tgtEl>
                                      </p:cBhvr>
                                    </p:animEffect>
                                    <p:anim calcmode="lin" valueType="num">
                                      <p:cBhvr>
                                        <p:cTn id="34" dur="1000" fill="hold"/>
                                        <p:tgtEl>
                                          <p:spTgt spid="173059">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73059">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73059">
                                            <p:txEl>
                                              <p:pRg st="6" end="6"/>
                                            </p:txEl>
                                          </p:spTgt>
                                        </p:tgtEl>
                                        <p:attrNameLst>
                                          <p:attrName>style.visibility</p:attrName>
                                        </p:attrNameLst>
                                      </p:cBhvr>
                                      <p:to>
                                        <p:strVal val="visible"/>
                                      </p:to>
                                    </p:set>
                                    <p:animEffect transition="in" filter="fade">
                                      <p:cBhvr>
                                        <p:cTn id="38" dur="1000"/>
                                        <p:tgtEl>
                                          <p:spTgt spid="173059">
                                            <p:txEl>
                                              <p:pRg st="6" end="6"/>
                                            </p:txEl>
                                          </p:spTgt>
                                        </p:tgtEl>
                                      </p:cBhvr>
                                    </p:animEffect>
                                    <p:anim calcmode="lin" valueType="num">
                                      <p:cBhvr>
                                        <p:cTn id="39" dur="1000" fill="hold"/>
                                        <p:tgtEl>
                                          <p:spTgt spid="173059">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7305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96D2FC5F-75B0-4A9E-980B-F7FF7685D787}"/>
              </a:ext>
            </a:extLst>
          </p:cNvPr>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t>回顾：为什么创建本体</a:t>
            </a:r>
            <a:endParaRPr lang="en-US" altLang="zh-CN" dirty="0"/>
          </a:p>
        </p:txBody>
      </p:sp>
      <p:sp>
        <p:nvSpPr>
          <p:cNvPr id="174083" name="Rectangle 3">
            <a:extLst>
              <a:ext uri="{FF2B5EF4-FFF2-40B4-BE49-F238E27FC236}">
                <a16:creationId xmlns:a16="http://schemas.microsoft.com/office/drawing/2014/main" id="{3DFEDE3F-E402-484A-A3B3-2AF2E846E52E}"/>
              </a:ext>
            </a:extLst>
          </p:cNvPr>
          <p:cNvSpPr>
            <a:spLocks noGrp="1" noChangeArrowheads="1"/>
          </p:cNvSpPr>
          <p:nvPr>
            <p:ph type="body" idx="1"/>
          </p:nvPr>
        </p:nvSpPr>
        <p:spPr/>
        <p:txBody>
          <a:bodyPr/>
          <a:lstStyle/>
          <a:p>
            <a:pPr>
              <a:lnSpc>
                <a:spcPct val="90000"/>
              </a:lnSpc>
            </a:pPr>
            <a:r>
              <a:rPr lang="zh-CN" altLang="en-US" dirty="0"/>
              <a:t>清晰地表示领域假设</a:t>
            </a:r>
            <a:endParaRPr lang="en-US" altLang="zh-CN" dirty="0"/>
          </a:p>
          <a:p>
            <a:pPr lvl="1">
              <a:lnSpc>
                <a:spcPct val="100000"/>
              </a:lnSpc>
            </a:pPr>
            <a:r>
              <a:rPr lang="zh-CN" altLang="en-US" sz="3200" dirty="0">
                <a:latin typeface="Times New Roman" panose="02020603050405020304" pitchFamily="18" charset="0"/>
                <a:cs typeface="Times New Roman" panose="02020603050405020304" pitchFamily="18" charset="0"/>
              </a:rPr>
              <a:t>更方便修改领域假设</a:t>
            </a:r>
            <a:endParaRPr lang="en-US" altLang="zh-CN" sz="3200" dirty="0">
              <a:latin typeface="Times New Roman" panose="02020603050405020304" pitchFamily="18" charset="0"/>
              <a:cs typeface="Times New Roman" panose="02020603050405020304" pitchFamily="18" charset="0"/>
            </a:endParaRPr>
          </a:p>
          <a:p>
            <a:pPr lvl="1">
              <a:lnSpc>
                <a:spcPct val="100000"/>
              </a:lnSpc>
            </a:pPr>
            <a:r>
              <a:rPr lang="zh-CN" altLang="en-US" sz="3200" dirty="0">
                <a:latin typeface="Times New Roman" panose="02020603050405020304" pitchFamily="18" charset="0"/>
                <a:cs typeface="Times New Roman" panose="02020603050405020304" pitchFamily="18" charset="0"/>
              </a:rPr>
              <a:t>更容易理解和更新遗留数据（</a:t>
            </a:r>
            <a:r>
              <a:rPr lang="en-US" altLang="zh-CN" sz="3200" kern="1200" dirty="0">
                <a:latin typeface="Arial" pitchFamily="34" charset="0"/>
              </a:rPr>
              <a:t>legacy data </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a:lnSpc>
                <a:spcPct val="90000"/>
              </a:lnSpc>
            </a:pPr>
            <a:r>
              <a:rPr lang="zh-CN" altLang="en-US" dirty="0"/>
              <a:t>将描述性、领域知识和操作性过程性知识分开</a:t>
            </a:r>
            <a:endParaRPr lang="en-US" altLang="zh-CN" dirty="0"/>
          </a:p>
          <a:p>
            <a:pPr lvl="1">
              <a:lnSpc>
                <a:spcPct val="100000"/>
              </a:lnSpc>
            </a:pPr>
            <a:r>
              <a:rPr lang="zh-CN" altLang="en-US" sz="3200" dirty="0">
                <a:latin typeface="Times New Roman" panose="02020603050405020304" pitchFamily="18" charset="0"/>
                <a:cs typeface="Times New Roman" panose="02020603050405020304" pitchFamily="18" charset="0"/>
              </a:rPr>
              <a:t>为分别复用操作性知识和领域知识提供便利：程序和配置信息分开表示和处理</a:t>
            </a:r>
            <a:endParaRPr lang="en-US" altLang="zh-C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fade">
                                      <p:cBhvr>
                                        <p:cTn id="7" dur="1000"/>
                                        <p:tgtEl>
                                          <p:spTgt spid="174083">
                                            <p:txEl>
                                              <p:pRg st="0" end="0"/>
                                            </p:txEl>
                                          </p:spTgt>
                                        </p:tgtEl>
                                      </p:cBhvr>
                                    </p:animEffect>
                                    <p:anim calcmode="lin" valueType="num">
                                      <p:cBhvr>
                                        <p:cTn id="8" dur="1000" fill="hold"/>
                                        <p:tgtEl>
                                          <p:spTgt spid="174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40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74083">
                                            <p:txEl>
                                              <p:pRg st="1" end="1"/>
                                            </p:txEl>
                                          </p:spTgt>
                                        </p:tgtEl>
                                        <p:attrNameLst>
                                          <p:attrName>style.visibility</p:attrName>
                                        </p:attrNameLst>
                                      </p:cBhvr>
                                      <p:to>
                                        <p:strVal val="visible"/>
                                      </p:to>
                                    </p:set>
                                    <p:anim calcmode="lin" valueType="num">
                                      <p:cBhvr additive="base">
                                        <p:cTn id="14" dur="500" fill="hold"/>
                                        <p:tgtEl>
                                          <p:spTgt spid="17408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7408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74083">
                                            <p:txEl>
                                              <p:pRg st="2" end="2"/>
                                            </p:txEl>
                                          </p:spTgt>
                                        </p:tgtEl>
                                        <p:attrNameLst>
                                          <p:attrName>style.visibility</p:attrName>
                                        </p:attrNameLst>
                                      </p:cBhvr>
                                      <p:to>
                                        <p:strVal val="visible"/>
                                      </p:to>
                                    </p:set>
                                    <p:anim calcmode="lin" valueType="num">
                                      <p:cBhvr additive="base">
                                        <p:cTn id="18" dur="500" fill="hold"/>
                                        <p:tgtEl>
                                          <p:spTgt spid="17408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74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74083">
                                            <p:txEl>
                                              <p:pRg st="3" end="3"/>
                                            </p:txEl>
                                          </p:spTgt>
                                        </p:tgtEl>
                                        <p:attrNameLst>
                                          <p:attrName>style.visibility</p:attrName>
                                        </p:attrNameLst>
                                      </p:cBhvr>
                                      <p:to>
                                        <p:strVal val="visible"/>
                                      </p:to>
                                    </p:set>
                                    <p:anim calcmode="lin" valueType="num">
                                      <p:cBhvr additive="base">
                                        <p:cTn id="24" dur="500" fill="hold"/>
                                        <p:tgtEl>
                                          <p:spTgt spid="17408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74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74083">
                                            <p:txEl>
                                              <p:pRg st="4" end="4"/>
                                            </p:txEl>
                                          </p:spTgt>
                                        </p:tgtEl>
                                        <p:attrNameLst>
                                          <p:attrName>style.visibility</p:attrName>
                                        </p:attrNameLst>
                                      </p:cBhvr>
                                      <p:to>
                                        <p:strVal val="visible"/>
                                      </p:to>
                                    </p:set>
                                    <p:animEffect transition="in" filter="fade">
                                      <p:cBhvr>
                                        <p:cTn id="30" dur="1000"/>
                                        <p:tgtEl>
                                          <p:spTgt spid="174083">
                                            <p:txEl>
                                              <p:pRg st="4" end="4"/>
                                            </p:txEl>
                                          </p:spTgt>
                                        </p:tgtEl>
                                      </p:cBhvr>
                                    </p:animEffect>
                                    <p:anim calcmode="lin" valueType="num">
                                      <p:cBhvr>
                                        <p:cTn id="31" dur="1000" fill="hold"/>
                                        <p:tgtEl>
                                          <p:spTgt spid="17408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17408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5DDC1510-B248-420A-AD10-882074665A13}"/>
              </a:ext>
            </a:extLst>
          </p:cNvPr>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sz="4000" dirty="0">
                <a:solidFill>
                  <a:schemeClr val="accent2">
                    <a:lumMod val="50000"/>
                  </a:schemeClr>
                </a:solidFill>
                <a:latin typeface="隶书" panose="02010509060101010101" pitchFamily="49" charset="-122"/>
                <a:ea typeface="隶书" panose="02010509060101010101" pitchFamily="49" charset="-122"/>
              </a:rPr>
              <a:t>如何构建和维护本体</a:t>
            </a:r>
            <a:endParaRPr lang="en-US" altLang="zh-CN" sz="4000" dirty="0">
              <a:solidFill>
                <a:schemeClr val="accent2">
                  <a:lumMod val="50000"/>
                </a:schemeClr>
              </a:solidFill>
              <a:latin typeface="隶书" panose="02010509060101010101" pitchFamily="49" charset="-122"/>
              <a:ea typeface="隶书" panose="02010509060101010101" pitchFamily="49" charset="-122"/>
            </a:endParaRPr>
          </a:p>
        </p:txBody>
      </p:sp>
      <p:sp>
        <p:nvSpPr>
          <p:cNvPr id="2" name="内容占位符 1">
            <a:extLst>
              <a:ext uri="{FF2B5EF4-FFF2-40B4-BE49-F238E27FC236}">
                <a16:creationId xmlns:a16="http://schemas.microsoft.com/office/drawing/2014/main" id="{D9238C30-8D80-46DF-AAB0-ADAC77982E4D}"/>
              </a:ext>
            </a:extLst>
          </p:cNvPr>
          <p:cNvSpPr>
            <a:spLocks noGrp="1"/>
          </p:cNvSpPr>
          <p:nvPr>
            <p:ph idx="1"/>
          </p:nvPr>
        </p:nvSpPr>
        <p:spPr/>
        <p:txBody>
          <a:bodyPr/>
          <a:lstStyle/>
          <a:p>
            <a:r>
              <a:rPr lang="zh-CN" altLang="en-US" dirty="0"/>
              <a:t>如何构建和维护本体，以适用不同需求？</a:t>
            </a:r>
            <a:endParaRPr lang="en-US" altLang="zh-CN" dirty="0"/>
          </a:p>
          <a:p>
            <a:pPr lvl="1">
              <a:lnSpc>
                <a:spcPct val="100000"/>
              </a:lnSpc>
            </a:pPr>
            <a:r>
              <a:rPr lang="zh-CN" altLang="en-US" dirty="0"/>
              <a:t>本体构建和维护不是一蹴而就</a:t>
            </a:r>
            <a:endParaRPr lang="en-US" altLang="zh-CN" dirty="0"/>
          </a:p>
          <a:p>
            <a:endParaRPr lang="zh-CN" altLang="en-US" dirty="0"/>
          </a:p>
          <a:p>
            <a:endParaRPr lang="zh-CN" altLang="en-US" dirty="0"/>
          </a:p>
        </p:txBody>
      </p:sp>
      <p:sp>
        <p:nvSpPr>
          <p:cNvPr id="175108" name="Rectangle 4">
            <a:extLst>
              <a:ext uri="{FF2B5EF4-FFF2-40B4-BE49-F238E27FC236}">
                <a16:creationId xmlns:a16="http://schemas.microsoft.com/office/drawing/2014/main" id="{82249185-EE02-477F-A396-DDF31B450B3D}"/>
              </a:ext>
            </a:extLst>
          </p:cNvPr>
          <p:cNvSpPr>
            <a:spLocks noChangeArrowheads="1"/>
          </p:cNvSpPr>
          <p:nvPr/>
        </p:nvSpPr>
        <p:spPr bwMode="auto">
          <a:xfrm>
            <a:off x="6814100" y="5419363"/>
            <a:ext cx="1981200" cy="1118627"/>
          </a:xfrm>
          <a:prstGeom prst="rect">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a14="http://schemas.microsoft.com/office/drawing/2010/main" w="9525">
                <a:solidFill>
                  <a:schemeClr val="bg2"/>
                </a:solidFill>
                <a:miter lim="800000"/>
                <a:headEnd/>
                <a:tailEnd/>
              </a14:hiddenLine>
            </a:ext>
          </a:extLst>
        </p:spPr>
        <p:txBody>
          <a:bodyPr anchor="ctr"/>
          <a:lstStyle/>
          <a:p>
            <a:pPr algn="ctr"/>
            <a:r>
              <a:rPr lang="zh-CN" altLang="en-US" b="1" dirty="0">
                <a:latin typeface="Arial" panose="020B0604020202020204" pitchFamily="34" charset="0"/>
                <a:ea typeface="宋体" panose="02010600030101010101" pitchFamily="2" charset="-122"/>
              </a:rPr>
              <a:t>本体</a:t>
            </a:r>
            <a:endParaRPr lang="en-US" altLang="zh-CN" b="1" dirty="0">
              <a:latin typeface="Arial" panose="020B0604020202020204" pitchFamily="34" charset="0"/>
              <a:ea typeface="宋体" panose="02010600030101010101" pitchFamily="2" charset="-122"/>
            </a:endParaRPr>
          </a:p>
        </p:txBody>
      </p:sp>
      <p:sp>
        <p:nvSpPr>
          <p:cNvPr id="175109" name="Rectangle 5">
            <a:extLst>
              <a:ext uri="{FF2B5EF4-FFF2-40B4-BE49-F238E27FC236}">
                <a16:creationId xmlns:a16="http://schemas.microsoft.com/office/drawing/2014/main" id="{6FD567B5-4DEC-43D0-AA14-4F15AE346999}"/>
              </a:ext>
            </a:extLst>
          </p:cNvPr>
          <p:cNvSpPr>
            <a:spLocks noChangeArrowheads="1"/>
          </p:cNvSpPr>
          <p:nvPr/>
        </p:nvSpPr>
        <p:spPr bwMode="auto">
          <a:xfrm>
            <a:off x="2458901" y="5580797"/>
            <a:ext cx="1600200" cy="40011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bg2"/>
                </a:solidFill>
                <a:miter lim="800000"/>
                <a:headEnd/>
                <a:tailEnd/>
              </a14:hiddenLine>
            </a:ext>
          </a:extLst>
        </p:spPr>
        <p:txBody>
          <a:bodyPr anchor="ctr"/>
          <a:lstStyle/>
          <a:p>
            <a:pPr algn="ctr"/>
            <a:r>
              <a:rPr lang="zh-CN" altLang="en-US" b="1" dirty="0">
                <a:latin typeface="Arial" panose="020B0604020202020204" pitchFamily="34" charset="0"/>
                <a:ea typeface="宋体" panose="02010600030101010101" pitchFamily="2" charset="-122"/>
              </a:rPr>
              <a:t>软件</a:t>
            </a:r>
            <a:r>
              <a:rPr lang="en-US" altLang="zh-CN" b="1" dirty="0">
                <a:latin typeface="Arial" panose="020B0604020202020204" pitchFamily="34" charset="0"/>
                <a:ea typeface="宋体" panose="02010600030101010101" pitchFamily="2" charset="-122"/>
              </a:rPr>
              <a:t>/Agent</a:t>
            </a:r>
          </a:p>
        </p:txBody>
      </p:sp>
      <p:sp>
        <p:nvSpPr>
          <p:cNvPr id="175110" name="Rectangle 6">
            <a:extLst>
              <a:ext uri="{FF2B5EF4-FFF2-40B4-BE49-F238E27FC236}">
                <a16:creationId xmlns:a16="http://schemas.microsoft.com/office/drawing/2014/main" id="{04C92DF4-5F2D-4B5C-B4EA-0BEB8DF4BBC8}"/>
              </a:ext>
            </a:extLst>
          </p:cNvPr>
          <p:cNvSpPr>
            <a:spLocks noChangeArrowheads="1"/>
          </p:cNvSpPr>
          <p:nvPr/>
        </p:nvSpPr>
        <p:spPr bwMode="auto">
          <a:xfrm>
            <a:off x="2693263" y="4838295"/>
            <a:ext cx="1676400" cy="457200"/>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bg2"/>
                </a:solidFill>
                <a:miter lim="800000"/>
                <a:headEnd/>
                <a:tailEnd/>
              </a14:hiddenLine>
            </a:ext>
          </a:extLst>
        </p:spPr>
        <p:txBody>
          <a:bodyPr anchor="ctr"/>
          <a:lstStyle/>
          <a:p>
            <a:pPr algn="ctr"/>
            <a:r>
              <a:rPr lang="zh-CN" altLang="en-US" b="1" dirty="0">
                <a:latin typeface="Arial" panose="020B0604020202020204" pitchFamily="34" charset="0"/>
                <a:ea typeface="宋体" panose="02010600030101010101" pitchFamily="2" charset="-122"/>
              </a:rPr>
              <a:t>问题求解方法</a:t>
            </a:r>
            <a:endParaRPr lang="en-US" altLang="zh-CN" b="1" dirty="0">
              <a:latin typeface="Arial" panose="020B0604020202020204" pitchFamily="34" charset="0"/>
              <a:ea typeface="宋体" panose="02010600030101010101" pitchFamily="2" charset="-122"/>
            </a:endParaRPr>
          </a:p>
        </p:txBody>
      </p:sp>
      <p:sp>
        <p:nvSpPr>
          <p:cNvPr id="175111" name="Rectangle 7">
            <a:extLst>
              <a:ext uri="{FF2B5EF4-FFF2-40B4-BE49-F238E27FC236}">
                <a16:creationId xmlns:a16="http://schemas.microsoft.com/office/drawing/2014/main" id="{D445AB15-85B8-40C3-B3DD-86E008BBF1C7}"/>
              </a:ext>
            </a:extLst>
          </p:cNvPr>
          <p:cNvSpPr>
            <a:spLocks noChangeArrowheads="1"/>
          </p:cNvSpPr>
          <p:nvPr/>
        </p:nvSpPr>
        <p:spPr bwMode="auto">
          <a:xfrm>
            <a:off x="2584300" y="6227602"/>
            <a:ext cx="2133600" cy="572582"/>
          </a:xfrm>
          <a:prstGeom prst="rect">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bg2"/>
                </a:solidFill>
                <a:miter lim="800000"/>
                <a:headEnd/>
                <a:tailEnd/>
              </a14:hiddenLine>
            </a:ext>
          </a:extLst>
        </p:spPr>
        <p:txBody>
          <a:bodyPr anchor="ctr"/>
          <a:lstStyle/>
          <a:p>
            <a:pPr algn="ctr"/>
            <a:r>
              <a:rPr lang="zh-CN" altLang="en-US" b="1" dirty="0">
                <a:latin typeface="Arial" panose="020B0604020202020204" pitchFamily="34" charset="0"/>
              </a:rPr>
              <a:t>独立于领域的</a:t>
            </a:r>
            <a:r>
              <a:rPr lang="zh-CN" altLang="en-US" b="1" dirty="0">
                <a:latin typeface="Arial" panose="020B0604020202020204" pitchFamily="34" charset="0"/>
                <a:ea typeface="宋体" panose="02010600030101010101" pitchFamily="2" charset="-122"/>
              </a:rPr>
              <a:t>应用</a:t>
            </a:r>
            <a:endParaRPr lang="en-US" altLang="zh-CN" b="1" dirty="0">
              <a:latin typeface="Arial" panose="020B0604020202020204" pitchFamily="34" charset="0"/>
              <a:ea typeface="宋体" panose="02010600030101010101" pitchFamily="2" charset="-122"/>
            </a:endParaRPr>
          </a:p>
        </p:txBody>
      </p:sp>
      <p:sp>
        <p:nvSpPr>
          <p:cNvPr id="175112" name="Rectangle 8">
            <a:extLst>
              <a:ext uri="{FF2B5EF4-FFF2-40B4-BE49-F238E27FC236}">
                <a16:creationId xmlns:a16="http://schemas.microsoft.com/office/drawing/2014/main" id="{7EA8734A-5614-49AC-B8CB-CF2A8BA96834}"/>
              </a:ext>
            </a:extLst>
          </p:cNvPr>
          <p:cNvSpPr>
            <a:spLocks noChangeArrowheads="1"/>
          </p:cNvSpPr>
          <p:nvPr/>
        </p:nvSpPr>
        <p:spPr bwMode="auto">
          <a:xfrm>
            <a:off x="7325915" y="3429000"/>
            <a:ext cx="1210588" cy="447418"/>
          </a:xfrm>
          <a:prstGeom prst="rect">
            <a:avLst/>
          </a:prstGeom>
          <a:solidFill>
            <a:srgbClr val="666699"/>
          </a:solidFill>
          <a:ln>
            <a:noFill/>
          </a:ln>
          <a:effectLst>
            <a:prstShdw prst="shdw17" dist="17961" dir="2700000">
              <a:srgbClr val="666699">
                <a:gamma/>
                <a:shade val="60000"/>
                <a:invGamma/>
              </a:srgbClr>
            </a:prstShdw>
          </a:effectLst>
          <a:extLst>
            <a:ext uri="{91240B29-F687-4F45-9708-019B960494DF}">
              <a14:hiddenLine xmlns:a14="http://schemas.microsoft.com/office/drawing/2010/main" w="9525">
                <a:solidFill>
                  <a:schemeClr val="bg2"/>
                </a:solidFill>
                <a:miter lim="800000"/>
                <a:headEnd/>
                <a:tailEnd/>
              </a14:hiddenLine>
            </a:ext>
          </a:extLst>
        </p:spPr>
        <p:txBody>
          <a:bodyPr anchor="ctr"/>
          <a:lstStyle/>
          <a:p>
            <a:pPr algn="ctr"/>
            <a:r>
              <a:rPr lang="zh-CN" altLang="en-US" b="1" dirty="0">
                <a:latin typeface="Arial" panose="020B0604020202020204" pitchFamily="34" charset="0"/>
                <a:ea typeface="宋体" panose="02010600030101010101" pitchFamily="2" charset="-122"/>
              </a:rPr>
              <a:t>数据库</a:t>
            </a:r>
            <a:endParaRPr lang="en-US" altLang="zh-CN" b="1" dirty="0">
              <a:latin typeface="Arial" panose="020B0604020202020204" pitchFamily="34" charset="0"/>
              <a:ea typeface="宋体" panose="02010600030101010101" pitchFamily="2" charset="-122"/>
            </a:endParaRPr>
          </a:p>
        </p:txBody>
      </p:sp>
      <p:sp>
        <p:nvSpPr>
          <p:cNvPr id="175113" name="AutoShape 9">
            <a:extLst>
              <a:ext uri="{FF2B5EF4-FFF2-40B4-BE49-F238E27FC236}">
                <a16:creationId xmlns:a16="http://schemas.microsoft.com/office/drawing/2014/main" id="{893F4A01-DF3A-4F4B-8AB6-B8E819832BA4}"/>
              </a:ext>
            </a:extLst>
          </p:cNvPr>
          <p:cNvSpPr>
            <a:spLocks noChangeArrowheads="1"/>
          </p:cNvSpPr>
          <p:nvPr/>
        </p:nvSpPr>
        <p:spPr bwMode="auto">
          <a:xfrm rot="14439334">
            <a:off x="6894206" y="4450797"/>
            <a:ext cx="1338890" cy="457200"/>
          </a:xfrm>
          <a:prstGeom prst="rightArrow">
            <a:avLst>
              <a:gd name="adj1" fmla="val 50000"/>
              <a:gd name="adj2" fmla="val 137500"/>
            </a:avLst>
          </a:prstGeom>
          <a:solidFill>
            <a:srgbClr val="666699"/>
          </a:solidFill>
          <a:ln>
            <a:noFill/>
          </a:ln>
          <a:effectLst>
            <a:prstShdw prst="shdw17" dist="17961" dir="2700000">
              <a:srgbClr val="666699">
                <a:gamma/>
                <a:shade val="60000"/>
                <a:invGamma/>
              </a:srgbClr>
            </a:prstShdw>
          </a:effectLst>
          <a:extLst>
            <a:ext uri="{91240B29-F687-4F45-9708-019B960494DF}">
              <a14:hiddenLine xmlns:a14="http://schemas.microsoft.com/office/drawing/2010/main" w="9525">
                <a:solidFill>
                  <a:schemeClr val="bg2"/>
                </a:solidFill>
                <a:miter lim="800000"/>
                <a:headEnd/>
                <a:tailEnd/>
              </a14:hiddenLine>
            </a:ext>
          </a:extLst>
        </p:spPr>
        <p:txBody>
          <a:bodyPr wrap="none" anchor="ctr"/>
          <a:lstStyle/>
          <a:p>
            <a:endParaRPr lang="zh-CN" altLang="en-US"/>
          </a:p>
        </p:txBody>
      </p:sp>
      <p:sp>
        <p:nvSpPr>
          <p:cNvPr id="175114" name="Text Box 10">
            <a:extLst>
              <a:ext uri="{FF2B5EF4-FFF2-40B4-BE49-F238E27FC236}">
                <a16:creationId xmlns:a16="http://schemas.microsoft.com/office/drawing/2014/main" id="{4FEC827A-9887-40A2-A91B-4F905414FD0C}"/>
              </a:ext>
            </a:extLst>
          </p:cNvPr>
          <p:cNvSpPr txBox="1">
            <a:spLocks noChangeArrowheads="1"/>
          </p:cNvSpPr>
          <p:nvPr/>
        </p:nvSpPr>
        <p:spPr bwMode="auto">
          <a:xfrm>
            <a:off x="7663979" y="4595460"/>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dirty="0">
                <a:latin typeface="Times New Roman" panose="02020603050405020304" pitchFamily="18" charset="0"/>
                <a:ea typeface="楷体" pitchFamily="49" charset="-122"/>
                <a:cs typeface="Times New Roman" panose="02020603050405020304" pitchFamily="18" charset="0"/>
              </a:rPr>
              <a:t>声明结构</a:t>
            </a:r>
            <a:endParaRPr lang="en-US" altLang="zh-CN" sz="2000" dirty="0">
              <a:latin typeface="Times New Roman" panose="02020603050405020304" pitchFamily="18" charset="0"/>
              <a:ea typeface="楷体" pitchFamily="49" charset="-122"/>
              <a:cs typeface="Times New Roman" panose="02020603050405020304" pitchFamily="18" charset="0"/>
            </a:endParaRPr>
          </a:p>
        </p:txBody>
      </p:sp>
      <p:sp>
        <p:nvSpPr>
          <p:cNvPr id="175115" name="Rectangle 11">
            <a:extLst>
              <a:ext uri="{FF2B5EF4-FFF2-40B4-BE49-F238E27FC236}">
                <a16:creationId xmlns:a16="http://schemas.microsoft.com/office/drawing/2014/main" id="{99B3F49D-E49D-4AF0-B64D-FED53C251645}"/>
              </a:ext>
            </a:extLst>
          </p:cNvPr>
          <p:cNvSpPr>
            <a:spLocks noChangeArrowheads="1"/>
          </p:cNvSpPr>
          <p:nvPr/>
        </p:nvSpPr>
        <p:spPr bwMode="auto">
          <a:xfrm>
            <a:off x="5784354" y="3429000"/>
            <a:ext cx="1314189" cy="432555"/>
          </a:xfrm>
          <a:prstGeom prst="rect">
            <a:avLst/>
          </a:prstGeom>
          <a:solidFill>
            <a:srgbClr val="666699"/>
          </a:solidFill>
          <a:ln>
            <a:noFill/>
          </a:ln>
          <a:effectLst>
            <a:prstShdw prst="shdw17" dist="17961" dir="2700000">
              <a:srgbClr val="666699">
                <a:gamma/>
                <a:shade val="60000"/>
                <a:invGamma/>
              </a:srgbClr>
            </a:prstShdw>
          </a:effectLst>
          <a:extLst>
            <a:ext uri="{91240B29-F687-4F45-9708-019B960494DF}">
              <a14:hiddenLine xmlns:a14="http://schemas.microsoft.com/office/drawing/2010/main" w="9525">
                <a:solidFill>
                  <a:schemeClr val="bg2"/>
                </a:solidFill>
                <a:miter lim="800000"/>
                <a:headEnd/>
                <a:tailEnd/>
              </a14:hiddenLine>
            </a:ext>
          </a:extLst>
        </p:spPr>
        <p:txBody>
          <a:bodyPr anchor="ctr"/>
          <a:lstStyle/>
          <a:p>
            <a:pPr algn="ctr"/>
            <a:r>
              <a:rPr lang="zh-CN" altLang="en-US" b="1" dirty="0">
                <a:latin typeface="Arial" panose="020B0604020202020204" pitchFamily="34" charset="0"/>
                <a:ea typeface="宋体" panose="02010600030101010101" pitchFamily="2" charset="-122"/>
              </a:rPr>
              <a:t>知识库</a:t>
            </a:r>
            <a:endParaRPr lang="en-US" altLang="zh-CN" b="1" dirty="0">
              <a:latin typeface="Arial" panose="020B0604020202020204" pitchFamily="34" charset="0"/>
              <a:ea typeface="宋体" panose="02010600030101010101" pitchFamily="2" charset="-122"/>
            </a:endParaRPr>
          </a:p>
        </p:txBody>
      </p:sp>
      <p:sp>
        <p:nvSpPr>
          <p:cNvPr id="175116" name="AutoShape 12">
            <a:extLst>
              <a:ext uri="{FF2B5EF4-FFF2-40B4-BE49-F238E27FC236}">
                <a16:creationId xmlns:a16="http://schemas.microsoft.com/office/drawing/2014/main" id="{94FE687E-2427-4C40-9AEA-9BB5C61DB244}"/>
              </a:ext>
            </a:extLst>
          </p:cNvPr>
          <p:cNvSpPr>
            <a:spLocks noChangeArrowheads="1"/>
          </p:cNvSpPr>
          <p:nvPr/>
        </p:nvSpPr>
        <p:spPr bwMode="auto">
          <a:xfrm rot="5400000">
            <a:off x="5356900" y="4750079"/>
            <a:ext cx="533400" cy="2103201"/>
          </a:xfrm>
          <a:prstGeom prst="downArrow">
            <a:avLst>
              <a:gd name="adj1" fmla="val 50000"/>
              <a:gd name="adj2" fmla="val 57143"/>
            </a:avLst>
          </a:prstGeom>
          <a:solidFill>
            <a:schemeClr val="hlink"/>
          </a:solidFill>
          <a:ln>
            <a:noFill/>
          </a:ln>
          <a:effectLst>
            <a:prstShdw prst="shdw17" dist="17961" dir="2700000">
              <a:schemeClr val="hlink">
                <a:gamma/>
                <a:shade val="60000"/>
                <a:invGamma/>
              </a:schemeClr>
            </a:prstShdw>
          </a:effectLst>
          <a:extLst>
            <a:ext uri="{91240B29-F687-4F45-9708-019B960494DF}">
              <a14:hiddenLine xmlns:a14="http://schemas.microsoft.com/office/drawing/2010/main" w="9525">
                <a:solidFill>
                  <a:schemeClr val="bg2"/>
                </a:solidFill>
                <a:miter lim="800000"/>
                <a:headEnd/>
                <a:tailEnd/>
              </a14:hiddenLine>
            </a:ext>
          </a:extLst>
        </p:spPr>
        <p:txBody>
          <a:bodyPr wrap="none" anchor="ctr"/>
          <a:lstStyle/>
          <a:p>
            <a:endParaRPr lang="zh-CN" altLang="en-US"/>
          </a:p>
        </p:txBody>
      </p:sp>
      <p:sp>
        <p:nvSpPr>
          <p:cNvPr id="175117" name="Text Box 13">
            <a:extLst>
              <a:ext uri="{FF2B5EF4-FFF2-40B4-BE49-F238E27FC236}">
                <a16:creationId xmlns:a16="http://schemas.microsoft.com/office/drawing/2014/main" id="{E83C3227-D782-4DAD-826C-9F8A69828623}"/>
              </a:ext>
            </a:extLst>
          </p:cNvPr>
          <p:cNvSpPr txBox="1">
            <a:spLocks noChangeArrowheads="1"/>
          </p:cNvSpPr>
          <p:nvPr/>
        </p:nvSpPr>
        <p:spPr bwMode="auto">
          <a:xfrm>
            <a:off x="4717900" y="518068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dirty="0">
                <a:latin typeface="Times New Roman" panose="02020603050405020304" pitchFamily="18" charset="0"/>
                <a:ea typeface="楷体" pitchFamily="49" charset="-122"/>
                <a:cs typeface="Times New Roman" panose="02020603050405020304" pitchFamily="18" charset="0"/>
              </a:rPr>
              <a:t>提供领域知识</a:t>
            </a:r>
            <a:endParaRPr lang="en-US" altLang="zh-CN" sz="2000" dirty="0">
              <a:latin typeface="Times New Roman" panose="02020603050405020304" pitchFamily="18" charset="0"/>
              <a:ea typeface="楷体"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animEffect transition="in" filter="fade">
                                      <p:cBhvr>
                                        <p:cTn id="7" dur="500"/>
                                        <p:tgtEl>
                                          <p:spTgt spid="17510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5113"/>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75114"/>
                                        </p:tgtEl>
                                        <p:attrNameLst>
                                          <p:attrName>style.visibility</p:attrName>
                                        </p:attrNameLst>
                                      </p:cBhvr>
                                      <p:to>
                                        <p:strVal val="visible"/>
                                      </p:to>
                                    </p:set>
                                    <p:animEffect transition="in" filter="fade">
                                      <p:cBhvr>
                                        <p:cTn id="14" dur="500"/>
                                        <p:tgtEl>
                                          <p:spTgt spid="17511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5112"/>
                                        </p:tgtEl>
                                        <p:attrNameLst>
                                          <p:attrName>style.visibility</p:attrName>
                                        </p:attrNameLst>
                                      </p:cBhvr>
                                      <p:to>
                                        <p:strVal val="visible"/>
                                      </p:to>
                                    </p:set>
                                    <p:animEffect transition="in" filter="fade">
                                      <p:cBhvr>
                                        <p:cTn id="19" dur="1000"/>
                                        <p:tgtEl>
                                          <p:spTgt spid="175112"/>
                                        </p:tgtEl>
                                      </p:cBhvr>
                                    </p:animEffect>
                                    <p:anim calcmode="lin" valueType="num">
                                      <p:cBhvr>
                                        <p:cTn id="20" dur="1000" fill="hold"/>
                                        <p:tgtEl>
                                          <p:spTgt spid="175112"/>
                                        </p:tgtEl>
                                        <p:attrNameLst>
                                          <p:attrName>ppt_x</p:attrName>
                                        </p:attrNameLst>
                                      </p:cBhvr>
                                      <p:tavLst>
                                        <p:tav tm="0">
                                          <p:val>
                                            <p:strVal val="#ppt_x"/>
                                          </p:val>
                                        </p:tav>
                                        <p:tav tm="100000">
                                          <p:val>
                                            <p:strVal val="#ppt_x"/>
                                          </p:val>
                                        </p:tav>
                                      </p:tavLst>
                                    </p:anim>
                                    <p:anim calcmode="lin" valueType="num">
                                      <p:cBhvr>
                                        <p:cTn id="21" dur="1000" fill="hold"/>
                                        <p:tgtEl>
                                          <p:spTgt spid="17511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5115"/>
                                        </p:tgtEl>
                                        <p:attrNameLst>
                                          <p:attrName>style.visibility</p:attrName>
                                        </p:attrNameLst>
                                      </p:cBhvr>
                                      <p:to>
                                        <p:strVal val="visible"/>
                                      </p:to>
                                    </p:set>
                                    <p:animEffect transition="in" filter="fade">
                                      <p:cBhvr>
                                        <p:cTn id="24" dur="1000"/>
                                        <p:tgtEl>
                                          <p:spTgt spid="175115"/>
                                        </p:tgtEl>
                                      </p:cBhvr>
                                    </p:animEffect>
                                    <p:anim calcmode="lin" valueType="num">
                                      <p:cBhvr>
                                        <p:cTn id="25" dur="1000" fill="hold"/>
                                        <p:tgtEl>
                                          <p:spTgt spid="175115"/>
                                        </p:tgtEl>
                                        <p:attrNameLst>
                                          <p:attrName>ppt_x</p:attrName>
                                        </p:attrNameLst>
                                      </p:cBhvr>
                                      <p:tavLst>
                                        <p:tav tm="0">
                                          <p:val>
                                            <p:strVal val="#ppt_x"/>
                                          </p:val>
                                        </p:tav>
                                        <p:tav tm="100000">
                                          <p:val>
                                            <p:strVal val="#ppt_x"/>
                                          </p:val>
                                        </p:tav>
                                      </p:tavLst>
                                    </p:anim>
                                    <p:anim calcmode="lin" valueType="num">
                                      <p:cBhvr>
                                        <p:cTn id="26" dur="1000" fill="hold"/>
                                        <p:tgtEl>
                                          <p:spTgt spid="1751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5116"/>
                                        </p:tgtEl>
                                        <p:attrNameLst>
                                          <p:attrName>style.visibility</p:attrName>
                                        </p:attrNameLst>
                                      </p:cBhvr>
                                      <p:to>
                                        <p:strVal val="visible"/>
                                      </p:to>
                                    </p:set>
                                    <p:anim calcmode="lin" valueType="num">
                                      <p:cBhvr additive="base">
                                        <p:cTn id="31" dur="500" fill="hold"/>
                                        <p:tgtEl>
                                          <p:spTgt spid="175116"/>
                                        </p:tgtEl>
                                        <p:attrNameLst>
                                          <p:attrName>ppt_x</p:attrName>
                                        </p:attrNameLst>
                                      </p:cBhvr>
                                      <p:tavLst>
                                        <p:tav tm="0">
                                          <p:val>
                                            <p:strVal val="#ppt_x"/>
                                          </p:val>
                                        </p:tav>
                                        <p:tav tm="100000">
                                          <p:val>
                                            <p:strVal val="#ppt_x"/>
                                          </p:val>
                                        </p:tav>
                                      </p:tavLst>
                                    </p:anim>
                                    <p:anim calcmode="lin" valueType="num">
                                      <p:cBhvr additive="base">
                                        <p:cTn id="32" dur="500" fill="hold"/>
                                        <p:tgtEl>
                                          <p:spTgt spid="1751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5117"/>
                                        </p:tgtEl>
                                        <p:attrNameLst>
                                          <p:attrName>style.visibility</p:attrName>
                                        </p:attrNameLst>
                                      </p:cBhvr>
                                      <p:to>
                                        <p:strVal val="visible"/>
                                      </p:to>
                                    </p:set>
                                    <p:anim calcmode="lin" valueType="num">
                                      <p:cBhvr additive="base">
                                        <p:cTn id="35" dur="500" fill="hold"/>
                                        <p:tgtEl>
                                          <p:spTgt spid="175117"/>
                                        </p:tgtEl>
                                        <p:attrNameLst>
                                          <p:attrName>ppt_x</p:attrName>
                                        </p:attrNameLst>
                                      </p:cBhvr>
                                      <p:tavLst>
                                        <p:tav tm="0">
                                          <p:val>
                                            <p:strVal val="#ppt_x"/>
                                          </p:val>
                                        </p:tav>
                                        <p:tav tm="100000">
                                          <p:val>
                                            <p:strVal val="#ppt_x"/>
                                          </p:val>
                                        </p:tav>
                                      </p:tavLst>
                                    </p:anim>
                                    <p:anim calcmode="lin" valueType="num">
                                      <p:cBhvr additive="base">
                                        <p:cTn id="36" dur="500" fill="hold"/>
                                        <p:tgtEl>
                                          <p:spTgt spid="1751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75109"/>
                                        </p:tgtEl>
                                        <p:attrNameLst>
                                          <p:attrName>style.visibility</p:attrName>
                                        </p:attrNameLst>
                                      </p:cBhvr>
                                      <p:to>
                                        <p:strVal val="visible"/>
                                      </p:to>
                                    </p:set>
                                    <p:anim calcmode="lin" valueType="num">
                                      <p:cBhvr additive="base">
                                        <p:cTn id="41" dur="500" fill="hold"/>
                                        <p:tgtEl>
                                          <p:spTgt spid="175109"/>
                                        </p:tgtEl>
                                        <p:attrNameLst>
                                          <p:attrName>ppt_x</p:attrName>
                                        </p:attrNameLst>
                                      </p:cBhvr>
                                      <p:tavLst>
                                        <p:tav tm="0">
                                          <p:val>
                                            <p:strVal val="#ppt_x"/>
                                          </p:val>
                                        </p:tav>
                                        <p:tav tm="100000">
                                          <p:val>
                                            <p:strVal val="#ppt_x"/>
                                          </p:val>
                                        </p:tav>
                                      </p:tavLst>
                                    </p:anim>
                                    <p:anim calcmode="lin" valueType="num">
                                      <p:cBhvr additive="base">
                                        <p:cTn id="42" dur="500" fill="hold"/>
                                        <p:tgtEl>
                                          <p:spTgt spid="17510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5111"/>
                                        </p:tgtEl>
                                        <p:attrNameLst>
                                          <p:attrName>style.visibility</p:attrName>
                                        </p:attrNameLst>
                                      </p:cBhvr>
                                      <p:to>
                                        <p:strVal val="visible"/>
                                      </p:to>
                                    </p:set>
                                    <p:anim calcmode="lin" valueType="num">
                                      <p:cBhvr additive="base">
                                        <p:cTn id="45" dur="500" fill="hold"/>
                                        <p:tgtEl>
                                          <p:spTgt spid="175111"/>
                                        </p:tgtEl>
                                        <p:attrNameLst>
                                          <p:attrName>ppt_x</p:attrName>
                                        </p:attrNameLst>
                                      </p:cBhvr>
                                      <p:tavLst>
                                        <p:tav tm="0">
                                          <p:val>
                                            <p:strVal val="#ppt_x"/>
                                          </p:val>
                                        </p:tav>
                                        <p:tav tm="100000">
                                          <p:val>
                                            <p:strVal val="#ppt_x"/>
                                          </p:val>
                                        </p:tav>
                                      </p:tavLst>
                                    </p:anim>
                                    <p:anim calcmode="lin" valueType="num">
                                      <p:cBhvr additive="base">
                                        <p:cTn id="46" dur="500" fill="hold"/>
                                        <p:tgtEl>
                                          <p:spTgt spid="1751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75110"/>
                                        </p:tgtEl>
                                        <p:attrNameLst>
                                          <p:attrName>style.visibility</p:attrName>
                                        </p:attrNameLst>
                                      </p:cBhvr>
                                      <p:to>
                                        <p:strVal val="visible"/>
                                      </p:to>
                                    </p:set>
                                    <p:anim calcmode="lin" valueType="num">
                                      <p:cBhvr additive="base">
                                        <p:cTn id="49" dur="500" fill="hold"/>
                                        <p:tgtEl>
                                          <p:spTgt spid="175110"/>
                                        </p:tgtEl>
                                        <p:attrNameLst>
                                          <p:attrName>ppt_x</p:attrName>
                                        </p:attrNameLst>
                                      </p:cBhvr>
                                      <p:tavLst>
                                        <p:tav tm="0">
                                          <p:val>
                                            <p:strVal val="#ppt_x"/>
                                          </p:val>
                                        </p:tav>
                                        <p:tav tm="100000">
                                          <p:val>
                                            <p:strVal val="#ppt_x"/>
                                          </p:val>
                                        </p:tav>
                                      </p:tavLst>
                                    </p:anim>
                                    <p:anim calcmode="lin" valueType="num">
                                      <p:cBhvr additive="base">
                                        <p:cTn id="50" dur="500" fill="hold"/>
                                        <p:tgtEl>
                                          <p:spTgt spid="1751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2">
                                            <p:txEl>
                                              <p:pRg st="0" end="0"/>
                                            </p:txEl>
                                          </p:spTgt>
                                        </p:tgtEl>
                                        <p:attrNameLst>
                                          <p:attrName>style.visibility</p:attrName>
                                        </p:attrNameLst>
                                      </p:cBhvr>
                                      <p:to>
                                        <p:strVal val="visible"/>
                                      </p:to>
                                    </p:set>
                                    <p:animEffect transition="in" filter="barn(inVertical)">
                                      <p:cBhvr>
                                        <p:cTn id="55" dur="500"/>
                                        <p:tgtEl>
                                          <p:spTgt spid="2">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2">
                                            <p:txEl>
                                              <p:pRg st="1" end="1"/>
                                            </p:txEl>
                                          </p:spTgt>
                                        </p:tgtEl>
                                        <p:attrNameLst>
                                          <p:attrName>style.visibility</p:attrName>
                                        </p:attrNameLst>
                                      </p:cBhvr>
                                      <p:to>
                                        <p:strVal val="visible"/>
                                      </p:to>
                                    </p:set>
                                    <p:animEffect transition="in" filter="barn(inVertical)">
                                      <p:cBhvr>
                                        <p:cTn id="6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nimBg="1"/>
      <p:bldP spid="175109" grpId="0" animBg="1"/>
      <p:bldP spid="175110" grpId="0" animBg="1"/>
      <p:bldP spid="175111" grpId="0" animBg="1"/>
      <p:bldP spid="175112" grpId="0" animBg="1"/>
      <p:bldP spid="175113" grpId="0" animBg="1"/>
      <p:bldP spid="175114" grpId="0"/>
      <p:bldP spid="175115" grpId="0" animBg="1"/>
      <p:bldP spid="175116" grpId="0" animBg="1"/>
      <p:bldP spid="1751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9F6994F-94DD-4FF4-ADEC-FECC05261501}"/>
              </a:ext>
            </a:extLst>
          </p:cNvPr>
          <p:cNvSpPr>
            <a:spLocks noGrp="1"/>
          </p:cNvSpPr>
          <p:nvPr>
            <p:ph type="title"/>
          </p:nvPr>
        </p:nvSpPr>
        <p:spPr/>
        <p:txBody>
          <a:bodyPr/>
          <a:lstStyle/>
          <a:p>
            <a:r>
              <a:rPr lang="zh-CN" altLang="en-US" dirty="0"/>
              <a:t>本体工程</a:t>
            </a:r>
          </a:p>
        </p:txBody>
      </p:sp>
      <p:sp>
        <p:nvSpPr>
          <p:cNvPr id="5" name="内容占位符 4">
            <a:extLst>
              <a:ext uri="{FF2B5EF4-FFF2-40B4-BE49-F238E27FC236}">
                <a16:creationId xmlns:a16="http://schemas.microsoft.com/office/drawing/2014/main" id="{DAC6BCBD-6A8A-4739-8026-4C9CE20582C0}"/>
              </a:ext>
            </a:extLst>
          </p:cNvPr>
          <p:cNvSpPr>
            <a:spLocks noGrp="1"/>
          </p:cNvSpPr>
          <p:nvPr>
            <p:ph idx="1"/>
          </p:nvPr>
        </p:nvSpPr>
        <p:spPr/>
        <p:txBody>
          <a:bodyPr/>
          <a:lstStyle/>
          <a:p>
            <a:r>
              <a:rPr lang="zh-CN" altLang="en-US" dirty="0"/>
              <a:t>本体工程是研究用工程化方法构建、维护本体的学科</a:t>
            </a:r>
            <a:endParaRPr lang="en-US" altLang="zh-CN" dirty="0"/>
          </a:p>
          <a:p>
            <a:r>
              <a:rPr lang="zh-CN" altLang="en-US" dirty="0"/>
              <a:t>本体工程的关注点有</a:t>
            </a:r>
            <a:endParaRPr lang="en-US" altLang="zh-CN" dirty="0"/>
          </a:p>
          <a:p>
            <a:pPr lvl="1">
              <a:lnSpc>
                <a:spcPct val="100000"/>
              </a:lnSpc>
            </a:pPr>
            <a:r>
              <a:rPr lang="zh-CN" altLang="en-US" sz="2400" dirty="0"/>
              <a:t>本体开发过程</a:t>
            </a:r>
            <a:endParaRPr lang="en-US" altLang="zh-CN" sz="2400" dirty="0"/>
          </a:p>
          <a:p>
            <a:pPr lvl="1">
              <a:lnSpc>
                <a:spcPct val="100000"/>
              </a:lnSpc>
            </a:pPr>
            <a:r>
              <a:rPr lang="zh-CN" altLang="en-US" sz="2400" dirty="0"/>
              <a:t>本体生命周期</a:t>
            </a:r>
            <a:endParaRPr lang="en-US" altLang="zh-CN" sz="2400" dirty="0"/>
          </a:p>
          <a:p>
            <a:pPr lvl="1">
              <a:lnSpc>
                <a:spcPct val="100000"/>
              </a:lnSpc>
            </a:pPr>
            <a:r>
              <a:rPr lang="zh-CN" altLang="en-US" sz="2400" dirty="0"/>
              <a:t>本体开发方法</a:t>
            </a:r>
            <a:endParaRPr lang="en-US" altLang="zh-CN" sz="2400" dirty="0"/>
          </a:p>
          <a:p>
            <a:pPr lvl="1">
              <a:lnSpc>
                <a:spcPct val="100000"/>
              </a:lnSpc>
            </a:pPr>
            <a:r>
              <a:rPr lang="zh-CN" altLang="en-US" sz="2400" dirty="0"/>
              <a:t>本体开发工具和表示语言等</a:t>
            </a:r>
          </a:p>
        </p:txBody>
      </p:sp>
    </p:spTree>
    <p:extLst>
      <p:ext uri="{BB962C8B-B14F-4D97-AF65-F5344CB8AC3E}">
        <p14:creationId xmlns:p14="http://schemas.microsoft.com/office/powerpoint/2010/main" val="9333783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CBC97-9CC0-4D13-8F6C-C33BC95D2ACE}"/>
              </a:ext>
            </a:extLst>
          </p:cNvPr>
          <p:cNvSpPr>
            <a:spLocks noGrp="1"/>
          </p:cNvSpPr>
          <p:nvPr>
            <p:ph type="title"/>
          </p:nvPr>
        </p:nvSpPr>
        <p:spPr/>
        <p:txBody>
          <a:bodyPr/>
          <a:lstStyle/>
          <a:p>
            <a:r>
              <a:rPr lang="zh-CN" altLang="en-US" dirty="0"/>
              <a:t>本体工程中的关键问题</a:t>
            </a:r>
          </a:p>
        </p:txBody>
      </p:sp>
      <p:sp>
        <p:nvSpPr>
          <p:cNvPr id="3" name="内容占位符 2">
            <a:extLst>
              <a:ext uri="{FF2B5EF4-FFF2-40B4-BE49-F238E27FC236}">
                <a16:creationId xmlns:a16="http://schemas.microsoft.com/office/drawing/2014/main" id="{677DDE18-5484-4D95-B43F-12B70EE235AB}"/>
              </a:ext>
            </a:extLst>
          </p:cNvPr>
          <p:cNvSpPr>
            <a:spLocks noGrp="1"/>
          </p:cNvSpPr>
          <p:nvPr>
            <p:ph idx="1"/>
          </p:nvPr>
        </p:nvSpPr>
        <p:spPr/>
        <p:txBody>
          <a:bodyPr/>
          <a:lstStyle/>
          <a:p>
            <a:r>
              <a:rPr lang="zh-CN" altLang="en-US" dirty="0"/>
              <a:t>设计本体有何种</a:t>
            </a:r>
            <a:r>
              <a:rPr lang="zh-CN" altLang="en-US" dirty="0">
                <a:solidFill>
                  <a:srgbClr val="FF0000"/>
                </a:solidFill>
              </a:rPr>
              <a:t>开发方法</a:t>
            </a:r>
            <a:r>
              <a:rPr lang="zh-CN" altLang="en-US" dirty="0"/>
              <a:t>可遵循？</a:t>
            </a:r>
            <a:endParaRPr lang="en-US" altLang="zh-CN" dirty="0"/>
          </a:p>
          <a:p>
            <a:r>
              <a:rPr lang="zh-CN" altLang="en-US" dirty="0"/>
              <a:t>如何</a:t>
            </a:r>
            <a:r>
              <a:rPr lang="zh-CN" altLang="en-US" dirty="0">
                <a:solidFill>
                  <a:srgbClr val="FF0000"/>
                </a:solidFill>
              </a:rPr>
              <a:t>评估</a:t>
            </a:r>
            <a:r>
              <a:rPr lang="zh-CN" altLang="en-US" dirty="0"/>
              <a:t>所设计的本体？</a:t>
            </a:r>
            <a:endParaRPr lang="en-US" altLang="zh-CN" dirty="0"/>
          </a:p>
          <a:p>
            <a:r>
              <a:rPr lang="zh-CN" altLang="en-US" dirty="0"/>
              <a:t>如何</a:t>
            </a:r>
            <a:r>
              <a:rPr lang="zh-CN" altLang="en-US" dirty="0">
                <a:solidFill>
                  <a:srgbClr val="FF0000"/>
                </a:solidFill>
              </a:rPr>
              <a:t>比较</a:t>
            </a:r>
            <a:r>
              <a:rPr lang="zh-CN" altLang="en-US" dirty="0"/>
              <a:t>针对同一领域或领域重叠的两个本体？</a:t>
            </a:r>
            <a:endParaRPr lang="en-US" altLang="zh-CN" dirty="0"/>
          </a:p>
          <a:p>
            <a:r>
              <a:rPr lang="zh-CN" altLang="en-US" dirty="0"/>
              <a:t>本体如何</a:t>
            </a:r>
            <a:r>
              <a:rPr lang="zh-CN" altLang="en-US" dirty="0">
                <a:solidFill>
                  <a:srgbClr val="FF0000"/>
                </a:solidFill>
              </a:rPr>
              <a:t>演化</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1693521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A9329-FC38-40D0-B396-FA74D695EB0E}"/>
              </a:ext>
            </a:extLst>
          </p:cNvPr>
          <p:cNvSpPr>
            <a:spLocks noGrp="1"/>
          </p:cNvSpPr>
          <p:nvPr>
            <p:ph type="title"/>
          </p:nvPr>
        </p:nvSpPr>
        <p:spPr/>
        <p:txBody>
          <a:bodyPr/>
          <a:lstStyle/>
          <a:p>
            <a:r>
              <a:rPr lang="zh-CN" altLang="en-US" dirty="0"/>
              <a:t>本体评估</a:t>
            </a:r>
          </a:p>
        </p:txBody>
      </p:sp>
      <p:sp>
        <p:nvSpPr>
          <p:cNvPr id="3" name="内容占位符 2">
            <a:extLst>
              <a:ext uri="{FF2B5EF4-FFF2-40B4-BE49-F238E27FC236}">
                <a16:creationId xmlns:a16="http://schemas.microsoft.com/office/drawing/2014/main" id="{DAE8EA8C-7BC0-4E85-BD46-D5E8657FA4BF}"/>
              </a:ext>
            </a:extLst>
          </p:cNvPr>
          <p:cNvSpPr>
            <a:spLocks noGrp="1"/>
          </p:cNvSpPr>
          <p:nvPr>
            <p:ph idx="1"/>
          </p:nvPr>
        </p:nvSpPr>
        <p:spPr/>
        <p:txBody>
          <a:bodyPr/>
          <a:lstStyle/>
          <a:p>
            <a:pPr>
              <a:lnSpc>
                <a:spcPct val="90000"/>
              </a:lnSpc>
            </a:pPr>
            <a:r>
              <a:rPr lang="zh-CN" altLang="en-US" sz="3200" dirty="0"/>
              <a:t>本体的元数据</a:t>
            </a:r>
            <a:endParaRPr lang="en-US" altLang="zh-CN" sz="3200" dirty="0"/>
          </a:p>
          <a:p>
            <a:pPr lvl="1">
              <a:lnSpc>
                <a:spcPct val="90000"/>
              </a:lnSpc>
            </a:pPr>
            <a:r>
              <a:rPr lang="zh-CN" altLang="en-US" sz="2400" dirty="0"/>
              <a:t>概念、公理的数目</a:t>
            </a:r>
            <a:endParaRPr lang="en-US" altLang="zh-CN" sz="2400" dirty="0"/>
          </a:p>
          <a:p>
            <a:pPr lvl="1">
              <a:lnSpc>
                <a:spcPct val="90000"/>
              </a:lnSpc>
            </a:pPr>
            <a:r>
              <a:rPr lang="zh-CN" altLang="en-US" sz="2400" dirty="0"/>
              <a:t>公理的类型有哪些</a:t>
            </a:r>
            <a:endParaRPr lang="en-US" altLang="zh-CN" sz="2400" dirty="0"/>
          </a:p>
          <a:p>
            <a:pPr lvl="1">
              <a:lnSpc>
                <a:spcPct val="90000"/>
              </a:lnSpc>
            </a:pPr>
            <a:r>
              <a:rPr lang="zh-CN" altLang="en-US" sz="2400" dirty="0"/>
              <a:t>本体表示语言是什么</a:t>
            </a:r>
            <a:endParaRPr lang="en-US" altLang="zh-CN" sz="2400" dirty="0"/>
          </a:p>
          <a:p>
            <a:pPr lvl="1">
              <a:lnSpc>
                <a:spcPct val="90000"/>
              </a:lnSpc>
            </a:pPr>
            <a:r>
              <a:rPr lang="zh-CN" altLang="en-US" sz="2400" dirty="0"/>
              <a:t>本体的类型是什么</a:t>
            </a:r>
            <a:endParaRPr lang="en-US" altLang="zh-CN" sz="2400" dirty="0"/>
          </a:p>
          <a:p>
            <a:pPr lvl="2">
              <a:lnSpc>
                <a:spcPct val="90000"/>
              </a:lnSpc>
            </a:pPr>
            <a:r>
              <a:rPr lang="zh-CN" altLang="en-US" sz="1800" dirty="0"/>
              <a:t>是关于什么的本体</a:t>
            </a:r>
            <a:endParaRPr lang="en-US" altLang="zh-CN" sz="1800" dirty="0"/>
          </a:p>
          <a:p>
            <a:pPr lvl="2">
              <a:lnSpc>
                <a:spcPct val="90000"/>
              </a:lnSpc>
            </a:pPr>
            <a:r>
              <a:rPr lang="zh-CN" altLang="en-US" sz="1800" dirty="0"/>
              <a:t>是上层</a:t>
            </a:r>
            <a:r>
              <a:rPr lang="en-US" altLang="zh-CN" sz="1800" dirty="0"/>
              <a:t>/</a:t>
            </a:r>
            <a:r>
              <a:rPr lang="zh-CN" altLang="en-US" sz="1800" dirty="0"/>
              <a:t>领域</a:t>
            </a:r>
            <a:r>
              <a:rPr lang="en-US" altLang="zh-CN" sz="1800" dirty="0"/>
              <a:t>/</a:t>
            </a:r>
            <a:r>
              <a:rPr lang="zh-CN" altLang="en-US" sz="1800" dirty="0"/>
              <a:t>应用本体？</a:t>
            </a:r>
            <a:endParaRPr lang="en-US" altLang="zh-CN" sz="1800" dirty="0"/>
          </a:p>
          <a:p>
            <a:pPr lvl="1">
              <a:lnSpc>
                <a:spcPct val="90000"/>
              </a:lnSpc>
            </a:pPr>
            <a:r>
              <a:rPr lang="zh-CN" altLang="en-US" sz="2400" dirty="0"/>
              <a:t>面向什么应用</a:t>
            </a:r>
            <a:endParaRPr lang="en-US" altLang="zh-CN" sz="2400" dirty="0"/>
          </a:p>
          <a:p>
            <a:pPr>
              <a:lnSpc>
                <a:spcPct val="90000"/>
              </a:lnSpc>
            </a:pPr>
            <a:r>
              <a:rPr lang="zh-CN" altLang="en-US" sz="3200" b="1" dirty="0"/>
              <a:t>本体评估可不仅仅是本体的元数据，还有更重要的任务</a:t>
            </a:r>
            <a:r>
              <a:rPr lang="en-US" altLang="zh-CN" sz="3200" b="1" dirty="0"/>
              <a:t>——</a:t>
            </a:r>
            <a:r>
              <a:rPr lang="zh-CN" altLang="en-US" sz="3200" b="1" dirty="0">
                <a:solidFill>
                  <a:srgbClr val="FF0000"/>
                </a:solidFill>
              </a:rPr>
              <a:t>一致性和完备性</a:t>
            </a:r>
            <a:r>
              <a:rPr lang="zh-CN" altLang="en-US" sz="3200" b="1" dirty="0"/>
              <a:t>的评价</a:t>
            </a:r>
          </a:p>
        </p:txBody>
      </p:sp>
    </p:spTree>
    <p:extLst>
      <p:ext uri="{BB962C8B-B14F-4D97-AF65-F5344CB8AC3E}">
        <p14:creationId xmlns:p14="http://schemas.microsoft.com/office/powerpoint/2010/main" val="118989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89BEC-E0EE-4D6F-AF9B-A49F8FE8DA2B}"/>
              </a:ext>
            </a:extLst>
          </p:cNvPr>
          <p:cNvSpPr>
            <a:spLocks noGrp="1"/>
          </p:cNvSpPr>
          <p:nvPr>
            <p:ph type="title"/>
          </p:nvPr>
        </p:nvSpPr>
        <p:spPr/>
        <p:txBody>
          <a:bodyPr/>
          <a:lstStyle/>
          <a:p>
            <a:r>
              <a:rPr lang="zh-CN" altLang="en-US" dirty="0"/>
              <a:t>本体工程的挑战</a:t>
            </a:r>
          </a:p>
        </p:txBody>
      </p:sp>
      <p:sp>
        <p:nvSpPr>
          <p:cNvPr id="3" name="内容占位符 2">
            <a:extLst>
              <a:ext uri="{FF2B5EF4-FFF2-40B4-BE49-F238E27FC236}">
                <a16:creationId xmlns:a16="http://schemas.microsoft.com/office/drawing/2014/main" id="{878F12FA-235C-44C2-BBAF-94931FFCB377}"/>
              </a:ext>
            </a:extLst>
          </p:cNvPr>
          <p:cNvSpPr>
            <a:spLocks noGrp="1"/>
          </p:cNvSpPr>
          <p:nvPr>
            <p:ph idx="1"/>
          </p:nvPr>
        </p:nvSpPr>
        <p:spPr/>
        <p:txBody>
          <a:bodyPr/>
          <a:lstStyle/>
          <a:p>
            <a:pPr>
              <a:lnSpc>
                <a:spcPct val="80000"/>
              </a:lnSpc>
            </a:pPr>
            <a:r>
              <a:rPr lang="zh-CN" altLang="en-US" sz="2800" dirty="0"/>
              <a:t>如何</a:t>
            </a:r>
            <a:r>
              <a:rPr lang="zh-CN" altLang="en-US" sz="2800" dirty="0">
                <a:solidFill>
                  <a:srgbClr val="FF0000"/>
                </a:solidFill>
              </a:rPr>
              <a:t>评估</a:t>
            </a:r>
            <a:r>
              <a:rPr lang="zh-CN" altLang="en-US" sz="2800" dirty="0"/>
              <a:t>本体</a:t>
            </a:r>
            <a:endParaRPr lang="en-US" altLang="zh-CN" sz="2800" dirty="0"/>
          </a:p>
          <a:p>
            <a:pPr lvl="1">
              <a:lnSpc>
                <a:spcPct val="80000"/>
              </a:lnSpc>
            </a:pPr>
            <a:r>
              <a:rPr lang="zh-CN" altLang="en-US" sz="2400" dirty="0"/>
              <a:t>如何判断本体中公理的正确性</a:t>
            </a:r>
            <a:endParaRPr lang="en-US" altLang="zh-CN" sz="2400" dirty="0"/>
          </a:p>
          <a:p>
            <a:pPr>
              <a:lnSpc>
                <a:spcPct val="80000"/>
              </a:lnSpc>
            </a:pPr>
            <a:r>
              <a:rPr lang="zh-CN" altLang="en-US" sz="2800" dirty="0"/>
              <a:t>如何知道何时</a:t>
            </a:r>
            <a:r>
              <a:rPr lang="zh-CN" altLang="en-US" sz="2800" dirty="0">
                <a:solidFill>
                  <a:srgbClr val="FF0000"/>
                </a:solidFill>
              </a:rPr>
              <a:t>完成</a:t>
            </a:r>
            <a:r>
              <a:rPr lang="zh-CN" altLang="en-US" sz="2800" dirty="0"/>
              <a:t>本体的构建？</a:t>
            </a:r>
            <a:endParaRPr lang="en-US" altLang="zh-CN" sz="2800" dirty="0"/>
          </a:p>
          <a:p>
            <a:pPr lvl="1">
              <a:lnSpc>
                <a:spcPct val="80000"/>
              </a:lnSpc>
            </a:pPr>
            <a:r>
              <a:rPr lang="zh-CN" altLang="en-US" sz="2400" dirty="0"/>
              <a:t>本体构建要具体到何种细节</a:t>
            </a:r>
            <a:endParaRPr lang="en-US" altLang="zh-CN" sz="2400" dirty="0"/>
          </a:p>
          <a:p>
            <a:pPr>
              <a:lnSpc>
                <a:spcPct val="80000"/>
              </a:lnSpc>
            </a:pPr>
            <a:r>
              <a:rPr lang="zh-CN" altLang="en-US" sz="2800" dirty="0">
                <a:solidFill>
                  <a:srgbClr val="FF0000"/>
                </a:solidFill>
              </a:rPr>
              <a:t>与直觉的冲突</a:t>
            </a:r>
            <a:endParaRPr lang="en-US" altLang="zh-CN" sz="2800" dirty="0">
              <a:solidFill>
                <a:srgbClr val="FF0000"/>
              </a:solidFill>
            </a:endParaRPr>
          </a:p>
          <a:p>
            <a:pPr lvl="1">
              <a:lnSpc>
                <a:spcPct val="80000"/>
              </a:lnSpc>
            </a:pPr>
            <a:r>
              <a:rPr lang="zh-CN" altLang="en-US" sz="2400" dirty="0"/>
              <a:t>本体中的公理与人类的直觉不相符怎么办</a:t>
            </a:r>
            <a:endParaRPr lang="en-US" altLang="zh-CN" sz="2400" dirty="0"/>
          </a:p>
          <a:p>
            <a:pPr>
              <a:lnSpc>
                <a:spcPct val="80000"/>
              </a:lnSpc>
            </a:pPr>
            <a:r>
              <a:rPr lang="zh-CN" altLang="en-US" sz="2800" dirty="0">
                <a:solidFill>
                  <a:srgbClr val="FF0000"/>
                </a:solidFill>
              </a:rPr>
              <a:t>背后的依据是什么</a:t>
            </a:r>
            <a:endParaRPr lang="en-US" altLang="zh-CN" sz="2800" dirty="0">
              <a:solidFill>
                <a:srgbClr val="FF0000"/>
              </a:solidFill>
            </a:endParaRPr>
          </a:p>
          <a:p>
            <a:pPr lvl="1">
              <a:lnSpc>
                <a:spcPct val="80000"/>
              </a:lnSpc>
            </a:pPr>
            <a:r>
              <a:rPr lang="zh-CN" altLang="en-US" sz="2400" dirty="0"/>
              <a:t>为何在一个本体中如此定义词汇，在另一个本体中又是另一种方式</a:t>
            </a:r>
            <a:endParaRPr lang="en-US" altLang="zh-CN" sz="2400" dirty="0"/>
          </a:p>
          <a:p>
            <a:pPr>
              <a:lnSpc>
                <a:spcPct val="80000"/>
              </a:lnSpc>
            </a:pPr>
            <a:r>
              <a:rPr lang="zh-CN" altLang="en-US" sz="2800" dirty="0"/>
              <a:t>如果在同一领域存在多个本体，会发生什么？</a:t>
            </a:r>
            <a:endParaRPr lang="en-US" altLang="zh-CN" sz="2800" dirty="0"/>
          </a:p>
          <a:p>
            <a:pPr>
              <a:lnSpc>
                <a:spcPct val="80000"/>
              </a:lnSpc>
            </a:pPr>
            <a:r>
              <a:rPr lang="zh-CN" altLang="en-US" sz="2800" dirty="0"/>
              <a:t>如何演化本体，以满足应用的变化</a:t>
            </a:r>
            <a:endParaRPr lang="en-US" altLang="zh-CN" sz="2800" dirty="0"/>
          </a:p>
        </p:txBody>
      </p:sp>
    </p:spTree>
    <p:extLst>
      <p:ext uri="{BB962C8B-B14F-4D97-AF65-F5344CB8AC3E}">
        <p14:creationId xmlns:p14="http://schemas.microsoft.com/office/powerpoint/2010/main" val="76671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3">
            <a:extLst>
              <a:ext uri="{FF2B5EF4-FFF2-40B4-BE49-F238E27FC236}">
                <a16:creationId xmlns:a16="http://schemas.microsoft.com/office/drawing/2014/main" id="{160D5EA2-AFD0-484D-AD13-FABA833001D8}"/>
              </a:ext>
            </a:extLst>
          </p:cNvPr>
          <p:cNvSpPr>
            <a:spLocks noChangeArrowheads="1"/>
          </p:cNvSpPr>
          <p:nvPr/>
        </p:nvSpPr>
        <p:spPr bwMode="auto">
          <a:xfrm>
            <a:off x="2127261" y="5981700"/>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小结</a:t>
            </a:r>
          </a:p>
        </p:txBody>
      </p:sp>
      <p:sp>
        <p:nvSpPr>
          <p:cNvPr id="58" name="AutoShape 53">
            <a:extLst>
              <a:ext uri="{FF2B5EF4-FFF2-40B4-BE49-F238E27FC236}">
                <a16:creationId xmlns:a16="http://schemas.microsoft.com/office/drawing/2014/main" id="{DB2C0A78-81EE-413F-877E-BE89169FD771}"/>
              </a:ext>
            </a:extLst>
          </p:cNvPr>
          <p:cNvSpPr>
            <a:spLocks noChangeArrowheads="1"/>
          </p:cNvSpPr>
          <p:nvPr/>
        </p:nvSpPr>
        <p:spPr bwMode="auto">
          <a:xfrm>
            <a:off x="2943225" y="5303838"/>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后测</a:t>
            </a:r>
          </a:p>
        </p:txBody>
      </p:sp>
      <p:sp>
        <p:nvSpPr>
          <p:cNvPr id="5122" name="Rectangle 2"/>
          <p:cNvSpPr>
            <a:spLocks noGrp="1" noChangeArrowheads="1"/>
          </p:cNvSpPr>
          <p:nvPr>
            <p:ph type="title" idx="4294967295"/>
          </p:nvPr>
        </p:nvSpPr>
        <p:spPr>
          <a:xfrm>
            <a:off x="372020" y="588962"/>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28209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本体建模方法</a:t>
            </a:r>
          </a:p>
        </p:txBody>
      </p:sp>
      <p:sp>
        <p:nvSpPr>
          <p:cNvPr id="5129" name="AutoShape 78"/>
          <p:cNvSpPr>
            <a:spLocks noChangeArrowheads="1"/>
          </p:cNvSpPr>
          <p:nvPr/>
        </p:nvSpPr>
        <p:spPr bwMode="auto">
          <a:xfrm>
            <a:off x="3411538" y="3652838"/>
            <a:ext cx="351535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本体工程</a:t>
            </a:r>
          </a:p>
        </p:txBody>
      </p:sp>
      <p:sp>
        <p:nvSpPr>
          <p:cNvPr id="5130" name="AutoShape 84"/>
          <p:cNvSpPr>
            <a:spLocks noChangeArrowheads="1"/>
          </p:cNvSpPr>
          <p:nvPr/>
        </p:nvSpPr>
        <p:spPr bwMode="auto">
          <a:xfrm>
            <a:off x="3251201" y="2789238"/>
            <a:ext cx="28844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本体的分类</a:t>
            </a:r>
          </a:p>
        </p:txBody>
      </p:sp>
      <p:sp>
        <p:nvSpPr>
          <p:cNvPr id="5131" name="AutoShape 87"/>
          <p:cNvSpPr>
            <a:spLocks noChangeArrowheads="1"/>
          </p:cNvSpPr>
          <p:nvPr/>
        </p:nvSpPr>
        <p:spPr bwMode="auto">
          <a:xfrm>
            <a:off x="2730500" y="2001838"/>
            <a:ext cx="2530432"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什么是本体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extLst>
      <p:ext uri="{BB962C8B-B14F-4D97-AF65-F5344CB8AC3E}">
        <p14:creationId xmlns:p14="http://schemas.microsoft.com/office/powerpoint/2010/main" val="4018369795"/>
      </p:ext>
    </p:extLst>
  </p:cSld>
  <p:clrMapOvr>
    <a:masterClrMapping/>
  </p:clrMapOvr>
  <p:transition spd="slow" advTm="8000">
    <p:circl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46CCC-F7BE-4CA2-BCA3-EC3C4A0FB8DE}"/>
              </a:ext>
            </a:extLst>
          </p:cNvPr>
          <p:cNvSpPr>
            <a:spLocks noGrp="1"/>
          </p:cNvSpPr>
          <p:nvPr>
            <p:ph type="title"/>
          </p:nvPr>
        </p:nvSpPr>
        <p:spPr/>
        <p:txBody>
          <a:bodyPr/>
          <a:lstStyle/>
          <a:p>
            <a:r>
              <a:rPr lang="zh-CN" altLang="en-US" dirty="0"/>
              <a:t>本体工程的相关工具</a:t>
            </a:r>
          </a:p>
        </p:txBody>
      </p:sp>
      <p:sp>
        <p:nvSpPr>
          <p:cNvPr id="3" name="内容占位符 2">
            <a:extLst>
              <a:ext uri="{FF2B5EF4-FFF2-40B4-BE49-F238E27FC236}">
                <a16:creationId xmlns:a16="http://schemas.microsoft.com/office/drawing/2014/main" id="{F26454BB-0D36-44C6-9DF0-C2A667CAAF89}"/>
              </a:ext>
            </a:extLst>
          </p:cNvPr>
          <p:cNvSpPr>
            <a:spLocks noGrp="1"/>
          </p:cNvSpPr>
          <p:nvPr>
            <p:ph idx="1"/>
          </p:nvPr>
        </p:nvSpPr>
        <p:spPr/>
        <p:txBody>
          <a:bodyPr/>
          <a:lstStyle/>
          <a:p>
            <a:r>
              <a:rPr lang="zh-CN" altLang="en-US" dirty="0"/>
              <a:t>开发工具</a:t>
            </a:r>
            <a:endParaRPr lang="en-US" altLang="zh-CN" dirty="0"/>
          </a:p>
          <a:p>
            <a:pPr lvl="1"/>
            <a:r>
              <a:rPr lang="zh-CN" altLang="en-US" dirty="0"/>
              <a:t>编辑器浏览器、翻译器、本体库管理工具、填充</a:t>
            </a:r>
            <a:r>
              <a:rPr lang="en-US" altLang="zh-CN" dirty="0"/>
              <a:t>/</a:t>
            </a:r>
            <a:r>
              <a:rPr lang="zh-CN" altLang="en-US" dirty="0"/>
              <a:t>实例化工具、本体评估工具、本体演化</a:t>
            </a:r>
            <a:r>
              <a:rPr lang="en-US" altLang="zh-CN" dirty="0"/>
              <a:t>/</a:t>
            </a:r>
            <a:r>
              <a:rPr lang="zh-CN" altLang="en-US" dirty="0"/>
              <a:t>版本管理</a:t>
            </a:r>
            <a:r>
              <a:rPr lang="en-US" altLang="zh-CN" dirty="0"/>
              <a:t>/</a:t>
            </a:r>
            <a:r>
              <a:rPr lang="zh-CN" altLang="en-US" dirty="0"/>
              <a:t>版本控制工具</a:t>
            </a:r>
            <a:r>
              <a:rPr lang="en-US" altLang="zh-CN" dirty="0"/>
              <a:t> </a:t>
            </a:r>
          </a:p>
          <a:p>
            <a:r>
              <a:rPr lang="zh-CN" altLang="en-US" dirty="0"/>
              <a:t>合并与对齐工具</a:t>
            </a:r>
            <a:endParaRPr lang="en-US" altLang="zh-CN" dirty="0"/>
          </a:p>
          <a:p>
            <a:r>
              <a:rPr lang="zh-CN" altLang="en-US" dirty="0"/>
              <a:t>查询工具和推理引擎</a:t>
            </a:r>
            <a:endParaRPr lang="en-US" altLang="zh-CN" dirty="0"/>
          </a:p>
          <a:p>
            <a:r>
              <a:rPr lang="zh-CN" altLang="en-US" dirty="0"/>
              <a:t>本体学习工具</a:t>
            </a:r>
          </a:p>
        </p:txBody>
      </p:sp>
    </p:spTree>
    <p:extLst>
      <p:ext uri="{BB962C8B-B14F-4D97-AF65-F5344CB8AC3E}">
        <p14:creationId xmlns:p14="http://schemas.microsoft.com/office/powerpoint/2010/main" val="2801102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B8138-23C2-4AB3-BC27-999F1F72221B}"/>
              </a:ext>
            </a:extLst>
          </p:cNvPr>
          <p:cNvSpPr>
            <a:spLocks noGrp="1"/>
          </p:cNvSpPr>
          <p:nvPr>
            <p:ph type="title"/>
          </p:nvPr>
        </p:nvSpPr>
        <p:spPr/>
        <p:txBody>
          <a:bodyPr/>
          <a:lstStyle/>
          <a:p>
            <a:r>
              <a:rPr lang="zh-CN" altLang="en-US" dirty="0"/>
              <a:t>常用工具</a:t>
            </a:r>
          </a:p>
        </p:txBody>
      </p:sp>
      <p:sp>
        <p:nvSpPr>
          <p:cNvPr id="3" name="内容占位符 2">
            <a:extLst>
              <a:ext uri="{FF2B5EF4-FFF2-40B4-BE49-F238E27FC236}">
                <a16:creationId xmlns:a16="http://schemas.microsoft.com/office/drawing/2014/main" id="{5494905C-11A3-4C72-AAFB-03511F04F74F}"/>
              </a:ext>
            </a:extLst>
          </p:cNvPr>
          <p:cNvSpPr>
            <a:spLocks noGrp="1"/>
          </p:cNvSpPr>
          <p:nvPr>
            <p:ph idx="1"/>
          </p:nvPr>
        </p:nvSpPr>
        <p:spPr/>
        <p:txBody>
          <a:bodyPr/>
          <a:lstStyle/>
          <a:p>
            <a:r>
              <a:rPr lang="en-US" altLang="zh-CN" sz="2000" dirty="0"/>
              <a:t>Protégé</a:t>
            </a:r>
            <a:r>
              <a:rPr lang="zh-CN" altLang="en-US" sz="2000" dirty="0"/>
              <a:t>：美国斯坦福大学开发的基于</a:t>
            </a:r>
            <a:r>
              <a:rPr lang="en-US" altLang="zh-CN" sz="2000" dirty="0"/>
              <a:t>Java</a:t>
            </a:r>
            <a:r>
              <a:rPr lang="zh-CN" altLang="en-US" sz="2000" dirty="0"/>
              <a:t>的开源软件，插件众多，官网还配有许多示例本体</a:t>
            </a:r>
          </a:p>
          <a:p>
            <a:r>
              <a:rPr lang="en-US" altLang="zh-CN" sz="2000" dirty="0"/>
              <a:t>Semantic Turkey</a:t>
            </a:r>
            <a:r>
              <a:rPr lang="zh-CN" altLang="en-US" sz="2000" dirty="0"/>
              <a:t>：意大利罗马大学托尔</a:t>
            </a:r>
            <a:r>
              <a:rPr lang="en-US" altLang="zh-CN" sz="2000" dirty="0"/>
              <a:t>·</a:t>
            </a:r>
            <a:r>
              <a:rPr lang="zh-CN" altLang="en-US" sz="2000" dirty="0"/>
              <a:t>维尔戛塔开发的基于</a:t>
            </a:r>
            <a:r>
              <a:rPr lang="en-US" altLang="zh-CN" sz="2000" dirty="0"/>
              <a:t>Java</a:t>
            </a:r>
            <a:r>
              <a:rPr lang="zh-CN" altLang="en-US" sz="2000" dirty="0"/>
              <a:t>的</a:t>
            </a:r>
            <a:r>
              <a:rPr lang="en-US" altLang="zh-CN" sz="2000" dirty="0"/>
              <a:t>Firefox</a:t>
            </a:r>
            <a:r>
              <a:rPr lang="zh-CN" altLang="en-US" sz="2000" dirty="0"/>
              <a:t>扩展，用于管理本体以及从互联网上获取新的知识</a:t>
            </a:r>
          </a:p>
          <a:p>
            <a:r>
              <a:rPr lang="en-US" altLang="zh-CN" sz="2000" dirty="0"/>
              <a:t>Swoop</a:t>
            </a:r>
            <a:r>
              <a:rPr lang="zh-CN" altLang="en-US" sz="2000" dirty="0"/>
              <a:t>：美国马里兰大学开发的基于</a:t>
            </a:r>
            <a:r>
              <a:rPr lang="en-US" altLang="zh-CN" sz="2000" dirty="0"/>
              <a:t>Java</a:t>
            </a:r>
            <a:r>
              <a:rPr lang="zh-CN" altLang="en-US" sz="2000" dirty="0"/>
              <a:t>的开源型</a:t>
            </a:r>
            <a:r>
              <a:rPr lang="en-US" altLang="zh-CN" sz="2000" dirty="0"/>
              <a:t>OWL</a:t>
            </a:r>
            <a:r>
              <a:rPr lang="zh-CN" altLang="en-US" sz="2000" dirty="0"/>
              <a:t>本体浏览器与编辑器</a:t>
            </a:r>
            <a:endParaRPr lang="en-US" altLang="zh-CN" sz="2000" dirty="0"/>
          </a:p>
          <a:p>
            <a:r>
              <a:rPr lang="en-US" altLang="zh-CN" sz="2000" dirty="0"/>
              <a:t>OBO-Edit</a:t>
            </a:r>
            <a:r>
              <a:rPr lang="zh-CN" altLang="en-US" sz="2000" dirty="0"/>
              <a:t>：基因本体协会（</a:t>
            </a:r>
            <a:r>
              <a:rPr lang="en-US" altLang="zh-CN" sz="2000" dirty="0"/>
              <a:t>Gene Ontology Consortium</a:t>
            </a:r>
            <a:r>
              <a:rPr lang="zh-CN" altLang="en-US" sz="2000" dirty="0"/>
              <a:t>）开发的基于</a:t>
            </a:r>
            <a:r>
              <a:rPr lang="en-US" altLang="zh-CN" sz="2000" dirty="0"/>
              <a:t>Java</a:t>
            </a:r>
            <a:r>
              <a:rPr lang="zh-CN" altLang="en-US" sz="2000" dirty="0"/>
              <a:t>的开源型生物学本体编辑器</a:t>
            </a:r>
            <a:endParaRPr lang="en-US" altLang="zh-CN" sz="2000" dirty="0"/>
          </a:p>
          <a:p>
            <a:r>
              <a:rPr lang="en-US" altLang="zh-CN" sz="2000" dirty="0"/>
              <a:t>KAON</a:t>
            </a:r>
            <a:r>
              <a:rPr lang="zh-CN" altLang="en-US" sz="2000" dirty="0"/>
              <a:t>：来自</a:t>
            </a:r>
            <a:r>
              <a:rPr lang="en-US" altLang="zh-CN" sz="2000" dirty="0"/>
              <a:t>IPE Karlsruhe</a:t>
            </a:r>
            <a:r>
              <a:rPr lang="zh-CN" altLang="en-US" sz="2000" dirty="0"/>
              <a:t>的开源型单用户及服务器解决方案</a:t>
            </a:r>
            <a:endParaRPr lang="en-US" altLang="zh-CN" sz="2000" dirty="0"/>
          </a:p>
          <a:p>
            <a:r>
              <a:rPr lang="en-US" altLang="zh-CN" sz="2000" dirty="0" err="1"/>
              <a:t>OntoEdit</a:t>
            </a:r>
            <a:r>
              <a:rPr lang="zh-CN" altLang="en-US" sz="2000" dirty="0"/>
              <a:t>：德国卡尔斯鲁厄大学提供的</a:t>
            </a:r>
            <a:r>
              <a:rPr lang="en-US" altLang="zh-CN" sz="2000" dirty="0"/>
              <a:t>Web</a:t>
            </a:r>
            <a:r>
              <a:rPr lang="zh-CN" altLang="en-US" sz="2000" dirty="0"/>
              <a:t>服务</a:t>
            </a:r>
          </a:p>
        </p:txBody>
      </p:sp>
    </p:spTree>
    <p:extLst>
      <p:ext uri="{BB962C8B-B14F-4D97-AF65-F5344CB8AC3E}">
        <p14:creationId xmlns:p14="http://schemas.microsoft.com/office/powerpoint/2010/main" val="25995626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05978-7A11-4421-AE77-42F08526C1B5}"/>
              </a:ext>
            </a:extLst>
          </p:cNvPr>
          <p:cNvSpPr>
            <a:spLocks noGrp="1"/>
          </p:cNvSpPr>
          <p:nvPr>
            <p:ph type="title"/>
          </p:nvPr>
        </p:nvSpPr>
        <p:spPr/>
        <p:txBody>
          <a:bodyPr/>
          <a:lstStyle/>
          <a:p>
            <a:r>
              <a:rPr lang="zh-CN" altLang="en-US" dirty="0"/>
              <a:t>本体学习</a:t>
            </a:r>
          </a:p>
        </p:txBody>
      </p:sp>
      <p:sp>
        <p:nvSpPr>
          <p:cNvPr id="3" name="内容占位符 2">
            <a:extLst>
              <a:ext uri="{FF2B5EF4-FFF2-40B4-BE49-F238E27FC236}">
                <a16:creationId xmlns:a16="http://schemas.microsoft.com/office/drawing/2014/main" id="{A0E5DB4C-0720-4B74-85C7-A0278112D203}"/>
              </a:ext>
            </a:extLst>
          </p:cNvPr>
          <p:cNvSpPr>
            <a:spLocks noGrp="1"/>
          </p:cNvSpPr>
          <p:nvPr>
            <p:ph idx="1"/>
          </p:nvPr>
        </p:nvSpPr>
        <p:spPr/>
        <p:txBody>
          <a:bodyPr/>
          <a:lstStyle/>
          <a:p>
            <a:r>
              <a:rPr lang="zh-CN" altLang="en-US" dirty="0"/>
              <a:t>本体学习是自动或半自动地从给定的语料库或数据源中提取概念和关系，以（辅助）构建本体</a:t>
            </a:r>
            <a:endParaRPr lang="en-US" altLang="zh-CN" dirty="0"/>
          </a:p>
          <a:p>
            <a:r>
              <a:rPr lang="zh-CN" altLang="en-US" dirty="0"/>
              <a:t>本体学习是一个跨学科的任务，包括</a:t>
            </a:r>
            <a:endParaRPr lang="en-US" altLang="zh-CN" dirty="0"/>
          </a:p>
          <a:p>
            <a:pPr lvl="1"/>
            <a:r>
              <a:rPr lang="zh-CN" altLang="en-US" dirty="0"/>
              <a:t>语言处理过程（例如分词，词性标注等）</a:t>
            </a:r>
            <a:endParaRPr lang="en-US" altLang="zh-CN" dirty="0"/>
          </a:p>
          <a:p>
            <a:pPr lvl="1"/>
            <a:r>
              <a:rPr lang="zh-CN" altLang="en-US" dirty="0"/>
              <a:t>术语提取</a:t>
            </a:r>
            <a:endParaRPr lang="en-US" altLang="zh-CN" dirty="0"/>
          </a:p>
          <a:p>
            <a:pPr lvl="1"/>
            <a:r>
              <a:rPr lang="zh-CN" altLang="en-US" dirty="0"/>
              <a:t>通过统计的或者规则的方法提取关系</a:t>
            </a:r>
          </a:p>
        </p:txBody>
      </p:sp>
    </p:spTree>
    <p:extLst>
      <p:ext uri="{BB962C8B-B14F-4D97-AF65-F5344CB8AC3E}">
        <p14:creationId xmlns:p14="http://schemas.microsoft.com/office/powerpoint/2010/main" val="4203796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6CB3665-5380-461D-9D01-2DFECB02FCBA}"/>
              </a:ext>
            </a:extLst>
          </p:cNvPr>
          <p:cNvPicPr>
            <a:picLocks noChangeAspect="1"/>
          </p:cNvPicPr>
          <p:nvPr/>
        </p:nvPicPr>
        <p:blipFill>
          <a:blip r:embed="rId2"/>
          <a:stretch>
            <a:fillRect/>
          </a:stretch>
        </p:blipFill>
        <p:spPr>
          <a:xfrm>
            <a:off x="918523" y="1830291"/>
            <a:ext cx="8225477" cy="4775050"/>
          </a:xfrm>
          <a:prstGeom prst="rect">
            <a:avLst/>
          </a:prstGeom>
        </p:spPr>
      </p:pic>
      <p:sp>
        <p:nvSpPr>
          <p:cNvPr id="2" name="标题 1">
            <a:extLst>
              <a:ext uri="{FF2B5EF4-FFF2-40B4-BE49-F238E27FC236}">
                <a16:creationId xmlns:a16="http://schemas.microsoft.com/office/drawing/2014/main" id="{462C3B1B-F1C0-44C6-9F19-D715A9F1F914}"/>
              </a:ext>
            </a:extLst>
          </p:cNvPr>
          <p:cNvSpPr>
            <a:spLocks noGrp="1"/>
          </p:cNvSpPr>
          <p:nvPr>
            <p:ph type="title"/>
          </p:nvPr>
        </p:nvSpPr>
        <p:spPr/>
        <p:txBody>
          <a:bodyPr/>
          <a:lstStyle/>
          <a:p>
            <a:r>
              <a:rPr lang="zh-CN" altLang="en-US" dirty="0"/>
              <a:t>本体学习工具</a:t>
            </a:r>
            <a:r>
              <a:rPr lang="en-US" altLang="zh-CN" dirty="0"/>
              <a:t>DL-Learner</a:t>
            </a:r>
            <a:r>
              <a:rPr lang="zh-CN" altLang="en-US" dirty="0"/>
              <a:t>简介</a:t>
            </a:r>
          </a:p>
        </p:txBody>
      </p:sp>
      <p:sp>
        <p:nvSpPr>
          <p:cNvPr id="3" name="内容占位符 2">
            <a:extLst>
              <a:ext uri="{FF2B5EF4-FFF2-40B4-BE49-F238E27FC236}">
                <a16:creationId xmlns:a16="http://schemas.microsoft.com/office/drawing/2014/main" id="{F726CA4E-1D14-46FF-AF49-2278C50CBC6D}"/>
              </a:ext>
            </a:extLst>
          </p:cNvPr>
          <p:cNvSpPr>
            <a:spLocks noGrp="1"/>
          </p:cNvSpPr>
          <p:nvPr>
            <p:ph idx="1"/>
          </p:nvPr>
        </p:nvSpPr>
        <p:spPr/>
        <p:txBody>
          <a:bodyPr/>
          <a:lstStyle/>
          <a:p>
            <a:r>
              <a:rPr lang="en-US" altLang="zh-CN" dirty="0"/>
              <a:t>DL-Learner</a:t>
            </a:r>
          </a:p>
          <a:p>
            <a:pPr lvl="1"/>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Person</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Man</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Woman</a:t>
            </a:r>
          </a:p>
          <a:p>
            <a:pPr lvl="1"/>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Protégé</a:t>
            </a:r>
            <a:r>
              <a:rPr lang="zh-CN" altLang="en-US" dirty="0">
                <a:latin typeface="Times New Roman" panose="02020603050405020304" pitchFamily="18" charset="0"/>
                <a:cs typeface="Times New Roman" panose="02020603050405020304" pitchFamily="18" charset="0"/>
              </a:rPr>
              <a:t>中有相应的插件</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用途：解决分类问题</a:t>
            </a:r>
            <a:endParaRPr lang="en-US" altLang="zh-CN"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F0DF14DA-C9FD-4044-8981-F2C8613849FE}"/>
              </a:ext>
            </a:extLst>
          </p:cNvPr>
          <p:cNvSpPr/>
          <p:nvPr/>
        </p:nvSpPr>
        <p:spPr>
          <a:xfrm>
            <a:off x="3661449" y="2004257"/>
            <a:ext cx="3802885"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hlinkClick r:id="rId3"/>
              </a:rPr>
              <a:t>http://dl-learner.org/</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00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4AED-214D-4067-84FE-C010C4E418D7}"/>
              </a:ext>
            </a:extLst>
          </p:cNvPr>
          <p:cNvSpPr>
            <a:spLocks noGrp="1"/>
          </p:cNvSpPr>
          <p:nvPr>
            <p:ph type="title"/>
          </p:nvPr>
        </p:nvSpPr>
        <p:spPr/>
        <p:txBody>
          <a:bodyPr/>
          <a:lstStyle/>
          <a:p>
            <a:r>
              <a:rPr lang="zh-CN" altLang="en-US" dirty="0"/>
              <a:t>本体学习算法</a:t>
            </a:r>
          </a:p>
        </p:txBody>
      </p:sp>
      <p:sp>
        <p:nvSpPr>
          <p:cNvPr id="3" name="内容占位符 2">
            <a:extLst>
              <a:ext uri="{FF2B5EF4-FFF2-40B4-BE49-F238E27FC236}">
                <a16:creationId xmlns:a16="http://schemas.microsoft.com/office/drawing/2014/main" id="{2826FB4C-38FA-488A-ACC8-50666F218E20}"/>
              </a:ext>
            </a:extLst>
          </p:cNvPr>
          <p:cNvSpPr>
            <a:spLocks noGrp="1"/>
          </p:cNvSpPr>
          <p:nvPr>
            <p:ph idx="1"/>
          </p:nvPr>
        </p:nvSpPr>
        <p:spPr/>
        <p:txBody>
          <a:bodyPr/>
          <a:lstStyle/>
          <a:p>
            <a:r>
              <a:rPr lang="en-US" altLang="zh-CN" sz="3200" dirty="0"/>
              <a:t>SWRL</a:t>
            </a:r>
            <a:r>
              <a:rPr lang="zh-CN" altLang="en-US" sz="3200" dirty="0"/>
              <a:t>规则学习（如</a:t>
            </a:r>
            <a:r>
              <a:rPr lang="en-US" altLang="zh-CN" sz="3200" dirty="0"/>
              <a:t>AMIE+</a:t>
            </a:r>
            <a:r>
              <a:rPr lang="zh-CN" altLang="en-US" sz="3200" dirty="0"/>
              <a:t>、</a:t>
            </a:r>
            <a:r>
              <a:rPr lang="en-US" altLang="zh-CN" sz="3200" dirty="0"/>
              <a:t>AMIE</a:t>
            </a:r>
            <a:r>
              <a:rPr lang="zh-CN" altLang="en-US" sz="3200" dirty="0"/>
              <a:t>算法）</a:t>
            </a:r>
            <a:endParaRPr lang="en-US" altLang="zh-CN" sz="3200" dirty="0"/>
          </a:p>
          <a:p>
            <a:pPr lvl="1"/>
            <a:r>
              <a:rPr lang="zh-CN" altLang="en-US" sz="2400" dirty="0">
                <a:latin typeface="Times New Roman" panose="02020603050405020304" pitchFamily="18" charset="0"/>
                <a:cs typeface="Times New Roman" panose="02020603050405020304" pitchFamily="18" charset="0"/>
              </a:rPr>
              <a:t>例：</a:t>
            </a:r>
            <a:r>
              <a:rPr lang="pt-BR" altLang="zh-CN" sz="2400" dirty="0">
                <a:latin typeface="Times New Roman" panose="02020603050405020304" pitchFamily="18" charset="0"/>
                <a:cs typeface="Times New Roman" panose="02020603050405020304" pitchFamily="18" charset="0"/>
              </a:rPr>
              <a:t>livesIn(h,p) ^ marriedTo(h,w) </a:t>
            </a:r>
            <a:r>
              <a:rPr lang="zh-CN" altLang="en-US" sz="2400" dirty="0">
                <a:latin typeface="Times New Roman" panose="02020603050405020304" pitchFamily="18" charset="0"/>
                <a:cs typeface="Times New Roman" panose="02020603050405020304" pitchFamily="18" charset="0"/>
              </a:rPr>
              <a:t>→ </a:t>
            </a:r>
            <a:r>
              <a:rPr lang="pt-BR" altLang="zh-CN" sz="2400" dirty="0">
                <a:latin typeface="Times New Roman" panose="02020603050405020304" pitchFamily="18" charset="0"/>
                <a:cs typeface="Times New Roman" panose="02020603050405020304" pitchFamily="18" charset="0"/>
              </a:rPr>
              <a:t>livesIn(w</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pt-BR" altLang="zh-CN" sz="2400" dirty="0">
                <a:latin typeface="Times New Roman" panose="02020603050405020304" pitchFamily="18" charset="0"/>
                <a:cs typeface="Times New Roman" panose="02020603050405020304" pitchFamily="18" charset="0"/>
              </a:rPr>
              <a:t>p)</a:t>
            </a:r>
            <a:endParaRPr lang="zh-CN" altLang="en-US" sz="2400" dirty="0">
              <a:latin typeface="Times New Roman" panose="02020603050405020304" pitchFamily="18" charset="0"/>
              <a:cs typeface="Times New Roman" panose="02020603050405020304" pitchFamily="18" charset="0"/>
            </a:endParaRPr>
          </a:p>
          <a:p>
            <a:r>
              <a:rPr lang="en-US" altLang="zh-CN" sz="3200" dirty="0"/>
              <a:t>EL++</a:t>
            </a:r>
            <a:r>
              <a:rPr lang="zh-CN" altLang="en-US" sz="3200" dirty="0"/>
              <a:t>公理学习（如</a:t>
            </a:r>
            <a:r>
              <a:rPr lang="en-US" altLang="zh-CN" sz="3200" dirty="0"/>
              <a:t>EL++</a:t>
            </a:r>
            <a:r>
              <a:rPr lang="zh-CN" altLang="en-US" sz="3200" dirty="0"/>
              <a:t>关联规则学习）</a:t>
            </a:r>
            <a:endParaRPr lang="en-US" altLang="zh-CN" sz="3200" dirty="0"/>
          </a:p>
          <a:p>
            <a:pPr lvl="1"/>
            <a:r>
              <a:rPr lang="zh-CN" altLang="en-US" dirty="0"/>
              <a:t>例：</a:t>
            </a:r>
            <a:endParaRPr lang="en-US" altLang="zh-CN" dirty="0"/>
          </a:p>
          <a:p>
            <a:endParaRPr lang="zh-CN" altLang="en-US" dirty="0"/>
          </a:p>
        </p:txBody>
      </p:sp>
      <p:pic>
        <p:nvPicPr>
          <p:cNvPr id="4" name="Picture 8">
            <a:extLst>
              <a:ext uri="{FF2B5EF4-FFF2-40B4-BE49-F238E27FC236}">
                <a16:creationId xmlns:a16="http://schemas.microsoft.com/office/drawing/2014/main" id="{223E105F-717A-47CF-9DD9-7A84B58D0E0E}"/>
              </a:ext>
            </a:extLst>
          </p:cNvPr>
          <p:cNvPicPr>
            <a:picLocks noChangeAspect="1" noChangeArrowheads="1"/>
          </p:cNvPicPr>
          <p:nvPr/>
        </p:nvPicPr>
        <p:blipFill>
          <a:blip r:embed="rId3" cstate="print"/>
          <a:srcRect/>
          <a:stretch>
            <a:fillRect/>
          </a:stretch>
        </p:blipFill>
        <p:spPr bwMode="auto">
          <a:xfrm>
            <a:off x="2069307" y="3808089"/>
            <a:ext cx="5694951" cy="1050045"/>
          </a:xfrm>
          <a:prstGeom prst="rect">
            <a:avLst/>
          </a:prstGeom>
          <a:noFill/>
          <a:ln w="9525">
            <a:noFill/>
            <a:miter lim="800000"/>
            <a:headEnd/>
            <a:tailEnd/>
          </a:ln>
          <a:effectLst/>
        </p:spPr>
      </p:pic>
    </p:spTree>
    <p:extLst>
      <p:ext uri="{BB962C8B-B14F-4D97-AF65-F5344CB8AC3E}">
        <p14:creationId xmlns:p14="http://schemas.microsoft.com/office/powerpoint/2010/main" val="381892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38F136D9-F98D-47B2-B971-4B1BC9111DA6}"/>
              </a:ext>
            </a:extLst>
          </p:cNvPr>
          <p:cNvSpPr/>
          <p:nvPr/>
        </p:nvSpPr>
        <p:spPr bwMode="auto">
          <a:xfrm>
            <a:off x="2020872" y="5024864"/>
            <a:ext cx="2851753" cy="1570086"/>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计算机科学，人工智能</a:t>
            </a:r>
          </a:p>
        </p:txBody>
      </p:sp>
      <p:sp>
        <p:nvSpPr>
          <p:cNvPr id="11" name="椭圆 10">
            <a:extLst>
              <a:ext uri="{FF2B5EF4-FFF2-40B4-BE49-F238E27FC236}">
                <a16:creationId xmlns:a16="http://schemas.microsoft.com/office/drawing/2014/main" id="{12D326EF-9823-4F04-9BFF-EDE182C69E70}"/>
              </a:ext>
            </a:extLst>
          </p:cNvPr>
          <p:cNvSpPr/>
          <p:nvPr/>
        </p:nvSpPr>
        <p:spPr bwMode="auto">
          <a:xfrm>
            <a:off x="51148" y="4265110"/>
            <a:ext cx="2279737" cy="1164920"/>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实证科学</a:t>
            </a:r>
          </a:p>
        </p:txBody>
      </p:sp>
      <p:sp>
        <p:nvSpPr>
          <p:cNvPr id="9" name="椭圆 8">
            <a:extLst>
              <a:ext uri="{FF2B5EF4-FFF2-40B4-BE49-F238E27FC236}">
                <a16:creationId xmlns:a16="http://schemas.microsoft.com/office/drawing/2014/main" id="{4FD55675-548B-4CD6-B659-ABF946EEBB86}"/>
              </a:ext>
            </a:extLst>
          </p:cNvPr>
          <p:cNvSpPr/>
          <p:nvPr/>
        </p:nvSpPr>
        <p:spPr bwMode="auto">
          <a:xfrm>
            <a:off x="3989464" y="4005559"/>
            <a:ext cx="2146127" cy="1164920"/>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Web</a:t>
            </a: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科学</a:t>
            </a:r>
          </a:p>
        </p:txBody>
      </p:sp>
      <p:sp>
        <p:nvSpPr>
          <p:cNvPr id="5" name="椭圆 4">
            <a:extLst>
              <a:ext uri="{FF2B5EF4-FFF2-40B4-BE49-F238E27FC236}">
                <a16:creationId xmlns:a16="http://schemas.microsoft.com/office/drawing/2014/main" id="{B0785F50-40F8-4058-AF25-B8550326FB38}"/>
              </a:ext>
            </a:extLst>
          </p:cNvPr>
          <p:cNvSpPr/>
          <p:nvPr/>
        </p:nvSpPr>
        <p:spPr bwMode="auto">
          <a:xfrm>
            <a:off x="555400" y="2960601"/>
            <a:ext cx="1839233" cy="1164920"/>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逻辑学</a:t>
            </a:r>
          </a:p>
        </p:txBody>
      </p:sp>
      <p:sp>
        <p:nvSpPr>
          <p:cNvPr id="6" name="椭圆 5">
            <a:extLst>
              <a:ext uri="{FF2B5EF4-FFF2-40B4-BE49-F238E27FC236}">
                <a16:creationId xmlns:a16="http://schemas.microsoft.com/office/drawing/2014/main" id="{D8216010-0388-4C62-B61A-C2726EEF96DC}"/>
              </a:ext>
            </a:extLst>
          </p:cNvPr>
          <p:cNvSpPr/>
          <p:nvPr/>
        </p:nvSpPr>
        <p:spPr bwMode="auto">
          <a:xfrm>
            <a:off x="2327748" y="1877111"/>
            <a:ext cx="2279737" cy="1570086"/>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语言学，符号学</a:t>
            </a:r>
          </a:p>
        </p:txBody>
      </p:sp>
      <p:sp>
        <p:nvSpPr>
          <p:cNvPr id="4" name="椭圆 3">
            <a:extLst>
              <a:ext uri="{FF2B5EF4-FFF2-40B4-BE49-F238E27FC236}">
                <a16:creationId xmlns:a16="http://schemas.microsoft.com/office/drawing/2014/main" id="{D9623650-7F7D-41A9-BCF4-CEE382AF2530}"/>
              </a:ext>
            </a:extLst>
          </p:cNvPr>
          <p:cNvSpPr/>
          <p:nvPr/>
        </p:nvSpPr>
        <p:spPr bwMode="auto">
          <a:xfrm>
            <a:off x="2116899" y="3219187"/>
            <a:ext cx="2279737" cy="2091847"/>
          </a:xfrm>
          <a:prstGeom prst="ellipse">
            <a:avLst/>
          </a:pr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本体工程</a:t>
            </a:r>
          </a:p>
        </p:txBody>
      </p:sp>
      <p:sp>
        <p:nvSpPr>
          <p:cNvPr id="10" name="椭圆 9">
            <a:extLst>
              <a:ext uri="{FF2B5EF4-FFF2-40B4-BE49-F238E27FC236}">
                <a16:creationId xmlns:a16="http://schemas.microsoft.com/office/drawing/2014/main" id="{F6D2A937-6EF1-4B64-BEE6-95CE4E39DCF4}"/>
              </a:ext>
            </a:extLst>
          </p:cNvPr>
          <p:cNvSpPr/>
          <p:nvPr/>
        </p:nvSpPr>
        <p:spPr bwMode="auto">
          <a:xfrm>
            <a:off x="5078193" y="5311034"/>
            <a:ext cx="2279737" cy="1445849"/>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认知科学，</a:t>
            </a:r>
            <a:endParaRPr kumimoji="0" lang="en-US" altLang="zh-CN"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社会科学</a:t>
            </a:r>
          </a:p>
        </p:txBody>
      </p:sp>
      <p:sp>
        <p:nvSpPr>
          <p:cNvPr id="13" name="椭圆 12">
            <a:extLst>
              <a:ext uri="{FF2B5EF4-FFF2-40B4-BE49-F238E27FC236}">
                <a16:creationId xmlns:a16="http://schemas.microsoft.com/office/drawing/2014/main" id="{53607BBD-E033-49BB-A4C5-58FAEC67323B}"/>
              </a:ext>
            </a:extLst>
          </p:cNvPr>
          <p:cNvSpPr/>
          <p:nvPr/>
        </p:nvSpPr>
        <p:spPr bwMode="auto">
          <a:xfrm>
            <a:off x="20888" y="5491608"/>
            <a:ext cx="1440341" cy="1164920"/>
          </a:xfrm>
          <a:prstGeom prst="ellipse">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哲学</a:t>
            </a:r>
          </a:p>
        </p:txBody>
      </p:sp>
      <p:sp>
        <p:nvSpPr>
          <p:cNvPr id="15" name="标题 14">
            <a:extLst>
              <a:ext uri="{FF2B5EF4-FFF2-40B4-BE49-F238E27FC236}">
                <a16:creationId xmlns:a16="http://schemas.microsoft.com/office/drawing/2014/main" id="{7F89A491-606A-44C7-A707-D60A9A58F725}"/>
              </a:ext>
            </a:extLst>
          </p:cNvPr>
          <p:cNvSpPr>
            <a:spLocks noGrp="1"/>
          </p:cNvSpPr>
          <p:nvPr>
            <p:ph type="title"/>
          </p:nvPr>
        </p:nvSpPr>
        <p:spPr/>
        <p:txBody>
          <a:bodyPr/>
          <a:lstStyle/>
          <a:p>
            <a:r>
              <a:rPr lang="zh-CN" altLang="en-US" dirty="0"/>
              <a:t>本体工程的科学、文化背景</a:t>
            </a:r>
          </a:p>
        </p:txBody>
      </p:sp>
      <p:sp>
        <p:nvSpPr>
          <p:cNvPr id="2" name="思想气泡: 云 1">
            <a:extLst>
              <a:ext uri="{FF2B5EF4-FFF2-40B4-BE49-F238E27FC236}">
                <a16:creationId xmlns:a16="http://schemas.microsoft.com/office/drawing/2014/main" id="{AD6F0E8A-7CBC-43BD-8667-A38A8F47559B}"/>
              </a:ext>
            </a:extLst>
          </p:cNvPr>
          <p:cNvSpPr/>
          <p:nvPr/>
        </p:nvSpPr>
        <p:spPr bwMode="auto">
          <a:xfrm>
            <a:off x="5062528" y="1294140"/>
            <a:ext cx="3992746" cy="2795606"/>
          </a:xfrm>
          <a:prstGeom prst="cloudCallout">
            <a:avLst>
              <a:gd name="adj1" fmla="val -61930"/>
              <a:gd name="adj2" fmla="val 33376"/>
            </a:avLst>
          </a:pr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vert="horz" wrap="square" lIns="91440" tIns="45720" rIns="91440" bIns="45720" numCol="1" rtlCol="0" anchor="t" anchorCtr="0" compatLnSpc="1">
            <a:prstTxWarp prst="textNoShape">
              <a:avLst/>
            </a:prstTxWarp>
          </a:bodyPr>
          <a:lstStyle/>
          <a:p>
            <a:pPr>
              <a:lnSpc>
                <a:spcPct val="80000"/>
              </a:lnSpc>
              <a:defRPr/>
            </a:pPr>
            <a:r>
              <a:rPr lang="en-US" altLang="zh-CN" sz="2000" dirty="0">
                <a:latin typeface="Times New Roman" panose="02020603050405020304" pitchFamily="18" charset="0"/>
                <a:cs typeface="Times New Roman" panose="02020603050405020304" pitchFamily="18" charset="0"/>
              </a:rPr>
              <a:t>We need </a:t>
            </a:r>
            <a:r>
              <a:rPr lang="en-US" altLang="zh-CN" sz="2000" i="1" dirty="0">
                <a:solidFill>
                  <a:srgbClr val="FF0000"/>
                </a:solidFill>
                <a:latin typeface="Times New Roman" panose="02020603050405020304" pitchFamily="18" charset="0"/>
                <a:cs typeface="Times New Roman" panose="02020603050405020304" pitchFamily="18" charset="0"/>
              </a:rPr>
              <a:t>a mechanism</a:t>
            </a:r>
            <a:r>
              <a:rPr lang="en-US" altLang="zh-CN" sz="2000" dirty="0">
                <a:latin typeface="Times New Roman" panose="02020603050405020304" pitchFamily="18" charset="0"/>
                <a:cs typeface="Times New Roman" panose="02020603050405020304" pitchFamily="18" charset="0"/>
              </a:rPr>
              <a:t> for</a:t>
            </a:r>
            <a:r>
              <a:rPr lang="en-US" altLang="zh-CN" sz="2000" i="1" dirty="0">
                <a:solidFill>
                  <a:srgbClr val="D60093"/>
                </a:solidFill>
                <a:latin typeface="Times New Roman" panose="02020603050405020304" pitchFamily="18" charset="0"/>
                <a:cs typeface="Times New Roman" panose="02020603050405020304" pitchFamily="18" charset="0"/>
              </a:rPr>
              <a:t> guiding</a:t>
            </a:r>
            <a:r>
              <a:rPr lang="en-US" altLang="zh-CN" sz="2000" dirty="0">
                <a:latin typeface="Times New Roman" panose="02020603050405020304" pitchFamily="18" charset="0"/>
                <a:cs typeface="Times New Roman" panose="02020603050405020304" pitchFamily="18" charset="0"/>
              </a:rPr>
              <a:t> the design of ontologies, as well as providing a framework for </a:t>
            </a:r>
            <a:r>
              <a:rPr lang="en-US" altLang="zh-CN" sz="2000" i="1" dirty="0">
                <a:solidFill>
                  <a:srgbClr val="D60093"/>
                </a:solidFill>
                <a:latin typeface="Times New Roman" panose="02020603050405020304" pitchFamily="18" charset="0"/>
                <a:cs typeface="Times New Roman" panose="02020603050405020304" pitchFamily="18" charset="0"/>
              </a:rPr>
              <a:t>evaluating</a:t>
            </a:r>
            <a:r>
              <a:rPr lang="en-US" altLang="zh-CN" sz="2000" dirty="0">
                <a:latin typeface="Times New Roman" panose="02020603050405020304" pitchFamily="18" charset="0"/>
                <a:cs typeface="Times New Roman" panose="02020603050405020304" pitchFamily="18" charset="0"/>
              </a:rPr>
              <a:t> the adequacy of these ontologies.</a:t>
            </a:r>
          </a:p>
        </p:txBody>
      </p:sp>
    </p:spTree>
    <p:extLst>
      <p:ext uri="{BB962C8B-B14F-4D97-AF65-F5344CB8AC3E}">
        <p14:creationId xmlns:p14="http://schemas.microsoft.com/office/powerpoint/2010/main" val="54818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3">
            <a:extLst>
              <a:ext uri="{FF2B5EF4-FFF2-40B4-BE49-F238E27FC236}">
                <a16:creationId xmlns:a16="http://schemas.microsoft.com/office/drawing/2014/main" id="{160D5EA2-AFD0-484D-AD13-FABA833001D8}"/>
              </a:ext>
            </a:extLst>
          </p:cNvPr>
          <p:cNvSpPr>
            <a:spLocks noChangeArrowheads="1"/>
          </p:cNvSpPr>
          <p:nvPr/>
        </p:nvSpPr>
        <p:spPr bwMode="auto">
          <a:xfrm>
            <a:off x="2127261" y="5981700"/>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小结</a:t>
            </a:r>
          </a:p>
        </p:txBody>
      </p:sp>
      <p:sp>
        <p:nvSpPr>
          <p:cNvPr id="58" name="AutoShape 53">
            <a:extLst>
              <a:ext uri="{FF2B5EF4-FFF2-40B4-BE49-F238E27FC236}">
                <a16:creationId xmlns:a16="http://schemas.microsoft.com/office/drawing/2014/main" id="{DB2C0A78-81EE-413F-877E-BE89169FD771}"/>
              </a:ext>
            </a:extLst>
          </p:cNvPr>
          <p:cNvSpPr>
            <a:spLocks noChangeArrowheads="1"/>
          </p:cNvSpPr>
          <p:nvPr/>
        </p:nvSpPr>
        <p:spPr bwMode="auto">
          <a:xfrm>
            <a:off x="2943225" y="5303838"/>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后测</a:t>
            </a:r>
          </a:p>
        </p:txBody>
      </p:sp>
      <p:sp>
        <p:nvSpPr>
          <p:cNvPr id="5122" name="Rectangle 2"/>
          <p:cNvSpPr>
            <a:spLocks noGrp="1" noChangeArrowheads="1"/>
          </p:cNvSpPr>
          <p:nvPr>
            <p:ph type="title" idx="4294967295"/>
          </p:nvPr>
        </p:nvSpPr>
        <p:spPr>
          <a:xfrm>
            <a:off x="394766" y="562803"/>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28209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本体建模方法</a:t>
            </a:r>
          </a:p>
        </p:txBody>
      </p:sp>
      <p:sp>
        <p:nvSpPr>
          <p:cNvPr id="5129" name="AutoShape 78"/>
          <p:cNvSpPr>
            <a:spLocks noChangeArrowheads="1"/>
          </p:cNvSpPr>
          <p:nvPr/>
        </p:nvSpPr>
        <p:spPr bwMode="auto">
          <a:xfrm>
            <a:off x="3411538" y="3652838"/>
            <a:ext cx="351535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本体工程</a:t>
            </a:r>
          </a:p>
        </p:txBody>
      </p:sp>
      <p:sp>
        <p:nvSpPr>
          <p:cNvPr id="5130" name="AutoShape 84"/>
          <p:cNvSpPr>
            <a:spLocks noChangeArrowheads="1"/>
          </p:cNvSpPr>
          <p:nvPr/>
        </p:nvSpPr>
        <p:spPr bwMode="auto">
          <a:xfrm>
            <a:off x="3251201" y="2789238"/>
            <a:ext cx="28844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本体的分类</a:t>
            </a:r>
          </a:p>
        </p:txBody>
      </p:sp>
      <p:sp>
        <p:nvSpPr>
          <p:cNvPr id="5131" name="AutoShape 87"/>
          <p:cNvSpPr>
            <a:spLocks noChangeArrowheads="1"/>
          </p:cNvSpPr>
          <p:nvPr/>
        </p:nvSpPr>
        <p:spPr bwMode="auto">
          <a:xfrm>
            <a:off x="2730500" y="2001838"/>
            <a:ext cx="2530432"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什么是本体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extLst>
      <p:ext uri="{BB962C8B-B14F-4D97-AF65-F5344CB8AC3E}">
        <p14:creationId xmlns:p14="http://schemas.microsoft.com/office/powerpoint/2010/main" val="232181020"/>
      </p:ext>
    </p:extLst>
  </p:cSld>
  <p:clrMapOvr>
    <a:masterClrMapping/>
  </p:clrMapOvr>
  <p:transition spd="slow" advTm="8000">
    <p:circl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C4B5D-56AD-40CA-80DD-B5FC951C752A}"/>
              </a:ext>
            </a:extLst>
          </p:cNvPr>
          <p:cNvSpPr>
            <a:spLocks noGrp="1"/>
          </p:cNvSpPr>
          <p:nvPr>
            <p:ph type="title"/>
          </p:nvPr>
        </p:nvSpPr>
        <p:spPr/>
        <p:txBody>
          <a:bodyPr/>
          <a:lstStyle/>
          <a:p>
            <a:r>
              <a:rPr lang="zh-CN" altLang="en-US" dirty="0"/>
              <a:t>本体开发基本原则</a:t>
            </a:r>
          </a:p>
        </p:txBody>
      </p:sp>
      <p:sp>
        <p:nvSpPr>
          <p:cNvPr id="3" name="内容占位符 2">
            <a:extLst>
              <a:ext uri="{FF2B5EF4-FFF2-40B4-BE49-F238E27FC236}">
                <a16:creationId xmlns:a16="http://schemas.microsoft.com/office/drawing/2014/main" id="{4D203226-4EA3-4D61-9BFC-9990CFB85ABB}"/>
              </a:ext>
            </a:extLst>
          </p:cNvPr>
          <p:cNvSpPr>
            <a:spLocks noGrp="1"/>
          </p:cNvSpPr>
          <p:nvPr>
            <p:ph idx="1"/>
          </p:nvPr>
        </p:nvSpPr>
        <p:spPr/>
        <p:txBody>
          <a:bodyPr/>
          <a:lstStyle/>
          <a:p>
            <a:r>
              <a:rPr lang="zh-CN" altLang="en-US" dirty="0"/>
              <a:t>领域本体的开发是一项复杂的系统工程，需要众多领域专家的参与和大量时间的投入，因而要遵循一定的开发方法，提高开发效率</a:t>
            </a:r>
            <a:endParaRPr lang="en-US" altLang="zh-CN" dirty="0"/>
          </a:p>
          <a:p>
            <a:r>
              <a:rPr lang="zh-CN" altLang="en-US" dirty="0"/>
              <a:t>在开发过程中，</a:t>
            </a:r>
            <a:r>
              <a:rPr lang="en-US" altLang="zh-CN" dirty="0" err="1"/>
              <a:t>Onotlogy</a:t>
            </a:r>
            <a:r>
              <a:rPr lang="en-US" altLang="zh-CN" dirty="0"/>
              <a:t> </a:t>
            </a:r>
            <a:r>
              <a:rPr lang="zh-CN" altLang="en-US" dirty="0"/>
              <a:t>的设计遵循以下几点基本原则</a:t>
            </a:r>
          </a:p>
          <a:p>
            <a:pPr lvl="1"/>
            <a:r>
              <a:rPr lang="zh-CN" altLang="en-US" dirty="0"/>
              <a:t>可扩展性、智能性、开放性、易用性、持久性</a:t>
            </a:r>
          </a:p>
        </p:txBody>
      </p:sp>
    </p:spTree>
    <p:extLst>
      <p:ext uri="{BB962C8B-B14F-4D97-AF65-F5344CB8AC3E}">
        <p14:creationId xmlns:p14="http://schemas.microsoft.com/office/powerpoint/2010/main" val="3133885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19A23-55F7-420F-AFDF-32560FCED4FF}"/>
              </a:ext>
            </a:extLst>
          </p:cNvPr>
          <p:cNvSpPr>
            <a:spLocks noGrp="1"/>
          </p:cNvSpPr>
          <p:nvPr>
            <p:ph type="title"/>
          </p:nvPr>
        </p:nvSpPr>
        <p:spPr/>
        <p:txBody>
          <a:bodyPr/>
          <a:lstStyle/>
          <a:p>
            <a:r>
              <a:rPr lang="zh-CN" altLang="en-US" dirty="0"/>
              <a:t>本体开发方法简介</a:t>
            </a:r>
          </a:p>
        </p:txBody>
      </p:sp>
      <p:sp>
        <p:nvSpPr>
          <p:cNvPr id="3" name="内容占位符 2">
            <a:extLst>
              <a:ext uri="{FF2B5EF4-FFF2-40B4-BE49-F238E27FC236}">
                <a16:creationId xmlns:a16="http://schemas.microsoft.com/office/drawing/2014/main" id="{0741172B-FE83-4C50-98C3-1F307C062649}"/>
              </a:ext>
            </a:extLst>
          </p:cNvPr>
          <p:cNvSpPr>
            <a:spLocks noGrp="1"/>
          </p:cNvSpPr>
          <p:nvPr>
            <p:ph idx="1"/>
          </p:nvPr>
        </p:nvSpPr>
        <p:spPr/>
        <p:txBody>
          <a:bodyPr/>
          <a:lstStyle/>
          <a:p>
            <a:r>
              <a:rPr lang="zh-CN" altLang="en-US" dirty="0"/>
              <a:t>现有的本体开发方法</a:t>
            </a:r>
            <a:endParaRPr lang="en-US" altLang="zh-CN" dirty="0"/>
          </a:p>
          <a:p>
            <a:pPr lvl="1">
              <a:lnSpc>
                <a:spcPct val="100000"/>
              </a:lnSpc>
            </a:pPr>
            <a:r>
              <a:rPr lang="en-US" altLang="zh-CN" sz="2000" dirty="0">
                <a:latin typeface="Times New Roman" panose="02020603050405020304" pitchFamily="18" charset="0"/>
                <a:cs typeface="Times New Roman" panose="02020603050405020304" pitchFamily="18" charset="0"/>
              </a:rPr>
              <a:t>SENSUS </a:t>
            </a:r>
            <a:r>
              <a:rPr lang="zh-CN" altLang="en-US" sz="2000" dirty="0">
                <a:latin typeface="Times New Roman" panose="02020603050405020304" pitchFamily="18" charset="0"/>
                <a:cs typeface="Times New Roman" panose="02020603050405020304" pitchFamily="18" charset="0"/>
              </a:rPr>
              <a:t>法是开发用于自然语言处理的</a:t>
            </a:r>
            <a:r>
              <a:rPr lang="en-US" altLang="zh-CN" sz="2000" dirty="0">
                <a:latin typeface="Times New Roman" panose="02020603050405020304" pitchFamily="18" charset="0"/>
                <a:cs typeface="Times New Roman" panose="02020603050405020304" pitchFamily="18" charset="0"/>
              </a:rPr>
              <a:t>SENSUS </a:t>
            </a:r>
            <a:r>
              <a:rPr lang="zh-CN" altLang="en-US" sz="2000" dirty="0">
                <a:latin typeface="Times New Roman" panose="02020603050405020304" pitchFamily="18" charset="0"/>
                <a:cs typeface="Times New Roman" panose="02020603050405020304" pitchFamily="18" charset="0"/>
              </a:rPr>
              <a:t>语言本体的方法，由美国</a:t>
            </a:r>
            <a:r>
              <a:rPr lang="en-US" altLang="zh-CN" sz="2000" dirty="0">
                <a:latin typeface="Times New Roman" panose="02020603050405020304" pitchFamily="18" charset="0"/>
                <a:cs typeface="Times New Roman" panose="02020603050405020304" pitchFamily="18" charset="0"/>
              </a:rPr>
              <a:t>USC/ISI </a:t>
            </a:r>
            <a:r>
              <a:rPr lang="zh-CN" altLang="en-US" sz="2000" dirty="0">
                <a:latin typeface="Times New Roman" panose="02020603050405020304" pitchFamily="18" charset="0"/>
                <a:cs typeface="Times New Roman" panose="02020603050405020304" pitchFamily="18" charset="0"/>
              </a:rPr>
              <a:t>研制开发。</a:t>
            </a:r>
            <a:r>
              <a:rPr lang="en-US" altLang="zh-CN" sz="2000" dirty="0">
                <a:latin typeface="Times New Roman" panose="02020603050405020304" pitchFamily="18" charset="0"/>
                <a:cs typeface="Times New Roman" panose="02020603050405020304" pitchFamily="18" charset="0"/>
              </a:rPr>
              <a:t>SENSUS </a:t>
            </a:r>
            <a:r>
              <a:rPr lang="zh-CN" altLang="en-US" sz="2000" dirty="0">
                <a:latin typeface="Times New Roman" panose="02020603050405020304" pitchFamily="18" charset="0"/>
                <a:cs typeface="Times New Roman" panose="02020603050405020304" pitchFamily="18" charset="0"/>
              </a:rPr>
              <a:t>为机器翻译提供概念结构，用该方法开发的本体系统用于自然语言处理程序</a:t>
            </a:r>
            <a:endParaRPr lang="en-US" altLang="zh-CN" sz="2000" dirty="0">
              <a:latin typeface="Times New Roman" panose="02020603050405020304" pitchFamily="18" charset="0"/>
              <a:cs typeface="Times New Roman" panose="02020603050405020304" pitchFamily="18" charset="0"/>
            </a:endParaRPr>
          </a:p>
          <a:p>
            <a:pPr lvl="1">
              <a:lnSpc>
                <a:spcPct val="100000"/>
              </a:lnSpc>
            </a:pPr>
            <a:r>
              <a:rPr lang="en-US" altLang="zh-CN" sz="2000" dirty="0">
                <a:latin typeface="Times New Roman" panose="02020603050405020304" pitchFamily="18" charset="0"/>
                <a:cs typeface="Times New Roman" panose="02020603050405020304" pitchFamily="18" charset="0"/>
              </a:rPr>
              <a:t>KACTUS </a:t>
            </a:r>
            <a:r>
              <a:rPr lang="zh-CN" altLang="en-US" sz="2000" dirty="0">
                <a:latin typeface="Times New Roman" panose="02020603050405020304" pitchFamily="18" charset="0"/>
                <a:cs typeface="Times New Roman" panose="02020603050405020304" pitchFamily="18" charset="0"/>
              </a:rPr>
              <a:t>工程法是基于</a:t>
            </a:r>
            <a:r>
              <a:rPr lang="en-US" altLang="zh-CN" sz="2000" dirty="0">
                <a:latin typeface="Times New Roman" panose="02020603050405020304" pitchFamily="18" charset="0"/>
                <a:cs typeface="Times New Roman" panose="02020603050405020304" pitchFamily="18" charset="0"/>
              </a:rPr>
              <a:t>KACTUS </a:t>
            </a:r>
            <a:r>
              <a:rPr lang="zh-CN" altLang="en-US" sz="2000" dirty="0">
                <a:latin typeface="Times New Roman" panose="02020603050405020304" pitchFamily="18" charset="0"/>
                <a:cs typeface="Times New Roman" panose="02020603050405020304" pitchFamily="18" charset="0"/>
              </a:rPr>
              <a:t>项目而产生的，该项目的目的是开发出技术系统生命周期过程中的知识重用方法学，以便在设计、诊断、操作、维护、再设计和培训时使用同一知识库</a:t>
            </a:r>
            <a:endParaRPr lang="en-US" altLang="zh-CN" sz="2000" dirty="0">
              <a:latin typeface="Times New Roman" panose="02020603050405020304" pitchFamily="18" charset="0"/>
              <a:cs typeface="Times New Roman" panose="02020603050405020304" pitchFamily="18" charset="0"/>
            </a:endParaRPr>
          </a:p>
          <a:p>
            <a:pPr lvl="1">
              <a:lnSpc>
                <a:spcPct val="100000"/>
              </a:lnSpc>
            </a:pPr>
            <a:r>
              <a:rPr lang="en-US" altLang="zh-CN" sz="2000" dirty="0">
                <a:latin typeface="Times New Roman" panose="02020603050405020304" pitchFamily="18" charset="0"/>
                <a:cs typeface="Times New Roman" panose="02020603050405020304" pitchFamily="18" charset="0"/>
              </a:rPr>
              <a:t>Mike </a:t>
            </a:r>
            <a:r>
              <a:rPr lang="en-US" altLang="zh-CN" sz="2000" dirty="0" err="1">
                <a:latin typeface="Times New Roman" panose="02020603050405020304" pitchFamily="18" charset="0"/>
                <a:cs typeface="Times New Roman" panose="02020603050405020304" pitchFamily="18" charset="0"/>
              </a:rPr>
              <a:t>Ushold</a:t>
            </a:r>
            <a:r>
              <a:rPr lang="en-US" altLang="zh-CN" sz="2000" dirty="0">
                <a:latin typeface="Times New Roman" panose="02020603050405020304" pitchFamily="18" charset="0"/>
                <a:cs typeface="Times New Roman" panose="02020603050405020304" pitchFamily="18" charset="0"/>
              </a:rPr>
              <a:t> &amp; </a:t>
            </a:r>
            <a:r>
              <a:rPr lang="en-US" altLang="zh-CN" sz="2000" dirty="0" err="1">
                <a:latin typeface="Times New Roman" panose="02020603050405020304" pitchFamily="18" charset="0"/>
                <a:cs typeface="Times New Roman" panose="02020603050405020304" pitchFamily="18" charset="0"/>
              </a:rPr>
              <a:t>Micheal</a:t>
            </a:r>
            <a:r>
              <a:rPr lang="en-US" altLang="zh-CN" sz="2000" dirty="0">
                <a:latin typeface="Times New Roman" panose="02020603050405020304" pitchFamily="18" charset="0"/>
                <a:cs typeface="Times New Roman" panose="02020603050405020304" pitchFamily="18" charset="0"/>
              </a:rPr>
              <a:t> Gruninger </a:t>
            </a:r>
            <a:r>
              <a:rPr lang="zh-CN" altLang="en-US" sz="2000" dirty="0">
                <a:latin typeface="Times New Roman" panose="02020603050405020304" pitchFamily="18" charset="0"/>
                <a:cs typeface="Times New Roman" panose="02020603050405020304" pitchFamily="18" charset="0"/>
              </a:rPr>
              <a:t>的骨架法在企业本体基础之上，是相关商业企业间术语和定义的集合，该方法只提供开发本体的指导方针</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4998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19A23-55F7-420F-AFDF-32560FCED4FF}"/>
              </a:ext>
            </a:extLst>
          </p:cNvPr>
          <p:cNvSpPr>
            <a:spLocks noGrp="1"/>
          </p:cNvSpPr>
          <p:nvPr>
            <p:ph type="title"/>
          </p:nvPr>
        </p:nvSpPr>
        <p:spPr/>
        <p:txBody>
          <a:bodyPr/>
          <a:lstStyle/>
          <a:p>
            <a:r>
              <a:rPr lang="zh-CN" altLang="en-US" dirty="0"/>
              <a:t>本体开发方法简介（续）</a:t>
            </a:r>
          </a:p>
        </p:txBody>
      </p:sp>
      <p:sp>
        <p:nvSpPr>
          <p:cNvPr id="3" name="内容占位符 2">
            <a:extLst>
              <a:ext uri="{FF2B5EF4-FFF2-40B4-BE49-F238E27FC236}">
                <a16:creationId xmlns:a16="http://schemas.microsoft.com/office/drawing/2014/main" id="{0741172B-FE83-4C50-98C3-1F307C062649}"/>
              </a:ext>
            </a:extLst>
          </p:cNvPr>
          <p:cNvSpPr>
            <a:spLocks noGrp="1"/>
          </p:cNvSpPr>
          <p:nvPr>
            <p:ph idx="1"/>
          </p:nvPr>
        </p:nvSpPr>
        <p:spPr/>
        <p:txBody>
          <a:bodyPr/>
          <a:lstStyle/>
          <a:p>
            <a:r>
              <a:rPr lang="zh-CN" altLang="en-US" dirty="0"/>
              <a:t>现有的本体开发方法</a:t>
            </a:r>
            <a:endParaRPr lang="en-US" altLang="zh-CN" dirty="0"/>
          </a:p>
          <a:p>
            <a:pPr lvl="1">
              <a:lnSpc>
                <a:spcPct val="100000"/>
              </a:lnSpc>
            </a:pPr>
            <a:r>
              <a:rPr lang="en-US" altLang="zh-CN" sz="2000" dirty="0" err="1">
                <a:latin typeface="Times New Roman" panose="02020603050405020304" pitchFamily="18" charset="0"/>
                <a:cs typeface="Times New Roman" panose="02020603050405020304" pitchFamily="18" charset="0"/>
              </a:rPr>
              <a:t>Micheal</a:t>
            </a:r>
            <a:r>
              <a:rPr lang="en-US" altLang="zh-CN" sz="2000" dirty="0">
                <a:latin typeface="Times New Roman" panose="02020603050405020304" pitchFamily="18" charset="0"/>
                <a:cs typeface="Times New Roman" panose="02020603050405020304" pitchFamily="18" charset="0"/>
              </a:rPr>
              <a:t> Gruninger &amp;Mark S Fox </a:t>
            </a:r>
            <a:r>
              <a:rPr lang="zh-CN" altLang="en-US" sz="2000" dirty="0">
                <a:latin typeface="Times New Roman" panose="02020603050405020304" pitchFamily="18" charset="0"/>
                <a:cs typeface="Times New Roman" panose="02020603050405020304" pitchFamily="18" charset="0"/>
              </a:rPr>
              <a:t>的企业建模法</a:t>
            </a:r>
            <a:r>
              <a:rPr lang="en-US" altLang="zh-CN" sz="2000" dirty="0">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TOVE</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用于</a:t>
            </a:r>
            <a:r>
              <a:rPr lang="en-US" altLang="zh-CN" sz="2000" dirty="0">
                <a:latin typeface="Times New Roman" panose="02020603050405020304" pitchFamily="18" charset="0"/>
                <a:cs typeface="Times New Roman" panose="02020603050405020304" pitchFamily="18" charset="0"/>
              </a:rPr>
              <a:t>TOVE </a:t>
            </a:r>
            <a:r>
              <a:rPr lang="zh-CN" altLang="en-US" sz="2000" dirty="0">
                <a:latin typeface="Times New Roman" panose="02020603050405020304" pitchFamily="18" charset="0"/>
                <a:cs typeface="Times New Roman" panose="02020603050405020304" pitchFamily="18" charset="0"/>
              </a:rPr>
              <a:t>项目中，该项目是多伦多大学</a:t>
            </a:r>
            <a:r>
              <a:rPr lang="en-US" altLang="zh-CN" sz="2000" dirty="0">
                <a:latin typeface="Times New Roman" panose="02020603050405020304" pitchFamily="18" charset="0"/>
                <a:cs typeface="Times New Roman" panose="02020603050405020304" pitchFamily="18" charset="0"/>
              </a:rPr>
              <a:t>EIL </a:t>
            </a:r>
            <a:r>
              <a:rPr lang="zh-CN" altLang="en-US" sz="2000" dirty="0">
                <a:latin typeface="Times New Roman" panose="02020603050405020304" pitchFamily="18" charset="0"/>
                <a:cs typeface="Times New Roman" panose="02020603050405020304" pitchFamily="18" charset="0"/>
              </a:rPr>
              <a:t>实验室</a:t>
            </a:r>
            <a:r>
              <a:rPr lang="en-US" altLang="zh-CN" sz="2000" dirty="0">
                <a:latin typeface="Times New Roman" panose="02020603050405020304" pitchFamily="18" charset="0"/>
                <a:cs typeface="Times New Roman" panose="02020603050405020304" pitchFamily="18" charset="0"/>
              </a:rPr>
              <a:t>(enterprise integration laboratory)</a:t>
            </a:r>
            <a:r>
              <a:rPr lang="zh-CN" altLang="en-US" sz="2000" dirty="0">
                <a:latin typeface="Times New Roman" panose="02020603050405020304" pitchFamily="18" charset="0"/>
                <a:cs typeface="Times New Roman" panose="02020603050405020304" pitchFamily="18" charset="0"/>
              </a:rPr>
              <a:t>的一个项目，它的目标是建立一套为商业和公共企业建模的集成本体</a:t>
            </a:r>
          </a:p>
          <a:p>
            <a:pPr lvl="1">
              <a:lnSpc>
                <a:spcPct val="100000"/>
              </a:lnSpc>
            </a:pPr>
            <a:r>
              <a:rPr lang="en-US" altLang="zh-CN" sz="2000" dirty="0">
                <a:latin typeface="Times New Roman" panose="02020603050405020304" pitchFamily="18" charset="0"/>
                <a:cs typeface="Times New Roman" panose="02020603050405020304" pitchFamily="18" charset="0"/>
              </a:rPr>
              <a:t>METHONTOLOGY</a:t>
            </a:r>
            <a:r>
              <a:rPr lang="zh-CN" altLang="en-US" sz="2000" dirty="0">
                <a:latin typeface="Times New Roman" panose="02020603050405020304" pitchFamily="18" charset="0"/>
                <a:cs typeface="Times New Roman" panose="02020603050405020304" pitchFamily="18" charset="0"/>
              </a:rPr>
              <a:t>法专用于构建化学本体</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有关化学元素周期表的本体</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，该方法已被马德里大学理工分校人工智能图书馆采用</a:t>
            </a:r>
            <a:endParaRPr lang="en-US" altLang="zh-CN" sz="2000" dirty="0">
              <a:latin typeface="Times New Roman" panose="02020603050405020304" pitchFamily="18" charset="0"/>
              <a:cs typeface="Times New Roman" panose="02020603050405020304" pitchFamily="18" charset="0"/>
            </a:endParaRPr>
          </a:p>
          <a:p>
            <a:pPr lvl="1">
              <a:lnSpc>
                <a:spcPct val="100000"/>
              </a:lnSpc>
            </a:pPr>
            <a:r>
              <a:rPr lang="zh-CN" altLang="en-US" sz="2000" dirty="0">
                <a:latin typeface="Times New Roman" panose="02020603050405020304" pitchFamily="18" charset="0"/>
                <a:cs typeface="Times New Roman" panose="02020603050405020304" pitchFamily="18" charset="0"/>
              </a:rPr>
              <a:t>斯坦福大学医院开发的</a:t>
            </a:r>
            <a:r>
              <a:rPr lang="en-US" altLang="zh-CN" sz="2000" b="1" dirty="0">
                <a:solidFill>
                  <a:srgbClr val="FF0000"/>
                </a:solidFill>
                <a:latin typeface="Times New Roman" panose="02020603050405020304" pitchFamily="18" charset="0"/>
                <a:cs typeface="Times New Roman" panose="02020603050405020304" pitchFamily="18" charset="0"/>
              </a:rPr>
              <a:t>7 </a:t>
            </a:r>
            <a:r>
              <a:rPr lang="zh-CN" altLang="en-US" sz="2000" b="1" dirty="0">
                <a:solidFill>
                  <a:srgbClr val="FF0000"/>
                </a:solidFill>
                <a:latin typeface="Times New Roman" panose="02020603050405020304" pitchFamily="18" charset="0"/>
                <a:cs typeface="Times New Roman" panose="02020603050405020304" pitchFamily="18" charset="0"/>
              </a:rPr>
              <a:t>步法</a:t>
            </a:r>
            <a:r>
              <a:rPr lang="zh-CN" altLang="en-US" sz="2000" dirty="0">
                <a:latin typeface="Times New Roman" panose="02020603050405020304" pitchFamily="18" charset="0"/>
                <a:cs typeface="Times New Roman" panose="02020603050405020304" pitchFamily="18" charset="0"/>
              </a:rPr>
              <a:t>，主要应用于领域本体的构建</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38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AutoShape 53">
            <a:extLst>
              <a:ext uri="{FF2B5EF4-FFF2-40B4-BE49-F238E27FC236}">
                <a16:creationId xmlns:a16="http://schemas.microsoft.com/office/drawing/2014/main" id="{160D5EA2-AFD0-484D-AD13-FABA833001D8}"/>
              </a:ext>
            </a:extLst>
          </p:cNvPr>
          <p:cNvSpPr>
            <a:spLocks noChangeArrowheads="1"/>
          </p:cNvSpPr>
          <p:nvPr/>
        </p:nvSpPr>
        <p:spPr bwMode="auto">
          <a:xfrm>
            <a:off x="2127261" y="5981700"/>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小结</a:t>
            </a:r>
          </a:p>
        </p:txBody>
      </p:sp>
      <p:sp>
        <p:nvSpPr>
          <p:cNvPr id="58" name="AutoShape 53">
            <a:extLst>
              <a:ext uri="{FF2B5EF4-FFF2-40B4-BE49-F238E27FC236}">
                <a16:creationId xmlns:a16="http://schemas.microsoft.com/office/drawing/2014/main" id="{DB2C0A78-81EE-413F-877E-BE89169FD771}"/>
              </a:ext>
            </a:extLst>
          </p:cNvPr>
          <p:cNvSpPr>
            <a:spLocks noChangeArrowheads="1"/>
          </p:cNvSpPr>
          <p:nvPr/>
        </p:nvSpPr>
        <p:spPr bwMode="auto">
          <a:xfrm>
            <a:off x="2943225" y="5303838"/>
            <a:ext cx="2317707"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后测</a:t>
            </a:r>
          </a:p>
        </p:txBody>
      </p:sp>
      <p:sp>
        <p:nvSpPr>
          <p:cNvPr id="5122" name="Rectangle 2"/>
          <p:cNvSpPr>
            <a:spLocks noGrp="1" noChangeArrowheads="1"/>
          </p:cNvSpPr>
          <p:nvPr>
            <p:ph type="title" idx="4294967295"/>
          </p:nvPr>
        </p:nvSpPr>
        <p:spPr>
          <a:xfrm>
            <a:off x="318100" y="574767"/>
            <a:ext cx="7775575" cy="633413"/>
          </a:xfrm>
          <a:prstGeom prst="rect">
            <a:avLst/>
          </a:prstGeom>
        </p:spPr>
        <p:txBody>
          <a:bodyPr/>
          <a:lstStyle/>
          <a:p>
            <a:pPr eaLnBrk="1" hangingPunct="1"/>
            <a:r>
              <a:rPr lang="zh-CN" altLang="en-US" sz="3600" dirty="0">
                <a:latin typeface="方正姚体" pitchFamily="2" charset="-122"/>
                <a:ea typeface="方正姚体" pitchFamily="2" charset="-122"/>
              </a:rPr>
              <a:t>内容提纲</a:t>
            </a:r>
            <a:endParaRPr lang="zh-CN" altLang="en-US" sz="3600" dirty="0">
              <a:solidFill>
                <a:schemeClr val="accent1"/>
              </a:solidFill>
              <a:latin typeface="方正姚体" pitchFamily="2" charset="-122"/>
              <a:ea typeface="方正姚体" pitchFamily="2" charset="-122"/>
            </a:endParaRPr>
          </a:p>
        </p:txBody>
      </p:sp>
      <p:sp>
        <p:nvSpPr>
          <p:cNvPr id="5123" name="Text Box 3"/>
          <p:cNvSpPr txBox="1">
            <a:spLocks noChangeArrowheads="1"/>
          </p:cNvSpPr>
          <p:nvPr/>
        </p:nvSpPr>
        <p:spPr bwMode="auto">
          <a:xfrm>
            <a:off x="1660525" y="722313"/>
            <a:ext cx="309563" cy="366712"/>
          </a:xfrm>
          <a:prstGeom prst="rect">
            <a:avLst/>
          </a:prstGeom>
          <a:noFill/>
          <a:ln w="9525">
            <a:noFill/>
            <a:miter lim="800000"/>
            <a:headEnd/>
            <a:tailEnd/>
          </a:ln>
        </p:spPr>
        <p:txBody>
          <a:bodyPr wrap="none">
            <a:spAutoFit/>
          </a:bodyPr>
          <a:lstStyle/>
          <a:p>
            <a:endParaRPr lang="zh-CN" altLang="en-US">
              <a:latin typeface="Arial" charset="0"/>
            </a:endParaRPr>
          </a:p>
        </p:txBody>
      </p:sp>
      <p:sp>
        <p:nvSpPr>
          <p:cNvPr id="5124" name="Rectangle 43"/>
          <p:cNvSpPr>
            <a:spLocks noChangeArrowheads="1"/>
          </p:cNvSpPr>
          <p:nvPr/>
        </p:nvSpPr>
        <p:spPr bwMode="auto">
          <a:xfrm>
            <a:off x="2009775" y="5664200"/>
            <a:ext cx="1363663" cy="365125"/>
          </a:xfrm>
          <a:prstGeom prst="rect">
            <a:avLst/>
          </a:prstGeom>
          <a:noFill/>
          <a:ln w="9525">
            <a:noFill/>
            <a:miter lim="800000"/>
            <a:headEnd/>
            <a:tailEnd/>
          </a:ln>
        </p:spPr>
        <p:txBody>
          <a:bodyPr wrap="none">
            <a:spAutoFit/>
          </a:bodyPr>
          <a:lstStyle/>
          <a:p>
            <a:pPr algn="ctr"/>
            <a:r>
              <a:rPr lang="en-US" altLang="zh-CN" b="1">
                <a:solidFill>
                  <a:srgbClr val="FFFFFF"/>
                </a:solidFill>
                <a:latin typeface="Arial" charset="0"/>
              </a:rPr>
              <a:t>Contents 1</a:t>
            </a:r>
          </a:p>
        </p:txBody>
      </p:sp>
      <p:sp>
        <p:nvSpPr>
          <p:cNvPr id="5126" name="AutoShape 54"/>
          <p:cNvSpPr>
            <a:spLocks/>
          </p:cNvSpPr>
          <p:nvPr/>
        </p:nvSpPr>
        <p:spPr bwMode="auto">
          <a:xfrm rot="5400000">
            <a:off x="-1420019" y="1658144"/>
            <a:ext cx="4824413" cy="476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2147483647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401 w 21600"/>
              <a:gd name="T22" fmla="*/ 0 h 21600"/>
              <a:gd name="T23" fmla="*/ 21199 w 21600"/>
              <a:gd name="T24" fmla="*/ 13628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lnTo>
                  <a:pt x="323" y="10641"/>
                </a:lnTo>
                <a:close/>
              </a:path>
            </a:pathLst>
          </a:custGeom>
          <a:gradFill rotWithShape="0">
            <a:gsLst>
              <a:gs pos="0">
                <a:srgbClr val="003399"/>
              </a:gs>
              <a:gs pos="100000">
                <a:srgbClr val="8BA2D1"/>
              </a:gs>
            </a:gsLst>
            <a:lin ang="0" scaled="1"/>
          </a:gradFill>
          <a:ln w="9525">
            <a:noFill/>
            <a:round/>
            <a:headEnd/>
            <a:tailEnd/>
          </a:ln>
        </p:spPr>
        <p:txBody>
          <a:bodyPr wrap="none" anchor="ctr"/>
          <a:lstStyle/>
          <a:p>
            <a:endParaRPr lang="zh-CN" altLang="en-US"/>
          </a:p>
        </p:txBody>
      </p:sp>
      <p:sp>
        <p:nvSpPr>
          <p:cNvPr id="5127" name="AutoShape 55"/>
          <p:cNvSpPr>
            <a:spLocks/>
          </p:cNvSpPr>
          <p:nvPr/>
        </p:nvSpPr>
        <p:spPr bwMode="auto">
          <a:xfrm rot="5400000" flipH="1">
            <a:off x="-2013744" y="2064544"/>
            <a:ext cx="4032250" cy="392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0 h 21600"/>
              <a:gd name="T10" fmla="*/ 0 w 21600"/>
              <a:gd name="T11" fmla="*/ 2147483647 h 21600"/>
              <a:gd name="T12" fmla="*/ 2147483647 w 21600"/>
              <a:gd name="T13" fmla="*/ 2147483647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7713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gradFill rotWithShape="0">
            <a:gsLst>
              <a:gs pos="0">
                <a:srgbClr val="93A9D4"/>
              </a:gs>
              <a:gs pos="100000">
                <a:srgbClr val="003399">
                  <a:alpha val="0"/>
                </a:srgbClr>
              </a:gs>
            </a:gsLst>
            <a:lin ang="0" scaled="1"/>
          </a:gradFill>
          <a:ln w="9525">
            <a:noFill/>
            <a:round/>
            <a:headEnd/>
            <a:tailEnd/>
          </a:ln>
        </p:spPr>
        <p:txBody>
          <a:bodyPr wrap="none" anchor="ctr"/>
          <a:lstStyle/>
          <a:p>
            <a:endParaRPr lang="zh-CN" altLang="en-US"/>
          </a:p>
        </p:txBody>
      </p:sp>
      <p:sp>
        <p:nvSpPr>
          <p:cNvPr id="5128" name="AutoShape 53"/>
          <p:cNvSpPr>
            <a:spLocks noChangeArrowheads="1"/>
          </p:cNvSpPr>
          <p:nvPr/>
        </p:nvSpPr>
        <p:spPr bwMode="auto">
          <a:xfrm>
            <a:off x="3314701" y="4491038"/>
            <a:ext cx="28209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本体建模方法</a:t>
            </a:r>
          </a:p>
        </p:txBody>
      </p:sp>
      <p:sp>
        <p:nvSpPr>
          <p:cNvPr id="5129" name="AutoShape 78"/>
          <p:cNvSpPr>
            <a:spLocks noChangeArrowheads="1"/>
          </p:cNvSpPr>
          <p:nvPr/>
        </p:nvSpPr>
        <p:spPr bwMode="auto">
          <a:xfrm>
            <a:off x="3411538" y="3652838"/>
            <a:ext cx="3515355"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本体工程</a:t>
            </a:r>
          </a:p>
        </p:txBody>
      </p:sp>
      <p:sp>
        <p:nvSpPr>
          <p:cNvPr id="5130" name="AutoShape 84"/>
          <p:cNvSpPr>
            <a:spLocks noChangeArrowheads="1"/>
          </p:cNvSpPr>
          <p:nvPr/>
        </p:nvSpPr>
        <p:spPr bwMode="auto">
          <a:xfrm>
            <a:off x="3251201" y="2789238"/>
            <a:ext cx="2884488"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000000"/>
                </a:solidFill>
                <a:latin typeface="Times New Roman" pitchFamily="18" charset="0"/>
              </a:rPr>
              <a:t>本体的分类</a:t>
            </a:r>
          </a:p>
        </p:txBody>
      </p:sp>
      <p:sp>
        <p:nvSpPr>
          <p:cNvPr id="5131" name="AutoShape 87"/>
          <p:cNvSpPr>
            <a:spLocks noChangeArrowheads="1"/>
          </p:cNvSpPr>
          <p:nvPr/>
        </p:nvSpPr>
        <p:spPr bwMode="auto">
          <a:xfrm>
            <a:off x="2730500" y="2001838"/>
            <a:ext cx="2530432" cy="508000"/>
          </a:xfrm>
          <a:prstGeom prst="roundRect">
            <a:avLst>
              <a:gd name="adj" fmla="val 50000"/>
            </a:avLst>
          </a:prstGeom>
          <a:gradFill rotWithShape="1">
            <a:gsLst>
              <a:gs pos="0">
                <a:srgbClr val="FFFFFF"/>
              </a:gs>
              <a:gs pos="100000">
                <a:srgbClr val="003399"/>
              </a:gs>
            </a:gsLst>
            <a:lin ang="0" scaled="1"/>
          </a:gradFill>
          <a:ln w="28575">
            <a:solidFill>
              <a:srgbClr val="FFFFFF"/>
            </a:solidFill>
            <a:round/>
            <a:headEnd/>
            <a:tailEnd/>
          </a:ln>
        </p:spPr>
        <p:txBody>
          <a:bodyPr wrap="none" anchor="ctr"/>
          <a:lstStyle/>
          <a:p>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什么是本体</a:t>
            </a:r>
          </a:p>
        </p:txBody>
      </p:sp>
      <p:grpSp>
        <p:nvGrpSpPr>
          <p:cNvPr id="5132" name="Group 12"/>
          <p:cNvGrpSpPr>
            <a:grpSpLocks/>
          </p:cNvGrpSpPr>
          <p:nvPr/>
        </p:nvGrpSpPr>
        <p:grpSpPr bwMode="auto">
          <a:xfrm>
            <a:off x="2413000" y="2090738"/>
            <a:ext cx="381000" cy="381000"/>
            <a:chOff x="0" y="0"/>
            <a:chExt cx="1615" cy="1615"/>
          </a:xfrm>
        </p:grpSpPr>
        <p:sp>
          <p:nvSpPr>
            <p:cNvPr id="5172" name="Oval 89"/>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73" name="Oval 90"/>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74" name="Oval 91"/>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5" name="Oval 92"/>
            <p:cNvSpPr>
              <a:spLocks noChangeArrowheads="1"/>
            </p:cNvSpPr>
            <p:nvPr/>
          </p:nvSpPr>
          <p:spPr bwMode="auto">
            <a:xfrm>
              <a:off x="175" y="175"/>
              <a:ext cx="1265" cy="1265"/>
            </a:xfrm>
            <a:prstGeom prst="ellipse">
              <a:avLst/>
            </a:prstGeom>
            <a:gradFill rotWithShape="1">
              <a:gsLst>
                <a:gs pos="0">
                  <a:srgbClr val="000000"/>
                </a:gs>
                <a:gs pos="100000">
                  <a:srgbClr val="FFCC00"/>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6" name="Oval 93"/>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7" name="Oval 94"/>
            <p:cNvSpPr>
              <a:spLocks noChangeArrowheads="1"/>
            </p:cNvSpPr>
            <p:nvPr/>
          </p:nvSpPr>
          <p:spPr bwMode="auto">
            <a:xfrm>
              <a:off x="256" y="256"/>
              <a:ext cx="1097" cy="1104"/>
            </a:xfrm>
            <a:prstGeom prst="ellipse">
              <a:avLst/>
            </a:prstGeom>
            <a:solidFill>
              <a:srgbClr val="FFFF99"/>
            </a:solidFill>
            <a:ln w="9525">
              <a:noFill/>
              <a:round/>
              <a:headEnd/>
              <a:tailEnd/>
            </a:ln>
          </p:spPr>
          <p:txBody>
            <a:bodyPr anchor="ctr">
              <a:spAutoFit/>
            </a:bodyPr>
            <a:lstStyle/>
            <a:p>
              <a:pPr algn="ctr"/>
              <a:endParaRPr lang="zh-CN" altLang="en-US">
                <a:solidFill>
                  <a:srgbClr val="000000"/>
                </a:solidFill>
              </a:endParaRPr>
            </a:p>
          </p:txBody>
        </p:sp>
      </p:grpSp>
      <p:grpSp>
        <p:nvGrpSpPr>
          <p:cNvPr id="5133" name="Group 19"/>
          <p:cNvGrpSpPr>
            <a:grpSpLocks/>
          </p:cNvGrpSpPr>
          <p:nvPr/>
        </p:nvGrpSpPr>
        <p:grpSpPr bwMode="auto">
          <a:xfrm>
            <a:off x="2946400" y="2878138"/>
            <a:ext cx="381000" cy="381000"/>
            <a:chOff x="0" y="0"/>
            <a:chExt cx="1615" cy="1615"/>
          </a:xfrm>
        </p:grpSpPr>
        <p:sp>
          <p:nvSpPr>
            <p:cNvPr id="5166" name="Oval 96"/>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7" name="Oval 97"/>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8" name="Oval 98"/>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9" name="Oval 99"/>
            <p:cNvSpPr>
              <a:spLocks noChangeArrowheads="1"/>
            </p:cNvSpPr>
            <p:nvPr/>
          </p:nvSpPr>
          <p:spPr bwMode="auto">
            <a:xfrm>
              <a:off x="175" y="175"/>
              <a:ext cx="1265" cy="1265"/>
            </a:xfrm>
            <a:prstGeom prst="ellipse">
              <a:avLst/>
            </a:prstGeom>
            <a:gradFill rotWithShape="1">
              <a:gsLst>
                <a:gs pos="0">
                  <a:srgbClr val="000000"/>
                </a:gs>
                <a:gs pos="100000">
                  <a:srgbClr val="48BE67"/>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70" name="Oval 100"/>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71" name="Oval 101"/>
            <p:cNvSpPr>
              <a:spLocks noChangeArrowheads="1"/>
            </p:cNvSpPr>
            <p:nvPr/>
          </p:nvSpPr>
          <p:spPr bwMode="auto">
            <a:xfrm>
              <a:off x="256" y="256"/>
              <a:ext cx="1097" cy="1104"/>
            </a:xfrm>
            <a:prstGeom prst="ellipse">
              <a:avLst/>
            </a:prstGeom>
            <a:solidFill>
              <a:srgbClr val="92D050"/>
            </a:solidFill>
            <a:ln w="9525">
              <a:noFill/>
              <a:round/>
              <a:headEnd/>
              <a:tailEnd/>
            </a:ln>
          </p:spPr>
          <p:txBody>
            <a:bodyPr anchor="ctr">
              <a:spAutoFit/>
            </a:bodyPr>
            <a:lstStyle/>
            <a:p>
              <a:pPr algn="ctr"/>
              <a:endParaRPr lang="zh-CN" altLang="en-US">
                <a:solidFill>
                  <a:srgbClr val="000000"/>
                </a:solidFill>
              </a:endParaRPr>
            </a:p>
          </p:txBody>
        </p:sp>
      </p:grpSp>
      <p:grpSp>
        <p:nvGrpSpPr>
          <p:cNvPr id="5134" name="Group 26"/>
          <p:cNvGrpSpPr>
            <a:grpSpLocks/>
          </p:cNvGrpSpPr>
          <p:nvPr/>
        </p:nvGrpSpPr>
        <p:grpSpPr bwMode="auto">
          <a:xfrm>
            <a:off x="3175000" y="3716338"/>
            <a:ext cx="381000" cy="381000"/>
            <a:chOff x="0" y="0"/>
            <a:chExt cx="1615" cy="1615"/>
          </a:xfrm>
        </p:grpSpPr>
        <p:sp>
          <p:nvSpPr>
            <p:cNvPr id="5160" name="Oval 103"/>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61" name="Oval 104"/>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62" name="Oval 105"/>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3" name="Oval 106"/>
            <p:cNvSpPr>
              <a:spLocks noChangeArrowheads="1"/>
            </p:cNvSpPr>
            <p:nvPr/>
          </p:nvSpPr>
          <p:spPr bwMode="auto">
            <a:xfrm>
              <a:off x="175" y="175"/>
              <a:ext cx="1265" cy="1265"/>
            </a:xfrm>
            <a:prstGeom prst="ellipse">
              <a:avLst/>
            </a:prstGeom>
            <a:gradFill rotWithShape="1">
              <a:gsLst>
                <a:gs pos="0">
                  <a:srgbClr val="21B3E1"/>
                </a:gs>
                <a:gs pos="100000">
                  <a:srgbClr val="0F5368"/>
                </a:gs>
              </a:gsLst>
              <a:lin ang="54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64" name="Oval 107"/>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65" name="Oval 108"/>
            <p:cNvSpPr>
              <a:spLocks noChangeArrowheads="1"/>
            </p:cNvSpPr>
            <p:nvPr/>
          </p:nvSpPr>
          <p:spPr bwMode="auto">
            <a:xfrm>
              <a:off x="256" y="256"/>
              <a:ext cx="1097" cy="1104"/>
            </a:xfrm>
            <a:prstGeom prst="ellipse">
              <a:avLst/>
            </a:prstGeom>
            <a:gradFill rotWithShape="1">
              <a:gsLst>
                <a:gs pos="0">
                  <a:srgbClr val="21B3E1"/>
                </a:gs>
                <a:gs pos="100000">
                  <a:srgbClr val="1057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5" name="Group 33"/>
          <p:cNvGrpSpPr>
            <a:grpSpLocks/>
          </p:cNvGrpSpPr>
          <p:nvPr/>
        </p:nvGrpSpPr>
        <p:grpSpPr bwMode="auto">
          <a:xfrm>
            <a:off x="3067050" y="4554538"/>
            <a:ext cx="381000" cy="381000"/>
            <a:chOff x="0" y="0"/>
            <a:chExt cx="1615" cy="1615"/>
          </a:xfrm>
        </p:grpSpPr>
        <p:sp>
          <p:nvSpPr>
            <p:cNvPr id="5154" name="Oval 110"/>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55" name="Oval 111"/>
            <p:cNvSpPr>
              <a:spLocks noChangeArrowheads="1"/>
            </p:cNvSpPr>
            <p:nvPr/>
          </p:nvSpPr>
          <p:spPr bwMode="auto">
            <a:xfrm>
              <a:off x="94" y="94"/>
              <a:ext cx="1427"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6" name="Oval 112"/>
            <p:cNvSpPr>
              <a:spLocks noChangeArrowheads="1"/>
            </p:cNvSpPr>
            <p:nvPr/>
          </p:nvSpPr>
          <p:spPr bwMode="auto">
            <a:xfrm>
              <a:off x="175" y="175"/>
              <a:ext cx="1265"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7" name="Oval 113"/>
            <p:cNvSpPr>
              <a:spLocks noChangeArrowheads="1"/>
            </p:cNvSpPr>
            <p:nvPr/>
          </p:nvSpPr>
          <p:spPr bwMode="auto">
            <a:xfrm>
              <a:off x="175" y="175"/>
              <a:ext cx="1265" cy="1265"/>
            </a:xfrm>
            <a:prstGeom prst="ellipse">
              <a:avLst/>
            </a:prstGeom>
            <a:gradFill rotWithShape="1">
              <a:gsLst>
                <a:gs pos="0">
                  <a:srgbClr val="000000"/>
                </a:gs>
                <a:gs pos="100000">
                  <a:srgbClr val="8D67E1"/>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8" name="Oval 114"/>
            <p:cNvSpPr>
              <a:spLocks noChangeArrowheads="1"/>
            </p:cNvSpPr>
            <p:nvPr/>
          </p:nvSpPr>
          <p:spPr bwMode="auto">
            <a:xfrm>
              <a:off x="256" y="256"/>
              <a:ext cx="1097"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9" name="Oval 115"/>
            <p:cNvSpPr>
              <a:spLocks noChangeArrowheads="1"/>
            </p:cNvSpPr>
            <p:nvPr/>
          </p:nvSpPr>
          <p:spPr bwMode="auto">
            <a:xfrm>
              <a:off x="256" y="256"/>
              <a:ext cx="1097" cy="1104"/>
            </a:xfrm>
            <a:prstGeom prst="ellipse">
              <a:avLst/>
            </a:prstGeom>
            <a:gradFill rotWithShape="1">
              <a:gsLst>
                <a:gs pos="0">
                  <a:srgbClr val="8D67E1"/>
                </a:gs>
                <a:gs pos="100000">
                  <a:srgbClr val="45326D"/>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39" name="Group 50"/>
          <p:cNvGrpSpPr>
            <a:grpSpLocks/>
          </p:cNvGrpSpPr>
          <p:nvPr/>
        </p:nvGrpSpPr>
        <p:grpSpPr bwMode="auto">
          <a:xfrm>
            <a:off x="2649538" y="5372100"/>
            <a:ext cx="355600" cy="381000"/>
            <a:chOff x="0" y="0"/>
            <a:chExt cx="1615" cy="1615"/>
          </a:xfrm>
        </p:grpSpPr>
        <p:sp>
          <p:nvSpPr>
            <p:cNvPr id="5148"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9"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50"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1"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52"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53" name="Oval 122"/>
            <p:cNvSpPr>
              <a:spLocks noChangeArrowheads="1"/>
            </p:cNvSpPr>
            <p:nvPr/>
          </p:nvSpPr>
          <p:spPr bwMode="auto">
            <a:xfrm>
              <a:off x="260" y="256"/>
              <a:ext cx="1096" cy="1104"/>
            </a:xfrm>
            <a:prstGeom prst="ellipse">
              <a:avLst/>
            </a:prstGeom>
            <a:gradFill rotWithShape="1">
              <a:gsLst>
                <a:gs pos="0">
                  <a:srgbClr val="E35E23"/>
                </a:gs>
                <a:gs pos="100000">
                  <a:srgbClr val="6E2E11"/>
                </a:gs>
              </a:gsLst>
              <a:lin ang="18900000" scaled="1"/>
            </a:gradFill>
            <a:ln w="9525">
              <a:noFill/>
              <a:round/>
              <a:headEnd/>
              <a:tailEnd/>
            </a:ln>
          </p:spPr>
          <p:txBody>
            <a:bodyPr anchor="ctr">
              <a:spAutoFit/>
            </a:bodyPr>
            <a:lstStyle/>
            <a:p>
              <a:pPr algn="ctr"/>
              <a:endParaRPr lang="zh-CN" altLang="en-US">
                <a:solidFill>
                  <a:srgbClr val="000000"/>
                </a:solidFill>
              </a:endParaRPr>
            </a:p>
          </p:txBody>
        </p:sp>
      </p:grpSp>
      <p:grpSp>
        <p:nvGrpSpPr>
          <p:cNvPr id="5141" name="Group 50"/>
          <p:cNvGrpSpPr>
            <a:grpSpLocks/>
          </p:cNvGrpSpPr>
          <p:nvPr/>
        </p:nvGrpSpPr>
        <p:grpSpPr bwMode="auto">
          <a:xfrm>
            <a:off x="1846263" y="6029325"/>
            <a:ext cx="355600" cy="381000"/>
            <a:chOff x="0" y="0"/>
            <a:chExt cx="1615" cy="1615"/>
          </a:xfrm>
        </p:grpSpPr>
        <p:sp>
          <p:nvSpPr>
            <p:cNvPr id="5142" name="Oval 117"/>
            <p:cNvSpPr>
              <a:spLocks noChangeArrowheads="1"/>
            </p:cNvSpPr>
            <p:nvPr/>
          </p:nvSpPr>
          <p:spPr bwMode="auto">
            <a:xfrm>
              <a:off x="0" y="0"/>
              <a:ext cx="1615" cy="1615"/>
            </a:xfrm>
            <a:prstGeom prst="ellipse">
              <a:avLst/>
            </a:prstGeom>
            <a:gradFill rotWithShape="1">
              <a:gsLst>
                <a:gs pos="0">
                  <a:srgbClr val="767676"/>
                </a:gs>
                <a:gs pos="50000">
                  <a:srgbClr val="FFFFFF"/>
                </a:gs>
                <a:gs pos="100000">
                  <a:srgbClr val="767676"/>
                </a:gs>
              </a:gsLst>
              <a:lin ang="5400000" scaled="1"/>
            </a:gradFill>
            <a:ln w="9525">
              <a:noFill/>
              <a:round/>
              <a:headEnd/>
              <a:tailEnd/>
            </a:ln>
          </p:spPr>
          <p:txBody>
            <a:bodyPr wrap="none" anchor="ctr"/>
            <a:lstStyle/>
            <a:p>
              <a:pPr algn="ctr"/>
              <a:endParaRPr lang="zh-CN" altLang="en-US">
                <a:solidFill>
                  <a:srgbClr val="000000"/>
                </a:solidFill>
              </a:endParaRPr>
            </a:p>
          </p:txBody>
        </p:sp>
        <p:sp>
          <p:nvSpPr>
            <p:cNvPr id="5143" name="Oval 118"/>
            <p:cNvSpPr>
              <a:spLocks noChangeArrowheads="1"/>
            </p:cNvSpPr>
            <p:nvPr/>
          </p:nvSpPr>
          <p:spPr bwMode="auto">
            <a:xfrm>
              <a:off x="94" y="94"/>
              <a:ext cx="1428" cy="1427"/>
            </a:xfrm>
            <a:prstGeom prst="ellipse">
              <a:avLst/>
            </a:prstGeom>
            <a:gradFill rotWithShape="1">
              <a:gsLst>
                <a:gs pos="0">
                  <a:srgbClr val="FFFFFF"/>
                </a:gs>
                <a:gs pos="50000">
                  <a:srgbClr val="A2A2A2"/>
                </a:gs>
                <a:gs pos="100000">
                  <a:srgbClr val="FFFFFF"/>
                </a:gs>
              </a:gsLst>
              <a:lin ang="0" scaled="1"/>
            </a:gradFill>
            <a:ln w="9525">
              <a:noFill/>
              <a:round/>
              <a:headEnd/>
              <a:tailEnd/>
            </a:ln>
          </p:spPr>
          <p:txBody>
            <a:bodyPr wrap="none" anchor="ctr"/>
            <a:lstStyle/>
            <a:p>
              <a:pPr algn="ctr"/>
              <a:endParaRPr lang="zh-CN" altLang="en-US">
                <a:solidFill>
                  <a:srgbClr val="000000"/>
                </a:solidFill>
              </a:endParaRPr>
            </a:p>
          </p:txBody>
        </p:sp>
        <p:sp>
          <p:nvSpPr>
            <p:cNvPr id="5144" name="Oval 119"/>
            <p:cNvSpPr>
              <a:spLocks noChangeArrowheads="1"/>
            </p:cNvSpPr>
            <p:nvPr/>
          </p:nvSpPr>
          <p:spPr bwMode="auto">
            <a:xfrm>
              <a:off x="173" y="175"/>
              <a:ext cx="1262" cy="1265"/>
            </a:xfrm>
            <a:prstGeom prst="ellipse">
              <a:avLst/>
            </a:prstGeom>
            <a:gradFill rotWithShape="1">
              <a:gsLst>
                <a:gs pos="0">
                  <a:srgbClr val="66C5F4"/>
                </a:gs>
                <a:gs pos="50000">
                  <a:srgbClr val="FFFFFF"/>
                </a:gs>
                <a:gs pos="100000">
                  <a:srgbClr val="66C5F4"/>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5" name="Oval 120"/>
            <p:cNvSpPr>
              <a:spLocks noChangeArrowheads="1"/>
            </p:cNvSpPr>
            <p:nvPr/>
          </p:nvSpPr>
          <p:spPr bwMode="auto">
            <a:xfrm>
              <a:off x="173" y="175"/>
              <a:ext cx="1262" cy="1265"/>
            </a:xfrm>
            <a:prstGeom prst="ellipse">
              <a:avLst/>
            </a:prstGeom>
            <a:gradFill rotWithShape="1">
              <a:gsLst>
                <a:gs pos="0">
                  <a:srgbClr val="000000"/>
                </a:gs>
                <a:gs pos="100000">
                  <a:srgbClr val="E35E23"/>
                </a:gs>
              </a:gsLst>
              <a:lin ang="18900000" scaled="1"/>
            </a:gradFill>
            <a:ln w="9525">
              <a:noFill/>
              <a:round/>
              <a:headEnd/>
              <a:tailEnd/>
            </a:ln>
          </p:spPr>
          <p:txBody>
            <a:bodyPr wrap="none" anchor="ctr">
              <a:spAutoFit/>
            </a:bodyPr>
            <a:lstStyle/>
            <a:p>
              <a:pPr algn="ctr"/>
              <a:endParaRPr lang="zh-CN" altLang="en-US">
                <a:solidFill>
                  <a:srgbClr val="000000"/>
                </a:solidFill>
              </a:endParaRPr>
            </a:p>
          </p:txBody>
        </p:sp>
        <p:sp>
          <p:nvSpPr>
            <p:cNvPr id="5146" name="Oval 121"/>
            <p:cNvSpPr>
              <a:spLocks noChangeArrowheads="1"/>
            </p:cNvSpPr>
            <p:nvPr/>
          </p:nvSpPr>
          <p:spPr bwMode="auto">
            <a:xfrm>
              <a:off x="260" y="256"/>
              <a:ext cx="1096" cy="1104"/>
            </a:xfrm>
            <a:prstGeom prst="ellipse">
              <a:avLst/>
            </a:prstGeom>
            <a:gradFill rotWithShape="1">
              <a:gsLst>
                <a:gs pos="0">
                  <a:srgbClr val="66C5F4"/>
                </a:gs>
                <a:gs pos="50000">
                  <a:srgbClr val="376B84"/>
                </a:gs>
                <a:gs pos="100000">
                  <a:srgbClr val="66C5F4"/>
                </a:gs>
              </a:gsLst>
              <a:lin ang="2700000" scaled="1"/>
            </a:gradFill>
            <a:ln w="9525">
              <a:noFill/>
              <a:round/>
              <a:headEnd/>
              <a:tailEnd/>
            </a:ln>
          </p:spPr>
          <p:txBody>
            <a:bodyPr anchor="ctr">
              <a:spAutoFit/>
            </a:bodyPr>
            <a:lstStyle/>
            <a:p>
              <a:pPr algn="ctr"/>
              <a:endParaRPr lang="zh-CN" altLang="en-US">
                <a:solidFill>
                  <a:srgbClr val="000000"/>
                </a:solidFill>
              </a:endParaRPr>
            </a:p>
          </p:txBody>
        </p:sp>
        <p:sp>
          <p:nvSpPr>
            <p:cNvPr id="5147" name="Oval 122"/>
            <p:cNvSpPr>
              <a:spLocks noChangeArrowheads="1"/>
            </p:cNvSpPr>
            <p:nvPr/>
          </p:nvSpPr>
          <p:spPr bwMode="auto">
            <a:xfrm>
              <a:off x="260" y="256"/>
              <a:ext cx="1096" cy="1104"/>
            </a:xfrm>
            <a:prstGeom prst="ellipse">
              <a:avLst/>
            </a:prstGeom>
            <a:solidFill>
              <a:srgbClr val="FF0000"/>
            </a:solidFill>
            <a:ln w="9525">
              <a:noFill/>
              <a:round/>
              <a:headEnd/>
              <a:tailEnd/>
            </a:ln>
          </p:spPr>
          <p:txBody>
            <a:bodyPr anchor="ctr">
              <a:spAutoFit/>
            </a:bodyPr>
            <a:lstStyle/>
            <a:p>
              <a:pPr algn="ctr"/>
              <a:endParaRPr lang="zh-CN" altLang="en-US">
                <a:solidFill>
                  <a:srgbClr val="000000"/>
                </a:solidFill>
              </a:endParaRPr>
            </a:p>
          </p:txBody>
        </p:sp>
      </p:grpSp>
    </p:spTree>
    <p:custDataLst>
      <p:tags r:id="rId1"/>
    </p:custDataLst>
    <p:extLst>
      <p:ext uri="{BB962C8B-B14F-4D97-AF65-F5344CB8AC3E}">
        <p14:creationId xmlns:p14="http://schemas.microsoft.com/office/powerpoint/2010/main" val="622092252"/>
      </p:ext>
    </p:extLst>
  </p:cSld>
  <p:clrMapOvr>
    <a:masterClrMapping/>
  </p:clrMapOvr>
  <p:transition spd="slow" advTm="8000">
    <p:circl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EBA07-FE7C-4AF2-84EB-B84C84AD7734}"/>
              </a:ext>
            </a:extLst>
          </p:cNvPr>
          <p:cNvSpPr>
            <a:spLocks noGrp="1"/>
          </p:cNvSpPr>
          <p:nvPr>
            <p:ph type="title"/>
          </p:nvPr>
        </p:nvSpPr>
        <p:spPr/>
        <p:txBody>
          <a:bodyPr/>
          <a:lstStyle/>
          <a:p>
            <a:r>
              <a:rPr lang="zh-CN" altLang="en-US" dirty="0"/>
              <a:t>本体开发方法的比较</a:t>
            </a:r>
          </a:p>
        </p:txBody>
      </p:sp>
      <p:sp>
        <p:nvSpPr>
          <p:cNvPr id="3" name="内容占位符 2">
            <a:extLst>
              <a:ext uri="{FF2B5EF4-FFF2-40B4-BE49-F238E27FC236}">
                <a16:creationId xmlns:a16="http://schemas.microsoft.com/office/drawing/2014/main" id="{D20FFFDE-7BD9-41A5-85E1-5471E609604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CA6754F4-8A42-4FB4-9AEA-04554FECD435}"/>
              </a:ext>
            </a:extLst>
          </p:cNvPr>
          <p:cNvPicPr>
            <a:picLocks noChangeAspect="1"/>
          </p:cNvPicPr>
          <p:nvPr/>
        </p:nvPicPr>
        <p:blipFill>
          <a:blip r:embed="rId2"/>
          <a:stretch>
            <a:fillRect/>
          </a:stretch>
        </p:blipFill>
        <p:spPr>
          <a:xfrm>
            <a:off x="0" y="1494486"/>
            <a:ext cx="5023254" cy="3148809"/>
          </a:xfrm>
          <a:prstGeom prst="rect">
            <a:avLst/>
          </a:prstGeom>
        </p:spPr>
      </p:pic>
      <p:pic>
        <p:nvPicPr>
          <p:cNvPr id="5" name="图片 4">
            <a:extLst>
              <a:ext uri="{FF2B5EF4-FFF2-40B4-BE49-F238E27FC236}">
                <a16:creationId xmlns:a16="http://schemas.microsoft.com/office/drawing/2014/main" id="{64E86598-322A-4820-AEF8-88C4EA600F4E}"/>
              </a:ext>
            </a:extLst>
          </p:cNvPr>
          <p:cNvPicPr>
            <a:picLocks noChangeAspect="1"/>
          </p:cNvPicPr>
          <p:nvPr/>
        </p:nvPicPr>
        <p:blipFill>
          <a:blip r:embed="rId3"/>
          <a:stretch>
            <a:fillRect/>
          </a:stretch>
        </p:blipFill>
        <p:spPr>
          <a:xfrm>
            <a:off x="3364045" y="4819018"/>
            <a:ext cx="5738003" cy="1982562"/>
          </a:xfrm>
          <a:prstGeom prst="rect">
            <a:avLst/>
          </a:prstGeom>
        </p:spPr>
      </p:pic>
    </p:spTree>
    <p:extLst>
      <p:ext uri="{BB962C8B-B14F-4D97-AF65-F5344CB8AC3E}">
        <p14:creationId xmlns:p14="http://schemas.microsoft.com/office/powerpoint/2010/main" val="15011536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内容占位符 2">
            <a:extLst>
              <a:ext uri="{FF2B5EF4-FFF2-40B4-BE49-F238E27FC236}">
                <a16:creationId xmlns:a16="http://schemas.microsoft.com/office/drawing/2014/main" id="{82B11A37-12DC-4780-BC2B-AFD3D0DBE7ED}"/>
              </a:ext>
            </a:extLst>
          </p:cNvPr>
          <p:cNvSpPr txBox="1">
            <a:spLocks/>
          </p:cNvSpPr>
          <p:nvPr/>
        </p:nvSpPr>
        <p:spPr>
          <a:xfrm>
            <a:off x="470848" y="1728905"/>
            <a:ext cx="8229600" cy="43852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Font typeface="Wingdings" panose="05000000000000000000" pitchFamily="2" charset="2"/>
              <a:buChar char="n"/>
              <a:defRPr sz="3600">
                <a:latin typeface="华文楷体" pitchFamily="2" charset="-122"/>
                <a:ea typeface="华文楷体" pitchFamily="2" charset="-122"/>
              </a:defRPr>
            </a:lvl1pPr>
            <a:lvl2pPr marL="742950" indent="-285750" eaLnBrk="0" hangingPunct="0">
              <a:lnSpc>
                <a:spcPct val="150000"/>
              </a:lnSpc>
              <a:spcBef>
                <a:spcPct val="20000"/>
              </a:spcBef>
              <a:buChar char="–"/>
              <a:defRPr sz="2800">
                <a:latin typeface="楷体" pitchFamily="49" charset="-122"/>
                <a:ea typeface="楷体" pitchFamily="49" charset="-122"/>
              </a:defRPr>
            </a:lvl2pPr>
            <a:lvl3pPr marL="1143000" indent="-228600" eaLnBrk="0" hangingPunct="0">
              <a:spcBef>
                <a:spcPct val="20000"/>
              </a:spcBef>
              <a:buFont typeface="Wingdings" panose="05000000000000000000" pitchFamily="2" charset="2"/>
              <a:buChar char="Ø"/>
              <a:defRPr sz="2000">
                <a:latin typeface="楷体" pitchFamily="49" charset="-122"/>
                <a:ea typeface="楷体" pitchFamily="49" charset="-122"/>
              </a:defRPr>
            </a:lvl3pPr>
            <a:lvl4pPr marL="1600200" indent="-228600" eaLnBrk="0" hangingPunct="0">
              <a:spcBef>
                <a:spcPct val="20000"/>
              </a:spcBef>
              <a:buFont typeface="Wingdings" panose="05000000000000000000" pitchFamily="2" charset="2"/>
              <a:buChar char="ü"/>
              <a:defRPr sz="1600">
                <a:latin typeface="楷体" pitchFamily="49" charset="-122"/>
                <a:ea typeface="楷体" pitchFamily="49" charset="-122"/>
              </a:defRPr>
            </a:lvl4pPr>
            <a:lvl5pPr marL="2057400" indent="-228600" eaLnBrk="0" hangingPunct="0">
              <a:spcBef>
                <a:spcPct val="20000"/>
              </a:spcBef>
              <a:buChar char="»"/>
              <a:defRPr sz="1400">
                <a:latin typeface="楷体" pitchFamily="49" charset="-122"/>
                <a:ea typeface="楷体" pitchFamily="49" charset="-122"/>
              </a:defRPr>
            </a:lvl5pPr>
            <a:lvl6pPr marL="2514600" indent="-228600" eaLnBrk="0" fontAlgn="base" hangingPunct="0">
              <a:spcBef>
                <a:spcPct val="20000"/>
              </a:spcBef>
              <a:spcAft>
                <a:spcPct val="0"/>
              </a:spcAft>
              <a:buChar char="»"/>
              <a:defRPr sz="2000">
                <a:latin typeface="+mn-lt"/>
                <a:ea typeface="+mn-ea"/>
              </a:defRPr>
            </a:lvl6pPr>
            <a:lvl7pPr marL="2971800" indent="-228600" eaLnBrk="0" fontAlgn="base" hangingPunct="0">
              <a:spcBef>
                <a:spcPct val="20000"/>
              </a:spcBef>
              <a:spcAft>
                <a:spcPct val="0"/>
              </a:spcAft>
              <a:buChar char="»"/>
              <a:defRPr sz="2000">
                <a:latin typeface="+mn-lt"/>
                <a:ea typeface="+mn-ea"/>
              </a:defRPr>
            </a:lvl7pPr>
            <a:lvl8pPr marL="3429000" indent="-228600" eaLnBrk="0" fontAlgn="base" hangingPunct="0">
              <a:spcBef>
                <a:spcPct val="20000"/>
              </a:spcBef>
              <a:spcAft>
                <a:spcPct val="0"/>
              </a:spcAft>
              <a:buChar char="»"/>
              <a:defRPr sz="2000">
                <a:latin typeface="+mn-lt"/>
                <a:ea typeface="+mn-ea"/>
              </a:defRPr>
            </a:lvl8pPr>
            <a:lvl9pPr marL="3886200" indent="-228600" eaLnBrk="0" fontAlgn="base" hangingPunct="0">
              <a:spcBef>
                <a:spcPct val="20000"/>
              </a:spcBef>
              <a:spcAft>
                <a:spcPct val="0"/>
              </a:spcAft>
              <a:buChar char="»"/>
              <a:defRPr sz="2000">
                <a:latin typeface="+mn-lt"/>
                <a:ea typeface="+mn-ea"/>
              </a:defRPr>
            </a:lvl9pPr>
          </a:lstStyle>
          <a:p>
            <a:r>
              <a:rPr lang="zh-CN" altLang="en-US" dirty="0"/>
              <a:t>使用一阶逻辑，你将如何构建本体？</a:t>
            </a:r>
            <a:endParaRPr lang="en-US" altLang="zh-CN" dirty="0"/>
          </a:p>
        </p:txBody>
      </p:sp>
      <p:grpSp>
        <p:nvGrpSpPr>
          <p:cNvPr id="87042" name="Group 9">
            <a:extLst>
              <a:ext uri="{FF2B5EF4-FFF2-40B4-BE49-F238E27FC236}">
                <a16:creationId xmlns:a16="http://schemas.microsoft.com/office/drawing/2014/main" id="{FE0DE575-FED2-4901-AEB7-3BB64D32357F}"/>
              </a:ext>
            </a:extLst>
          </p:cNvPr>
          <p:cNvGrpSpPr>
            <a:grpSpLocks/>
          </p:cNvGrpSpPr>
          <p:nvPr/>
        </p:nvGrpSpPr>
        <p:grpSpPr bwMode="auto">
          <a:xfrm>
            <a:off x="3762375" y="3108018"/>
            <a:ext cx="1619250" cy="1171575"/>
            <a:chOff x="2965" y="1650"/>
            <a:chExt cx="1020" cy="738"/>
          </a:xfrm>
        </p:grpSpPr>
        <p:pic>
          <p:nvPicPr>
            <p:cNvPr id="87062" name="Picture 10" descr="network32">
              <a:extLst>
                <a:ext uri="{FF2B5EF4-FFF2-40B4-BE49-F238E27FC236}">
                  <a16:creationId xmlns:a16="http://schemas.microsoft.com/office/drawing/2014/main" id="{42CD34D3-D876-4628-886A-59CCC41CC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 y="1962"/>
              <a:ext cx="510" cy="426"/>
            </a:xfrm>
            <a:prstGeom prst="rect">
              <a:avLst/>
            </a:prstGeom>
            <a:solidFill>
              <a:srgbClr val="D1E103"/>
            </a:solidFill>
            <a:ln w="9525">
              <a:solidFill>
                <a:schemeClr val="tx2"/>
              </a:solidFill>
              <a:miter lim="800000"/>
              <a:headEnd/>
              <a:tailEnd/>
            </a:ln>
          </p:spPr>
        </p:pic>
        <p:sp>
          <p:nvSpPr>
            <p:cNvPr id="87063" name="Text Box 11">
              <a:extLst>
                <a:ext uri="{FF2B5EF4-FFF2-40B4-BE49-F238E27FC236}">
                  <a16:creationId xmlns:a16="http://schemas.microsoft.com/office/drawing/2014/main" id="{E1014EC8-D8DF-4911-AA7B-C4014259383A}"/>
                </a:ext>
              </a:extLst>
            </p:cNvPr>
            <p:cNvSpPr txBox="1">
              <a:spLocks noChangeArrowheads="1"/>
            </p:cNvSpPr>
            <p:nvPr/>
          </p:nvSpPr>
          <p:spPr bwMode="auto">
            <a:xfrm>
              <a:off x="2965" y="1650"/>
              <a:ext cx="1020" cy="2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latinLnBrk="1" hangingPunct="1"/>
              <a:r>
                <a:rPr kumimoji="1" lang="en-US" altLang="zh-CN" b="1" i="1">
                  <a:solidFill>
                    <a:srgbClr val="FFFFFF"/>
                  </a:solidFill>
                </a:rPr>
                <a:t>Structures</a:t>
              </a:r>
            </a:p>
          </p:txBody>
        </p:sp>
      </p:grpSp>
      <p:sp>
        <p:nvSpPr>
          <p:cNvPr id="87043" name="AutoShape 12">
            <a:extLst>
              <a:ext uri="{FF2B5EF4-FFF2-40B4-BE49-F238E27FC236}">
                <a16:creationId xmlns:a16="http://schemas.microsoft.com/office/drawing/2014/main" id="{9B760585-26DA-45B5-A1C8-D13829E4CA65}"/>
              </a:ext>
            </a:extLst>
          </p:cNvPr>
          <p:cNvSpPr>
            <a:spLocks noChangeArrowheads="1"/>
          </p:cNvSpPr>
          <p:nvPr/>
        </p:nvSpPr>
        <p:spPr bwMode="auto">
          <a:xfrm>
            <a:off x="5246688" y="4370081"/>
            <a:ext cx="719137" cy="1125537"/>
          </a:xfrm>
          <a:prstGeom prst="curvedLeftArrow">
            <a:avLst>
              <a:gd name="adj1" fmla="val 31302"/>
              <a:gd name="adj2" fmla="val 62605"/>
              <a:gd name="adj3"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7044" name="Text Box 13">
            <a:extLst>
              <a:ext uri="{FF2B5EF4-FFF2-40B4-BE49-F238E27FC236}">
                <a16:creationId xmlns:a16="http://schemas.microsoft.com/office/drawing/2014/main" id="{72DB6CE1-014A-469A-94F3-268CD8EF840B}"/>
              </a:ext>
            </a:extLst>
          </p:cNvPr>
          <p:cNvSpPr txBox="1">
            <a:spLocks noChangeArrowheads="1"/>
          </p:cNvSpPr>
          <p:nvPr/>
        </p:nvSpPr>
        <p:spPr bwMode="auto">
          <a:xfrm>
            <a:off x="611188" y="4685993"/>
            <a:ext cx="2071687" cy="366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latinLnBrk="1" hangingPunct="1"/>
            <a:r>
              <a:rPr kumimoji="1" lang="en-US" altLang="zh-CN" b="1" i="1">
                <a:solidFill>
                  <a:srgbClr val="FFFFFF"/>
                </a:solidFill>
              </a:rPr>
              <a:t>Axiomatizability</a:t>
            </a:r>
          </a:p>
        </p:txBody>
      </p:sp>
      <p:grpSp>
        <p:nvGrpSpPr>
          <p:cNvPr id="87045" name="Group 14">
            <a:extLst>
              <a:ext uri="{FF2B5EF4-FFF2-40B4-BE49-F238E27FC236}">
                <a16:creationId xmlns:a16="http://schemas.microsoft.com/office/drawing/2014/main" id="{293FBF9B-6455-4A37-832B-8113A6F27FC6}"/>
              </a:ext>
            </a:extLst>
          </p:cNvPr>
          <p:cNvGrpSpPr>
            <a:grpSpLocks/>
          </p:cNvGrpSpPr>
          <p:nvPr/>
        </p:nvGrpSpPr>
        <p:grpSpPr bwMode="auto">
          <a:xfrm>
            <a:off x="3357563" y="5316231"/>
            <a:ext cx="2430462" cy="1446212"/>
            <a:chOff x="2540" y="3096"/>
            <a:chExt cx="1531" cy="911"/>
          </a:xfrm>
        </p:grpSpPr>
        <p:sp>
          <p:nvSpPr>
            <p:cNvPr id="87060" name="AutoShape 15" descr="11">
              <a:extLst>
                <a:ext uri="{FF2B5EF4-FFF2-40B4-BE49-F238E27FC236}">
                  <a16:creationId xmlns:a16="http://schemas.microsoft.com/office/drawing/2014/main" id="{7258155B-E7C4-434B-B47F-44428A556AA5}"/>
                </a:ext>
              </a:extLst>
            </p:cNvPr>
            <p:cNvSpPr>
              <a:spLocks noChangeArrowheads="1"/>
            </p:cNvSpPr>
            <p:nvPr/>
          </p:nvSpPr>
          <p:spPr bwMode="auto">
            <a:xfrm>
              <a:off x="2965" y="3096"/>
              <a:ext cx="596" cy="510"/>
            </a:xfrm>
            <a:prstGeom prst="verticalScroll">
              <a:avLst>
                <a:gd name="adj" fmla="val 12500"/>
              </a:avLst>
            </a:prstGeom>
            <a:blipFill dpi="0" rotWithShape="0">
              <a:blip r:embed="rId3"/>
              <a:srcRect/>
              <a:stretch>
                <a:fillRect/>
              </a:stretch>
            </a:blipFill>
            <a:ln w="9525">
              <a:solidFill>
                <a:schemeClr val="tx1"/>
              </a:solidFill>
              <a:round/>
              <a:headEnd/>
              <a:tailEnd/>
            </a:ln>
          </p:spPr>
          <p:txBody>
            <a:bodyPr vert="eaVert"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7061" name="Text Box 16">
              <a:extLst>
                <a:ext uri="{FF2B5EF4-FFF2-40B4-BE49-F238E27FC236}">
                  <a16:creationId xmlns:a16="http://schemas.microsoft.com/office/drawing/2014/main" id="{E0A7D582-5087-4453-BD76-63935A31FBEC}"/>
                </a:ext>
              </a:extLst>
            </p:cNvPr>
            <p:cNvSpPr txBox="1">
              <a:spLocks noChangeArrowheads="1"/>
            </p:cNvSpPr>
            <p:nvPr/>
          </p:nvSpPr>
          <p:spPr bwMode="auto">
            <a:xfrm>
              <a:off x="2540" y="3776"/>
              <a:ext cx="1531" cy="2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latinLnBrk="1" hangingPunct="1"/>
              <a:r>
                <a:rPr kumimoji="1" lang="en-US" altLang="zh-CN" b="1" i="1">
                  <a:solidFill>
                    <a:srgbClr val="FFFFFF"/>
                  </a:solidFill>
                </a:rPr>
                <a:t>Axiomatic theory </a:t>
              </a:r>
            </a:p>
          </p:txBody>
        </p:sp>
      </p:grpSp>
      <p:sp>
        <p:nvSpPr>
          <p:cNvPr id="87046" name="Text Box 17">
            <a:extLst>
              <a:ext uri="{FF2B5EF4-FFF2-40B4-BE49-F238E27FC236}">
                <a16:creationId xmlns:a16="http://schemas.microsoft.com/office/drawing/2014/main" id="{28D8C40C-DA28-40F4-A81B-DB4171BA266C}"/>
              </a:ext>
            </a:extLst>
          </p:cNvPr>
          <p:cNvSpPr txBox="1">
            <a:spLocks noChangeArrowheads="1"/>
          </p:cNvSpPr>
          <p:nvPr/>
        </p:nvSpPr>
        <p:spPr bwMode="auto">
          <a:xfrm>
            <a:off x="5832475" y="4144656"/>
            <a:ext cx="2071688"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latinLnBrk="1" hangingPunct="1"/>
            <a:r>
              <a:rPr kumimoji="1" lang="en-US" altLang="zh-CN" b="1" i="1">
                <a:solidFill>
                  <a:srgbClr val="FFFFFF"/>
                </a:solidFill>
              </a:rPr>
              <a:t>Satisfiability</a:t>
            </a:r>
          </a:p>
        </p:txBody>
      </p:sp>
      <p:sp>
        <p:nvSpPr>
          <p:cNvPr id="87047" name="AutoShape 18">
            <a:extLst>
              <a:ext uri="{FF2B5EF4-FFF2-40B4-BE49-F238E27FC236}">
                <a16:creationId xmlns:a16="http://schemas.microsoft.com/office/drawing/2014/main" id="{648C9823-8379-4075-9B92-C3F1F44E9998}"/>
              </a:ext>
            </a:extLst>
          </p:cNvPr>
          <p:cNvSpPr>
            <a:spLocks noChangeArrowheads="1"/>
          </p:cNvSpPr>
          <p:nvPr/>
        </p:nvSpPr>
        <p:spPr bwMode="auto">
          <a:xfrm rot="11380205">
            <a:off x="2952750" y="4235143"/>
            <a:ext cx="719138" cy="1125538"/>
          </a:xfrm>
          <a:prstGeom prst="curvedLeftArrow">
            <a:avLst>
              <a:gd name="adj1" fmla="val 31302"/>
              <a:gd name="adj2" fmla="val 62605"/>
              <a:gd name="adj3"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43060" name="AutoShape 20">
            <a:extLst>
              <a:ext uri="{FF2B5EF4-FFF2-40B4-BE49-F238E27FC236}">
                <a16:creationId xmlns:a16="http://schemas.microsoft.com/office/drawing/2014/main" id="{50112243-3277-454F-9C93-E74123ABEEC3}"/>
              </a:ext>
            </a:extLst>
          </p:cNvPr>
          <p:cNvSpPr>
            <a:spLocks noChangeArrowheads="1"/>
          </p:cNvSpPr>
          <p:nvPr/>
        </p:nvSpPr>
        <p:spPr bwMode="auto">
          <a:xfrm>
            <a:off x="6237288" y="4773306"/>
            <a:ext cx="2293937" cy="990600"/>
          </a:xfrm>
          <a:prstGeom prst="cloudCallout">
            <a:avLst>
              <a:gd name="adj1" fmla="val -107579"/>
              <a:gd name="adj2" fmla="val 63944"/>
            </a:avLst>
          </a:prstGeom>
          <a:solidFill>
            <a:schemeClr val="accent1"/>
          </a:solidFill>
          <a:ln w="9525">
            <a:solidFill>
              <a:schemeClr val="tx1"/>
            </a:solidFill>
            <a:round/>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Axioms</a:t>
            </a:r>
          </a:p>
        </p:txBody>
      </p:sp>
      <p:sp>
        <p:nvSpPr>
          <p:cNvPr id="343061" name="AutoShape 21">
            <a:extLst>
              <a:ext uri="{FF2B5EF4-FFF2-40B4-BE49-F238E27FC236}">
                <a16:creationId xmlns:a16="http://schemas.microsoft.com/office/drawing/2014/main" id="{805BBA24-3313-4CE1-8F7B-31FDCA640DA5}"/>
              </a:ext>
            </a:extLst>
          </p:cNvPr>
          <p:cNvSpPr>
            <a:spLocks noChangeArrowheads="1"/>
          </p:cNvSpPr>
          <p:nvPr/>
        </p:nvSpPr>
        <p:spPr bwMode="auto">
          <a:xfrm>
            <a:off x="5741988" y="2388881"/>
            <a:ext cx="2293937" cy="990600"/>
          </a:xfrm>
          <a:prstGeom prst="cloudCallout">
            <a:avLst>
              <a:gd name="adj1" fmla="val -80171"/>
              <a:gd name="adj2" fmla="val 100963"/>
            </a:avLst>
          </a:prstGeom>
          <a:solidFill>
            <a:schemeClr val="accent1"/>
          </a:solidFill>
          <a:ln w="9525">
            <a:solidFill>
              <a:schemeClr val="tx1"/>
            </a:solidFill>
            <a:round/>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en-US" altLang="zh-CN"/>
              <a:t>Models</a:t>
            </a:r>
          </a:p>
        </p:txBody>
      </p:sp>
      <p:grpSp>
        <p:nvGrpSpPr>
          <p:cNvPr id="87051" name="Group 22">
            <a:extLst>
              <a:ext uri="{FF2B5EF4-FFF2-40B4-BE49-F238E27FC236}">
                <a16:creationId xmlns:a16="http://schemas.microsoft.com/office/drawing/2014/main" id="{55622DD0-B302-494E-8128-95A9DA1E8C36}"/>
              </a:ext>
            </a:extLst>
          </p:cNvPr>
          <p:cNvGrpSpPr>
            <a:grpSpLocks/>
          </p:cNvGrpSpPr>
          <p:nvPr/>
        </p:nvGrpSpPr>
        <p:grpSpPr bwMode="auto">
          <a:xfrm>
            <a:off x="611188" y="2479368"/>
            <a:ext cx="2206625" cy="1709738"/>
            <a:chOff x="697" y="1026"/>
            <a:chExt cx="1390" cy="1077"/>
          </a:xfrm>
        </p:grpSpPr>
        <p:pic>
          <p:nvPicPr>
            <p:cNvPr id="87055" name="Picture 23" descr="able32">
              <a:extLst>
                <a:ext uri="{FF2B5EF4-FFF2-40B4-BE49-F238E27FC236}">
                  <a16:creationId xmlns:a16="http://schemas.microsoft.com/office/drawing/2014/main" id="{7E24A46D-C36D-4C90-9EEC-4A68983D10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 y="1848"/>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7056" name="Group 24">
              <a:extLst>
                <a:ext uri="{FF2B5EF4-FFF2-40B4-BE49-F238E27FC236}">
                  <a16:creationId xmlns:a16="http://schemas.microsoft.com/office/drawing/2014/main" id="{30A08476-B997-48C9-B6C3-202EB639E3D3}"/>
                </a:ext>
              </a:extLst>
            </p:cNvPr>
            <p:cNvGrpSpPr>
              <a:grpSpLocks/>
            </p:cNvGrpSpPr>
            <p:nvPr/>
          </p:nvGrpSpPr>
          <p:grpSpPr bwMode="auto">
            <a:xfrm>
              <a:off x="754" y="1026"/>
              <a:ext cx="1333" cy="1077"/>
              <a:chOff x="1377" y="1288"/>
              <a:chExt cx="1333" cy="1077"/>
            </a:xfrm>
          </p:grpSpPr>
          <p:pic>
            <p:nvPicPr>
              <p:cNvPr id="87057" name="Picture 25" descr="seneff32">
                <a:extLst>
                  <a:ext uri="{FF2B5EF4-FFF2-40B4-BE49-F238E27FC236}">
                    <a16:creationId xmlns:a16="http://schemas.microsoft.com/office/drawing/2014/main" id="{5DCE9B52-C221-4D5B-91CE-414604E6D1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1" y="1968"/>
                <a:ext cx="39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58" name="Picture 26" descr="able32">
                <a:extLst>
                  <a:ext uri="{FF2B5EF4-FFF2-40B4-BE49-F238E27FC236}">
                    <a16:creationId xmlns:a16="http://schemas.microsoft.com/office/drawing/2014/main" id="{2FE725A7-0EBB-4B73-8815-24EA6111A3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 y="1912"/>
                <a:ext cx="27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9" name="AutoShape 27">
                <a:extLst>
                  <a:ext uri="{FF2B5EF4-FFF2-40B4-BE49-F238E27FC236}">
                    <a16:creationId xmlns:a16="http://schemas.microsoft.com/office/drawing/2014/main" id="{C8A47159-0289-40A5-8046-29A98C970A1F}"/>
                  </a:ext>
                </a:extLst>
              </p:cNvPr>
              <p:cNvSpPr>
                <a:spLocks noChangeArrowheads="1"/>
              </p:cNvSpPr>
              <p:nvPr/>
            </p:nvSpPr>
            <p:spPr bwMode="auto">
              <a:xfrm>
                <a:off x="1463" y="1288"/>
                <a:ext cx="1247" cy="482"/>
              </a:xfrm>
              <a:prstGeom prst="cloudCallout">
                <a:avLst>
                  <a:gd name="adj1" fmla="val -24819"/>
                  <a:gd name="adj2" fmla="val 86306"/>
                </a:avLst>
              </a:prstGeom>
              <a:solidFill>
                <a:schemeClr val="accent1"/>
              </a:solidFill>
              <a:ln w="9525">
                <a:solidFill>
                  <a:schemeClr val="tx1"/>
                </a:solidFill>
                <a:round/>
                <a:headEnd/>
                <a:tailEnd/>
              </a:ln>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latinLnBrk="1" hangingPunct="1"/>
                <a:r>
                  <a:rPr kumimoji="1" lang="en-US" altLang="zh-CN" b="1" i="1" dirty="0">
                    <a:solidFill>
                      <a:srgbClr val="FFFFFF"/>
                    </a:solidFill>
                  </a:rPr>
                  <a:t>Intuitions</a:t>
                </a:r>
                <a:endParaRPr kumimoji="1" lang="en-US" altLang="ko-KR" b="1" i="1" dirty="0">
                  <a:solidFill>
                    <a:srgbClr val="FFFFFF"/>
                  </a:solidFill>
                </a:endParaRPr>
              </a:p>
              <a:p>
                <a:pPr algn="ctr" eaLnBrk="1" hangingPunct="1"/>
                <a:endParaRPr lang="en-US" altLang="zh-CN" dirty="0"/>
              </a:p>
            </p:txBody>
          </p:sp>
        </p:grpSp>
      </p:grpSp>
      <p:sp>
        <p:nvSpPr>
          <p:cNvPr id="87052" name="AutoShape 28">
            <a:extLst>
              <a:ext uri="{FF2B5EF4-FFF2-40B4-BE49-F238E27FC236}">
                <a16:creationId xmlns:a16="http://schemas.microsoft.com/office/drawing/2014/main" id="{C6F7F79B-8336-4204-B4DB-75DA4058D7DE}"/>
              </a:ext>
            </a:extLst>
          </p:cNvPr>
          <p:cNvSpPr>
            <a:spLocks noChangeArrowheads="1"/>
          </p:cNvSpPr>
          <p:nvPr/>
        </p:nvSpPr>
        <p:spPr bwMode="auto">
          <a:xfrm rot="699872">
            <a:off x="2862263" y="3198506"/>
            <a:ext cx="901700" cy="3603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 name="标题 1">
            <a:extLst>
              <a:ext uri="{FF2B5EF4-FFF2-40B4-BE49-F238E27FC236}">
                <a16:creationId xmlns:a16="http://schemas.microsoft.com/office/drawing/2014/main" id="{FA98EDA8-730B-4EB2-B600-C1F5ED06298A}"/>
              </a:ext>
            </a:extLst>
          </p:cNvPr>
          <p:cNvSpPr txBox="1">
            <a:spLocks/>
          </p:cNvSpPr>
          <p:nvPr/>
        </p:nvSpPr>
        <p:spPr>
          <a:xfrm>
            <a:off x="1461229" y="687220"/>
            <a:ext cx="7682771" cy="54527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0" hangingPunct="0">
              <a:defRPr sz="4000">
                <a:solidFill>
                  <a:schemeClr val="accent2">
                    <a:lumMod val="50000"/>
                  </a:schemeClr>
                </a:solidFill>
                <a:latin typeface="Times New Roman" panose="02020603050405020304" pitchFamily="18" charset="0"/>
                <a:ea typeface="隶书" panose="02010509060101010101" pitchFamily="49" charset="-122"/>
                <a:cs typeface="Times New Roman" panose="02020603050405020304" pitchFamily="18" charset="0"/>
              </a:defRPr>
            </a:lvl1pPr>
            <a:lvl2pPr algn="ctr" eaLnBrk="0" hangingPunct="0">
              <a:defRPr sz="4400">
                <a:solidFill>
                  <a:schemeClr val="tx2"/>
                </a:solidFill>
                <a:latin typeface="Arial" pitchFamily="34" charset="0"/>
              </a:defRPr>
            </a:lvl2pPr>
            <a:lvl3pPr algn="ctr" eaLnBrk="0" hangingPunct="0">
              <a:defRPr sz="4400">
                <a:solidFill>
                  <a:schemeClr val="tx2"/>
                </a:solidFill>
                <a:latin typeface="Arial" pitchFamily="34" charset="0"/>
              </a:defRPr>
            </a:lvl3pPr>
            <a:lvl4pPr algn="ctr" eaLnBrk="0" hangingPunct="0">
              <a:defRPr sz="4400">
                <a:solidFill>
                  <a:schemeClr val="tx2"/>
                </a:solidFill>
                <a:latin typeface="Arial" pitchFamily="34" charset="0"/>
              </a:defRPr>
            </a:lvl4pPr>
            <a:lvl5pPr algn="ctr" eaLnBrk="0" hangingPunct="0">
              <a:defRPr sz="4400">
                <a:solidFill>
                  <a:schemeClr val="tx2"/>
                </a:solidFill>
                <a:latin typeface="Arial" pitchFamily="34" charset="0"/>
              </a:defRPr>
            </a:lvl5pPr>
            <a:lvl6pPr marL="457200" algn="ctr" fontAlgn="base">
              <a:spcBef>
                <a:spcPct val="0"/>
              </a:spcBef>
              <a:spcAft>
                <a:spcPct val="0"/>
              </a:spcAft>
              <a:defRPr sz="4400">
                <a:solidFill>
                  <a:schemeClr val="tx2"/>
                </a:solidFill>
                <a:latin typeface="Arial" pitchFamily="34" charset="0"/>
              </a:defRPr>
            </a:lvl6pPr>
            <a:lvl7pPr marL="914400" algn="ctr" fontAlgn="base">
              <a:spcBef>
                <a:spcPct val="0"/>
              </a:spcBef>
              <a:spcAft>
                <a:spcPct val="0"/>
              </a:spcAft>
              <a:defRPr sz="4400">
                <a:solidFill>
                  <a:schemeClr val="tx2"/>
                </a:solidFill>
                <a:latin typeface="Arial" pitchFamily="34" charset="0"/>
              </a:defRPr>
            </a:lvl7pPr>
            <a:lvl8pPr marL="1371600" algn="ctr" fontAlgn="base">
              <a:spcBef>
                <a:spcPct val="0"/>
              </a:spcBef>
              <a:spcAft>
                <a:spcPct val="0"/>
              </a:spcAft>
              <a:defRPr sz="4400">
                <a:solidFill>
                  <a:schemeClr val="tx2"/>
                </a:solidFill>
                <a:latin typeface="Arial" pitchFamily="34" charset="0"/>
              </a:defRPr>
            </a:lvl8pPr>
            <a:lvl9pPr marL="1828800" algn="ctr" fontAlgn="base">
              <a:spcBef>
                <a:spcPct val="0"/>
              </a:spcBef>
              <a:spcAft>
                <a:spcPct val="0"/>
              </a:spcAft>
              <a:defRPr sz="4400">
                <a:solidFill>
                  <a:schemeClr val="tx2"/>
                </a:solidFill>
                <a:latin typeface="Arial" pitchFamily="34" charset="0"/>
              </a:defRPr>
            </a:lvl9pPr>
          </a:lstStyle>
          <a:p>
            <a:r>
              <a:rPr lang="zh-CN" altLang="en-US" dirty="0"/>
              <a:t>回顾</a:t>
            </a:r>
            <a:r>
              <a:rPr lang="en-US" altLang="zh-CN" dirty="0"/>
              <a:t>—Model-Theoretic Approach</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7051"/>
                                        </p:tgtEl>
                                        <p:attrNameLst>
                                          <p:attrName>style.visibility</p:attrName>
                                        </p:attrNameLst>
                                      </p:cBhvr>
                                      <p:to>
                                        <p:strVal val="visible"/>
                                      </p:to>
                                    </p:set>
                                    <p:animEffect transition="in" filter="barn(inVertical)">
                                      <p:cBhvr>
                                        <p:cTn id="7" dur="500"/>
                                        <p:tgtEl>
                                          <p:spTgt spid="870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7052"/>
                                        </p:tgtEl>
                                        <p:attrNameLst>
                                          <p:attrName>style.visibility</p:attrName>
                                        </p:attrNameLst>
                                      </p:cBhvr>
                                      <p:to>
                                        <p:strVal val="visible"/>
                                      </p:to>
                                    </p:set>
                                    <p:animEffect transition="in" filter="barn(inVertical)">
                                      <p:cBhvr>
                                        <p:cTn id="12" dur="500"/>
                                        <p:tgtEl>
                                          <p:spTgt spid="87052"/>
                                        </p:tgtEl>
                                      </p:cBhvr>
                                    </p:animEffect>
                                  </p:childTnLst>
                                </p:cTn>
                              </p:par>
                              <p:par>
                                <p:cTn id="13" presetID="16" presetClass="entr" presetSubtype="21" fill="hold" nodeType="withEffect">
                                  <p:stCondLst>
                                    <p:cond delay="0"/>
                                  </p:stCondLst>
                                  <p:childTnLst>
                                    <p:set>
                                      <p:cBhvr>
                                        <p:cTn id="14" dur="1" fill="hold">
                                          <p:stCondLst>
                                            <p:cond delay="0"/>
                                          </p:stCondLst>
                                        </p:cTn>
                                        <p:tgtEl>
                                          <p:spTgt spid="87042"/>
                                        </p:tgtEl>
                                        <p:attrNameLst>
                                          <p:attrName>style.visibility</p:attrName>
                                        </p:attrNameLst>
                                      </p:cBhvr>
                                      <p:to>
                                        <p:strVal val="visible"/>
                                      </p:to>
                                    </p:set>
                                    <p:animEffect transition="in" filter="barn(inVertical)">
                                      <p:cBhvr>
                                        <p:cTn id="15" dur="500"/>
                                        <p:tgtEl>
                                          <p:spTgt spid="8704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43061"/>
                                        </p:tgtEl>
                                        <p:attrNameLst>
                                          <p:attrName>style.visibility</p:attrName>
                                        </p:attrNameLst>
                                      </p:cBhvr>
                                      <p:to>
                                        <p:strVal val="visible"/>
                                      </p:to>
                                    </p:set>
                                    <p:animEffect transition="in" filter="blinds(horizontal)">
                                      <p:cBhvr>
                                        <p:cTn id="20" dur="500"/>
                                        <p:tgtEl>
                                          <p:spTgt spid="34306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7046"/>
                                        </p:tgtEl>
                                        <p:attrNameLst>
                                          <p:attrName>style.visibility</p:attrName>
                                        </p:attrNameLst>
                                      </p:cBhvr>
                                      <p:to>
                                        <p:strVal val="visible"/>
                                      </p:to>
                                    </p:set>
                                    <p:animEffect transition="in" filter="barn(inVertical)">
                                      <p:cBhvr>
                                        <p:cTn id="25" dur="500"/>
                                        <p:tgtEl>
                                          <p:spTgt spid="8704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87043"/>
                                        </p:tgtEl>
                                        <p:attrNameLst>
                                          <p:attrName>style.visibility</p:attrName>
                                        </p:attrNameLst>
                                      </p:cBhvr>
                                      <p:to>
                                        <p:strVal val="visible"/>
                                      </p:to>
                                    </p:set>
                                    <p:animEffect transition="in" filter="barn(inVertical)">
                                      <p:cBhvr>
                                        <p:cTn id="28" dur="500"/>
                                        <p:tgtEl>
                                          <p:spTgt spid="87043"/>
                                        </p:tgtEl>
                                      </p:cBhvr>
                                    </p:animEffect>
                                  </p:childTnLst>
                                </p:cTn>
                              </p:par>
                              <p:par>
                                <p:cTn id="29" presetID="16" presetClass="entr" presetSubtype="21" fill="hold" nodeType="withEffect">
                                  <p:stCondLst>
                                    <p:cond delay="0"/>
                                  </p:stCondLst>
                                  <p:childTnLst>
                                    <p:set>
                                      <p:cBhvr>
                                        <p:cTn id="30" dur="1" fill="hold">
                                          <p:stCondLst>
                                            <p:cond delay="0"/>
                                          </p:stCondLst>
                                        </p:cTn>
                                        <p:tgtEl>
                                          <p:spTgt spid="87045"/>
                                        </p:tgtEl>
                                        <p:attrNameLst>
                                          <p:attrName>style.visibility</p:attrName>
                                        </p:attrNameLst>
                                      </p:cBhvr>
                                      <p:to>
                                        <p:strVal val="visible"/>
                                      </p:to>
                                    </p:set>
                                    <p:animEffect transition="in" filter="barn(inVertical)">
                                      <p:cBhvr>
                                        <p:cTn id="31" dur="500"/>
                                        <p:tgtEl>
                                          <p:spTgt spid="8704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43060"/>
                                        </p:tgtEl>
                                        <p:attrNameLst>
                                          <p:attrName>style.visibility</p:attrName>
                                        </p:attrNameLst>
                                      </p:cBhvr>
                                      <p:to>
                                        <p:strVal val="visible"/>
                                      </p:to>
                                    </p:set>
                                    <p:animEffect transition="in" filter="blinds(horizontal)">
                                      <p:cBhvr>
                                        <p:cTn id="36" dur="500"/>
                                        <p:tgtEl>
                                          <p:spTgt spid="343060"/>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87047"/>
                                        </p:tgtEl>
                                        <p:attrNameLst>
                                          <p:attrName>style.visibility</p:attrName>
                                        </p:attrNameLst>
                                      </p:cBhvr>
                                      <p:to>
                                        <p:strVal val="visible"/>
                                      </p:to>
                                    </p:set>
                                    <p:animEffect transition="in" filter="barn(inVertical)">
                                      <p:cBhvr>
                                        <p:cTn id="41" dur="500"/>
                                        <p:tgtEl>
                                          <p:spTgt spid="87047"/>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87044"/>
                                        </p:tgtEl>
                                        <p:attrNameLst>
                                          <p:attrName>style.visibility</p:attrName>
                                        </p:attrNameLst>
                                      </p:cBhvr>
                                      <p:to>
                                        <p:strVal val="visible"/>
                                      </p:to>
                                    </p:set>
                                    <p:animEffect transition="in" filter="barn(inVertical)">
                                      <p:cBhvr>
                                        <p:cTn id="44"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nimBg="1"/>
      <p:bldP spid="87044" grpId="0" animBg="1"/>
      <p:bldP spid="87046" grpId="0" animBg="1"/>
      <p:bldP spid="87047" grpId="0" animBg="1"/>
      <p:bldP spid="343060" grpId="0" animBg="1"/>
      <p:bldP spid="343061" grpId="0" animBg="1"/>
      <p:bldP spid="8705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C9EB49F-BF36-4B89-BC86-C9C84A828010}"/>
              </a:ext>
            </a:extLst>
          </p:cNvPr>
          <p:cNvSpPr>
            <a:spLocks noGrp="1" noChangeArrowheads="1"/>
          </p:cNvSpPr>
          <p:nvPr>
            <p:ph type="title"/>
          </p:nvPr>
        </p:nvSpPr>
        <p:spPr/>
        <p:txBody>
          <a:bodyPr/>
          <a:lstStyle/>
          <a:p>
            <a:r>
              <a:rPr lang="en-US" altLang="zh-CN" dirty="0"/>
              <a:t>TOVE</a:t>
            </a:r>
            <a:r>
              <a:rPr lang="zh-CN" altLang="en-US" dirty="0"/>
              <a:t>方法</a:t>
            </a:r>
            <a:endParaRPr lang="en-US" altLang="zh-CN" dirty="0"/>
          </a:p>
        </p:txBody>
      </p:sp>
      <p:sp>
        <p:nvSpPr>
          <p:cNvPr id="394243" name="Text Box 3">
            <a:extLst>
              <a:ext uri="{FF2B5EF4-FFF2-40B4-BE49-F238E27FC236}">
                <a16:creationId xmlns:a16="http://schemas.microsoft.com/office/drawing/2014/main" id="{51030D1D-E977-439A-A58F-3EC6D6047CA6}"/>
              </a:ext>
            </a:extLst>
          </p:cNvPr>
          <p:cNvSpPr txBox="1">
            <a:spLocks noChangeArrowheads="1"/>
          </p:cNvSpPr>
          <p:nvPr/>
        </p:nvSpPr>
        <p:spPr bwMode="auto">
          <a:xfrm>
            <a:off x="792163" y="1538288"/>
            <a:ext cx="2609850" cy="366712"/>
          </a:xfrm>
          <a:prstGeom prst="rect">
            <a:avLst/>
          </a:prstGeom>
          <a:solidFill>
            <a:srgbClr val="00E4A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b="1">
                <a:solidFill>
                  <a:schemeClr val="tx2"/>
                </a:solidFill>
              </a:rPr>
              <a:t>Motivating Scenarios</a:t>
            </a:r>
          </a:p>
        </p:txBody>
      </p:sp>
      <p:sp>
        <p:nvSpPr>
          <p:cNvPr id="394244" name="Text Box 4">
            <a:extLst>
              <a:ext uri="{FF2B5EF4-FFF2-40B4-BE49-F238E27FC236}">
                <a16:creationId xmlns:a16="http://schemas.microsoft.com/office/drawing/2014/main" id="{11ADF209-6298-43C9-B05D-1C6EA732CC69}"/>
              </a:ext>
            </a:extLst>
          </p:cNvPr>
          <p:cNvSpPr txBox="1">
            <a:spLocks noChangeArrowheads="1"/>
          </p:cNvSpPr>
          <p:nvPr/>
        </p:nvSpPr>
        <p:spPr bwMode="auto">
          <a:xfrm>
            <a:off x="1062038" y="2528888"/>
            <a:ext cx="3284537" cy="641350"/>
          </a:xfrm>
          <a:prstGeom prst="rect">
            <a:avLst/>
          </a:prstGeom>
          <a:solidFill>
            <a:srgbClr val="00E4A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800" b="1">
                <a:solidFill>
                  <a:schemeClr val="tx2"/>
                </a:solidFill>
              </a:rPr>
              <a:t>Informal Competency Questions</a:t>
            </a:r>
          </a:p>
        </p:txBody>
      </p:sp>
      <p:sp>
        <p:nvSpPr>
          <p:cNvPr id="394245" name="Text Box 5">
            <a:extLst>
              <a:ext uri="{FF2B5EF4-FFF2-40B4-BE49-F238E27FC236}">
                <a16:creationId xmlns:a16="http://schemas.microsoft.com/office/drawing/2014/main" id="{24B6A438-E766-4A47-8198-4D9C0FCAFD86}"/>
              </a:ext>
            </a:extLst>
          </p:cNvPr>
          <p:cNvSpPr txBox="1">
            <a:spLocks noChangeArrowheads="1"/>
          </p:cNvSpPr>
          <p:nvPr/>
        </p:nvSpPr>
        <p:spPr bwMode="auto">
          <a:xfrm>
            <a:off x="2185988" y="3789363"/>
            <a:ext cx="2519362" cy="366712"/>
          </a:xfrm>
          <a:prstGeom prst="rect">
            <a:avLst/>
          </a:prstGeom>
          <a:solidFill>
            <a:srgbClr val="00E4A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r>
              <a:rPr lang="es-ES_tradnl" altLang="zh-CN" sz="1800" b="1">
                <a:solidFill>
                  <a:srgbClr val="000099"/>
                </a:solidFill>
              </a:rPr>
              <a:t>Formal Terminology</a:t>
            </a:r>
            <a:endParaRPr lang="en-US" altLang="zh-CN" sz="1800"/>
          </a:p>
        </p:txBody>
      </p:sp>
      <p:sp>
        <p:nvSpPr>
          <p:cNvPr id="394246" name="Text Box 6">
            <a:extLst>
              <a:ext uri="{FF2B5EF4-FFF2-40B4-BE49-F238E27FC236}">
                <a16:creationId xmlns:a16="http://schemas.microsoft.com/office/drawing/2014/main" id="{841701C7-41E9-402A-A09E-E97B2CD39F43}"/>
              </a:ext>
            </a:extLst>
          </p:cNvPr>
          <p:cNvSpPr txBox="1">
            <a:spLocks noChangeArrowheads="1"/>
          </p:cNvSpPr>
          <p:nvPr/>
        </p:nvSpPr>
        <p:spPr bwMode="auto">
          <a:xfrm>
            <a:off x="3581400" y="4914900"/>
            <a:ext cx="2520950" cy="641350"/>
          </a:xfrm>
          <a:prstGeom prst="rect">
            <a:avLst/>
          </a:prstGeom>
          <a:solidFill>
            <a:srgbClr val="00E4A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800" b="1">
                <a:solidFill>
                  <a:schemeClr val="tx2"/>
                </a:solidFill>
              </a:rPr>
              <a:t>Formal Competency Questions</a:t>
            </a:r>
          </a:p>
        </p:txBody>
      </p:sp>
      <p:sp>
        <p:nvSpPr>
          <p:cNvPr id="394247" name="Text Box 7">
            <a:extLst>
              <a:ext uri="{FF2B5EF4-FFF2-40B4-BE49-F238E27FC236}">
                <a16:creationId xmlns:a16="http://schemas.microsoft.com/office/drawing/2014/main" id="{E96EEA97-4894-4ECD-B4BC-CADD74D1334D}"/>
              </a:ext>
            </a:extLst>
          </p:cNvPr>
          <p:cNvSpPr txBox="1">
            <a:spLocks noChangeArrowheads="1"/>
          </p:cNvSpPr>
          <p:nvPr/>
        </p:nvSpPr>
        <p:spPr bwMode="auto">
          <a:xfrm>
            <a:off x="6192838" y="3833813"/>
            <a:ext cx="1530350" cy="366712"/>
          </a:xfrm>
          <a:prstGeom prst="rect">
            <a:avLst/>
          </a:prstGeom>
          <a:solidFill>
            <a:srgbClr val="00E4A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800" b="1">
                <a:solidFill>
                  <a:schemeClr val="tx2"/>
                </a:solidFill>
              </a:rPr>
              <a:t>Axioms</a:t>
            </a:r>
          </a:p>
        </p:txBody>
      </p:sp>
      <p:grpSp>
        <p:nvGrpSpPr>
          <p:cNvPr id="2" name="Group 8">
            <a:extLst>
              <a:ext uri="{FF2B5EF4-FFF2-40B4-BE49-F238E27FC236}">
                <a16:creationId xmlns:a16="http://schemas.microsoft.com/office/drawing/2014/main" id="{DFD312B9-9847-40B3-B016-E15D91CE6BF9}"/>
              </a:ext>
            </a:extLst>
          </p:cNvPr>
          <p:cNvGrpSpPr>
            <a:grpSpLocks/>
          </p:cNvGrpSpPr>
          <p:nvPr/>
        </p:nvGrpSpPr>
        <p:grpSpPr bwMode="auto">
          <a:xfrm>
            <a:off x="4797425" y="3429000"/>
            <a:ext cx="1441450" cy="674688"/>
            <a:chOff x="3022" y="2160"/>
            <a:chExt cx="908" cy="425"/>
          </a:xfrm>
        </p:grpSpPr>
        <p:sp>
          <p:nvSpPr>
            <p:cNvPr id="109592" name="AutoShape 9">
              <a:extLst>
                <a:ext uri="{FF2B5EF4-FFF2-40B4-BE49-F238E27FC236}">
                  <a16:creationId xmlns:a16="http://schemas.microsoft.com/office/drawing/2014/main" id="{48D3688F-2925-4AA4-94ED-F82BD46304FD}"/>
                </a:ext>
              </a:extLst>
            </p:cNvPr>
            <p:cNvSpPr>
              <a:spLocks noChangeArrowheads="1"/>
            </p:cNvSpPr>
            <p:nvPr/>
          </p:nvSpPr>
          <p:spPr bwMode="auto">
            <a:xfrm>
              <a:off x="3305" y="2443"/>
              <a:ext cx="283" cy="14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8 w 21600"/>
                <a:gd name="T13" fmla="*/ 5476 h 21600"/>
                <a:gd name="T14" fmla="*/ 18929 w 21600"/>
                <a:gd name="T15" fmla="*/ 16276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9593" name="Text Box 10">
              <a:extLst>
                <a:ext uri="{FF2B5EF4-FFF2-40B4-BE49-F238E27FC236}">
                  <a16:creationId xmlns:a16="http://schemas.microsoft.com/office/drawing/2014/main" id="{DAC55F0A-763F-4057-B686-01A09BBFC07E}"/>
                </a:ext>
              </a:extLst>
            </p:cNvPr>
            <p:cNvSpPr txBox="1">
              <a:spLocks noChangeArrowheads="1"/>
            </p:cNvSpPr>
            <p:nvPr/>
          </p:nvSpPr>
          <p:spPr bwMode="auto">
            <a:xfrm>
              <a:off x="3022" y="2160"/>
              <a:ext cx="9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800">
                  <a:solidFill>
                    <a:srgbClr val="00B485"/>
                  </a:solidFill>
                </a:rPr>
                <a:t>axiomatize</a:t>
              </a:r>
            </a:p>
          </p:txBody>
        </p:sp>
      </p:grpSp>
      <p:grpSp>
        <p:nvGrpSpPr>
          <p:cNvPr id="3" name="Group 11">
            <a:extLst>
              <a:ext uri="{FF2B5EF4-FFF2-40B4-BE49-F238E27FC236}">
                <a16:creationId xmlns:a16="http://schemas.microsoft.com/office/drawing/2014/main" id="{55568C91-AD91-49F9-9029-333749C2BC1F}"/>
              </a:ext>
            </a:extLst>
          </p:cNvPr>
          <p:cNvGrpSpPr>
            <a:grpSpLocks/>
          </p:cNvGrpSpPr>
          <p:nvPr/>
        </p:nvGrpSpPr>
        <p:grpSpPr bwMode="auto">
          <a:xfrm>
            <a:off x="3446463" y="4373563"/>
            <a:ext cx="1711325" cy="366712"/>
            <a:chOff x="2171" y="2755"/>
            <a:chExt cx="1078" cy="231"/>
          </a:xfrm>
        </p:grpSpPr>
        <p:sp>
          <p:nvSpPr>
            <p:cNvPr id="109590" name="AutoShape 12">
              <a:extLst>
                <a:ext uri="{FF2B5EF4-FFF2-40B4-BE49-F238E27FC236}">
                  <a16:creationId xmlns:a16="http://schemas.microsoft.com/office/drawing/2014/main" id="{79ED4A8D-76F1-4925-9B5C-A61E13FBD9BE}"/>
                </a:ext>
              </a:extLst>
            </p:cNvPr>
            <p:cNvSpPr>
              <a:spLocks noChangeArrowheads="1"/>
            </p:cNvSpPr>
            <p:nvPr/>
          </p:nvSpPr>
          <p:spPr bwMode="auto">
            <a:xfrm rot="2578369">
              <a:off x="2171" y="2784"/>
              <a:ext cx="283" cy="14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8 w 21600"/>
                <a:gd name="T13" fmla="*/ 5476 h 21600"/>
                <a:gd name="T14" fmla="*/ 18929 w 21600"/>
                <a:gd name="T15" fmla="*/ 16276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9591" name="Text Box 13">
              <a:extLst>
                <a:ext uri="{FF2B5EF4-FFF2-40B4-BE49-F238E27FC236}">
                  <a16:creationId xmlns:a16="http://schemas.microsoft.com/office/drawing/2014/main" id="{2D471EFA-A679-4C3A-8AAE-9DFE82833340}"/>
                </a:ext>
              </a:extLst>
            </p:cNvPr>
            <p:cNvSpPr txBox="1">
              <a:spLocks noChangeArrowheads="1"/>
            </p:cNvSpPr>
            <p:nvPr/>
          </p:nvSpPr>
          <p:spPr bwMode="auto">
            <a:xfrm>
              <a:off x="2483" y="2755"/>
              <a:ext cx="7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800">
                  <a:solidFill>
                    <a:srgbClr val="00B485"/>
                  </a:solidFill>
                </a:rPr>
                <a:t>formulate</a:t>
              </a:r>
            </a:p>
          </p:txBody>
        </p:sp>
      </p:grpSp>
      <p:grpSp>
        <p:nvGrpSpPr>
          <p:cNvPr id="4" name="Group 14">
            <a:extLst>
              <a:ext uri="{FF2B5EF4-FFF2-40B4-BE49-F238E27FC236}">
                <a16:creationId xmlns:a16="http://schemas.microsoft.com/office/drawing/2014/main" id="{87074C5A-E63E-4427-9735-874C16951593}"/>
              </a:ext>
            </a:extLst>
          </p:cNvPr>
          <p:cNvGrpSpPr>
            <a:grpSpLocks/>
          </p:cNvGrpSpPr>
          <p:nvPr/>
        </p:nvGrpSpPr>
        <p:grpSpPr bwMode="auto">
          <a:xfrm>
            <a:off x="2592388" y="3294063"/>
            <a:ext cx="1485900" cy="366712"/>
            <a:chOff x="1689" y="2075"/>
            <a:chExt cx="936" cy="231"/>
          </a:xfrm>
        </p:grpSpPr>
        <p:sp>
          <p:nvSpPr>
            <p:cNvPr id="109588" name="AutoShape 15">
              <a:extLst>
                <a:ext uri="{FF2B5EF4-FFF2-40B4-BE49-F238E27FC236}">
                  <a16:creationId xmlns:a16="http://schemas.microsoft.com/office/drawing/2014/main" id="{FE652297-7587-4B37-9FD5-23622B21DA10}"/>
                </a:ext>
              </a:extLst>
            </p:cNvPr>
            <p:cNvSpPr>
              <a:spLocks noChangeArrowheads="1"/>
            </p:cNvSpPr>
            <p:nvPr/>
          </p:nvSpPr>
          <p:spPr bwMode="auto">
            <a:xfrm rot="2578369">
              <a:off x="1689" y="2103"/>
              <a:ext cx="283" cy="14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8 w 21600"/>
                <a:gd name="T13" fmla="*/ 5476 h 21600"/>
                <a:gd name="T14" fmla="*/ 18929 w 21600"/>
                <a:gd name="T15" fmla="*/ 16276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9589" name="Text Box 16">
              <a:extLst>
                <a:ext uri="{FF2B5EF4-FFF2-40B4-BE49-F238E27FC236}">
                  <a16:creationId xmlns:a16="http://schemas.microsoft.com/office/drawing/2014/main" id="{3AEEC865-7730-4451-9183-A10D430DC71B}"/>
                </a:ext>
              </a:extLst>
            </p:cNvPr>
            <p:cNvSpPr txBox="1">
              <a:spLocks noChangeArrowheads="1"/>
            </p:cNvSpPr>
            <p:nvPr/>
          </p:nvSpPr>
          <p:spPr bwMode="auto">
            <a:xfrm>
              <a:off x="2001" y="2075"/>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800">
                  <a:solidFill>
                    <a:srgbClr val="00B485"/>
                  </a:solidFill>
                </a:rPr>
                <a:t>specify</a:t>
              </a:r>
            </a:p>
          </p:txBody>
        </p:sp>
      </p:grpSp>
      <p:grpSp>
        <p:nvGrpSpPr>
          <p:cNvPr id="5" name="Group 17">
            <a:extLst>
              <a:ext uri="{FF2B5EF4-FFF2-40B4-BE49-F238E27FC236}">
                <a16:creationId xmlns:a16="http://schemas.microsoft.com/office/drawing/2014/main" id="{DD722ED9-E40B-4033-9331-6A4B6EEE59A2}"/>
              </a:ext>
            </a:extLst>
          </p:cNvPr>
          <p:cNvGrpSpPr>
            <a:grpSpLocks/>
          </p:cNvGrpSpPr>
          <p:nvPr/>
        </p:nvGrpSpPr>
        <p:grpSpPr bwMode="auto">
          <a:xfrm>
            <a:off x="1916113" y="1943100"/>
            <a:ext cx="1576387" cy="366713"/>
            <a:chOff x="1207" y="1224"/>
            <a:chExt cx="993" cy="231"/>
          </a:xfrm>
        </p:grpSpPr>
        <p:sp>
          <p:nvSpPr>
            <p:cNvPr id="109586" name="AutoShape 18">
              <a:extLst>
                <a:ext uri="{FF2B5EF4-FFF2-40B4-BE49-F238E27FC236}">
                  <a16:creationId xmlns:a16="http://schemas.microsoft.com/office/drawing/2014/main" id="{09A9F4C0-7C3F-46CC-A4C7-976FA6DA10B2}"/>
                </a:ext>
              </a:extLst>
            </p:cNvPr>
            <p:cNvSpPr>
              <a:spLocks noChangeArrowheads="1"/>
            </p:cNvSpPr>
            <p:nvPr/>
          </p:nvSpPr>
          <p:spPr bwMode="auto">
            <a:xfrm rot="2578369">
              <a:off x="1207" y="1310"/>
              <a:ext cx="283" cy="14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8 w 21600"/>
                <a:gd name="T13" fmla="*/ 5476 h 21600"/>
                <a:gd name="T14" fmla="*/ 18929 w 21600"/>
                <a:gd name="T15" fmla="*/ 16276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9587" name="Text Box 19">
              <a:extLst>
                <a:ext uri="{FF2B5EF4-FFF2-40B4-BE49-F238E27FC236}">
                  <a16:creationId xmlns:a16="http://schemas.microsoft.com/office/drawing/2014/main" id="{942EBD91-84F4-442F-A39F-139EB24150F9}"/>
                </a:ext>
              </a:extLst>
            </p:cNvPr>
            <p:cNvSpPr txBox="1">
              <a:spLocks noChangeArrowheads="1"/>
            </p:cNvSpPr>
            <p:nvPr/>
          </p:nvSpPr>
          <p:spPr bwMode="auto">
            <a:xfrm>
              <a:off x="1434" y="1224"/>
              <a:ext cx="7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800">
                  <a:solidFill>
                    <a:srgbClr val="00B485"/>
                  </a:solidFill>
                </a:rPr>
                <a:t>formulate</a:t>
              </a:r>
            </a:p>
          </p:txBody>
        </p:sp>
      </p:grpSp>
      <p:grpSp>
        <p:nvGrpSpPr>
          <p:cNvPr id="6" name="Group 20">
            <a:extLst>
              <a:ext uri="{FF2B5EF4-FFF2-40B4-BE49-F238E27FC236}">
                <a16:creationId xmlns:a16="http://schemas.microsoft.com/office/drawing/2014/main" id="{17148E03-30BF-4CBB-BB61-2F551793D39C}"/>
              </a:ext>
            </a:extLst>
          </p:cNvPr>
          <p:cNvGrpSpPr>
            <a:grpSpLocks/>
          </p:cNvGrpSpPr>
          <p:nvPr/>
        </p:nvGrpSpPr>
        <p:grpSpPr bwMode="auto">
          <a:xfrm>
            <a:off x="5021263" y="4149725"/>
            <a:ext cx="1433512" cy="533400"/>
            <a:chOff x="3163" y="2614"/>
            <a:chExt cx="903" cy="336"/>
          </a:xfrm>
        </p:grpSpPr>
        <p:sp>
          <p:nvSpPr>
            <p:cNvPr id="109584" name="Text Box 21">
              <a:extLst>
                <a:ext uri="{FF2B5EF4-FFF2-40B4-BE49-F238E27FC236}">
                  <a16:creationId xmlns:a16="http://schemas.microsoft.com/office/drawing/2014/main" id="{615BAB24-79A9-4A5C-99AA-AF1CB3BEB6F9}"/>
                </a:ext>
              </a:extLst>
            </p:cNvPr>
            <p:cNvSpPr txBox="1">
              <a:spLocks noChangeArrowheads="1"/>
            </p:cNvSpPr>
            <p:nvPr/>
          </p:nvSpPr>
          <p:spPr bwMode="auto">
            <a:xfrm>
              <a:off x="3163" y="2614"/>
              <a:ext cx="7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solidFill>
                    <a:srgbClr val="00B485"/>
                  </a:solidFill>
                </a:rPr>
                <a:t>evaluate</a:t>
              </a:r>
            </a:p>
          </p:txBody>
        </p:sp>
        <p:sp>
          <p:nvSpPr>
            <p:cNvPr id="109585" name="AutoShape 22">
              <a:extLst>
                <a:ext uri="{FF2B5EF4-FFF2-40B4-BE49-F238E27FC236}">
                  <a16:creationId xmlns:a16="http://schemas.microsoft.com/office/drawing/2014/main" id="{D9C92695-088B-4A60-8780-0C4CAE67F323}"/>
                </a:ext>
              </a:extLst>
            </p:cNvPr>
            <p:cNvSpPr>
              <a:spLocks noChangeArrowheads="1"/>
            </p:cNvSpPr>
            <p:nvPr/>
          </p:nvSpPr>
          <p:spPr bwMode="auto">
            <a:xfrm rot="-6806454">
              <a:off x="3702" y="2586"/>
              <a:ext cx="166" cy="562"/>
            </a:xfrm>
            <a:prstGeom prst="curvedLeftArrow">
              <a:avLst>
                <a:gd name="adj1" fmla="val 67711"/>
                <a:gd name="adj2" fmla="val 135422"/>
                <a:gd name="adj3" fmla="val 42329"/>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7" name="Group 23">
            <a:extLst>
              <a:ext uri="{FF2B5EF4-FFF2-40B4-BE49-F238E27FC236}">
                <a16:creationId xmlns:a16="http://schemas.microsoft.com/office/drawing/2014/main" id="{A7865704-2013-4B6D-AEDE-61CB2778FC7A}"/>
              </a:ext>
            </a:extLst>
          </p:cNvPr>
          <p:cNvGrpSpPr>
            <a:grpSpLocks/>
          </p:cNvGrpSpPr>
          <p:nvPr/>
        </p:nvGrpSpPr>
        <p:grpSpPr bwMode="auto">
          <a:xfrm>
            <a:off x="6372225" y="4733925"/>
            <a:ext cx="1395413" cy="457200"/>
            <a:chOff x="4241" y="3067"/>
            <a:chExt cx="879" cy="288"/>
          </a:xfrm>
        </p:grpSpPr>
        <p:sp>
          <p:nvSpPr>
            <p:cNvPr id="109582" name="AutoShape 24">
              <a:extLst>
                <a:ext uri="{FF2B5EF4-FFF2-40B4-BE49-F238E27FC236}">
                  <a16:creationId xmlns:a16="http://schemas.microsoft.com/office/drawing/2014/main" id="{7AF3EF4D-7D2F-4F78-AB72-A9342CBFE933}"/>
                </a:ext>
              </a:extLst>
            </p:cNvPr>
            <p:cNvSpPr>
              <a:spLocks noChangeArrowheads="1"/>
            </p:cNvSpPr>
            <p:nvPr/>
          </p:nvSpPr>
          <p:spPr bwMode="auto">
            <a:xfrm rot="3589265">
              <a:off x="4439" y="2869"/>
              <a:ext cx="166" cy="562"/>
            </a:xfrm>
            <a:prstGeom prst="curvedLeftArrow">
              <a:avLst>
                <a:gd name="adj1" fmla="val 67711"/>
                <a:gd name="adj2" fmla="val 135422"/>
                <a:gd name="adj3" fmla="val 42329"/>
              </a:avLst>
            </a:prstGeom>
            <a:solidFill>
              <a:schemeClr val="accent1"/>
            </a:solidFill>
            <a:ln w="9525">
              <a:solidFill>
                <a:schemeClr val="tx1"/>
              </a:solidFill>
              <a:miter lim="800000"/>
              <a:headEnd/>
              <a:tailEnd/>
            </a:ln>
          </p:spPr>
          <p:txBody>
            <a:bodyPr wrap="none" anchor="ct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9583" name="Text Box 25">
              <a:extLst>
                <a:ext uri="{FF2B5EF4-FFF2-40B4-BE49-F238E27FC236}">
                  <a16:creationId xmlns:a16="http://schemas.microsoft.com/office/drawing/2014/main" id="{4C2F5518-6534-4C34-881B-1535313AD940}"/>
                </a:ext>
              </a:extLst>
            </p:cNvPr>
            <p:cNvSpPr txBox="1">
              <a:spLocks noChangeArrowheads="1"/>
            </p:cNvSpPr>
            <p:nvPr/>
          </p:nvSpPr>
          <p:spPr bwMode="auto">
            <a:xfrm>
              <a:off x="4581" y="3124"/>
              <a:ext cx="5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1800">
                  <a:solidFill>
                    <a:srgbClr val="00B485"/>
                  </a:solidFill>
                </a:rPr>
                <a:t>entail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4243"/>
                                        </p:tgtEl>
                                        <p:attrNameLst>
                                          <p:attrName>style.visibility</p:attrName>
                                        </p:attrNameLst>
                                      </p:cBhvr>
                                      <p:to>
                                        <p:strVal val="visible"/>
                                      </p:to>
                                    </p:set>
                                    <p:animEffect transition="in" filter="blinds(horizontal)">
                                      <p:cBhvr>
                                        <p:cTn id="7" dur="500"/>
                                        <p:tgtEl>
                                          <p:spTgt spid="394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4244"/>
                                        </p:tgtEl>
                                        <p:attrNameLst>
                                          <p:attrName>style.visibility</p:attrName>
                                        </p:attrNameLst>
                                      </p:cBhvr>
                                      <p:to>
                                        <p:strVal val="visible"/>
                                      </p:to>
                                    </p:set>
                                    <p:animEffect transition="in" filter="blinds(horizontal)">
                                      <p:cBhvr>
                                        <p:cTn id="17" dur="500"/>
                                        <p:tgtEl>
                                          <p:spTgt spid="3942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4245"/>
                                        </p:tgtEl>
                                        <p:attrNameLst>
                                          <p:attrName>style.visibility</p:attrName>
                                        </p:attrNameLst>
                                      </p:cBhvr>
                                      <p:to>
                                        <p:strVal val="visible"/>
                                      </p:to>
                                    </p:set>
                                    <p:animEffect transition="in" filter="blinds(horizontal)">
                                      <p:cBhvr>
                                        <p:cTn id="27" dur="500"/>
                                        <p:tgtEl>
                                          <p:spTgt spid="3942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heckerboard(across)">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4246"/>
                                        </p:tgtEl>
                                        <p:attrNameLst>
                                          <p:attrName>style.visibility</p:attrName>
                                        </p:attrNameLst>
                                      </p:cBhvr>
                                      <p:to>
                                        <p:strVal val="visible"/>
                                      </p:to>
                                    </p:set>
                                    <p:animEffect transition="in" filter="blinds(horizontal)">
                                      <p:cBhvr>
                                        <p:cTn id="37" dur="500"/>
                                        <p:tgtEl>
                                          <p:spTgt spid="3942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94247"/>
                                        </p:tgtEl>
                                        <p:attrNameLst>
                                          <p:attrName>style.visibility</p:attrName>
                                        </p:attrNameLst>
                                      </p:cBhvr>
                                      <p:to>
                                        <p:strVal val="visible"/>
                                      </p:to>
                                    </p:set>
                                    <p:animEffect transition="in" filter="blinds(horizontal)">
                                      <p:cBhvr>
                                        <p:cTn id="47" dur="500"/>
                                        <p:tgtEl>
                                          <p:spTgt spid="39424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checkerboard(across)">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checkerboard(across)">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animBg="1"/>
      <p:bldP spid="394244" grpId="0" animBg="1"/>
      <p:bldP spid="394245" grpId="0" animBg="1"/>
      <p:bldP spid="394246" grpId="0" animBg="1"/>
      <p:bldP spid="394247"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67D11F1-1ED3-46C0-BA9E-F53C7F3D5449}"/>
              </a:ext>
            </a:extLst>
          </p:cNvPr>
          <p:cNvSpPr>
            <a:spLocks noGrp="1" noChangeArrowheads="1"/>
          </p:cNvSpPr>
          <p:nvPr>
            <p:ph type="title"/>
          </p:nvPr>
        </p:nvSpPr>
        <p:spPr>
          <a:xfrm>
            <a:off x="1461229" y="410174"/>
            <a:ext cx="7682771" cy="822324"/>
          </a:xfrm>
        </p:spPr>
        <p:txBody>
          <a:bodyPr/>
          <a:lstStyle/>
          <a:p>
            <a:r>
              <a:rPr lang="en-US" altLang="zh-CN" sz="3600" dirty="0"/>
              <a:t>Methodology 1(Competency Questions )</a:t>
            </a:r>
          </a:p>
        </p:txBody>
      </p:sp>
      <p:sp>
        <p:nvSpPr>
          <p:cNvPr id="242691" name="Rectangle 3">
            <a:extLst>
              <a:ext uri="{FF2B5EF4-FFF2-40B4-BE49-F238E27FC236}">
                <a16:creationId xmlns:a16="http://schemas.microsoft.com/office/drawing/2014/main" id="{93115B55-B01B-4B1D-83EC-29558AC60C93}"/>
              </a:ext>
            </a:extLst>
          </p:cNvPr>
          <p:cNvSpPr>
            <a:spLocks noGrp="1" noChangeArrowheads="1"/>
          </p:cNvSpPr>
          <p:nvPr>
            <p:ph type="body" idx="1"/>
          </p:nvPr>
        </p:nvSpPr>
        <p:spPr>
          <a:xfrm>
            <a:off x="836613" y="1358900"/>
            <a:ext cx="6435725" cy="585788"/>
          </a:xfrm>
        </p:spPr>
        <p:txBody>
          <a:bodyPr/>
          <a:lstStyle/>
          <a:p>
            <a:pPr marL="609600" indent="-609600">
              <a:lnSpc>
                <a:spcPct val="90000"/>
              </a:lnSpc>
              <a:buFont typeface="Wingdings" panose="05000000000000000000" pitchFamily="2" charset="2"/>
              <a:buNone/>
            </a:pPr>
            <a:r>
              <a:rPr lang="en-US" altLang="zh-CN" sz="2400"/>
              <a:t>1 Capture of motivating scenarios.</a:t>
            </a:r>
          </a:p>
        </p:txBody>
      </p:sp>
      <p:sp>
        <p:nvSpPr>
          <p:cNvPr id="242693" name="Text Box 5">
            <a:extLst>
              <a:ext uri="{FF2B5EF4-FFF2-40B4-BE49-F238E27FC236}">
                <a16:creationId xmlns:a16="http://schemas.microsoft.com/office/drawing/2014/main" id="{CEDD3080-5195-487D-9B3F-AEC9E1DF2825}"/>
              </a:ext>
            </a:extLst>
          </p:cNvPr>
          <p:cNvSpPr txBox="1">
            <a:spLocks noChangeArrowheads="1"/>
          </p:cNvSpPr>
          <p:nvPr/>
        </p:nvSpPr>
        <p:spPr bwMode="auto">
          <a:xfrm>
            <a:off x="836613" y="2039938"/>
            <a:ext cx="783113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altLang="zh-CN" sz="2400" b="1"/>
              <a:t>2 Formulation of informal competency questions.</a:t>
            </a:r>
          </a:p>
        </p:txBody>
      </p:sp>
      <p:sp>
        <p:nvSpPr>
          <p:cNvPr id="242695" name="Text Box 7">
            <a:extLst>
              <a:ext uri="{FF2B5EF4-FFF2-40B4-BE49-F238E27FC236}">
                <a16:creationId xmlns:a16="http://schemas.microsoft.com/office/drawing/2014/main" id="{786BDD85-77CA-4316-AFAC-CC4AB7A7DE4A}"/>
              </a:ext>
            </a:extLst>
          </p:cNvPr>
          <p:cNvSpPr txBox="1">
            <a:spLocks noChangeArrowheads="1"/>
          </p:cNvSpPr>
          <p:nvPr/>
        </p:nvSpPr>
        <p:spPr bwMode="auto">
          <a:xfrm>
            <a:off x="836613" y="2557463"/>
            <a:ext cx="6975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t>3 Specification of the terminology of the ontology within a formal language such as first-order logic.</a:t>
            </a:r>
          </a:p>
        </p:txBody>
      </p:sp>
      <p:sp>
        <p:nvSpPr>
          <p:cNvPr id="242696" name="Text Box 8">
            <a:extLst>
              <a:ext uri="{FF2B5EF4-FFF2-40B4-BE49-F238E27FC236}">
                <a16:creationId xmlns:a16="http://schemas.microsoft.com/office/drawing/2014/main" id="{45B47DA0-C9CC-4B1E-A1B3-D793DC8BA3ED}"/>
              </a:ext>
            </a:extLst>
          </p:cNvPr>
          <p:cNvSpPr txBox="1">
            <a:spLocks noChangeArrowheads="1"/>
          </p:cNvSpPr>
          <p:nvPr/>
        </p:nvSpPr>
        <p:spPr bwMode="auto">
          <a:xfrm>
            <a:off x="836613" y="3751263"/>
            <a:ext cx="81454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t>4 Formulation of formal competency questions using the terminology of the ontology.</a:t>
            </a:r>
          </a:p>
        </p:txBody>
      </p:sp>
      <p:sp>
        <p:nvSpPr>
          <p:cNvPr id="242697" name="Text Box 9">
            <a:extLst>
              <a:ext uri="{FF2B5EF4-FFF2-40B4-BE49-F238E27FC236}">
                <a16:creationId xmlns:a16="http://schemas.microsoft.com/office/drawing/2014/main" id="{6D5D21A3-CE1B-4CB7-A995-5DB972EDBFF1}"/>
              </a:ext>
            </a:extLst>
          </p:cNvPr>
          <p:cNvSpPr txBox="1">
            <a:spLocks noChangeArrowheads="1"/>
          </p:cNvSpPr>
          <p:nvPr/>
        </p:nvSpPr>
        <p:spPr bwMode="auto">
          <a:xfrm>
            <a:off x="836613" y="4760913"/>
            <a:ext cx="78755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400" b="1"/>
              <a:t>5 Specification of axioms and definitions for the terms in the ontology within first-order logic.</a:t>
            </a:r>
          </a:p>
        </p:txBody>
      </p:sp>
      <p:sp>
        <p:nvSpPr>
          <p:cNvPr id="242698" name="Text Box 10">
            <a:extLst>
              <a:ext uri="{FF2B5EF4-FFF2-40B4-BE49-F238E27FC236}">
                <a16:creationId xmlns:a16="http://schemas.microsoft.com/office/drawing/2014/main" id="{37134D4A-0685-4FC9-B0DA-24E578573DD2}"/>
              </a:ext>
            </a:extLst>
          </p:cNvPr>
          <p:cNvSpPr txBox="1">
            <a:spLocks noChangeArrowheads="1"/>
          </p:cNvSpPr>
          <p:nvPr/>
        </p:nvSpPr>
        <p:spPr bwMode="auto">
          <a:xfrm>
            <a:off x="836613" y="5680075"/>
            <a:ext cx="7426325"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a:lnSpc>
                <a:spcPct val="90000"/>
              </a:lnSpc>
              <a:spcBef>
                <a:spcPct val="20000"/>
              </a:spcBef>
              <a:buClr>
                <a:schemeClr val="folHlink"/>
              </a:buClr>
              <a:buSzPct val="60000"/>
              <a:buFont typeface="Wingdings" panose="05000000000000000000" pitchFamily="2" charset="2"/>
              <a:buNone/>
            </a:pPr>
            <a:r>
              <a:rPr lang="en-US" altLang="zh-CN" sz="2400" b="1"/>
              <a:t>6 Justification of the axioms and definitions by proving completeness theorems.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 calcmode="lin" valueType="num">
                                      <p:cBhvr additive="base">
                                        <p:cTn id="7" dur="500" fill="hold"/>
                                        <p:tgtEl>
                                          <p:spTgt spid="242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2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2693"/>
                                        </p:tgtEl>
                                        <p:attrNameLst>
                                          <p:attrName>style.visibility</p:attrName>
                                        </p:attrNameLst>
                                      </p:cBhvr>
                                      <p:to>
                                        <p:strVal val="visible"/>
                                      </p:to>
                                    </p:set>
                                    <p:anim calcmode="lin" valueType="num">
                                      <p:cBhvr additive="base">
                                        <p:cTn id="13" dur="500" fill="hold"/>
                                        <p:tgtEl>
                                          <p:spTgt spid="242693"/>
                                        </p:tgtEl>
                                        <p:attrNameLst>
                                          <p:attrName>ppt_x</p:attrName>
                                        </p:attrNameLst>
                                      </p:cBhvr>
                                      <p:tavLst>
                                        <p:tav tm="0">
                                          <p:val>
                                            <p:strVal val="#ppt_x"/>
                                          </p:val>
                                        </p:tav>
                                        <p:tav tm="100000">
                                          <p:val>
                                            <p:strVal val="#ppt_x"/>
                                          </p:val>
                                        </p:tav>
                                      </p:tavLst>
                                    </p:anim>
                                    <p:anim calcmode="lin" valueType="num">
                                      <p:cBhvr additive="base">
                                        <p:cTn id="14" dur="500" fill="hold"/>
                                        <p:tgtEl>
                                          <p:spTgt spid="24269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2695">
                                            <p:txEl>
                                              <p:pRg st="0" end="0"/>
                                            </p:txEl>
                                          </p:spTgt>
                                        </p:tgtEl>
                                        <p:attrNameLst>
                                          <p:attrName>style.visibility</p:attrName>
                                        </p:attrNameLst>
                                      </p:cBhvr>
                                      <p:to>
                                        <p:strVal val="visible"/>
                                      </p:to>
                                    </p:set>
                                    <p:anim calcmode="lin" valueType="num">
                                      <p:cBhvr additive="base">
                                        <p:cTn id="19" dur="500" fill="hold"/>
                                        <p:tgtEl>
                                          <p:spTgt spid="24269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26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2696"/>
                                        </p:tgtEl>
                                        <p:attrNameLst>
                                          <p:attrName>style.visibility</p:attrName>
                                        </p:attrNameLst>
                                      </p:cBhvr>
                                      <p:to>
                                        <p:strVal val="visible"/>
                                      </p:to>
                                    </p:set>
                                    <p:anim calcmode="lin" valueType="num">
                                      <p:cBhvr additive="base">
                                        <p:cTn id="25" dur="500" fill="hold"/>
                                        <p:tgtEl>
                                          <p:spTgt spid="242696"/>
                                        </p:tgtEl>
                                        <p:attrNameLst>
                                          <p:attrName>ppt_x</p:attrName>
                                        </p:attrNameLst>
                                      </p:cBhvr>
                                      <p:tavLst>
                                        <p:tav tm="0">
                                          <p:val>
                                            <p:strVal val="#ppt_x"/>
                                          </p:val>
                                        </p:tav>
                                        <p:tav tm="100000">
                                          <p:val>
                                            <p:strVal val="#ppt_x"/>
                                          </p:val>
                                        </p:tav>
                                      </p:tavLst>
                                    </p:anim>
                                    <p:anim calcmode="lin" valueType="num">
                                      <p:cBhvr additive="base">
                                        <p:cTn id="26" dur="500" fill="hold"/>
                                        <p:tgtEl>
                                          <p:spTgt spid="24269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2697"/>
                                        </p:tgtEl>
                                        <p:attrNameLst>
                                          <p:attrName>style.visibility</p:attrName>
                                        </p:attrNameLst>
                                      </p:cBhvr>
                                      <p:to>
                                        <p:strVal val="visible"/>
                                      </p:to>
                                    </p:set>
                                    <p:anim calcmode="lin" valueType="num">
                                      <p:cBhvr additive="base">
                                        <p:cTn id="31" dur="500" fill="hold"/>
                                        <p:tgtEl>
                                          <p:spTgt spid="242697"/>
                                        </p:tgtEl>
                                        <p:attrNameLst>
                                          <p:attrName>ppt_x</p:attrName>
                                        </p:attrNameLst>
                                      </p:cBhvr>
                                      <p:tavLst>
                                        <p:tav tm="0">
                                          <p:val>
                                            <p:strVal val="#ppt_x"/>
                                          </p:val>
                                        </p:tav>
                                        <p:tav tm="100000">
                                          <p:val>
                                            <p:strVal val="#ppt_x"/>
                                          </p:val>
                                        </p:tav>
                                      </p:tavLst>
                                    </p:anim>
                                    <p:anim calcmode="lin" valueType="num">
                                      <p:cBhvr additive="base">
                                        <p:cTn id="32" dur="500" fill="hold"/>
                                        <p:tgtEl>
                                          <p:spTgt spid="24269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2698"/>
                                        </p:tgtEl>
                                        <p:attrNameLst>
                                          <p:attrName>style.visibility</p:attrName>
                                        </p:attrNameLst>
                                      </p:cBhvr>
                                      <p:to>
                                        <p:strVal val="visible"/>
                                      </p:to>
                                    </p:set>
                                    <p:anim calcmode="lin" valueType="num">
                                      <p:cBhvr additive="base">
                                        <p:cTn id="37" dur="500" fill="hold"/>
                                        <p:tgtEl>
                                          <p:spTgt spid="242698"/>
                                        </p:tgtEl>
                                        <p:attrNameLst>
                                          <p:attrName>ppt_x</p:attrName>
                                        </p:attrNameLst>
                                      </p:cBhvr>
                                      <p:tavLst>
                                        <p:tav tm="0">
                                          <p:val>
                                            <p:strVal val="#ppt_x"/>
                                          </p:val>
                                        </p:tav>
                                        <p:tav tm="100000">
                                          <p:val>
                                            <p:strVal val="#ppt_x"/>
                                          </p:val>
                                        </p:tav>
                                      </p:tavLst>
                                    </p:anim>
                                    <p:anim calcmode="lin" valueType="num">
                                      <p:cBhvr additive="base">
                                        <p:cTn id="38" dur="500" fill="hold"/>
                                        <p:tgtEl>
                                          <p:spTgt spid="242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P spid="242693" grpId="0"/>
      <p:bldP spid="242696" grpId="0"/>
      <p:bldP spid="242697" grpId="0"/>
      <p:bldP spid="24269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9405027-8CEC-460B-81AF-2025909EDBD4}"/>
              </a:ext>
            </a:extLst>
          </p:cNvPr>
          <p:cNvSpPr>
            <a:spLocks noGrp="1" noChangeArrowheads="1"/>
          </p:cNvSpPr>
          <p:nvPr>
            <p:ph type="title"/>
          </p:nvPr>
        </p:nvSpPr>
        <p:spPr/>
        <p:txBody>
          <a:bodyPr/>
          <a:lstStyle/>
          <a:p>
            <a:r>
              <a:rPr lang="en-US" altLang="zh-CN" sz="3600"/>
              <a:t>What is Motivating Scenarios</a:t>
            </a:r>
            <a:r>
              <a:rPr lang="zh-CN" altLang="en-US" sz="3600"/>
              <a:t>？</a:t>
            </a:r>
          </a:p>
        </p:txBody>
      </p:sp>
      <p:sp>
        <p:nvSpPr>
          <p:cNvPr id="62467" name="Rectangle 3">
            <a:extLst>
              <a:ext uri="{FF2B5EF4-FFF2-40B4-BE49-F238E27FC236}">
                <a16:creationId xmlns:a16="http://schemas.microsoft.com/office/drawing/2014/main" id="{8F710490-40D9-407C-9104-A545079FF474}"/>
              </a:ext>
            </a:extLst>
          </p:cNvPr>
          <p:cNvSpPr>
            <a:spLocks noGrp="1" noChangeArrowheads="1"/>
          </p:cNvSpPr>
          <p:nvPr>
            <p:ph type="body" idx="1"/>
          </p:nvPr>
        </p:nvSpPr>
        <p:spPr/>
        <p:txBody>
          <a:bodyPr/>
          <a:lstStyle/>
          <a:p>
            <a:r>
              <a:rPr lang="en-US" altLang="zh-CN" sz="2800" dirty="0"/>
              <a:t>The motivating scenarios often have the form of </a:t>
            </a:r>
            <a:r>
              <a:rPr lang="en-US" altLang="zh-CN" sz="2800" i="1" dirty="0">
                <a:solidFill>
                  <a:srgbClr val="D60093"/>
                </a:solidFill>
              </a:rPr>
              <a:t>story problems</a:t>
            </a:r>
            <a:r>
              <a:rPr lang="en-US" altLang="zh-CN" sz="2800" dirty="0"/>
              <a:t> or </a:t>
            </a:r>
            <a:r>
              <a:rPr lang="en-US" altLang="zh-CN" sz="2800" i="1" dirty="0">
                <a:solidFill>
                  <a:srgbClr val="D60093"/>
                </a:solidFill>
              </a:rPr>
              <a:t>examples</a:t>
            </a:r>
            <a:r>
              <a:rPr lang="en-US" altLang="zh-CN" sz="2800" dirty="0"/>
              <a:t> which are not adequately addressed by existing ontologies.</a:t>
            </a:r>
          </a:p>
          <a:p>
            <a:r>
              <a:rPr lang="en-US" altLang="zh-CN" sz="2800" dirty="0"/>
              <a:t>A motivating scenario also provides </a:t>
            </a:r>
            <a:r>
              <a:rPr lang="en-US" altLang="zh-CN" sz="2800" i="1" dirty="0">
                <a:solidFill>
                  <a:srgbClr val="D60093"/>
                </a:solidFill>
              </a:rPr>
              <a:t>a set of intuitively possible solutions</a:t>
            </a:r>
            <a:r>
              <a:rPr lang="en-US" altLang="zh-CN" sz="2800" dirty="0"/>
              <a:t> to the scenario problems. These solutions provide a first idea of the informal intended semantics for the objects and relations that will later be included in the ontology.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9D0DF38-9E88-4EB1-8382-6BB4DE9DDFF2}"/>
              </a:ext>
            </a:extLst>
          </p:cNvPr>
          <p:cNvSpPr>
            <a:spLocks noGrp="1" noChangeArrowheads="1"/>
          </p:cNvSpPr>
          <p:nvPr>
            <p:ph type="title"/>
          </p:nvPr>
        </p:nvSpPr>
        <p:spPr/>
        <p:txBody>
          <a:bodyPr/>
          <a:lstStyle/>
          <a:p>
            <a:r>
              <a:rPr lang="en-US" altLang="zh-CN" sz="3200"/>
              <a:t>1 Capturing Motivating Scenarios</a:t>
            </a:r>
            <a:endParaRPr lang="zh-CN" altLang="en-US" sz="3200"/>
          </a:p>
        </p:txBody>
      </p:sp>
      <p:sp>
        <p:nvSpPr>
          <p:cNvPr id="63491" name="Rectangle 3">
            <a:extLst>
              <a:ext uri="{FF2B5EF4-FFF2-40B4-BE49-F238E27FC236}">
                <a16:creationId xmlns:a16="http://schemas.microsoft.com/office/drawing/2014/main" id="{C6451617-6600-4A58-817F-42E36139FE6F}"/>
              </a:ext>
            </a:extLst>
          </p:cNvPr>
          <p:cNvSpPr>
            <a:spLocks noGrp="1" noChangeArrowheads="1"/>
          </p:cNvSpPr>
          <p:nvPr>
            <p:ph type="body" idx="1"/>
          </p:nvPr>
        </p:nvSpPr>
        <p:spPr/>
        <p:txBody>
          <a:bodyPr/>
          <a:lstStyle/>
          <a:p>
            <a:r>
              <a:rPr lang="en-US" altLang="zh-CN" sz="2800" dirty="0"/>
              <a:t>Any proposal for a new ontology or extension to an ontology should describe </a:t>
            </a:r>
            <a:r>
              <a:rPr lang="en-US" altLang="zh-CN" sz="2800" i="1" dirty="0">
                <a:solidFill>
                  <a:srgbClr val="FF0000"/>
                </a:solidFill>
              </a:rPr>
              <a:t>one or more motivating scenarios</a:t>
            </a:r>
            <a:r>
              <a:rPr lang="en-US" altLang="zh-CN" sz="2800" dirty="0"/>
              <a:t>, and </a:t>
            </a:r>
            <a:r>
              <a:rPr lang="en-US" altLang="zh-CN" sz="2800" i="1" dirty="0">
                <a:solidFill>
                  <a:srgbClr val="FF0000"/>
                </a:solidFill>
              </a:rPr>
              <a:t>the set of intended solutions to the problems</a:t>
            </a:r>
            <a:r>
              <a:rPr lang="en-US" altLang="zh-CN" sz="2800" dirty="0"/>
              <a:t> presented in the scenarios.</a:t>
            </a:r>
          </a:p>
          <a:p>
            <a:r>
              <a:rPr lang="en-US" altLang="zh-CN" sz="2800" dirty="0"/>
              <a:t>This provides </a:t>
            </a:r>
            <a:r>
              <a:rPr lang="en-US" altLang="zh-CN" sz="2800" i="1" dirty="0">
                <a:solidFill>
                  <a:srgbClr val="FF0000"/>
                </a:solidFill>
              </a:rPr>
              <a:t>a rationale </a:t>
            </a:r>
            <a:r>
              <a:rPr lang="en-US" altLang="zh-CN" sz="2800" dirty="0"/>
              <a:t>for the objects in an ontology, particularly in cases when there are different objects in different proposals for the same ontology.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240E22A-9779-48DF-B0D1-B8A9A88A0BCD}"/>
              </a:ext>
            </a:extLst>
          </p:cNvPr>
          <p:cNvSpPr>
            <a:spLocks noGrp="1" noChangeArrowheads="1"/>
          </p:cNvSpPr>
          <p:nvPr>
            <p:ph type="title"/>
          </p:nvPr>
        </p:nvSpPr>
        <p:spPr/>
        <p:txBody>
          <a:bodyPr/>
          <a:lstStyle/>
          <a:p>
            <a:r>
              <a:rPr lang="en-US" altLang="zh-CN" sz="3200"/>
              <a:t>2 Informal Competency Questions</a:t>
            </a:r>
          </a:p>
        </p:txBody>
      </p:sp>
      <p:sp>
        <p:nvSpPr>
          <p:cNvPr id="64515" name="Rectangle 3">
            <a:extLst>
              <a:ext uri="{FF2B5EF4-FFF2-40B4-BE49-F238E27FC236}">
                <a16:creationId xmlns:a16="http://schemas.microsoft.com/office/drawing/2014/main" id="{995F7E15-0597-418C-AE72-E13F578D3AE7}"/>
              </a:ext>
            </a:extLst>
          </p:cNvPr>
          <p:cNvSpPr>
            <a:spLocks noGrp="1" noChangeArrowheads="1"/>
          </p:cNvSpPr>
          <p:nvPr>
            <p:ph type="body" idx="1"/>
          </p:nvPr>
        </p:nvSpPr>
        <p:spPr>
          <a:xfrm>
            <a:off x="431800" y="1314450"/>
            <a:ext cx="8326438" cy="4114800"/>
          </a:xfrm>
        </p:spPr>
        <p:txBody>
          <a:bodyPr/>
          <a:lstStyle/>
          <a:p>
            <a:r>
              <a:rPr lang="en-US" altLang="zh-CN" sz="2800" dirty="0"/>
              <a:t>Given the motivating scenario, </a:t>
            </a:r>
            <a:r>
              <a:rPr lang="en-US" altLang="zh-CN" sz="2800" i="1" dirty="0">
                <a:solidFill>
                  <a:srgbClr val="FF0000"/>
                </a:solidFill>
              </a:rPr>
              <a:t>a set of queries</a:t>
            </a:r>
            <a:r>
              <a:rPr lang="en-US" altLang="zh-CN" sz="2800" dirty="0"/>
              <a:t> will arise which place demands on an underlying ontology. </a:t>
            </a:r>
          </a:p>
          <a:p>
            <a:r>
              <a:rPr lang="en-US" altLang="zh-CN" sz="2800" dirty="0"/>
              <a:t>We can consider these queries to be requirements that are in the form of questions that an ontology must be able to answer. </a:t>
            </a:r>
          </a:p>
          <a:p>
            <a:r>
              <a:rPr lang="en-US" altLang="zh-CN" sz="2800" dirty="0"/>
              <a:t>These are </a:t>
            </a:r>
            <a:r>
              <a:rPr lang="en-US" altLang="zh-CN" sz="2800" i="1" dirty="0">
                <a:solidFill>
                  <a:srgbClr val="FF0000"/>
                </a:solidFill>
              </a:rPr>
              <a:t>the informal competency questions</a:t>
            </a:r>
            <a:r>
              <a:rPr lang="en-US" altLang="zh-CN" sz="2800" dirty="0"/>
              <a:t>, since they are not yet expressed in the formal language of the ontology.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B016A7C-40A9-49A0-B63D-6B6B29D40919}"/>
              </a:ext>
            </a:extLst>
          </p:cNvPr>
          <p:cNvSpPr>
            <a:spLocks noGrp="1" noChangeArrowheads="1"/>
          </p:cNvSpPr>
          <p:nvPr>
            <p:ph type="title"/>
          </p:nvPr>
        </p:nvSpPr>
        <p:spPr/>
        <p:txBody>
          <a:bodyPr/>
          <a:lstStyle/>
          <a:p>
            <a:r>
              <a:rPr lang="en-US" altLang="zh-CN"/>
              <a:t>Informal Justification</a:t>
            </a:r>
          </a:p>
        </p:txBody>
      </p:sp>
      <p:sp>
        <p:nvSpPr>
          <p:cNvPr id="65539" name="Rectangle 3">
            <a:extLst>
              <a:ext uri="{FF2B5EF4-FFF2-40B4-BE49-F238E27FC236}">
                <a16:creationId xmlns:a16="http://schemas.microsoft.com/office/drawing/2014/main" id="{B5C96EFD-7065-42B1-ABF2-C7358B6ED020}"/>
              </a:ext>
            </a:extLst>
          </p:cNvPr>
          <p:cNvSpPr>
            <a:spLocks noGrp="1" noChangeArrowheads="1"/>
          </p:cNvSpPr>
          <p:nvPr>
            <p:ph type="body" idx="1"/>
          </p:nvPr>
        </p:nvSpPr>
        <p:spPr/>
        <p:txBody>
          <a:bodyPr/>
          <a:lstStyle/>
          <a:p>
            <a:r>
              <a:rPr lang="en-US" altLang="zh-CN" sz="2400" dirty="0"/>
              <a:t>By </a:t>
            </a:r>
            <a:r>
              <a:rPr lang="en-US" altLang="zh-CN" sz="2400" i="1" dirty="0">
                <a:solidFill>
                  <a:srgbClr val="FF0000"/>
                </a:solidFill>
              </a:rPr>
              <a:t>specifying the relationship</a:t>
            </a:r>
            <a:r>
              <a:rPr lang="en-US" altLang="zh-CN" sz="2400" dirty="0"/>
              <a:t> between the </a:t>
            </a:r>
            <a:r>
              <a:rPr lang="en-US" altLang="zh-CN" sz="2400" i="1" dirty="0">
                <a:solidFill>
                  <a:srgbClr val="D60093"/>
                </a:solidFill>
              </a:rPr>
              <a:t>informal competency questions</a:t>
            </a:r>
            <a:r>
              <a:rPr lang="en-US" altLang="zh-CN" sz="2400" dirty="0"/>
              <a:t> and </a:t>
            </a:r>
            <a:r>
              <a:rPr lang="en-US" altLang="zh-CN" sz="2400" i="1" dirty="0">
                <a:solidFill>
                  <a:srgbClr val="D60093"/>
                </a:solidFill>
              </a:rPr>
              <a:t>the motivating scenario</a:t>
            </a:r>
            <a:r>
              <a:rPr lang="en-US" altLang="zh-CN" sz="2400" dirty="0"/>
              <a:t>, we give an informal justification for the new or extended ontology in terms of these questions.</a:t>
            </a:r>
          </a:p>
          <a:p>
            <a:r>
              <a:rPr lang="en-US" altLang="zh-CN" sz="2400" dirty="0"/>
              <a:t>This also provides </a:t>
            </a:r>
            <a:r>
              <a:rPr lang="en-US" altLang="zh-CN" sz="2400" dirty="0">
                <a:solidFill>
                  <a:srgbClr val="D60093"/>
                </a:solidFill>
              </a:rPr>
              <a:t>an initial evaluation </a:t>
            </a:r>
            <a:r>
              <a:rPr lang="en-US" altLang="zh-CN" sz="2400" dirty="0"/>
              <a:t>of the new or extended ontology; the evaluation must determine whether the proposed extension is required or whether the competency questions can already be solved by existing ontologies.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463B390-E846-4E09-B238-4EA247D68D77}"/>
              </a:ext>
            </a:extLst>
          </p:cNvPr>
          <p:cNvSpPr>
            <a:spLocks noGrp="1" noChangeArrowheads="1"/>
          </p:cNvSpPr>
          <p:nvPr>
            <p:ph type="title"/>
          </p:nvPr>
        </p:nvSpPr>
        <p:spPr>
          <a:xfrm>
            <a:off x="1106488" y="279400"/>
            <a:ext cx="6931025" cy="847725"/>
          </a:xfrm>
        </p:spPr>
        <p:txBody>
          <a:bodyPr/>
          <a:lstStyle/>
          <a:p>
            <a:r>
              <a:rPr lang="en-US" altLang="zh-CN" sz="3200"/>
              <a:t>Stratification of Competency Questions</a:t>
            </a:r>
          </a:p>
        </p:txBody>
      </p:sp>
      <p:sp>
        <p:nvSpPr>
          <p:cNvPr id="66563" name="Rectangle 3">
            <a:extLst>
              <a:ext uri="{FF2B5EF4-FFF2-40B4-BE49-F238E27FC236}">
                <a16:creationId xmlns:a16="http://schemas.microsoft.com/office/drawing/2014/main" id="{26E39C48-8B24-4108-AE47-A34DAC4A14F8}"/>
              </a:ext>
            </a:extLst>
          </p:cNvPr>
          <p:cNvSpPr>
            <a:spLocks noGrp="1" noChangeArrowheads="1"/>
          </p:cNvSpPr>
          <p:nvPr>
            <p:ph type="body" idx="1"/>
          </p:nvPr>
        </p:nvSpPr>
        <p:spPr/>
        <p:txBody>
          <a:bodyPr/>
          <a:lstStyle/>
          <a:p>
            <a:pPr algn="just"/>
            <a:r>
              <a:rPr lang="en-US" altLang="zh-CN" sz="2800" b="0" dirty="0"/>
              <a:t>Ideally, the competency questions should be defined </a:t>
            </a:r>
            <a:r>
              <a:rPr lang="en-US" altLang="zh-CN" sz="2800" b="0" i="1" dirty="0">
                <a:solidFill>
                  <a:srgbClr val="FF0000"/>
                </a:solidFill>
              </a:rPr>
              <a:t>in a stratified manner</a:t>
            </a:r>
            <a:r>
              <a:rPr lang="en-US" altLang="zh-CN" sz="2800" b="0" dirty="0"/>
              <a:t>, with higher level questions requiring the solution of lower level questions.</a:t>
            </a:r>
          </a:p>
          <a:p>
            <a:pPr algn="just"/>
            <a:r>
              <a:rPr lang="en-US" altLang="zh-CN" sz="2800" b="0" dirty="0"/>
              <a:t>It is not a well-designed ontology if all competency questions have the form of simple lookup queries; there should be questions that use the solutions to such simple queries.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522062B-BBAB-4E11-824F-6D884ED5786C}"/>
              </a:ext>
            </a:extLst>
          </p:cNvPr>
          <p:cNvSpPr>
            <a:spLocks noGrp="1" noChangeArrowheads="1"/>
          </p:cNvSpPr>
          <p:nvPr>
            <p:ph type="title"/>
          </p:nvPr>
        </p:nvSpPr>
        <p:spPr/>
        <p:txBody>
          <a:bodyPr/>
          <a:lstStyle/>
          <a:p>
            <a:r>
              <a:rPr lang="en-US" altLang="zh-CN" sz="3600" dirty="0" err="1"/>
              <a:t>Eg.</a:t>
            </a:r>
            <a:r>
              <a:rPr lang="en-US" altLang="zh-CN" sz="3600" dirty="0"/>
              <a:t>, Time Ontology (Motivation)</a:t>
            </a:r>
          </a:p>
        </p:txBody>
      </p:sp>
      <p:sp>
        <p:nvSpPr>
          <p:cNvPr id="67587" name="Rectangle 3">
            <a:extLst>
              <a:ext uri="{FF2B5EF4-FFF2-40B4-BE49-F238E27FC236}">
                <a16:creationId xmlns:a16="http://schemas.microsoft.com/office/drawing/2014/main" id="{DF28DA08-DFD9-4600-B6C8-0B376E24B135}"/>
              </a:ext>
            </a:extLst>
          </p:cNvPr>
          <p:cNvSpPr>
            <a:spLocks noGrp="1" noChangeArrowheads="1"/>
          </p:cNvSpPr>
          <p:nvPr>
            <p:ph type="body" idx="1"/>
          </p:nvPr>
        </p:nvSpPr>
        <p:spPr>
          <a:xfrm>
            <a:off x="746125" y="1358900"/>
            <a:ext cx="8147050" cy="4635500"/>
          </a:xfrm>
        </p:spPr>
        <p:txBody>
          <a:bodyPr/>
          <a:lstStyle/>
          <a:p>
            <a:pPr algn="just"/>
            <a:r>
              <a:rPr lang="en-US" altLang="zh-CN" sz="2000" dirty="0">
                <a:latin typeface="Times New Roman" panose="02020603050405020304" pitchFamily="18" charset="0"/>
                <a:cs typeface="Times New Roman" panose="02020603050405020304" pitchFamily="18" charset="0"/>
              </a:rPr>
              <a:t>Temporal information is important in most real world applications. Knowledge of the temporal relationships between transactions, events, travel and orders is often critical. Ontology for </a:t>
            </a:r>
            <a:r>
              <a:rPr lang="en-US" altLang="zh-CN" sz="2000" b="1" dirty="0">
                <a:solidFill>
                  <a:srgbClr val="FF0000"/>
                </a:solidFill>
                <a:latin typeface="Times New Roman" panose="02020603050405020304" pitchFamily="18" charset="0"/>
                <a:cs typeface="Times New Roman" panose="02020603050405020304" pitchFamily="18" charset="0"/>
              </a:rPr>
              <a:t>describing the temporal properties of any resource, including web-pages and real-world things is needed</a:t>
            </a:r>
            <a:endParaRPr lang="en-US" altLang="zh-CN" sz="2000" dirty="0">
              <a:latin typeface="Times New Roman" panose="02020603050405020304" pitchFamily="18" charset="0"/>
              <a:cs typeface="Times New Roman" panose="02020603050405020304" pitchFamily="18" charset="0"/>
            </a:endParaRPr>
          </a:p>
          <a:p>
            <a:pPr lvl="2">
              <a:lnSpc>
                <a:spcPct val="80000"/>
              </a:lnSpc>
            </a:pPr>
            <a:r>
              <a:rPr lang="en-US" altLang="zh-CN" sz="1800" dirty="0">
                <a:latin typeface="Times New Roman" panose="02020603050405020304" pitchFamily="18" charset="0"/>
                <a:cs typeface="Times New Roman" panose="02020603050405020304" pitchFamily="18" charset="0"/>
              </a:rPr>
              <a:t>the date is always part of an online order</a:t>
            </a:r>
          </a:p>
          <a:p>
            <a:pPr lvl="2">
              <a:lnSpc>
                <a:spcPct val="80000"/>
              </a:lnSpc>
            </a:pPr>
            <a:r>
              <a:rPr lang="en-US" altLang="zh-CN" sz="1800" dirty="0">
                <a:latin typeface="Times New Roman" panose="02020603050405020304" pitchFamily="18" charset="0"/>
                <a:cs typeface="Times New Roman" panose="02020603050405020304" pitchFamily="18" charset="0"/>
              </a:rPr>
              <a:t>transactions occur in a sequence, with the current state of a system depending on the exact history of all the transactions</a:t>
            </a:r>
          </a:p>
          <a:p>
            <a:pPr lvl="2">
              <a:lnSpc>
                <a:spcPct val="80000"/>
              </a:lnSpc>
            </a:pPr>
            <a:r>
              <a:rPr lang="en-US" altLang="zh-CN" sz="1800" dirty="0">
                <a:latin typeface="Times New Roman" panose="02020603050405020304" pitchFamily="18" charset="0"/>
                <a:cs typeface="Times New Roman" panose="02020603050405020304" pitchFamily="18" charset="0"/>
              </a:rPr>
              <a:t>events in the world occur at specific times and usually have a finite duration</a:t>
            </a:r>
          </a:p>
          <a:p>
            <a:pPr lvl="2">
              <a:lnSpc>
                <a:spcPct val="80000"/>
              </a:lnSpc>
            </a:pPr>
            <a:r>
              <a:rPr lang="en-US" altLang="zh-CN" sz="1800" dirty="0">
                <a:latin typeface="Times New Roman" panose="02020603050405020304" pitchFamily="18" charset="0"/>
                <a:cs typeface="Times New Roman" panose="02020603050405020304" pitchFamily="18" charset="0"/>
              </a:rPr>
              <a:t>In connection with the DAML project for bringing about the Semantic Web, an ontology of time is needed for describing the temporal content of Web pages and the temporal properties of Web services</a:t>
            </a:r>
          </a:p>
          <a:p>
            <a:pPr lvl="2">
              <a:lnSpc>
                <a:spcPct val="80000"/>
              </a:lnSpc>
            </a:pPr>
            <a:r>
              <a:rPr lang="en-US" altLang="zh-CN" sz="1800" dirty="0">
                <a:latin typeface="Times New Roman" panose="02020603050405020304" pitchFamily="18" charset="0"/>
                <a:cs typeface="Times New Roman" panose="02020603050405020304" pitchFamily="18" charset="0"/>
              </a:rPr>
              <a:t>and many more …</a:t>
            </a:r>
          </a:p>
        </p:txBody>
      </p:sp>
      <p:sp>
        <p:nvSpPr>
          <p:cNvPr id="2" name="文本框 1">
            <a:extLst>
              <a:ext uri="{FF2B5EF4-FFF2-40B4-BE49-F238E27FC236}">
                <a16:creationId xmlns:a16="http://schemas.microsoft.com/office/drawing/2014/main" id="{94A81350-2EC2-41A0-9D57-82AE952AF5C9}"/>
              </a:ext>
            </a:extLst>
          </p:cNvPr>
          <p:cNvSpPr txBox="1"/>
          <p:nvPr/>
        </p:nvSpPr>
        <p:spPr>
          <a:xfrm>
            <a:off x="75155" y="5994400"/>
            <a:ext cx="9068845" cy="64633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hlinkClick r:id="rId3"/>
              </a:rPr>
              <a:t>[1] An Ontology of Time for the Semantic Web. ACM Transactions on Asian Language Processing (TALIP): Special issue on Temporal Information Processing, 3, No. 1, March 2004, pp. 66-85. . J. R. Hobbs; F. Pan. 2004. URL: http://dx.doi.org/10.1145/1017068.1017073</a:t>
            </a:r>
          </a:p>
          <a:p>
            <a:r>
              <a:rPr lang="en-US" altLang="zh-CN" sz="1200" dirty="0">
                <a:latin typeface="Times New Roman" panose="02020603050405020304" pitchFamily="18" charset="0"/>
                <a:cs typeface="Times New Roman" panose="02020603050405020304" pitchFamily="18" charset="0"/>
                <a:hlinkClick r:id="rId3"/>
              </a:rPr>
              <a:t>[2]https://www.w3.org/TR/owl-time/</a:t>
            </a:r>
            <a:endParaRPr lang="en-US" altLang="zh-C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8344A1-61F5-44F2-B01C-BDC6E21BE9E8}"/>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哲学中的本体</a:t>
            </a:r>
          </a:p>
        </p:txBody>
      </p:sp>
      <p:sp>
        <p:nvSpPr>
          <p:cNvPr id="3" name="内容占位符 2">
            <a:extLst>
              <a:ext uri="{FF2B5EF4-FFF2-40B4-BE49-F238E27FC236}">
                <a16:creationId xmlns:a16="http://schemas.microsoft.com/office/drawing/2014/main" id="{D0792336-B2BE-42A7-85D9-835320B536D3}"/>
              </a:ext>
            </a:extLst>
          </p:cNvPr>
          <p:cNvSpPr>
            <a:spLocks noGrp="1"/>
          </p:cNvSpPr>
          <p:nvPr>
            <p:ph idx="1"/>
          </p:nvPr>
        </p:nvSpPr>
        <p:spPr/>
        <p:txBody>
          <a:bodyPr/>
          <a:lstStyle/>
          <a:p>
            <a:r>
              <a:rPr lang="zh-CN" altLang="en-US" sz="2800" dirty="0">
                <a:latin typeface="Times New Roman" panose="02020603050405020304" pitchFamily="18" charset="0"/>
                <a:cs typeface="Times New Roman" panose="02020603050405020304" pitchFamily="18" charset="0"/>
              </a:rPr>
              <a:t>本体（</a:t>
            </a:r>
            <a:r>
              <a:rPr lang="en-US" altLang="zh-CN" sz="2800" dirty="0">
                <a:latin typeface="Times New Roman" panose="02020603050405020304" pitchFamily="18" charset="0"/>
                <a:cs typeface="Times New Roman" panose="02020603050405020304" pitchFamily="18" charset="0"/>
              </a:rPr>
              <a:t>ontology</a:t>
            </a:r>
            <a:r>
              <a:rPr lang="zh-CN" altLang="en-US" sz="2800" dirty="0">
                <a:latin typeface="Times New Roman" panose="02020603050405020304" pitchFamily="18" charset="0"/>
                <a:cs typeface="Times New Roman" panose="02020603050405020304" pitchFamily="18" charset="0"/>
              </a:rPr>
              <a:t>）的概念起源于哲学领域</a:t>
            </a:r>
            <a:endParaRPr lang="en-US" altLang="zh-CN" sz="28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对世界上客观存在物的系统地描述，即存在论</a:t>
            </a:r>
            <a:endParaRPr lang="en-US" altLang="zh-CN" sz="20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与存在的本质和联系相关的</a:t>
            </a:r>
            <a:r>
              <a:rPr lang="zh-CN" altLang="en-US" sz="2000" b="1" dirty="0">
                <a:solidFill>
                  <a:srgbClr val="FF0000"/>
                </a:solidFill>
                <a:latin typeface="Times New Roman" panose="02020603050405020304" pitchFamily="18" charset="0"/>
                <a:cs typeface="Times New Roman" panose="02020603050405020304" pitchFamily="18" charset="0"/>
              </a:rPr>
              <a:t>形而上学（</a:t>
            </a:r>
            <a:r>
              <a:rPr lang="en-US" altLang="zh-CN" sz="2000" b="1" dirty="0">
                <a:solidFill>
                  <a:schemeClr val="accent1">
                    <a:lumMod val="50000"/>
                  </a:schemeClr>
                </a:solidFill>
                <a:latin typeface="Times New Roman" panose="02020603050405020304" pitchFamily="18" charset="0"/>
                <a:cs typeface="Times New Roman" panose="02020603050405020304" pitchFamily="18" charset="0"/>
              </a:rPr>
              <a:t>Meta</a:t>
            </a:r>
            <a:r>
              <a:rPr lang="en-US" altLang="zh-CN" sz="2000" b="1" dirty="0">
                <a:solidFill>
                  <a:schemeClr val="accent1">
                    <a:lumMod val="75000"/>
                  </a:schemeClr>
                </a:solidFill>
                <a:latin typeface="Times New Roman" panose="02020603050405020304" pitchFamily="18" charset="0"/>
                <a:cs typeface="Times New Roman" panose="02020603050405020304" pitchFamily="18" charset="0"/>
              </a:rPr>
              <a:t>physics</a:t>
            </a:r>
            <a:r>
              <a:rPr lang="zh-CN" altLang="en-US" sz="2000" b="1" dirty="0">
                <a:solidFill>
                  <a:srgbClr val="FF0000"/>
                </a:solidFill>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的分支，或与存在的本质或存在物的种类有关的特殊理论</a:t>
            </a:r>
            <a:endParaRPr lang="en-US" altLang="zh-CN" sz="2000" dirty="0">
              <a:latin typeface="Times New Roman" panose="02020603050405020304" pitchFamily="18" charset="0"/>
              <a:cs typeface="Times New Roman" panose="02020603050405020304" pitchFamily="18" charset="0"/>
            </a:endParaRPr>
          </a:p>
          <a:p>
            <a:pPr lvl="2"/>
            <a:r>
              <a:rPr lang="zh-CN" altLang="en-US" sz="1600" dirty="0">
                <a:latin typeface="Times New Roman" panose="02020603050405020304" pitchFamily="18" charset="0"/>
                <a:cs typeface="Times New Roman" panose="02020603050405020304" pitchFamily="18" charset="0"/>
              </a:rPr>
              <a:t>形而上学划分为本体和形而上学性质（</a:t>
            </a:r>
            <a:r>
              <a:rPr lang="en-US" altLang="zh-CN" sz="1600" dirty="0">
                <a:latin typeface="Times New Roman" panose="02020603050405020304" pitchFamily="18" charset="0"/>
                <a:cs typeface="Times New Roman" panose="02020603050405020304" pitchFamily="18" charset="0"/>
              </a:rPr>
              <a:t>metaphysics proper</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2"/>
            <a:r>
              <a:rPr lang="zh-CN" altLang="en-US" sz="1600" dirty="0">
                <a:latin typeface="Times New Roman" panose="02020603050405020304" pitchFamily="18" charset="0"/>
                <a:cs typeface="Times New Roman" panose="02020603050405020304" pitchFamily="18" charset="0"/>
              </a:rPr>
              <a:t>形而上学的核心是本体</a:t>
            </a:r>
          </a:p>
          <a:p>
            <a:r>
              <a:rPr lang="zh-CN" altLang="en-US" sz="2800" dirty="0">
                <a:latin typeface="Times New Roman" panose="02020603050405020304" pitchFamily="18" charset="0"/>
                <a:cs typeface="Times New Roman" panose="02020603050405020304" pitchFamily="18" charset="0"/>
              </a:rPr>
              <a:t>本体探究对宇宙的终极划分，更接近于人们关于物理世界的经验</a:t>
            </a:r>
            <a:endParaRPr lang="en-US" altLang="zh-CN" sz="2800" dirty="0">
              <a:latin typeface="Times New Roman" panose="02020603050405020304" pitchFamily="18" charset="0"/>
              <a:cs typeface="Times New Roman" panose="02020603050405020304" pitchFamily="18" charset="0"/>
            </a:endParaRPr>
          </a:p>
          <a:p>
            <a:pPr lvl="1"/>
            <a:r>
              <a:rPr lang="zh-CN" altLang="en-US" sz="2000" dirty="0">
                <a:latin typeface="Times New Roman" panose="02020603050405020304" pitchFamily="18" charset="0"/>
                <a:cs typeface="Times New Roman" panose="02020603050405020304" pitchFamily="18" charset="0"/>
              </a:rPr>
              <a:t>例如，</a:t>
            </a:r>
            <a:r>
              <a:rPr lang="zh-CN" altLang="en-US" sz="2000" dirty="0"/>
              <a:t>古代哲学家认为，世界由原子组成</a:t>
            </a:r>
            <a:endParaRPr lang="en-US" altLang="zh-CN" sz="2000" dirty="0">
              <a:latin typeface="Times New Roman" panose="02020603050405020304" pitchFamily="18" charset="0"/>
              <a:cs typeface="Times New Roman" panose="02020603050405020304" pitchFamily="18" charset="0"/>
            </a:endParaRPr>
          </a:p>
          <a:p>
            <a:pPr marL="742950" lvl="2" indent="-342900">
              <a:buFont typeface="Wingdings" panose="05000000000000000000" pitchFamily="2" charset="2"/>
              <a:buChar char="n"/>
            </a:pPr>
            <a:endParaRPr lang="en-US" altLang="zh-CN" dirty="0">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30857781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A2BEDB4-2829-41E2-9EB9-84D6AB02CC99}"/>
              </a:ext>
            </a:extLst>
          </p:cNvPr>
          <p:cNvSpPr>
            <a:spLocks noGrp="1" noChangeArrowheads="1"/>
          </p:cNvSpPr>
          <p:nvPr>
            <p:ph type="title"/>
          </p:nvPr>
        </p:nvSpPr>
        <p:spPr/>
        <p:txBody>
          <a:bodyPr/>
          <a:lstStyle/>
          <a:p>
            <a:r>
              <a:rPr lang="en-US" altLang="zh-CN" dirty="0" err="1"/>
              <a:t>Eg.</a:t>
            </a:r>
            <a:r>
              <a:rPr lang="en-US" altLang="zh-CN" dirty="0"/>
              <a:t>, Time Ontology (</a:t>
            </a:r>
            <a:r>
              <a:rPr lang="en-US" altLang="zh-CN" sz="3600" dirty="0"/>
              <a:t>Competency Q</a:t>
            </a:r>
            <a:r>
              <a:rPr lang="en-US" altLang="zh-CN" dirty="0"/>
              <a:t>)</a:t>
            </a:r>
          </a:p>
        </p:txBody>
      </p:sp>
      <p:sp>
        <p:nvSpPr>
          <p:cNvPr id="68611" name="Rectangle 3">
            <a:extLst>
              <a:ext uri="{FF2B5EF4-FFF2-40B4-BE49-F238E27FC236}">
                <a16:creationId xmlns:a16="http://schemas.microsoft.com/office/drawing/2014/main" id="{132C046F-9174-4C8A-AABC-0034F3A4B49A}"/>
              </a:ext>
            </a:extLst>
          </p:cNvPr>
          <p:cNvSpPr>
            <a:spLocks noGrp="1" noChangeArrowheads="1"/>
          </p:cNvSpPr>
          <p:nvPr>
            <p:ph type="body" idx="1"/>
          </p:nvPr>
        </p:nvSpPr>
        <p:spPr>
          <a:xfrm>
            <a:off x="250825" y="1493838"/>
            <a:ext cx="8893175" cy="4114800"/>
          </a:xfrm>
        </p:spPr>
        <p:txBody>
          <a:bodyPr/>
          <a:lstStyle/>
          <a:p>
            <a:pPr>
              <a:defRPr/>
            </a:pPr>
            <a:r>
              <a:rPr lang="en-US" altLang="zh-CN" sz="2800" dirty="0"/>
              <a:t>Knowledge of the temporal relationships, particularly, temporal ordering relationships are critical. While these are implicit in all temporal descriptions, Time Ontology provides specific predicates to support, or to make explicit the results of, reasoning over the order or sequence of temporal entities.</a:t>
            </a:r>
          </a:p>
          <a:p>
            <a:pPr>
              <a:defRPr/>
            </a:pPr>
            <a:r>
              <a:rPr lang="en-US" altLang="zh-CN" sz="2800" dirty="0"/>
              <a:t>This </a:t>
            </a:r>
            <a:r>
              <a:rPr lang="en-US" altLang="zh-CN" sz="2800" b="0" dirty="0"/>
              <a:t>leads to the following set of informal competency questions:</a:t>
            </a:r>
          </a:p>
          <a:p>
            <a:pPr lvl="1">
              <a:lnSpc>
                <a:spcPct val="90000"/>
              </a:lnSpc>
              <a:defRPr/>
            </a:pPr>
            <a:r>
              <a:rPr lang="en-US" altLang="zh-CN" sz="2400" dirty="0">
                <a:latin typeface="Times New Roman" panose="02020603050405020304" pitchFamily="18" charset="0"/>
                <a:cs typeface="Times New Roman" panose="02020603050405020304" pitchFamily="18" charset="0"/>
              </a:rPr>
              <a:t>What are the topological properties of instants and intervals?</a:t>
            </a:r>
          </a:p>
          <a:p>
            <a:pPr lvl="1">
              <a:lnSpc>
                <a:spcPct val="90000"/>
              </a:lnSpc>
              <a:defRPr/>
            </a:pPr>
            <a:r>
              <a:rPr lang="en-US" altLang="zh-CN" sz="2400" dirty="0">
                <a:latin typeface="Times New Roman" panose="02020603050405020304" pitchFamily="18" charset="0"/>
                <a:cs typeface="Times New Roman" panose="02020603050405020304" pitchFamily="18" charset="0"/>
              </a:rPr>
              <a:t>What are the measures of duration, and the meanings of clock and calendar terms?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4C43DF8-4C8E-4278-8AD1-875C276460A9}"/>
              </a:ext>
            </a:extLst>
          </p:cNvPr>
          <p:cNvSpPr>
            <a:spLocks noGrp="1" noChangeArrowheads="1"/>
          </p:cNvSpPr>
          <p:nvPr>
            <p:ph type="title"/>
          </p:nvPr>
        </p:nvSpPr>
        <p:spPr/>
        <p:txBody>
          <a:bodyPr/>
          <a:lstStyle/>
          <a:p>
            <a:r>
              <a:rPr lang="en-US" altLang="zh-CN" sz="3600" dirty="0" err="1"/>
              <a:t>Eg.</a:t>
            </a:r>
            <a:r>
              <a:rPr lang="en-US" altLang="zh-CN" sz="3600" dirty="0"/>
              <a:t>, Time Ontology (Competency Q)</a:t>
            </a:r>
          </a:p>
        </p:txBody>
      </p:sp>
      <p:sp>
        <p:nvSpPr>
          <p:cNvPr id="70659" name="Rectangle 3">
            <a:extLst>
              <a:ext uri="{FF2B5EF4-FFF2-40B4-BE49-F238E27FC236}">
                <a16:creationId xmlns:a16="http://schemas.microsoft.com/office/drawing/2014/main" id="{4D91DBBE-BBB9-400C-8389-69AA95FBAADA}"/>
              </a:ext>
            </a:extLst>
          </p:cNvPr>
          <p:cNvSpPr>
            <a:spLocks noGrp="1" noChangeArrowheads="1"/>
          </p:cNvSpPr>
          <p:nvPr>
            <p:ph type="body" idx="1"/>
          </p:nvPr>
        </p:nvSpPr>
        <p:spPr/>
        <p:txBody>
          <a:bodyPr/>
          <a:lstStyle/>
          <a:p>
            <a:r>
              <a:rPr lang="en-US" altLang="zh-CN" dirty="0"/>
              <a:t>is a time being before another?</a:t>
            </a:r>
          </a:p>
          <a:p>
            <a:r>
              <a:rPr lang="en-US" altLang="zh-CN" dirty="0"/>
              <a:t>is there a time interval overlap another?</a:t>
            </a:r>
          </a:p>
          <a:p>
            <a:r>
              <a:rPr lang="en-US" altLang="zh-CN" dirty="0"/>
              <a:t>…</a:t>
            </a:r>
          </a:p>
        </p:txBody>
      </p:sp>
      <p:graphicFrame>
        <p:nvGraphicFramePr>
          <p:cNvPr id="4" name="对象 3">
            <a:extLst>
              <a:ext uri="{FF2B5EF4-FFF2-40B4-BE49-F238E27FC236}">
                <a16:creationId xmlns:a16="http://schemas.microsoft.com/office/drawing/2014/main" id="{2D6E091D-02CD-4F76-850B-FEE35A13A3D3}"/>
              </a:ext>
            </a:extLst>
          </p:cNvPr>
          <p:cNvGraphicFramePr>
            <a:graphicFrameLocks noChangeAspect="1"/>
          </p:cNvGraphicFramePr>
          <p:nvPr>
            <p:extLst>
              <p:ext uri="{D42A27DB-BD31-4B8C-83A1-F6EECF244321}">
                <p14:modId xmlns:p14="http://schemas.microsoft.com/office/powerpoint/2010/main" val="525803792"/>
              </p:ext>
            </p:extLst>
          </p:nvPr>
        </p:nvGraphicFramePr>
        <p:xfrm>
          <a:off x="3373876" y="3203703"/>
          <a:ext cx="5058066" cy="3406902"/>
        </p:xfrm>
        <a:graphic>
          <a:graphicData uri="http://schemas.openxmlformats.org/presentationml/2006/ole">
            <mc:AlternateContent xmlns:mc="http://schemas.openxmlformats.org/markup-compatibility/2006">
              <mc:Choice xmlns:v="urn:schemas-microsoft-com:vml" Requires="v">
                <p:oleObj spid="_x0000_s13394" r:id="rId3" imgW="3743232" imgH="2524230" progId="Visio.Drawing.15">
                  <p:embed/>
                </p:oleObj>
              </mc:Choice>
              <mc:Fallback>
                <p:oleObj r:id="rId3" imgW="3743232" imgH="2524230" progId="Visio.Drawing.15">
                  <p:embed/>
                  <p:pic>
                    <p:nvPicPr>
                      <p:cNvPr id="7" name="对象 6">
                        <a:extLst>
                          <a:ext uri="{FF2B5EF4-FFF2-40B4-BE49-F238E27FC236}">
                            <a16:creationId xmlns:a16="http://schemas.microsoft.com/office/drawing/2014/main" id="{F60B8ED5-674B-49B9-9320-DBC721F07E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3876" y="3203703"/>
                        <a:ext cx="5058066" cy="3406902"/>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338BFDDC-7443-4647-9348-C060FF6282F8}"/>
              </a:ext>
            </a:extLst>
          </p:cNvPr>
          <p:cNvSpPr>
            <a:spLocks noGrp="1" noChangeArrowheads="1"/>
          </p:cNvSpPr>
          <p:nvPr>
            <p:ph type="title"/>
          </p:nvPr>
        </p:nvSpPr>
        <p:spPr/>
        <p:txBody>
          <a:bodyPr/>
          <a:lstStyle/>
          <a:p>
            <a:r>
              <a:rPr lang="en-US" altLang="zh-CN"/>
              <a:t>Ontological Commitments</a:t>
            </a:r>
          </a:p>
        </p:txBody>
      </p:sp>
      <p:sp>
        <p:nvSpPr>
          <p:cNvPr id="74755" name="Rectangle 3">
            <a:extLst>
              <a:ext uri="{FF2B5EF4-FFF2-40B4-BE49-F238E27FC236}">
                <a16:creationId xmlns:a16="http://schemas.microsoft.com/office/drawing/2014/main" id="{8722E42A-37A7-4F36-B66F-4E7A4ADEFD42}"/>
              </a:ext>
            </a:extLst>
          </p:cNvPr>
          <p:cNvSpPr>
            <a:spLocks noGrp="1" noChangeArrowheads="1"/>
          </p:cNvSpPr>
          <p:nvPr>
            <p:ph type="body" idx="1"/>
          </p:nvPr>
        </p:nvSpPr>
        <p:spPr/>
        <p:txBody>
          <a:bodyPr/>
          <a:lstStyle/>
          <a:p>
            <a:r>
              <a:rPr lang="en-US" altLang="zh-CN" sz="2800" b="0" dirty="0"/>
              <a:t>These competency questions do not generate ontological commitments; rather, they are used to evaluate the ontological commitments that have been made.</a:t>
            </a:r>
          </a:p>
          <a:p>
            <a:r>
              <a:rPr lang="en-US" altLang="zh-CN" sz="2800" b="0" dirty="0"/>
              <a:t>They evaluate the expressiveness of the ontology that is required to </a:t>
            </a:r>
            <a:r>
              <a:rPr lang="en-US" altLang="zh-CN" sz="2800" b="0" dirty="0">
                <a:solidFill>
                  <a:srgbClr val="FF0000"/>
                </a:solidFill>
              </a:rPr>
              <a:t>represent the competency questions</a:t>
            </a:r>
            <a:r>
              <a:rPr lang="en-US" altLang="zh-CN" sz="2800" b="0" dirty="0"/>
              <a:t> and to </a:t>
            </a:r>
            <a:r>
              <a:rPr lang="en-US" altLang="zh-CN" sz="2800" b="0" dirty="0">
                <a:solidFill>
                  <a:srgbClr val="FF0000"/>
                </a:solidFill>
              </a:rPr>
              <a:t>characterize their solutions.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FB8744D-CDDD-405A-9A86-BD37D25F6774}"/>
              </a:ext>
            </a:extLst>
          </p:cNvPr>
          <p:cNvSpPr>
            <a:spLocks noGrp="1" noChangeArrowheads="1"/>
          </p:cNvSpPr>
          <p:nvPr>
            <p:ph type="title"/>
          </p:nvPr>
        </p:nvSpPr>
        <p:spPr/>
        <p:txBody>
          <a:bodyPr/>
          <a:lstStyle/>
          <a:p>
            <a:r>
              <a:rPr lang="en-US" altLang="zh-CN"/>
              <a:t>Comparing Ontologies</a:t>
            </a:r>
          </a:p>
        </p:txBody>
      </p:sp>
      <p:sp>
        <p:nvSpPr>
          <p:cNvPr id="75779" name="Rectangle 3">
            <a:extLst>
              <a:ext uri="{FF2B5EF4-FFF2-40B4-BE49-F238E27FC236}">
                <a16:creationId xmlns:a16="http://schemas.microsoft.com/office/drawing/2014/main" id="{AB0CD77E-2DF0-4D26-BE09-FEB7D9305ACA}"/>
              </a:ext>
            </a:extLst>
          </p:cNvPr>
          <p:cNvSpPr>
            <a:spLocks noGrp="1" noChangeArrowheads="1"/>
          </p:cNvSpPr>
          <p:nvPr>
            <p:ph type="body" idx="1"/>
          </p:nvPr>
        </p:nvSpPr>
        <p:spPr/>
        <p:txBody>
          <a:bodyPr/>
          <a:lstStyle/>
          <a:p>
            <a:r>
              <a:rPr lang="en-US" altLang="zh-CN" sz="2800" b="0" dirty="0"/>
              <a:t>The challenge in this case is to determine which </a:t>
            </a:r>
            <a:r>
              <a:rPr lang="en-US" altLang="zh-CN" sz="2800" b="0" dirty="0">
                <a:solidFill>
                  <a:srgbClr val="00E4A8"/>
                </a:solidFill>
              </a:rPr>
              <a:t>ontologies are the most appropriate for a given problem</a:t>
            </a:r>
            <a:r>
              <a:rPr lang="en-US" altLang="zh-CN" sz="2800" b="0" dirty="0"/>
              <a:t>.</a:t>
            </a:r>
          </a:p>
          <a:p>
            <a:r>
              <a:rPr lang="en-US" altLang="zh-CN" sz="2800" b="0" dirty="0"/>
              <a:t>Using the above methodology, ontologies may be distinguished by </a:t>
            </a:r>
            <a:r>
              <a:rPr lang="en-US" altLang="zh-CN" sz="2800" b="0" dirty="0">
                <a:solidFill>
                  <a:srgbClr val="00E4A8"/>
                </a:solidFill>
              </a:rPr>
              <a:t>the competency questions</a:t>
            </a:r>
            <a:r>
              <a:rPr lang="en-US" altLang="zh-CN" sz="2800" b="0" dirty="0"/>
              <a:t> which they are capable of solving; that is, one ontology may be able to represent and solve a different set of competency questions than another ontology.</a:t>
            </a:r>
          </a:p>
          <a:p>
            <a:r>
              <a:rPr lang="en-US" altLang="zh-CN" sz="2800" b="0" dirty="0"/>
              <a:t>The relationship between the ontologies can be formally represented by the questions.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D44FDDB-362F-4B7E-93A4-28AC9305B79B}"/>
              </a:ext>
            </a:extLst>
          </p:cNvPr>
          <p:cNvSpPr>
            <a:spLocks noGrp="1" noChangeArrowheads="1"/>
          </p:cNvSpPr>
          <p:nvPr>
            <p:ph type="title"/>
          </p:nvPr>
        </p:nvSpPr>
        <p:spPr>
          <a:xfrm>
            <a:off x="1106488" y="368300"/>
            <a:ext cx="7416800" cy="847725"/>
          </a:xfrm>
        </p:spPr>
        <p:txBody>
          <a:bodyPr/>
          <a:lstStyle/>
          <a:p>
            <a:r>
              <a:rPr lang="en-US" altLang="zh-CN" sz="3200"/>
              <a:t>3  Specification in First-Order Logic – Terminology</a:t>
            </a:r>
          </a:p>
        </p:txBody>
      </p:sp>
      <p:sp>
        <p:nvSpPr>
          <p:cNvPr id="76803" name="Rectangle 3">
            <a:extLst>
              <a:ext uri="{FF2B5EF4-FFF2-40B4-BE49-F238E27FC236}">
                <a16:creationId xmlns:a16="http://schemas.microsoft.com/office/drawing/2014/main" id="{3CC3CB4F-873A-4CF9-90B0-C22B329F115B}"/>
              </a:ext>
            </a:extLst>
          </p:cNvPr>
          <p:cNvSpPr>
            <a:spLocks noGrp="1" noChangeArrowheads="1"/>
          </p:cNvSpPr>
          <p:nvPr>
            <p:ph type="body" idx="1"/>
          </p:nvPr>
        </p:nvSpPr>
        <p:spPr/>
        <p:txBody>
          <a:bodyPr/>
          <a:lstStyle/>
          <a:p>
            <a:r>
              <a:rPr lang="en-US" altLang="zh-CN" sz="2800" b="0" dirty="0"/>
              <a:t>Once informal competency questions have been posed for the proposed new or extended ontology, the terminology of the ontology is specified in some logical language.</a:t>
            </a:r>
          </a:p>
          <a:p>
            <a:r>
              <a:rPr lang="en-US" altLang="zh-CN" sz="2800" b="0" dirty="0"/>
              <a:t>An ontology is a formal description of </a:t>
            </a:r>
            <a:r>
              <a:rPr lang="en-US" altLang="zh-CN" sz="2800" b="0" i="1" dirty="0">
                <a:solidFill>
                  <a:srgbClr val="D60093"/>
                </a:solidFill>
              </a:rPr>
              <a:t>objects</a:t>
            </a:r>
            <a:r>
              <a:rPr lang="en-US" altLang="zh-CN" sz="2800" b="0" dirty="0"/>
              <a:t>, </a:t>
            </a:r>
            <a:r>
              <a:rPr lang="en-US" altLang="zh-CN" sz="2800" b="0" i="1" dirty="0">
                <a:solidFill>
                  <a:srgbClr val="D60093"/>
                </a:solidFill>
              </a:rPr>
              <a:t>properties </a:t>
            </a:r>
            <a:r>
              <a:rPr lang="en-US" altLang="zh-CN" sz="2800" b="0" dirty="0"/>
              <a:t>of objects, and </a:t>
            </a:r>
            <a:r>
              <a:rPr lang="en-US" altLang="zh-CN" sz="2800" b="0" i="1" dirty="0">
                <a:solidFill>
                  <a:srgbClr val="D60093"/>
                </a:solidFill>
              </a:rPr>
              <a:t>relations</a:t>
            </a:r>
            <a:r>
              <a:rPr lang="en-US" altLang="zh-CN" sz="2800" b="0" dirty="0"/>
              <a:t> among objects. </a:t>
            </a:r>
          </a:p>
          <a:p>
            <a:r>
              <a:rPr lang="en-US" altLang="zh-CN" sz="2800" b="0" dirty="0"/>
              <a:t>This provides the language that will be used to express the definitions and constraints in the axioms.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9F65172-49FA-459C-93C8-0013A45F057A}"/>
              </a:ext>
            </a:extLst>
          </p:cNvPr>
          <p:cNvSpPr>
            <a:spLocks noGrp="1" noChangeArrowheads="1"/>
          </p:cNvSpPr>
          <p:nvPr>
            <p:ph type="title"/>
          </p:nvPr>
        </p:nvSpPr>
        <p:spPr/>
        <p:txBody>
          <a:bodyPr/>
          <a:lstStyle/>
          <a:p>
            <a:r>
              <a:rPr lang="en-US" altLang="zh-CN"/>
              <a:t>Logical Modeling</a:t>
            </a:r>
          </a:p>
        </p:txBody>
      </p:sp>
      <p:sp>
        <p:nvSpPr>
          <p:cNvPr id="77827" name="Rectangle 3">
            <a:extLst>
              <a:ext uri="{FF2B5EF4-FFF2-40B4-BE49-F238E27FC236}">
                <a16:creationId xmlns:a16="http://schemas.microsoft.com/office/drawing/2014/main" id="{04E1BBDE-EE2F-413D-986F-F6E58D1897C8}"/>
              </a:ext>
            </a:extLst>
          </p:cNvPr>
          <p:cNvSpPr>
            <a:spLocks noGrp="1" noChangeArrowheads="1"/>
          </p:cNvSpPr>
          <p:nvPr>
            <p:ph type="body" idx="1"/>
          </p:nvPr>
        </p:nvSpPr>
        <p:spPr>
          <a:xfrm>
            <a:off x="881063" y="1493838"/>
            <a:ext cx="8056562" cy="4114800"/>
          </a:xfrm>
        </p:spPr>
        <p:txBody>
          <a:bodyPr/>
          <a:lstStyle/>
          <a:p>
            <a:r>
              <a:rPr lang="en-US" altLang="zh-CN" b="0" dirty="0"/>
              <a:t>We want to build theories about various domains:</a:t>
            </a:r>
          </a:p>
          <a:p>
            <a:pPr lvl="1">
              <a:buFont typeface="Wingdings" panose="05000000000000000000" pitchFamily="2" charset="2"/>
              <a:buNone/>
            </a:pPr>
            <a:r>
              <a:rPr lang="en-US" altLang="zh-CN" sz="3200" b="0" dirty="0">
                <a:latin typeface="Times New Roman" panose="02020603050405020304" pitchFamily="18" charset="0"/>
                <a:cs typeface="Times New Roman" panose="02020603050405020304" pitchFamily="18" charset="0"/>
              </a:rPr>
              <a:t>1. What are the “things” in the domain?</a:t>
            </a:r>
          </a:p>
          <a:p>
            <a:pPr lvl="1">
              <a:buFont typeface="Wingdings" panose="05000000000000000000" pitchFamily="2" charset="2"/>
              <a:buNone/>
            </a:pPr>
            <a:r>
              <a:rPr lang="en-US" altLang="zh-CN" sz="3200" b="0" dirty="0">
                <a:latin typeface="Times New Roman" panose="02020603050405020304" pitchFamily="18" charset="0"/>
                <a:cs typeface="Times New Roman" panose="02020603050405020304" pitchFamily="18" charset="0"/>
              </a:rPr>
              <a:t>2. What are the properties of these things?</a:t>
            </a:r>
          </a:p>
          <a:p>
            <a:pPr lvl="1">
              <a:buFont typeface="Wingdings" panose="05000000000000000000" pitchFamily="2" charset="2"/>
              <a:buNone/>
            </a:pPr>
            <a:r>
              <a:rPr lang="en-US" altLang="zh-CN" sz="3200" b="0" dirty="0">
                <a:latin typeface="Times New Roman" panose="02020603050405020304" pitchFamily="18" charset="0"/>
                <a:cs typeface="Times New Roman" panose="02020603050405020304" pitchFamily="18" charset="0"/>
              </a:rPr>
              <a:t>3. What are the relationships among these things?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D5A4726D-C9F5-434C-8937-8AC98F9ACE33}"/>
              </a:ext>
            </a:extLst>
          </p:cNvPr>
          <p:cNvSpPr>
            <a:spLocks noGrp="1" noChangeArrowheads="1"/>
          </p:cNvSpPr>
          <p:nvPr>
            <p:ph type="title"/>
          </p:nvPr>
        </p:nvSpPr>
        <p:spPr/>
        <p:txBody>
          <a:bodyPr/>
          <a:lstStyle/>
          <a:p>
            <a:r>
              <a:rPr lang="en-US" altLang="zh-CN"/>
              <a:t>Language</a:t>
            </a:r>
          </a:p>
        </p:txBody>
      </p:sp>
      <p:sp>
        <p:nvSpPr>
          <p:cNvPr id="78851" name="Rectangle 3">
            <a:extLst>
              <a:ext uri="{FF2B5EF4-FFF2-40B4-BE49-F238E27FC236}">
                <a16:creationId xmlns:a16="http://schemas.microsoft.com/office/drawing/2014/main" id="{E61D2BFA-40D1-4424-A80C-249768BE66EE}"/>
              </a:ext>
            </a:extLst>
          </p:cNvPr>
          <p:cNvSpPr>
            <a:spLocks noGrp="1" noChangeArrowheads="1"/>
          </p:cNvSpPr>
          <p:nvPr>
            <p:ph type="body" idx="1"/>
          </p:nvPr>
        </p:nvSpPr>
        <p:spPr>
          <a:xfrm>
            <a:off x="881063" y="1403350"/>
            <a:ext cx="7772400" cy="4114800"/>
          </a:xfrm>
        </p:spPr>
        <p:txBody>
          <a:bodyPr/>
          <a:lstStyle/>
          <a:p>
            <a:pPr>
              <a:lnSpc>
                <a:spcPct val="90000"/>
              </a:lnSpc>
            </a:pPr>
            <a:r>
              <a:rPr lang="en-US" altLang="zh-CN" sz="2800" b="0"/>
              <a:t>A language is </a:t>
            </a:r>
            <a:r>
              <a:rPr lang="en-US" altLang="zh-CN" sz="2800" b="0" i="1">
                <a:solidFill>
                  <a:schemeClr val="hlink"/>
                </a:solidFill>
              </a:rPr>
              <a:t>a set of symbols</a:t>
            </a:r>
            <a:r>
              <a:rPr lang="en-US" altLang="zh-CN" sz="2800" b="0"/>
              <a:t> (lexicon) and a specification of how these symbols can be combined to make </a:t>
            </a:r>
            <a:r>
              <a:rPr lang="en-US" altLang="zh-CN" sz="2800" b="0" i="1">
                <a:solidFill>
                  <a:schemeClr val="hlink"/>
                </a:solidFill>
              </a:rPr>
              <a:t>well-formed formulae</a:t>
            </a:r>
            <a:r>
              <a:rPr lang="en-US" altLang="zh-CN" sz="2800" b="0"/>
              <a:t> (grammar/syntax).</a:t>
            </a:r>
          </a:p>
          <a:p>
            <a:pPr>
              <a:lnSpc>
                <a:spcPct val="90000"/>
              </a:lnSpc>
            </a:pPr>
            <a:r>
              <a:rPr lang="en-US" altLang="zh-CN" sz="2800" b="0"/>
              <a:t>The lexicon consists of </a:t>
            </a:r>
            <a:r>
              <a:rPr lang="en-US" altLang="zh-CN" sz="2800" b="0" i="1">
                <a:solidFill>
                  <a:schemeClr val="hlink"/>
                </a:solidFill>
              </a:rPr>
              <a:t>logical symbols</a:t>
            </a:r>
            <a:r>
              <a:rPr lang="en-US" altLang="zh-CN" sz="2800" b="0"/>
              <a:t> (such as connectives, variables, and quantifiers) and </a:t>
            </a:r>
            <a:r>
              <a:rPr lang="en-US" altLang="zh-CN" sz="2800" b="0" i="1">
                <a:solidFill>
                  <a:schemeClr val="hlink"/>
                </a:solidFill>
              </a:rPr>
              <a:t>nonlogical symbols</a:t>
            </a:r>
            <a:r>
              <a:rPr lang="en-US" altLang="zh-CN" sz="2800" b="0"/>
              <a:t>.</a:t>
            </a:r>
          </a:p>
          <a:p>
            <a:pPr>
              <a:lnSpc>
                <a:spcPct val="90000"/>
              </a:lnSpc>
            </a:pPr>
            <a:r>
              <a:rPr lang="en-US" altLang="zh-CN" sz="2800" b="0"/>
              <a:t>For example, in a process ontology, the nonlogical part of the lexicon consists of expressions (constants, functions, predicates) that refer to everything needed to describe processes.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3A19739-99F4-431B-842F-B035E0EFBCF8}"/>
              </a:ext>
            </a:extLst>
          </p:cNvPr>
          <p:cNvSpPr>
            <a:spLocks noGrp="1" noChangeArrowheads="1"/>
          </p:cNvSpPr>
          <p:nvPr>
            <p:ph type="title"/>
          </p:nvPr>
        </p:nvSpPr>
        <p:spPr/>
        <p:txBody>
          <a:bodyPr/>
          <a:lstStyle/>
          <a:p>
            <a:r>
              <a:rPr lang="en-US" altLang="zh-CN"/>
              <a:t>Nonlogical Symbols</a:t>
            </a:r>
          </a:p>
        </p:txBody>
      </p:sp>
      <p:sp>
        <p:nvSpPr>
          <p:cNvPr id="79875" name="Rectangle 3">
            <a:extLst>
              <a:ext uri="{FF2B5EF4-FFF2-40B4-BE49-F238E27FC236}">
                <a16:creationId xmlns:a16="http://schemas.microsoft.com/office/drawing/2014/main" id="{5BE5D2B7-49B8-4A4A-A788-845D4A7C9066}"/>
              </a:ext>
            </a:extLst>
          </p:cNvPr>
          <p:cNvSpPr>
            <a:spLocks noGrp="1" noChangeArrowheads="1"/>
          </p:cNvSpPr>
          <p:nvPr>
            <p:ph type="body" idx="1"/>
          </p:nvPr>
        </p:nvSpPr>
        <p:spPr/>
        <p:txBody>
          <a:bodyPr/>
          <a:lstStyle/>
          <a:p>
            <a:r>
              <a:rPr lang="en-US" altLang="zh-CN" b="0"/>
              <a:t>Predicate symbols: For each n </a:t>
            </a:r>
            <a:r>
              <a:rPr lang="en-US" altLang="zh-CN" b="0">
                <a:sym typeface="Euclid Math Two" panose="02050601010101010101" pitchFamily="18" charset="2"/>
              </a:rPr>
              <a:t></a:t>
            </a:r>
            <a:r>
              <a:rPr lang="en-US" altLang="zh-CN" b="0"/>
              <a:t>0, a set (possibly empty) of symbols, called n-ary predicate symbols.</a:t>
            </a:r>
          </a:p>
          <a:p>
            <a:r>
              <a:rPr lang="en-US" altLang="zh-CN" b="0"/>
              <a:t>Function symbols: For each n </a:t>
            </a:r>
            <a:r>
              <a:rPr lang="en-US" altLang="zh-CN" b="0">
                <a:sym typeface="Euclid Math Two" panose="02050601010101010101" pitchFamily="18" charset="2"/>
              </a:rPr>
              <a:t></a:t>
            </a:r>
            <a:r>
              <a:rPr lang="en-US" altLang="zh-CN" b="0"/>
              <a:t>  0, a set (possibly empty) of symbols, called n-ary function symbols. 0-ary function symbols are called constant symbols.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1FF9AEB-993E-421C-B90D-A0C2F22E4435}"/>
              </a:ext>
            </a:extLst>
          </p:cNvPr>
          <p:cNvSpPr>
            <a:spLocks noGrp="1" noChangeArrowheads="1"/>
          </p:cNvSpPr>
          <p:nvPr>
            <p:ph type="title"/>
          </p:nvPr>
        </p:nvSpPr>
        <p:spPr>
          <a:xfrm>
            <a:off x="1106488" y="279400"/>
            <a:ext cx="7740650" cy="847725"/>
          </a:xfrm>
        </p:spPr>
        <p:txBody>
          <a:bodyPr/>
          <a:lstStyle/>
          <a:p>
            <a:r>
              <a:rPr lang="en-US" altLang="zh-CN" sz="3200" dirty="0" err="1"/>
              <a:t>Eg.</a:t>
            </a:r>
            <a:r>
              <a:rPr lang="en-US" altLang="zh-CN" sz="3200" dirty="0"/>
              <a:t>, Time Ontology (Nonlogical Lexicon)</a:t>
            </a:r>
          </a:p>
        </p:txBody>
      </p:sp>
      <p:sp>
        <p:nvSpPr>
          <p:cNvPr id="80899" name="Rectangle 3">
            <a:extLst>
              <a:ext uri="{FF2B5EF4-FFF2-40B4-BE49-F238E27FC236}">
                <a16:creationId xmlns:a16="http://schemas.microsoft.com/office/drawing/2014/main" id="{82486AEE-EB8E-45BF-AEAE-DE3B1723B970}"/>
              </a:ext>
            </a:extLst>
          </p:cNvPr>
          <p:cNvSpPr>
            <a:spLocks noGrp="1" noChangeArrowheads="1"/>
          </p:cNvSpPr>
          <p:nvPr>
            <p:ph type="body" idx="1"/>
          </p:nvPr>
        </p:nvSpPr>
        <p:spPr/>
        <p:txBody>
          <a:bodyPr/>
          <a:lstStyle/>
          <a:p>
            <a:r>
              <a:rPr lang="en-US" altLang="zh-CN" sz="2800" b="0" dirty="0"/>
              <a:t>The </a:t>
            </a:r>
            <a:r>
              <a:rPr lang="en-US" altLang="zh-CN" sz="2800" b="0" i="1" dirty="0">
                <a:solidFill>
                  <a:schemeClr val="hlink"/>
                </a:solidFill>
              </a:rPr>
              <a:t>unary predicate</a:t>
            </a:r>
            <a:r>
              <a:rPr lang="en-US" altLang="zh-CN" sz="2800" b="0" dirty="0"/>
              <a:t> </a:t>
            </a:r>
            <a:r>
              <a:rPr lang="en-US" altLang="zh-CN" sz="2800" b="0" dirty="0">
                <a:solidFill>
                  <a:srgbClr val="00E4A8"/>
                </a:solidFill>
              </a:rPr>
              <a:t>Instant (t)</a:t>
            </a:r>
            <a:r>
              <a:rPr lang="en-US" altLang="zh-CN" sz="2800" b="0" dirty="0"/>
              <a:t> denotes the relation specifying the class of timepoints</a:t>
            </a:r>
            <a:r>
              <a:rPr lang="en-US" altLang="zh-CN" sz="2800" dirty="0"/>
              <a:t>/instants</a:t>
            </a:r>
            <a:endParaRPr lang="en-US" altLang="zh-CN" sz="2800" b="0" dirty="0"/>
          </a:p>
          <a:p>
            <a:r>
              <a:rPr lang="en-US" altLang="zh-CN" sz="2800" b="0" dirty="0"/>
              <a:t>The </a:t>
            </a:r>
            <a:r>
              <a:rPr lang="en-US" altLang="zh-CN" sz="2800" b="0" i="1" dirty="0">
                <a:solidFill>
                  <a:schemeClr val="hlink"/>
                </a:solidFill>
              </a:rPr>
              <a:t>unary predicate</a:t>
            </a:r>
            <a:r>
              <a:rPr lang="en-US" altLang="zh-CN" sz="2800" b="0" dirty="0"/>
              <a:t> </a:t>
            </a:r>
            <a:r>
              <a:rPr lang="en-US" altLang="zh-CN" sz="2800" b="0" dirty="0">
                <a:solidFill>
                  <a:srgbClr val="00E4A8"/>
                </a:solidFill>
              </a:rPr>
              <a:t>Interval (a)</a:t>
            </a:r>
            <a:r>
              <a:rPr lang="en-US" altLang="zh-CN" sz="2800" b="0" dirty="0"/>
              <a:t> denotes the relation specifying the class of </a:t>
            </a:r>
            <a:r>
              <a:rPr lang="en-US" altLang="zh-CN" sz="2800" dirty="0"/>
              <a:t>time interval</a:t>
            </a:r>
            <a:endParaRPr lang="en-US" altLang="zh-CN" sz="2800" b="0" dirty="0"/>
          </a:p>
          <a:p>
            <a:r>
              <a:rPr lang="en-US" altLang="zh-CN" sz="2800" b="0" dirty="0"/>
              <a:t>The </a:t>
            </a:r>
            <a:r>
              <a:rPr lang="en-US" altLang="zh-CN" sz="2800" b="0" i="1" dirty="0">
                <a:solidFill>
                  <a:schemeClr val="hlink"/>
                </a:solidFill>
              </a:rPr>
              <a:t>unary predicate</a:t>
            </a:r>
            <a:r>
              <a:rPr lang="en-US" altLang="zh-CN" sz="2800" b="0" dirty="0"/>
              <a:t> </a:t>
            </a:r>
            <a:r>
              <a:rPr lang="en-US" altLang="zh-CN" sz="2800" dirty="0" err="1">
                <a:solidFill>
                  <a:srgbClr val="00E4A8"/>
                </a:solidFill>
              </a:rPr>
              <a:t>TemporalEntity</a:t>
            </a:r>
            <a:r>
              <a:rPr lang="en-US" altLang="zh-CN" sz="2800" dirty="0">
                <a:solidFill>
                  <a:srgbClr val="00E4A8"/>
                </a:solidFill>
              </a:rPr>
              <a:t> </a:t>
            </a:r>
            <a:r>
              <a:rPr lang="en-US" altLang="zh-CN" sz="2800" b="0" dirty="0"/>
              <a:t>denotes the relation specifying the class of time thing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7A39D757-15EE-4173-A8E1-21504223646C}"/>
              </a:ext>
            </a:extLst>
          </p:cNvPr>
          <p:cNvSpPr>
            <a:spLocks noGrp="1" noChangeArrowheads="1"/>
          </p:cNvSpPr>
          <p:nvPr>
            <p:ph type="title"/>
          </p:nvPr>
        </p:nvSpPr>
        <p:spPr/>
        <p:txBody>
          <a:bodyPr/>
          <a:lstStyle/>
          <a:p>
            <a:r>
              <a:rPr lang="en-US" altLang="zh-CN" sz="3200" dirty="0" err="1"/>
              <a:t>Eg.</a:t>
            </a:r>
            <a:r>
              <a:rPr lang="en-US" altLang="zh-CN" sz="3200" dirty="0"/>
              <a:t>, Time Ontology (Nonlogical Lexicon)</a:t>
            </a:r>
          </a:p>
        </p:txBody>
      </p:sp>
      <p:sp>
        <p:nvSpPr>
          <p:cNvPr id="81923" name="Rectangle 3">
            <a:extLst>
              <a:ext uri="{FF2B5EF4-FFF2-40B4-BE49-F238E27FC236}">
                <a16:creationId xmlns:a16="http://schemas.microsoft.com/office/drawing/2014/main" id="{7CE1E41A-0394-46E7-9CA5-FF25466F1E5F}"/>
              </a:ext>
            </a:extLst>
          </p:cNvPr>
          <p:cNvSpPr>
            <a:spLocks noGrp="1" noChangeArrowheads="1"/>
          </p:cNvSpPr>
          <p:nvPr>
            <p:ph type="body" idx="1"/>
          </p:nvPr>
        </p:nvSpPr>
        <p:spPr/>
        <p:txBody>
          <a:bodyPr/>
          <a:lstStyle/>
          <a:p>
            <a:r>
              <a:rPr lang="en-US" altLang="zh-CN" sz="3200" b="0" dirty="0"/>
              <a:t>The </a:t>
            </a:r>
            <a:r>
              <a:rPr lang="en-US" altLang="zh-CN" sz="2400" b="0" i="1" dirty="0">
                <a:solidFill>
                  <a:schemeClr val="hlink"/>
                </a:solidFill>
              </a:rPr>
              <a:t>binary predicate symbol</a:t>
            </a:r>
            <a:r>
              <a:rPr lang="en-US" altLang="zh-CN" sz="3200" b="0" dirty="0"/>
              <a:t> </a:t>
            </a:r>
            <a:r>
              <a:rPr lang="en-US" altLang="zh-CN" sz="3200" b="0" dirty="0">
                <a:solidFill>
                  <a:srgbClr val="00E4A8"/>
                </a:solidFill>
              </a:rPr>
              <a:t>before(t1, t2)</a:t>
            </a:r>
            <a:r>
              <a:rPr lang="en-US" altLang="zh-CN" sz="3200" b="0" dirty="0"/>
              <a:t> denotes the relation in which time being t1 is before time being t2 in the timeline.</a:t>
            </a:r>
          </a:p>
          <a:p>
            <a:r>
              <a:rPr lang="en-US" altLang="zh-CN" sz="3200" dirty="0"/>
              <a:t>The </a:t>
            </a:r>
            <a:r>
              <a:rPr lang="en-US" altLang="zh-CN" sz="2400" i="1" dirty="0">
                <a:solidFill>
                  <a:schemeClr val="hlink"/>
                </a:solidFill>
              </a:rPr>
              <a:t>binary predicate symbol</a:t>
            </a:r>
            <a:r>
              <a:rPr lang="en-US" altLang="zh-CN" sz="3200" dirty="0"/>
              <a:t> </a:t>
            </a:r>
            <a:r>
              <a:rPr lang="en-US" altLang="zh-CN" sz="3200" dirty="0">
                <a:solidFill>
                  <a:srgbClr val="00E4A8"/>
                </a:solidFill>
              </a:rPr>
              <a:t>overlap(t1, t2)</a:t>
            </a:r>
            <a:r>
              <a:rPr lang="en-US" altLang="zh-CN" sz="3200" dirty="0"/>
              <a:t> denotes the relation in which time interval t1 overlaps time interval t2 in the timeline.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792DC-6A93-427C-916F-BFE5FDD01BD2}"/>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信息相关学科与本体</a:t>
            </a:r>
            <a:endParaRPr lang="zh-CN" altLang="en-US" dirty="0"/>
          </a:p>
        </p:txBody>
      </p:sp>
      <p:sp>
        <p:nvSpPr>
          <p:cNvPr id="3" name="内容占位符 2">
            <a:extLst>
              <a:ext uri="{FF2B5EF4-FFF2-40B4-BE49-F238E27FC236}">
                <a16:creationId xmlns:a16="http://schemas.microsoft.com/office/drawing/2014/main" id="{51FC602F-0E6E-409C-8910-464A62226DC8}"/>
              </a:ext>
            </a:extLst>
          </p:cNvPr>
          <p:cNvSpPr>
            <a:spLocks noGrp="1"/>
          </p:cNvSpPr>
          <p:nvPr>
            <p:ph idx="1"/>
          </p:nvPr>
        </p:nvSpPr>
        <p:spPr/>
        <p:txBody>
          <a:bodyPr/>
          <a:lstStyle/>
          <a:p>
            <a:r>
              <a:rPr lang="zh-CN" altLang="en-US" kern="1200" dirty="0">
                <a:latin typeface="Arial" pitchFamily="34" charset="0"/>
              </a:rPr>
              <a:t>信息系统、人工智能等科学和哲学有各自的语言和文化</a:t>
            </a:r>
            <a:endParaRPr lang="en-US" altLang="zh-CN" kern="1200" dirty="0">
              <a:latin typeface="Arial" pitchFamily="34" charset="0"/>
            </a:endParaRPr>
          </a:p>
          <a:p>
            <a:pPr lvl="1"/>
            <a:r>
              <a:rPr lang="zh-CN" altLang="en-US" kern="1200" dirty="0">
                <a:latin typeface="Arial" pitchFamily="34" charset="0"/>
              </a:rPr>
              <a:t>哲学的分支本体论，正在充当着连接信息系统、人工智能等科学和哲学之间的桥梁纽带</a:t>
            </a:r>
            <a:endParaRPr lang="en-US" altLang="zh-CN" kern="1200" dirty="0">
              <a:latin typeface="Arial" pitchFamily="34" charset="0"/>
            </a:endParaRPr>
          </a:p>
          <a:p>
            <a:r>
              <a:rPr lang="zh-CN" altLang="en-US" dirty="0">
                <a:latin typeface="Times New Roman" panose="02020603050405020304" pitchFamily="18" charset="0"/>
                <a:cs typeface="Times New Roman" panose="02020603050405020304" pitchFamily="18" charset="0"/>
              </a:rPr>
              <a:t>在信息相关学科中，仍然没有公认的对本体明确的定义</a:t>
            </a:r>
            <a:endParaRPr lang="en-US" altLang="zh-CN" kern="1200" dirty="0">
              <a:latin typeface="Arial" pitchFamily="34" charset="0"/>
            </a:endParaRPr>
          </a:p>
          <a:p>
            <a:endParaRPr lang="zh-CN" altLang="en-US" dirty="0"/>
          </a:p>
        </p:txBody>
      </p:sp>
    </p:spTree>
    <p:extLst>
      <p:ext uri="{BB962C8B-B14F-4D97-AF65-F5344CB8AC3E}">
        <p14:creationId xmlns:p14="http://schemas.microsoft.com/office/powerpoint/2010/main" val="25406449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D92ED1B2-F9A3-40D8-9B71-4D4E94FB6CD1}"/>
              </a:ext>
            </a:extLst>
          </p:cNvPr>
          <p:cNvSpPr>
            <a:spLocks noGrp="1" noChangeArrowheads="1"/>
          </p:cNvSpPr>
          <p:nvPr>
            <p:ph type="body" idx="1"/>
          </p:nvPr>
        </p:nvSpPr>
        <p:spPr>
          <a:xfrm>
            <a:off x="566738" y="1449388"/>
            <a:ext cx="8312150" cy="4114800"/>
          </a:xfrm>
        </p:spPr>
        <p:txBody>
          <a:bodyPr/>
          <a:lstStyle/>
          <a:p>
            <a:pPr>
              <a:lnSpc>
                <a:spcPct val="90000"/>
              </a:lnSpc>
            </a:pPr>
            <a:r>
              <a:rPr lang="en-US" altLang="zh-CN" sz="2800" b="0" dirty="0"/>
              <a:t>The </a:t>
            </a:r>
            <a:r>
              <a:rPr lang="en-US" altLang="zh-CN" sz="2800" b="0" i="1" dirty="0">
                <a:solidFill>
                  <a:schemeClr val="hlink"/>
                </a:solidFill>
              </a:rPr>
              <a:t>unary function symbol</a:t>
            </a:r>
            <a:r>
              <a:rPr lang="en-US" altLang="zh-CN" sz="2800" b="0" dirty="0"/>
              <a:t> </a:t>
            </a:r>
            <a:r>
              <a:rPr lang="en-US" altLang="zh-CN" sz="2800" b="0" dirty="0" err="1">
                <a:solidFill>
                  <a:srgbClr val="00E4A8"/>
                </a:solidFill>
              </a:rPr>
              <a:t>parseLong</a:t>
            </a:r>
            <a:r>
              <a:rPr lang="en-US" altLang="zh-CN" sz="2800" b="0" dirty="0">
                <a:solidFill>
                  <a:srgbClr val="00E4A8"/>
                </a:solidFill>
              </a:rPr>
              <a:t> (t)</a:t>
            </a:r>
            <a:r>
              <a:rPr lang="en-US" altLang="zh-CN" sz="2800" b="0" dirty="0"/>
              <a:t> denotes the function which maps an a timepoint </a:t>
            </a:r>
            <a:r>
              <a:rPr lang="en-US" altLang="zh-CN" sz="2800" dirty="0">
                <a:solidFill>
                  <a:srgbClr val="00E4A8"/>
                </a:solidFill>
              </a:rPr>
              <a:t>t</a:t>
            </a:r>
            <a:r>
              <a:rPr lang="en-US" altLang="zh-CN" sz="2800" b="0" dirty="0"/>
              <a:t> to a long integer</a:t>
            </a:r>
          </a:p>
          <a:p>
            <a:r>
              <a:rPr lang="en-US" altLang="zh-CN" sz="2800" dirty="0"/>
              <a:t>The </a:t>
            </a:r>
            <a:r>
              <a:rPr lang="en-US" altLang="zh-CN" sz="2000" i="1" dirty="0">
                <a:solidFill>
                  <a:schemeClr val="hlink"/>
                </a:solidFill>
              </a:rPr>
              <a:t>binary predicate symbol</a:t>
            </a:r>
            <a:r>
              <a:rPr lang="en-US" altLang="zh-CN" sz="2800" dirty="0"/>
              <a:t> </a:t>
            </a:r>
            <a:r>
              <a:rPr lang="en-US" altLang="zh-CN" sz="2800" dirty="0">
                <a:solidFill>
                  <a:srgbClr val="00E4A8"/>
                </a:solidFill>
              </a:rPr>
              <a:t>num1 </a:t>
            </a:r>
            <a:r>
              <a:rPr lang="en-US" altLang="zh-CN" sz="2800" b="1" dirty="0">
                <a:solidFill>
                  <a:srgbClr val="00E4A8"/>
                </a:solidFill>
                <a:latin typeface="Times New Roman" panose="02020603050405020304" pitchFamily="18" charset="0"/>
                <a:cs typeface="Times New Roman" panose="02020603050405020304" pitchFamily="18" charset="0"/>
              </a:rPr>
              <a:t>&gt;</a:t>
            </a:r>
            <a:r>
              <a:rPr lang="en-US" altLang="zh-CN" sz="2800" dirty="0">
                <a:solidFill>
                  <a:srgbClr val="00E4A8"/>
                </a:solidFill>
              </a:rPr>
              <a:t> num2</a:t>
            </a:r>
            <a:r>
              <a:rPr lang="en-US" altLang="zh-CN" sz="2800" dirty="0"/>
              <a:t> denotes the relation in which long integer </a:t>
            </a:r>
            <a:r>
              <a:rPr lang="en-US" altLang="zh-CN" sz="2800" dirty="0">
                <a:solidFill>
                  <a:srgbClr val="00E4A8"/>
                </a:solidFill>
              </a:rPr>
              <a:t>num1 </a:t>
            </a:r>
            <a:r>
              <a:rPr lang="en-US" altLang="zh-CN" sz="2800" dirty="0"/>
              <a:t>is bigger than</a:t>
            </a:r>
            <a:r>
              <a:rPr lang="en-US" altLang="zh-CN" sz="2800" dirty="0">
                <a:solidFill>
                  <a:srgbClr val="00E4A8"/>
                </a:solidFill>
              </a:rPr>
              <a:t> num2</a:t>
            </a:r>
            <a:r>
              <a:rPr lang="en-US" altLang="zh-CN" sz="2800" dirty="0"/>
              <a:t>.</a:t>
            </a:r>
          </a:p>
        </p:txBody>
      </p:sp>
      <p:sp>
        <p:nvSpPr>
          <p:cNvPr id="82947" name="Rectangle 5">
            <a:extLst>
              <a:ext uri="{FF2B5EF4-FFF2-40B4-BE49-F238E27FC236}">
                <a16:creationId xmlns:a16="http://schemas.microsoft.com/office/drawing/2014/main" id="{FF6F36CF-56D7-4A07-A029-1A13A8B9A833}"/>
              </a:ext>
            </a:extLst>
          </p:cNvPr>
          <p:cNvSpPr>
            <a:spLocks noGrp="1" noChangeArrowheads="1"/>
          </p:cNvSpPr>
          <p:nvPr>
            <p:ph type="title"/>
          </p:nvPr>
        </p:nvSpPr>
        <p:spPr>
          <a:noFill/>
        </p:spPr>
        <p:txBody>
          <a:bodyPr/>
          <a:lstStyle/>
          <a:p>
            <a:r>
              <a:rPr lang="en-US" altLang="zh-CN" sz="3200" dirty="0" err="1"/>
              <a:t>Eg.</a:t>
            </a:r>
            <a:r>
              <a:rPr lang="en-US" altLang="zh-CN" sz="3200" dirty="0"/>
              <a:t>, Time Ontology (Nonlogical Lexicon)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D419D70-7CDF-4CB6-B9E4-105C442FE6BD}"/>
              </a:ext>
            </a:extLst>
          </p:cNvPr>
          <p:cNvSpPr>
            <a:spLocks noGrp="1" noChangeArrowheads="1"/>
          </p:cNvSpPr>
          <p:nvPr>
            <p:ph type="title"/>
          </p:nvPr>
        </p:nvSpPr>
        <p:spPr>
          <a:xfrm>
            <a:off x="927100" y="279400"/>
            <a:ext cx="7740650" cy="847725"/>
          </a:xfrm>
        </p:spPr>
        <p:txBody>
          <a:bodyPr/>
          <a:lstStyle/>
          <a:p>
            <a:r>
              <a:rPr lang="en-US" altLang="zh-CN" sz="3600"/>
              <a:t>4 Formal Competency Questions</a:t>
            </a:r>
          </a:p>
        </p:txBody>
      </p:sp>
      <p:sp>
        <p:nvSpPr>
          <p:cNvPr id="84995" name="Rectangle 3">
            <a:extLst>
              <a:ext uri="{FF2B5EF4-FFF2-40B4-BE49-F238E27FC236}">
                <a16:creationId xmlns:a16="http://schemas.microsoft.com/office/drawing/2014/main" id="{9321F715-9202-454B-893C-978FE1F20C97}"/>
              </a:ext>
            </a:extLst>
          </p:cNvPr>
          <p:cNvSpPr>
            <a:spLocks noGrp="1" noChangeArrowheads="1"/>
          </p:cNvSpPr>
          <p:nvPr>
            <p:ph type="body" idx="1"/>
          </p:nvPr>
        </p:nvSpPr>
        <p:spPr/>
        <p:txBody>
          <a:bodyPr/>
          <a:lstStyle/>
          <a:p>
            <a:pPr>
              <a:lnSpc>
                <a:spcPct val="80000"/>
              </a:lnSpc>
            </a:pPr>
            <a:r>
              <a:rPr lang="en-US" altLang="zh-CN" sz="2400" b="0" dirty="0"/>
              <a:t>The competency questions are defined formally as </a:t>
            </a:r>
            <a:r>
              <a:rPr lang="en-US" altLang="zh-CN" sz="2400" b="0" i="1" dirty="0">
                <a:solidFill>
                  <a:schemeClr val="hlink"/>
                </a:solidFill>
              </a:rPr>
              <a:t>an entailment</a:t>
            </a:r>
            <a:r>
              <a:rPr lang="en-US" altLang="zh-CN" sz="2400" b="0" dirty="0"/>
              <a:t> or </a:t>
            </a:r>
            <a:r>
              <a:rPr lang="en-US" altLang="zh-CN" sz="2400" b="0" i="1" dirty="0">
                <a:solidFill>
                  <a:schemeClr val="hlink"/>
                </a:solidFill>
              </a:rPr>
              <a:t>consistency problem</a:t>
            </a:r>
            <a:r>
              <a:rPr lang="en-US" altLang="zh-CN" sz="2400" b="0" dirty="0"/>
              <a:t> with respect to the </a:t>
            </a:r>
            <a:r>
              <a:rPr lang="en-US" altLang="zh-CN" sz="2400" b="0" i="1" dirty="0">
                <a:solidFill>
                  <a:srgbClr val="D60093"/>
                </a:solidFill>
              </a:rPr>
              <a:t>axioms</a:t>
            </a:r>
            <a:r>
              <a:rPr lang="en-US" altLang="zh-CN" sz="2400" b="0" dirty="0"/>
              <a:t> in the ontology.</a:t>
            </a:r>
          </a:p>
          <a:p>
            <a:pPr>
              <a:lnSpc>
                <a:spcPct val="80000"/>
              </a:lnSpc>
            </a:pPr>
            <a:r>
              <a:rPr lang="en-US" altLang="zh-CN" sz="2400" b="0" dirty="0"/>
              <a:t>The competency questions have one of the following forms:</a:t>
            </a:r>
          </a:p>
          <a:p>
            <a:pPr lvl="1">
              <a:lnSpc>
                <a:spcPct val="100000"/>
              </a:lnSpc>
            </a:pPr>
            <a:r>
              <a:rPr lang="en-US" altLang="zh-CN" sz="2000" b="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Given </a:t>
            </a:r>
            <a:r>
              <a:rPr lang="en-US" altLang="zh-CN" sz="2000" dirty="0">
                <a:solidFill>
                  <a:srgbClr val="00E4A8"/>
                </a:solidFill>
                <a:latin typeface="Times New Roman" panose="02020603050405020304" pitchFamily="18" charset="0"/>
                <a:cs typeface="Times New Roman" panose="02020603050405020304" pitchFamily="18" charset="0"/>
              </a:rPr>
              <a:t>a set of axioms</a:t>
            </a:r>
            <a:r>
              <a:rPr lang="en-US" altLang="zh-CN" sz="2000" dirty="0">
                <a:latin typeface="Times New Roman" panose="02020603050405020304" pitchFamily="18" charset="0"/>
                <a:cs typeface="Times New Roman" panose="02020603050405020304" pitchFamily="18" charset="0"/>
              </a:rPr>
              <a:t> in the ontology, and </a:t>
            </a:r>
            <a:r>
              <a:rPr lang="en-US" altLang="zh-CN" sz="2000" dirty="0">
                <a:solidFill>
                  <a:srgbClr val="00E4A8"/>
                </a:solidFill>
                <a:latin typeface="Times New Roman" panose="02020603050405020304" pitchFamily="18" charset="0"/>
                <a:cs typeface="Times New Roman" panose="02020603050405020304" pitchFamily="18" charset="0"/>
              </a:rPr>
              <a:t>a set of instances of objects and relations</a:t>
            </a:r>
            <a:r>
              <a:rPr lang="en-US" altLang="zh-CN" sz="2000" dirty="0">
                <a:latin typeface="Times New Roman" panose="02020603050405020304" pitchFamily="18" charset="0"/>
                <a:cs typeface="Times New Roman" panose="02020603050405020304" pitchFamily="18" charset="0"/>
              </a:rPr>
              <a:t> in the ontology, can we infer some first-order sentence Q that uses only predicates in the language of the ontology?</a:t>
            </a:r>
          </a:p>
          <a:p>
            <a:pPr lvl="1">
              <a:lnSpc>
                <a:spcPct val="100000"/>
              </a:lnSpc>
            </a:pPr>
            <a:r>
              <a:rPr lang="en-US" altLang="zh-CN" sz="2000" dirty="0">
                <a:latin typeface="Times New Roman" panose="02020603050405020304" pitchFamily="18" charset="0"/>
                <a:cs typeface="Times New Roman" panose="02020603050405020304" pitchFamily="18" charset="0"/>
              </a:rPr>
              <a:t>Can we determine whether some first-order sentence Q that uses only predicates in the language of the ontology is consistent with the set of axioms in the ontology and a set of instances of objects and relations in the ontology?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Effect transition="in" filter="fade">
                                      <p:cBhvr>
                                        <p:cTn id="7" dur="1000"/>
                                        <p:tgtEl>
                                          <p:spTgt spid="84995">
                                            <p:txEl>
                                              <p:pRg st="1" end="1"/>
                                            </p:txEl>
                                          </p:spTgt>
                                        </p:tgtEl>
                                      </p:cBhvr>
                                    </p:animEffect>
                                    <p:anim calcmode="lin" valueType="num">
                                      <p:cBhvr>
                                        <p:cTn id="8" dur="1000" fill="hold"/>
                                        <p:tgtEl>
                                          <p:spTgt spid="849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49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4995">
                                            <p:txEl>
                                              <p:pRg st="2" end="2"/>
                                            </p:txEl>
                                          </p:spTgt>
                                        </p:tgtEl>
                                        <p:attrNameLst>
                                          <p:attrName>style.visibility</p:attrName>
                                        </p:attrNameLst>
                                      </p:cBhvr>
                                      <p:to>
                                        <p:strVal val="visible"/>
                                      </p:to>
                                    </p:set>
                                    <p:anim calcmode="lin" valueType="num">
                                      <p:cBhvr additive="base">
                                        <p:cTn id="14" dur="500" fill="hold"/>
                                        <p:tgtEl>
                                          <p:spTgt spid="84995">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4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4995">
                                            <p:txEl>
                                              <p:pRg st="3" end="3"/>
                                            </p:txEl>
                                          </p:spTgt>
                                        </p:tgtEl>
                                        <p:attrNameLst>
                                          <p:attrName>style.visibility</p:attrName>
                                        </p:attrNameLst>
                                      </p:cBhvr>
                                      <p:to>
                                        <p:strVal val="visible"/>
                                      </p:to>
                                    </p:set>
                                    <p:anim calcmode="lin" valueType="num">
                                      <p:cBhvr additive="base">
                                        <p:cTn id="20" dur="500" fill="hold"/>
                                        <p:tgtEl>
                                          <p:spTgt spid="84995">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49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3B4FA06-3BEC-4BAE-8EBC-FAD8478A8676}"/>
              </a:ext>
            </a:extLst>
          </p:cNvPr>
          <p:cNvSpPr>
            <a:spLocks noGrp="1" noChangeArrowheads="1"/>
          </p:cNvSpPr>
          <p:nvPr>
            <p:ph type="title"/>
          </p:nvPr>
        </p:nvSpPr>
        <p:spPr/>
        <p:txBody>
          <a:bodyPr/>
          <a:lstStyle/>
          <a:p>
            <a:r>
              <a:rPr lang="en-US" altLang="zh-CN" sz="3200" dirty="0" err="1"/>
              <a:t>Eg.</a:t>
            </a:r>
            <a:r>
              <a:rPr lang="en-US" altLang="zh-CN" sz="3200" dirty="0"/>
              <a:t>, Time Ontology (Formal Comp Q)</a:t>
            </a:r>
            <a:endParaRPr lang="zh-CN" altLang="en-US" sz="32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8A5EEA-B95B-4D63-8B8B-3B1E0B62960D}"/>
                  </a:ext>
                </a:extLst>
              </p:cNvPr>
              <p:cNvSpPr>
                <a:spLocks noGrp="1"/>
              </p:cNvSpPr>
              <p:nvPr>
                <p:ph idx="1"/>
              </p:nvPr>
            </p:nvSpPr>
            <p:spPr/>
            <p:txBody>
              <a:bodyPr/>
              <a:lstStyle/>
              <a:p>
                <a:r>
                  <a:rPr lang="en-US" altLang="zh-CN" sz="2800" dirty="0"/>
                  <a:t>is a time being before another?</a:t>
                </a:r>
              </a:p>
              <a:p>
                <a:pPr marL="457200" lvl="1" indent="0">
                  <a:buNone/>
                </a:pPr>
                <a:r>
                  <a:rPr lang="en-US" altLang="zh-CN" sz="1800" b="1" dirty="0">
                    <a:solidFill>
                      <a:srgbClr val="FF0000"/>
                    </a:solidFill>
                    <a:latin typeface="Times New Roman" panose="02020603050405020304" pitchFamily="18" charset="0"/>
                    <a:cs typeface="Times New Roman" panose="02020603050405020304" pitchFamily="18" charset="0"/>
                  </a:rPr>
                  <a:t>202005252130=</a:t>
                </a:r>
                <a:r>
                  <a:rPr lang="en-US" altLang="zh-CN" sz="1800" b="1" dirty="0" err="1">
                    <a:solidFill>
                      <a:srgbClr val="FF0000"/>
                    </a:solidFill>
                    <a:latin typeface="Times New Roman" panose="02020603050405020304" pitchFamily="18" charset="0"/>
                    <a:cs typeface="Times New Roman" panose="02020603050405020304" pitchFamily="18" charset="0"/>
                  </a:rPr>
                  <a:t>parseLong</a:t>
                </a:r>
                <a:r>
                  <a:rPr lang="en-US" altLang="zh-CN" sz="1800" b="1" dirty="0">
                    <a:solidFill>
                      <a:srgbClr val="FF0000"/>
                    </a:solidFill>
                    <a:latin typeface="Times New Roman" panose="02020603050405020304" pitchFamily="18" charset="0"/>
                    <a:cs typeface="Times New Roman" panose="02020603050405020304" pitchFamily="18" charset="0"/>
                  </a:rPr>
                  <a:t>(t1), 202005252133=</a:t>
                </a:r>
                <a:r>
                  <a:rPr lang="en-US" altLang="zh-CN" sz="1800" b="1" dirty="0" err="1">
                    <a:solidFill>
                      <a:srgbClr val="FF0000"/>
                    </a:solidFill>
                    <a:latin typeface="Times New Roman" panose="02020603050405020304" pitchFamily="18" charset="0"/>
                    <a:cs typeface="Times New Roman" panose="02020603050405020304" pitchFamily="18" charset="0"/>
                  </a:rPr>
                  <a:t>parseLong</a:t>
                </a:r>
                <a:r>
                  <a:rPr lang="en-US" altLang="zh-CN" sz="1800" b="1" dirty="0">
                    <a:solidFill>
                      <a:srgbClr val="FF0000"/>
                    </a:solidFill>
                    <a:latin typeface="Times New Roman" panose="02020603050405020304" pitchFamily="18" charset="0"/>
                    <a:cs typeface="Times New Roman" panose="02020603050405020304" pitchFamily="18" charset="0"/>
                  </a:rPr>
                  <a:t>(t2),</a:t>
                </a:r>
              </a:p>
              <a:p>
                <a:pPr marL="457200" lvl="1" indent="0">
                  <a:buNone/>
                </a:pPr>
                <a:r>
                  <a:rPr lang="en-US" altLang="zh-CN" sz="1800" b="1" dirty="0">
                    <a:solidFill>
                      <a:srgbClr val="FF0000"/>
                    </a:solidFill>
                    <a:latin typeface="Times New Roman" panose="02020603050405020304" pitchFamily="18" charset="0"/>
                    <a:cs typeface="Times New Roman" panose="02020603050405020304" pitchFamily="18" charset="0"/>
                  </a:rPr>
                  <a:t>202005252132=</a:t>
                </a:r>
                <a:r>
                  <a:rPr lang="en-US" altLang="zh-CN" sz="1800" b="1" dirty="0" err="1">
                    <a:solidFill>
                      <a:srgbClr val="FF0000"/>
                    </a:solidFill>
                    <a:latin typeface="Times New Roman" panose="02020603050405020304" pitchFamily="18" charset="0"/>
                    <a:cs typeface="Times New Roman" panose="02020603050405020304" pitchFamily="18" charset="0"/>
                  </a:rPr>
                  <a:t>parseLong</a:t>
                </a:r>
                <a:r>
                  <a:rPr lang="en-US" altLang="zh-CN" sz="1800" b="1" dirty="0">
                    <a:solidFill>
                      <a:srgbClr val="FF0000"/>
                    </a:solidFill>
                    <a:latin typeface="Times New Roman" panose="02020603050405020304" pitchFamily="18" charset="0"/>
                    <a:cs typeface="Times New Roman" panose="02020603050405020304" pitchFamily="18" charset="0"/>
                  </a:rPr>
                  <a:t>(t3), 202005252137=</a:t>
                </a:r>
                <a:r>
                  <a:rPr lang="en-US" altLang="zh-CN" sz="1800" b="1" dirty="0" err="1">
                    <a:solidFill>
                      <a:srgbClr val="FF0000"/>
                    </a:solidFill>
                    <a:latin typeface="Times New Roman" panose="02020603050405020304" pitchFamily="18" charset="0"/>
                    <a:cs typeface="Times New Roman" panose="02020603050405020304" pitchFamily="18" charset="0"/>
                  </a:rPr>
                  <a:t>parseLong</a:t>
                </a:r>
                <a:r>
                  <a:rPr lang="en-US" altLang="zh-CN" sz="1800" b="1" dirty="0">
                    <a:solidFill>
                      <a:srgbClr val="FF0000"/>
                    </a:solidFill>
                    <a:latin typeface="Times New Roman" panose="02020603050405020304" pitchFamily="18" charset="0"/>
                    <a:cs typeface="Times New Roman" panose="02020603050405020304" pitchFamily="18" charset="0"/>
                  </a:rPr>
                  <a:t>(t4).</a:t>
                </a:r>
              </a:p>
              <a:p>
                <a:pPr marL="457200" lvl="1" indent="0">
                  <a:buNone/>
                </a:pPr>
                <a:r>
                  <a:rPr lang="en-US" altLang="zh-CN" sz="1800" b="1" dirty="0">
                    <a:solidFill>
                      <a:srgbClr val="FF0000"/>
                    </a:solidFill>
                    <a:latin typeface="Times New Roman" panose="02020603050405020304" pitchFamily="18" charset="0"/>
                    <a:cs typeface="Times New Roman" panose="02020603050405020304" pitchFamily="18" charset="0"/>
                  </a:rPr>
                  <a:t>Q: before(t1 ,t 2 )?</a:t>
                </a:r>
                <a:endParaRPr lang="en-US" altLang="zh-CN" sz="2800" dirty="0"/>
              </a:p>
              <a:p>
                <a:r>
                  <a:rPr lang="en-US" altLang="zh-CN" sz="2800" dirty="0"/>
                  <a:t>is there a time interval overlap another?</a:t>
                </a:r>
              </a:p>
              <a:p>
                <a:pPr marL="457200" lvl="1" indent="0">
                  <a:buNone/>
                </a:pPr>
                <a:r>
                  <a:rPr lang="en-US" altLang="zh-CN" sz="1800" b="1" dirty="0">
                    <a:solidFill>
                      <a:srgbClr val="FF0000"/>
                    </a:solidFill>
                    <a:latin typeface="Times New Roman" panose="02020603050405020304" pitchFamily="18" charset="0"/>
                    <a:cs typeface="Times New Roman" panose="02020603050405020304" pitchFamily="18" charset="0"/>
                  </a:rPr>
                  <a:t>begins(t1, T1), ends(t2, T1), </a:t>
                </a:r>
              </a:p>
              <a:p>
                <a:pPr marL="457200" lvl="1" indent="0">
                  <a:buNone/>
                </a:pPr>
                <a:r>
                  <a:rPr lang="en-US" altLang="zh-CN" sz="1800" b="1" dirty="0">
                    <a:solidFill>
                      <a:srgbClr val="FF0000"/>
                    </a:solidFill>
                    <a:latin typeface="Times New Roman" panose="02020603050405020304" pitchFamily="18" charset="0"/>
                    <a:cs typeface="Times New Roman" panose="02020603050405020304" pitchFamily="18" charset="0"/>
                  </a:rPr>
                  <a:t>begins(t3, T3), begins(t4, T3).</a:t>
                </a:r>
              </a:p>
              <a:p>
                <a:pPr marL="457200" lvl="1" indent="0">
                  <a:buNone/>
                </a:pPr>
                <a:r>
                  <a:rPr lang="en-US" altLang="zh-CN" sz="1800" b="1" dirty="0">
                    <a:solidFill>
                      <a:srgbClr val="FF0000"/>
                    </a:solidFill>
                    <a:latin typeface="Times New Roman" panose="02020603050405020304" pitchFamily="18" charset="0"/>
                    <a:cs typeface="Times New Roman" panose="02020603050405020304" pitchFamily="18" charset="0"/>
                  </a:rPr>
                  <a:t>Q: </a:t>
                </a:r>
                <a14:m>
                  <m:oMath xmlns:m="http://schemas.openxmlformats.org/officeDocument/2006/math">
                    <m:r>
                      <a:rPr lang="en-US" altLang="zh-CN" sz="18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800" b="1" i="1" dirty="0">
                    <a:solidFill>
                      <a:srgbClr val="FF0000"/>
                    </a:solidFill>
                    <a:latin typeface="Times New Roman" panose="02020603050405020304" pitchFamily="18" charset="0"/>
                    <a:cs typeface="Times New Roman" panose="02020603050405020304" pitchFamily="18" charset="0"/>
                  </a:rPr>
                  <a:t>T2</a:t>
                </a:r>
                <a:r>
                  <a:rPr lang="en-US" altLang="zh-CN" sz="1800" b="1" dirty="0">
                    <a:solidFill>
                      <a:srgbClr val="FF0000"/>
                    </a:solidFill>
                    <a:latin typeface="Times New Roman" panose="02020603050405020304" pitchFamily="18" charset="0"/>
                    <a:cs typeface="Times New Roman" panose="02020603050405020304" pitchFamily="18" charset="0"/>
                  </a:rPr>
                  <a:t> (overlap(T1, </a:t>
                </a:r>
                <a:r>
                  <a:rPr lang="en-US" altLang="zh-CN" sz="1800" b="1" i="1" dirty="0">
                    <a:solidFill>
                      <a:srgbClr val="FF0000"/>
                    </a:solidFill>
                    <a:latin typeface="Times New Roman" panose="02020603050405020304" pitchFamily="18" charset="0"/>
                    <a:cs typeface="Times New Roman" panose="02020603050405020304" pitchFamily="18" charset="0"/>
                  </a:rPr>
                  <a:t>T2</a:t>
                </a:r>
                <a:r>
                  <a:rPr lang="en-US" altLang="zh-CN" sz="1800" b="1" dirty="0">
                    <a:solidFill>
                      <a:srgbClr val="FF0000"/>
                    </a:solidFill>
                    <a:latin typeface="Times New Roman" panose="02020603050405020304" pitchFamily="18" charset="0"/>
                    <a:cs typeface="Times New Roman" panose="02020603050405020304" pitchFamily="18" charset="0"/>
                  </a:rPr>
                  <a:t>))?</a:t>
                </a:r>
              </a:p>
            </p:txBody>
          </p:sp>
        </mc:Choice>
        <mc:Fallback xmlns="">
          <p:sp>
            <p:nvSpPr>
              <p:cNvPr id="3" name="内容占位符 2">
                <a:extLst>
                  <a:ext uri="{FF2B5EF4-FFF2-40B4-BE49-F238E27FC236}">
                    <a16:creationId xmlns:a16="http://schemas.microsoft.com/office/drawing/2014/main" id="{EE8A5EEA-B95B-4D63-8B8B-3B1E0B62960D}"/>
                  </a:ext>
                </a:extLst>
              </p:cNvPr>
              <p:cNvSpPr>
                <a:spLocks noGrp="1" noRot="1" noChangeAspect="1" noMove="1" noResize="1" noEditPoints="1" noAdjustHandles="1" noChangeArrowheads="1" noChangeShapeType="1" noTextEdit="1"/>
              </p:cNvSpPr>
              <p:nvPr>
                <p:ph idx="1"/>
              </p:nvPr>
            </p:nvSpPr>
            <p:spPr>
              <a:blipFill>
                <a:blip r:embed="rId2"/>
                <a:stretch>
                  <a:fillRect l="-1259" t="-1530"/>
                </a:stretch>
              </a:blipFill>
            </p:spPr>
            <p:txBody>
              <a:bodyPr/>
              <a:lstStyle/>
              <a:p>
                <a:r>
                  <a:rPr lang="zh-CN" altLang="en-US">
                    <a:noFill/>
                  </a:rPr>
                  <a:t> </a:t>
                </a:r>
              </a:p>
            </p:txBody>
          </p:sp>
        </mc:Fallback>
      </mc:AlternateContent>
      <p:sp>
        <p:nvSpPr>
          <p:cNvPr id="2" name="思想气泡: 云 1">
            <a:extLst>
              <a:ext uri="{FF2B5EF4-FFF2-40B4-BE49-F238E27FC236}">
                <a16:creationId xmlns:a16="http://schemas.microsoft.com/office/drawing/2014/main" id="{F45B9271-BD34-4B5C-A52F-5313748A7F84}"/>
              </a:ext>
            </a:extLst>
          </p:cNvPr>
          <p:cNvSpPr/>
          <p:nvPr/>
        </p:nvSpPr>
        <p:spPr bwMode="auto">
          <a:xfrm>
            <a:off x="3436236" y="3145842"/>
            <a:ext cx="3482236" cy="1200690"/>
          </a:xfrm>
          <a:prstGeom prst="cloudCallout">
            <a:avLst>
              <a:gd name="adj1" fmla="val -61481"/>
              <a:gd name="adj2" fmla="val -23793"/>
            </a:avLst>
          </a:pr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思考：这是前面介绍的哪一种能力问题？</a:t>
            </a:r>
          </a:p>
        </p:txBody>
      </p:sp>
      <p:sp>
        <p:nvSpPr>
          <p:cNvPr id="5" name="思想气泡: 云 4">
            <a:extLst>
              <a:ext uri="{FF2B5EF4-FFF2-40B4-BE49-F238E27FC236}">
                <a16:creationId xmlns:a16="http://schemas.microsoft.com/office/drawing/2014/main" id="{CBD247D7-39F6-4639-98C0-213373BAB021}"/>
              </a:ext>
            </a:extLst>
          </p:cNvPr>
          <p:cNvSpPr/>
          <p:nvPr/>
        </p:nvSpPr>
        <p:spPr bwMode="auto">
          <a:xfrm>
            <a:off x="4189885" y="4346532"/>
            <a:ext cx="3482236" cy="1200690"/>
          </a:xfrm>
          <a:prstGeom prst="cloudCallout">
            <a:avLst>
              <a:gd name="adj1" fmla="val -64718"/>
              <a:gd name="adj2" fmla="val 30455"/>
            </a:avLst>
          </a:pr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a:ln>
                  <a:noFill/>
                </a:ln>
                <a:solidFill>
                  <a:schemeClr val="tx1"/>
                </a:solidFill>
                <a:effectLst/>
                <a:latin typeface="楷体" panose="02010609060101010101" pitchFamily="49" charset="-122"/>
                <a:ea typeface="楷体" panose="02010609060101010101" pitchFamily="49" charset="-122"/>
              </a:rPr>
              <a:t>思考：这是前面介绍的哪一种能力问题？</a:t>
            </a:r>
          </a:p>
        </p:txBody>
      </p:sp>
    </p:spTree>
    <p:extLst>
      <p:ext uri="{BB962C8B-B14F-4D97-AF65-F5344CB8AC3E}">
        <p14:creationId xmlns:p14="http://schemas.microsoft.com/office/powerpoint/2010/main" val="411782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8DF18E3-F875-4078-A630-CAC4B3766D4F}"/>
              </a:ext>
            </a:extLst>
          </p:cNvPr>
          <p:cNvSpPr>
            <a:spLocks noGrp="1" noChangeArrowheads="1"/>
          </p:cNvSpPr>
          <p:nvPr>
            <p:ph type="title"/>
          </p:nvPr>
        </p:nvSpPr>
        <p:spPr>
          <a:xfrm>
            <a:off x="1106488" y="279400"/>
            <a:ext cx="7335837" cy="847725"/>
          </a:xfrm>
        </p:spPr>
        <p:txBody>
          <a:bodyPr/>
          <a:lstStyle/>
          <a:p>
            <a:r>
              <a:rPr lang="en-US" altLang="zh-CN" sz="3200"/>
              <a:t>5 Specification in First-Order Logic – Axioms</a:t>
            </a:r>
          </a:p>
        </p:txBody>
      </p:sp>
      <p:sp>
        <p:nvSpPr>
          <p:cNvPr id="88067" name="Rectangle 3">
            <a:extLst>
              <a:ext uri="{FF2B5EF4-FFF2-40B4-BE49-F238E27FC236}">
                <a16:creationId xmlns:a16="http://schemas.microsoft.com/office/drawing/2014/main" id="{E1516C43-82E7-47A7-BD43-B1716B6FA87C}"/>
              </a:ext>
            </a:extLst>
          </p:cNvPr>
          <p:cNvSpPr>
            <a:spLocks noGrp="1" noChangeArrowheads="1"/>
          </p:cNvSpPr>
          <p:nvPr>
            <p:ph type="body" idx="1"/>
          </p:nvPr>
        </p:nvSpPr>
        <p:spPr/>
        <p:txBody>
          <a:bodyPr/>
          <a:lstStyle/>
          <a:p>
            <a:r>
              <a:rPr lang="en-US" altLang="zh-CN" sz="2800" b="0"/>
              <a:t>The process of defining axioms </a:t>
            </a:r>
            <a:r>
              <a:rPr lang="en-US" altLang="zh-CN" sz="2800" b="0">
                <a:solidFill>
                  <a:srgbClr val="FF0000"/>
                </a:solidFill>
              </a:rPr>
              <a:t>is guided by </a:t>
            </a:r>
            <a:r>
              <a:rPr lang="en-US" altLang="zh-CN" sz="2800" b="0"/>
              <a:t>the formal competency questions.</a:t>
            </a:r>
          </a:p>
          <a:p>
            <a:r>
              <a:rPr lang="en-US" altLang="zh-CN" sz="2800" b="0"/>
              <a:t>As with the informal competency questions, the axioms in the ontology must be </a:t>
            </a:r>
            <a:r>
              <a:rPr lang="en-US" altLang="zh-CN" sz="2800" b="0" i="1">
                <a:solidFill>
                  <a:srgbClr val="FF0000"/>
                </a:solidFill>
              </a:rPr>
              <a:t>necessary</a:t>
            </a:r>
            <a:r>
              <a:rPr lang="en-US" altLang="zh-CN" sz="2800" b="0"/>
              <a:t> and </a:t>
            </a:r>
            <a:r>
              <a:rPr lang="en-US" altLang="zh-CN" sz="2800" b="0" i="1">
                <a:solidFill>
                  <a:srgbClr val="FF0000"/>
                </a:solidFill>
              </a:rPr>
              <a:t>sufficient</a:t>
            </a:r>
            <a:r>
              <a:rPr lang="en-US" altLang="zh-CN" sz="2800" b="0"/>
              <a:t> to express the competency questions and to characterise their solutions</a:t>
            </a:r>
          </a:p>
          <a:p>
            <a:r>
              <a:rPr lang="en-US" altLang="zh-CN" sz="2800" b="0"/>
              <a:t>Any solution to a competency question must </a:t>
            </a:r>
            <a:r>
              <a:rPr lang="en-US" altLang="zh-CN" sz="2800" b="0">
                <a:solidFill>
                  <a:srgbClr val="00E4A8"/>
                </a:solidFill>
              </a:rPr>
              <a:t>be entailed</a:t>
            </a:r>
            <a:r>
              <a:rPr lang="en-US" altLang="zh-CN" sz="2800" b="0"/>
              <a:t> by or </a:t>
            </a:r>
            <a:r>
              <a:rPr lang="en-US" altLang="zh-CN" sz="2800" b="0">
                <a:solidFill>
                  <a:srgbClr val="00E4A8"/>
                </a:solidFill>
              </a:rPr>
              <a:t>be consistent with</a:t>
            </a:r>
            <a:r>
              <a:rPr lang="en-US" altLang="zh-CN" sz="2800" b="0"/>
              <a:t> the axioms in the ontology alone.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3B4FA06-3BEC-4BAE-8EBC-FAD8478A8676}"/>
              </a:ext>
            </a:extLst>
          </p:cNvPr>
          <p:cNvSpPr>
            <a:spLocks noGrp="1" noChangeArrowheads="1"/>
          </p:cNvSpPr>
          <p:nvPr>
            <p:ph type="title"/>
          </p:nvPr>
        </p:nvSpPr>
        <p:spPr/>
        <p:txBody>
          <a:bodyPr/>
          <a:lstStyle/>
          <a:p>
            <a:r>
              <a:rPr lang="en-US" altLang="zh-CN" sz="3200" dirty="0" err="1"/>
              <a:t>Eg.</a:t>
            </a:r>
            <a:r>
              <a:rPr lang="en-US" altLang="zh-CN" sz="3200" dirty="0"/>
              <a:t>, Time Ontology (Nonlogical Lexicon)</a:t>
            </a:r>
            <a:endParaRPr lang="zh-CN" altLang="en-US" sz="3200" dirty="0"/>
          </a:p>
        </p:txBody>
      </p:sp>
      <p:sp>
        <p:nvSpPr>
          <p:cNvPr id="3" name="内容占位符 2">
            <a:extLst>
              <a:ext uri="{FF2B5EF4-FFF2-40B4-BE49-F238E27FC236}">
                <a16:creationId xmlns:a16="http://schemas.microsoft.com/office/drawing/2014/main" id="{EE8A5EEA-B95B-4D63-8B8B-3B1E0B62960D}"/>
              </a:ext>
            </a:extLst>
          </p:cNvPr>
          <p:cNvSpPr>
            <a:spLocks noGrp="1"/>
          </p:cNvSpPr>
          <p:nvPr>
            <p:ph idx="1"/>
          </p:nvPr>
        </p:nvSpPr>
        <p:spPr/>
        <p:txBody>
          <a:bodyPr/>
          <a:lstStyle/>
          <a:p>
            <a:r>
              <a:rPr lang="en-US" altLang="zh-CN" sz="2400" dirty="0"/>
              <a:t>There are two subclasses of </a:t>
            </a:r>
            <a:r>
              <a:rPr lang="en-US" altLang="zh-CN" sz="2400" i="1" dirty="0" err="1">
                <a:solidFill>
                  <a:schemeClr val="accent1">
                    <a:lumMod val="50000"/>
                  </a:schemeClr>
                </a:solidFill>
              </a:rPr>
              <a:t>TemporalEntity</a:t>
            </a:r>
            <a:r>
              <a:rPr lang="en-US" altLang="zh-CN" sz="2400" dirty="0"/>
              <a:t>: </a:t>
            </a:r>
            <a:r>
              <a:rPr lang="en-US" altLang="zh-CN" sz="2400" i="1" dirty="0">
                <a:solidFill>
                  <a:schemeClr val="accent1">
                    <a:lumMod val="50000"/>
                  </a:schemeClr>
                </a:solidFill>
              </a:rPr>
              <a:t>Instant</a:t>
            </a:r>
            <a:r>
              <a:rPr lang="en-US" altLang="zh-CN" sz="2400" dirty="0"/>
              <a:t> and </a:t>
            </a:r>
            <a:r>
              <a:rPr lang="en-US" altLang="zh-CN" sz="2400" i="1" dirty="0">
                <a:solidFill>
                  <a:schemeClr val="accent1">
                    <a:lumMod val="50000"/>
                  </a:schemeClr>
                </a:solidFill>
              </a:rPr>
              <a:t>Interval</a:t>
            </a:r>
          </a:p>
          <a:p>
            <a:pPr marL="457200" lvl="1" indent="0">
              <a:buNone/>
            </a:pPr>
            <a:r>
              <a:rPr lang="en-US" altLang="zh-CN" sz="1600" b="1" dirty="0">
                <a:solidFill>
                  <a:srgbClr val="FF0000"/>
                </a:solidFill>
                <a:latin typeface="Times New Roman" panose="02020603050405020304" pitchFamily="18" charset="0"/>
                <a:cs typeface="Times New Roman" panose="02020603050405020304" pitchFamily="18" charset="0"/>
              </a:rPr>
              <a:t>Interval(T) ⊃ </a:t>
            </a:r>
            <a:r>
              <a:rPr lang="en-US" altLang="zh-CN" sz="1600" b="1" dirty="0" err="1">
                <a:solidFill>
                  <a:srgbClr val="FF0000"/>
                </a:solidFill>
                <a:latin typeface="Times New Roman" panose="02020603050405020304" pitchFamily="18" charset="0"/>
                <a:cs typeface="Times New Roman" panose="02020603050405020304" pitchFamily="18" charset="0"/>
              </a:rPr>
              <a:t>TemporalEntity</a:t>
            </a:r>
            <a:r>
              <a:rPr lang="en-US" altLang="zh-CN" sz="1600" b="1" dirty="0">
                <a:solidFill>
                  <a:srgbClr val="FF0000"/>
                </a:solidFill>
                <a:latin typeface="Times New Roman" panose="02020603050405020304" pitchFamily="18" charset="0"/>
                <a:cs typeface="Times New Roman" panose="02020603050405020304" pitchFamily="18" charset="0"/>
              </a:rPr>
              <a:t>(T)</a:t>
            </a:r>
          </a:p>
          <a:p>
            <a:pPr marL="457200" lvl="1" indent="0">
              <a:buNone/>
            </a:pPr>
            <a:r>
              <a:rPr lang="en-US" altLang="zh-CN" sz="1600" b="1" dirty="0">
                <a:solidFill>
                  <a:srgbClr val="FF0000"/>
                </a:solidFill>
                <a:latin typeface="Times New Roman" panose="02020603050405020304" pitchFamily="18" charset="0"/>
                <a:cs typeface="Times New Roman" panose="02020603050405020304" pitchFamily="18" charset="0"/>
              </a:rPr>
              <a:t>Instant(t) ⊃ </a:t>
            </a:r>
            <a:r>
              <a:rPr lang="en-US" altLang="zh-CN" sz="1600" b="1" dirty="0" err="1">
                <a:solidFill>
                  <a:srgbClr val="FF0000"/>
                </a:solidFill>
                <a:latin typeface="Times New Roman" panose="02020603050405020304" pitchFamily="18" charset="0"/>
                <a:cs typeface="Times New Roman" panose="02020603050405020304" pitchFamily="18" charset="0"/>
              </a:rPr>
              <a:t>TemporalEntity</a:t>
            </a:r>
            <a:r>
              <a:rPr lang="en-US" altLang="zh-CN" sz="1600" b="1" dirty="0">
                <a:solidFill>
                  <a:srgbClr val="FF0000"/>
                </a:solidFill>
                <a:latin typeface="Times New Roman" panose="02020603050405020304" pitchFamily="18" charset="0"/>
                <a:cs typeface="Times New Roman" panose="02020603050405020304" pitchFamily="18" charset="0"/>
              </a:rPr>
              <a:t>(t)</a:t>
            </a:r>
          </a:p>
          <a:p>
            <a:r>
              <a:rPr lang="en-US" altLang="zh-CN" sz="2400" dirty="0"/>
              <a:t>These are the only two subclasses of temporal entities.</a:t>
            </a:r>
          </a:p>
          <a:p>
            <a:pPr marL="457200" lvl="1" indent="0">
              <a:buNone/>
            </a:pPr>
            <a:r>
              <a:rPr lang="fr-FR" altLang="zh-CN" sz="1600" b="1" dirty="0">
                <a:solidFill>
                  <a:srgbClr val="FF0000"/>
                </a:solidFill>
                <a:latin typeface="Times New Roman" panose="02020603050405020304" pitchFamily="18" charset="0"/>
                <a:cs typeface="Times New Roman" panose="02020603050405020304" pitchFamily="18" charset="0"/>
              </a:rPr>
              <a:t>(∀ T)[TemporalEntity(T) ⊃ Interval(T) ∨ Instant(T)]</a:t>
            </a:r>
          </a:p>
          <a:p>
            <a:r>
              <a:rPr lang="en-US" altLang="zh-CN" sz="2400" dirty="0"/>
              <a:t>The predicates </a:t>
            </a:r>
            <a:r>
              <a:rPr lang="en-US" altLang="zh-CN" sz="2400" i="1" dirty="0">
                <a:solidFill>
                  <a:schemeClr val="accent1">
                    <a:lumMod val="50000"/>
                  </a:schemeClr>
                </a:solidFill>
              </a:rPr>
              <a:t>begins</a:t>
            </a:r>
            <a:r>
              <a:rPr lang="en-US" altLang="zh-CN" sz="2400" dirty="0"/>
              <a:t> and </a:t>
            </a:r>
            <a:r>
              <a:rPr lang="en-US" altLang="zh-CN" sz="2400" i="1" dirty="0">
                <a:solidFill>
                  <a:schemeClr val="accent1">
                    <a:lumMod val="50000"/>
                  </a:schemeClr>
                </a:solidFill>
              </a:rPr>
              <a:t>ends</a:t>
            </a:r>
            <a:r>
              <a:rPr lang="en-US" altLang="zh-CN" sz="2400" dirty="0"/>
              <a:t> are relations between instants and temporal entities.</a:t>
            </a:r>
          </a:p>
          <a:p>
            <a:pPr marL="457200" lvl="1" indent="0">
              <a:buNone/>
            </a:pPr>
            <a:r>
              <a:rPr lang="fr-FR" altLang="zh-CN" sz="1600" b="1" dirty="0">
                <a:solidFill>
                  <a:srgbClr val="FF0000"/>
                </a:solidFill>
                <a:latin typeface="Times New Roman" panose="02020603050405020304" pitchFamily="18" charset="0"/>
                <a:cs typeface="Times New Roman" panose="02020603050405020304" pitchFamily="18" charset="0"/>
              </a:rPr>
              <a:t>begins(t,T) ⊃ Instant(t) ∧ TemporalEntity(T)</a:t>
            </a:r>
          </a:p>
          <a:p>
            <a:pPr marL="457200" lvl="1" indent="0">
              <a:buNone/>
            </a:pPr>
            <a:r>
              <a:rPr lang="fr-FR" altLang="zh-CN" sz="1600" b="1" dirty="0">
                <a:solidFill>
                  <a:srgbClr val="FF0000"/>
                </a:solidFill>
                <a:latin typeface="Times New Roman" panose="02020603050405020304" pitchFamily="18" charset="0"/>
                <a:cs typeface="Times New Roman" panose="02020603050405020304" pitchFamily="18" charset="0"/>
              </a:rPr>
              <a:t>ends(t,T) ⊃ Instant(t) ∧ TemporalEntity(T)</a:t>
            </a:r>
            <a:endParaRPr lang="en-US" altLang="zh-CN" sz="16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3B4FA06-3BEC-4BAE-8EBC-FAD8478A8676}"/>
              </a:ext>
            </a:extLst>
          </p:cNvPr>
          <p:cNvSpPr>
            <a:spLocks noGrp="1" noChangeArrowheads="1"/>
          </p:cNvSpPr>
          <p:nvPr>
            <p:ph type="title"/>
          </p:nvPr>
        </p:nvSpPr>
        <p:spPr/>
        <p:txBody>
          <a:bodyPr/>
          <a:lstStyle/>
          <a:p>
            <a:r>
              <a:rPr lang="en-US" altLang="zh-CN" sz="3200" dirty="0"/>
              <a:t>Example: Time Ontology</a:t>
            </a:r>
            <a:r>
              <a:rPr lang="zh-CN" altLang="en-US" sz="3200" dirty="0"/>
              <a:t>（</a:t>
            </a:r>
            <a:r>
              <a:rPr lang="en-US" altLang="zh-CN" sz="3200" dirty="0"/>
              <a:t>2</a:t>
            </a:r>
            <a:r>
              <a:rPr lang="zh-CN" altLang="en-US" sz="3200" dirty="0"/>
              <a:t>）</a:t>
            </a:r>
          </a:p>
        </p:txBody>
      </p:sp>
      <p:sp>
        <p:nvSpPr>
          <p:cNvPr id="3" name="内容占位符 2">
            <a:extLst>
              <a:ext uri="{FF2B5EF4-FFF2-40B4-BE49-F238E27FC236}">
                <a16:creationId xmlns:a16="http://schemas.microsoft.com/office/drawing/2014/main" id="{EE8A5EEA-B95B-4D63-8B8B-3B1E0B62960D}"/>
              </a:ext>
            </a:extLst>
          </p:cNvPr>
          <p:cNvSpPr>
            <a:spLocks noGrp="1"/>
          </p:cNvSpPr>
          <p:nvPr>
            <p:ph idx="1"/>
          </p:nvPr>
        </p:nvSpPr>
        <p:spPr/>
        <p:txBody>
          <a:bodyPr/>
          <a:lstStyle/>
          <a:p>
            <a:r>
              <a:rPr lang="en-US" altLang="zh-CN" sz="2400" i="1" dirty="0">
                <a:solidFill>
                  <a:schemeClr val="accent1">
                    <a:lumMod val="50000"/>
                  </a:schemeClr>
                </a:solidFill>
              </a:rPr>
              <a:t>before</a:t>
            </a:r>
            <a:r>
              <a:rPr lang="en-US" altLang="zh-CN" sz="2400" dirty="0"/>
              <a:t> between instants can be defined by the comparison between parsed long integers of instants.</a:t>
            </a:r>
          </a:p>
          <a:p>
            <a:pPr marL="457200" lvl="1" indent="0">
              <a:buNone/>
            </a:pPr>
            <a:r>
              <a:rPr lang="en-US" altLang="zh-CN" sz="1600" b="1" dirty="0">
                <a:solidFill>
                  <a:srgbClr val="FF0000"/>
                </a:solidFill>
                <a:latin typeface="Times New Roman" panose="02020603050405020304" pitchFamily="18" charset="0"/>
                <a:cs typeface="Times New Roman" panose="02020603050405020304" pitchFamily="18" charset="0"/>
              </a:rPr>
              <a:t>(∀ t1 ,t 2 )[before(t1 ,t 2 )</a:t>
            </a:r>
          </a:p>
          <a:p>
            <a:pPr marL="457200" lvl="1" indent="0">
              <a:buNone/>
            </a:pPr>
            <a:r>
              <a:rPr lang="en-US" altLang="zh-CN" sz="1600" b="1" dirty="0">
                <a:solidFill>
                  <a:srgbClr val="FF0000"/>
                </a:solidFill>
                <a:latin typeface="Times New Roman" panose="02020603050405020304" pitchFamily="18" charset="0"/>
                <a:cs typeface="Times New Roman" panose="02020603050405020304" pitchFamily="18" charset="0"/>
              </a:rPr>
              <a:t>≡ (∃ t1 ,t 2 )[</a:t>
            </a:r>
            <a:r>
              <a:rPr lang="en-US" altLang="zh-CN" sz="1600" b="1" dirty="0" err="1">
                <a:solidFill>
                  <a:srgbClr val="FF0000"/>
                </a:solidFill>
                <a:latin typeface="Times New Roman" panose="02020603050405020304" pitchFamily="18" charset="0"/>
                <a:cs typeface="Times New Roman" panose="02020603050405020304" pitchFamily="18" charset="0"/>
              </a:rPr>
              <a:t>parseLong</a:t>
            </a:r>
            <a:r>
              <a:rPr lang="en-US" altLang="zh-CN" sz="1600" b="1" dirty="0">
                <a:solidFill>
                  <a:srgbClr val="FF0000"/>
                </a:solidFill>
                <a:latin typeface="Times New Roman" panose="02020603050405020304" pitchFamily="18" charset="0"/>
                <a:cs typeface="Times New Roman" panose="02020603050405020304" pitchFamily="18" charset="0"/>
              </a:rPr>
              <a:t>(num1,t1) ) ∧ </a:t>
            </a:r>
            <a:r>
              <a:rPr lang="en-US" altLang="zh-CN" sz="1600" b="1" dirty="0" err="1">
                <a:solidFill>
                  <a:srgbClr val="FF0000"/>
                </a:solidFill>
                <a:latin typeface="Times New Roman" panose="02020603050405020304" pitchFamily="18" charset="0"/>
                <a:cs typeface="Times New Roman" panose="02020603050405020304" pitchFamily="18" charset="0"/>
              </a:rPr>
              <a:t>parseLong</a:t>
            </a:r>
            <a:r>
              <a:rPr lang="en-US" altLang="zh-CN" sz="1600" b="1" dirty="0">
                <a:solidFill>
                  <a:srgbClr val="FF0000"/>
                </a:solidFill>
                <a:latin typeface="Times New Roman" panose="02020603050405020304" pitchFamily="18" charset="0"/>
                <a:cs typeface="Times New Roman" panose="02020603050405020304" pitchFamily="18" charset="0"/>
              </a:rPr>
              <a:t>(num2,t 2 ) ∧ t2</a:t>
            </a:r>
            <a:r>
              <a:rPr lang="zh-CN" altLang="en-US" sz="1600" b="1" dirty="0">
                <a:solidFill>
                  <a:srgbClr val="FF0000"/>
                </a:solidFill>
                <a:latin typeface="Times New Roman" panose="02020603050405020304" pitchFamily="18" charset="0"/>
                <a:cs typeface="Times New Roman" panose="02020603050405020304" pitchFamily="18" charset="0"/>
              </a:rPr>
              <a:t>＞</a:t>
            </a:r>
            <a:r>
              <a:rPr lang="en-US" altLang="zh-CN" sz="1600" b="1" dirty="0">
                <a:solidFill>
                  <a:srgbClr val="FF0000"/>
                </a:solidFill>
                <a:latin typeface="Times New Roman" panose="02020603050405020304" pitchFamily="18" charset="0"/>
                <a:cs typeface="Times New Roman" panose="02020603050405020304" pitchFamily="18" charset="0"/>
              </a:rPr>
              <a:t>t1]]</a:t>
            </a:r>
          </a:p>
          <a:p>
            <a:r>
              <a:rPr lang="en-US" altLang="zh-CN" sz="2400" i="1" dirty="0">
                <a:solidFill>
                  <a:schemeClr val="accent1">
                    <a:lumMod val="50000"/>
                  </a:schemeClr>
                </a:solidFill>
              </a:rPr>
              <a:t>before</a:t>
            </a:r>
            <a:r>
              <a:rPr lang="en-US" altLang="zh-CN" sz="2400" dirty="0"/>
              <a:t> between intervals can be derived from </a:t>
            </a:r>
            <a:r>
              <a:rPr lang="en-US" altLang="zh-CN" sz="2400" i="1" dirty="0">
                <a:solidFill>
                  <a:schemeClr val="accent1">
                    <a:lumMod val="50000"/>
                  </a:schemeClr>
                </a:solidFill>
              </a:rPr>
              <a:t>before</a:t>
            </a:r>
            <a:r>
              <a:rPr lang="en-US" altLang="zh-CN" sz="2400" dirty="0"/>
              <a:t> between instants.</a:t>
            </a:r>
          </a:p>
          <a:p>
            <a:pPr marL="457200" lvl="1" indent="0">
              <a:buNone/>
            </a:pPr>
            <a:r>
              <a:rPr lang="en-US" altLang="zh-CN" sz="1600" b="1" dirty="0">
                <a:solidFill>
                  <a:srgbClr val="FF0000"/>
                </a:solidFill>
                <a:latin typeface="Times New Roman" panose="02020603050405020304" pitchFamily="18" charset="0"/>
                <a:cs typeface="Times New Roman" panose="02020603050405020304" pitchFamily="18" charset="0"/>
              </a:rPr>
              <a:t>(∀ T1 ,T 2 )[before(T1 ,T 2 )</a:t>
            </a:r>
          </a:p>
          <a:p>
            <a:pPr marL="457200" lvl="1" indent="0">
              <a:buNone/>
            </a:pPr>
            <a:r>
              <a:rPr lang="en-US" altLang="zh-CN" sz="1600" b="1" dirty="0">
                <a:solidFill>
                  <a:srgbClr val="FF0000"/>
                </a:solidFill>
                <a:latin typeface="Times New Roman" panose="02020603050405020304" pitchFamily="18" charset="0"/>
                <a:cs typeface="Times New Roman" panose="02020603050405020304" pitchFamily="18" charset="0"/>
              </a:rPr>
              <a:t>≡ (∃ t1 ,t 2 )[ends(t1 ,T 1 ) ∧ begins(t 2 ,T 2 ) ∧ before(t1,t2)]]</a:t>
            </a:r>
          </a:p>
        </p:txBody>
      </p:sp>
    </p:spTree>
    <p:extLst>
      <p:ext uri="{BB962C8B-B14F-4D97-AF65-F5344CB8AC3E}">
        <p14:creationId xmlns:p14="http://schemas.microsoft.com/office/powerpoint/2010/main" val="40333751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3B4FA06-3BEC-4BAE-8EBC-FAD8478A8676}"/>
              </a:ext>
            </a:extLst>
          </p:cNvPr>
          <p:cNvSpPr>
            <a:spLocks noGrp="1" noChangeArrowheads="1"/>
          </p:cNvSpPr>
          <p:nvPr>
            <p:ph type="title"/>
          </p:nvPr>
        </p:nvSpPr>
        <p:spPr/>
        <p:txBody>
          <a:bodyPr/>
          <a:lstStyle/>
          <a:p>
            <a:r>
              <a:rPr lang="en-US" altLang="zh-CN" sz="3200" dirty="0"/>
              <a:t>Example: Time Ontology</a:t>
            </a:r>
            <a:r>
              <a:rPr lang="zh-CN" altLang="en-US" sz="3200" dirty="0"/>
              <a:t>（</a:t>
            </a:r>
            <a:r>
              <a:rPr lang="en-US" altLang="zh-CN" sz="3200" dirty="0"/>
              <a:t>3</a:t>
            </a:r>
            <a:r>
              <a:rPr lang="zh-CN" altLang="en-US" sz="3200" dirty="0"/>
              <a:t>）</a:t>
            </a:r>
          </a:p>
        </p:txBody>
      </p:sp>
      <p:sp>
        <p:nvSpPr>
          <p:cNvPr id="3" name="内容占位符 2">
            <a:extLst>
              <a:ext uri="{FF2B5EF4-FFF2-40B4-BE49-F238E27FC236}">
                <a16:creationId xmlns:a16="http://schemas.microsoft.com/office/drawing/2014/main" id="{EE8A5EEA-B95B-4D63-8B8B-3B1E0B62960D}"/>
              </a:ext>
            </a:extLst>
          </p:cNvPr>
          <p:cNvSpPr>
            <a:spLocks noGrp="1"/>
          </p:cNvSpPr>
          <p:nvPr>
            <p:ph idx="1"/>
          </p:nvPr>
        </p:nvSpPr>
        <p:spPr/>
        <p:txBody>
          <a:bodyPr/>
          <a:lstStyle/>
          <a:p>
            <a:r>
              <a:rPr lang="en-US" altLang="zh-CN" sz="2400" dirty="0"/>
              <a:t>overlaps between 2 time intervals can be derived from the relations </a:t>
            </a:r>
            <a:r>
              <a:rPr lang="en-US" altLang="zh-CN" sz="2400" i="1" dirty="0">
                <a:solidFill>
                  <a:schemeClr val="accent1">
                    <a:lumMod val="50000"/>
                  </a:schemeClr>
                </a:solidFill>
              </a:rPr>
              <a:t>before</a:t>
            </a:r>
            <a:r>
              <a:rPr lang="en-US" altLang="zh-CN" sz="2400" dirty="0"/>
              <a:t> among the </a:t>
            </a:r>
            <a:r>
              <a:rPr lang="en-US" altLang="zh-CN" sz="2400" i="1" dirty="0">
                <a:solidFill>
                  <a:schemeClr val="accent1">
                    <a:lumMod val="50000"/>
                  </a:schemeClr>
                </a:solidFill>
              </a:rPr>
              <a:t>begins</a:t>
            </a:r>
            <a:r>
              <a:rPr lang="en-US" altLang="zh-CN" sz="2400" dirty="0"/>
              <a:t> and </a:t>
            </a:r>
            <a:r>
              <a:rPr lang="en-US" altLang="zh-CN" sz="2400" i="1" dirty="0">
                <a:solidFill>
                  <a:schemeClr val="accent1">
                    <a:lumMod val="50000"/>
                  </a:schemeClr>
                </a:solidFill>
              </a:rPr>
              <a:t>ends </a:t>
            </a:r>
            <a:r>
              <a:rPr lang="en-US" altLang="zh-CN" sz="2400" dirty="0"/>
              <a:t>timepoints of the intervals.</a:t>
            </a:r>
          </a:p>
          <a:p>
            <a:pPr marL="457200" lvl="1" indent="0">
              <a:buNone/>
            </a:pPr>
            <a:r>
              <a:rPr lang="fr-FR" altLang="zh-CN" sz="1600" b="1" dirty="0">
                <a:solidFill>
                  <a:srgbClr val="FF0000"/>
                </a:solidFill>
                <a:latin typeface="Times New Roman" panose="02020603050405020304" pitchFamily="18" charset="0"/>
                <a:cs typeface="Times New Roman" panose="02020603050405020304" pitchFamily="18" charset="0"/>
              </a:rPr>
              <a:t>(∀ T1 ,T 2 )[</a:t>
            </a:r>
            <a:r>
              <a:rPr lang="en-US" altLang="zh-CN" sz="1600" b="1" dirty="0">
                <a:solidFill>
                  <a:srgbClr val="FF0000"/>
                </a:solidFill>
                <a:latin typeface="Times New Roman" panose="02020603050405020304" pitchFamily="18" charset="0"/>
                <a:cs typeface="Times New Roman" panose="02020603050405020304" pitchFamily="18" charset="0"/>
              </a:rPr>
              <a:t>o</a:t>
            </a:r>
            <a:r>
              <a:rPr lang="fr-FR" altLang="zh-CN" sz="1600" b="1" dirty="0">
                <a:solidFill>
                  <a:srgbClr val="FF0000"/>
                </a:solidFill>
                <a:latin typeface="Times New Roman" panose="02020603050405020304" pitchFamily="18" charset="0"/>
                <a:cs typeface="Times New Roman" panose="02020603050405020304" pitchFamily="18" charset="0"/>
              </a:rPr>
              <a:t>verlaps(T1 ,T 2 )</a:t>
            </a:r>
          </a:p>
          <a:p>
            <a:pPr marL="457200" lvl="1" indent="0">
              <a:buNone/>
            </a:pPr>
            <a:r>
              <a:rPr lang="fr-FR" altLang="zh-CN" sz="1600" b="1" dirty="0">
                <a:solidFill>
                  <a:srgbClr val="FF0000"/>
                </a:solidFill>
                <a:latin typeface="Times New Roman" panose="02020603050405020304" pitchFamily="18" charset="0"/>
                <a:cs typeface="Times New Roman" panose="02020603050405020304" pitchFamily="18" charset="0"/>
              </a:rPr>
              <a:t>≡ [</a:t>
            </a:r>
            <a:r>
              <a:rPr lang="en-US" altLang="zh-CN" sz="1600" b="1" dirty="0">
                <a:solidFill>
                  <a:srgbClr val="FF0000"/>
                </a:solidFill>
                <a:latin typeface="Times New Roman" panose="02020603050405020304" pitchFamily="18" charset="0"/>
                <a:cs typeface="Times New Roman" panose="02020603050405020304" pitchFamily="18" charset="0"/>
              </a:rPr>
              <a:t>Time</a:t>
            </a:r>
            <a:r>
              <a:rPr lang="fr-FR" altLang="zh-CN" sz="1600" b="1" dirty="0">
                <a:solidFill>
                  <a:srgbClr val="FF0000"/>
                </a:solidFill>
                <a:latin typeface="Times New Roman" panose="02020603050405020304" pitchFamily="18" charset="0"/>
                <a:cs typeface="Times New Roman" panose="02020603050405020304" pitchFamily="18" charset="0"/>
              </a:rPr>
              <a:t>Interval(T1 ) ∧ </a:t>
            </a:r>
            <a:r>
              <a:rPr lang="en-US" altLang="zh-CN" sz="1600" b="1" dirty="0">
                <a:solidFill>
                  <a:srgbClr val="FF0000"/>
                </a:solidFill>
                <a:latin typeface="Times New Roman" panose="02020603050405020304" pitchFamily="18" charset="0"/>
                <a:cs typeface="Times New Roman" panose="02020603050405020304" pitchFamily="18" charset="0"/>
              </a:rPr>
              <a:t>Time</a:t>
            </a:r>
            <a:r>
              <a:rPr lang="fr-FR" altLang="zh-CN" sz="1600" b="1" dirty="0">
                <a:solidFill>
                  <a:srgbClr val="FF0000"/>
                </a:solidFill>
                <a:latin typeface="Times New Roman" panose="02020603050405020304" pitchFamily="18" charset="0"/>
                <a:cs typeface="Times New Roman" panose="02020603050405020304" pitchFamily="18" charset="0"/>
              </a:rPr>
              <a:t>Interval(T 2 )</a:t>
            </a:r>
          </a:p>
          <a:p>
            <a:pPr marL="457200" lvl="1" indent="0">
              <a:buNone/>
            </a:pPr>
            <a:r>
              <a:rPr lang="fr-FR" altLang="zh-CN" sz="1600" b="1" dirty="0">
                <a:solidFill>
                  <a:srgbClr val="FF0000"/>
                </a:solidFill>
                <a:latin typeface="Times New Roman" panose="02020603050405020304" pitchFamily="18" charset="0"/>
                <a:cs typeface="Times New Roman" panose="02020603050405020304" pitchFamily="18" charset="0"/>
              </a:rPr>
              <a:t>∧ (∃ t 2 ,t 3 )[ends(t 2 ,T1 ) ∧ begins(t 3 ,T 2 ) ∧ before(t 3 ,t 2 )</a:t>
            </a:r>
          </a:p>
          <a:p>
            <a:pPr marL="457200" lvl="1" indent="0">
              <a:buNone/>
            </a:pPr>
            <a:r>
              <a:rPr lang="fr-FR" altLang="zh-CN" sz="1600" b="1" dirty="0">
                <a:solidFill>
                  <a:srgbClr val="FF0000"/>
                </a:solidFill>
                <a:latin typeface="Times New Roman" panose="02020603050405020304" pitchFamily="18" charset="0"/>
                <a:cs typeface="Times New Roman" panose="02020603050405020304" pitchFamily="18" charset="0"/>
              </a:rPr>
              <a:t>∧ (∀ t 1 )[begins(t 1 ,T1 ) ⊃ before(t1 ,t 3 )]</a:t>
            </a:r>
          </a:p>
          <a:p>
            <a:pPr marL="457200" lvl="1" indent="0">
              <a:buNone/>
            </a:pPr>
            <a:r>
              <a:rPr lang="fr-FR" altLang="zh-CN" sz="1600" b="1" dirty="0">
                <a:solidFill>
                  <a:srgbClr val="FF0000"/>
                </a:solidFill>
                <a:latin typeface="Times New Roman" panose="02020603050405020304" pitchFamily="18" charset="0"/>
                <a:cs typeface="Times New Roman" panose="02020603050405020304" pitchFamily="18" charset="0"/>
              </a:rPr>
              <a:t>∧ (∀ t 4 )[ends(t 4 ,T 2 ) ⊃ before(t 2 ,t 4 )]]]]</a:t>
            </a:r>
          </a:p>
        </p:txBody>
      </p:sp>
      <p:cxnSp>
        <p:nvCxnSpPr>
          <p:cNvPr id="4" name="直接箭头连接符 3">
            <a:extLst>
              <a:ext uri="{FF2B5EF4-FFF2-40B4-BE49-F238E27FC236}">
                <a16:creationId xmlns:a16="http://schemas.microsoft.com/office/drawing/2014/main" id="{00018A29-FD90-4A47-BEDB-F1195BD33A57}"/>
              </a:ext>
            </a:extLst>
          </p:cNvPr>
          <p:cNvCxnSpPr>
            <a:cxnSpLocks/>
          </p:cNvCxnSpPr>
          <p:nvPr/>
        </p:nvCxnSpPr>
        <p:spPr bwMode="auto">
          <a:xfrm>
            <a:off x="6076709" y="5382228"/>
            <a:ext cx="133108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矩形 5">
            <a:extLst>
              <a:ext uri="{FF2B5EF4-FFF2-40B4-BE49-F238E27FC236}">
                <a16:creationId xmlns:a16="http://schemas.microsoft.com/office/drawing/2014/main" id="{5C3C0854-028B-4AB3-A691-181B70F629CD}"/>
              </a:ext>
            </a:extLst>
          </p:cNvPr>
          <p:cNvSpPr/>
          <p:nvPr/>
        </p:nvSpPr>
        <p:spPr>
          <a:xfrm>
            <a:off x="7161576" y="5012896"/>
            <a:ext cx="492443" cy="369332"/>
          </a:xfrm>
          <a:prstGeom prst="rect">
            <a:avLst/>
          </a:prstGeom>
        </p:spPr>
        <p:txBody>
          <a:bodyPr wrap="none">
            <a:spAutoFit/>
          </a:bodyPr>
          <a:lstStyle/>
          <a:p>
            <a:r>
              <a:rPr lang="fr-FR" altLang="zh-CN" b="1" dirty="0">
                <a:solidFill>
                  <a:srgbClr val="FF0000"/>
                </a:solidFill>
                <a:latin typeface="Times New Roman" panose="02020603050405020304" pitchFamily="18" charset="0"/>
                <a:cs typeface="Times New Roman" panose="02020603050405020304" pitchFamily="18" charset="0"/>
              </a:rPr>
              <a:t>t 2 </a:t>
            </a:r>
            <a:endParaRPr lang="zh-CN" altLang="en-US" dirty="0"/>
          </a:p>
        </p:txBody>
      </p:sp>
      <p:sp>
        <p:nvSpPr>
          <p:cNvPr id="7" name="矩形 6">
            <a:extLst>
              <a:ext uri="{FF2B5EF4-FFF2-40B4-BE49-F238E27FC236}">
                <a16:creationId xmlns:a16="http://schemas.microsoft.com/office/drawing/2014/main" id="{692B1F76-9638-4355-B6BE-2BDA86643222}"/>
              </a:ext>
            </a:extLst>
          </p:cNvPr>
          <p:cNvSpPr/>
          <p:nvPr/>
        </p:nvSpPr>
        <p:spPr>
          <a:xfrm>
            <a:off x="5830487" y="4997999"/>
            <a:ext cx="492443" cy="369332"/>
          </a:xfrm>
          <a:prstGeom prst="rect">
            <a:avLst/>
          </a:prstGeom>
        </p:spPr>
        <p:txBody>
          <a:bodyPr wrap="square">
            <a:spAutoFit/>
          </a:bodyPr>
          <a:lstStyle/>
          <a:p>
            <a:r>
              <a:rPr lang="fr-FR" altLang="zh-CN" b="1" dirty="0">
                <a:solidFill>
                  <a:srgbClr val="FF0000"/>
                </a:solidFill>
                <a:latin typeface="Times New Roman" panose="02020603050405020304" pitchFamily="18" charset="0"/>
                <a:cs typeface="Times New Roman" panose="02020603050405020304" pitchFamily="18" charset="0"/>
              </a:rPr>
              <a:t>t 1 </a:t>
            </a:r>
            <a:endParaRPr lang="zh-CN" altLang="en-US" dirty="0"/>
          </a:p>
        </p:txBody>
      </p:sp>
      <p:cxnSp>
        <p:nvCxnSpPr>
          <p:cNvPr id="9" name="直接箭头连接符 8">
            <a:extLst>
              <a:ext uri="{FF2B5EF4-FFF2-40B4-BE49-F238E27FC236}">
                <a16:creationId xmlns:a16="http://schemas.microsoft.com/office/drawing/2014/main" id="{E81BAADD-D4F6-4DCC-8649-737D440B1AD0}"/>
              </a:ext>
            </a:extLst>
          </p:cNvPr>
          <p:cNvCxnSpPr>
            <a:cxnSpLocks/>
          </p:cNvCxnSpPr>
          <p:nvPr/>
        </p:nvCxnSpPr>
        <p:spPr bwMode="auto">
          <a:xfrm>
            <a:off x="6726821" y="5858720"/>
            <a:ext cx="1331089"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矩形 9">
            <a:extLst>
              <a:ext uri="{FF2B5EF4-FFF2-40B4-BE49-F238E27FC236}">
                <a16:creationId xmlns:a16="http://schemas.microsoft.com/office/drawing/2014/main" id="{6675D907-D038-4058-99E6-C94BC0045FD9}"/>
              </a:ext>
            </a:extLst>
          </p:cNvPr>
          <p:cNvSpPr/>
          <p:nvPr/>
        </p:nvSpPr>
        <p:spPr>
          <a:xfrm>
            <a:off x="7811688" y="5489388"/>
            <a:ext cx="492443" cy="369332"/>
          </a:xfrm>
          <a:prstGeom prst="rect">
            <a:avLst/>
          </a:prstGeom>
        </p:spPr>
        <p:txBody>
          <a:bodyPr wrap="none">
            <a:spAutoFit/>
          </a:bodyPr>
          <a:lstStyle/>
          <a:p>
            <a:r>
              <a:rPr lang="fr-FR" altLang="zh-CN" b="1" dirty="0">
                <a:solidFill>
                  <a:srgbClr val="FF0000"/>
                </a:solidFill>
                <a:latin typeface="Times New Roman" panose="02020603050405020304" pitchFamily="18" charset="0"/>
                <a:cs typeface="Times New Roman" panose="02020603050405020304" pitchFamily="18" charset="0"/>
              </a:rPr>
              <a:t>t 4 </a:t>
            </a:r>
            <a:endParaRPr lang="zh-CN" altLang="en-US" dirty="0"/>
          </a:p>
        </p:txBody>
      </p:sp>
      <p:sp>
        <p:nvSpPr>
          <p:cNvPr id="11" name="矩形 10">
            <a:extLst>
              <a:ext uri="{FF2B5EF4-FFF2-40B4-BE49-F238E27FC236}">
                <a16:creationId xmlns:a16="http://schemas.microsoft.com/office/drawing/2014/main" id="{92A8ADDF-01E8-46D8-9B7F-6195964D7B62}"/>
              </a:ext>
            </a:extLst>
          </p:cNvPr>
          <p:cNvSpPr/>
          <p:nvPr/>
        </p:nvSpPr>
        <p:spPr>
          <a:xfrm>
            <a:off x="6480599" y="5474491"/>
            <a:ext cx="492443" cy="369332"/>
          </a:xfrm>
          <a:prstGeom prst="rect">
            <a:avLst/>
          </a:prstGeom>
        </p:spPr>
        <p:txBody>
          <a:bodyPr wrap="square">
            <a:spAutoFit/>
          </a:bodyPr>
          <a:lstStyle/>
          <a:p>
            <a:r>
              <a:rPr lang="fr-FR" altLang="zh-CN" b="1" dirty="0">
                <a:solidFill>
                  <a:srgbClr val="FF0000"/>
                </a:solidFill>
                <a:latin typeface="Times New Roman" panose="02020603050405020304" pitchFamily="18" charset="0"/>
                <a:cs typeface="Times New Roman" panose="02020603050405020304" pitchFamily="18" charset="0"/>
              </a:rPr>
              <a:t>t 3 </a:t>
            </a:r>
            <a:endParaRPr lang="zh-CN" altLang="en-US" dirty="0"/>
          </a:p>
        </p:txBody>
      </p:sp>
    </p:spTree>
    <p:extLst>
      <p:ext uri="{BB962C8B-B14F-4D97-AF65-F5344CB8AC3E}">
        <p14:creationId xmlns:p14="http://schemas.microsoft.com/office/powerpoint/2010/main" val="10314844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0096F67B-906C-4660-9ED8-FE2ACDCD6BD7}"/>
              </a:ext>
            </a:extLst>
          </p:cNvPr>
          <p:cNvSpPr>
            <a:spLocks noGrp="1" noChangeArrowheads="1"/>
          </p:cNvSpPr>
          <p:nvPr>
            <p:ph type="body" idx="1"/>
          </p:nvPr>
        </p:nvSpPr>
        <p:spPr/>
        <p:txBody>
          <a:bodyPr/>
          <a:lstStyle/>
          <a:p>
            <a:r>
              <a:rPr lang="en-US" altLang="zh-CN" sz="2800" b="0"/>
              <a:t>If the proposed axioms are insufficient to represent the formal competency questions and characterise the solutions to the questions, then additional objects or axioms must be added to the ontology until it is sufficient.</a:t>
            </a:r>
          </a:p>
          <a:p>
            <a:r>
              <a:rPr lang="en-US" altLang="zh-CN" sz="2800" b="0"/>
              <a:t>This development of axioms for the ontology with respect to the competency questions is therefore an </a:t>
            </a:r>
            <a:r>
              <a:rPr lang="en-US" altLang="zh-CN" sz="2800" b="0" i="1">
                <a:solidFill>
                  <a:srgbClr val="D60093"/>
                </a:solidFill>
              </a:rPr>
              <a:t>iterative process</a:t>
            </a:r>
            <a:r>
              <a:rPr lang="en-US" altLang="zh-CN" sz="2800" b="0"/>
              <a:t>.</a:t>
            </a:r>
          </a:p>
        </p:txBody>
      </p:sp>
      <p:sp>
        <p:nvSpPr>
          <p:cNvPr id="89091" name="Rectangle 4">
            <a:extLst>
              <a:ext uri="{FF2B5EF4-FFF2-40B4-BE49-F238E27FC236}">
                <a16:creationId xmlns:a16="http://schemas.microsoft.com/office/drawing/2014/main" id="{87EB2153-C9B5-44DF-A6B4-139CA9C8DFDF}"/>
              </a:ext>
            </a:extLst>
          </p:cNvPr>
          <p:cNvSpPr>
            <a:spLocks noGrp="1" noChangeArrowheads="1"/>
          </p:cNvSpPr>
          <p:nvPr>
            <p:ph type="title"/>
          </p:nvPr>
        </p:nvSpPr>
        <p:spPr>
          <a:noFill/>
        </p:spPr>
        <p:txBody>
          <a:bodyPr/>
          <a:lstStyle/>
          <a:p>
            <a:r>
              <a:rPr lang="en-US" altLang="zh-CN" sz="3200" dirty="0"/>
              <a:t>Competency Questions &amp; Axioms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1276C127-24F5-4D58-9965-E871B3CFF640}"/>
              </a:ext>
            </a:extLst>
          </p:cNvPr>
          <p:cNvSpPr>
            <a:spLocks noGrp="1" noChangeArrowheads="1"/>
          </p:cNvSpPr>
          <p:nvPr>
            <p:ph type="title"/>
          </p:nvPr>
        </p:nvSpPr>
        <p:spPr>
          <a:xfrm>
            <a:off x="1106488" y="414338"/>
            <a:ext cx="7605712" cy="847725"/>
          </a:xfrm>
        </p:spPr>
        <p:txBody>
          <a:bodyPr/>
          <a:lstStyle/>
          <a:p>
            <a:r>
              <a:rPr lang="en-US" altLang="zh-CN" sz="2400" dirty="0"/>
              <a:t>Comparing Axioms based on Competency Questions </a:t>
            </a:r>
          </a:p>
        </p:txBody>
      </p:sp>
      <p:sp>
        <p:nvSpPr>
          <p:cNvPr id="90115" name="Rectangle 3">
            <a:extLst>
              <a:ext uri="{FF2B5EF4-FFF2-40B4-BE49-F238E27FC236}">
                <a16:creationId xmlns:a16="http://schemas.microsoft.com/office/drawing/2014/main" id="{6B360563-4441-4E1E-9393-880078D70B45}"/>
              </a:ext>
            </a:extLst>
          </p:cNvPr>
          <p:cNvSpPr>
            <a:spLocks noGrp="1" noChangeArrowheads="1"/>
          </p:cNvSpPr>
          <p:nvPr>
            <p:ph type="body" idx="1"/>
          </p:nvPr>
        </p:nvSpPr>
        <p:spPr/>
        <p:txBody>
          <a:bodyPr/>
          <a:lstStyle/>
          <a:p>
            <a:r>
              <a:rPr lang="en-US" altLang="zh-CN"/>
              <a:t>There may be many different ways to</a:t>
            </a:r>
            <a:r>
              <a:rPr lang="en-US" altLang="zh-CN">
                <a:solidFill>
                  <a:srgbClr val="00E4A8"/>
                </a:solidFill>
              </a:rPr>
              <a:t> axiomatise </a:t>
            </a:r>
            <a:r>
              <a:rPr lang="en-US" altLang="zh-CN"/>
              <a:t>an ontology, but the formal competency questions are not generating these axioms. </a:t>
            </a:r>
          </a:p>
          <a:p>
            <a:r>
              <a:rPr lang="en-US" altLang="zh-CN"/>
              <a:t>We use them to evaluate the completeness of the sets of axioms in any particular axiomatisation.</a:t>
            </a:r>
          </a:p>
          <a:p>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a:extLst>
              <a:ext uri="{FF2B5EF4-FFF2-40B4-BE49-F238E27FC236}">
                <a16:creationId xmlns:a16="http://schemas.microsoft.com/office/drawing/2014/main" id="{16494BFA-D119-49CA-AE8B-354718D86795}"/>
              </a:ext>
            </a:extLst>
          </p:cNvPr>
          <p:cNvSpPr>
            <a:spLocks noGrp="1" noChangeArrowheads="1"/>
          </p:cNvSpPr>
          <p:nvPr>
            <p:ph type="body" idx="1"/>
          </p:nvPr>
        </p:nvSpPr>
        <p:spPr/>
        <p:txBody>
          <a:bodyPr/>
          <a:lstStyle/>
          <a:p>
            <a:pPr>
              <a:lnSpc>
                <a:spcPct val="90000"/>
              </a:lnSpc>
            </a:pPr>
            <a:r>
              <a:rPr lang="en-US" altLang="zh-CN" sz="2800" b="0" dirty="0"/>
              <a:t>we can compare the expressiveness of different sets of axioms using the competency questions.</a:t>
            </a:r>
          </a:p>
          <a:p>
            <a:pPr lvl="1">
              <a:lnSpc>
                <a:spcPct val="90000"/>
              </a:lnSpc>
            </a:pPr>
            <a:r>
              <a:rPr lang="en-US" altLang="zh-CN" sz="2400" b="0" dirty="0">
                <a:latin typeface="Times New Roman" panose="02020603050405020304" pitchFamily="18" charset="0"/>
                <a:cs typeface="Times New Roman" panose="02020603050405020304" pitchFamily="18" charset="0"/>
              </a:rPr>
              <a:t>If there is a competency question that one set of axioms can represent and another cannot, then the first set is more expressive.</a:t>
            </a:r>
          </a:p>
          <a:p>
            <a:pPr lvl="1">
              <a:lnSpc>
                <a:spcPct val="90000"/>
              </a:lnSpc>
            </a:pPr>
            <a:r>
              <a:rPr lang="en-US" altLang="zh-CN" sz="2400" b="0" dirty="0">
                <a:latin typeface="Times New Roman" panose="02020603050405020304" pitchFamily="18" charset="0"/>
                <a:cs typeface="Times New Roman" panose="02020603050405020304" pitchFamily="18" charset="0"/>
              </a:rPr>
              <a:t>If two different axiomatizations can represent a competency question and characterize its solutions, then they are equivalent with respect to the question, and any comparison must use other criteria.</a:t>
            </a:r>
          </a:p>
        </p:txBody>
      </p:sp>
      <p:sp>
        <p:nvSpPr>
          <p:cNvPr id="91139" name="Rectangle 4">
            <a:extLst>
              <a:ext uri="{FF2B5EF4-FFF2-40B4-BE49-F238E27FC236}">
                <a16:creationId xmlns:a16="http://schemas.microsoft.com/office/drawing/2014/main" id="{ACA306D2-9280-4487-98A1-4897D0CEA865}"/>
              </a:ext>
            </a:extLst>
          </p:cNvPr>
          <p:cNvSpPr>
            <a:spLocks noChangeArrowheads="1"/>
          </p:cNvSpPr>
          <p:nvPr/>
        </p:nvSpPr>
        <p:spPr bwMode="auto">
          <a:xfrm>
            <a:off x="1106488" y="323850"/>
            <a:ext cx="7416800" cy="847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eaLnBrk="0" hangingPunct="0"/>
            <a:r>
              <a:rPr lang="en-US" altLang="zh-CN" sz="3200" dirty="0">
                <a:solidFill>
                  <a:schemeClr val="accent2">
                    <a:lumMod val="50000"/>
                  </a:schemeClr>
                </a:solidFill>
                <a:latin typeface="Times New Roman" panose="02020603050405020304" pitchFamily="18" charset="0"/>
                <a:ea typeface="隶书" panose="02010509060101010101" pitchFamily="49" charset="-122"/>
                <a:cs typeface="Times New Roman" panose="02020603050405020304" pitchFamily="18" charset="0"/>
              </a:rPr>
              <a:t>Competency Questions &amp; Axioms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89105A3-1DDB-472F-B1F8-42816E6B3E13}"/>
              </a:ext>
            </a:extLst>
          </p:cNvPr>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en-US" altLang="zh-CN" dirty="0">
                <a:latin typeface="Times New Roman" panose="02020603050405020304" pitchFamily="18" charset="0"/>
                <a:cs typeface="Times New Roman" panose="02020603050405020304" pitchFamily="18" charset="0"/>
              </a:rPr>
              <a:t>What is an Ontology?</a:t>
            </a:r>
            <a:endParaRPr lang="zh-CN" altLang="en-US" dirty="0">
              <a:latin typeface="Times New Roman" panose="02020603050405020304" pitchFamily="18" charset="0"/>
              <a:cs typeface="Times New Roman" panose="02020603050405020304" pitchFamily="18" charset="0"/>
            </a:endParaRPr>
          </a:p>
        </p:txBody>
      </p:sp>
      <p:sp>
        <p:nvSpPr>
          <p:cNvPr id="19459" name="Rectangle 3">
            <a:extLst>
              <a:ext uri="{FF2B5EF4-FFF2-40B4-BE49-F238E27FC236}">
                <a16:creationId xmlns:a16="http://schemas.microsoft.com/office/drawing/2014/main" id="{D825749C-9203-474D-A995-888E6C8EC50F}"/>
              </a:ext>
            </a:extLst>
          </p:cNvPr>
          <p:cNvSpPr>
            <a:spLocks noGrp="1" noChangeArrowheads="1"/>
          </p:cNvSpPr>
          <p:nvPr>
            <p:ph idx="1"/>
          </p:nvPr>
        </p:nvSpPr>
        <p:spPr/>
        <p:txBody>
          <a:bodyPr/>
          <a:lstStyle/>
          <a:p>
            <a:pPr>
              <a:lnSpc>
                <a:spcPct val="80000"/>
              </a:lnSpc>
            </a:pPr>
            <a:r>
              <a:rPr lang="en-US" altLang="zh-CN" sz="2800" dirty="0"/>
              <a:t>A </a:t>
            </a:r>
            <a:r>
              <a:rPr lang="en-US" altLang="zh-CN" sz="2800" dirty="0">
                <a:solidFill>
                  <a:srgbClr val="FF0000"/>
                </a:solidFill>
              </a:rPr>
              <a:t>characterization</a:t>
            </a:r>
            <a:r>
              <a:rPr lang="en-US" altLang="zh-CN" sz="2800" dirty="0"/>
              <a:t> of the intended subject matter (class of applications) for </a:t>
            </a:r>
            <a:r>
              <a:rPr lang="en-US" altLang="zh-CN" sz="2800" dirty="0">
                <a:solidFill>
                  <a:srgbClr val="0070C0"/>
                </a:solidFill>
              </a:rPr>
              <a:t>a given conceptual model</a:t>
            </a:r>
            <a:r>
              <a:rPr lang="en-US" altLang="zh-CN" sz="2800" dirty="0"/>
              <a:t>.</a:t>
            </a:r>
          </a:p>
          <a:p>
            <a:pPr>
              <a:lnSpc>
                <a:spcPct val="80000"/>
              </a:lnSpc>
            </a:pPr>
            <a:r>
              <a:rPr lang="en-US" altLang="zh-CN" sz="2800" dirty="0"/>
              <a:t> We could do this in terms of </a:t>
            </a:r>
            <a:r>
              <a:rPr lang="en-US" altLang="zh-CN" sz="2800" dirty="0">
                <a:solidFill>
                  <a:srgbClr val="FF0000"/>
                </a:solidFill>
              </a:rPr>
              <a:t>standard vocabularies</a:t>
            </a:r>
            <a:r>
              <a:rPr lang="en-US" altLang="zh-CN" sz="2800" dirty="0"/>
              <a:t>, which characterize what you can talk about, given a particular conceptual model.</a:t>
            </a:r>
          </a:p>
          <a:p>
            <a:pPr>
              <a:lnSpc>
                <a:spcPct val="80000"/>
              </a:lnSpc>
            </a:pPr>
            <a:r>
              <a:rPr lang="en-US" altLang="zh-CN" sz="2800" dirty="0"/>
              <a:t>For example, we might have an ontology of time which treats time as a continuous line of (time) points (or, discrete, branching or other)</a:t>
            </a:r>
            <a:endParaRPr lang="zh-CN" altLang="en-US" sz="2800" dirty="0"/>
          </a:p>
        </p:txBody>
      </p:sp>
      <p:sp>
        <p:nvSpPr>
          <p:cNvPr id="19460" name="Text Box 4">
            <a:extLst>
              <a:ext uri="{FF2B5EF4-FFF2-40B4-BE49-F238E27FC236}">
                <a16:creationId xmlns:a16="http://schemas.microsoft.com/office/drawing/2014/main" id="{C8765963-4F52-44EC-8FE3-DC70683C7F6E}"/>
              </a:ext>
            </a:extLst>
          </p:cNvPr>
          <p:cNvSpPr txBox="1">
            <a:spLocks noChangeArrowheads="1"/>
          </p:cNvSpPr>
          <p:nvPr/>
        </p:nvSpPr>
        <p:spPr bwMode="auto">
          <a:xfrm>
            <a:off x="5903913" y="5768975"/>
            <a:ext cx="3240087" cy="400050"/>
          </a:xfrm>
          <a:prstGeom prst="rect">
            <a:avLst/>
          </a:prstGeom>
          <a:solidFill>
            <a:srgbClr val="D1E10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ahoma" panose="020B0604030504040204" pitchFamily="34" charset="0"/>
                <a:ea typeface="宋体" panose="02010600030101010101" pitchFamily="2" charset="-122"/>
              </a:defRPr>
            </a:lvl1pPr>
            <a:lvl2pPr marL="742950" indent="-285750" eaLnBrk="0" hangingPunct="0">
              <a:defRPr sz="3200">
                <a:solidFill>
                  <a:schemeClr val="tx1"/>
                </a:solidFill>
                <a:latin typeface="Tahoma" panose="020B0604030504040204" pitchFamily="34" charset="0"/>
                <a:ea typeface="宋体" panose="02010600030101010101" pitchFamily="2" charset="-122"/>
              </a:defRPr>
            </a:lvl2pPr>
            <a:lvl3pPr marL="1143000" indent="-228600" eaLnBrk="0" hangingPunct="0">
              <a:defRPr sz="3200">
                <a:solidFill>
                  <a:schemeClr val="tx1"/>
                </a:solidFill>
                <a:latin typeface="Tahoma" panose="020B0604030504040204" pitchFamily="34" charset="0"/>
                <a:ea typeface="宋体" panose="02010600030101010101" pitchFamily="2" charset="-122"/>
              </a:defRPr>
            </a:lvl3pPr>
            <a:lvl4pPr marL="1600200" indent="-228600" eaLnBrk="0" hangingPunct="0">
              <a:defRPr sz="3200">
                <a:solidFill>
                  <a:schemeClr val="tx1"/>
                </a:solidFill>
                <a:latin typeface="Tahoma" panose="020B0604030504040204" pitchFamily="34" charset="0"/>
                <a:ea typeface="宋体" panose="02010600030101010101" pitchFamily="2" charset="-122"/>
              </a:defRPr>
            </a:lvl4pPr>
            <a:lvl5pPr marL="2057400" indent="-228600" eaLnBrk="0" hangingPunct="0">
              <a:defRPr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en-US" altLang="zh-CN" sz="2000" b="1"/>
              <a:t>[John Mylopoulos 2004]</a:t>
            </a:r>
            <a:endParaRPr lang="zh-CN" altLang="en-US" sz="2000" b="1"/>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D2715C-CFB9-49D5-9DF7-C18669D87233}"/>
              </a:ext>
            </a:extLst>
          </p:cNvPr>
          <p:cNvPicPr>
            <a:picLocks noChangeAspect="1"/>
          </p:cNvPicPr>
          <p:nvPr/>
        </p:nvPicPr>
        <p:blipFill>
          <a:blip r:embed="rId3"/>
          <a:stretch>
            <a:fillRect/>
          </a:stretch>
        </p:blipFill>
        <p:spPr>
          <a:xfrm>
            <a:off x="144250" y="1941535"/>
            <a:ext cx="3987278" cy="1721284"/>
          </a:xfrm>
          <a:prstGeom prst="rect">
            <a:avLst/>
          </a:prstGeom>
        </p:spPr>
      </p:pic>
      <p:pic>
        <p:nvPicPr>
          <p:cNvPr id="4" name="图片 3">
            <a:extLst>
              <a:ext uri="{FF2B5EF4-FFF2-40B4-BE49-F238E27FC236}">
                <a16:creationId xmlns:a16="http://schemas.microsoft.com/office/drawing/2014/main" id="{CF189C4C-A2F1-4496-AE90-4EC6E6A386DE}"/>
              </a:ext>
            </a:extLst>
          </p:cNvPr>
          <p:cNvPicPr>
            <a:picLocks noChangeAspect="1"/>
          </p:cNvPicPr>
          <p:nvPr/>
        </p:nvPicPr>
        <p:blipFill>
          <a:blip r:embed="rId4"/>
          <a:stretch>
            <a:fillRect/>
          </a:stretch>
        </p:blipFill>
        <p:spPr>
          <a:xfrm>
            <a:off x="4146128" y="1768573"/>
            <a:ext cx="4853622" cy="2021107"/>
          </a:xfrm>
          <a:prstGeom prst="rect">
            <a:avLst/>
          </a:prstGeom>
        </p:spPr>
      </p:pic>
      <p:sp>
        <p:nvSpPr>
          <p:cNvPr id="5" name="矩形 4">
            <a:extLst>
              <a:ext uri="{FF2B5EF4-FFF2-40B4-BE49-F238E27FC236}">
                <a16:creationId xmlns:a16="http://schemas.microsoft.com/office/drawing/2014/main" id="{0F50A96F-8378-4143-9460-EC9D4C82CD26}"/>
              </a:ext>
            </a:extLst>
          </p:cNvPr>
          <p:cNvSpPr/>
          <p:nvPr/>
        </p:nvSpPr>
        <p:spPr>
          <a:xfrm>
            <a:off x="1204503" y="3904734"/>
            <a:ext cx="2490554" cy="646331"/>
          </a:xfrm>
          <a:prstGeom prst="rect">
            <a:avLst/>
          </a:prstGeom>
        </p:spPr>
        <p:txBody>
          <a:bodyPr wrap="none">
            <a:spAutoFit/>
          </a:bodyPr>
          <a:lstStyle/>
          <a:p>
            <a:r>
              <a:rPr lang="en-US" altLang="zh-CN" dirty="0">
                <a:latin typeface="NimbusRomNo9L-Regu"/>
              </a:rPr>
              <a:t>Using N-</a:t>
            </a:r>
            <a:r>
              <a:rPr lang="en-US" altLang="zh-CN" dirty="0" err="1">
                <a:latin typeface="NimbusRomNo9L-Regu"/>
              </a:rPr>
              <a:t>ary</a:t>
            </a:r>
            <a:r>
              <a:rPr lang="en-US" altLang="zh-CN" dirty="0">
                <a:latin typeface="NimbusRomNo9L-Regu"/>
              </a:rPr>
              <a:t> Relations to </a:t>
            </a:r>
          </a:p>
          <a:p>
            <a:r>
              <a:rPr lang="en-US" altLang="zh-CN" dirty="0">
                <a:latin typeface="NimbusRomNo9L-Regu"/>
              </a:rPr>
              <a:t>represent duration</a:t>
            </a:r>
            <a:endParaRPr lang="zh-CN" altLang="en-US" dirty="0"/>
          </a:p>
        </p:txBody>
      </p:sp>
      <p:sp>
        <p:nvSpPr>
          <p:cNvPr id="6" name="矩形 5">
            <a:extLst>
              <a:ext uri="{FF2B5EF4-FFF2-40B4-BE49-F238E27FC236}">
                <a16:creationId xmlns:a16="http://schemas.microsoft.com/office/drawing/2014/main" id="{C74ECA68-A6CF-4F0C-9D81-B5B4D8C62436}"/>
              </a:ext>
            </a:extLst>
          </p:cNvPr>
          <p:cNvSpPr/>
          <p:nvPr/>
        </p:nvSpPr>
        <p:spPr>
          <a:xfrm>
            <a:off x="5141745" y="3904734"/>
            <a:ext cx="2862387" cy="646331"/>
          </a:xfrm>
          <a:prstGeom prst="rect">
            <a:avLst/>
          </a:prstGeom>
        </p:spPr>
        <p:txBody>
          <a:bodyPr wrap="none">
            <a:spAutoFit/>
          </a:bodyPr>
          <a:lstStyle/>
          <a:p>
            <a:r>
              <a:rPr lang="en-US" altLang="zh-CN" dirty="0">
                <a:latin typeface="NimbusRomNo9L-Regu"/>
              </a:rPr>
              <a:t>Using 4D-fluent Relations to </a:t>
            </a:r>
          </a:p>
          <a:p>
            <a:r>
              <a:rPr lang="en-US" altLang="zh-CN" dirty="0">
                <a:latin typeface="NimbusRomNo9L-Regu"/>
              </a:rPr>
              <a:t>represent duration</a:t>
            </a:r>
            <a:endParaRPr lang="zh-CN" altLang="en-US" dirty="0"/>
          </a:p>
        </p:txBody>
      </p:sp>
      <p:sp>
        <p:nvSpPr>
          <p:cNvPr id="7" name="标题 6">
            <a:extLst>
              <a:ext uri="{FF2B5EF4-FFF2-40B4-BE49-F238E27FC236}">
                <a16:creationId xmlns:a16="http://schemas.microsoft.com/office/drawing/2014/main" id="{2CE4BAF2-6BCC-4FB8-B4DC-7EBC8B148851}"/>
              </a:ext>
            </a:extLst>
          </p:cNvPr>
          <p:cNvSpPr>
            <a:spLocks noGrp="1"/>
          </p:cNvSpPr>
          <p:nvPr>
            <p:ph type="title"/>
          </p:nvPr>
        </p:nvSpPr>
        <p:spPr/>
        <p:txBody>
          <a:bodyPr/>
          <a:lstStyle/>
          <a:p>
            <a:r>
              <a:rPr lang="en-US" altLang="zh-CN" dirty="0" err="1"/>
              <a:t>Eg.</a:t>
            </a:r>
            <a:r>
              <a:rPr lang="en-US" altLang="zh-CN" dirty="0"/>
              <a:t>, </a:t>
            </a:r>
            <a:r>
              <a:rPr lang="en-US" altLang="zh-CN" sz="3600" dirty="0"/>
              <a:t>different ways to model duration </a:t>
            </a:r>
            <a:endParaRPr lang="zh-CN" altLang="en-US" dirty="0"/>
          </a:p>
        </p:txBody>
      </p:sp>
      <p:sp>
        <p:nvSpPr>
          <p:cNvPr id="8" name="内容占位符 7">
            <a:extLst>
              <a:ext uri="{FF2B5EF4-FFF2-40B4-BE49-F238E27FC236}">
                <a16:creationId xmlns:a16="http://schemas.microsoft.com/office/drawing/2014/main" id="{06231F0B-263E-4508-998D-ABC8F04A1433}"/>
              </a:ext>
            </a:extLst>
          </p:cNvPr>
          <p:cNvSpPr>
            <a:spLocks noGrp="1"/>
          </p:cNvSpPr>
          <p:nvPr>
            <p:ph idx="1"/>
          </p:nvPr>
        </p:nvSpPr>
        <p:spPr/>
        <p:txBody>
          <a:bodyPr/>
          <a:lstStyle/>
          <a:p>
            <a:endParaRPr lang="zh-CN" altLang="en-US" dirty="0"/>
          </a:p>
        </p:txBody>
      </p:sp>
      <p:sp>
        <p:nvSpPr>
          <p:cNvPr id="9" name="矩形 8">
            <a:extLst>
              <a:ext uri="{FF2B5EF4-FFF2-40B4-BE49-F238E27FC236}">
                <a16:creationId xmlns:a16="http://schemas.microsoft.com/office/drawing/2014/main" id="{A99CAE63-467C-40C9-ABF4-85445883FE84}"/>
              </a:ext>
            </a:extLst>
          </p:cNvPr>
          <p:cNvSpPr/>
          <p:nvPr/>
        </p:nvSpPr>
        <p:spPr>
          <a:xfrm>
            <a:off x="1683004" y="6087377"/>
            <a:ext cx="7239219" cy="461665"/>
          </a:xfrm>
          <a:prstGeom prst="rect">
            <a:avLst/>
          </a:prstGeom>
        </p:spPr>
        <p:txBody>
          <a:bodyPr wrap="square">
            <a:spAutoFit/>
          </a:bodyPr>
          <a:lstStyle/>
          <a:p>
            <a:r>
              <a:rPr lang="en-US" altLang="zh-CN" sz="1200" dirty="0">
                <a:solidFill>
                  <a:srgbClr val="000000"/>
                </a:solidFill>
                <a:latin typeface="Helvetica Neue"/>
              </a:rPr>
              <a:t>Batsakis S , Petrakis E G M , </a:t>
            </a:r>
            <a:r>
              <a:rPr lang="en-US" altLang="zh-CN" sz="1200" dirty="0" err="1">
                <a:solidFill>
                  <a:srgbClr val="000000"/>
                </a:solidFill>
                <a:latin typeface="Helvetica Neue"/>
              </a:rPr>
              <a:t>Tachmazidis</a:t>
            </a:r>
            <a:r>
              <a:rPr lang="en-US" altLang="zh-CN" sz="1200" dirty="0">
                <a:solidFill>
                  <a:srgbClr val="000000"/>
                </a:solidFill>
                <a:latin typeface="Helvetica Neue"/>
              </a:rPr>
              <a:t> I , et al. Temporal representation and reasoning </a:t>
            </a:r>
            <a:r>
              <a:rPr lang="en-US" altLang="zh-CN" sz="1200" dirty="0" err="1">
                <a:solidFill>
                  <a:srgbClr val="000000"/>
                </a:solidFill>
                <a:latin typeface="Helvetica Neue"/>
              </a:rPr>
              <a:t>in?OWL</a:t>
            </a:r>
            <a:r>
              <a:rPr lang="en-US" altLang="zh-CN" sz="1200" dirty="0">
                <a:solidFill>
                  <a:srgbClr val="000000"/>
                </a:solidFill>
                <a:latin typeface="Helvetica Neue"/>
              </a:rPr>
              <a:t> 2[J]. Semantic Web, 2017, 8(6):981-1000.</a:t>
            </a:r>
            <a:endParaRPr lang="zh-CN" altLang="en-US" sz="1200" dirty="0"/>
          </a:p>
        </p:txBody>
      </p:sp>
    </p:spTree>
    <p:extLst>
      <p:ext uri="{BB962C8B-B14F-4D97-AF65-F5344CB8AC3E}">
        <p14:creationId xmlns:p14="http://schemas.microsoft.com/office/powerpoint/2010/main" val="8987906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BF96C36A-98C6-47AB-A2FF-C0E0C989C898}"/>
              </a:ext>
            </a:extLst>
          </p:cNvPr>
          <p:cNvSpPr>
            <a:spLocks noGrp="1" noChangeArrowheads="1"/>
          </p:cNvSpPr>
          <p:nvPr>
            <p:ph type="title"/>
          </p:nvPr>
        </p:nvSpPr>
        <p:spPr>
          <a:xfrm>
            <a:off x="720725" y="279400"/>
            <a:ext cx="7802563" cy="847725"/>
          </a:xfrm>
        </p:spPr>
        <p:txBody>
          <a:bodyPr/>
          <a:lstStyle/>
          <a:p>
            <a:r>
              <a:rPr lang="en-US" altLang="zh-CN" sz="3200"/>
              <a:t>Why Do Competency Questions Work?</a:t>
            </a:r>
          </a:p>
        </p:txBody>
      </p:sp>
      <p:sp>
        <p:nvSpPr>
          <p:cNvPr id="99331" name="Rectangle 3">
            <a:extLst>
              <a:ext uri="{FF2B5EF4-FFF2-40B4-BE49-F238E27FC236}">
                <a16:creationId xmlns:a16="http://schemas.microsoft.com/office/drawing/2014/main" id="{86B1CB1C-DFAB-42F8-8D35-C530460D61BB}"/>
              </a:ext>
            </a:extLst>
          </p:cNvPr>
          <p:cNvSpPr>
            <a:spLocks noGrp="1" noChangeArrowheads="1"/>
          </p:cNvSpPr>
          <p:nvPr>
            <p:ph type="body" idx="1"/>
          </p:nvPr>
        </p:nvSpPr>
        <p:spPr>
          <a:xfrm>
            <a:off x="476250" y="1493838"/>
            <a:ext cx="8177213" cy="4114800"/>
          </a:xfrm>
        </p:spPr>
        <p:txBody>
          <a:bodyPr/>
          <a:lstStyle/>
          <a:p>
            <a:pPr>
              <a:lnSpc>
                <a:spcPct val="90000"/>
              </a:lnSpc>
            </a:pPr>
            <a:r>
              <a:rPr lang="en-US" altLang="zh-CN" sz="2800"/>
              <a:t>Competency questions should be entailed by the ontology.</a:t>
            </a:r>
          </a:p>
          <a:p>
            <a:pPr>
              <a:lnSpc>
                <a:spcPct val="90000"/>
              </a:lnSpc>
            </a:pPr>
            <a:r>
              <a:rPr lang="en-US" altLang="zh-CN" sz="2800"/>
              <a:t>A sentence is entailed by the ontology iff it is satisfied by all models of the axioms.</a:t>
            </a:r>
          </a:p>
          <a:p>
            <a:pPr>
              <a:lnSpc>
                <a:spcPct val="90000"/>
              </a:lnSpc>
            </a:pPr>
            <a:r>
              <a:rPr lang="en-US" altLang="zh-CN" sz="2800"/>
              <a:t>If </a:t>
            </a:r>
            <a:r>
              <a:rPr lang="en-US" altLang="zh-CN" sz="2800">
                <a:solidFill>
                  <a:srgbClr val="FF0000"/>
                </a:solidFill>
              </a:rPr>
              <a:t>there exist unintended models</a:t>
            </a:r>
            <a:r>
              <a:rPr lang="en-US" altLang="zh-CN" sz="2800"/>
              <a:t> (i.e. models that do not satisfy the competency question), then the competency question is not entailed.</a:t>
            </a:r>
          </a:p>
          <a:p>
            <a:pPr>
              <a:lnSpc>
                <a:spcPct val="90000"/>
              </a:lnSpc>
            </a:pPr>
            <a:r>
              <a:rPr lang="en-US" altLang="zh-CN" sz="2800"/>
              <a:t>In this case, we need to add more axioms to eliminate the unintended model.</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F744C07-4CCA-4E18-98E5-0629180ADDA3}"/>
              </a:ext>
            </a:extLst>
          </p:cNvPr>
          <p:cNvSpPr>
            <a:spLocks noGrp="1" noChangeArrowheads="1"/>
          </p:cNvSpPr>
          <p:nvPr>
            <p:ph type="title"/>
          </p:nvPr>
        </p:nvSpPr>
        <p:spPr/>
        <p:txBody>
          <a:bodyPr/>
          <a:lstStyle/>
          <a:p>
            <a:r>
              <a:rPr lang="en-US" altLang="zh-CN" b="0"/>
              <a:t>Axiom Systems: Toy Example 1</a:t>
            </a:r>
          </a:p>
        </p:txBody>
      </p:sp>
      <p:pic>
        <p:nvPicPr>
          <p:cNvPr id="100355" name="Picture 4">
            <a:extLst>
              <a:ext uri="{FF2B5EF4-FFF2-40B4-BE49-F238E27FC236}">
                <a16:creationId xmlns:a16="http://schemas.microsoft.com/office/drawing/2014/main" id="{3D9DC515-CF56-4DDE-ABCF-833CE1FB2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1679575"/>
            <a:ext cx="8847137"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E8A069A9-441F-4466-BBF2-4EC8E33B3035}"/>
              </a:ext>
            </a:extLst>
          </p:cNvPr>
          <p:cNvSpPr>
            <a:spLocks noGrp="1" noChangeArrowheads="1"/>
          </p:cNvSpPr>
          <p:nvPr>
            <p:ph type="title"/>
          </p:nvPr>
        </p:nvSpPr>
        <p:spPr>
          <a:xfrm>
            <a:off x="836613" y="279400"/>
            <a:ext cx="6840537" cy="847725"/>
          </a:xfrm>
        </p:spPr>
        <p:txBody>
          <a:bodyPr/>
          <a:lstStyle/>
          <a:p>
            <a:r>
              <a:rPr lang="en-US" altLang="zh-CN" sz="3200"/>
              <a:t>First-Order Sentences for Toy Example 1</a:t>
            </a:r>
          </a:p>
        </p:txBody>
      </p:sp>
      <p:sp>
        <p:nvSpPr>
          <p:cNvPr id="101379" name="Rectangle 3">
            <a:extLst>
              <a:ext uri="{FF2B5EF4-FFF2-40B4-BE49-F238E27FC236}">
                <a16:creationId xmlns:a16="http://schemas.microsoft.com/office/drawing/2014/main" id="{22E1D3B4-D471-48FD-9656-B1EEB88EBF44}"/>
              </a:ext>
            </a:extLst>
          </p:cNvPr>
          <p:cNvSpPr>
            <a:spLocks noGrp="1" noChangeArrowheads="1"/>
          </p:cNvSpPr>
          <p:nvPr>
            <p:ph type="body" idx="1"/>
          </p:nvPr>
        </p:nvSpPr>
        <p:spPr/>
        <p:txBody>
          <a:bodyPr/>
          <a:lstStyle/>
          <a:p>
            <a:endParaRPr lang="en-US" altLang="zh-CN"/>
          </a:p>
        </p:txBody>
      </p:sp>
      <p:pic>
        <p:nvPicPr>
          <p:cNvPr id="101380" name="Picture 4">
            <a:extLst>
              <a:ext uri="{FF2B5EF4-FFF2-40B4-BE49-F238E27FC236}">
                <a16:creationId xmlns:a16="http://schemas.microsoft.com/office/drawing/2014/main" id="{6B771F0A-C5FC-4C99-997C-20E5ADB05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1358900"/>
            <a:ext cx="9123363"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CCF6CE46-F76F-44DC-8641-30255E2A43AF}"/>
              </a:ext>
            </a:extLst>
          </p:cNvPr>
          <p:cNvSpPr>
            <a:spLocks noGrp="1" noChangeArrowheads="1"/>
          </p:cNvSpPr>
          <p:nvPr>
            <p:ph type="title"/>
          </p:nvPr>
        </p:nvSpPr>
        <p:spPr>
          <a:xfrm>
            <a:off x="836613" y="279400"/>
            <a:ext cx="8307387" cy="847725"/>
          </a:xfrm>
        </p:spPr>
        <p:txBody>
          <a:bodyPr/>
          <a:lstStyle/>
          <a:p>
            <a:r>
              <a:rPr lang="en-US" altLang="zh-CN" sz="3600"/>
              <a:t>Theories and Models: Toy Example</a:t>
            </a:r>
          </a:p>
        </p:txBody>
      </p:sp>
      <p:sp>
        <p:nvSpPr>
          <p:cNvPr id="102403" name="Rectangle 3">
            <a:extLst>
              <a:ext uri="{FF2B5EF4-FFF2-40B4-BE49-F238E27FC236}">
                <a16:creationId xmlns:a16="http://schemas.microsoft.com/office/drawing/2014/main" id="{A0C2D2F9-E37E-47ED-AC50-F50E4EF9ED9C}"/>
              </a:ext>
            </a:extLst>
          </p:cNvPr>
          <p:cNvSpPr>
            <a:spLocks noGrp="1" noChangeArrowheads="1"/>
          </p:cNvSpPr>
          <p:nvPr>
            <p:ph type="body" idx="1"/>
          </p:nvPr>
        </p:nvSpPr>
        <p:spPr/>
        <p:txBody>
          <a:bodyPr/>
          <a:lstStyle/>
          <a:p>
            <a:endParaRPr lang="en-US" altLang="zh-CN"/>
          </a:p>
        </p:txBody>
      </p:sp>
      <p:pic>
        <p:nvPicPr>
          <p:cNvPr id="102404" name="Picture 4">
            <a:extLst>
              <a:ext uri="{FF2B5EF4-FFF2-40B4-BE49-F238E27FC236}">
                <a16:creationId xmlns:a16="http://schemas.microsoft.com/office/drawing/2014/main" id="{2D5C1A5B-E172-457D-A2D1-0E37C4765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 y="1349375"/>
            <a:ext cx="8988425"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C1B2856-0AE6-47DC-9987-E166F8CEC967}"/>
              </a:ext>
            </a:extLst>
          </p:cNvPr>
          <p:cNvSpPr>
            <a:spLocks noGrp="1" noChangeArrowheads="1"/>
          </p:cNvSpPr>
          <p:nvPr>
            <p:ph type="title"/>
          </p:nvPr>
        </p:nvSpPr>
        <p:spPr>
          <a:xfrm>
            <a:off x="657225" y="279400"/>
            <a:ext cx="8486775" cy="847725"/>
          </a:xfrm>
        </p:spPr>
        <p:txBody>
          <a:bodyPr/>
          <a:lstStyle/>
          <a:p>
            <a:r>
              <a:rPr lang="en-US" altLang="zh-CN" sz="3600"/>
              <a:t>Theories and Models: Toy Example</a:t>
            </a:r>
          </a:p>
        </p:txBody>
      </p:sp>
      <p:sp>
        <p:nvSpPr>
          <p:cNvPr id="103427" name="Rectangle 3">
            <a:extLst>
              <a:ext uri="{FF2B5EF4-FFF2-40B4-BE49-F238E27FC236}">
                <a16:creationId xmlns:a16="http://schemas.microsoft.com/office/drawing/2014/main" id="{9570A33B-B7E8-465C-83F5-86548A77E169}"/>
              </a:ext>
            </a:extLst>
          </p:cNvPr>
          <p:cNvSpPr>
            <a:spLocks noGrp="1" noChangeArrowheads="1"/>
          </p:cNvSpPr>
          <p:nvPr>
            <p:ph type="body" idx="1"/>
          </p:nvPr>
        </p:nvSpPr>
        <p:spPr/>
        <p:txBody>
          <a:bodyPr/>
          <a:lstStyle/>
          <a:p>
            <a:endParaRPr lang="en-US" altLang="zh-CN"/>
          </a:p>
        </p:txBody>
      </p:sp>
      <p:pic>
        <p:nvPicPr>
          <p:cNvPr id="103428" name="Picture 4">
            <a:extLst>
              <a:ext uri="{FF2B5EF4-FFF2-40B4-BE49-F238E27FC236}">
                <a16:creationId xmlns:a16="http://schemas.microsoft.com/office/drawing/2014/main" id="{3D5DDB1D-AEDB-4058-8010-6D97EE87D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1347788"/>
            <a:ext cx="8448675"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90773829-C2A2-4E44-91A5-F963D5126716}"/>
              </a:ext>
            </a:extLst>
          </p:cNvPr>
          <p:cNvSpPr>
            <a:spLocks noGrp="1" noChangeArrowheads="1"/>
          </p:cNvSpPr>
          <p:nvPr>
            <p:ph type="title"/>
          </p:nvPr>
        </p:nvSpPr>
        <p:spPr/>
        <p:txBody>
          <a:bodyPr/>
          <a:lstStyle/>
          <a:p>
            <a:r>
              <a:rPr lang="en-US" altLang="zh-CN"/>
              <a:t>Table Seating Example</a:t>
            </a:r>
          </a:p>
        </p:txBody>
      </p:sp>
      <p:sp>
        <p:nvSpPr>
          <p:cNvPr id="104451" name="Rectangle 3">
            <a:extLst>
              <a:ext uri="{FF2B5EF4-FFF2-40B4-BE49-F238E27FC236}">
                <a16:creationId xmlns:a16="http://schemas.microsoft.com/office/drawing/2014/main" id="{A63A5210-2618-4CC5-A417-E51301515070}"/>
              </a:ext>
            </a:extLst>
          </p:cNvPr>
          <p:cNvSpPr>
            <a:spLocks noGrp="1" noChangeArrowheads="1"/>
          </p:cNvSpPr>
          <p:nvPr>
            <p:ph type="body" idx="1"/>
          </p:nvPr>
        </p:nvSpPr>
        <p:spPr/>
        <p:txBody>
          <a:bodyPr/>
          <a:lstStyle/>
          <a:p>
            <a:pPr>
              <a:buFont typeface="Wingdings" panose="05000000000000000000" pitchFamily="2" charset="2"/>
              <a:buNone/>
            </a:pPr>
            <a:r>
              <a:rPr lang="en-US" altLang="zh-CN" b="0"/>
              <a:t>Language:</a:t>
            </a:r>
          </a:p>
          <a:p>
            <a:r>
              <a:rPr lang="en-US" altLang="zh-CN" b="0"/>
              <a:t>Constant symbols: a, b, c</a:t>
            </a:r>
          </a:p>
          <a:p>
            <a:r>
              <a:rPr lang="en-US" altLang="zh-CN" b="0"/>
              <a:t>Function symbols: none</a:t>
            </a:r>
          </a:p>
          <a:p>
            <a:r>
              <a:rPr lang="en-US" altLang="zh-CN" b="0"/>
              <a:t>Predicate symbols: R (intuitively, R(x, y) means that y is to the right of x in a table seating)</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42FDA33-FD77-4ED8-96B9-4FED790D053E}"/>
              </a:ext>
            </a:extLst>
          </p:cNvPr>
          <p:cNvSpPr>
            <a:spLocks noGrp="1" noChangeArrowheads="1"/>
          </p:cNvSpPr>
          <p:nvPr>
            <p:ph type="title"/>
          </p:nvPr>
        </p:nvSpPr>
        <p:spPr/>
        <p:txBody>
          <a:bodyPr/>
          <a:lstStyle/>
          <a:p>
            <a:r>
              <a:rPr lang="en-US" altLang="zh-CN"/>
              <a:t>Table Seating Example</a:t>
            </a:r>
          </a:p>
        </p:txBody>
      </p:sp>
      <p:sp>
        <p:nvSpPr>
          <p:cNvPr id="105475" name="Rectangle 3">
            <a:extLst>
              <a:ext uri="{FF2B5EF4-FFF2-40B4-BE49-F238E27FC236}">
                <a16:creationId xmlns:a16="http://schemas.microsoft.com/office/drawing/2014/main" id="{36C4EE85-78C5-4DFE-9554-11A1B8F5E20A}"/>
              </a:ext>
            </a:extLst>
          </p:cNvPr>
          <p:cNvSpPr>
            <a:spLocks noGrp="1" noChangeArrowheads="1"/>
          </p:cNvSpPr>
          <p:nvPr>
            <p:ph type="body" idx="1"/>
          </p:nvPr>
        </p:nvSpPr>
        <p:spPr/>
        <p:txBody>
          <a:bodyPr/>
          <a:lstStyle/>
          <a:p>
            <a:endParaRPr lang="en-US" altLang="zh-CN"/>
          </a:p>
        </p:txBody>
      </p:sp>
      <p:pic>
        <p:nvPicPr>
          <p:cNvPr id="105476" name="Picture 4">
            <a:extLst>
              <a:ext uri="{FF2B5EF4-FFF2-40B4-BE49-F238E27FC236}">
                <a16:creationId xmlns:a16="http://schemas.microsoft.com/office/drawing/2014/main" id="{6BE6111C-8EAF-42BD-B69E-B222F6153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1475"/>
            <a:ext cx="8893175" cy="403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530506B-518B-4CE2-989E-0BE8675A17D6}"/>
              </a:ext>
            </a:extLst>
          </p:cNvPr>
          <p:cNvSpPr>
            <a:spLocks noGrp="1" noChangeArrowheads="1"/>
          </p:cNvSpPr>
          <p:nvPr>
            <p:ph type="title"/>
          </p:nvPr>
        </p:nvSpPr>
        <p:spPr/>
        <p:txBody>
          <a:bodyPr/>
          <a:lstStyle/>
          <a:p>
            <a:r>
              <a:rPr lang="en-US" altLang="zh-CN" sz="3600"/>
              <a:t>Relationships between Models</a:t>
            </a:r>
          </a:p>
        </p:txBody>
      </p:sp>
      <p:sp>
        <p:nvSpPr>
          <p:cNvPr id="106499" name="Rectangle 3">
            <a:extLst>
              <a:ext uri="{FF2B5EF4-FFF2-40B4-BE49-F238E27FC236}">
                <a16:creationId xmlns:a16="http://schemas.microsoft.com/office/drawing/2014/main" id="{EFBD232A-5CBE-4771-AA30-F63B4BAB92AB}"/>
              </a:ext>
            </a:extLst>
          </p:cNvPr>
          <p:cNvSpPr>
            <a:spLocks noGrp="1" noChangeArrowheads="1"/>
          </p:cNvSpPr>
          <p:nvPr>
            <p:ph type="body" idx="1"/>
          </p:nvPr>
        </p:nvSpPr>
        <p:spPr/>
        <p:txBody>
          <a:bodyPr/>
          <a:lstStyle/>
          <a:p>
            <a:endParaRPr lang="en-US" altLang="zh-CN"/>
          </a:p>
        </p:txBody>
      </p:sp>
      <p:pic>
        <p:nvPicPr>
          <p:cNvPr id="106500" name="Picture 4">
            <a:extLst>
              <a:ext uri="{FF2B5EF4-FFF2-40B4-BE49-F238E27FC236}">
                <a16:creationId xmlns:a16="http://schemas.microsoft.com/office/drawing/2014/main" id="{81447B76-9B8E-45D5-AF12-2352C1AB2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428750"/>
            <a:ext cx="820737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ECF89ABD-407B-4F18-9FC5-CAC0AE7036D9}"/>
              </a:ext>
            </a:extLst>
          </p:cNvPr>
          <p:cNvSpPr>
            <a:spLocks noGrp="1" noChangeArrowheads="1"/>
          </p:cNvSpPr>
          <p:nvPr>
            <p:ph type="title"/>
          </p:nvPr>
        </p:nvSpPr>
        <p:spPr/>
        <p:txBody>
          <a:bodyPr/>
          <a:lstStyle/>
          <a:p>
            <a:r>
              <a:rPr lang="en-US" altLang="zh-CN"/>
              <a:t>6 Evaluating the Ontology</a:t>
            </a:r>
          </a:p>
        </p:txBody>
      </p:sp>
      <p:sp>
        <p:nvSpPr>
          <p:cNvPr id="107523" name="Rectangle 3">
            <a:extLst>
              <a:ext uri="{FF2B5EF4-FFF2-40B4-BE49-F238E27FC236}">
                <a16:creationId xmlns:a16="http://schemas.microsoft.com/office/drawing/2014/main" id="{3D366C71-6E4D-4DDF-949F-2C4CE6F5E460}"/>
              </a:ext>
            </a:extLst>
          </p:cNvPr>
          <p:cNvSpPr>
            <a:spLocks noGrp="1" noChangeArrowheads="1"/>
          </p:cNvSpPr>
          <p:nvPr>
            <p:ph type="body" idx="1"/>
          </p:nvPr>
        </p:nvSpPr>
        <p:spPr/>
        <p:txBody>
          <a:bodyPr/>
          <a:lstStyle/>
          <a:p>
            <a:r>
              <a:rPr lang="en-US" altLang="zh-CN" b="0" dirty="0">
                <a:latin typeface="Times New Roman" panose="02020603050405020304" pitchFamily="18" charset="0"/>
                <a:cs typeface="Times New Roman" panose="02020603050405020304" pitchFamily="18" charset="0"/>
              </a:rPr>
              <a:t>Completeness Theorems</a:t>
            </a:r>
          </a:p>
          <a:p>
            <a:pPr lvl="1">
              <a:lnSpc>
                <a:spcPct val="100000"/>
              </a:lnSpc>
            </a:pPr>
            <a:r>
              <a:rPr lang="en-US" altLang="zh-CN" b="0" dirty="0">
                <a:latin typeface="Times New Roman" panose="02020603050405020304" pitchFamily="18" charset="0"/>
                <a:cs typeface="Times New Roman" panose="02020603050405020304" pitchFamily="18" charset="0"/>
              </a:rPr>
              <a:t>Specify the class of structures that entail the competency questions and show that these are the models of the ontology</a:t>
            </a:r>
          </a:p>
          <a:p>
            <a:r>
              <a:rPr lang="en-US" altLang="zh-CN" b="0" dirty="0">
                <a:latin typeface="Times New Roman" panose="02020603050405020304" pitchFamily="18" charset="0"/>
                <a:cs typeface="Times New Roman" panose="02020603050405020304" pitchFamily="18" charset="0"/>
              </a:rPr>
              <a:t>Using theorem provers</a:t>
            </a:r>
          </a:p>
          <a:p>
            <a:pPr lvl="1">
              <a:lnSpc>
                <a:spcPct val="100000"/>
              </a:lnSpc>
            </a:pPr>
            <a:r>
              <a:rPr lang="en-US" altLang="zh-CN" b="0" dirty="0">
                <a:latin typeface="Times New Roman" panose="02020603050405020304" pitchFamily="18" charset="0"/>
                <a:cs typeface="Times New Roman" panose="02020603050405020304" pitchFamily="18" charset="0"/>
              </a:rPr>
              <a:t>Identifying inconsistencies</a:t>
            </a:r>
          </a:p>
          <a:p>
            <a:pPr lvl="1">
              <a:lnSpc>
                <a:spcPct val="100000"/>
              </a:lnSpc>
            </a:pPr>
            <a:r>
              <a:rPr lang="en-US" altLang="zh-CN" b="0" dirty="0">
                <a:latin typeface="Times New Roman" panose="02020603050405020304" pitchFamily="18" charset="0"/>
                <a:cs typeface="Times New Roman" panose="02020603050405020304" pitchFamily="18" charset="0"/>
              </a:rPr>
              <a:t>Proving that the competency questions are entailed by the ontology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5"/>
</p:tagLst>
</file>

<file path=ppt/tags/tag2.xml><?xml version="1.0" encoding="utf-8"?>
<p:tagLst xmlns:a="http://schemas.openxmlformats.org/drawingml/2006/main" xmlns:r="http://schemas.openxmlformats.org/officeDocument/2006/relationships" xmlns:p="http://schemas.openxmlformats.org/presentationml/2006/main">
  <p:tag name="TIMING" val="|0.5"/>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0.5"/>
</p:tagLst>
</file>

<file path=ppt/tags/tag5.xml><?xml version="1.0" encoding="utf-8"?>
<p:tagLst xmlns:a="http://schemas.openxmlformats.org/drawingml/2006/main" xmlns:r="http://schemas.openxmlformats.org/officeDocument/2006/relationships" xmlns:p="http://schemas.openxmlformats.org/presentationml/2006/main">
  <p:tag name="TIMING" val="|0.5"/>
</p:tagLst>
</file>

<file path=ppt/tags/tag6.xml><?xml version="1.0" encoding="utf-8"?>
<p:tagLst xmlns:a="http://schemas.openxmlformats.org/drawingml/2006/main" xmlns:r="http://schemas.openxmlformats.org/officeDocument/2006/relationships" xmlns:p="http://schemas.openxmlformats.org/presentationml/2006/main">
  <p:tag name="TIMING" val="|0.5"/>
</p:tagLst>
</file>

<file path=ppt/tags/tag7.xml><?xml version="1.0" encoding="utf-8"?>
<p:tagLst xmlns:a="http://schemas.openxmlformats.org/drawingml/2006/main" xmlns:r="http://schemas.openxmlformats.org/officeDocument/2006/relationships" xmlns:p="http://schemas.openxmlformats.org/presentationml/2006/main">
  <p:tag name="TIMING" val="|0.5"/>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Symbol" pitchFamily="18" charset="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Symbol" pitchFamily="18" charset="2"/>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19168</TotalTime>
  <Pages>0</Pages>
  <Words>10840</Words>
  <Characters>0</Characters>
  <Application>Microsoft Office PowerPoint</Application>
  <DocSecurity>0</DocSecurity>
  <PresentationFormat>全屏显示(4:3)</PresentationFormat>
  <Lines>0</Lines>
  <Paragraphs>908</Paragraphs>
  <Slides>118</Slides>
  <Notes>54</Notes>
  <HiddenSlides>15</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4</vt:i4>
      </vt:variant>
      <vt:variant>
        <vt:lpstr>幻灯片标题</vt:lpstr>
      </vt:variant>
      <vt:variant>
        <vt:i4>118</vt:i4>
      </vt:variant>
    </vt:vector>
  </HeadingPairs>
  <TitlesOfParts>
    <vt:vector size="144" baseType="lpstr">
      <vt:lpstr>Helvetica Neue</vt:lpstr>
      <vt:lpstr>Monotype Corsiva</vt:lpstr>
      <vt:lpstr>NimbusRomNo9L-Regu</vt:lpstr>
      <vt:lpstr>PingFang SC</vt:lpstr>
      <vt:lpstr>方正姚体</vt:lpstr>
      <vt:lpstr>黑体</vt:lpstr>
      <vt:lpstr>华文琥珀</vt:lpstr>
      <vt:lpstr>华文楷体</vt:lpstr>
      <vt:lpstr>华文隶书</vt:lpstr>
      <vt:lpstr>楷体</vt:lpstr>
      <vt:lpstr>隶书</vt:lpstr>
      <vt:lpstr>宋体</vt:lpstr>
      <vt:lpstr>Arial</vt:lpstr>
      <vt:lpstr>Cambria Math</vt:lpstr>
      <vt:lpstr>HELVETICA</vt:lpstr>
      <vt:lpstr>Rage Italic</vt:lpstr>
      <vt:lpstr>Source Sans Pro</vt:lpstr>
      <vt:lpstr>Symbol</vt:lpstr>
      <vt:lpstr>Tahoma</vt:lpstr>
      <vt:lpstr>Times New Roman</vt:lpstr>
      <vt:lpstr>Wingdings</vt:lpstr>
      <vt:lpstr>默认设计模板</vt:lpstr>
      <vt:lpstr>Microsoft Visio Drawing</vt:lpstr>
      <vt:lpstr>Imagen</vt:lpstr>
      <vt:lpstr>Equation</vt:lpstr>
      <vt:lpstr>Microsoft Visio 2003-2010 Drawing</vt:lpstr>
      <vt:lpstr>PowerPoint 演示文稿</vt:lpstr>
      <vt:lpstr>引子</vt:lpstr>
      <vt:lpstr>回顾</vt:lpstr>
      <vt:lpstr>教学目标</vt:lpstr>
      <vt:lpstr>内容提纲</vt:lpstr>
      <vt:lpstr>内容提纲</vt:lpstr>
      <vt:lpstr>哲学中的本体</vt:lpstr>
      <vt:lpstr>信息相关学科与本体</vt:lpstr>
      <vt:lpstr>What is an Ontology?</vt:lpstr>
      <vt:lpstr>信息相关学科中的本体</vt:lpstr>
      <vt:lpstr>信息相关学科中的本体</vt:lpstr>
      <vt:lpstr>What is an Ontology?</vt:lpstr>
      <vt:lpstr>本体不仅仅是词汇集！</vt:lpstr>
      <vt:lpstr>本体与词汇集—举例</vt:lpstr>
      <vt:lpstr>本体与概念模式</vt:lpstr>
      <vt:lpstr>本体与面向对象建模</vt:lpstr>
      <vt:lpstr>本体的分类</vt:lpstr>
      <vt:lpstr>本体的分类</vt:lpstr>
      <vt:lpstr>本体表示语言</vt:lpstr>
      <vt:lpstr>共享、复用——本体资源库</vt:lpstr>
      <vt:lpstr>思考（作为课后测试）</vt:lpstr>
      <vt:lpstr>内容提纲</vt:lpstr>
      <vt:lpstr>本体的分类</vt:lpstr>
      <vt:lpstr>本体的分类及其案例</vt:lpstr>
      <vt:lpstr>CYC</vt:lpstr>
      <vt:lpstr>CYC</vt:lpstr>
      <vt:lpstr>WordNet</vt:lpstr>
      <vt:lpstr>WordNet界面</vt:lpstr>
      <vt:lpstr>SUMO</vt:lpstr>
      <vt:lpstr>SUMO</vt:lpstr>
      <vt:lpstr>SUMO界面</vt:lpstr>
      <vt:lpstr>思考（作为课后测试）</vt:lpstr>
      <vt:lpstr>JC3IEDM</vt:lpstr>
      <vt:lpstr>上层概念</vt:lpstr>
      <vt:lpstr>概念之间的关系</vt:lpstr>
      <vt:lpstr>空间目标识别本体OntoStar</vt:lpstr>
      <vt:lpstr>分类体系</vt:lpstr>
      <vt:lpstr>公理、规则集</vt:lpstr>
      <vt:lpstr>应用——空间目标识别</vt:lpstr>
      <vt:lpstr>应用——空间目标识别</vt:lpstr>
      <vt:lpstr>空间目标知识图谱</vt:lpstr>
      <vt:lpstr>内容提纲</vt:lpstr>
      <vt:lpstr>回顾：为什么要创建本体 </vt:lpstr>
      <vt:lpstr>回顾：为什么创建本体</vt:lpstr>
      <vt:lpstr>如何构建和维护本体</vt:lpstr>
      <vt:lpstr>本体工程</vt:lpstr>
      <vt:lpstr>本体工程中的关键问题</vt:lpstr>
      <vt:lpstr>本体评估</vt:lpstr>
      <vt:lpstr>本体工程的挑战</vt:lpstr>
      <vt:lpstr>本体工程的相关工具</vt:lpstr>
      <vt:lpstr>常用工具</vt:lpstr>
      <vt:lpstr>本体学习</vt:lpstr>
      <vt:lpstr>本体学习工具DL-Learner简介</vt:lpstr>
      <vt:lpstr>本体学习算法</vt:lpstr>
      <vt:lpstr>本体工程的科学、文化背景</vt:lpstr>
      <vt:lpstr>内容提纲</vt:lpstr>
      <vt:lpstr>本体开发基本原则</vt:lpstr>
      <vt:lpstr>本体开发方法简介</vt:lpstr>
      <vt:lpstr>本体开发方法简介（续）</vt:lpstr>
      <vt:lpstr>本体开发方法的比较</vt:lpstr>
      <vt:lpstr>PowerPoint 演示文稿</vt:lpstr>
      <vt:lpstr>TOVE方法</vt:lpstr>
      <vt:lpstr>Methodology 1(Competency Questions )</vt:lpstr>
      <vt:lpstr>What is Motivating Scenarios？</vt:lpstr>
      <vt:lpstr>1 Capturing Motivating Scenarios</vt:lpstr>
      <vt:lpstr>2 Informal Competency Questions</vt:lpstr>
      <vt:lpstr>Informal Justification</vt:lpstr>
      <vt:lpstr>Stratification of Competency Questions</vt:lpstr>
      <vt:lpstr>Eg., Time Ontology (Motivation)</vt:lpstr>
      <vt:lpstr>Eg., Time Ontology (Competency Q)</vt:lpstr>
      <vt:lpstr>Eg., Time Ontology (Competency Q)</vt:lpstr>
      <vt:lpstr>Ontological Commitments</vt:lpstr>
      <vt:lpstr>Comparing Ontologies</vt:lpstr>
      <vt:lpstr>3  Specification in First-Order Logic – Terminology</vt:lpstr>
      <vt:lpstr>Logical Modeling</vt:lpstr>
      <vt:lpstr>Language</vt:lpstr>
      <vt:lpstr>Nonlogical Symbols</vt:lpstr>
      <vt:lpstr>Eg., Time Ontology (Nonlogical Lexicon)</vt:lpstr>
      <vt:lpstr>Eg., Time Ontology (Nonlogical Lexicon)</vt:lpstr>
      <vt:lpstr>Eg., Time Ontology (Nonlogical Lexicon)</vt:lpstr>
      <vt:lpstr>4 Formal Competency Questions</vt:lpstr>
      <vt:lpstr>Eg., Time Ontology (Formal Comp Q)</vt:lpstr>
      <vt:lpstr>5 Specification in First-Order Logic – Axioms</vt:lpstr>
      <vt:lpstr>Eg., Time Ontology (Nonlogical Lexicon)</vt:lpstr>
      <vt:lpstr>Example: Time Ontology（2）</vt:lpstr>
      <vt:lpstr>Example: Time Ontology（3）</vt:lpstr>
      <vt:lpstr>Competency Questions &amp; Axioms</vt:lpstr>
      <vt:lpstr>Comparing Axioms based on Competency Questions </vt:lpstr>
      <vt:lpstr>PowerPoint 演示文稿</vt:lpstr>
      <vt:lpstr>Eg., different ways to model duration </vt:lpstr>
      <vt:lpstr>Why Do Competency Questions Work?</vt:lpstr>
      <vt:lpstr>Axiom Systems: Toy Example 1</vt:lpstr>
      <vt:lpstr>First-Order Sentences for Toy Example 1</vt:lpstr>
      <vt:lpstr>Theories and Models: Toy Example</vt:lpstr>
      <vt:lpstr>Theories and Models: Toy Example</vt:lpstr>
      <vt:lpstr>Table Seating Example</vt:lpstr>
      <vt:lpstr>Table Seating Example</vt:lpstr>
      <vt:lpstr>Relationships between Models</vt:lpstr>
      <vt:lpstr>6 Evaluating the Ontology</vt:lpstr>
      <vt:lpstr>Dual Role of Competency Questions</vt:lpstr>
      <vt:lpstr>应用本体的螺旋式建模方法SPIRALS</vt:lpstr>
      <vt:lpstr>应用本体螺旋式建模方法SPIRALS (2) </vt:lpstr>
      <vt:lpstr>应用本体螺旋式建模方法SPIRALS (3) </vt:lpstr>
      <vt:lpstr>本体建模开发方法SPIRALS</vt:lpstr>
      <vt:lpstr>PowerPoint 演示文稿</vt:lpstr>
      <vt:lpstr>PowerPoint 演示文稿</vt:lpstr>
      <vt:lpstr>本体的一致性验证</vt:lpstr>
      <vt:lpstr>本体的完备性验证</vt:lpstr>
      <vt:lpstr>1 准确率</vt:lpstr>
      <vt:lpstr>2 各类目标的识别精度</vt:lpstr>
      <vt:lpstr>3 各类目标的召回率</vt:lpstr>
      <vt:lpstr>spirals的有效性评估</vt:lpstr>
      <vt:lpstr>内容提纲</vt:lpstr>
      <vt:lpstr>后测</vt:lpstr>
      <vt:lpstr>内容提纲</vt:lpstr>
      <vt:lpstr>小结</vt:lpstr>
      <vt:lpstr>下一次课程预告</vt:lpstr>
      <vt:lpstr>The End</vt:lpstr>
    </vt:vector>
  </TitlesOfParts>
  <Company>Guild Design Inc.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www.themegalley.com</dc:creator>
  <cp:lastModifiedBy>Bin Liu</cp:lastModifiedBy>
  <cp:revision>1516</cp:revision>
  <dcterms:created xsi:type="dcterms:W3CDTF">2007-02-22T03:29:13Z</dcterms:created>
  <dcterms:modified xsi:type="dcterms:W3CDTF">2020-05-25T02:08:22Z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