
<file path=[Content_Types].xml><?xml version="1.0" encoding="utf-8"?>
<Types xmlns="http://schemas.openxmlformats.org/package/2006/content-types">
  <Default Extension="php"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5.xml" ContentType="application/vnd.openxmlformats-officedocument.presentationml.tags+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24.xml" ContentType="application/vnd.openxmlformats-officedocument.presentationml.notesSlide+xml"/>
  <Override PartName="/ppt/tags/tag17.xml" ContentType="application/vnd.openxmlformats-officedocument.presentationml.tags+xml"/>
  <Override PartName="/ppt/notesSlides/notesSlide25.xml" ContentType="application/vnd.openxmlformats-officedocument.presentationml.notesSlide+xml"/>
  <Override PartName="/ppt/tags/tag18.xml" ContentType="application/vnd.openxmlformats-officedocument.presentationml.tags+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27.xml" ContentType="application/vnd.openxmlformats-officedocument.presentationml.notesSlide+xml"/>
  <Override PartName="/ppt/tags/tag20.xml" ContentType="application/vnd.openxmlformats-officedocument.presentationml.tags+xml"/>
  <Override PartName="/ppt/notesSlides/notesSlide28.xml" ContentType="application/vnd.openxmlformats-officedocument.presentationml.notesSlide+xml"/>
  <Override PartName="/ppt/tags/tag21.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2.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23.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1" r:id="rId1"/>
  </p:sldMasterIdLst>
  <p:notesMasterIdLst>
    <p:notesMasterId r:id="rId72"/>
  </p:notesMasterIdLst>
  <p:handoutMasterIdLst>
    <p:handoutMasterId r:id="rId73"/>
  </p:handoutMasterIdLst>
  <p:sldIdLst>
    <p:sldId id="586" r:id="rId2"/>
    <p:sldId id="1144" r:id="rId3"/>
    <p:sldId id="966" r:id="rId4"/>
    <p:sldId id="1007" r:id="rId5"/>
    <p:sldId id="1006" r:id="rId6"/>
    <p:sldId id="1162" r:id="rId7"/>
    <p:sldId id="834" r:id="rId8"/>
    <p:sldId id="1163" r:id="rId9"/>
    <p:sldId id="1032" r:id="rId10"/>
    <p:sldId id="1000" r:id="rId11"/>
    <p:sldId id="999" r:id="rId12"/>
    <p:sldId id="1002" r:id="rId13"/>
    <p:sldId id="1008" r:id="rId14"/>
    <p:sldId id="1004" r:id="rId15"/>
    <p:sldId id="1023" r:id="rId16"/>
    <p:sldId id="1024" r:id="rId17"/>
    <p:sldId id="1042" r:id="rId18"/>
    <p:sldId id="1165" r:id="rId19"/>
    <p:sldId id="1033" r:id="rId20"/>
    <p:sldId id="1035" r:id="rId21"/>
    <p:sldId id="1038" r:id="rId22"/>
    <p:sldId id="1034" r:id="rId23"/>
    <p:sldId id="1039" r:id="rId24"/>
    <p:sldId id="1036" r:id="rId25"/>
    <p:sldId id="1037" r:id="rId26"/>
    <p:sldId id="1041" r:id="rId27"/>
    <p:sldId id="1025" r:id="rId28"/>
    <p:sldId id="1027" r:id="rId29"/>
    <p:sldId id="1026" r:id="rId30"/>
    <p:sldId id="1166" r:id="rId31"/>
    <p:sldId id="1050" r:id="rId32"/>
    <p:sldId id="1051" r:id="rId33"/>
    <p:sldId id="1057" r:id="rId34"/>
    <p:sldId id="1058" r:id="rId35"/>
    <p:sldId id="1059" r:id="rId36"/>
    <p:sldId id="1053" r:id="rId37"/>
    <p:sldId id="1052" r:id="rId38"/>
    <p:sldId id="1167" r:id="rId39"/>
    <p:sldId id="1061" r:id="rId40"/>
    <p:sldId id="1168" r:id="rId41"/>
    <p:sldId id="1169" r:id="rId42"/>
    <p:sldId id="1060" r:id="rId43"/>
    <p:sldId id="1170" r:id="rId44"/>
    <p:sldId id="1062" r:id="rId45"/>
    <p:sldId id="1171" r:id="rId46"/>
    <p:sldId id="1172" r:id="rId47"/>
    <p:sldId id="1063" r:id="rId48"/>
    <p:sldId id="1173" r:id="rId49"/>
    <p:sldId id="964" r:id="rId50"/>
    <p:sldId id="481" r:id="rId51"/>
    <p:sldId id="484" r:id="rId52"/>
    <p:sldId id="971" r:id="rId53"/>
    <p:sldId id="1175" r:id="rId54"/>
    <p:sldId id="1001" r:id="rId55"/>
    <p:sldId id="1176" r:id="rId56"/>
    <p:sldId id="1003" r:id="rId57"/>
    <p:sldId id="1177" r:id="rId58"/>
    <p:sldId id="1005" r:id="rId59"/>
    <p:sldId id="996" r:id="rId60"/>
    <p:sldId id="1178" r:id="rId61"/>
    <p:sldId id="997" r:id="rId62"/>
    <p:sldId id="1179" r:id="rId63"/>
    <p:sldId id="957" r:id="rId64"/>
    <p:sldId id="1174" r:id="rId65"/>
    <p:sldId id="1180" r:id="rId66"/>
    <p:sldId id="1181" r:id="rId67"/>
    <p:sldId id="960" r:id="rId68"/>
    <p:sldId id="984" r:id="rId69"/>
    <p:sldId id="972" r:id="rId70"/>
    <p:sldId id="704" r:id="rId71"/>
  </p:sldIdLst>
  <p:sldSz cx="9144000" cy="6858000" type="screen4x3"/>
  <p:notesSz cx="9723438" cy="6858000"/>
  <p:defaultTextStyle>
    <a:defPPr>
      <a:defRPr lang="en-US"/>
    </a:defPPr>
    <a:lvl1pPr algn="l" rtl="0" fontAlgn="base">
      <a:spcBef>
        <a:spcPct val="0"/>
      </a:spcBef>
      <a:spcAft>
        <a:spcPct val="0"/>
      </a:spcAft>
      <a:buFont typeface="Arial" charset="0"/>
      <a:defRPr kern="1200">
        <a:solidFill>
          <a:schemeClr val="tx1"/>
        </a:solidFill>
        <a:latin typeface="Symbol" pitchFamily="18" charset="2"/>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Symbol" pitchFamily="18" charset="2"/>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Symbol" pitchFamily="18" charset="2"/>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Symbol" pitchFamily="18" charset="2"/>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Symbol" pitchFamily="18" charset="2"/>
        <a:ea typeface="宋体" pitchFamily="2" charset="-122"/>
        <a:cs typeface="+mn-cs"/>
      </a:defRPr>
    </a:lvl5pPr>
    <a:lvl6pPr marL="2286000" algn="l" defTabSz="914400" rtl="0" eaLnBrk="1" latinLnBrk="0" hangingPunct="1">
      <a:defRPr kern="1200">
        <a:solidFill>
          <a:schemeClr val="tx1"/>
        </a:solidFill>
        <a:latin typeface="Symbol" pitchFamily="18" charset="2"/>
        <a:ea typeface="宋体" pitchFamily="2" charset="-122"/>
        <a:cs typeface="+mn-cs"/>
      </a:defRPr>
    </a:lvl6pPr>
    <a:lvl7pPr marL="2743200" algn="l" defTabSz="914400" rtl="0" eaLnBrk="1" latinLnBrk="0" hangingPunct="1">
      <a:defRPr kern="1200">
        <a:solidFill>
          <a:schemeClr val="tx1"/>
        </a:solidFill>
        <a:latin typeface="Symbol" pitchFamily="18" charset="2"/>
        <a:ea typeface="宋体" pitchFamily="2" charset="-122"/>
        <a:cs typeface="+mn-cs"/>
      </a:defRPr>
    </a:lvl7pPr>
    <a:lvl8pPr marL="3200400" algn="l" defTabSz="914400" rtl="0" eaLnBrk="1" latinLnBrk="0" hangingPunct="1">
      <a:defRPr kern="1200">
        <a:solidFill>
          <a:schemeClr val="tx1"/>
        </a:solidFill>
        <a:latin typeface="Symbol" pitchFamily="18" charset="2"/>
        <a:ea typeface="宋体" pitchFamily="2" charset="-122"/>
        <a:cs typeface="+mn-cs"/>
      </a:defRPr>
    </a:lvl8pPr>
    <a:lvl9pPr marL="3657600" algn="l" defTabSz="914400" rtl="0" eaLnBrk="1" latinLnBrk="0" hangingPunct="1">
      <a:defRPr kern="1200">
        <a:solidFill>
          <a:schemeClr val="tx1"/>
        </a:solidFill>
        <a:latin typeface="Symbol" pitchFamily="18" charset="2"/>
        <a:ea typeface="宋体" pitchFamily="2" charset="-122"/>
        <a:cs typeface="+mn-cs"/>
      </a:defRPr>
    </a:lvl9pPr>
  </p:defaultTextStyle>
  <p:extLst>
    <p:ext uri="{EFAFB233-063F-42B5-8137-9DF3F51BA10A}">
      <p15:sldGuideLst xmlns:p15="http://schemas.microsoft.com/office/powerpoint/2012/main">
        <p15:guide id="1" orient="horz" pos="2168">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30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DB375"/>
    <a:srgbClr val="21FF2C"/>
    <a:srgbClr val="FF00FF"/>
    <a:srgbClr val="FFCC99"/>
    <a:srgbClr val="FF7C80"/>
    <a:srgbClr val="FFFF99"/>
    <a:srgbClr val="460C00"/>
    <a:srgbClr val="013329"/>
    <a:srgbClr val="1004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61" autoAdjust="0"/>
    <p:restoredTop sz="70625" autoAdjust="0"/>
  </p:normalViewPr>
  <p:slideViewPr>
    <p:cSldViewPr snapToGrid="0">
      <p:cViewPr varScale="1">
        <p:scale>
          <a:sx n="61" d="100"/>
          <a:sy n="61" d="100"/>
        </p:scale>
        <p:origin x="1666" y="19"/>
      </p:cViewPr>
      <p:guideLst>
        <p:guide orient="horz" pos="2168"/>
        <p:guide pos="2880"/>
      </p:guideLst>
    </p:cSldViewPr>
  </p:slideViewPr>
  <p:outlineViewPr>
    <p:cViewPr>
      <p:scale>
        <a:sx n="33" d="100"/>
        <a:sy n="33" d="100"/>
      </p:scale>
      <p:origin x="0" y="46986"/>
    </p:cViewPr>
  </p:outlineViewPr>
  <p:notesTextViewPr>
    <p:cViewPr>
      <p:scale>
        <a:sx n="100" d="100"/>
        <a:sy n="100" d="100"/>
      </p:scale>
      <p:origin x="0" y="0"/>
    </p:cViewPr>
  </p:notesTextViewPr>
  <p:sorterViewPr>
    <p:cViewPr>
      <p:scale>
        <a:sx n="66" d="100"/>
        <a:sy n="66" d="100"/>
      </p:scale>
      <p:origin x="0" y="9084"/>
    </p:cViewPr>
  </p:sorterViewPr>
  <p:notesViewPr>
    <p:cSldViewPr snapToGrid="0">
      <p:cViewPr varScale="1">
        <p:scale>
          <a:sx n="71" d="100"/>
          <a:sy n="71" d="100"/>
        </p:scale>
        <p:origin x="-1920" y="-102"/>
      </p:cViewPr>
      <p:guideLst>
        <p:guide orient="horz" pos="2160"/>
        <p:guide pos="3062"/>
      </p:guideLst>
    </p:cSldViewPr>
  </p:notes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13225"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507038" y="0"/>
            <a:ext cx="4214812" cy="342900"/>
          </a:xfrm>
          <a:prstGeom prst="rect">
            <a:avLst/>
          </a:prstGeom>
        </p:spPr>
        <p:txBody>
          <a:bodyPr vert="horz" lIns="91440" tIns="45720" rIns="91440" bIns="45720" rtlCol="0"/>
          <a:lstStyle>
            <a:lvl1pPr algn="r">
              <a:defRPr sz="1200"/>
            </a:lvl1pPr>
          </a:lstStyle>
          <a:p>
            <a:fld id="{2A3AE733-AC5C-4BC4-BDF6-31C917E40A3F}" type="datetimeFigureOut">
              <a:rPr lang="zh-CN" altLang="en-US" smtClean="0"/>
              <a:pPr/>
              <a:t>2020/6/2</a:t>
            </a:fld>
            <a:endParaRPr lang="zh-CN" altLang="en-US"/>
          </a:p>
        </p:txBody>
      </p:sp>
      <p:sp>
        <p:nvSpPr>
          <p:cNvPr id="4" name="页脚占位符 3"/>
          <p:cNvSpPr>
            <a:spLocks noGrp="1"/>
          </p:cNvSpPr>
          <p:nvPr>
            <p:ph type="ftr" sz="quarter" idx="2"/>
          </p:nvPr>
        </p:nvSpPr>
        <p:spPr>
          <a:xfrm>
            <a:off x="0" y="6513513"/>
            <a:ext cx="4213225" cy="3429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507038" y="6513513"/>
            <a:ext cx="4214812" cy="342900"/>
          </a:xfrm>
          <a:prstGeom prst="rect">
            <a:avLst/>
          </a:prstGeom>
        </p:spPr>
        <p:txBody>
          <a:bodyPr vert="horz" lIns="91440" tIns="45720" rIns="91440" bIns="45720" rtlCol="0" anchor="b"/>
          <a:lstStyle>
            <a:lvl1pPr algn="r">
              <a:defRPr sz="1200"/>
            </a:lvl1pPr>
          </a:lstStyle>
          <a:p>
            <a:fld id="{360E3484-B8D8-4892-84A6-AD6F2815914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4214813"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 typeface="Arial" pitchFamily="34" charset="0"/>
              <a:buNone/>
              <a:defRPr sz="1200">
                <a:latin typeface="Arial" pitchFamily="34" charset="0"/>
              </a:defRPr>
            </a:lvl1pPr>
          </a:lstStyle>
          <a:p>
            <a:pPr>
              <a:defRPr/>
            </a:pPr>
            <a:endParaRPr lang="en-US"/>
          </a:p>
        </p:txBody>
      </p:sp>
      <p:sp>
        <p:nvSpPr>
          <p:cNvPr id="2051" name="Rectangle 3"/>
          <p:cNvSpPr>
            <a:spLocks noGrp="1" noChangeArrowheads="1"/>
          </p:cNvSpPr>
          <p:nvPr>
            <p:ph type="dt" idx="1"/>
          </p:nvPr>
        </p:nvSpPr>
        <p:spPr bwMode="auto">
          <a:xfrm>
            <a:off x="5507038" y="0"/>
            <a:ext cx="4214812"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 typeface="Arial" pitchFamily="34" charset="0"/>
              <a:buNone/>
              <a:defRPr sz="1200">
                <a:latin typeface="Arial" pitchFamily="34" charset="0"/>
              </a:defRPr>
            </a:lvl1pPr>
          </a:lstStyle>
          <a:p>
            <a:pPr>
              <a:defRPr/>
            </a:pPr>
            <a:endParaRPr lang="en-US"/>
          </a:p>
        </p:txBody>
      </p:sp>
      <p:sp>
        <p:nvSpPr>
          <p:cNvPr id="15364" name="Rectangle 4"/>
          <p:cNvSpPr>
            <a:spLocks noGrp="1" noRot="1" noChangeAspect="1" noChangeArrowheads="1"/>
          </p:cNvSpPr>
          <p:nvPr>
            <p:ph type="sldImg" idx="2"/>
          </p:nvPr>
        </p:nvSpPr>
        <p:spPr bwMode="auto">
          <a:xfrm>
            <a:off x="3148013" y="514350"/>
            <a:ext cx="3429000" cy="2571750"/>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971550" y="3257550"/>
            <a:ext cx="7780338"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6513513"/>
            <a:ext cx="4214813"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Font typeface="Arial" pitchFamily="34" charset="0"/>
              <a:buNone/>
              <a:defRPr sz="1200">
                <a:latin typeface="Arial" pitchFamily="34" charset="0"/>
              </a:defRPr>
            </a:lvl1pPr>
          </a:lstStyle>
          <a:p>
            <a:pPr>
              <a:defRPr/>
            </a:pPr>
            <a:endParaRPr lang="en-US"/>
          </a:p>
        </p:txBody>
      </p:sp>
      <p:sp>
        <p:nvSpPr>
          <p:cNvPr id="2055" name="Rectangle 7"/>
          <p:cNvSpPr>
            <a:spLocks noGrp="1" noChangeArrowheads="1"/>
          </p:cNvSpPr>
          <p:nvPr>
            <p:ph type="sldNum" sz="quarter" idx="5"/>
          </p:nvPr>
        </p:nvSpPr>
        <p:spPr bwMode="auto">
          <a:xfrm>
            <a:off x="5507038" y="6513513"/>
            <a:ext cx="4214812"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Font typeface="Arial" pitchFamily="34" charset="0"/>
              <a:buNone/>
              <a:defRPr sz="1200">
                <a:latin typeface="Arial" pitchFamily="34" charset="0"/>
              </a:defRPr>
            </a:lvl1pPr>
          </a:lstStyle>
          <a:p>
            <a:pPr>
              <a:defRPr/>
            </a:pPr>
            <a:fld id="{C139AF75-7607-4CAE-B840-EFD16649512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jena.sourceforge.net/"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dev.w3.org/2004/PythonLib-IH/Doc-pyRdfa/pyRdfa-module.html" TargetMode="External"/><Relationship Id="rId2" Type="http://schemas.openxmlformats.org/officeDocument/2006/relationships/slide" Target="../slides/slide66.xml"/><Relationship Id="rId1" Type="http://schemas.openxmlformats.org/officeDocument/2006/relationships/notesMaster" Target="../notesMasters/notesMaster1.xml"/><Relationship Id="rId4" Type="http://schemas.openxmlformats.org/officeDocument/2006/relationships/hyperlink" Target="https://www.w3.org/2001/sw/wiki/Sesame" TargetMode="Externa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ln/>
        </p:spPr>
        <p:txBody>
          <a:bodyPr/>
          <a:lstStyle/>
          <a:p>
            <a:endParaRPr lang="zh-CN" altLang="en-US">
              <a:latin typeface="Arial" charset="0"/>
            </a:endParaRPr>
          </a:p>
        </p:txBody>
      </p:sp>
      <p:sp>
        <p:nvSpPr>
          <p:cNvPr id="16388" name="灯片编号占位符 3"/>
          <p:cNvSpPr>
            <a:spLocks noGrp="1"/>
          </p:cNvSpPr>
          <p:nvPr>
            <p:ph type="sldNum" sz="quarter" idx="5"/>
          </p:nvPr>
        </p:nvSpPr>
        <p:spPr>
          <a:noFill/>
        </p:spPr>
        <p:txBody>
          <a:bodyPr/>
          <a:lstStyle/>
          <a:p>
            <a:pPr>
              <a:buFont typeface="Arial" charset="0"/>
              <a:buNone/>
            </a:pPr>
            <a:fld id="{C30707EC-DE13-459E-A175-EB966970AEE6}" type="slidenum">
              <a:rPr lang="en-US" altLang="zh-CN" smtClean="0">
                <a:latin typeface="Arial" charset="0"/>
              </a:rPr>
              <a:pPr>
                <a:buFont typeface="Arial" charset="0"/>
                <a:buNone/>
              </a:pPr>
              <a:t>1</a:t>
            </a:fld>
            <a:endParaRPr lang="en-US" altLang="zh-CN">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ln/>
        </p:spPr>
        <p:txBody>
          <a:bodyPr/>
          <a:lstStyle/>
          <a:p>
            <a:endParaRPr lang="zh-CN" altLang="en-US" sz="1200" kern="1200" dirty="0">
              <a:solidFill>
                <a:schemeClr val="tx1"/>
              </a:solidFill>
              <a:latin typeface="Arial" pitchFamily="34" charset="0"/>
              <a:ea typeface="+mn-ea"/>
              <a:cs typeface="+mn-cs"/>
            </a:endParaRPr>
          </a:p>
        </p:txBody>
      </p:sp>
      <p:sp>
        <p:nvSpPr>
          <p:cNvPr id="19460" name="灯片编号占位符 3"/>
          <p:cNvSpPr>
            <a:spLocks noGrp="1"/>
          </p:cNvSpPr>
          <p:nvPr>
            <p:ph type="sldNum" sz="quarter" idx="5"/>
          </p:nvPr>
        </p:nvSpPr>
        <p:spPr>
          <a:noFill/>
        </p:spPr>
        <p:txBody>
          <a:bodyPr/>
          <a:lstStyle/>
          <a:p>
            <a:pPr>
              <a:buFont typeface="Arial" charset="0"/>
              <a:buNone/>
            </a:pPr>
            <a:fld id="{86B1343A-B9BD-4909-84E1-C20151A6DFE5}" type="slidenum">
              <a:rPr lang="en-US" altLang="zh-CN" smtClean="0">
                <a:latin typeface="Arial" charset="0"/>
              </a:rPr>
              <a:pPr>
                <a:buFont typeface="Arial" charset="0"/>
                <a:buNone/>
              </a:pPr>
              <a:t>11</a:t>
            </a:fld>
            <a:endParaRPr lang="en-US" altLang="zh-CN">
              <a:latin typeface="Arial" charset="0"/>
            </a:endParaRPr>
          </a:p>
        </p:txBody>
      </p:sp>
    </p:spTree>
    <p:extLst>
      <p:ext uri="{BB962C8B-B14F-4D97-AF65-F5344CB8AC3E}">
        <p14:creationId xmlns:p14="http://schemas.microsoft.com/office/powerpoint/2010/main" val="1485589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ln/>
        </p:spPr>
        <p:txBody>
          <a:bodyPr/>
          <a:lstStyle/>
          <a:p>
            <a:endParaRPr lang="zh-CN" altLang="en-US" sz="1200" kern="1200" dirty="0">
              <a:solidFill>
                <a:schemeClr val="tx1"/>
              </a:solidFill>
              <a:latin typeface="Arial" pitchFamily="34" charset="0"/>
              <a:ea typeface="+mn-ea"/>
              <a:cs typeface="+mn-cs"/>
            </a:endParaRPr>
          </a:p>
        </p:txBody>
      </p:sp>
      <p:sp>
        <p:nvSpPr>
          <p:cNvPr id="19460" name="灯片编号占位符 3"/>
          <p:cNvSpPr>
            <a:spLocks noGrp="1"/>
          </p:cNvSpPr>
          <p:nvPr>
            <p:ph type="sldNum" sz="quarter" idx="5"/>
          </p:nvPr>
        </p:nvSpPr>
        <p:spPr>
          <a:noFill/>
        </p:spPr>
        <p:txBody>
          <a:bodyPr/>
          <a:lstStyle/>
          <a:p>
            <a:pPr>
              <a:buFont typeface="Arial" charset="0"/>
              <a:buNone/>
            </a:pPr>
            <a:fld id="{86B1343A-B9BD-4909-84E1-C20151A6DFE5}" type="slidenum">
              <a:rPr lang="en-US" altLang="zh-CN" smtClean="0">
                <a:latin typeface="Arial" charset="0"/>
              </a:rPr>
              <a:pPr>
                <a:buFont typeface="Arial" charset="0"/>
                <a:buNone/>
              </a:pPr>
              <a:t>12</a:t>
            </a:fld>
            <a:endParaRPr lang="en-US" altLang="zh-CN">
              <a:latin typeface="Arial" charset="0"/>
            </a:endParaRPr>
          </a:p>
        </p:txBody>
      </p:sp>
    </p:spTree>
    <p:extLst>
      <p:ext uri="{BB962C8B-B14F-4D97-AF65-F5344CB8AC3E}">
        <p14:creationId xmlns:p14="http://schemas.microsoft.com/office/powerpoint/2010/main" val="3771137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ln/>
        </p:spPr>
        <p:txBody>
          <a:bodyPr/>
          <a:lstStyle/>
          <a:p>
            <a:endParaRPr lang="zh-CN" altLang="en-US" sz="1200" kern="1200" dirty="0">
              <a:solidFill>
                <a:schemeClr val="tx1"/>
              </a:solidFill>
              <a:latin typeface="Arial" pitchFamily="34" charset="0"/>
              <a:ea typeface="+mn-ea"/>
              <a:cs typeface="+mn-cs"/>
            </a:endParaRPr>
          </a:p>
        </p:txBody>
      </p:sp>
      <p:sp>
        <p:nvSpPr>
          <p:cNvPr id="19460" name="灯片编号占位符 3"/>
          <p:cNvSpPr>
            <a:spLocks noGrp="1"/>
          </p:cNvSpPr>
          <p:nvPr>
            <p:ph type="sldNum" sz="quarter" idx="5"/>
          </p:nvPr>
        </p:nvSpPr>
        <p:spPr>
          <a:noFill/>
        </p:spPr>
        <p:txBody>
          <a:bodyPr/>
          <a:lstStyle/>
          <a:p>
            <a:pPr>
              <a:buFont typeface="Arial" charset="0"/>
              <a:buNone/>
            </a:pPr>
            <a:fld id="{86B1343A-B9BD-4909-84E1-C20151A6DFE5}" type="slidenum">
              <a:rPr lang="en-US" altLang="zh-CN" smtClean="0">
                <a:latin typeface="Arial" charset="0"/>
              </a:rPr>
              <a:pPr>
                <a:buFont typeface="Arial" charset="0"/>
                <a:buNone/>
              </a:pPr>
              <a:t>13</a:t>
            </a:fld>
            <a:endParaRPr lang="en-US" altLang="zh-CN">
              <a:latin typeface="Arial" charset="0"/>
            </a:endParaRPr>
          </a:p>
        </p:txBody>
      </p:sp>
    </p:spTree>
    <p:extLst>
      <p:ext uri="{BB962C8B-B14F-4D97-AF65-F5344CB8AC3E}">
        <p14:creationId xmlns:p14="http://schemas.microsoft.com/office/powerpoint/2010/main" val="138216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ln/>
        </p:spPr>
        <p:txBody>
          <a:bodyPr/>
          <a:lstStyle/>
          <a:p>
            <a:endParaRPr lang="zh-CN" altLang="en-US" sz="1200" kern="1200" dirty="0">
              <a:solidFill>
                <a:schemeClr val="tx1"/>
              </a:solidFill>
              <a:latin typeface="Arial" pitchFamily="34" charset="0"/>
              <a:ea typeface="+mn-ea"/>
              <a:cs typeface="+mn-cs"/>
            </a:endParaRPr>
          </a:p>
        </p:txBody>
      </p:sp>
      <p:sp>
        <p:nvSpPr>
          <p:cNvPr id="19460" name="灯片编号占位符 3"/>
          <p:cNvSpPr>
            <a:spLocks noGrp="1"/>
          </p:cNvSpPr>
          <p:nvPr>
            <p:ph type="sldNum" sz="quarter" idx="5"/>
          </p:nvPr>
        </p:nvSpPr>
        <p:spPr>
          <a:noFill/>
        </p:spPr>
        <p:txBody>
          <a:bodyPr/>
          <a:lstStyle/>
          <a:p>
            <a:pPr>
              <a:buFont typeface="Arial" charset="0"/>
              <a:buNone/>
            </a:pPr>
            <a:fld id="{86B1343A-B9BD-4909-84E1-C20151A6DFE5}" type="slidenum">
              <a:rPr lang="en-US" altLang="zh-CN" smtClean="0">
                <a:latin typeface="Arial" charset="0"/>
              </a:rPr>
              <a:pPr>
                <a:buFont typeface="Arial" charset="0"/>
                <a:buNone/>
              </a:pPr>
              <a:t>14</a:t>
            </a:fld>
            <a:endParaRPr lang="en-US" altLang="zh-CN">
              <a:latin typeface="Arial" charset="0"/>
            </a:endParaRPr>
          </a:p>
        </p:txBody>
      </p:sp>
    </p:spTree>
    <p:extLst>
      <p:ext uri="{BB962C8B-B14F-4D97-AF65-F5344CB8AC3E}">
        <p14:creationId xmlns:p14="http://schemas.microsoft.com/office/powerpoint/2010/main" val="3010084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ln/>
        </p:spPr>
        <p:txBody>
          <a:bodyPr/>
          <a:lstStyle/>
          <a:p>
            <a:endParaRPr lang="zh-CN" altLang="en-US" sz="1200" kern="1200" dirty="0">
              <a:solidFill>
                <a:schemeClr val="tx1"/>
              </a:solidFill>
              <a:latin typeface="Arial" pitchFamily="34" charset="0"/>
              <a:ea typeface="+mn-ea"/>
              <a:cs typeface="+mn-cs"/>
            </a:endParaRPr>
          </a:p>
        </p:txBody>
      </p:sp>
      <p:sp>
        <p:nvSpPr>
          <p:cNvPr id="19460" name="灯片编号占位符 3"/>
          <p:cNvSpPr>
            <a:spLocks noGrp="1"/>
          </p:cNvSpPr>
          <p:nvPr>
            <p:ph type="sldNum" sz="quarter" idx="5"/>
          </p:nvPr>
        </p:nvSpPr>
        <p:spPr>
          <a:noFill/>
        </p:spPr>
        <p:txBody>
          <a:bodyPr/>
          <a:lstStyle/>
          <a:p>
            <a:pPr>
              <a:buFont typeface="Arial" charset="0"/>
              <a:buNone/>
            </a:pPr>
            <a:fld id="{86B1343A-B9BD-4909-84E1-C20151A6DFE5}" type="slidenum">
              <a:rPr lang="en-US" altLang="zh-CN" smtClean="0">
                <a:latin typeface="Arial" charset="0"/>
              </a:rPr>
              <a:pPr>
                <a:buFont typeface="Arial" charset="0"/>
                <a:buNone/>
              </a:pPr>
              <a:t>15</a:t>
            </a:fld>
            <a:endParaRPr lang="en-US" altLang="zh-CN">
              <a:latin typeface="Arial" charset="0"/>
            </a:endParaRPr>
          </a:p>
        </p:txBody>
      </p:sp>
    </p:spTree>
    <p:extLst>
      <p:ext uri="{BB962C8B-B14F-4D97-AF65-F5344CB8AC3E}">
        <p14:creationId xmlns:p14="http://schemas.microsoft.com/office/powerpoint/2010/main" val="964263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ln/>
        </p:spPr>
        <p:txBody>
          <a:bodyPr/>
          <a:lstStyle/>
          <a:p>
            <a:endParaRPr lang="zh-CN" altLang="en-US" sz="1200" kern="1200" dirty="0">
              <a:solidFill>
                <a:schemeClr val="tx1"/>
              </a:solidFill>
              <a:latin typeface="Arial" pitchFamily="34" charset="0"/>
              <a:ea typeface="+mn-ea"/>
              <a:cs typeface="+mn-cs"/>
            </a:endParaRPr>
          </a:p>
        </p:txBody>
      </p:sp>
      <p:sp>
        <p:nvSpPr>
          <p:cNvPr id="19460" name="灯片编号占位符 3"/>
          <p:cNvSpPr>
            <a:spLocks noGrp="1"/>
          </p:cNvSpPr>
          <p:nvPr>
            <p:ph type="sldNum" sz="quarter" idx="5"/>
          </p:nvPr>
        </p:nvSpPr>
        <p:spPr>
          <a:noFill/>
        </p:spPr>
        <p:txBody>
          <a:bodyPr/>
          <a:lstStyle/>
          <a:p>
            <a:pPr>
              <a:buFont typeface="Arial" charset="0"/>
              <a:buNone/>
            </a:pPr>
            <a:fld id="{86B1343A-B9BD-4909-84E1-C20151A6DFE5}" type="slidenum">
              <a:rPr lang="en-US" altLang="zh-CN" smtClean="0">
                <a:latin typeface="Arial" charset="0"/>
              </a:rPr>
              <a:pPr>
                <a:buFont typeface="Arial" charset="0"/>
                <a:buNone/>
              </a:pPr>
              <a:t>16</a:t>
            </a:fld>
            <a:endParaRPr lang="en-US" altLang="zh-CN">
              <a:latin typeface="Arial" charset="0"/>
            </a:endParaRPr>
          </a:p>
        </p:txBody>
      </p:sp>
    </p:spTree>
    <p:extLst>
      <p:ext uri="{BB962C8B-B14F-4D97-AF65-F5344CB8AC3E}">
        <p14:creationId xmlns:p14="http://schemas.microsoft.com/office/powerpoint/2010/main" val="3767911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ln/>
        </p:spPr>
        <p:txBody>
          <a:bodyPr/>
          <a:lstStyle/>
          <a:p>
            <a:endParaRPr lang="zh-CN" altLang="en-US" sz="1200" kern="1200" dirty="0">
              <a:solidFill>
                <a:schemeClr val="tx1"/>
              </a:solidFill>
              <a:latin typeface="Arial" pitchFamily="34" charset="0"/>
              <a:ea typeface="+mn-ea"/>
              <a:cs typeface="+mn-cs"/>
            </a:endParaRPr>
          </a:p>
        </p:txBody>
      </p:sp>
      <p:sp>
        <p:nvSpPr>
          <p:cNvPr id="19460" name="灯片编号占位符 3"/>
          <p:cNvSpPr>
            <a:spLocks noGrp="1"/>
          </p:cNvSpPr>
          <p:nvPr>
            <p:ph type="sldNum" sz="quarter" idx="5"/>
          </p:nvPr>
        </p:nvSpPr>
        <p:spPr>
          <a:noFill/>
        </p:spPr>
        <p:txBody>
          <a:bodyPr/>
          <a:lstStyle/>
          <a:p>
            <a:pPr>
              <a:buFont typeface="Arial" charset="0"/>
              <a:buNone/>
            </a:pPr>
            <a:fld id="{86B1343A-B9BD-4909-84E1-C20151A6DFE5}" type="slidenum">
              <a:rPr lang="en-US" altLang="zh-CN" smtClean="0">
                <a:latin typeface="Arial" charset="0"/>
              </a:rPr>
              <a:pPr>
                <a:buFont typeface="Arial" charset="0"/>
                <a:buNone/>
              </a:pPr>
              <a:t>17</a:t>
            </a:fld>
            <a:endParaRPr lang="en-US" altLang="zh-CN">
              <a:latin typeface="Arial" charset="0"/>
            </a:endParaRPr>
          </a:p>
        </p:txBody>
      </p:sp>
    </p:spTree>
    <p:extLst>
      <p:ext uri="{BB962C8B-B14F-4D97-AF65-F5344CB8AC3E}">
        <p14:creationId xmlns:p14="http://schemas.microsoft.com/office/powerpoint/2010/main" val="1485344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a:ln/>
        </p:spPr>
        <p:txBody>
          <a:bodyPr/>
          <a:lstStyle/>
          <a:p>
            <a:endParaRPr lang="zh-CN" altLang="en-US" dirty="0">
              <a:latin typeface="Arial" charset="0"/>
            </a:endParaRPr>
          </a:p>
        </p:txBody>
      </p:sp>
      <p:sp>
        <p:nvSpPr>
          <p:cNvPr id="17412" name="灯片编号占位符 3"/>
          <p:cNvSpPr>
            <a:spLocks noGrp="1"/>
          </p:cNvSpPr>
          <p:nvPr>
            <p:ph type="sldNum" sz="quarter" idx="5"/>
          </p:nvPr>
        </p:nvSpPr>
        <p:spPr>
          <a:noFill/>
        </p:spPr>
        <p:txBody>
          <a:bodyPr/>
          <a:lstStyle/>
          <a:p>
            <a:pPr>
              <a:buFont typeface="Arial" charset="0"/>
              <a:buNone/>
            </a:pPr>
            <a:fld id="{484EE7BC-E6F5-4B71-94FB-18BEFE9FF2AF}" type="slidenum">
              <a:rPr lang="en-US" altLang="zh-CN" smtClean="0">
                <a:latin typeface="Arial" charset="0"/>
              </a:rPr>
              <a:pPr>
                <a:buFont typeface="Arial" charset="0"/>
                <a:buNone/>
              </a:pPr>
              <a:t>18</a:t>
            </a:fld>
            <a:endParaRPr lang="en-US" altLang="zh-CN">
              <a:latin typeface="Arial" charset="0"/>
            </a:endParaRPr>
          </a:p>
        </p:txBody>
      </p:sp>
    </p:spTree>
    <p:extLst>
      <p:ext uri="{BB962C8B-B14F-4D97-AF65-F5344CB8AC3E}">
        <p14:creationId xmlns:p14="http://schemas.microsoft.com/office/powerpoint/2010/main" val="2778454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PREFIX </a:t>
            </a:r>
            <a:r>
              <a:rPr lang="en-US" altLang="zh-CN" dirty="0" err="1"/>
              <a:t>rdf</a:t>
            </a:r>
            <a:r>
              <a:rPr lang="en-US" altLang="zh-CN" dirty="0"/>
              <a:t>: &lt;http://www.w3.org/1999/02/22-rdf-syntax-ns#&gt;</a:t>
            </a:r>
          </a:p>
          <a:p>
            <a:r>
              <a:rPr lang="en-US" altLang="zh-CN" dirty="0"/>
              <a:t>PREFIX owl: &lt;http://www.w3.org/2002/07/owl#&gt;</a:t>
            </a:r>
          </a:p>
          <a:p>
            <a:r>
              <a:rPr lang="en-US" altLang="zh-CN" dirty="0"/>
              <a:t>PREFIX </a:t>
            </a:r>
            <a:r>
              <a:rPr lang="en-US" altLang="zh-CN" dirty="0" err="1"/>
              <a:t>rdfs</a:t>
            </a:r>
            <a:r>
              <a:rPr lang="en-US" altLang="zh-CN" dirty="0"/>
              <a:t>: &lt;http://www.w3.org/2000/01/rdf-schema#&gt;</a:t>
            </a:r>
          </a:p>
          <a:p>
            <a:r>
              <a:rPr lang="en-US" altLang="zh-CN" dirty="0"/>
              <a:t>PREFIX </a:t>
            </a:r>
            <a:r>
              <a:rPr lang="en-US" altLang="zh-CN" dirty="0" err="1"/>
              <a:t>xsd</a:t>
            </a:r>
            <a:r>
              <a:rPr lang="en-US" altLang="zh-CN" dirty="0"/>
              <a:t>: &lt;http://www.w3.org/2001/XMLSchema#&gt;</a:t>
            </a:r>
          </a:p>
          <a:p>
            <a:r>
              <a:rPr lang="en-US" altLang="zh-CN" dirty="0"/>
              <a:t>PREFIX family: &lt;http://www.semanticweb.org/liubin0314/ontologies/2019/3/family#&gt;</a:t>
            </a:r>
          </a:p>
          <a:p>
            <a:r>
              <a:rPr lang="en-US" altLang="zh-CN" dirty="0"/>
              <a:t>SELECT ?subject ?object</a:t>
            </a:r>
          </a:p>
          <a:p>
            <a:r>
              <a:rPr lang="en-US" altLang="zh-CN" dirty="0"/>
              <a:t>	WHERE { ?subject </a:t>
            </a:r>
            <a:r>
              <a:rPr lang="en-US" altLang="zh-CN" dirty="0" err="1"/>
              <a:t>family:parentOf</a:t>
            </a:r>
            <a:r>
              <a:rPr lang="en-US" altLang="zh-CN" dirty="0"/>
              <a:t> ?a.</a:t>
            </a:r>
          </a:p>
          <a:p>
            <a:r>
              <a:rPr lang="en-US" altLang="zh-CN" dirty="0"/>
              <a:t>		?a </a:t>
            </a:r>
            <a:r>
              <a:rPr lang="en-US" altLang="zh-CN" dirty="0" err="1"/>
              <a:t>family:parentOf</a:t>
            </a:r>
            <a:r>
              <a:rPr lang="en-US" altLang="zh-CN" dirty="0"/>
              <a:t> ?object.</a:t>
            </a:r>
          </a:p>
          <a:p>
            <a:r>
              <a:rPr lang="en-US" altLang="zh-CN" dirty="0"/>
              <a:t>		}</a:t>
            </a:r>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20</a:t>
            </a:fld>
            <a:endParaRPr lang="en-US"/>
          </a:p>
        </p:txBody>
      </p:sp>
    </p:spTree>
    <p:extLst>
      <p:ext uri="{BB962C8B-B14F-4D97-AF65-F5344CB8AC3E}">
        <p14:creationId xmlns:p14="http://schemas.microsoft.com/office/powerpoint/2010/main" val="2431778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25</a:t>
            </a:fld>
            <a:endParaRPr lang="en-US"/>
          </a:p>
        </p:txBody>
      </p:sp>
    </p:spTree>
    <p:extLst>
      <p:ext uri="{BB962C8B-B14F-4D97-AF65-F5344CB8AC3E}">
        <p14:creationId xmlns:p14="http://schemas.microsoft.com/office/powerpoint/2010/main" val="961619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itchFamily="34" charset="0"/>
                <a:ea typeface="+mn-ea"/>
                <a:cs typeface="+mn-cs"/>
              </a:rPr>
              <a:t>从</a:t>
            </a:r>
            <a:r>
              <a:rPr lang="en-US" altLang="zh-CN" sz="1200" b="0" i="0" kern="1200" dirty="0">
                <a:solidFill>
                  <a:schemeClr val="tx1"/>
                </a:solidFill>
                <a:effectLst/>
                <a:latin typeface="Arial" pitchFamily="34" charset="0"/>
                <a:ea typeface="+mn-ea"/>
                <a:cs typeface="+mn-cs"/>
              </a:rPr>
              <a:t>HTML</a:t>
            </a:r>
            <a:r>
              <a:rPr lang="zh-CN" altLang="en-US" sz="1200" b="0" i="0" kern="1200" dirty="0">
                <a:solidFill>
                  <a:schemeClr val="tx1"/>
                </a:solidFill>
                <a:effectLst/>
                <a:latin typeface="Arial" pitchFamily="34" charset="0"/>
                <a:ea typeface="+mn-ea"/>
                <a:cs typeface="+mn-cs"/>
              </a:rPr>
              <a:t>到</a:t>
            </a:r>
            <a:r>
              <a:rPr lang="en-US" altLang="zh-CN" sz="1200" b="0" i="0" kern="1200" dirty="0">
                <a:solidFill>
                  <a:schemeClr val="tx1"/>
                </a:solidFill>
                <a:effectLst/>
                <a:latin typeface="Arial" pitchFamily="34" charset="0"/>
                <a:ea typeface="+mn-ea"/>
                <a:cs typeface="+mn-cs"/>
              </a:rPr>
              <a:t>XML</a:t>
            </a:r>
          </a:p>
          <a:p>
            <a:r>
              <a:rPr lang="en-US" altLang="zh-CN" sz="1200" b="0" i="0" kern="1200" dirty="0">
                <a:solidFill>
                  <a:schemeClr val="tx1"/>
                </a:solidFill>
                <a:effectLst/>
                <a:latin typeface="Arial" pitchFamily="34" charset="0"/>
                <a:ea typeface="+mn-ea"/>
                <a:cs typeface="+mn-cs"/>
              </a:rPr>
              <a:t>    HTML</a:t>
            </a:r>
            <a:r>
              <a:rPr lang="zh-CN" altLang="en-US" sz="1200" b="0" i="0" kern="1200" dirty="0">
                <a:solidFill>
                  <a:schemeClr val="tx1"/>
                </a:solidFill>
                <a:effectLst/>
                <a:latin typeface="Arial" pitchFamily="34" charset="0"/>
                <a:ea typeface="+mn-ea"/>
                <a:cs typeface="+mn-cs"/>
              </a:rPr>
              <a:t>是我们最常用的文档标记语言，并且已广泛应用于</a:t>
            </a:r>
            <a:r>
              <a:rPr lang="en-US" altLang="zh-CN" sz="1200" b="0" i="0" kern="1200" dirty="0">
                <a:solidFill>
                  <a:schemeClr val="tx1"/>
                </a:solidFill>
                <a:effectLst/>
                <a:latin typeface="Arial" pitchFamily="34" charset="0"/>
                <a:ea typeface="+mn-ea"/>
                <a:cs typeface="+mn-cs"/>
              </a:rPr>
              <a:t>WEB</a:t>
            </a:r>
            <a:r>
              <a:rPr lang="zh-CN" altLang="en-US" sz="1200" b="0" i="0" kern="1200" dirty="0">
                <a:solidFill>
                  <a:schemeClr val="tx1"/>
                </a:solidFill>
                <a:effectLst/>
                <a:latin typeface="Arial" pitchFamily="34" charset="0"/>
                <a:ea typeface="+mn-ea"/>
                <a:cs typeface="+mn-cs"/>
              </a:rPr>
              <a:t>上。</a:t>
            </a:r>
            <a:r>
              <a:rPr lang="en-US" altLang="zh-CN" sz="1200" b="0" i="0" kern="1200" dirty="0">
                <a:solidFill>
                  <a:schemeClr val="tx1"/>
                </a:solidFill>
                <a:effectLst/>
                <a:latin typeface="Arial" pitchFamily="34" charset="0"/>
                <a:ea typeface="+mn-ea"/>
                <a:cs typeface="+mn-cs"/>
              </a:rPr>
              <a:t>HTML</a:t>
            </a:r>
            <a:r>
              <a:rPr lang="zh-CN" altLang="en-US" sz="1200" b="0" i="0" kern="1200" dirty="0">
                <a:solidFill>
                  <a:schemeClr val="tx1"/>
                </a:solidFill>
                <a:effectLst/>
                <a:latin typeface="Arial" pitchFamily="34" charset="0"/>
                <a:ea typeface="+mn-ea"/>
                <a:cs typeface="+mn-cs"/>
              </a:rPr>
              <a:t>可用来描述资源，但其的特点限制了其生成的文档只有人可以看得懂。</a:t>
            </a:r>
            <a:r>
              <a:rPr lang="en-US" altLang="zh-CN" sz="1200" b="0" i="0" kern="1200" dirty="0">
                <a:solidFill>
                  <a:schemeClr val="tx1"/>
                </a:solidFill>
                <a:effectLst/>
                <a:latin typeface="Arial" pitchFamily="34" charset="0"/>
                <a:ea typeface="+mn-ea"/>
                <a:cs typeface="+mn-cs"/>
              </a:rPr>
              <a:t>HTML</a:t>
            </a:r>
            <a:r>
              <a:rPr lang="zh-CN" altLang="en-US" sz="1200" b="0" i="0" kern="1200" dirty="0">
                <a:solidFill>
                  <a:schemeClr val="tx1"/>
                </a:solidFill>
                <a:effectLst/>
                <a:latin typeface="Arial" pitchFamily="34" charset="0"/>
                <a:ea typeface="+mn-ea"/>
                <a:cs typeface="+mn-cs"/>
              </a:rPr>
              <a:t>有两大不足限制其发展：一是其结构不明显，很难被应用程序解析；二是描述的局限性，如无法描述某些科学符号。</a:t>
            </a:r>
            <a:br>
              <a:rPr lang="zh-CN" altLang="en-US" sz="1200" b="0" i="0" kern="1200" dirty="0">
                <a:solidFill>
                  <a:schemeClr val="tx1"/>
                </a:solidFill>
                <a:effectLst/>
                <a:latin typeface="Arial" pitchFamily="34" charset="0"/>
                <a:ea typeface="+mn-ea"/>
                <a:cs typeface="+mn-cs"/>
              </a:rPr>
            </a:br>
            <a:r>
              <a:rPr lang="zh-CN" altLang="en-US" sz="1200" b="0" i="0" kern="1200" dirty="0">
                <a:solidFill>
                  <a:schemeClr val="tx1"/>
                </a:solidFill>
                <a:effectLst/>
                <a:latin typeface="Arial" pitchFamily="34" charset="0"/>
                <a:ea typeface="+mn-ea"/>
                <a:cs typeface="+mn-cs"/>
              </a:rPr>
              <a:t>    为了让应用程序能够理解文档，就需要良好的结构，于是最简单但功能强大的树状结构就被采用了。用树状结构来描述数据就生成了</a:t>
            </a:r>
            <a:r>
              <a:rPr lang="en-US" altLang="zh-CN" sz="1200" b="0" i="0" kern="1200" dirty="0">
                <a:solidFill>
                  <a:schemeClr val="tx1"/>
                </a:solidFill>
                <a:effectLst/>
                <a:latin typeface="Arial" pitchFamily="34" charset="0"/>
                <a:ea typeface="+mn-ea"/>
                <a:cs typeface="+mn-cs"/>
              </a:rPr>
              <a:t>XML</a:t>
            </a:r>
            <a:r>
              <a:rPr lang="zh-CN" altLang="en-US" sz="1200" b="0" i="0" kern="1200" dirty="0">
                <a:solidFill>
                  <a:schemeClr val="tx1"/>
                </a:solidFill>
                <a:effectLst/>
                <a:latin typeface="Arial" pitchFamily="34" charset="0"/>
                <a:ea typeface="+mn-ea"/>
                <a:cs typeface="+mn-cs"/>
              </a:rPr>
              <a:t>。</a:t>
            </a:r>
            <a:r>
              <a:rPr lang="en-US" altLang="zh-CN" sz="1200" b="0" i="0" kern="1200" dirty="0">
                <a:solidFill>
                  <a:schemeClr val="tx1"/>
                </a:solidFill>
                <a:effectLst/>
                <a:latin typeface="Arial" pitchFamily="34" charset="0"/>
                <a:ea typeface="+mn-ea"/>
                <a:cs typeface="+mn-cs"/>
              </a:rPr>
              <a:t>XML</a:t>
            </a:r>
            <a:r>
              <a:rPr lang="zh-CN" altLang="en-US" sz="1200" b="0" i="0" kern="1200" dirty="0">
                <a:solidFill>
                  <a:schemeClr val="tx1"/>
                </a:solidFill>
                <a:effectLst/>
                <a:latin typeface="Arial" pitchFamily="34" charset="0"/>
                <a:ea typeface="+mn-ea"/>
                <a:cs typeface="+mn-cs"/>
              </a:rPr>
              <a:t>为在各种应用程 序间以及</a:t>
            </a:r>
            <a:r>
              <a:rPr lang="en-US" altLang="zh-CN" sz="1200" b="0" i="0" kern="1200" dirty="0">
                <a:solidFill>
                  <a:schemeClr val="tx1"/>
                </a:solidFill>
                <a:effectLst/>
                <a:latin typeface="Arial" pitchFamily="34" charset="0"/>
                <a:ea typeface="+mn-ea"/>
                <a:cs typeface="+mn-cs"/>
              </a:rPr>
              <a:t>meta</a:t>
            </a:r>
            <a:r>
              <a:rPr lang="zh-CN" altLang="en-US" sz="1200" b="0" i="0" kern="1200" dirty="0">
                <a:solidFill>
                  <a:schemeClr val="tx1"/>
                </a:solidFill>
                <a:effectLst/>
                <a:latin typeface="Arial" pitchFamily="34" charset="0"/>
                <a:ea typeface="+mn-ea"/>
                <a:cs typeface="+mn-cs"/>
              </a:rPr>
              <a:t>数据的交换提供了一致的体系和解析器。但</a:t>
            </a:r>
            <a:r>
              <a:rPr lang="en-US" altLang="zh-CN" sz="1200" b="0" i="0" kern="1200" dirty="0">
                <a:solidFill>
                  <a:schemeClr val="tx1"/>
                </a:solidFill>
                <a:effectLst/>
                <a:latin typeface="Arial" pitchFamily="34" charset="0"/>
                <a:ea typeface="+mn-ea"/>
                <a:cs typeface="+mn-cs"/>
              </a:rPr>
              <a:t>XML</a:t>
            </a:r>
            <a:r>
              <a:rPr lang="zh-CN" altLang="en-US" sz="1200" b="0" i="0" kern="1200" dirty="0">
                <a:solidFill>
                  <a:schemeClr val="tx1"/>
                </a:solidFill>
                <a:effectLst/>
                <a:latin typeface="Arial" pitchFamily="34" charset="0"/>
                <a:ea typeface="+mn-ea"/>
                <a:cs typeface="+mn-cs"/>
              </a:rPr>
              <a:t>本身没有进行任何语义的定义（或说弱语义定义），即其描述的数据的语义机器无法理解。</a:t>
            </a:r>
            <a:br>
              <a:rPr lang="zh-CN" altLang="en-US" sz="1200" b="0" i="0" kern="1200" dirty="0">
                <a:solidFill>
                  <a:schemeClr val="tx1"/>
                </a:solidFill>
                <a:effectLst/>
                <a:latin typeface="Arial" pitchFamily="34" charset="0"/>
                <a:ea typeface="+mn-ea"/>
                <a:cs typeface="+mn-cs"/>
              </a:rPr>
            </a:br>
            <a:r>
              <a:rPr lang="zh-CN" altLang="en-US" sz="1200" b="0" i="0" kern="1200" dirty="0">
                <a:solidFill>
                  <a:schemeClr val="tx1"/>
                </a:solidFill>
                <a:effectLst/>
                <a:latin typeface="Arial" pitchFamily="34" charset="0"/>
                <a:ea typeface="+mn-ea"/>
                <a:cs typeface="+mn-cs"/>
              </a:rPr>
              <a:t>    理解数据的首要条件是更准备地记录数据结构与类型。预定义的最基本的数据类型不能很好地满足大多数现实生活中数据要求。我们需要更清楚地描述数据类型，即 更给出数据更严格的限制。</a:t>
            </a:r>
            <a:r>
              <a:rPr lang="en-US" altLang="zh-CN" sz="1200" b="0" i="0" kern="1200" dirty="0">
                <a:solidFill>
                  <a:schemeClr val="tx1"/>
                </a:solidFill>
                <a:effectLst/>
                <a:latin typeface="Arial" pitchFamily="34" charset="0"/>
                <a:ea typeface="+mn-ea"/>
                <a:cs typeface="+mn-cs"/>
              </a:rPr>
              <a:t>XML Schema</a:t>
            </a:r>
            <a:r>
              <a:rPr lang="zh-CN" altLang="en-US" sz="1200" b="0" i="0" kern="1200" dirty="0">
                <a:solidFill>
                  <a:schemeClr val="tx1"/>
                </a:solidFill>
                <a:effectLst/>
                <a:latin typeface="Arial" pitchFamily="34" charset="0"/>
                <a:ea typeface="+mn-ea"/>
                <a:cs typeface="+mn-cs"/>
              </a:rPr>
              <a:t>提供了在预定义的类型上自定义数据类型，而且这种数据类型可以被解析器解析。</a:t>
            </a:r>
          </a:p>
          <a:p>
            <a:r>
              <a:rPr lang="en-US" altLang="zh-CN" sz="1200" b="0" i="0" kern="1200" dirty="0">
                <a:solidFill>
                  <a:schemeClr val="tx1"/>
                </a:solidFill>
                <a:effectLst/>
                <a:latin typeface="Arial" pitchFamily="34" charset="0"/>
                <a:ea typeface="+mn-ea"/>
                <a:cs typeface="+mn-cs"/>
              </a:rPr>
              <a:t>XML Schema</a:t>
            </a:r>
          </a:p>
          <a:p>
            <a:r>
              <a:rPr lang="en-US" altLang="zh-CN" sz="1200" b="0" i="0" kern="1200" dirty="0">
                <a:solidFill>
                  <a:schemeClr val="tx1"/>
                </a:solidFill>
                <a:effectLst/>
                <a:latin typeface="Arial" pitchFamily="34" charset="0"/>
                <a:ea typeface="+mn-ea"/>
                <a:cs typeface="+mn-cs"/>
              </a:rPr>
              <a:t>    XML Schema</a:t>
            </a:r>
            <a:r>
              <a:rPr lang="zh-CN" altLang="en-US" sz="1200" b="0" i="0" kern="1200" dirty="0">
                <a:solidFill>
                  <a:schemeClr val="tx1"/>
                </a:solidFill>
                <a:effectLst/>
                <a:latin typeface="Arial" pitchFamily="34" charset="0"/>
                <a:ea typeface="+mn-ea"/>
                <a:cs typeface="+mn-cs"/>
              </a:rPr>
              <a:t>（</a:t>
            </a:r>
            <a:r>
              <a:rPr lang="en-US" altLang="zh-CN" sz="1200" b="0" i="0" kern="1200" dirty="0">
                <a:solidFill>
                  <a:schemeClr val="tx1"/>
                </a:solidFill>
                <a:effectLst/>
                <a:latin typeface="Arial" pitchFamily="34" charset="0"/>
                <a:ea typeface="+mn-ea"/>
                <a:cs typeface="+mn-cs"/>
              </a:rPr>
              <a:t>XML</a:t>
            </a:r>
            <a:r>
              <a:rPr lang="zh-CN" altLang="en-US" sz="1200" b="0" i="0" kern="1200" dirty="0">
                <a:solidFill>
                  <a:schemeClr val="tx1"/>
                </a:solidFill>
                <a:effectLst/>
                <a:latin typeface="Arial" pitchFamily="34" charset="0"/>
                <a:ea typeface="+mn-ea"/>
                <a:cs typeface="+mn-cs"/>
              </a:rPr>
              <a:t>的定义机制）提供了在</a:t>
            </a:r>
            <a:r>
              <a:rPr lang="en-US" altLang="zh-CN" sz="1200" b="0" i="0" kern="1200" dirty="0">
                <a:solidFill>
                  <a:schemeClr val="tx1"/>
                </a:solidFill>
                <a:effectLst/>
                <a:latin typeface="Arial" pitchFamily="34" charset="0"/>
                <a:ea typeface="+mn-ea"/>
                <a:cs typeface="+mn-cs"/>
              </a:rPr>
              <a:t>XML</a:t>
            </a:r>
            <a:r>
              <a:rPr lang="zh-CN" altLang="en-US" sz="1200" b="0" i="0" kern="1200" dirty="0">
                <a:solidFill>
                  <a:schemeClr val="tx1"/>
                </a:solidFill>
                <a:effectLst/>
                <a:latin typeface="Arial" pitchFamily="34" charset="0"/>
                <a:ea typeface="+mn-ea"/>
                <a:cs typeface="+mn-cs"/>
              </a:rPr>
              <a:t>中可以利用的基本的数据类型（如</a:t>
            </a:r>
            <a:r>
              <a:rPr lang="en-US" altLang="zh-CN" sz="1200" b="0" i="0" kern="1200" dirty="0" err="1">
                <a:solidFill>
                  <a:schemeClr val="tx1"/>
                </a:solidFill>
                <a:effectLst/>
                <a:latin typeface="Arial" pitchFamily="34" charset="0"/>
                <a:ea typeface="+mn-ea"/>
                <a:cs typeface="+mn-cs"/>
              </a:rPr>
              <a:t>date,string</a:t>
            </a:r>
            <a:r>
              <a:rPr lang="zh-CN" altLang="en-US" sz="1200" b="0" i="0" kern="1200" dirty="0">
                <a:solidFill>
                  <a:schemeClr val="tx1"/>
                </a:solidFill>
                <a:effectLst/>
                <a:latin typeface="Arial" pitchFamily="34" charset="0"/>
                <a:ea typeface="+mn-ea"/>
                <a:cs typeface="+mn-cs"/>
              </a:rPr>
              <a:t>等，</a:t>
            </a:r>
            <a:r>
              <a:rPr lang="en-US" altLang="zh-CN" sz="1200" b="0" i="0" kern="1200" dirty="0">
                <a:solidFill>
                  <a:schemeClr val="tx1"/>
                </a:solidFill>
                <a:effectLst/>
                <a:latin typeface="Arial" pitchFamily="34" charset="0"/>
                <a:ea typeface="+mn-ea"/>
                <a:cs typeface="+mn-cs"/>
              </a:rPr>
              <a:t>DTD</a:t>
            </a:r>
            <a:r>
              <a:rPr lang="zh-CN" altLang="en-US" sz="1200" b="0" i="0" kern="1200" dirty="0">
                <a:solidFill>
                  <a:schemeClr val="tx1"/>
                </a:solidFill>
                <a:effectLst/>
                <a:latin typeface="Arial" pitchFamily="34" charset="0"/>
                <a:ea typeface="+mn-ea"/>
                <a:cs typeface="+mn-cs"/>
              </a:rPr>
              <a:t>中只提供了</a:t>
            </a:r>
            <a:r>
              <a:rPr lang="en-US" altLang="zh-CN" sz="1200" b="0" i="0" kern="1200" dirty="0">
                <a:solidFill>
                  <a:schemeClr val="tx1"/>
                </a:solidFill>
                <a:effectLst/>
                <a:latin typeface="Arial" pitchFamily="34" charset="0"/>
                <a:ea typeface="+mn-ea"/>
                <a:cs typeface="+mn-cs"/>
              </a:rPr>
              <a:t>string</a:t>
            </a:r>
            <a:r>
              <a:rPr lang="zh-CN" altLang="en-US" sz="1200" b="0" i="0" kern="1200" dirty="0">
                <a:solidFill>
                  <a:schemeClr val="tx1"/>
                </a:solidFill>
                <a:effectLst/>
                <a:latin typeface="Arial" pitchFamily="34" charset="0"/>
                <a:ea typeface="+mn-ea"/>
                <a:cs typeface="+mn-cs"/>
              </a:rPr>
              <a:t>），通过对已有 的类型进行扩张或者进行制约，从而定义新的类型。和</a:t>
            </a:r>
            <a:r>
              <a:rPr lang="en-US" altLang="zh-CN" sz="1200" b="0" i="0" kern="1200" dirty="0">
                <a:solidFill>
                  <a:schemeClr val="tx1"/>
                </a:solidFill>
                <a:effectLst/>
                <a:latin typeface="Arial" pitchFamily="34" charset="0"/>
                <a:ea typeface="+mn-ea"/>
                <a:cs typeface="+mn-cs"/>
              </a:rPr>
              <a:t>DTD</a:t>
            </a:r>
            <a:r>
              <a:rPr lang="zh-CN" altLang="en-US" sz="1200" b="0" i="0" kern="1200" dirty="0">
                <a:solidFill>
                  <a:schemeClr val="tx1"/>
                </a:solidFill>
                <a:effectLst/>
                <a:latin typeface="Arial" pitchFamily="34" charset="0"/>
                <a:ea typeface="+mn-ea"/>
                <a:cs typeface="+mn-cs"/>
              </a:rPr>
              <a:t>文档类型不同，</a:t>
            </a:r>
            <a:r>
              <a:rPr lang="en-US" altLang="zh-CN" sz="1200" b="0" i="0" kern="1200" dirty="0">
                <a:solidFill>
                  <a:schemeClr val="tx1"/>
                </a:solidFill>
                <a:effectLst/>
                <a:latin typeface="Arial" pitchFamily="34" charset="0"/>
                <a:ea typeface="+mn-ea"/>
                <a:cs typeface="+mn-cs"/>
              </a:rPr>
              <a:t>XML Schema</a:t>
            </a:r>
            <a:r>
              <a:rPr lang="zh-CN" altLang="en-US" sz="1200" b="0" i="0" kern="1200" dirty="0">
                <a:solidFill>
                  <a:schemeClr val="tx1"/>
                </a:solidFill>
                <a:effectLst/>
                <a:latin typeface="Arial" pitchFamily="34" charset="0"/>
                <a:ea typeface="+mn-ea"/>
                <a:cs typeface="+mn-cs"/>
              </a:rPr>
              <a:t>不需要另外的解析器和编辑器。</a:t>
            </a:r>
            <a:br>
              <a:rPr lang="zh-CN" altLang="en-US" sz="1200" b="0" i="0" kern="1200" dirty="0">
                <a:solidFill>
                  <a:schemeClr val="tx1"/>
                </a:solidFill>
                <a:effectLst/>
                <a:latin typeface="Arial" pitchFamily="34" charset="0"/>
                <a:ea typeface="+mn-ea"/>
                <a:cs typeface="+mn-cs"/>
              </a:rPr>
            </a:br>
            <a:r>
              <a:rPr lang="zh-CN" altLang="en-US" sz="1200" b="0" i="0" kern="1200" dirty="0">
                <a:solidFill>
                  <a:schemeClr val="tx1"/>
                </a:solidFill>
                <a:effectLst/>
                <a:latin typeface="Arial" pitchFamily="34" charset="0"/>
                <a:ea typeface="+mn-ea"/>
                <a:cs typeface="+mn-cs"/>
              </a:rPr>
              <a:t>    但</a:t>
            </a:r>
            <a:r>
              <a:rPr lang="en-US" altLang="zh-CN" sz="1200" b="0" i="0" kern="1200" dirty="0">
                <a:solidFill>
                  <a:schemeClr val="tx1"/>
                </a:solidFill>
                <a:effectLst/>
                <a:latin typeface="Arial" pitchFamily="34" charset="0"/>
                <a:ea typeface="+mn-ea"/>
                <a:cs typeface="+mn-cs"/>
              </a:rPr>
              <a:t>XML Schema</a:t>
            </a:r>
            <a:r>
              <a:rPr lang="zh-CN" altLang="en-US" sz="1200" b="0" i="0" kern="1200" dirty="0">
                <a:solidFill>
                  <a:schemeClr val="tx1"/>
                </a:solidFill>
                <a:effectLst/>
                <a:latin typeface="Arial" pitchFamily="34" charset="0"/>
                <a:ea typeface="+mn-ea"/>
                <a:cs typeface="+mn-cs"/>
              </a:rPr>
              <a:t>只是对文档的结构进行了定义，仍然不能让应用程序理解数据的语义。为了实现让应用程序理解数据，就出现了</a:t>
            </a:r>
            <a:r>
              <a:rPr lang="en-US" altLang="zh-CN" sz="1200" b="0" i="0" kern="1200" dirty="0">
                <a:solidFill>
                  <a:schemeClr val="tx1"/>
                </a:solidFill>
                <a:effectLst/>
                <a:latin typeface="Arial" pitchFamily="34" charset="0"/>
                <a:ea typeface="+mn-ea"/>
                <a:cs typeface="+mn-cs"/>
              </a:rPr>
              <a:t>RDF</a:t>
            </a:r>
            <a:r>
              <a:rPr lang="zh-CN" altLang="en-US" sz="1200" b="0" i="0" kern="1200" dirty="0">
                <a:solidFill>
                  <a:schemeClr val="tx1"/>
                </a:solidFill>
                <a:effectLst/>
                <a:latin typeface="Arial" pitchFamily="34" charset="0"/>
                <a:ea typeface="+mn-ea"/>
                <a:cs typeface="+mn-cs"/>
              </a:rPr>
              <a:t>。</a:t>
            </a:r>
          </a:p>
          <a:p>
            <a:r>
              <a:rPr lang="zh-CN" altLang="en-US" sz="1200" b="0" i="0" kern="1200" dirty="0">
                <a:solidFill>
                  <a:schemeClr val="tx1"/>
                </a:solidFill>
                <a:effectLst/>
                <a:latin typeface="Arial" pitchFamily="34" charset="0"/>
                <a:ea typeface="+mn-ea"/>
                <a:cs typeface="+mn-cs"/>
              </a:rPr>
              <a:t> </a:t>
            </a:r>
          </a:p>
          <a:p>
            <a:r>
              <a:rPr lang="zh-CN" altLang="en-US" sz="1200" b="0" i="0" kern="1200" dirty="0">
                <a:solidFill>
                  <a:schemeClr val="tx1"/>
                </a:solidFill>
                <a:effectLst/>
                <a:latin typeface="Arial" pitchFamily="34" charset="0"/>
                <a:ea typeface="+mn-ea"/>
                <a:cs typeface="+mn-cs"/>
              </a:rPr>
              <a:t>从</a:t>
            </a:r>
            <a:r>
              <a:rPr lang="en-US" altLang="zh-CN" sz="1200" b="0" i="0" kern="1200" dirty="0">
                <a:solidFill>
                  <a:schemeClr val="tx1"/>
                </a:solidFill>
                <a:effectLst/>
                <a:latin typeface="Arial" pitchFamily="34" charset="0"/>
                <a:ea typeface="+mn-ea"/>
                <a:cs typeface="+mn-cs"/>
              </a:rPr>
              <a:t>XML</a:t>
            </a:r>
            <a:r>
              <a:rPr lang="zh-CN" altLang="en-US" sz="1200" b="0" i="0" kern="1200" dirty="0">
                <a:solidFill>
                  <a:schemeClr val="tx1"/>
                </a:solidFill>
                <a:effectLst/>
                <a:latin typeface="Arial" pitchFamily="34" charset="0"/>
                <a:ea typeface="+mn-ea"/>
                <a:cs typeface="+mn-cs"/>
              </a:rPr>
              <a:t>到</a:t>
            </a:r>
            <a:r>
              <a:rPr lang="en-US" altLang="zh-CN" sz="1200" b="0" i="0" kern="1200" dirty="0">
                <a:solidFill>
                  <a:schemeClr val="tx1"/>
                </a:solidFill>
                <a:effectLst/>
                <a:latin typeface="Arial" pitchFamily="34" charset="0"/>
                <a:ea typeface="+mn-ea"/>
                <a:cs typeface="+mn-cs"/>
              </a:rPr>
              <a:t>RDF</a:t>
            </a:r>
          </a:p>
          <a:p>
            <a:r>
              <a:rPr lang="en-US" altLang="zh-CN" sz="1200" b="0" i="0" kern="1200" dirty="0">
                <a:solidFill>
                  <a:schemeClr val="tx1"/>
                </a:solidFill>
                <a:effectLst/>
                <a:latin typeface="Arial" pitchFamily="34" charset="0"/>
                <a:ea typeface="+mn-ea"/>
                <a:cs typeface="+mn-cs"/>
              </a:rPr>
              <a:t>    RDF(Resource Description Framework)</a:t>
            </a:r>
            <a:r>
              <a:rPr lang="zh-CN" altLang="en-US" sz="1200" b="0" i="0" kern="1200" dirty="0">
                <a:solidFill>
                  <a:schemeClr val="tx1"/>
                </a:solidFill>
                <a:effectLst/>
                <a:latin typeface="Arial" pitchFamily="34" charset="0"/>
                <a:ea typeface="+mn-ea"/>
                <a:cs typeface="+mn-cs"/>
              </a:rPr>
              <a:t>并不是一种语言，只是一种书写规范。</a:t>
            </a:r>
            <a:r>
              <a:rPr lang="en-US" altLang="zh-CN" sz="1200" b="0" i="0" kern="1200" dirty="0">
                <a:solidFill>
                  <a:schemeClr val="tx1"/>
                </a:solidFill>
                <a:effectLst/>
                <a:latin typeface="Arial" pitchFamily="34" charset="0"/>
                <a:ea typeface="+mn-ea"/>
                <a:cs typeface="+mn-cs"/>
              </a:rPr>
              <a:t>RDF</a:t>
            </a:r>
            <a:r>
              <a:rPr lang="zh-CN" altLang="en-US" sz="1200" b="0" i="0" kern="1200" dirty="0">
                <a:solidFill>
                  <a:schemeClr val="tx1"/>
                </a:solidFill>
                <a:effectLst/>
                <a:latin typeface="Arial" pitchFamily="34" charset="0"/>
                <a:ea typeface="+mn-ea"/>
                <a:cs typeface="+mn-cs"/>
              </a:rPr>
              <a:t>的基本构造为陈述</a:t>
            </a:r>
            <a:r>
              <a:rPr lang="en-US" altLang="zh-CN" sz="1200" b="0" i="0" kern="1200" dirty="0">
                <a:solidFill>
                  <a:schemeClr val="tx1"/>
                </a:solidFill>
                <a:effectLst/>
                <a:latin typeface="Arial" pitchFamily="34" charset="0"/>
                <a:ea typeface="+mn-ea"/>
                <a:cs typeface="+mn-cs"/>
              </a:rPr>
              <a:t>(</a:t>
            </a:r>
            <a:r>
              <a:rPr lang="zh-CN" altLang="en-US" sz="1200" b="0" i="0" kern="1200" dirty="0">
                <a:solidFill>
                  <a:schemeClr val="tx1"/>
                </a:solidFill>
                <a:effectLst/>
                <a:latin typeface="Arial" pitchFamily="34" charset="0"/>
                <a:ea typeface="+mn-ea"/>
                <a:cs typeface="+mn-cs"/>
              </a:rPr>
              <a:t>或声明，</a:t>
            </a:r>
            <a:r>
              <a:rPr lang="en-US" altLang="zh-CN" sz="1200" b="0" i="0" kern="1200" dirty="0">
                <a:solidFill>
                  <a:schemeClr val="tx1"/>
                </a:solidFill>
                <a:effectLst/>
                <a:latin typeface="Arial" pitchFamily="34" charset="0"/>
                <a:ea typeface="+mn-ea"/>
                <a:cs typeface="+mn-cs"/>
              </a:rPr>
              <a:t>Statement)</a:t>
            </a:r>
            <a:r>
              <a:rPr lang="zh-CN" altLang="en-US" sz="1200" b="0" i="0" kern="1200" dirty="0">
                <a:solidFill>
                  <a:schemeClr val="tx1"/>
                </a:solidFill>
                <a:effectLst/>
                <a:latin typeface="Arial" pitchFamily="34" charset="0"/>
                <a:ea typeface="+mn-ea"/>
                <a:cs typeface="+mn-cs"/>
              </a:rPr>
              <a:t>，表述了一个（资源，资源所具有的属性， 属性值）（即主体</a:t>
            </a:r>
            <a:r>
              <a:rPr lang="en-US" altLang="zh-CN" sz="1200" b="0" i="0" kern="1200" dirty="0">
                <a:solidFill>
                  <a:schemeClr val="tx1"/>
                </a:solidFill>
                <a:effectLst/>
                <a:latin typeface="Arial" pitchFamily="34" charset="0"/>
                <a:ea typeface="+mn-ea"/>
                <a:cs typeface="+mn-cs"/>
              </a:rPr>
              <a:t>—</a:t>
            </a:r>
            <a:r>
              <a:rPr lang="zh-CN" altLang="en-US" sz="1200" b="0" i="0" kern="1200" dirty="0">
                <a:solidFill>
                  <a:schemeClr val="tx1"/>
                </a:solidFill>
                <a:effectLst/>
                <a:latin typeface="Arial" pitchFamily="34" charset="0"/>
                <a:ea typeface="+mn-ea"/>
                <a:cs typeface="+mn-cs"/>
              </a:rPr>
              <a:t>属性</a:t>
            </a:r>
            <a:r>
              <a:rPr lang="en-US" altLang="zh-CN" sz="1200" b="0" i="0" kern="1200" dirty="0">
                <a:solidFill>
                  <a:schemeClr val="tx1"/>
                </a:solidFill>
                <a:effectLst/>
                <a:latin typeface="Arial" pitchFamily="34" charset="0"/>
                <a:ea typeface="+mn-ea"/>
                <a:cs typeface="+mn-cs"/>
              </a:rPr>
              <a:t>—</a:t>
            </a:r>
            <a:r>
              <a:rPr lang="zh-CN" altLang="en-US" sz="1200" b="0" i="0" kern="1200" dirty="0">
                <a:solidFill>
                  <a:schemeClr val="tx1"/>
                </a:solidFill>
                <a:effectLst/>
                <a:latin typeface="Arial" pitchFamily="34" charset="0"/>
                <a:ea typeface="+mn-ea"/>
                <a:cs typeface="+mn-cs"/>
              </a:rPr>
              <a:t>客体）的三元组。</a:t>
            </a:r>
            <a:r>
              <a:rPr lang="en-US" altLang="zh-CN" sz="1200" b="0" i="0" kern="1200" dirty="0">
                <a:solidFill>
                  <a:schemeClr val="tx1"/>
                </a:solidFill>
                <a:effectLst/>
                <a:latin typeface="Arial" pitchFamily="34" charset="0"/>
                <a:ea typeface="+mn-ea"/>
                <a:cs typeface="+mn-cs"/>
              </a:rPr>
              <a:t>RDF</a:t>
            </a:r>
            <a:r>
              <a:rPr lang="zh-CN" altLang="en-US" sz="1200" b="0" i="0" kern="1200" dirty="0">
                <a:solidFill>
                  <a:schemeClr val="tx1"/>
                </a:solidFill>
                <a:effectLst/>
                <a:latin typeface="Arial" pitchFamily="34" charset="0"/>
                <a:ea typeface="+mn-ea"/>
                <a:cs typeface="+mn-cs"/>
              </a:rPr>
              <a:t>表现的是一个数据模型，简言之就是一个陈述就是一个什么事物（资源），这个事物具有什么属性，这些属性应 该有什么样的属性值。</a:t>
            </a:r>
            <a:r>
              <a:rPr lang="en-US" altLang="zh-CN" sz="1200" b="0" i="0" kern="1200" dirty="0">
                <a:solidFill>
                  <a:schemeClr val="tx1"/>
                </a:solidFill>
                <a:effectLst/>
                <a:latin typeface="Arial" pitchFamily="34" charset="0"/>
                <a:ea typeface="+mn-ea"/>
                <a:cs typeface="+mn-cs"/>
              </a:rPr>
              <a:t>XML</a:t>
            </a:r>
            <a:r>
              <a:rPr lang="zh-CN" altLang="en-US" sz="1200" b="0" i="0" kern="1200" dirty="0">
                <a:solidFill>
                  <a:schemeClr val="tx1"/>
                </a:solidFill>
                <a:effectLst/>
                <a:latin typeface="Arial" pitchFamily="34" charset="0"/>
                <a:ea typeface="+mn-ea"/>
                <a:cs typeface="+mn-cs"/>
              </a:rPr>
              <a:t>用来做为描述这种抽象的数据模型的具体书写方式（不用</a:t>
            </a:r>
            <a:r>
              <a:rPr lang="en-US" altLang="zh-CN" sz="1200" b="0" i="0" kern="1200" dirty="0">
                <a:solidFill>
                  <a:schemeClr val="tx1"/>
                </a:solidFill>
                <a:effectLst/>
                <a:latin typeface="Arial" pitchFamily="34" charset="0"/>
                <a:ea typeface="+mn-ea"/>
                <a:cs typeface="+mn-cs"/>
              </a:rPr>
              <a:t>XML</a:t>
            </a:r>
            <a:r>
              <a:rPr lang="zh-CN" altLang="en-US" sz="1200" b="0" i="0" kern="1200" dirty="0">
                <a:solidFill>
                  <a:schemeClr val="tx1"/>
                </a:solidFill>
                <a:effectLst/>
                <a:latin typeface="Arial" pitchFamily="34" charset="0"/>
                <a:ea typeface="+mn-ea"/>
                <a:cs typeface="+mn-cs"/>
              </a:rPr>
              <a:t>，也可以用其他的构成来表现</a:t>
            </a:r>
            <a:r>
              <a:rPr lang="en-US" altLang="zh-CN" sz="1200" b="0" i="0" kern="1200" dirty="0">
                <a:solidFill>
                  <a:schemeClr val="tx1"/>
                </a:solidFill>
                <a:effectLst/>
                <a:latin typeface="Arial" pitchFamily="34" charset="0"/>
                <a:ea typeface="+mn-ea"/>
                <a:cs typeface="+mn-cs"/>
              </a:rPr>
              <a:t>RDF</a:t>
            </a:r>
            <a:r>
              <a:rPr lang="zh-CN" altLang="en-US" sz="1200" b="0" i="0" kern="1200" dirty="0">
                <a:solidFill>
                  <a:schemeClr val="tx1"/>
                </a:solidFill>
                <a:effectLst/>
                <a:latin typeface="Arial" pitchFamily="34" charset="0"/>
                <a:ea typeface="+mn-ea"/>
                <a:cs typeface="+mn-cs"/>
              </a:rPr>
              <a:t>）。同样因为现实世界的超级复杂 性，预定义的词汇根本不够用，我们就使用</a:t>
            </a:r>
            <a:r>
              <a:rPr lang="en-US" altLang="zh-CN" sz="1200" b="0" i="0" kern="1200" dirty="0">
                <a:solidFill>
                  <a:schemeClr val="tx1"/>
                </a:solidFill>
                <a:effectLst/>
                <a:latin typeface="Arial" pitchFamily="34" charset="0"/>
                <a:ea typeface="+mn-ea"/>
                <a:cs typeface="+mn-cs"/>
              </a:rPr>
              <a:t>RDF Schema</a:t>
            </a:r>
            <a:r>
              <a:rPr lang="zh-CN" altLang="en-US" sz="1200" b="0" i="0" kern="1200" dirty="0">
                <a:solidFill>
                  <a:schemeClr val="tx1"/>
                </a:solidFill>
                <a:effectLst/>
                <a:latin typeface="Arial" pitchFamily="34" charset="0"/>
                <a:ea typeface="+mn-ea"/>
                <a:cs typeface="+mn-cs"/>
              </a:rPr>
              <a:t>来自定义词汇。</a:t>
            </a:r>
            <a:br>
              <a:rPr lang="zh-CN" altLang="en-US" sz="1200" b="0" i="0" kern="1200" dirty="0">
                <a:solidFill>
                  <a:schemeClr val="tx1"/>
                </a:solidFill>
                <a:effectLst/>
                <a:latin typeface="Arial" pitchFamily="34" charset="0"/>
                <a:ea typeface="+mn-ea"/>
                <a:cs typeface="+mn-cs"/>
              </a:rPr>
            </a:br>
            <a:r>
              <a:rPr lang="zh-CN" altLang="en-US" sz="1200" b="0" i="0" kern="1200" dirty="0">
                <a:solidFill>
                  <a:schemeClr val="tx1"/>
                </a:solidFill>
                <a:effectLst/>
                <a:latin typeface="Arial" pitchFamily="34" charset="0"/>
                <a:ea typeface="+mn-ea"/>
                <a:cs typeface="+mn-cs"/>
              </a:rPr>
              <a:t>    </a:t>
            </a:r>
            <a:r>
              <a:rPr lang="en-US" altLang="zh-CN" sz="1200" b="0" i="0" kern="1200" dirty="0">
                <a:solidFill>
                  <a:schemeClr val="tx1"/>
                </a:solidFill>
                <a:effectLst/>
                <a:latin typeface="Arial" pitchFamily="34" charset="0"/>
                <a:ea typeface="+mn-ea"/>
                <a:cs typeface="+mn-cs"/>
              </a:rPr>
              <a:t>RDF</a:t>
            </a:r>
            <a:r>
              <a:rPr lang="zh-CN" altLang="en-US" sz="1200" b="0" i="0" kern="1200" dirty="0">
                <a:solidFill>
                  <a:schemeClr val="tx1"/>
                </a:solidFill>
                <a:effectLst/>
                <a:latin typeface="Arial" pitchFamily="34" charset="0"/>
                <a:ea typeface="+mn-ea"/>
                <a:cs typeface="+mn-cs"/>
              </a:rPr>
              <a:t>描述资源的特性是：以属性为中心的思考方法。不是重在定义属性的值，而是通过定义拥有这个属性的主体（资源）的范围（定义域），以及这个属性的取值 范围（值域）。这样我们就可以比较精确地定义词汇，不是精确是因为我们不可能也没必要精确定义词汇，我们更关心的是词汇者的相互关系，即我们不能想让机器 理解某个词汇，还是要让其理解词汇之间的相互关系，从而能为我们提供智能的服务。</a:t>
            </a:r>
          </a:p>
          <a:p>
            <a:r>
              <a:rPr lang="en-US" altLang="zh-CN" sz="1200" b="0" i="0" kern="1200" dirty="0">
                <a:solidFill>
                  <a:schemeClr val="tx1"/>
                </a:solidFill>
                <a:effectLst/>
                <a:latin typeface="Arial" pitchFamily="34" charset="0"/>
                <a:ea typeface="+mn-ea"/>
                <a:cs typeface="+mn-cs"/>
              </a:rPr>
              <a:t>RDF Schema</a:t>
            </a:r>
          </a:p>
          <a:p>
            <a:r>
              <a:rPr lang="en-US" altLang="zh-CN" sz="1200" b="0" i="0" kern="1200" dirty="0">
                <a:solidFill>
                  <a:schemeClr val="tx1"/>
                </a:solidFill>
                <a:effectLst/>
                <a:latin typeface="Arial" pitchFamily="34" charset="0"/>
                <a:ea typeface="+mn-ea"/>
                <a:cs typeface="+mn-cs"/>
              </a:rPr>
              <a:t>    RDFS</a:t>
            </a:r>
            <a:r>
              <a:rPr lang="zh-CN" altLang="en-US" sz="1200" b="0" i="0" kern="1200" dirty="0">
                <a:solidFill>
                  <a:schemeClr val="tx1"/>
                </a:solidFill>
                <a:effectLst/>
                <a:latin typeface="Arial" pitchFamily="34" charset="0"/>
                <a:ea typeface="+mn-ea"/>
                <a:cs typeface="+mn-cs"/>
              </a:rPr>
              <a:t>翻译为资源描述框架的定义机制。其与</a:t>
            </a:r>
            <a:r>
              <a:rPr lang="en-US" altLang="zh-CN" sz="1200" b="0" i="0" kern="1200" dirty="0">
                <a:solidFill>
                  <a:schemeClr val="tx1"/>
                </a:solidFill>
                <a:effectLst/>
                <a:latin typeface="Arial" pitchFamily="34" charset="0"/>
                <a:ea typeface="+mn-ea"/>
                <a:cs typeface="+mn-cs"/>
              </a:rPr>
              <a:t>RDF</a:t>
            </a:r>
            <a:r>
              <a:rPr lang="zh-CN" altLang="en-US" sz="1200" b="0" i="0" kern="1200" dirty="0">
                <a:solidFill>
                  <a:schemeClr val="tx1"/>
                </a:solidFill>
                <a:effectLst/>
                <a:latin typeface="Arial" pitchFamily="34" charset="0"/>
                <a:ea typeface="+mn-ea"/>
                <a:cs typeface="+mn-cs"/>
              </a:rPr>
              <a:t>的关系不同于</a:t>
            </a:r>
            <a:r>
              <a:rPr lang="en-US" altLang="zh-CN" sz="1200" b="0" i="0" kern="1200" dirty="0">
                <a:solidFill>
                  <a:schemeClr val="tx1"/>
                </a:solidFill>
                <a:effectLst/>
                <a:latin typeface="Arial" pitchFamily="34" charset="0"/>
                <a:ea typeface="+mn-ea"/>
                <a:cs typeface="+mn-cs"/>
              </a:rPr>
              <a:t>XML</a:t>
            </a:r>
            <a:r>
              <a:rPr lang="zh-CN" altLang="en-US" sz="1200" b="0" i="0" kern="1200" dirty="0">
                <a:solidFill>
                  <a:schemeClr val="tx1"/>
                </a:solidFill>
                <a:effectLst/>
                <a:latin typeface="Arial" pitchFamily="34" charset="0"/>
                <a:ea typeface="+mn-ea"/>
                <a:cs typeface="+mn-cs"/>
              </a:rPr>
              <a:t>与</a:t>
            </a:r>
            <a:r>
              <a:rPr lang="en-US" altLang="zh-CN" sz="1200" b="0" i="0" kern="1200" dirty="0">
                <a:solidFill>
                  <a:schemeClr val="tx1"/>
                </a:solidFill>
                <a:effectLst/>
                <a:latin typeface="Arial" pitchFamily="34" charset="0"/>
                <a:ea typeface="+mn-ea"/>
                <a:cs typeface="+mn-cs"/>
              </a:rPr>
              <a:t>XMLS</a:t>
            </a:r>
            <a:r>
              <a:rPr lang="zh-CN" altLang="en-US" sz="1200" b="0" i="0" kern="1200" dirty="0">
                <a:solidFill>
                  <a:schemeClr val="tx1"/>
                </a:solidFill>
                <a:effectLst/>
                <a:latin typeface="Arial" pitchFamily="34" charset="0"/>
                <a:ea typeface="+mn-ea"/>
                <a:cs typeface="+mn-cs"/>
              </a:rPr>
              <a:t>间的关系。</a:t>
            </a:r>
            <a:r>
              <a:rPr lang="en-US" altLang="zh-CN" sz="1200" b="0" i="0" kern="1200" dirty="0">
                <a:solidFill>
                  <a:schemeClr val="tx1"/>
                </a:solidFill>
                <a:effectLst/>
                <a:latin typeface="Arial" pitchFamily="34" charset="0"/>
                <a:ea typeface="+mn-ea"/>
                <a:cs typeface="+mn-cs"/>
              </a:rPr>
              <a:t>XMLS</a:t>
            </a:r>
            <a:r>
              <a:rPr lang="zh-CN" altLang="en-US" sz="1200" b="0" i="0" kern="1200" dirty="0">
                <a:solidFill>
                  <a:schemeClr val="tx1"/>
                </a:solidFill>
                <a:effectLst/>
                <a:latin typeface="Arial" pitchFamily="34" charset="0"/>
                <a:ea typeface="+mn-ea"/>
                <a:cs typeface="+mn-cs"/>
              </a:rPr>
              <a:t>是用来对</a:t>
            </a:r>
            <a:r>
              <a:rPr lang="en-US" altLang="zh-CN" sz="1200" b="0" i="0" kern="1200" dirty="0">
                <a:solidFill>
                  <a:schemeClr val="tx1"/>
                </a:solidFill>
                <a:effectLst/>
                <a:latin typeface="Arial" pitchFamily="34" charset="0"/>
                <a:ea typeface="+mn-ea"/>
                <a:cs typeface="+mn-cs"/>
              </a:rPr>
              <a:t>XML</a:t>
            </a:r>
            <a:r>
              <a:rPr lang="zh-CN" altLang="en-US" sz="1200" b="0" i="0" kern="1200" dirty="0">
                <a:solidFill>
                  <a:schemeClr val="tx1"/>
                </a:solidFill>
                <a:effectLst/>
                <a:latin typeface="Arial" pitchFamily="34" charset="0"/>
                <a:ea typeface="+mn-ea"/>
                <a:cs typeface="+mn-cs"/>
              </a:rPr>
              <a:t>的结构（构造）进行定义，而</a:t>
            </a:r>
            <a:r>
              <a:rPr lang="en-US" altLang="zh-CN" sz="1200" b="0" i="0" kern="1200" dirty="0">
                <a:solidFill>
                  <a:schemeClr val="tx1"/>
                </a:solidFill>
                <a:effectLst/>
                <a:latin typeface="Arial" pitchFamily="34" charset="0"/>
                <a:ea typeface="+mn-ea"/>
                <a:cs typeface="+mn-cs"/>
              </a:rPr>
              <a:t>RDFS</a:t>
            </a:r>
            <a:r>
              <a:rPr lang="zh-CN" altLang="en-US" sz="1200" b="0" i="0" kern="1200" dirty="0">
                <a:solidFill>
                  <a:schemeClr val="tx1"/>
                </a:solidFill>
                <a:effectLst/>
                <a:latin typeface="Arial" pitchFamily="34" charset="0"/>
                <a:ea typeface="+mn-ea"/>
                <a:cs typeface="+mn-cs"/>
              </a:rPr>
              <a:t>是用来对</a:t>
            </a:r>
            <a:r>
              <a:rPr lang="en-US" altLang="zh-CN" sz="1200" b="0" i="0" kern="1200" dirty="0">
                <a:solidFill>
                  <a:schemeClr val="tx1"/>
                </a:solidFill>
                <a:effectLst/>
                <a:latin typeface="Arial" pitchFamily="34" charset="0"/>
                <a:ea typeface="+mn-ea"/>
                <a:cs typeface="+mn-cs"/>
              </a:rPr>
              <a:t>RDF</a:t>
            </a:r>
            <a:r>
              <a:rPr lang="zh-CN" altLang="en-US" sz="1200" b="0" i="0" kern="1200" dirty="0">
                <a:solidFill>
                  <a:schemeClr val="tx1"/>
                </a:solidFill>
                <a:effectLst/>
                <a:latin typeface="Arial" pitchFamily="34" charset="0"/>
                <a:ea typeface="+mn-ea"/>
                <a:cs typeface="+mn-cs"/>
              </a:rPr>
              <a:t>数据模型用到的词汇进行定义。</a:t>
            </a:r>
          </a:p>
          <a:p>
            <a:r>
              <a:rPr lang="zh-CN" altLang="en-US" sz="1200" b="0" i="0" kern="1200" dirty="0">
                <a:solidFill>
                  <a:schemeClr val="tx1"/>
                </a:solidFill>
                <a:effectLst/>
                <a:latin typeface="Arial" pitchFamily="34" charset="0"/>
                <a:ea typeface="+mn-ea"/>
                <a:cs typeface="+mn-cs"/>
              </a:rPr>
              <a:t>    </a:t>
            </a:r>
            <a:r>
              <a:rPr lang="en-US" altLang="zh-CN" sz="1200" b="0" i="0" kern="1200" dirty="0">
                <a:solidFill>
                  <a:schemeClr val="tx1"/>
                </a:solidFill>
                <a:effectLst/>
                <a:latin typeface="Arial" pitchFamily="34" charset="0"/>
                <a:ea typeface="+mn-ea"/>
                <a:cs typeface="+mn-cs"/>
              </a:rPr>
              <a:t>RDF+RDFS</a:t>
            </a:r>
            <a:r>
              <a:rPr lang="zh-CN" altLang="en-US" sz="1200" b="0" i="0" kern="1200" dirty="0">
                <a:solidFill>
                  <a:schemeClr val="tx1"/>
                </a:solidFill>
                <a:effectLst/>
                <a:latin typeface="Arial" pitchFamily="34" charset="0"/>
                <a:ea typeface="+mn-ea"/>
                <a:cs typeface="+mn-cs"/>
              </a:rPr>
              <a:t>不能为我们提供描述词汇间的关系，导致</a:t>
            </a:r>
            <a:r>
              <a:rPr lang="en-US" altLang="zh-CN" sz="1200" b="0" i="0" kern="1200" dirty="0">
                <a:solidFill>
                  <a:schemeClr val="tx1"/>
                </a:solidFill>
                <a:effectLst/>
                <a:latin typeface="Arial" pitchFamily="34" charset="0"/>
                <a:ea typeface="+mn-ea"/>
                <a:cs typeface="+mn-cs"/>
              </a:rPr>
              <a:t>OWL</a:t>
            </a:r>
            <a:r>
              <a:rPr lang="zh-CN" altLang="en-US" sz="1200" b="0" i="0" kern="1200" dirty="0">
                <a:solidFill>
                  <a:schemeClr val="tx1"/>
                </a:solidFill>
                <a:effectLst/>
                <a:latin typeface="Arial" pitchFamily="34" charset="0"/>
                <a:ea typeface="+mn-ea"/>
                <a:cs typeface="+mn-cs"/>
              </a:rPr>
              <a:t>的出现。</a:t>
            </a:r>
          </a:p>
          <a:p>
            <a:r>
              <a:rPr lang="zh-CN" altLang="en-US" sz="1200" b="0" i="0" kern="1200" dirty="0">
                <a:solidFill>
                  <a:schemeClr val="tx1"/>
                </a:solidFill>
                <a:effectLst/>
                <a:latin typeface="Arial" pitchFamily="34" charset="0"/>
                <a:ea typeface="+mn-ea"/>
                <a:cs typeface="+mn-cs"/>
              </a:rPr>
              <a:t> </a:t>
            </a:r>
          </a:p>
          <a:p>
            <a:r>
              <a:rPr lang="en-US" altLang="zh-CN" sz="1200" b="0" i="0" kern="1200" dirty="0">
                <a:solidFill>
                  <a:schemeClr val="tx1"/>
                </a:solidFill>
                <a:effectLst/>
                <a:latin typeface="Arial" pitchFamily="34" charset="0"/>
                <a:ea typeface="+mn-ea"/>
                <a:cs typeface="+mn-cs"/>
              </a:rPr>
              <a:t>OWL</a:t>
            </a:r>
          </a:p>
          <a:p>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是由</a:t>
            </a:r>
            <a:r>
              <a:rPr lang="en-US" altLang="zh-CN" sz="1200" b="0" i="0" kern="1200" dirty="0">
                <a:solidFill>
                  <a:schemeClr val="tx1"/>
                </a:solidFill>
                <a:effectLst/>
                <a:latin typeface="Arial" pitchFamily="34" charset="0"/>
                <a:ea typeface="+mn-ea"/>
                <a:cs typeface="+mn-cs"/>
              </a:rPr>
              <a:t>DAML(DARPA Agent Markup Language)+OIL(Ontology Inference Layer)</a:t>
            </a:r>
            <a:r>
              <a:rPr lang="zh-CN" altLang="en-US" sz="1200" b="0" i="0" kern="1200" dirty="0">
                <a:solidFill>
                  <a:schemeClr val="tx1"/>
                </a:solidFill>
                <a:effectLst/>
                <a:latin typeface="Arial" pitchFamily="34" charset="0"/>
                <a:ea typeface="+mn-ea"/>
                <a:cs typeface="+mn-cs"/>
              </a:rPr>
              <a:t>演变而来。</a:t>
            </a:r>
            <a:br>
              <a:rPr lang="zh-CN" altLang="en-US" sz="1200" b="0" i="0" kern="1200" dirty="0">
                <a:solidFill>
                  <a:schemeClr val="tx1"/>
                </a:solidFill>
                <a:effectLst/>
                <a:latin typeface="Arial" pitchFamily="34" charset="0"/>
                <a:ea typeface="+mn-ea"/>
                <a:cs typeface="+mn-cs"/>
              </a:rPr>
            </a:br>
            <a:r>
              <a:rPr lang="zh-CN" altLang="en-US" sz="1200" b="0" i="0" kern="1200" dirty="0">
                <a:solidFill>
                  <a:schemeClr val="tx1"/>
                </a:solidFill>
                <a:effectLst/>
                <a:latin typeface="Arial" pitchFamily="34" charset="0"/>
                <a:ea typeface="+mn-ea"/>
                <a:cs typeface="+mn-cs"/>
              </a:rPr>
              <a:t>    </a:t>
            </a:r>
            <a:r>
              <a:rPr lang="en-US" altLang="zh-CN" sz="1200" b="0" i="0" kern="1200" dirty="0">
                <a:solidFill>
                  <a:schemeClr val="tx1"/>
                </a:solidFill>
                <a:effectLst/>
                <a:latin typeface="Arial" pitchFamily="34" charset="0"/>
                <a:ea typeface="+mn-ea"/>
                <a:cs typeface="+mn-cs"/>
              </a:rPr>
              <a:t>OWL</a:t>
            </a:r>
            <a:r>
              <a:rPr lang="zh-CN" altLang="en-US" sz="1200" b="0" i="0" kern="1200" dirty="0">
                <a:solidFill>
                  <a:schemeClr val="tx1"/>
                </a:solidFill>
                <a:effectLst/>
                <a:latin typeface="Arial" pitchFamily="34" charset="0"/>
                <a:ea typeface="+mn-ea"/>
                <a:cs typeface="+mn-cs"/>
              </a:rPr>
              <a:t>是</a:t>
            </a:r>
            <a:r>
              <a:rPr lang="en-US" altLang="zh-CN" sz="1200" b="0" i="0" kern="1200" dirty="0">
                <a:solidFill>
                  <a:schemeClr val="tx1"/>
                </a:solidFill>
                <a:effectLst/>
                <a:latin typeface="Arial" pitchFamily="34" charset="0"/>
                <a:ea typeface="+mn-ea"/>
                <a:cs typeface="+mn-cs"/>
              </a:rPr>
              <a:t>RDF</a:t>
            </a:r>
            <a:r>
              <a:rPr lang="zh-CN" altLang="en-US" sz="1200" b="0" i="0" kern="1200" dirty="0">
                <a:solidFill>
                  <a:schemeClr val="tx1"/>
                </a:solidFill>
                <a:effectLst/>
                <a:latin typeface="Arial" pitchFamily="34" charset="0"/>
                <a:ea typeface="+mn-ea"/>
                <a:cs typeface="+mn-cs"/>
              </a:rPr>
              <a:t>的扩张，为我们提供了更广泛的定义</a:t>
            </a:r>
            <a:r>
              <a:rPr lang="en-US" altLang="zh-CN" sz="1200" b="0" i="0" kern="1200" dirty="0">
                <a:solidFill>
                  <a:schemeClr val="tx1"/>
                </a:solidFill>
                <a:effectLst/>
                <a:latin typeface="Arial" pitchFamily="34" charset="0"/>
                <a:ea typeface="+mn-ea"/>
                <a:cs typeface="+mn-cs"/>
              </a:rPr>
              <a:t>RDFS</a:t>
            </a:r>
            <a:r>
              <a:rPr lang="zh-CN" altLang="en-US" sz="1200" b="0" i="0" kern="1200" dirty="0">
                <a:solidFill>
                  <a:schemeClr val="tx1"/>
                </a:solidFill>
                <a:effectLst/>
                <a:latin typeface="Arial" pitchFamily="34" charset="0"/>
                <a:ea typeface="+mn-ea"/>
                <a:cs typeface="+mn-cs"/>
              </a:rPr>
              <a:t>词汇的功能，更广泛意指可以定义词汇之间的关系，类与类间的关系，属性与属性之间的关系等。</a:t>
            </a:r>
          </a:p>
          <a:p>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2</a:t>
            </a:fld>
            <a:endParaRPr lang="en-US"/>
          </a:p>
        </p:txBody>
      </p:sp>
    </p:spTree>
    <p:extLst>
      <p:ext uri="{BB962C8B-B14F-4D97-AF65-F5344CB8AC3E}">
        <p14:creationId xmlns:p14="http://schemas.microsoft.com/office/powerpoint/2010/main" val="2269122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ln/>
        </p:spPr>
        <p:txBody>
          <a:bodyPr/>
          <a:lstStyle/>
          <a:p>
            <a:r>
              <a:rPr lang="en-US" altLang="zh-CN" sz="1200" b="0" i="0" kern="1200" dirty="0">
                <a:solidFill>
                  <a:schemeClr val="tx1"/>
                </a:solidFill>
                <a:effectLst/>
                <a:latin typeface="Arial" pitchFamily="34" charset="0"/>
                <a:ea typeface="+mn-ea"/>
                <a:cs typeface="+mn-cs"/>
              </a:rPr>
              <a:t>general concept inclusion axiom (GCI)</a:t>
            </a:r>
            <a:endParaRPr lang="zh-CN" altLang="en-US" sz="1200" kern="1200" dirty="0">
              <a:solidFill>
                <a:schemeClr val="tx1"/>
              </a:solidFill>
              <a:latin typeface="Arial" pitchFamily="34" charset="0"/>
              <a:ea typeface="+mn-ea"/>
              <a:cs typeface="+mn-cs"/>
            </a:endParaRPr>
          </a:p>
        </p:txBody>
      </p:sp>
      <p:sp>
        <p:nvSpPr>
          <p:cNvPr id="19460" name="灯片编号占位符 3"/>
          <p:cNvSpPr>
            <a:spLocks noGrp="1"/>
          </p:cNvSpPr>
          <p:nvPr>
            <p:ph type="sldNum" sz="quarter" idx="5"/>
          </p:nvPr>
        </p:nvSpPr>
        <p:spPr>
          <a:noFill/>
        </p:spPr>
        <p:txBody>
          <a:bodyPr/>
          <a:lstStyle/>
          <a:p>
            <a:pPr>
              <a:buFont typeface="Arial" charset="0"/>
              <a:buNone/>
            </a:pPr>
            <a:fld id="{86B1343A-B9BD-4909-84E1-C20151A6DFE5}" type="slidenum">
              <a:rPr lang="en-US" altLang="zh-CN" smtClean="0">
                <a:latin typeface="Arial" charset="0"/>
              </a:rPr>
              <a:pPr>
                <a:buFont typeface="Arial" charset="0"/>
                <a:buNone/>
              </a:pPr>
              <a:t>26</a:t>
            </a:fld>
            <a:endParaRPr lang="en-US" altLang="zh-CN">
              <a:latin typeface="Arial" charset="0"/>
            </a:endParaRPr>
          </a:p>
        </p:txBody>
      </p:sp>
    </p:spTree>
    <p:extLst>
      <p:ext uri="{BB962C8B-B14F-4D97-AF65-F5344CB8AC3E}">
        <p14:creationId xmlns:p14="http://schemas.microsoft.com/office/powerpoint/2010/main" val="839196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a:ln/>
        </p:spPr>
        <p:txBody>
          <a:bodyPr/>
          <a:lstStyle/>
          <a:p>
            <a:endParaRPr lang="zh-CN" altLang="en-US" dirty="0">
              <a:latin typeface="Arial" charset="0"/>
            </a:endParaRPr>
          </a:p>
        </p:txBody>
      </p:sp>
      <p:sp>
        <p:nvSpPr>
          <p:cNvPr id="17412" name="灯片编号占位符 3"/>
          <p:cNvSpPr>
            <a:spLocks noGrp="1"/>
          </p:cNvSpPr>
          <p:nvPr>
            <p:ph type="sldNum" sz="quarter" idx="5"/>
          </p:nvPr>
        </p:nvSpPr>
        <p:spPr>
          <a:noFill/>
        </p:spPr>
        <p:txBody>
          <a:bodyPr/>
          <a:lstStyle/>
          <a:p>
            <a:pPr>
              <a:buFont typeface="Arial" charset="0"/>
              <a:buNone/>
            </a:pPr>
            <a:fld id="{484EE7BC-E6F5-4B71-94FB-18BEFE9FF2AF}" type="slidenum">
              <a:rPr lang="en-US" altLang="zh-CN" smtClean="0">
                <a:latin typeface="Arial" charset="0"/>
              </a:rPr>
              <a:pPr>
                <a:buFont typeface="Arial" charset="0"/>
                <a:buNone/>
              </a:pPr>
              <a:t>30</a:t>
            </a:fld>
            <a:endParaRPr lang="en-US" altLang="zh-CN">
              <a:latin typeface="Arial" charset="0"/>
            </a:endParaRPr>
          </a:p>
        </p:txBody>
      </p:sp>
    </p:spTree>
    <p:extLst>
      <p:ext uri="{BB962C8B-B14F-4D97-AF65-F5344CB8AC3E}">
        <p14:creationId xmlns:p14="http://schemas.microsoft.com/office/powerpoint/2010/main" val="150372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URI</a:t>
            </a:r>
            <a:r>
              <a:rPr lang="zh-CN" altLang="en-US" dirty="0"/>
              <a:t>和</a:t>
            </a:r>
            <a:r>
              <a:rPr lang="en-US" altLang="zh-CN" dirty="0"/>
              <a:t>IRI</a:t>
            </a:r>
            <a:r>
              <a:rPr lang="zh-CN" altLang="en-US" dirty="0"/>
              <a:t>：</a:t>
            </a:r>
            <a:r>
              <a:rPr lang="en-US" altLang="zh-CN" sz="1200" b="0" i="0" kern="1200" dirty="0">
                <a:solidFill>
                  <a:schemeClr val="tx1"/>
                </a:solidFill>
                <a:effectLst/>
                <a:latin typeface="Arial" pitchFamily="34" charset="0"/>
                <a:ea typeface="+mn-ea"/>
                <a:cs typeface="+mn-cs"/>
              </a:rPr>
              <a:t>URI</a:t>
            </a:r>
            <a:r>
              <a:rPr lang="zh-CN" altLang="en-US" sz="1200" b="0" i="0" kern="1200" dirty="0">
                <a:solidFill>
                  <a:schemeClr val="tx1"/>
                </a:solidFill>
                <a:effectLst/>
                <a:latin typeface="Arial" pitchFamily="34" charset="0"/>
                <a:ea typeface="+mn-ea"/>
                <a:cs typeface="+mn-cs"/>
              </a:rPr>
              <a:t>规定用字符作为资源标识符的符号，本意就是为了便于人类识别和交流，但是</a:t>
            </a:r>
            <a:r>
              <a:rPr lang="en-US" altLang="zh-CN" sz="1200" b="0" i="0" kern="1200" dirty="0">
                <a:solidFill>
                  <a:schemeClr val="tx1"/>
                </a:solidFill>
                <a:effectLst/>
                <a:latin typeface="Arial" pitchFamily="34" charset="0"/>
                <a:ea typeface="+mn-ea"/>
                <a:cs typeface="+mn-cs"/>
              </a:rPr>
              <a:t>URI</a:t>
            </a:r>
            <a:r>
              <a:rPr lang="zh-CN" altLang="en-US" sz="1200" b="0" i="0" kern="1200" dirty="0">
                <a:solidFill>
                  <a:schemeClr val="tx1"/>
                </a:solidFill>
                <a:effectLst/>
                <a:latin typeface="Arial" pitchFamily="34" charset="0"/>
                <a:ea typeface="+mn-ea"/>
                <a:cs typeface="+mn-cs"/>
              </a:rPr>
              <a:t>又规定只能使用英文字符，这显然不利于世界上大多数非英语国家和地区的人民。解决的办法是引入</a:t>
            </a:r>
            <a:r>
              <a:rPr lang="en-US" altLang="zh-CN" sz="1200" b="0" i="0" kern="1200" dirty="0">
                <a:solidFill>
                  <a:schemeClr val="tx1"/>
                </a:solidFill>
                <a:effectLst/>
                <a:latin typeface="Arial" pitchFamily="34" charset="0"/>
                <a:ea typeface="+mn-ea"/>
                <a:cs typeface="+mn-cs"/>
              </a:rPr>
              <a:t>Unicode</a:t>
            </a:r>
            <a:r>
              <a:rPr lang="zh-CN" altLang="en-US" sz="1200" b="0" i="0" kern="1200" dirty="0">
                <a:solidFill>
                  <a:schemeClr val="tx1"/>
                </a:solidFill>
                <a:effectLst/>
                <a:latin typeface="Arial" pitchFamily="34" charset="0"/>
                <a:ea typeface="+mn-ea"/>
                <a:cs typeface="+mn-cs"/>
              </a:rPr>
              <a:t>字符，因为</a:t>
            </a:r>
            <a:r>
              <a:rPr lang="en-US" altLang="zh-CN" sz="1200" b="0" i="0" kern="1200" dirty="0">
                <a:solidFill>
                  <a:schemeClr val="tx1"/>
                </a:solidFill>
                <a:effectLst/>
                <a:latin typeface="Arial" pitchFamily="34" charset="0"/>
                <a:ea typeface="+mn-ea"/>
                <a:cs typeface="+mn-cs"/>
              </a:rPr>
              <a:t>Unicode</a:t>
            </a:r>
            <a:r>
              <a:rPr lang="zh-CN" altLang="en-US" sz="1200" b="0" i="0" kern="1200" dirty="0">
                <a:solidFill>
                  <a:schemeClr val="tx1"/>
                </a:solidFill>
                <a:effectLst/>
                <a:latin typeface="Arial" pitchFamily="34" charset="0"/>
                <a:ea typeface="+mn-ea"/>
                <a:cs typeface="+mn-cs"/>
              </a:rPr>
              <a:t>字符集包括了当今世界上所有书写文字的字符，如果资源标识符可以使用</a:t>
            </a:r>
            <a:r>
              <a:rPr lang="en-US" altLang="zh-CN" sz="1200" b="0" i="0" kern="1200" dirty="0">
                <a:solidFill>
                  <a:schemeClr val="tx1"/>
                </a:solidFill>
                <a:effectLst/>
                <a:latin typeface="Arial" pitchFamily="34" charset="0"/>
                <a:ea typeface="+mn-ea"/>
                <a:cs typeface="+mn-cs"/>
              </a:rPr>
              <a:t>Unicode</a:t>
            </a:r>
            <a:r>
              <a:rPr lang="zh-CN" altLang="en-US" sz="1200" b="0" i="0" kern="1200" dirty="0">
                <a:solidFill>
                  <a:schemeClr val="tx1"/>
                </a:solidFill>
                <a:effectLst/>
                <a:latin typeface="Arial" pitchFamily="34" charset="0"/>
                <a:ea typeface="+mn-ea"/>
                <a:cs typeface="+mn-cs"/>
              </a:rPr>
              <a:t>字符，则世界上任何文字都可用来作为标识符号。这种引入</a:t>
            </a:r>
            <a:r>
              <a:rPr lang="en-US" altLang="zh-CN" sz="1200" b="0" i="0" kern="1200" dirty="0">
                <a:solidFill>
                  <a:schemeClr val="tx1"/>
                </a:solidFill>
                <a:effectLst/>
                <a:latin typeface="Arial" pitchFamily="34" charset="0"/>
                <a:ea typeface="+mn-ea"/>
                <a:cs typeface="+mn-cs"/>
              </a:rPr>
              <a:t>Unicode</a:t>
            </a:r>
            <a:r>
              <a:rPr lang="zh-CN" altLang="en-US" sz="1200" b="0" i="0" kern="1200" dirty="0">
                <a:solidFill>
                  <a:schemeClr val="tx1"/>
                </a:solidFill>
                <a:effectLst/>
                <a:latin typeface="Arial" pitchFamily="34" charset="0"/>
                <a:ea typeface="+mn-ea"/>
                <a:cs typeface="+mn-cs"/>
              </a:rPr>
              <a:t>字符的资源标识符称为国际化资源标识符（</a:t>
            </a:r>
            <a:r>
              <a:rPr lang="en-US" altLang="zh-CN" sz="1200" b="0" i="0" kern="1200" dirty="0">
                <a:solidFill>
                  <a:schemeClr val="tx1"/>
                </a:solidFill>
                <a:effectLst/>
                <a:latin typeface="Arial" pitchFamily="34" charset="0"/>
                <a:ea typeface="+mn-ea"/>
                <a:cs typeface="+mn-cs"/>
              </a:rPr>
              <a:t>IRI</a:t>
            </a:r>
            <a:r>
              <a:rPr lang="zh-CN" altLang="en-US" sz="1200" b="0" i="0" kern="1200" dirty="0">
                <a:solidFill>
                  <a:schemeClr val="tx1"/>
                </a:solidFill>
                <a:effectLst/>
                <a:latin typeface="Arial" pitchFamily="34" charset="0"/>
                <a:ea typeface="+mn-ea"/>
                <a:cs typeface="+mn-cs"/>
              </a:rPr>
              <a:t>）。</a:t>
            </a:r>
            <a:endParaRPr lang="en-US" altLang="zh-CN" dirty="0"/>
          </a:p>
          <a:p>
            <a:r>
              <a:rPr lang="zh-CN" altLang="en-US" sz="1200" b="1" i="0" kern="1200" dirty="0">
                <a:solidFill>
                  <a:schemeClr val="tx1"/>
                </a:solidFill>
                <a:effectLst/>
                <a:latin typeface="Arial" pitchFamily="34" charset="0"/>
                <a:ea typeface="+mn-ea"/>
                <a:cs typeface="+mn-cs"/>
              </a:rPr>
              <a:t>什么是</a:t>
            </a:r>
            <a:r>
              <a:rPr lang="en-US" altLang="zh-CN" sz="1200" b="1" i="0" kern="1200" dirty="0">
                <a:solidFill>
                  <a:schemeClr val="tx1"/>
                </a:solidFill>
                <a:effectLst/>
                <a:latin typeface="Arial" pitchFamily="34" charset="0"/>
                <a:ea typeface="+mn-ea"/>
                <a:cs typeface="+mn-cs"/>
              </a:rPr>
              <a:t>URL</a:t>
            </a:r>
            <a:r>
              <a:rPr lang="zh-CN" altLang="en-US" sz="1200" b="1" i="0" kern="1200" dirty="0">
                <a:solidFill>
                  <a:schemeClr val="tx1"/>
                </a:solidFill>
                <a:effectLst/>
                <a:latin typeface="Arial" pitchFamily="34" charset="0"/>
                <a:ea typeface="+mn-ea"/>
                <a:cs typeface="+mn-cs"/>
              </a:rPr>
              <a:t>、</a:t>
            </a:r>
            <a:r>
              <a:rPr lang="en-US" altLang="zh-CN" sz="1200" b="1" i="0" kern="1200" dirty="0">
                <a:solidFill>
                  <a:schemeClr val="tx1"/>
                </a:solidFill>
                <a:effectLst/>
                <a:latin typeface="Arial" pitchFamily="34" charset="0"/>
                <a:ea typeface="+mn-ea"/>
                <a:cs typeface="+mn-cs"/>
              </a:rPr>
              <a:t>URI</a:t>
            </a:r>
            <a:r>
              <a:rPr lang="zh-CN" altLang="en-US" sz="1200" b="1" i="0" kern="1200" dirty="0">
                <a:solidFill>
                  <a:schemeClr val="tx1"/>
                </a:solidFill>
                <a:effectLst/>
                <a:latin typeface="Arial" pitchFamily="34" charset="0"/>
                <a:ea typeface="+mn-ea"/>
                <a:cs typeface="+mn-cs"/>
              </a:rPr>
              <a:t>、</a:t>
            </a:r>
            <a:r>
              <a:rPr lang="en-US" altLang="zh-CN" sz="1200" b="1" i="0" kern="1200" dirty="0">
                <a:solidFill>
                  <a:schemeClr val="tx1"/>
                </a:solidFill>
                <a:effectLst/>
                <a:latin typeface="Arial" pitchFamily="34" charset="0"/>
                <a:ea typeface="+mn-ea"/>
                <a:cs typeface="+mn-cs"/>
              </a:rPr>
              <a:t>IRI</a:t>
            </a:r>
          </a:p>
          <a:p>
            <a:r>
              <a:rPr lang="en-US" altLang="zh-CN" sz="1200" b="0" i="0" kern="1200" dirty="0">
                <a:solidFill>
                  <a:schemeClr val="tx1"/>
                </a:solidFill>
                <a:effectLst/>
                <a:latin typeface="Arial" pitchFamily="34" charset="0"/>
                <a:ea typeface="+mn-ea"/>
                <a:cs typeface="+mn-cs"/>
              </a:rPr>
              <a:t>URI</a:t>
            </a:r>
            <a:r>
              <a:rPr lang="zh-CN" altLang="en-US" sz="1200" b="0" i="0" kern="1200" dirty="0">
                <a:solidFill>
                  <a:schemeClr val="tx1"/>
                </a:solidFill>
                <a:effectLst/>
                <a:latin typeface="Arial" pitchFamily="34" charset="0"/>
                <a:ea typeface="+mn-ea"/>
                <a:cs typeface="+mn-cs"/>
              </a:rPr>
              <a:t>，它的全称是“统一资源标志符”（</a:t>
            </a:r>
            <a:r>
              <a:rPr lang="en-US" altLang="zh-CN" sz="1200" b="0" i="0" kern="1200" dirty="0">
                <a:solidFill>
                  <a:schemeClr val="tx1"/>
                </a:solidFill>
                <a:effectLst/>
                <a:latin typeface="Arial" pitchFamily="34" charset="0"/>
                <a:ea typeface="+mn-ea"/>
                <a:cs typeface="+mn-cs"/>
              </a:rPr>
              <a:t>Uniform Resource </a:t>
            </a:r>
            <a:r>
              <a:rPr lang="en-US" altLang="zh-CN" sz="1200" b="0" i="0" kern="1200" dirty="0" err="1">
                <a:solidFill>
                  <a:schemeClr val="tx1"/>
                </a:solidFill>
                <a:effectLst/>
                <a:latin typeface="Arial" pitchFamily="34" charset="0"/>
                <a:ea typeface="+mn-ea"/>
                <a:cs typeface="+mn-cs"/>
              </a:rPr>
              <a:t>Identifier,URI</a:t>
            </a:r>
            <a:r>
              <a:rPr lang="zh-CN" altLang="en-US" sz="1200" b="0" i="0" kern="1200" dirty="0">
                <a:solidFill>
                  <a:schemeClr val="tx1"/>
                </a:solidFill>
                <a:effectLst/>
                <a:latin typeface="Arial" pitchFamily="34" charset="0"/>
                <a:ea typeface="+mn-ea"/>
                <a:cs typeface="+mn-cs"/>
              </a:rPr>
              <a:t>），用来唯一的标识一个资源。</a:t>
            </a:r>
          </a:p>
          <a:p>
            <a:r>
              <a:rPr lang="en-US" altLang="zh-CN" sz="1200" b="0" i="0" kern="1200" dirty="0">
                <a:solidFill>
                  <a:schemeClr val="tx1"/>
                </a:solidFill>
                <a:effectLst/>
                <a:latin typeface="Arial" pitchFamily="34" charset="0"/>
                <a:ea typeface="+mn-ea"/>
                <a:cs typeface="+mn-cs"/>
              </a:rPr>
              <a:t>URL</a:t>
            </a:r>
            <a:r>
              <a:rPr lang="zh-CN" altLang="en-US" sz="1200" b="0" i="0" kern="1200" dirty="0">
                <a:solidFill>
                  <a:schemeClr val="tx1"/>
                </a:solidFill>
                <a:effectLst/>
                <a:latin typeface="Arial" pitchFamily="34" charset="0"/>
                <a:ea typeface="+mn-ea"/>
                <a:cs typeface="+mn-cs"/>
              </a:rPr>
              <a:t>，它的全称是“统一资源定位符”（</a:t>
            </a:r>
            <a:r>
              <a:rPr lang="en-US" altLang="zh-CN" sz="1200" b="0" i="0" kern="1200" dirty="0">
                <a:solidFill>
                  <a:schemeClr val="tx1"/>
                </a:solidFill>
                <a:effectLst/>
                <a:latin typeface="Arial" pitchFamily="34" charset="0"/>
                <a:ea typeface="+mn-ea"/>
                <a:cs typeface="+mn-cs"/>
              </a:rPr>
              <a:t>Uniform Resource </a:t>
            </a:r>
            <a:r>
              <a:rPr lang="en-US" altLang="zh-CN" sz="1200" b="0" i="0" kern="1200" dirty="0" err="1">
                <a:solidFill>
                  <a:schemeClr val="tx1"/>
                </a:solidFill>
                <a:effectLst/>
                <a:latin typeface="Arial" pitchFamily="34" charset="0"/>
                <a:ea typeface="+mn-ea"/>
                <a:cs typeface="+mn-cs"/>
              </a:rPr>
              <a:t>Locator,URL</a:t>
            </a:r>
            <a:r>
              <a:rPr lang="zh-CN" altLang="en-US" sz="1200" b="0" i="0" kern="1200" dirty="0">
                <a:solidFill>
                  <a:schemeClr val="tx1"/>
                </a:solidFill>
                <a:effectLst/>
                <a:latin typeface="Arial" pitchFamily="34" charset="0"/>
                <a:ea typeface="+mn-ea"/>
                <a:cs typeface="+mn-cs"/>
              </a:rPr>
              <a:t>），用来唯一的定位一个资源。</a:t>
            </a:r>
          </a:p>
          <a:p>
            <a:r>
              <a:rPr lang="en-US" altLang="zh-CN" sz="1200" b="0" i="0" kern="1200" dirty="0">
                <a:solidFill>
                  <a:schemeClr val="tx1"/>
                </a:solidFill>
                <a:effectLst/>
                <a:latin typeface="Arial" pitchFamily="34" charset="0"/>
                <a:ea typeface="+mn-ea"/>
                <a:cs typeface="+mn-cs"/>
              </a:rPr>
              <a:t>IRI</a:t>
            </a:r>
            <a:r>
              <a:rPr lang="zh-CN" altLang="en-US" sz="1200" b="0" i="0" kern="1200" dirty="0">
                <a:solidFill>
                  <a:schemeClr val="tx1"/>
                </a:solidFill>
                <a:effectLst/>
                <a:latin typeface="Arial" pitchFamily="34" charset="0"/>
                <a:ea typeface="+mn-ea"/>
                <a:cs typeface="+mn-cs"/>
              </a:rPr>
              <a:t>，它的全称是“国际化资源定位符”（</a:t>
            </a:r>
            <a:r>
              <a:rPr lang="en-US" altLang="zh-CN" sz="1200" b="0" i="0" kern="1200" dirty="0">
                <a:solidFill>
                  <a:schemeClr val="tx1"/>
                </a:solidFill>
                <a:effectLst/>
                <a:latin typeface="Arial" pitchFamily="34" charset="0"/>
                <a:ea typeface="+mn-ea"/>
                <a:cs typeface="+mn-cs"/>
              </a:rPr>
              <a:t>Internationalized Resource </a:t>
            </a:r>
            <a:r>
              <a:rPr lang="en-US" altLang="zh-CN" sz="1200" b="0" i="0" kern="1200" dirty="0" err="1">
                <a:solidFill>
                  <a:schemeClr val="tx1"/>
                </a:solidFill>
                <a:effectLst/>
                <a:latin typeface="Arial" pitchFamily="34" charset="0"/>
                <a:ea typeface="+mn-ea"/>
                <a:cs typeface="+mn-cs"/>
              </a:rPr>
              <a:t>Identifier,IRI</a:t>
            </a:r>
            <a:r>
              <a:rPr lang="zh-CN" altLang="en-US" sz="1200" b="0" i="0" kern="1200" dirty="0">
                <a:solidFill>
                  <a:schemeClr val="tx1"/>
                </a:solidFill>
                <a:effectLst/>
                <a:latin typeface="Arial" pitchFamily="34" charset="0"/>
                <a:ea typeface="+mn-ea"/>
                <a:cs typeface="+mn-cs"/>
              </a:rPr>
              <a:t>），</a:t>
            </a:r>
            <a:r>
              <a:rPr lang="en-US" altLang="zh-CN" sz="1200" b="0" i="0" kern="1200" dirty="0">
                <a:solidFill>
                  <a:schemeClr val="tx1"/>
                </a:solidFill>
                <a:effectLst/>
                <a:latin typeface="Arial" pitchFamily="34" charset="0"/>
                <a:ea typeface="+mn-ea"/>
                <a:cs typeface="+mn-cs"/>
              </a:rPr>
              <a:t>IRI</a:t>
            </a:r>
            <a:r>
              <a:rPr lang="zh-CN" altLang="en-US" sz="1200" b="0" i="0" kern="1200" dirty="0">
                <a:solidFill>
                  <a:schemeClr val="tx1"/>
                </a:solidFill>
                <a:effectLst/>
                <a:latin typeface="Arial" pitchFamily="34" charset="0"/>
                <a:ea typeface="+mn-ea"/>
                <a:cs typeface="+mn-cs"/>
              </a:rPr>
              <a:t>是一个包含</a:t>
            </a:r>
            <a:r>
              <a:rPr lang="en-US" altLang="zh-CN" sz="1200" b="0" i="0" kern="1200" dirty="0">
                <a:solidFill>
                  <a:schemeClr val="tx1"/>
                </a:solidFill>
                <a:effectLst/>
                <a:latin typeface="Arial" pitchFamily="34" charset="0"/>
                <a:ea typeface="+mn-ea"/>
                <a:cs typeface="+mn-cs"/>
              </a:rPr>
              <a:t>Unicode</a:t>
            </a:r>
            <a:r>
              <a:rPr lang="zh-CN" altLang="en-US" sz="1200" b="0" i="0" kern="1200" dirty="0">
                <a:solidFill>
                  <a:schemeClr val="tx1"/>
                </a:solidFill>
                <a:effectLst/>
                <a:latin typeface="Arial" pitchFamily="34" charset="0"/>
                <a:ea typeface="+mn-ea"/>
                <a:cs typeface="+mn-cs"/>
              </a:rPr>
              <a:t>字符的</a:t>
            </a:r>
            <a:r>
              <a:rPr lang="en-US" altLang="zh-CN" sz="1200" b="0" i="0" kern="1200" dirty="0">
                <a:solidFill>
                  <a:schemeClr val="tx1"/>
                </a:solidFill>
                <a:effectLst/>
                <a:latin typeface="Arial" pitchFamily="34" charset="0"/>
                <a:ea typeface="+mn-ea"/>
                <a:cs typeface="+mn-cs"/>
              </a:rPr>
              <a:t>URL</a:t>
            </a:r>
            <a:r>
              <a:rPr lang="zh-CN" altLang="en-US" sz="1200" b="0" i="0" kern="1200" dirty="0">
                <a:solidFill>
                  <a:schemeClr val="tx1"/>
                </a:solidFill>
                <a:effectLst/>
                <a:latin typeface="Arial" pitchFamily="34" charset="0"/>
                <a:ea typeface="+mn-ea"/>
                <a:cs typeface="+mn-cs"/>
              </a:rPr>
              <a:t>形式。</a:t>
            </a:r>
          </a:p>
          <a:p>
            <a:r>
              <a:rPr lang="zh-CN" altLang="en-US" sz="1200" b="0" i="0" kern="1200" dirty="0">
                <a:solidFill>
                  <a:schemeClr val="tx1"/>
                </a:solidFill>
                <a:effectLst/>
                <a:latin typeface="Arial" pitchFamily="34" charset="0"/>
                <a:ea typeface="+mn-ea"/>
                <a:cs typeface="+mn-cs"/>
              </a:rPr>
              <a:t>在主机或者路径，只要包含</a:t>
            </a:r>
            <a:r>
              <a:rPr lang="en-US" altLang="zh-CN" sz="1200" b="0" i="0" kern="1200" dirty="0">
                <a:solidFill>
                  <a:schemeClr val="tx1"/>
                </a:solidFill>
                <a:effectLst/>
                <a:latin typeface="Arial" pitchFamily="34" charset="0"/>
                <a:ea typeface="+mn-ea"/>
                <a:cs typeface="+mn-cs"/>
              </a:rPr>
              <a:t>Unicode</a:t>
            </a:r>
            <a:r>
              <a:rPr lang="zh-CN" altLang="en-US" sz="1200" b="0" i="0" kern="1200" dirty="0">
                <a:solidFill>
                  <a:schemeClr val="tx1"/>
                </a:solidFill>
                <a:effectLst/>
                <a:latin typeface="Arial" pitchFamily="34" charset="0"/>
                <a:ea typeface="+mn-ea"/>
                <a:cs typeface="+mn-cs"/>
              </a:rPr>
              <a:t>字符，都应被认定为为</a:t>
            </a:r>
            <a:r>
              <a:rPr lang="en-US" altLang="zh-CN" sz="1200" b="0" i="0" kern="1200" dirty="0">
                <a:solidFill>
                  <a:schemeClr val="tx1"/>
                </a:solidFill>
                <a:effectLst/>
                <a:latin typeface="Arial" pitchFamily="34" charset="0"/>
                <a:ea typeface="+mn-ea"/>
                <a:cs typeface="+mn-cs"/>
              </a:rPr>
              <a:t>IRI</a:t>
            </a:r>
            <a:r>
              <a:rPr lang="zh-CN" altLang="en-US" sz="1200" b="0" i="0" kern="1200" dirty="0">
                <a:solidFill>
                  <a:schemeClr val="tx1"/>
                </a:solidFill>
                <a:effectLst/>
                <a:latin typeface="Arial" pitchFamily="34" charset="0"/>
                <a:ea typeface="+mn-ea"/>
                <a:cs typeface="+mn-cs"/>
              </a:rPr>
              <a:t>。</a:t>
            </a:r>
          </a:p>
          <a:p>
            <a:r>
              <a:rPr lang="zh-CN" altLang="en-US" sz="1200" b="1" i="0" kern="1200" dirty="0">
                <a:solidFill>
                  <a:schemeClr val="tx1"/>
                </a:solidFill>
                <a:effectLst/>
                <a:latin typeface="Arial" pitchFamily="34" charset="0"/>
                <a:ea typeface="+mn-ea"/>
                <a:cs typeface="+mn-cs"/>
              </a:rPr>
              <a:t>三者的关联、区别</a:t>
            </a:r>
          </a:p>
          <a:p>
            <a:r>
              <a:rPr lang="zh-CN" altLang="en-US" sz="1200" b="0" i="0" kern="1200" dirty="0">
                <a:solidFill>
                  <a:schemeClr val="tx1"/>
                </a:solidFill>
                <a:effectLst/>
                <a:latin typeface="Arial" pitchFamily="34" charset="0"/>
                <a:ea typeface="+mn-ea"/>
                <a:cs typeface="+mn-cs"/>
              </a:rPr>
              <a:t>用例子上来说，一个</a:t>
            </a:r>
            <a:r>
              <a:rPr lang="en-US" altLang="zh-CN" sz="1200" b="0" i="0" kern="1200" dirty="0">
                <a:solidFill>
                  <a:schemeClr val="tx1"/>
                </a:solidFill>
                <a:effectLst/>
                <a:latin typeface="Arial" pitchFamily="34" charset="0"/>
                <a:ea typeface="+mn-ea"/>
                <a:cs typeface="+mn-cs"/>
              </a:rPr>
              <a:t>URI</a:t>
            </a:r>
            <a:r>
              <a:rPr lang="zh-CN" altLang="en-US" sz="1200" b="0" i="0" kern="1200" dirty="0">
                <a:solidFill>
                  <a:schemeClr val="tx1"/>
                </a:solidFill>
                <a:effectLst/>
                <a:latin typeface="Arial" pitchFamily="34" charset="0"/>
                <a:ea typeface="+mn-ea"/>
                <a:cs typeface="+mn-cs"/>
              </a:rPr>
              <a:t>，可以是一个相对路径或者一个绝对路径；一个</a:t>
            </a:r>
            <a:r>
              <a:rPr lang="en-US" altLang="zh-CN" sz="1200" b="0" i="0" kern="1200" dirty="0">
                <a:solidFill>
                  <a:schemeClr val="tx1"/>
                </a:solidFill>
                <a:effectLst/>
                <a:latin typeface="Arial" pitchFamily="34" charset="0"/>
                <a:ea typeface="+mn-ea"/>
                <a:cs typeface="+mn-cs"/>
              </a:rPr>
              <a:t>URL</a:t>
            </a:r>
            <a:r>
              <a:rPr lang="zh-CN" altLang="en-US" sz="1200" b="0" i="0" kern="1200" dirty="0">
                <a:solidFill>
                  <a:schemeClr val="tx1"/>
                </a:solidFill>
                <a:effectLst/>
                <a:latin typeface="Arial" pitchFamily="34" charset="0"/>
                <a:ea typeface="+mn-ea"/>
                <a:cs typeface="+mn-cs"/>
              </a:rPr>
              <a:t>，不能是相对的。</a:t>
            </a:r>
          </a:p>
          <a:p>
            <a:r>
              <a:rPr lang="zh-CN" altLang="en-US" sz="1200" b="0" i="0" kern="1200" dirty="0">
                <a:solidFill>
                  <a:schemeClr val="tx1"/>
                </a:solidFill>
                <a:effectLst/>
                <a:latin typeface="Arial" pitchFamily="34" charset="0"/>
                <a:ea typeface="+mn-ea"/>
                <a:cs typeface="+mn-cs"/>
              </a:rPr>
              <a:t>从理论上来讲，</a:t>
            </a:r>
            <a:r>
              <a:rPr lang="en-US" altLang="zh-CN" sz="1200" b="0" i="0" kern="1200" dirty="0">
                <a:solidFill>
                  <a:schemeClr val="tx1"/>
                </a:solidFill>
                <a:effectLst/>
                <a:latin typeface="Arial" pitchFamily="34" charset="0"/>
                <a:ea typeface="+mn-ea"/>
                <a:cs typeface="+mn-cs"/>
              </a:rPr>
              <a:t>URL</a:t>
            </a:r>
            <a:r>
              <a:rPr lang="zh-CN" altLang="en-US" sz="1200" b="0" i="0" kern="1200" dirty="0">
                <a:solidFill>
                  <a:schemeClr val="tx1"/>
                </a:solidFill>
                <a:effectLst/>
                <a:latin typeface="Arial" pitchFamily="34" charset="0"/>
                <a:ea typeface="+mn-ea"/>
                <a:cs typeface="+mn-cs"/>
              </a:rPr>
              <a:t>既标识一个资源，也定位该资源，</a:t>
            </a:r>
            <a:r>
              <a:rPr lang="en-US" altLang="zh-CN" sz="1200" b="0" i="0" kern="1200" dirty="0">
                <a:solidFill>
                  <a:schemeClr val="tx1"/>
                </a:solidFill>
                <a:effectLst/>
                <a:latin typeface="Arial" pitchFamily="34" charset="0"/>
                <a:ea typeface="+mn-ea"/>
                <a:cs typeface="+mn-cs"/>
              </a:rPr>
              <a:t>URL</a:t>
            </a:r>
            <a:r>
              <a:rPr lang="zh-CN" altLang="en-US" sz="1200" b="0" i="0" kern="1200" dirty="0">
                <a:solidFill>
                  <a:schemeClr val="tx1"/>
                </a:solidFill>
                <a:effectLst/>
                <a:latin typeface="Arial" pitchFamily="34" charset="0"/>
                <a:ea typeface="+mn-ea"/>
                <a:cs typeface="+mn-cs"/>
              </a:rPr>
              <a:t>是</a:t>
            </a:r>
            <a:r>
              <a:rPr lang="en-US" altLang="zh-CN" sz="1200" b="0" i="0" kern="1200" dirty="0">
                <a:solidFill>
                  <a:schemeClr val="tx1"/>
                </a:solidFill>
                <a:effectLst/>
                <a:latin typeface="Arial" pitchFamily="34" charset="0"/>
                <a:ea typeface="+mn-ea"/>
                <a:cs typeface="+mn-cs"/>
              </a:rPr>
              <a:t>URI</a:t>
            </a:r>
            <a:r>
              <a:rPr lang="zh-CN" altLang="en-US" sz="1200" b="0" i="0" kern="1200" dirty="0">
                <a:solidFill>
                  <a:schemeClr val="tx1"/>
                </a:solidFill>
                <a:effectLst/>
                <a:latin typeface="Arial" pitchFamily="34" charset="0"/>
                <a:ea typeface="+mn-ea"/>
                <a:cs typeface="+mn-cs"/>
              </a:rPr>
              <a:t>的子集，虽然</a:t>
            </a:r>
            <a:r>
              <a:rPr lang="en-US" altLang="zh-CN" sz="1200" b="0" i="0" kern="1200" dirty="0">
                <a:solidFill>
                  <a:schemeClr val="tx1"/>
                </a:solidFill>
                <a:effectLst/>
                <a:latin typeface="Arial" pitchFamily="34" charset="0"/>
                <a:ea typeface="+mn-ea"/>
                <a:cs typeface="+mn-cs"/>
              </a:rPr>
              <a:t>URL</a:t>
            </a:r>
            <a:r>
              <a:rPr lang="zh-CN" altLang="en-US" sz="1200" b="0" i="0" kern="1200" dirty="0">
                <a:solidFill>
                  <a:schemeClr val="tx1"/>
                </a:solidFill>
                <a:effectLst/>
                <a:latin typeface="Arial" pitchFamily="34" charset="0"/>
                <a:ea typeface="+mn-ea"/>
                <a:cs typeface="+mn-cs"/>
              </a:rPr>
              <a:t>可以访问指定的资源，</a:t>
            </a:r>
          </a:p>
          <a:p>
            <a:r>
              <a:rPr lang="zh-CN" altLang="en-US" sz="1200" b="0" i="0" kern="1200" dirty="0">
                <a:solidFill>
                  <a:schemeClr val="tx1"/>
                </a:solidFill>
                <a:effectLst/>
                <a:latin typeface="Arial" pitchFamily="34" charset="0"/>
                <a:ea typeface="+mn-ea"/>
                <a:cs typeface="+mn-cs"/>
              </a:rPr>
              <a:t>但并不是每个</a:t>
            </a:r>
            <a:r>
              <a:rPr lang="en-US" altLang="zh-CN" sz="1200" b="0" i="0" kern="1200" dirty="0">
                <a:solidFill>
                  <a:schemeClr val="tx1"/>
                </a:solidFill>
                <a:effectLst/>
                <a:latin typeface="Arial" pitchFamily="34" charset="0"/>
                <a:ea typeface="+mn-ea"/>
                <a:cs typeface="+mn-cs"/>
              </a:rPr>
              <a:t>URI</a:t>
            </a:r>
            <a:r>
              <a:rPr lang="zh-CN" altLang="en-US" sz="1200" b="0" i="0" kern="1200" dirty="0">
                <a:solidFill>
                  <a:schemeClr val="tx1"/>
                </a:solidFill>
                <a:effectLst/>
                <a:latin typeface="Arial" pitchFamily="34" charset="0"/>
                <a:ea typeface="+mn-ea"/>
                <a:cs typeface="+mn-cs"/>
              </a:rPr>
              <a:t>都能这么做，一个相对路径（</a:t>
            </a:r>
            <a:r>
              <a:rPr lang="en-US" altLang="zh-CN" sz="1200" b="0" i="0" kern="1200" dirty="0">
                <a:solidFill>
                  <a:schemeClr val="tx1"/>
                </a:solidFill>
                <a:effectLst/>
                <a:latin typeface="Arial" pitchFamily="34" charset="0"/>
                <a:ea typeface="+mn-ea"/>
                <a:cs typeface="+mn-cs"/>
              </a:rPr>
              <a:t>URI</a:t>
            </a:r>
            <a:r>
              <a:rPr lang="zh-CN" altLang="en-US" sz="1200" b="0" i="0" kern="1200" dirty="0">
                <a:solidFill>
                  <a:schemeClr val="tx1"/>
                </a:solidFill>
                <a:effectLst/>
                <a:latin typeface="Arial" pitchFamily="34" charset="0"/>
                <a:ea typeface="+mn-ea"/>
                <a:cs typeface="+mn-cs"/>
              </a:rPr>
              <a:t>），在没有上下文的情况下单独依靠</a:t>
            </a:r>
            <a:r>
              <a:rPr lang="en-US" altLang="zh-CN" sz="1200" b="0" i="0" kern="1200" dirty="0">
                <a:solidFill>
                  <a:schemeClr val="tx1"/>
                </a:solidFill>
                <a:effectLst/>
                <a:latin typeface="Arial" pitchFamily="34" charset="0"/>
                <a:ea typeface="+mn-ea"/>
                <a:cs typeface="+mn-cs"/>
              </a:rPr>
              <a:t>URI</a:t>
            </a:r>
            <a:r>
              <a:rPr lang="zh-CN" altLang="en-US" sz="1200" b="0" i="0" kern="1200" dirty="0">
                <a:solidFill>
                  <a:schemeClr val="tx1"/>
                </a:solidFill>
                <a:effectLst/>
                <a:latin typeface="Arial" pitchFamily="34" charset="0"/>
                <a:ea typeface="+mn-ea"/>
                <a:cs typeface="+mn-cs"/>
              </a:rPr>
              <a:t>可能无法定位一个特定资源。</a:t>
            </a:r>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35</a:t>
            </a:fld>
            <a:endParaRPr lang="en-US"/>
          </a:p>
        </p:txBody>
      </p:sp>
    </p:spTree>
    <p:extLst>
      <p:ext uri="{BB962C8B-B14F-4D97-AF65-F5344CB8AC3E}">
        <p14:creationId xmlns:p14="http://schemas.microsoft.com/office/powerpoint/2010/main" val="2427624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ln/>
        </p:spPr>
        <p:txBody>
          <a:bodyPr/>
          <a:lstStyle/>
          <a:p>
            <a:endParaRPr lang="zh-CN" altLang="en-US" sz="1200" kern="1200" dirty="0">
              <a:solidFill>
                <a:schemeClr val="tx1"/>
              </a:solidFill>
              <a:latin typeface="Arial" pitchFamily="34" charset="0"/>
              <a:ea typeface="+mn-ea"/>
              <a:cs typeface="+mn-cs"/>
            </a:endParaRPr>
          </a:p>
        </p:txBody>
      </p:sp>
      <p:sp>
        <p:nvSpPr>
          <p:cNvPr id="19460" name="灯片编号占位符 3"/>
          <p:cNvSpPr>
            <a:spLocks noGrp="1"/>
          </p:cNvSpPr>
          <p:nvPr>
            <p:ph type="sldNum" sz="quarter" idx="5"/>
          </p:nvPr>
        </p:nvSpPr>
        <p:spPr>
          <a:noFill/>
        </p:spPr>
        <p:txBody>
          <a:bodyPr/>
          <a:lstStyle/>
          <a:p>
            <a:pPr>
              <a:buFont typeface="Arial" charset="0"/>
              <a:buNone/>
            </a:pPr>
            <a:fld id="{86B1343A-B9BD-4909-84E1-C20151A6DFE5}" type="slidenum">
              <a:rPr lang="en-US" altLang="zh-CN" smtClean="0">
                <a:latin typeface="Arial" charset="0"/>
              </a:rPr>
              <a:pPr>
                <a:buFont typeface="Arial" charset="0"/>
                <a:buNone/>
              </a:pPr>
              <a:t>38</a:t>
            </a:fld>
            <a:endParaRPr lang="en-US" altLang="zh-CN">
              <a:latin typeface="Arial" charset="0"/>
            </a:endParaRPr>
          </a:p>
        </p:txBody>
      </p:sp>
    </p:spTree>
    <p:extLst>
      <p:ext uri="{BB962C8B-B14F-4D97-AF65-F5344CB8AC3E}">
        <p14:creationId xmlns:p14="http://schemas.microsoft.com/office/powerpoint/2010/main" val="3010084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ln/>
        </p:spPr>
        <p:txBody>
          <a:bodyPr/>
          <a:lstStyle/>
          <a:p>
            <a:endParaRPr lang="zh-CN" altLang="en-US" sz="1200" kern="1200" dirty="0">
              <a:solidFill>
                <a:schemeClr val="tx1"/>
              </a:solidFill>
              <a:latin typeface="Arial" pitchFamily="34" charset="0"/>
              <a:ea typeface="+mn-ea"/>
              <a:cs typeface="+mn-cs"/>
            </a:endParaRPr>
          </a:p>
        </p:txBody>
      </p:sp>
      <p:sp>
        <p:nvSpPr>
          <p:cNvPr id="19460" name="灯片编号占位符 3"/>
          <p:cNvSpPr>
            <a:spLocks noGrp="1"/>
          </p:cNvSpPr>
          <p:nvPr>
            <p:ph type="sldNum" sz="quarter" idx="5"/>
          </p:nvPr>
        </p:nvSpPr>
        <p:spPr>
          <a:noFill/>
        </p:spPr>
        <p:txBody>
          <a:bodyPr/>
          <a:lstStyle/>
          <a:p>
            <a:pPr>
              <a:buFont typeface="Arial" charset="0"/>
              <a:buNone/>
            </a:pPr>
            <a:fld id="{86B1343A-B9BD-4909-84E1-C20151A6DFE5}" type="slidenum">
              <a:rPr lang="en-US" altLang="zh-CN" smtClean="0">
                <a:latin typeface="Arial" charset="0"/>
              </a:rPr>
              <a:pPr>
                <a:buFont typeface="Arial" charset="0"/>
                <a:buNone/>
              </a:pPr>
              <a:t>39</a:t>
            </a:fld>
            <a:endParaRPr lang="en-US" altLang="zh-CN">
              <a:latin typeface="Arial" charset="0"/>
            </a:endParaRPr>
          </a:p>
        </p:txBody>
      </p:sp>
    </p:spTree>
    <p:extLst>
      <p:ext uri="{BB962C8B-B14F-4D97-AF65-F5344CB8AC3E}">
        <p14:creationId xmlns:p14="http://schemas.microsoft.com/office/powerpoint/2010/main" val="28677624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ln/>
        </p:spPr>
        <p:txBody>
          <a:bodyPr/>
          <a:lstStyle/>
          <a:p>
            <a:endParaRPr lang="zh-CN" altLang="en-US" sz="1200" kern="1200" dirty="0">
              <a:solidFill>
                <a:schemeClr val="tx1"/>
              </a:solidFill>
              <a:latin typeface="Arial" pitchFamily="34" charset="0"/>
              <a:ea typeface="+mn-ea"/>
              <a:cs typeface="+mn-cs"/>
            </a:endParaRPr>
          </a:p>
        </p:txBody>
      </p:sp>
      <p:sp>
        <p:nvSpPr>
          <p:cNvPr id="19460" name="灯片编号占位符 3"/>
          <p:cNvSpPr>
            <a:spLocks noGrp="1"/>
          </p:cNvSpPr>
          <p:nvPr>
            <p:ph type="sldNum" sz="quarter" idx="5"/>
          </p:nvPr>
        </p:nvSpPr>
        <p:spPr>
          <a:noFill/>
        </p:spPr>
        <p:txBody>
          <a:bodyPr/>
          <a:lstStyle/>
          <a:p>
            <a:pPr>
              <a:buFont typeface="Arial" charset="0"/>
              <a:buNone/>
            </a:pPr>
            <a:fld id="{86B1343A-B9BD-4909-84E1-C20151A6DFE5}" type="slidenum">
              <a:rPr lang="en-US" altLang="zh-CN" smtClean="0">
                <a:latin typeface="Arial" charset="0"/>
              </a:rPr>
              <a:pPr>
                <a:buFont typeface="Arial" charset="0"/>
                <a:buNone/>
              </a:pPr>
              <a:t>40</a:t>
            </a:fld>
            <a:endParaRPr lang="en-US" altLang="zh-CN">
              <a:latin typeface="Arial" charset="0"/>
            </a:endParaRPr>
          </a:p>
        </p:txBody>
      </p:sp>
    </p:spTree>
    <p:extLst>
      <p:ext uri="{BB962C8B-B14F-4D97-AF65-F5344CB8AC3E}">
        <p14:creationId xmlns:p14="http://schemas.microsoft.com/office/powerpoint/2010/main" val="37679112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ln/>
        </p:spPr>
        <p:txBody>
          <a:bodyPr/>
          <a:lstStyle/>
          <a:p>
            <a:endParaRPr lang="zh-CN" altLang="en-US" sz="1200" kern="1200" dirty="0">
              <a:solidFill>
                <a:schemeClr val="tx1"/>
              </a:solidFill>
              <a:latin typeface="Arial" pitchFamily="34" charset="0"/>
              <a:ea typeface="+mn-ea"/>
              <a:cs typeface="+mn-cs"/>
            </a:endParaRPr>
          </a:p>
        </p:txBody>
      </p:sp>
      <p:sp>
        <p:nvSpPr>
          <p:cNvPr id="19460" name="灯片编号占位符 3"/>
          <p:cNvSpPr>
            <a:spLocks noGrp="1"/>
          </p:cNvSpPr>
          <p:nvPr>
            <p:ph type="sldNum" sz="quarter" idx="5"/>
          </p:nvPr>
        </p:nvSpPr>
        <p:spPr>
          <a:noFill/>
        </p:spPr>
        <p:txBody>
          <a:bodyPr/>
          <a:lstStyle/>
          <a:p>
            <a:pPr>
              <a:buFont typeface="Arial" charset="0"/>
              <a:buNone/>
            </a:pPr>
            <a:fld id="{86B1343A-B9BD-4909-84E1-C20151A6DFE5}" type="slidenum">
              <a:rPr lang="en-US" altLang="zh-CN" smtClean="0">
                <a:latin typeface="Arial" charset="0"/>
              </a:rPr>
              <a:pPr>
                <a:buFont typeface="Arial" charset="0"/>
                <a:buNone/>
              </a:pPr>
              <a:t>41</a:t>
            </a:fld>
            <a:endParaRPr lang="en-US" altLang="zh-CN">
              <a:latin typeface="Arial" charset="0"/>
            </a:endParaRPr>
          </a:p>
        </p:txBody>
      </p:sp>
    </p:spTree>
    <p:extLst>
      <p:ext uri="{BB962C8B-B14F-4D97-AF65-F5344CB8AC3E}">
        <p14:creationId xmlns:p14="http://schemas.microsoft.com/office/powerpoint/2010/main" val="964263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ln/>
        </p:spPr>
        <p:txBody>
          <a:bodyPr/>
          <a:lstStyle/>
          <a:p>
            <a:endParaRPr lang="zh-CN" altLang="en-US" sz="1200" kern="1200" dirty="0">
              <a:solidFill>
                <a:schemeClr val="tx1"/>
              </a:solidFill>
              <a:latin typeface="Arial" pitchFamily="34" charset="0"/>
              <a:ea typeface="+mn-ea"/>
              <a:cs typeface="+mn-cs"/>
            </a:endParaRPr>
          </a:p>
        </p:txBody>
      </p:sp>
      <p:sp>
        <p:nvSpPr>
          <p:cNvPr id="19460" name="灯片编号占位符 3"/>
          <p:cNvSpPr>
            <a:spLocks noGrp="1"/>
          </p:cNvSpPr>
          <p:nvPr>
            <p:ph type="sldNum" sz="quarter" idx="5"/>
          </p:nvPr>
        </p:nvSpPr>
        <p:spPr>
          <a:noFill/>
        </p:spPr>
        <p:txBody>
          <a:bodyPr/>
          <a:lstStyle/>
          <a:p>
            <a:pPr>
              <a:buFont typeface="Arial" charset="0"/>
              <a:buNone/>
            </a:pPr>
            <a:fld id="{86B1343A-B9BD-4909-84E1-C20151A6DFE5}" type="slidenum">
              <a:rPr lang="en-US" altLang="zh-CN" smtClean="0">
                <a:latin typeface="Arial" charset="0"/>
              </a:rPr>
              <a:pPr>
                <a:buFont typeface="Arial" charset="0"/>
                <a:buNone/>
              </a:pPr>
              <a:t>42</a:t>
            </a:fld>
            <a:endParaRPr lang="en-US" altLang="zh-CN">
              <a:latin typeface="Arial" charset="0"/>
            </a:endParaRPr>
          </a:p>
        </p:txBody>
      </p:sp>
    </p:spTree>
    <p:extLst>
      <p:ext uri="{BB962C8B-B14F-4D97-AF65-F5344CB8AC3E}">
        <p14:creationId xmlns:p14="http://schemas.microsoft.com/office/powerpoint/2010/main" val="36952298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ln/>
        </p:spPr>
        <p:txBody>
          <a:bodyPr/>
          <a:lstStyle/>
          <a:p>
            <a:r>
              <a:rPr lang="en-US" altLang="zh-CN" sz="1200" b="0" i="0" kern="1200" dirty="0">
                <a:solidFill>
                  <a:schemeClr val="tx1"/>
                </a:solidFill>
                <a:effectLst/>
                <a:latin typeface="Arial" pitchFamily="34" charset="0"/>
                <a:ea typeface="+mn-ea"/>
                <a:cs typeface="+mn-cs"/>
              </a:rPr>
              <a:t>general concept inclusion axiom (GCI)</a:t>
            </a:r>
            <a:endParaRPr lang="zh-CN" altLang="en-US" sz="1200" kern="1200" dirty="0">
              <a:solidFill>
                <a:schemeClr val="tx1"/>
              </a:solidFill>
              <a:latin typeface="Arial" pitchFamily="34" charset="0"/>
              <a:ea typeface="+mn-ea"/>
              <a:cs typeface="+mn-cs"/>
            </a:endParaRPr>
          </a:p>
        </p:txBody>
      </p:sp>
      <p:sp>
        <p:nvSpPr>
          <p:cNvPr id="19460" name="灯片编号占位符 3"/>
          <p:cNvSpPr>
            <a:spLocks noGrp="1"/>
          </p:cNvSpPr>
          <p:nvPr>
            <p:ph type="sldNum" sz="quarter" idx="5"/>
          </p:nvPr>
        </p:nvSpPr>
        <p:spPr>
          <a:noFill/>
        </p:spPr>
        <p:txBody>
          <a:bodyPr/>
          <a:lstStyle/>
          <a:p>
            <a:pPr>
              <a:buFont typeface="Arial" charset="0"/>
              <a:buNone/>
            </a:pPr>
            <a:fld id="{86B1343A-B9BD-4909-84E1-C20151A6DFE5}" type="slidenum">
              <a:rPr lang="en-US" altLang="zh-CN" smtClean="0">
                <a:latin typeface="Arial" charset="0"/>
              </a:rPr>
              <a:pPr>
                <a:buFont typeface="Arial" charset="0"/>
                <a:buNone/>
              </a:pPr>
              <a:t>43</a:t>
            </a:fld>
            <a:endParaRPr lang="en-US" altLang="zh-CN">
              <a:latin typeface="Arial" charset="0"/>
            </a:endParaRPr>
          </a:p>
        </p:txBody>
      </p:sp>
    </p:spTree>
    <p:extLst>
      <p:ext uri="{BB962C8B-B14F-4D97-AF65-F5344CB8AC3E}">
        <p14:creationId xmlns:p14="http://schemas.microsoft.com/office/powerpoint/2010/main" val="839196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a:ln/>
        </p:spPr>
        <p:txBody>
          <a:bodyPr/>
          <a:lstStyle/>
          <a:p>
            <a:endParaRPr lang="zh-CN" altLang="en-US" dirty="0">
              <a:latin typeface="Arial" charset="0"/>
            </a:endParaRPr>
          </a:p>
        </p:txBody>
      </p:sp>
      <p:sp>
        <p:nvSpPr>
          <p:cNvPr id="17412" name="灯片编号占位符 3"/>
          <p:cNvSpPr>
            <a:spLocks noGrp="1"/>
          </p:cNvSpPr>
          <p:nvPr>
            <p:ph type="sldNum" sz="quarter" idx="5"/>
          </p:nvPr>
        </p:nvSpPr>
        <p:spPr>
          <a:noFill/>
        </p:spPr>
        <p:txBody>
          <a:bodyPr/>
          <a:lstStyle/>
          <a:p>
            <a:pPr>
              <a:buFont typeface="Arial" charset="0"/>
              <a:buNone/>
            </a:pPr>
            <a:fld id="{484EE7BC-E6F5-4B71-94FB-18BEFE9FF2AF}" type="slidenum">
              <a:rPr lang="en-US" altLang="zh-CN" smtClean="0">
                <a:latin typeface="Arial" charset="0"/>
              </a:rPr>
              <a:pPr>
                <a:buFont typeface="Arial" charset="0"/>
                <a:buNone/>
              </a:pPr>
              <a:t>48</a:t>
            </a:fld>
            <a:endParaRPr lang="en-US" altLang="zh-CN">
              <a:latin typeface="Arial" charset="0"/>
            </a:endParaRPr>
          </a:p>
        </p:txBody>
      </p:sp>
    </p:spTree>
    <p:extLst>
      <p:ext uri="{BB962C8B-B14F-4D97-AF65-F5344CB8AC3E}">
        <p14:creationId xmlns:p14="http://schemas.microsoft.com/office/powerpoint/2010/main" val="3510447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3</a:t>
            </a:fld>
            <a:endParaRPr lang="en-US"/>
          </a:p>
        </p:txBody>
      </p:sp>
    </p:spTree>
    <p:extLst>
      <p:ext uri="{BB962C8B-B14F-4D97-AF65-F5344CB8AC3E}">
        <p14:creationId xmlns:p14="http://schemas.microsoft.com/office/powerpoint/2010/main" val="22691224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随着</a:t>
            </a:r>
            <a:r>
              <a:rPr lang="zh-CN" altLang="en-US" sz="1200" b="0" i="0" kern="1200" dirty="0">
                <a:solidFill>
                  <a:schemeClr val="tx1"/>
                </a:solidFill>
                <a:effectLst/>
                <a:latin typeface="Arial" pitchFamily="34" charset="0"/>
                <a:ea typeface="+mn-ea"/>
                <a:cs typeface="+mn-cs"/>
              </a:rPr>
              <a:t>互联网</a:t>
            </a:r>
            <a:r>
              <a:rPr lang="zh-CN" altLang="en-US" dirty="0"/>
              <a:t>和人工智能技术的发展，知识库的规模越来越大：</a:t>
            </a:r>
            <a:r>
              <a:rPr lang="zh-CN" altLang="en-US" sz="1200" b="0" i="0" kern="1200" dirty="0">
                <a:solidFill>
                  <a:schemeClr val="tx1"/>
                </a:solidFill>
                <a:effectLst/>
                <a:latin typeface="Arial" pitchFamily="34" charset="0"/>
                <a:ea typeface="+mn-ea"/>
                <a:cs typeface="+mn-cs"/>
              </a:rPr>
              <a:t>知识规模上的量变带来了知识效用的质变。</a:t>
            </a:r>
            <a:endParaRPr lang="en-US" altLang="zh-CN" sz="1200" b="0" i="0" kern="1200" dirty="0">
              <a:solidFill>
                <a:schemeClr val="tx1"/>
              </a:solidFill>
              <a:effectLst/>
              <a:latin typeface="Arial" pitchFamily="34" charset="0"/>
              <a:ea typeface="+mn-ea"/>
              <a:cs typeface="+mn-cs"/>
            </a:endParaRPr>
          </a:p>
          <a:p>
            <a:endParaRPr lang="en-US" altLang="zh-CN" sz="1200" b="0" i="0" kern="1200" dirty="0">
              <a:solidFill>
                <a:schemeClr val="tx1"/>
              </a:solidFill>
              <a:effectLst/>
              <a:latin typeface="Arial" pitchFamily="34" charset="0"/>
              <a:ea typeface="+mn-ea"/>
              <a:cs typeface="+mn-cs"/>
            </a:endParaRPr>
          </a:p>
          <a:p>
            <a:r>
              <a:rPr lang="zh-CN" altLang="en-US" sz="1200" b="0" i="0" kern="1200" dirty="0">
                <a:solidFill>
                  <a:schemeClr val="tx1"/>
                </a:solidFill>
                <a:effectLst/>
                <a:latin typeface="Arial" pitchFamily="34" charset="0"/>
                <a:ea typeface="+mn-ea"/>
                <a:cs typeface="+mn-cs"/>
              </a:rPr>
              <a:t>人工构建的知识库虽然质量精良，但是规模有限。有限的规模使得传统知识表示难以适应互联网时代的大规模开放应用的需求。互联网应用的特点在于：</a:t>
            </a:r>
          </a:p>
          <a:p>
            <a:r>
              <a:rPr lang="zh-CN" altLang="en-US" sz="1200" b="0" i="0" kern="1200" dirty="0">
                <a:solidFill>
                  <a:schemeClr val="tx1"/>
                </a:solidFill>
                <a:effectLst/>
                <a:latin typeface="Arial" pitchFamily="34" charset="0"/>
                <a:ea typeface="+mn-ea"/>
                <a:cs typeface="+mn-cs"/>
              </a:rPr>
              <a:t>一、规模巨大，我们永远不知道用户下一个搜索关键词是什么；</a:t>
            </a:r>
          </a:p>
          <a:p>
            <a:r>
              <a:rPr lang="zh-CN" altLang="en-US" sz="1200" b="0" i="0" kern="1200" dirty="0">
                <a:solidFill>
                  <a:schemeClr val="tx1"/>
                </a:solidFill>
                <a:effectLst/>
                <a:latin typeface="Arial" pitchFamily="34" charset="0"/>
                <a:ea typeface="+mn-ea"/>
                <a:cs typeface="+mn-cs"/>
              </a:rPr>
              <a:t>二、精度要求相对不高，搜索引擎从来不需要保证每个搜索的理解和检索都是正确的；</a:t>
            </a:r>
          </a:p>
          <a:p>
            <a:r>
              <a:rPr lang="zh-CN" altLang="en-US" sz="1200" b="0" i="0" kern="1200" dirty="0">
                <a:solidFill>
                  <a:schemeClr val="tx1"/>
                </a:solidFill>
                <a:effectLst/>
                <a:latin typeface="Arial" pitchFamily="34" charset="0"/>
                <a:ea typeface="+mn-ea"/>
                <a:cs typeface="+mn-cs"/>
              </a:rPr>
              <a:t>三、简单知识推理，大部分搜索理解与回答只需要实现简单的推理，比如搜索刘德华推荐歌曲，是因为知道刘德华是歌星，复杂推理（例如，“姚明老婆的婆婆的儿子有多高”）在实际应用中所占比率是不高的。</a:t>
            </a:r>
          </a:p>
          <a:p>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49</a:t>
            </a:fld>
            <a:endParaRPr lang="en-US"/>
          </a:p>
        </p:txBody>
      </p:sp>
    </p:spTree>
    <p:extLst>
      <p:ext uri="{BB962C8B-B14F-4D97-AF65-F5344CB8AC3E}">
        <p14:creationId xmlns:p14="http://schemas.microsoft.com/office/powerpoint/2010/main" val="23870909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Tx/>
              <a:buChar char="-"/>
            </a:pPr>
            <a:r>
              <a:rPr lang="zh-CN" altLang="en-US" sz="800" b="0" kern="1200" dirty="0">
                <a:solidFill>
                  <a:schemeClr val="tx1"/>
                </a:solidFill>
                <a:latin typeface="Arial" pitchFamily="34" charset="0"/>
                <a:ea typeface="+mn-ea"/>
                <a:cs typeface="+mn-cs"/>
              </a:rPr>
              <a:t>知识图谱是结构化的语义知识库，用以符号形式描述物理世界中的概念及其相互关系。</a:t>
            </a:r>
            <a:endParaRPr lang="en-US" altLang="zh-CN" sz="800" b="0" kern="1200" dirty="0">
              <a:solidFill>
                <a:schemeClr val="tx1"/>
              </a:solidFill>
              <a:latin typeface="Arial" pitchFamily="34" charset="0"/>
              <a:ea typeface="+mn-ea"/>
              <a:cs typeface="+mn-cs"/>
            </a:endParaRPr>
          </a:p>
          <a:p>
            <a:pPr marL="342900" indent="-342900">
              <a:lnSpc>
                <a:spcPct val="150000"/>
              </a:lnSpc>
              <a:buFontTx/>
              <a:buChar char="-"/>
            </a:pPr>
            <a:r>
              <a:rPr lang="zh-CN" altLang="en-US" sz="800" b="0" kern="1200" dirty="0">
                <a:solidFill>
                  <a:schemeClr val="tx1"/>
                </a:solidFill>
                <a:latin typeface="Arial" pitchFamily="34" charset="0"/>
                <a:ea typeface="+mn-ea"/>
                <a:cs typeface="+mn-cs"/>
              </a:rPr>
              <a:t>其基本组成单位是“实体</a:t>
            </a:r>
            <a:r>
              <a:rPr lang="en-US" altLang="zh-CN" sz="800" b="0" kern="1200" dirty="0">
                <a:solidFill>
                  <a:schemeClr val="tx1"/>
                </a:solidFill>
                <a:latin typeface="Arial" pitchFamily="34" charset="0"/>
                <a:ea typeface="+mn-ea"/>
                <a:cs typeface="+mn-cs"/>
              </a:rPr>
              <a:t>-</a:t>
            </a:r>
            <a:r>
              <a:rPr lang="zh-CN" altLang="en-US" sz="800" b="0" kern="1200" dirty="0">
                <a:solidFill>
                  <a:schemeClr val="tx1"/>
                </a:solidFill>
                <a:latin typeface="Arial" pitchFamily="34" charset="0"/>
                <a:ea typeface="+mn-ea"/>
                <a:cs typeface="+mn-cs"/>
              </a:rPr>
              <a:t>关系</a:t>
            </a:r>
            <a:r>
              <a:rPr lang="en-US" altLang="zh-CN" sz="800" b="0" kern="1200" dirty="0">
                <a:solidFill>
                  <a:schemeClr val="tx1"/>
                </a:solidFill>
                <a:latin typeface="Arial" pitchFamily="34" charset="0"/>
                <a:ea typeface="+mn-ea"/>
                <a:cs typeface="+mn-cs"/>
              </a:rPr>
              <a:t>-</a:t>
            </a:r>
            <a:r>
              <a:rPr lang="zh-CN" altLang="en-US" sz="800" b="0" kern="1200" dirty="0">
                <a:solidFill>
                  <a:schemeClr val="tx1"/>
                </a:solidFill>
                <a:latin typeface="Arial" pitchFamily="34" charset="0"/>
                <a:ea typeface="+mn-ea"/>
                <a:cs typeface="+mn-cs"/>
              </a:rPr>
              <a:t>实体”三元组，以及实体及其相关属性</a:t>
            </a:r>
            <a:r>
              <a:rPr lang="en-US" altLang="zh-CN" sz="800" b="0" kern="1200" dirty="0">
                <a:solidFill>
                  <a:schemeClr val="tx1"/>
                </a:solidFill>
                <a:latin typeface="Arial" pitchFamily="34" charset="0"/>
                <a:ea typeface="+mn-ea"/>
                <a:cs typeface="+mn-cs"/>
              </a:rPr>
              <a:t>-</a:t>
            </a:r>
            <a:r>
              <a:rPr lang="zh-CN" altLang="en-US" sz="800" b="0" kern="1200" dirty="0">
                <a:solidFill>
                  <a:schemeClr val="tx1"/>
                </a:solidFill>
                <a:latin typeface="Arial" pitchFamily="34" charset="0"/>
                <a:ea typeface="+mn-ea"/>
                <a:cs typeface="+mn-cs"/>
              </a:rPr>
              <a:t>值对。</a:t>
            </a:r>
            <a:endParaRPr lang="en-US" altLang="zh-CN" sz="800" b="0" kern="1200" dirty="0">
              <a:solidFill>
                <a:schemeClr val="tx1"/>
              </a:solidFill>
              <a:latin typeface="Arial" pitchFamily="34" charset="0"/>
              <a:ea typeface="+mn-ea"/>
              <a:cs typeface="+mn-cs"/>
            </a:endParaRPr>
          </a:p>
          <a:p>
            <a:pPr marL="342900" indent="-342900">
              <a:lnSpc>
                <a:spcPct val="150000"/>
              </a:lnSpc>
              <a:buFontTx/>
              <a:buChar char="-"/>
            </a:pPr>
            <a:r>
              <a:rPr lang="zh-CN" altLang="en-US" sz="800" b="0" kern="1200" dirty="0">
                <a:solidFill>
                  <a:schemeClr val="tx1"/>
                </a:solidFill>
                <a:latin typeface="Arial" pitchFamily="34" charset="0"/>
                <a:ea typeface="+mn-ea"/>
                <a:cs typeface="+mn-cs"/>
              </a:rPr>
              <a:t>实体间通过关系相互联结，构成网状的结构。</a:t>
            </a:r>
            <a:endParaRPr lang="en-US" altLang="zh-CN" sz="800" b="0" kern="1200" dirty="0">
              <a:solidFill>
                <a:schemeClr val="tx1"/>
              </a:solidFill>
              <a:latin typeface="Arial" pitchFamily="34" charset="0"/>
              <a:ea typeface="+mn-ea"/>
              <a:cs typeface="+mn-cs"/>
            </a:endParaRPr>
          </a:p>
          <a:p>
            <a:pPr defTabSz="787400" eaLnBrk="1" hangingPunct="1"/>
            <a:r>
              <a:rPr lang="en-GB" altLang="en-US" dirty="0"/>
              <a:t>1</a:t>
            </a:r>
            <a:r>
              <a:rPr lang="zh-CN" altLang="en-US" dirty="0"/>
              <a:t>、本身是一种具有属性的实体通过关系联结而成的网状知识库</a:t>
            </a:r>
            <a:endParaRPr lang="en-US" altLang="zh-CN" dirty="0"/>
          </a:p>
          <a:p>
            <a:pPr defTabSz="787400" eaLnBrk="1" hangingPunct="1"/>
            <a:r>
              <a:rPr lang="en-US" altLang="en-US" dirty="0"/>
              <a:t>2</a:t>
            </a:r>
            <a:r>
              <a:rPr lang="zh-CN" altLang="en-US" dirty="0"/>
              <a:t>、其研究价值在于它是构建在当前</a:t>
            </a:r>
            <a:r>
              <a:rPr lang="en-US" altLang="zh-CN" dirty="0"/>
              <a:t>Web</a:t>
            </a:r>
            <a:r>
              <a:rPr lang="zh-CN" altLang="en-US" dirty="0"/>
              <a:t>基础之上的一层覆盖网络</a:t>
            </a:r>
            <a:endParaRPr lang="en-US" altLang="zh-CN" dirty="0"/>
          </a:p>
          <a:p>
            <a:pPr defTabSz="787400" eaLnBrk="1" hangingPunct="1"/>
            <a:r>
              <a:rPr lang="en-US" altLang="en-US" dirty="0"/>
              <a:t>3</a:t>
            </a:r>
            <a:r>
              <a:rPr lang="zh-CN" altLang="en-US" dirty="0"/>
              <a:t>、其应用价值在于它改变现有的信息检索方式，实现智能化语义检索</a:t>
            </a:r>
            <a:endParaRPr lang="en-GB" altLang="en-US" dirty="0"/>
          </a:p>
          <a:p>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50</a:t>
            </a:fld>
            <a:endParaRPr lang="en-US"/>
          </a:p>
        </p:txBody>
      </p:sp>
    </p:spTree>
    <p:extLst>
      <p:ext uri="{BB962C8B-B14F-4D97-AF65-F5344CB8AC3E}">
        <p14:creationId xmlns:p14="http://schemas.microsoft.com/office/powerpoint/2010/main" val="17331494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可以理解成由知识点连接成的语义网络</a:t>
            </a:r>
          </a:p>
          <a:p>
            <a:endParaRPr lang="zh-CN" altLang="en-US" dirty="0"/>
          </a:p>
        </p:txBody>
      </p:sp>
      <p:sp>
        <p:nvSpPr>
          <p:cNvPr id="4" name="灯片编号占位符 3"/>
          <p:cNvSpPr>
            <a:spLocks noGrp="1"/>
          </p:cNvSpPr>
          <p:nvPr>
            <p:ph type="sldNum" sz="quarter" idx="10"/>
          </p:nvPr>
        </p:nvSpPr>
        <p:spPr/>
        <p:txBody>
          <a:bodyPr/>
          <a:lstStyle/>
          <a:p>
            <a:fld id="{DBB336B3-6546-4E89-8911-C32CAD13420E}" type="slidenum">
              <a:rPr lang="zh-CN" altLang="en-US" smtClean="0"/>
              <a:t>51</a:t>
            </a:fld>
            <a:endParaRPr lang="zh-CN" altLang="en-US"/>
          </a:p>
        </p:txBody>
      </p:sp>
    </p:spTree>
    <p:extLst>
      <p:ext uri="{BB962C8B-B14F-4D97-AF65-F5344CB8AC3E}">
        <p14:creationId xmlns:p14="http://schemas.microsoft.com/office/powerpoint/2010/main" val="15000687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Tx/>
              <a:buChar char="-"/>
            </a:pPr>
            <a:r>
              <a:rPr lang="zh-CN" altLang="en-US" sz="800" b="0" kern="1200" dirty="0">
                <a:solidFill>
                  <a:schemeClr val="tx1"/>
                </a:solidFill>
                <a:latin typeface="Arial" pitchFamily="34" charset="0"/>
                <a:ea typeface="+mn-ea"/>
                <a:cs typeface="+mn-cs"/>
              </a:rPr>
              <a:t>知识图谱是结构化的语义知识库，用以符号形式描述物理世界中的概念及其相互关系。</a:t>
            </a:r>
            <a:endParaRPr lang="en-US" altLang="zh-CN" sz="800" b="0" kern="1200" dirty="0">
              <a:solidFill>
                <a:schemeClr val="tx1"/>
              </a:solidFill>
              <a:latin typeface="Arial" pitchFamily="34" charset="0"/>
              <a:ea typeface="+mn-ea"/>
              <a:cs typeface="+mn-cs"/>
            </a:endParaRPr>
          </a:p>
          <a:p>
            <a:pPr marL="342900" indent="-342900">
              <a:lnSpc>
                <a:spcPct val="150000"/>
              </a:lnSpc>
              <a:buFontTx/>
              <a:buChar char="-"/>
            </a:pPr>
            <a:r>
              <a:rPr lang="zh-CN" altLang="en-US" sz="800" b="0" kern="1200" dirty="0">
                <a:solidFill>
                  <a:schemeClr val="tx1"/>
                </a:solidFill>
                <a:latin typeface="Arial" pitchFamily="34" charset="0"/>
                <a:ea typeface="+mn-ea"/>
                <a:cs typeface="+mn-cs"/>
              </a:rPr>
              <a:t>其基本组成单位是“实体</a:t>
            </a:r>
            <a:r>
              <a:rPr lang="en-US" altLang="zh-CN" sz="800" b="0" kern="1200" dirty="0">
                <a:solidFill>
                  <a:schemeClr val="tx1"/>
                </a:solidFill>
                <a:latin typeface="Arial" pitchFamily="34" charset="0"/>
                <a:ea typeface="+mn-ea"/>
                <a:cs typeface="+mn-cs"/>
              </a:rPr>
              <a:t>-</a:t>
            </a:r>
            <a:r>
              <a:rPr lang="zh-CN" altLang="en-US" sz="800" b="0" kern="1200" dirty="0">
                <a:solidFill>
                  <a:schemeClr val="tx1"/>
                </a:solidFill>
                <a:latin typeface="Arial" pitchFamily="34" charset="0"/>
                <a:ea typeface="+mn-ea"/>
                <a:cs typeface="+mn-cs"/>
              </a:rPr>
              <a:t>关系</a:t>
            </a:r>
            <a:r>
              <a:rPr lang="en-US" altLang="zh-CN" sz="800" b="0" kern="1200" dirty="0">
                <a:solidFill>
                  <a:schemeClr val="tx1"/>
                </a:solidFill>
                <a:latin typeface="Arial" pitchFamily="34" charset="0"/>
                <a:ea typeface="+mn-ea"/>
                <a:cs typeface="+mn-cs"/>
              </a:rPr>
              <a:t>-</a:t>
            </a:r>
            <a:r>
              <a:rPr lang="zh-CN" altLang="en-US" sz="800" b="0" kern="1200" dirty="0">
                <a:solidFill>
                  <a:schemeClr val="tx1"/>
                </a:solidFill>
                <a:latin typeface="Arial" pitchFamily="34" charset="0"/>
                <a:ea typeface="+mn-ea"/>
                <a:cs typeface="+mn-cs"/>
              </a:rPr>
              <a:t>实体”三元组，以及实体及其相关属性</a:t>
            </a:r>
            <a:r>
              <a:rPr lang="en-US" altLang="zh-CN" sz="800" b="0" kern="1200" dirty="0">
                <a:solidFill>
                  <a:schemeClr val="tx1"/>
                </a:solidFill>
                <a:latin typeface="Arial" pitchFamily="34" charset="0"/>
                <a:ea typeface="+mn-ea"/>
                <a:cs typeface="+mn-cs"/>
              </a:rPr>
              <a:t>-</a:t>
            </a:r>
            <a:r>
              <a:rPr lang="zh-CN" altLang="en-US" sz="800" b="0" kern="1200" dirty="0">
                <a:solidFill>
                  <a:schemeClr val="tx1"/>
                </a:solidFill>
                <a:latin typeface="Arial" pitchFamily="34" charset="0"/>
                <a:ea typeface="+mn-ea"/>
                <a:cs typeface="+mn-cs"/>
              </a:rPr>
              <a:t>值对。</a:t>
            </a:r>
            <a:endParaRPr lang="en-US" altLang="zh-CN" sz="800" b="0" kern="1200" dirty="0">
              <a:solidFill>
                <a:schemeClr val="tx1"/>
              </a:solidFill>
              <a:latin typeface="Arial" pitchFamily="34" charset="0"/>
              <a:ea typeface="+mn-ea"/>
              <a:cs typeface="+mn-cs"/>
            </a:endParaRPr>
          </a:p>
          <a:p>
            <a:pPr marL="342900" indent="-342900">
              <a:lnSpc>
                <a:spcPct val="150000"/>
              </a:lnSpc>
              <a:buFontTx/>
              <a:buChar char="-"/>
            </a:pPr>
            <a:r>
              <a:rPr lang="zh-CN" altLang="en-US" sz="800" b="0" kern="1200" dirty="0">
                <a:solidFill>
                  <a:schemeClr val="tx1"/>
                </a:solidFill>
                <a:latin typeface="Arial" pitchFamily="34" charset="0"/>
                <a:ea typeface="+mn-ea"/>
                <a:cs typeface="+mn-cs"/>
              </a:rPr>
              <a:t>实体间通过关系相互联结，构成网状的结构。</a:t>
            </a:r>
            <a:endParaRPr lang="en-US" altLang="zh-CN" sz="800" b="0" kern="1200" dirty="0">
              <a:solidFill>
                <a:schemeClr val="tx1"/>
              </a:solidFill>
              <a:latin typeface="Arial" pitchFamily="34" charset="0"/>
              <a:ea typeface="+mn-ea"/>
              <a:cs typeface="+mn-cs"/>
            </a:endParaRPr>
          </a:p>
          <a:p>
            <a:pPr defTabSz="787400" eaLnBrk="1" hangingPunct="1"/>
            <a:r>
              <a:rPr lang="en-GB" altLang="en-US" dirty="0"/>
              <a:t>1</a:t>
            </a:r>
            <a:r>
              <a:rPr lang="zh-CN" altLang="en-US" dirty="0"/>
              <a:t>、本身是一种具有属性的实体通过关系联结而成的网状知识库</a:t>
            </a:r>
            <a:endParaRPr lang="en-US" altLang="zh-CN" dirty="0"/>
          </a:p>
          <a:p>
            <a:pPr defTabSz="787400" eaLnBrk="1" hangingPunct="1"/>
            <a:r>
              <a:rPr lang="en-US" altLang="en-US" dirty="0"/>
              <a:t>2</a:t>
            </a:r>
            <a:r>
              <a:rPr lang="zh-CN" altLang="en-US" dirty="0"/>
              <a:t>、其研究价值在于它是构建在当前</a:t>
            </a:r>
            <a:r>
              <a:rPr lang="en-US" altLang="zh-CN" dirty="0"/>
              <a:t>Web</a:t>
            </a:r>
            <a:r>
              <a:rPr lang="zh-CN" altLang="en-US" dirty="0"/>
              <a:t>基础之上的一层覆盖网络</a:t>
            </a:r>
            <a:endParaRPr lang="en-US" altLang="zh-CN" dirty="0"/>
          </a:p>
          <a:p>
            <a:pPr defTabSz="787400" eaLnBrk="1" hangingPunct="1"/>
            <a:r>
              <a:rPr lang="en-US" altLang="en-US" dirty="0"/>
              <a:t>3</a:t>
            </a:r>
            <a:r>
              <a:rPr lang="zh-CN" altLang="en-US" dirty="0"/>
              <a:t>、其应用价值在于它改变现有的信息检索方式，实现智能化语义检索</a:t>
            </a:r>
            <a:endParaRPr lang="en-GB" altLang="en-US" dirty="0"/>
          </a:p>
          <a:p>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52</a:t>
            </a:fld>
            <a:endParaRPr lang="en-US"/>
          </a:p>
        </p:txBody>
      </p:sp>
    </p:spTree>
    <p:extLst>
      <p:ext uri="{BB962C8B-B14F-4D97-AF65-F5344CB8AC3E}">
        <p14:creationId xmlns:p14="http://schemas.microsoft.com/office/powerpoint/2010/main" val="11913857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56</a:t>
            </a:fld>
            <a:endParaRPr lang="en-US"/>
          </a:p>
        </p:txBody>
      </p:sp>
    </p:spTree>
    <p:extLst>
      <p:ext uri="{BB962C8B-B14F-4D97-AF65-F5344CB8AC3E}">
        <p14:creationId xmlns:p14="http://schemas.microsoft.com/office/powerpoint/2010/main" val="13373025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200"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57</a:t>
            </a:fld>
            <a:endParaRPr lang="en-US"/>
          </a:p>
        </p:txBody>
      </p:sp>
    </p:spTree>
    <p:extLst>
      <p:ext uri="{BB962C8B-B14F-4D97-AF65-F5344CB8AC3E}">
        <p14:creationId xmlns:p14="http://schemas.microsoft.com/office/powerpoint/2010/main" val="34058824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200"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58</a:t>
            </a:fld>
            <a:endParaRPr lang="en-US"/>
          </a:p>
        </p:txBody>
      </p:sp>
    </p:spTree>
    <p:extLst>
      <p:ext uri="{BB962C8B-B14F-4D97-AF65-F5344CB8AC3E}">
        <p14:creationId xmlns:p14="http://schemas.microsoft.com/office/powerpoint/2010/main" val="20166538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RDF</a:t>
            </a:r>
            <a:r>
              <a:rPr lang="zh-CN" altLang="en-US" dirty="0"/>
              <a:t>本质上是一种数据模型，那么我们如何在</a:t>
            </a:r>
            <a:r>
              <a:rPr lang="en-US" altLang="zh-CN" dirty="0"/>
              <a:t>RDF</a:t>
            </a:r>
            <a:r>
              <a:rPr lang="zh-CN" altLang="en-US" dirty="0"/>
              <a:t>上进行查询呢？类似使用</a:t>
            </a:r>
            <a:r>
              <a:rPr lang="en-US" altLang="zh-CN" dirty="0"/>
              <a:t>SQL</a:t>
            </a:r>
            <a:r>
              <a:rPr lang="zh-CN" altLang="en-US" dirty="0"/>
              <a:t>查询关系数据库，我们使用</a:t>
            </a:r>
            <a:r>
              <a:rPr lang="en-US" altLang="zh-CN" dirty="0"/>
              <a:t>SPARQL</a:t>
            </a:r>
            <a:r>
              <a:rPr lang="zh-CN" altLang="en-US" dirty="0"/>
              <a:t>查询</a:t>
            </a:r>
            <a:r>
              <a:rPr lang="en-US" altLang="zh-CN" dirty="0"/>
              <a:t>RDF</a:t>
            </a:r>
            <a:r>
              <a:rPr lang="zh-CN" altLang="en-US" dirty="0"/>
              <a:t>格式的数据。</a:t>
            </a:r>
            <a:endParaRPr lang="en-US" altLang="zh-CN" dirty="0"/>
          </a:p>
          <a:p>
            <a:r>
              <a:rPr lang="en-US" altLang="zh-CN" dirty="0"/>
              <a:t>SPARQL</a:t>
            </a:r>
            <a:r>
              <a:rPr lang="zh-CN" altLang="en-US" dirty="0"/>
              <a:t>即</a:t>
            </a:r>
            <a:r>
              <a:rPr lang="en-US" altLang="zh-CN" dirty="0"/>
              <a:t>SPARQL Protocol and RDF Query Language</a:t>
            </a:r>
            <a:r>
              <a:rPr lang="zh-CN" altLang="en-US" dirty="0"/>
              <a:t>的递归缩写，专门用于访问和操作</a:t>
            </a:r>
            <a:r>
              <a:rPr lang="en-US" altLang="zh-CN" dirty="0"/>
              <a:t>RDF</a:t>
            </a:r>
            <a:r>
              <a:rPr lang="zh-CN" altLang="en-US" dirty="0"/>
              <a:t>数据，是语义网的核心技术之一。</a:t>
            </a:r>
            <a:r>
              <a:rPr lang="en-US" altLang="zh-CN" dirty="0"/>
              <a:t>W3C</a:t>
            </a:r>
            <a:r>
              <a:rPr lang="zh-CN" altLang="en-US" dirty="0"/>
              <a:t>的</a:t>
            </a:r>
            <a:r>
              <a:rPr lang="en-US" altLang="zh-CN" dirty="0"/>
              <a:t>RDF</a:t>
            </a:r>
            <a:r>
              <a:rPr lang="zh-CN" altLang="en-US" dirty="0"/>
              <a:t>数据存取小组（</a:t>
            </a:r>
            <a:r>
              <a:rPr lang="en-US" altLang="zh-CN" dirty="0"/>
              <a:t>RDF Data Access Working Group, RDAWG</a:t>
            </a:r>
            <a:r>
              <a:rPr lang="zh-CN" altLang="en-US" dirty="0"/>
              <a:t>）对其进行了标准化。在</a:t>
            </a:r>
            <a:r>
              <a:rPr lang="en-US" altLang="zh-CN" dirty="0"/>
              <a:t>2008</a:t>
            </a:r>
            <a:r>
              <a:rPr lang="zh-CN" altLang="en-US" dirty="0"/>
              <a:t>年，</a:t>
            </a:r>
            <a:r>
              <a:rPr lang="en-US" altLang="zh-CN" dirty="0"/>
              <a:t>SPARQL 1.0</a:t>
            </a:r>
            <a:r>
              <a:rPr lang="zh-CN" altLang="en-US" dirty="0"/>
              <a:t>成为</a:t>
            </a:r>
            <a:r>
              <a:rPr lang="en-US" altLang="zh-CN" dirty="0"/>
              <a:t>W3C</a:t>
            </a:r>
            <a:r>
              <a:rPr lang="zh-CN" altLang="en-US" dirty="0"/>
              <a:t>官方所推荐的标准。</a:t>
            </a:r>
            <a:r>
              <a:rPr lang="en-US" altLang="zh-CN" dirty="0"/>
              <a:t>2013</a:t>
            </a:r>
            <a:r>
              <a:rPr lang="zh-CN" altLang="en-US" dirty="0"/>
              <a:t>年发布了</a:t>
            </a:r>
            <a:r>
              <a:rPr lang="en-US" altLang="zh-CN" dirty="0"/>
              <a:t>SPARQL 1.1</a:t>
            </a:r>
            <a:r>
              <a:rPr lang="zh-CN" altLang="en-US" dirty="0"/>
              <a:t>。相对第一个版本，其支持</a:t>
            </a:r>
            <a:r>
              <a:rPr lang="en-US" altLang="zh-CN" dirty="0"/>
              <a:t>RDF</a:t>
            </a:r>
            <a:r>
              <a:rPr lang="zh-CN" altLang="en-US" dirty="0"/>
              <a:t>图的更新，提供更强大的查询，比如：子查询、聚合操作（像我们常用的</a:t>
            </a:r>
            <a:r>
              <a:rPr lang="en-US" altLang="zh-CN" dirty="0"/>
              <a:t>count</a:t>
            </a:r>
            <a:r>
              <a:rPr lang="zh-CN" altLang="en-US" dirty="0"/>
              <a:t>）等等。从</a:t>
            </a:r>
            <a:r>
              <a:rPr lang="en-US" altLang="zh-CN" dirty="0"/>
              <a:t>SPARQL</a:t>
            </a:r>
            <a:r>
              <a:rPr lang="zh-CN" altLang="en-US" dirty="0"/>
              <a:t>的全称我们可以知道，其由两个部分组成：协议和查询语言。查询语言很好理解，就像</a:t>
            </a:r>
            <a:r>
              <a:rPr lang="en-US" altLang="zh-CN" dirty="0"/>
              <a:t>SQL</a:t>
            </a:r>
            <a:r>
              <a:rPr lang="zh-CN" altLang="en-US" dirty="0"/>
              <a:t>用于查询关系数据库中的数据，</a:t>
            </a:r>
            <a:r>
              <a:rPr lang="en-US" altLang="zh-CN" dirty="0"/>
              <a:t>XQuery</a:t>
            </a:r>
            <a:r>
              <a:rPr lang="zh-CN" altLang="en-US" dirty="0"/>
              <a:t>用于查询</a:t>
            </a:r>
            <a:r>
              <a:rPr lang="en-US" altLang="zh-CN" dirty="0"/>
              <a:t>XML</a:t>
            </a:r>
            <a:r>
              <a:rPr lang="zh-CN" altLang="en-US" dirty="0"/>
              <a:t>数据，</a:t>
            </a:r>
            <a:r>
              <a:rPr lang="en-US" altLang="zh-CN" dirty="0"/>
              <a:t>SPARQL</a:t>
            </a:r>
            <a:r>
              <a:rPr lang="zh-CN" altLang="en-US" dirty="0"/>
              <a:t>用于查询</a:t>
            </a:r>
            <a:r>
              <a:rPr lang="en-US" altLang="zh-CN" dirty="0"/>
              <a:t>RDF</a:t>
            </a:r>
            <a:r>
              <a:rPr lang="zh-CN" altLang="en-US" dirty="0"/>
              <a:t>数据。协议是指我们可以通过</a:t>
            </a:r>
            <a:r>
              <a:rPr lang="en-US" altLang="zh-CN" dirty="0"/>
              <a:t>HTTP</a:t>
            </a:r>
            <a:r>
              <a:rPr lang="zh-CN" altLang="en-US" dirty="0"/>
              <a:t>协议在客户端和</a:t>
            </a:r>
            <a:r>
              <a:rPr lang="en-US" altLang="zh-CN" dirty="0"/>
              <a:t>SPARQL</a:t>
            </a:r>
            <a:r>
              <a:rPr lang="zh-CN" altLang="en-US" dirty="0"/>
              <a:t>服务器（</a:t>
            </a:r>
            <a:r>
              <a:rPr lang="en-US" altLang="zh-CN" dirty="0"/>
              <a:t>SPARQL endpoint</a:t>
            </a:r>
            <a:r>
              <a:rPr lang="zh-CN" altLang="en-US" dirty="0"/>
              <a:t>）之间传输查询和结果，这也是和其他查询语言最大的区别。一个</a:t>
            </a:r>
            <a:r>
              <a:rPr lang="en-US" altLang="zh-CN" dirty="0"/>
              <a:t>SPARQL</a:t>
            </a:r>
            <a:r>
              <a:rPr lang="zh-CN" altLang="en-US" dirty="0"/>
              <a:t>查询本质上是一个带有变量的</a:t>
            </a:r>
            <a:r>
              <a:rPr lang="en-US" altLang="zh-CN" dirty="0"/>
              <a:t>RDF</a:t>
            </a:r>
            <a:r>
              <a:rPr lang="zh-CN" altLang="en-US" dirty="0"/>
              <a:t>图，以我们之前提到的罗纳尔多</a:t>
            </a:r>
            <a:r>
              <a:rPr lang="en-US" altLang="zh-CN" dirty="0"/>
              <a:t>RDF</a:t>
            </a:r>
            <a:r>
              <a:rPr lang="zh-CN" altLang="en-US" dirty="0"/>
              <a:t>数据为例：</a:t>
            </a:r>
            <a:r>
              <a:rPr lang="en-US" altLang="zh-CN" dirty="0"/>
              <a:t>&lt;http://www.kg.com/person/1&gt; &lt;http://www.kg.com/ontology/chineseName&gt; "</a:t>
            </a:r>
            <a:r>
              <a:rPr lang="zh-CN" altLang="en-US" dirty="0"/>
              <a:t>罗纳尔多</a:t>
            </a:r>
            <a:r>
              <a:rPr lang="en-US" altLang="zh-CN" dirty="0"/>
              <a:t>·</a:t>
            </a:r>
            <a:r>
              <a:rPr lang="zh-CN" altLang="en-US" dirty="0"/>
              <a:t>路易斯</a:t>
            </a:r>
            <a:r>
              <a:rPr lang="en-US" altLang="zh-CN" dirty="0"/>
              <a:t>·</a:t>
            </a:r>
            <a:r>
              <a:rPr lang="zh-CN" altLang="en-US" dirty="0"/>
              <a:t>纳萨里奥</a:t>
            </a:r>
            <a:r>
              <a:rPr lang="en-US" altLang="zh-CN" dirty="0"/>
              <a:t>·</a:t>
            </a:r>
            <a:r>
              <a:rPr lang="zh-CN" altLang="en-US" dirty="0"/>
              <a:t>德</a:t>
            </a:r>
            <a:r>
              <a:rPr lang="en-US" altLang="zh-CN" dirty="0"/>
              <a:t>·</a:t>
            </a:r>
            <a:r>
              <a:rPr lang="zh-CN" altLang="en-US" dirty="0"/>
              <a:t>利马</a:t>
            </a:r>
            <a:r>
              <a:rPr lang="en-US" altLang="zh-CN" dirty="0"/>
              <a:t>"^^string.1</a:t>
            </a:r>
            <a:r>
              <a:rPr lang="zh-CN" altLang="en-US" dirty="0"/>
              <a:t>我们把属性值用变量代替（</a:t>
            </a:r>
            <a:r>
              <a:rPr lang="en-US" altLang="zh-CN" dirty="0"/>
              <a:t>SPARQL</a:t>
            </a:r>
            <a:r>
              <a:rPr lang="zh-CN" altLang="en-US" dirty="0"/>
              <a:t>中，用问号加变量名的方式来表示一个变量。），即：</a:t>
            </a:r>
            <a:r>
              <a:rPr lang="en-US" altLang="zh-CN" dirty="0"/>
              <a:t>&lt;http://www.kg.com/person/1&gt; &lt;http://www.kg.com/ontology/chineseName&gt; ?x.1SPARQL</a:t>
            </a:r>
            <a:r>
              <a:rPr lang="zh-CN" altLang="en-US" dirty="0"/>
              <a:t>查询是基于图匹配的思想。我们把上述的查询与</a:t>
            </a:r>
            <a:r>
              <a:rPr lang="en-US" altLang="zh-CN" dirty="0"/>
              <a:t>RDF</a:t>
            </a:r>
            <a:r>
              <a:rPr lang="zh-CN" altLang="en-US" dirty="0"/>
              <a:t>图进行匹配，找到符合该匹配模式的所有子图，最后得到变量的值。就上面这个例子而言，在</a:t>
            </a:r>
            <a:r>
              <a:rPr lang="en-US" altLang="zh-CN" dirty="0"/>
              <a:t>RDF</a:t>
            </a:r>
            <a:r>
              <a:rPr lang="zh-CN" altLang="en-US" dirty="0"/>
              <a:t>图中找到匹配的子图后，将”罗纳尔多</a:t>
            </a:r>
            <a:r>
              <a:rPr lang="en-US" altLang="zh-CN" dirty="0"/>
              <a:t>·</a:t>
            </a:r>
            <a:r>
              <a:rPr lang="zh-CN" altLang="en-US" dirty="0"/>
              <a:t>路易斯</a:t>
            </a:r>
            <a:r>
              <a:rPr lang="en-US" altLang="zh-CN" dirty="0"/>
              <a:t>·</a:t>
            </a:r>
            <a:r>
              <a:rPr lang="zh-CN" altLang="en-US" dirty="0"/>
              <a:t>纳萨里奥</a:t>
            </a:r>
            <a:r>
              <a:rPr lang="en-US" altLang="zh-CN" dirty="0"/>
              <a:t>·</a:t>
            </a:r>
            <a:r>
              <a:rPr lang="zh-CN" altLang="en-US" dirty="0"/>
              <a:t>德</a:t>
            </a:r>
            <a:r>
              <a:rPr lang="en-US" altLang="zh-CN" dirty="0"/>
              <a:t>·</a:t>
            </a:r>
            <a:r>
              <a:rPr lang="zh-CN" altLang="en-US" dirty="0"/>
              <a:t>利马”和“</a:t>
            </a:r>
            <a:r>
              <a:rPr lang="en-US" altLang="zh-CN" dirty="0"/>
              <a:t>?x”</a:t>
            </a:r>
            <a:r>
              <a:rPr lang="zh-CN" altLang="en-US" dirty="0"/>
              <a:t>绑定，我们就得到最后的结果。简而言之，</a:t>
            </a:r>
            <a:r>
              <a:rPr lang="en-US" altLang="zh-CN" dirty="0"/>
              <a:t>SPARQL</a:t>
            </a:r>
            <a:r>
              <a:rPr lang="zh-CN" altLang="en-US" dirty="0"/>
              <a:t>查询分为三个步骤：构建查询图模式，表现形式就是带有变量的</a:t>
            </a:r>
            <a:r>
              <a:rPr lang="en-US" altLang="zh-CN" dirty="0"/>
              <a:t>RDF</a:t>
            </a:r>
            <a:r>
              <a:rPr lang="zh-CN" altLang="en-US" dirty="0"/>
              <a:t>。匹配，匹配到符合指定图模式的子图。绑定，将结果绑定到查询图模式对应的变量上。</a:t>
            </a:r>
            <a:endParaRPr lang="en-US" altLang="zh-CN" dirty="0"/>
          </a:p>
          <a:p>
            <a:endParaRPr lang="en-US" altLang="zh-CN" dirty="0"/>
          </a:p>
          <a:p>
            <a:r>
              <a:rPr lang="zh-CN" altLang="en-US" dirty="0"/>
              <a:t>二、例子以实践篇的</a:t>
            </a:r>
            <a:r>
              <a:rPr lang="en-US" altLang="zh-CN" dirty="0"/>
              <a:t>RDF</a:t>
            </a:r>
            <a:r>
              <a:rPr lang="zh-CN" altLang="en-US" dirty="0"/>
              <a:t>电影数据为例，我们介绍如何利用</a:t>
            </a:r>
            <a:r>
              <a:rPr lang="en-US" altLang="zh-CN" dirty="0"/>
              <a:t>SPARQL</a:t>
            </a:r>
            <a:r>
              <a:rPr lang="zh-CN" altLang="en-US" dirty="0"/>
              <a:t>查询：所有的</a:t>
            </a:r>
            <a:r>
              <a:rPr lang="en-US" altLang="zh-CN" dirty="0"/>
              <a:t>RDF</a:t>
            </a:r>
            <a:r>
              <a:rPr lang="zh-CN" altLang="en-US" dirty="0"/>
              <a:t>三元组。周星驰出演了哪些电影？英雄这部电影有哪些演员参演？巩俐参演的评分大于</a:t>
            </a:r>
            <a:r>
              <a:rPr lang="en-US" altLang="zh-CN" dirty="0"/>
              <a:t>7</a:t>
            </a:r>
            <a:r>
              <a:rPr lang="zh-CN" altLang="en-US" dirty="0"/>
              <a:t>的电影有哪些？如何查询所有数据？参照我们在第一个部分介绍的查询过程，查询所有数据即我们没有任何已知值，</a:t>
            </a:r>
            <a:r>
              <a:rPr lang="en-US" altLang="zh-CN" dirty="0"/>
              <a:t>SPO</a:t>
            </a:r>
            <a:r>
              <a:rPr lang="zh-CN" altLang="en-US" dirty="0"/>
              <a:t>三元组每个都是未知变量。对应的</a:t>
            </a:r>
            <a:r>
              <a:rPr lang="en-US" altLang="zh-CN" dirty="0"/>
              <a:t>SPARQL</a:t>
            </a:r>
            <a:r>
              <a:rPr lang="zh-CN" altLang="en-US" dirty="0"/>
              <a:t>查询语言为：</a:t>
            </a:r>
            <a:r>
              <a:rPr lang="en-US" altLang="zh-CN" dirty="0"/>
              <a:t>PREFIX : &lt;http://www.kgdemo.com#&gt;PREFIX </a:t>
            </a:r>
            <a:r>
              <a:rPr lang="en-US" altLang="zh-CN" dirty="0" err="1"/>
              <a:t>rdf</a:t>
            </a:r>
            <a:r>
              <a:rPr lang="en-US" altLang="zh-CN" dirty="0"/>
              <a:t>: &lt;http://www.w3.org/1999/02/22-rdf-syntax-ns#&gt;PREFIX owl: &lt;http://www.w3.org/2002/07/owl#&gt;PREFIX </a:t>
            </a:r>
            <a:r>
              <a:rPr lang="en-US" altLang="zh-CN" dirty="0" err="1"/>
              <a:t>xsd</a:t>
            </a:r>
            <a:r>
              <a:rPr lang="en-US" altLang="zh-CN" dirty="0"/>
              <a:t>: &lt;http://www.w3.org/2001/XMLSchema#&gt;PREFIX vocab: &lt;http://localhost:2020/resource/vocab/&gt;PREFIX </a:t>
            </a:r>
            <a:r>
              <a:rPr lang="en-US" altLang="zh-CN" dirty="0" err="1"/>
              <a:t>rdfs</a:t>
            </a:r>
            <a:r>
              <a:rPr lang="en-US" altLang="zh-CN" dirty="0"/>
              <a:t>: &lt;http://www.w3.org/2000/01/rdf-schema#&gt;PREFIX map: &lt;http://localhost:2020/resource/#&gt;PREFIX </a:t>
            </a:r>
            <a:r>
              <a:rPr lang="en-US" altLang="zh-CN" dirty="0" err="1"/>
              <a:t>db</a:t>
            </a:r>
            <a:r>
              <a:rPr lang="en-US" altLang="zh-CN" dirty="0"/>
              <a:t>: &lt;http://localhost:2020/resource/&gt;SELECT * WHERE {  ?s ?p ?o}123456789101112SPARQL</a:t>
            </a:r>
            <a:r>
              <a:rPr lang="zh-CN" altLang="en-US" dirty="0"/>
              <a:t>的部分关键词：</a:t>
            </a:r>
            <a:r>
              <a:rPr lang="en-US" altLang="zh-CN" dirty="0"/>
              <a:t>SELECT</a:t>
            </a:r>
            <a:r>
              <a:rPr lang="zh-CN" altLang="en-US" dirty="0"/>
              <a:t>， 指定我们要查询的变量。在这里我们查询所有的变量，用*代替。</a:t>
            </a:r>
            <a:r>
              <a:rPr lang="en-US" altLang="zh-CN" dirty="0"/>
              <a:t>WHERE</a:t>
            </a:r>
            <a:r>
              <a:rPr lang="zh-CN" altLang="en-US" dirty="0"/>
              <a:t>，指定我们要查询的图模式。含义上和</a:t>
            </a:r>
            <a:r>
              <a:rPr lang="en-US" altLang="zh-CN" dirty="0"/>
              <a:t>SQL</a:t>
            </a:r>
            <a:r>
              <a:rPr lang="zh-CN" altLang="en-US" dirty="0"/>
              <a:t>的</a:t>
            </a:r>
            <a:r>
              <a:rPr lang="en-US" altLang="zh-CN" dirty="0"/>
              <a:t>WHERE</a:t>
            </a:r>
            <a:r>
              <a:rPr lang="zh-CN" altLang="en-US" dirty="0"/>
              <a:t>没有区别。</a:t>
            </a:r>
            <a:r>
              <a:rPr lang="en-US" altLang="zh-CN" dirty="0"/>
              <a:t>FROM</a:t>
            </a:r>
            <a:r>
              <a:rPr lang="zh-CN" altLang="en-US" dirty="0"/>
              <a:t>，指定查询的</a:t>
            </a:r>
            <a:r>
              <a:rPr lang="en-US" altLang="zh-CN" dirty="0"/>
              <a:t>RDF</a:t>
            </a:r>
            <a:r>
              <a:rPr lang="zh-CN" altLang="en-US" dirty="0"/>
              <a:t>数据集。我们这里只有一个图，因此省去了</a:t>
            </a:r>
            <a:r>
              <a:rPr lang="en-US" altLang="zh-CN" dirty="0"/>
              <a:t>FROM</a:t>
            </a:r>
            <a:r>
              <a:rPr lang="zh-CN" altLang="en-US" dirty="0"/>
              <a:t>关键词。</a:t>
            </a:r>
            <a:r>
              <a:rPr lang="en-US" altLang="zh-CN" dirty="0"/>
              <a:t>PREFIX</a:t>
            </a:r>
            <a:r>
              <a:rPr lang="zh-CN" altLang="en-US" dirty="0"/>
              <a:t>，用于</a:t>
            </a:r>
            <a:r>
              <a:rPr lang="en-US" altLang="zh-CN" dirty="0"/>
              <a:t>IRI</a:t>
            </a:r>
            <a:r>
              <a:rPr lang="zh-CN" altLang="en-US" dirty="0"/>
              <a:t>的缩写。下面是该语句的部分查询结果：</a:t>
            </a:r>
            <a:r>
              <a:rPr lang="en-US" altLang="zh-CN" dirty="0"/>
              <a:t>s                    p             </a:t>
            </a:r>
            <a:r>
              <a:rPr lang="en-US" altLang="zh-CN" dirty="0" err="1"/>
              <a:t>odb:genre</a:t>
            </a:r>
            <a:r>
              <a:rPr lang="en-US" altLang="zh-CN" dirty="0"/>
              <a:t>/12 [http]  :</a:t>
            </a:r>
            <a:r>
              <a:rPr lang="en-US" altLang="zh-CN" dirty="0" err="1"/>
              <a:t>genreName</a:t>
            </a:r>
            <a:r>
              <a:rPr lang="en-US" altLang="zh-CN" dirty="0"/>
              <a:t>  "</a:t>
            </a:r>
            <a:r>
              <a:rPr lang="zh-CN" altLang="en-US" dirty="0"/>
              <a:t>冒险</a:t>
            </a:r>
            <a:r>
              <a:rPr lang="en-US" altLang="zh-CN" dirty="0"/>
              <a:t>"</a:t>
            </a:r>
            <a:r>
              <a:rPr lang="en-US" altLang="zh-CN" dirty="0" err="1"/>
              <a:t>db:genre</a:t>
            </a:r>
            <a:r>
              <a:rPr lang="en-US" altLang="zh-CN" dirty="0"/>
              <a:t>/12 [http]  </a:t>
            </a:r>
            <a:r>
              <a:rPr lang="en-US" altLang="zh-CN" dirty="0" err="1"/>
              <a:t>rdf:type</a:t>
            </a:r>
            <a:r>
              <a:rPr lang="en-US" altLang="zh-CN" dirty="0"/>
              <a:t>    :</a:t>
            </a:r>
            <a:r>
              <a:rPr lang="en-US" altLang="zh-CN" dirty="0" err="1"/>
              <a:t>Genredb:genre</a:t>
            </a:r>
            <a:r>
              <a:rPr lang="en-US" altLang="zh-CN" dirty="0"/>
              <a:t>/14 [http]  :</a:t>
            </a:r>
            <a:r>
              <a:rPr lang="en-US" altLang="zh-CN" dirty="0" err="1"/>
              <a:t>genreName</a:t>
            </a:r>
            <a:r>
              <a:rPr lang="en-US" altLang="zh-CN" dirty="0"/>
              <a:t>  "</a:t>
            </a:r>
            <a:r>
              <a:rPr lang="zh-CN" altLang="en-US" dirty="0"/>
              <a:t>奇幻</a:t>
            </a:r>
            <a:r>
              <a:rPr lang="en-US" altLang="zh-CN" dirty="0"/>
              <a:t>"</a:t>
            </a:r>
            <a:r>
              <a:rPr lang="en-US" altLang="zh-CN" dirty="0" err="1"/>
              <a:t>db:genre</a:t>
            </a:r>
            <a:r>
              <a:rPr lang="en-US" altLang="zh-CN" dirty="0"/>
              <a:t>/14 [http]  </a:t>
            </a:r>
            <a:r>
              <a:rPr lang="en-US" altLang="zh-CN" dirty="0" err="1"/>
              <a:t>rdf:type</a:t>
            </a:r>
            <a:r>
              <a:rPr lang="en-US" altLang="zh-CN" dirty="0"/>
              <a:t>    :</a:t>
            </a:r>
            <a:r>
              <a:rPr lang="en-US" altLang="zh-CN" dirty="0" err="1"/>
              <a:t>Genredb:genre</a:t>
            </a:r>
            <a:r>
              <a:rPr lang="en-US" altLang="zh-CN" dirty="0"/>
              <a:t>/16 [http]  :</a:t>
            </a:r>
            <a:r>
              <a:rPr lang="en-US" altLang="zh-CN" dirty="0" err="1"/>
              <a:t>genreName</a:t>
            </a:r>
            <a:r>
              <a:rPr lang="en-US" altLang="zh-CN" dirty="0"/>
              <a:t>  "</a:t>
            </a:r>
            <a:r>
              <a:rPr lang="zh-CN" altLang="en-US" dirty="0"/>
              <a:t>动画</a:t>
            </a:r>
            <a:r>
              <a:rPr lang="en-US" altLang="zh-CN" dirty="0"/>
              <a:t>"</a:t>
            </a:r>
            <a:r>
              <a:rPr lang="en-US" altLang="zh-CN" dirty="0" err="1"/>
              <a:t>db:genre</a:t>
            </a:r>
            <a:r>
              <a:rPr lang="en-US" altLang="zh-CN" dirty="0"/>
              <a:t>/16 [http]  </a:t>
            </a:r>
            <a:r>
              <a:rPr lang="en-US" altLang="zh-CN" dirty="0" err="1"/>
              <a:t>rdf:type</a:t>
            </a:r>
            <a:r>
              <a:rPr lang="en-US" altLang="zh-CN" dirty="0"/>
              <a:t>    :</a:t>
            </a:r>
            <a:r>
              <a:rPr lang="en-US" altLang="zh-CN" dirty="0" err="1"/>
              <a:t>Genredb:genre</a:t>
            </a:r>
            <a:r>
              <a:rPr lang="en-US" altLang="zh-CN" dirty="0"/>
              <a:t>/18 [http]  :</a:t>
            </a:r>
            <a:r>
              <a:rPr lang="en-US" altLang="zh-CN" dirty="0" err="1"/>
              <a:t>genreName</a:t>
            </a:r>
            <a:r>
              <a:rPr lang="en-US" altLang="zh-CN" dirty="0"/>
              <a:t>  "</a:t>
            </a:r>
            <a:r>
              <a:rPr lang="zh-CN" altLang="en-US" dirty="0"/>
              <a:t>剧情</a:t>
            </a:r>
            <a:r>
              <a:rPr lang="en-US" altLang="zh-CN" dirty="0"/>
              <a:t>"</a:t>
            </a:r>
            <a:r>
              <a:rPr lang="en-US" altLang="zh-CN" dirty="0" err="1"/>
              <a:t>db:genre</a:t>
            </a:r>
            <a:r>
              <a:rPr lang="en-US" altLang="zh-CN" dirty="0"/>
              <a:t>/18 [http]  </a:t>
            </a:r>
            <a:r>
              <a:rPr lang="en-US" altLang="zh-CN" dirty="0" err="1"/>
              <a:t>rdf:type</a:t>
            </a:r>
            <a:r>
              <a:rPr lang="en-US" altLang="zh-CN" dirty="0"/>
              <a:t>    :</a:t>
            </a:r>
            <a:r>
              <a:rPr lang="en-US" altLang="zh-CN" dirty="0" err="1"/>
              <a:t>Genredb:genre</a:t>
            </a:r>
            <a:r>
              <a:rPr lang="en-US" altLang="zh-CN" dirty="0"/>
              <a:t>/27 [http]  :</a:t>
            </a:r>
            <a:r>
              <a:rPr lang="en-US" altLang="zh-CN" dirty="0" err="1"/>
              <a:t>genreName</a:t>
            </a:r>
            <a:r>
              <a:rPr lang="en-US" altLang="zh-CN" dirty="0"/>
              <a:t>  "</a:t>
            </a:r>
            <a:r>
              <a:rPr lang="zh-CN" altLang="en-US" dirty="0"/>
              <a:t>恐怖</a:t>
            </a:r>
            <a:r>
              <a:rPr lang="en-US" altLang="zh-CN" dirty="0"/>
              <a:t>"</a:t>
            </a:r>
            <a:r>
              <a:rPr lang="en-US" altLang="zh-CN" dirty="0" err="1"/>
              <a:t>db:genre</a:t>
            </a:r>
            <a:r>
              <a:rPr lang="en-US" altLang="zh-CN" dirty="0"/>
              <a:t>/27 [http]  </a:t>
            </a:r>
            <a:r>
              <a:rPr lang="en-US" altLang="zh-CN" dirty="0" err="1"/>
              <a:t>rdf:type</a:t>
            </a:r>
            <a:r>
              <a:rPr lang="en-US" altLang="zh-CN" dirty="0"/>
              <a:t>    :Genre12345678910111213“</a:t>
            </a:r>
            <a:r>
              <a:rPr lang="zh-CN" altLang="en-US" dirty="0"/>
              <a:t>周星驰出演了哪些电影”：</a:t>
            </a:r>
            <a:r>
              <a:rPr lang="en-US" altLang="zh-CN" dirty="0"/>
              <a:t>PREFIX : &lt;http://www.kgdemo.com#&gt;PREFIX </a:t>
            </a:r>
            <a:r>
              <a:rPr lang="en-US" altLang="zh-CN" dirty="0" err="1"/>
              <a:t>rdf</a:t>
            </a:r>
            <a:r>
              <a:rPr lang="en-US" altLang="zh-CN" dirty="0"/>
              <a:t>: &lt;http://www.w3.org/1999/02/22-rdf-syntax-ns#&gt;PREFIX owl: &lt;http://www.w3.org/2002/07/owl#&gt;PREFIX </a:t>
            </a:r>
            <a:r>
              <a:rPr lang="en-US" altLang="zh-CN" dirty="0" err="1"/>
              <a:t>xsd</a:t>
            </a:r>
            <a:r>
              <a:rPr lang="en-US" altLang="zh-CN" dirty="0"/>
              <a:t>: &lt;http://www.w3.org/2001/XMLSchema#&gt;PREFIX vocab: &lt;http://localhost:2020/resource/vocab/&gt;PREFIX </a:t>
            </a:r>
            <a:r>
              <a:rPr lang="en-US" altLang="zh-CN" dirty="0" err="1"/>
              <a:t>rdfs</a:t>
            </a:r>
            <a:r>
              <a:rPr lang="en-US" altLang="zh-CN" dirty="0"/>
              <a:t>: &lt;http://www.w3.org/2000/01/rdf-schema#&gt;PREFIX map: &lt;http://localhost:2020/resource/#&gt;PREFIX </a:t>
            </a:r>
            <a:r>
              <a:rPr lang="en-US" altLang="zh-CN" dirty="0" err="1"/>
              <a:t>db</a:t>
            </a:r>
            <a:r>
              <a:rPr lang="en-US" altLang="zh-CN" dirty="0"/>
              <a:t>: &lt;http://localhost:2020/resource/&gt;SELECT ?n WHERE {  ?s </a:t>
            </a:r>
            <a:r>
              <a:rPr lang="en-US" altLang="zh-CN" dirty="0" err="1"/>
              <a:t>rdf:type</a:t>
            </a:r>
            <a:r>
              <a:rPr lang="en-US" altLang="zh-CN" dirty="0"/>
              <a:t> :Person.  ?s :</a:t>
            </a:r>
            <a:r>
              <a:rPr lang="en-US" altLang="zh-CN" dirty="0" err="1"/>
              <a:t>personName</a:t>
            </a:r>
            <a:r>
              <a:rPr lang="en-US" altLang="zh-CN" dirty="0"/>
              <a:t> '</a:t>
            </a:r>
            <a:r>
              <a:rPr lang="zh-CN" altLang="en-US" dirty="0"/>
              <a:t>周星驰</a:t>
            </a:r>
            <a:r>
              <a:rPr lang="en-US" altLang="zh-CN" dirty="0"/>
              <a:t>'.  ?s :</a:t>
            </a:r>
            <a:r>
              <a:rPr lang="en-US" altLang="zh-CN" dirty="0" err="1"/>
              <a:t>hasActedIn</a:t>
            </a:r>
            <a:r>
              <a:rPr lang="en-US" altLang="zh-CN" dirty="0"/>
              <a:t> ?o.  ?o :</a:t>
            </a:r>
            <a:r>
              <a:rPr lang="en-US" altLang="zh-CN" dirty="0" err="1"/>
              <a:t>movieTitle</a:t>
            </a:r>
            <a:r>
              <a:rPr lang="en-US" altLang="zh-CN" dirty="0"/>
              <a:t> ?n}</a:t>
            </a:r>
          </a:p>
          <a:p>
            <a:r>
              <a:rPr lang="zh-CN" altLang="en-US" dirty="0"/>
              <a:t>部分结果：</a:t>
            </a:r>
            <a:r>
              <a:rPr lang="en-US" altLang="zh-CN" dirty="0"/>
              <a:t>n"</a:t>
            </a:r>
            <a:r>
              <a:rPr lang="zh-CN" altLang="en-US" dirty="0"/>
              <a:t>功夫</a:t>
            </a:r>
            <a:r>
              <a:rPr lang="en-US" altLang="zh-CN" dirty="0"/>
              <a:t>""</a:t>
            </a:r>
            <a:r>
              <a:rPr lang="zh-CN" altLang="en-US" dirty="0"/>
              <a:t>琉璃樽</a:t>
            </a:r>
            <a:r>
              <a:rPr lang="en-US" altLang="zh-CN" dirty="0"/>
              <a:t>""</a:t>
            </a:r>
            <a:r>
              <a:rPr lang="zh-CN" altLang="en-US" dirty="0"/>
              <a:t>英雄本色</a:t>
            </a:r>
            <a:r>
              <a:rPr lang="en-US" altLang="zh-CN" dirty="0"/>
              <a:t>""</a:t>
            </a:r>
            <a:r>
              <a:rPr lang="zh-CN" altLang="en-US" dirty="0"/>
              <a:t>少林足球</a:t>
            </a:r>
            <a:r>
              <a:rPr lang="en-US" altLang="zh-CN" dirty="0"/>
              <a:t>""</a:t>
            </a:r>
            <a:r>
              <a:rPr lang="zh-CN" altLang="en-US" dirty="0"/>
              <a:t>西游记第壹佰零壹回之月光宝盒</a:t>
            </a:r>
            <a:r>
              <a:rPr lang="en-US" altLang="zh-CN" dirty="0"/>
              <a:t>""</a:t>
            </a:r>
            <a:r>
              <a:rPr lang="zh-CN" altLang="en-US" dirty="0"/>
              <a:t>长江七号</a:t>
            </a:r>
            <a:r>
              <a:rPr lang="en-US" altLang="zh-CN" dirty="0"/>
              <a:t>""</a:t>
            </a:r>
            <a:r>
              <a:rPr lang="zh-CN" altLang="en-US" dirty="0"/>
              <a:t>西游记大结局之仙履奇缘</a:t>
            </a:r>
            <a:r>
              <a:rPr lang="en-US" altLang="zh-CN" dirty="0"/>
              <a:t>""</a:t>
            </a:r>
            <a:r>
              <a:rPr lang="zh-CN" altLang="en-US" dirty="0"/>
              <a:t>建国大业</a:t>
            </a:r>
            <a:r>
              <a:rPr lang="en-US" altLang="zh-CN" dirty="0"/>
              <a:t>""</a:t>
            </a:r>
            <a:r>
              <a:rPr lang="zh-CN" altLang="en-US" dirty="0"/>
              <a:t>审死官</a:t>
            </a:r>
            <a:r>
              <a:rPr lang="en-US" altLang="zh-CN" dirty="0"/>
              <a:t>""</a:t>
            </a:r>
            <a:r>
              <a:rPr lang="zh-CN" altLang="en-US" dirty="0"/>
              <a:t>龙在天涯</a:t>
            </a:r>
            <a:r>
              <a:rPr lang="en-US" altLang="zh-CN" dirty="0"/>
              <a:t>""</a:t>
            </a:r>
            <a:r>
              <a:rPr lang="zh-CN" altLang="en-US" dirty="0"/>
              <a:t>大内密探零零发</a:t>
            </a:r>
            <a:r>
              <a:rPr lang="en-US" altLang="zh-CN" dirty="0"/>
              <a:t>"12345678910111213</a:t>
            </a:r>
            <a:r>
              <a:rPr lang="zh-CN" altLang="en-US" dirty="0"/>
              <a:t>就我们这个例子而言，可以不要“</a:t>
            </a:r>
            <a:r>
              <a:rPr lang="en-US" altLang="zh-CN" dirty="0"/>
              <a:t>?s </a:t>
            </a:r>
            <a:r>
              <a:rPr lang="en-US" altLang="zh-CN" dirty="0" err="1"/>
              <a:t>rdf:type</a:t>
            </a:r>
            <a:r>
              <a:rPr lang="en-US" altLang="zh-CN" dirty="0"/>
              <a:t> :Person”</a:t>
            </a:r>
            <a:r>
              <a:rPr lang="zh-CN" altLang="en-US" dirty="0"/>
              <a:t>，这里只是让查询图更具体（在拥有复杂关系的</a:t>
            </a:r>
            <a:r>
              <a:rPr lang="en-US" altLang="zh-CN" dirty="0"/>
              <a:t>RDF</a:t>
            </a:r>
            <a:r>
              <a:rPr lang="zh-CN" altLang="en-US" dirty="0"/>
              <a:t>图中，可能会存在不同的类拥有相同的属性名。比如，猫和狗名字的属性名都是”</a:t>
            </a:r>
            <a:r>
              <a:rPr lang="en-US" altLang="zh-CN" dirty="0"/>
              <a:t>name”</a:t>
            </a:r>
            <a:r>
              <a:rPr lang="zh-CN" altLang="en-US" dirty="0"/>
              <a:t>，我们想查询一只叫汤姆的猫；如果不指定类型，返回结果可能也包含一只叫汤姆的狗）。图模式中，每个</a:t>
            </a:r>
            <a:r>
              <a:rPr lang="en-US" altLang="zh-CN" dirty="0"/>
              <a:t>RDF</a:t>
            </a:r>
            <a:r>
              <a:rPr lang="zh-CN" altLang="en-US" dirty="0"/>
              <a:t>用英文句号进行分割。“英雄这部电影有哪些演员参演”：</a:t>
            </a:r>
            <a:r>
              <a:rPr lang="en-US" altLang="zh-CN" dirty="0"/>
              <a:t>PREFIX : &lt;http://www.kgdemo.com#&gt;PREFIX </a:t>
            </a:r>
            <a:r>
              <a:rPr lang="en-US" altLang="zh-CN" dirty="0" err="1"/>
              <a:t>rdf</a:t>
            </a:r>
            <a:r>
              <a:rPr lang="en-US" altLang="zh-CN" dirty="0"/>
              <a:t>: &lt;http://www.w3.org/1999/02/22-rdf-syntax-ns#&gt;PREFIX owl: &lt;http://www.w3.org/2002/07/owl#&gt;PREFIX </a:t>
            </a:r>
            <a:r>
              <a:rPr lang="en-US" altLang="zh-CN" dirty="0" err="1"/>
              <a:t>xsd</a:t>
            </a:r>
            <a:r>
              <a:rPr lang="en-US" altLang="zh-CN" dirty="0"/>
              <a:t>: &lt;http://www.w3.org/2001/XMLSchema#&gt;PREFIX vocab: &lt;http://localhost:2020/resource/vocab/&gt;PREFIX </a:t>
            </a:r>
            <a:r>
              <a:rPr lang="en-US" altLang="zh-CN" dirty="0" err="1"/>
              <a:t>rdfs</a:t>
            </a:r>
            <a:r>
              <a:rPr lang="en-US" altLang="zh-CN" dirty="0"/>
              <a:t>: &lt;http://www.w3.org/2000/01/rdf-schema#&gt;PREFIX map: &lt;http://localhost:2020/resource/#&gt;PREFIX </a:t>
            </a:r>
            <a:r>
              <a:rPr lang="en-US" altLang="zh-CN" dirty="0" err="1"/>
              <a:t>db</a:t>
            </a:r>
            <a:r>
              <a:rPr lang="en-US" altLang="zh-CN" dirty="0"/>
              <a:t>: &lt;http://localhost:2020/resource/&gt;SELECT ?n WHERE {  ?s </a:t>
            </a:r>
            <a:r>
              <a:rPr lang="en-US" altLang="zh-CN" dirty="0" err="1"/>
              <a:t>rdf:type</a:t>
            </a:r>
            <a:r>
              <a:rPr lang="en-US" altLang="zh-CN" dirty="0"/>
              <a:t> :Movie.  ?s :</a:t>
            </a:r>
            <a:r>
              <a:rPr lang="en-US" altLang="zh-CN" dirty="0" err="1"/>
              <a:t>movieTitle</a:t>
            </a:r>
            <a:r>
              <a:rPr lang="en-US" altLang="zh-CN" dirty="0"/>
              <a:t> '</a:t>
            </a:r>
            <a:r>
              <a:rPr lang="zh-CN" altLang="en-US" dirty="0"/>
              <a:t>英雄</a:t>
            </a:r>
            <a:r>
              <a:rPr lang="en-US" altLang="zh-CN" dirty="0"/>
              <a:t>'.  ?a :</a:t>
            </a:r>
            <a:r>
              <a:rPr lang="en-US" altLang="zh-CN" dirty="0" err="1"/>
              <a:t>hasActedIn</a:t>
            </a:r>
            <a:r>
              <a:rPr lang="en-US" altLang="zh-CN" dirty="0"/>
              <a:t> ?s.  ?a :</a:t>
            </a:r>
            <a:r>
              <a:rPr lang="en-US" altLang="zh-CN" dirty="0" err="1"/>
              <a:t>personName</a:t>
            </a:r>
            <a:r>
              <a:rPr lang="en-US" altLang="zh-CN" dirty="0"/>
              <a:t> ?n}123456789101112131415</a:t>
            </a:r>
            <a:r>
              <a:rPr lang="zh-CN" altLang="en-US" dirty="0"/>
              <a:t>结果：</a:t>
            </a:r>
            <a:r>
              <a:rPr lang="en-US" altLang="zh-CN" dirty="0"/>
              <a:t>n"</a:t>
            </a:r>
            <a:r>
              <a:rPr lang="zh-CN" altLang="en-US" dirty="0"/>
              <a:t>李连杰</a:t>
            </a:r>
            <a:r>
              <a:rPr lang="en-US" altLang="zh-CN" dirty="0"/>
              <a:t>""</a:t>
            </a:r>
            <a:r>
              <a:rPr lang="zh-CN" altLang="en-US" dirty="0"/>
              <a:t>梁朝伟</a:t>
            </a:r>
            <a:r>
              <a:rPr lang="en-US" altLang="zh-CN" dirty="0"/>
              <a:t>""</a:t>
            </a:r>
            <a:r>
              <a:rPr lang="zh-CN" altLang="en-US" dirty="0"/>
              <a:t>张曼玉</a:t>
            </a:r>
            <a:r>
              <a:rPr lang="en-US" altLang="zh-CN" dirty="0"/>
              <a:t>""</a:t>
            </a:r>
            <a:r>
              <a:rPr lang="zh-CN" altLang="en-US" dirty="0"/>
              <a:t>章子怡</a:t>
            </a:r>
            <a:r>
              <a:rPr lang="en-US" altLang="zh-CN" dirty="0"/>
              <a:t>""</a:t>
            </a:r>
            <a:r>
              <a:rPr lang="zh-CN" altLang="en-US" dirty="0"/>
              <a:t>甄子丹</a:t>
            </a:r>
            <a:r>
              <a:rPr lang="en-US" altLang="zh-CN" dirty="0"/>
              <a:t>"1234567“</a:t>
            </a:r>
            <a:r>
              <a:rPr lang="zh-CN" altLang="en-US" dirty="0"/>
              <a:t>巩俐参演的评分大于</a:t>
            </a:r>
            <a:r>
              <a:rPr lang="en-US" altLang="zh-CN" dirty="0"/>
              <a:t>7</a:t>
            </a:r>
            <a:r>
              <a:rPr lang="zh-CN" altLang="en-US" dirty="0"/>
              <a:t>的电影有哪些”：</a:t>
            </a:r>
            <a:r>
              <a:rPr lang="en-US" altLang="zh-CN" dirty="0"/>
              <a:t>PREFIX : &lt;http://www.kgdemo.com#&gt;PREFIX </a:t>
            </a:r>
            <a:r>
              <a:rPr lang="en-US" altLang="zh-CN" dirty="0" err="1"/>
              <a:t>rdf</a:t>
            </a:r>
            <a:r>
              <a:rPr lang="en-US" altLang="zh-CN" dirty="0"/>
              <a:t>: &lt;http://www.w3.org/1999/02/22-rdf-syntax-ns#&gt;PREFIX owl: &lt;http://www.w3.org/2002/07/owl#&gt;PREFIX </a:t>
            </a:r>
            <a:r>
              <a:rPr lang="en-US" altLang="zh-CN" dirty="0" err="1"/>
              <a:t>xsd</a:t>
            </a:r>
            <a:r>
              <a:rPr lang="en-US" altLang="zh-CN" dirty="0"/>
              <a:t>: &lt;http://www.w3.org/2001/XMLSchema#&gt;PREFIX vocab: &lt;http://localhost:2020/resource/vocab/&gt;PREFIX </a:t>
            </a:r>
            <a:r>
              <a:rPr lang="en-US" altLang="zh-CN" dirty="0" err="1"/>
              <a:t>rdfs</a:t>
            </a:r>
            <a:r>
              <a:rPr lang="en-US" altLang="zh-CN" dirty="0"/>
              <a:t>: &lt;http://www.w3.org/2000/01/rdf-schema#&gt;PREFIX map: &lt;http://localhost:2020/resource/#&gt;PREFIX </a:t>
            </a:r>
            <a:r>
              <a:rPr lang="en-US" altLang="zh-CN" dirty="0" err="1"/>
              <a:t>db</a:t>
            </a:r>
            <a:r>
              <a:rPr lang="en-US" altLang="zh-CN" dirty="0"/>
              <a:t>: &lt;http://localhost:2020/resource/&gt;SELECT ?n WHERE {  ?s </a:t>
            </a:r>
            <a:r>
              <a:rPr lang="en-US" altLang="zh-CN" dirty="0" err="1"/>
              <a:t>rdf:type</a:t>
            </a:r>
            <a:r>
              <a:rPr lang="en-US" altLang="zh-CN" dirty="0"/>
              <a:t> :Person.  ?s :</a:t>
            </a:r>
            <a:r>
              <a:rPr lang="en-US" altLang="zh-CN" dirty="0" err="1"/>
              <a:t>personName</a:t>
            </a:r>
            <a:r>
              <a:rPr lang="en-US" altLang="zh-CN" dirty="0"/>
              <a:t> '</a:t>
            </a:r>
            <a:r>
              <a:rPr lang="zh-CN" altLang="en-US" dirty="0"/>
              <a:t>巩俐</a:t>
            </a:r>
            <a:r>
              <a:rPr lang="en-US" altLang="zh-CN" dirty="0"/>
              <a:t>'.  ?s :</a:t>
            </a:r>
            <a:r>
              <a:rPr lang="en-US" altLang="zh-CN" dirty="0" err="1"/>
              <a:t>hasActedIn</a:t>
            </a:r>
            <a:r>
              <a:rPr lang="en-US" altLang="zh-CN" dirty="0"/>
              <a:t> ?o.  ?o :</a:t>
            </a:r>
            <a:r>
              <a:rPr lang="en-US" altLang="zh-CN" dirty="0" err="1"/>
              <a:t>movieTitle</a:t>
            </a:r>
            <a:r>
              <a:rPr lang="en-US" altLang="zh-CN" dirty="0"/>
              <a:t> ?n.  ?o :</a:t>
            </a:r>
            <a:r>
              <a:rPr lang="en-US" altLang="zh-CN" dirty="0" err="1"/>
              <a:t>movieRating</a:t>
            </a:r>
            <a:r>
              <a:rPr lang="en-US" altLang="zh-CN" dirty="0"/>
              <a:t> ?</a:t>
            </a:r>
            <a:r>
              <a:rPr lang="en-US" altLang="zh-CN" dirty="0" err="1"/>
              <a:t>r.FILTER</a:t>
            </a:r>
            <a:r>
              <a:rPr lang="en-US" altLang="zh-CN" dirty="0"/>
              <a:t> (?r &gt;= 7)}1234567891011121314151617</a:t>
            </a:r>
            <a:r>
              <a:rPr lang="zh-CN" altLang="en-US" dirty="0"/>
              <a:t>结果：</a:t>
            </a:r>
            <a:r>
              <a:rPr lang="en-US" altLang="zh-CN" dirty="0"/>
              <a:t>n"2046""Memoirs of a Geisha""</a:t>
            </a:r>
            <a:r>
              <a:rPr lang="zh-CN" altLang="en-US" dirty="0"/>
              <a:t>荆轲刺秦王</a:t>
            </a:r>
            <a:r>
              <a:rPr lang="en-US" altLang="zh-CN" dirty="0"/>
              <a:t>""</a:t>
            </a:r>
            <a:r>
              <a:rPr lang="zh-CN" altLang="en-US" dirty="0"/>
              <a:t>大红灯笼高高挂</a:t>
            </a:r>
            <a:r>
              <a:rPr lang="en-US" altLang="zh-CN" dirty="0"/>
              <a:t>""</a:t>
            </a:r>
            <a:r>
              <a:rPr lang="zh-CN" altLang="en-US" dirty="0"/>
              <a:t>霸王别姬</a:t>
            </a:r>
            <a:r>
              <a:rPr lang="en-US" altLang="zh-CN" dirty="0"/>
              <a:t>""</a:t>
            </a:r>
            <a:r>
              <a:rPr lang="zh-CN" altLang="en-US" dirty="0"/>
              <a:t>活着</a:t>
            </a:r>
            <a:r>
              <a:rPr lang="en-US" altLang="zh-CN" dirty="0"/>
              <a:t>""</a:t>
            </a:r>
            <a:r>
              <a:rPr lang="zh-CN" altLang="en-US" dirty="0"/>
              <a:t>唐伯虎点秋香</a:t>
            </a:r>
            <a:r>
              <a:rPr lang="en-US" altLang="zh-CN" dirty="0"/>
              <a:t>""</a:t>
            </a:r>
            <a:r>
              <a:rPr lang="zh-CN" altLang="en-US" dirty="0"/>
              <a:t>秋菊打官司</a:t>
            </a:r>
            <a:r>
              <a:rPr lang="en-US" altLang="zh-CN" dirty="0"/>
              <a:t>""</a:t>
            </a:r>
            <a:r>
              <a:rPr lang="zh-CN" altLang="en-US" dirty="0"/>
              <a:t>菊豆</a:t>
            </a:r>
            <a:r>
              <a:rPr lang="en-US" altLang="zh-CN" dirty="0"/>
              <a:t>""Hong </a:t>
            </a:r>
            <a:r>
              <a:rPr lang="en-US" altLang="zh-CN" dirty="0" err="1"/>
              <a:t>gao</a:t>
            </a:r>
            <a:r>
              <a:rPr lang="en-US" altLang="zh-CN" dirty="0"/>
              <a:t> </a:t>
            </a:r>
            <a:r>
              <a:rPr lang="en-US" altLang="zh-CN" dirty="0" err="1"/>
              <a:t>liang</a:t>
            </a:r>
            <a:r>
              <a:rPr lang="en-US" altLang="zh-CN" dirty="0"/>
              <a:t>""</a:t>
            </a:r>
            <a:r>
              <a:rPr lang="zh-CN" altLang="en-US" dirty="0"/>
              <a:t>画魂</a:t>
            </a:r>
            <a:r>
              <a:rPr lang="en-US" altLang="zh-CN" dirty="0"/>
              <a:t>""</a:t>
            </a:r>
            <a:r>
              <a:rPr lang="zh-CN" altLang="en-US" dirty="0"/>
              <a:t>风月</a:t>
            </a:r>
            <a:r>
              <a:rPr lang="en-US" altLang="zh-CN" dirty="0"/>
              <a:t>""Piao Liang Ma </a:t>
            </a:r>
            <a:r>
              <a:rPr lang="en-US" altLang="zh-CN" dirty="0" err="1"/>
              <a:t>Ma""The</a:t>
            </a:r>
            <a:r>
              <a:rPr lang="en-US" altLang="zh-CN" dirty="0"/>
              <a:t> Hand"12345678910111213141516</a:t>
            </a:r>
            <a:r>
              <a:rPr lang="zh-CN" altLang="en-US" dirty="0"/>
              <a:t>这里我们用到了</a:t>
            </a:r>
            <a:r>
              <a:rPr lang="en-US" altLang="zh-CN" dirty="0"/>
              <a:t>FILTER</a:t>
            </a:r>
            <a:r>
              <a:rPr lang="zh-CN" altLang="en-US" dirty="0"/>
              <a:t>关键词，可以对变量取值进行约束。</a:t>
            </a:r>
            <a:r>
              <a:rPr lang="en-US" altLang="zh-CN" dirty="0"/>
              <a:t>SPARQL</a:t>
            </a:r>
            <a:r>
              <a:rPr lang="zh-CN" altLang="en-US" dirty="0"/>
              <a:t>更详细的语法和功能这里就不再多做介绍。读者可以参考</a:t>
            </a:r>
            <a:r>
              <a:rPr lang="en-US" altLang="zh-CN" dirty="0"/>
              <a:t>W3C</a:t>
            </a:r>
            <a:r>
              <a:rPr lang="zh-CN" altLang="en-US" dirty="0"/>
              <a:t>的文档或者</a:t>
            </a:r>
            <a:r>
              <a:rPr lang="en-US" altLang="zh-CN" dirty="0"/>
              <a:t>SPARQL</a:t>
            </a:r>
            <a:r>
              <a:rPr lang="zh-CN" altLang="en-US" dirty="0"/>
              <a:t>查询的例子，也有专门的书来讲解</a:t>
            </a:r>
            <a:r>
              <a:rPr lang="en-US" altLang="zh-CN" dirty="0"/>
              <a:t>SPARQL 1.1</a:t>
            </a:r>
            <a:r>
              <a:rPr lang="zh-CN" altLang="en-US" dirty="0"/>
              <a:t>（</a:t>
            </a:r>
            <a:r>
              <a:rPr lang="en-US" altLang="zh-CN" dirty="0"/>
              <a:t>Learning SPARQL: Querying and Updating with SPARQL 1.1</a:t>
            </a:r>
            <a:r>
              <a:rPr lang="zh-CN" altLang="en-US" dirty="0"/>
              <a:t>）另外多提一点，关于知识图谱，有一个非常重要的概念，即开放世界假定（</a:t>
            </a:r>
            <a:r>
              <a:rPr lang="en-US" altLang="zh-CN" dirty="0"/>
              <a:t>Open-world assumption</a:t>
            </a:r>
            <a:r>
              <a:rPr lang="zh-CN" altLang="en-US" dirty="0"/>
              <a:t>，</a:t>
            </a:r>
            <a:r>
              <a:rPr lang="en-US" altLang="zh-CN" dirty="0"/>
              <a:t>OWA</a:t>
            </a:r>
            <a:r>
              <a:rPr lang="zh-CN" altLang="en-US" dirty="0"/>
              <a:t>）。这个假定的意思是当前没有陈述的事情是未知的，或者说知识图谱没有包含的信息是未知的。怎么理解？首先我们要承认知识图谱无法包含所有完整的信息。以我们这个电影数据的例子而言，很明显，它的数据十分残缺。即使我们拥有一个十分完整的电影知识图谱，包含了当下所有的电影、演员等信息，在现实世界中，信息也是动态变化和增长的。即，我们要承认知识图谱的信息本身就是残缺的。有了这个前提，我们来思考例子中的第二个</a:t>
            </a:r>
            <a:r>
              <a:rPr lang="en-US" altLang="zh-CN" dirty="0"/>
              <a:t>SPARQL</a:t>
            </a:r>
            <a:r>
              <a:rPr lang="zh-CN" altLang="en-US" dirty="0"/>
              <a:t>语句：周星驰出演了上述查询结果中的电影。基于我们构建的电影知识图谱，提问：周星驰出演了</a:t>
            </a:r>
            <a:r>
              <a:rPr lang="en-US" altLang="zh-CN" dirty="0"/>
              <a:t>《</a:t>
            </a:r>
            <a:r>
              <a:rPr lang="zh-CN" altLang="en-US" dirty="0"/>
              <a:t>卧虎藏龙</a:t>
            </a:r>
            <a:r>
              <a:rPr lang="en-US" altLang="zh-CN" dirty="0"/>
              <a:t>》</a:t>
            </a:r>
            <a:r>
              <a:rPr lang="zh-CN" altLang="en-US" dirty="0"/>
              <a:t>吗？根据</a:t>
            </a:r>
            <a:r>
              <a:rPr lang="en-US" altLang="zh-CN" dirty="0"/>
              <a:t>OWA</a:t>
            </a:r>
            <a:r>
              <a:rPr lang="zh-CN" altLang="en-US" dirty="0"/>
              <a:t>，我们得到的答案是“不知道”，相反，如果是封闭世界假定（</a:t>
            </a:r>
            <a:r>
              <a:rPr lang="en-US" altLang="zh-CN" dirty="0"/>
              <a:t>Closed-world assumption</a:t>
            </a:r>
            <a:r>
              <a:rPr lang="zh-CN" altLang="en-US" dirty="0"/>
              <a:t>），我们得到的答案是“没有出演”。我们在设计本体和开发相关应用的时候需要考虑开放世界假定。举个简单的例子，基于知识图谱的问答系统，用户提问“周星驰出演了</a:t>
            </a:r>
            <a:r>
              <a:rPr lang="en-US" altLang="zh-CN" dirty="0"/>
              <a:t>《</a:t>
            </a:r>
            <a:r>
              <a:rPr lang="zh-CN" altLang="en-US" dirty="0"/>
              <a:t>卧虎藏龙</a:t>
            </a:r>
            <a:r>
              <a:rPr lang="en-US" altLang="zh-CN" dirty="0"/>
              <a:t>》</a:t>
            </a:r>
            <a:r>
              <a:rPr lang="zh-CN" altLang="en-US" dirty="0"/>
              <a:t>吗？”，合适的回答是“不知道”而不是“没有出演”。直觉上这和一个人向另一个人提这个问题一样，如果我们知道问题答案，我们会给出肯定的回答，不知道的话，我们往往倾向于回复“我不知道”，“我不太清楚”，“我查查看”，而不是信誓旦旦地回答“没有出演”。毕竟，大多数人都有“自知之明”，知道自己总有不了解的东西。从这个角度上说，人和知识图谱类似，我们都存在于</a:t>
            </a:r>
            <a:r>
              <a:rPr lang="en-US" altLang="zh-CN" dirty="0"/>
              <a:t>OWA</a:t>
            </a:r>
            <a:r>
              <a:rPr lang="zh-CN" altLang="en-US" dirty="0"/>
              <a:t>的世界中。三、总结本文主要介绍了</a:t>
            </a:r>
            <a:r>
              <a:rPr lang="en-US" altLang="zh-CN" dirty="0"/>
              <a:t>SPARQL</a:t>
            </a:r>
            <a:r>
              <a:rPr lang="zh-CN" altLang="en-US" dirty="0"/>
              <a:t>及其基本用法，希望能让读者对</a:t>
            </a:r>
            <a:r>
              <a:rPr lang="en-US" altLang="zh-CN" dirty="0"/>
              <a:t>SPARQL</a:t>
            </a:r>
            <a:r>
              <a:rPr lang="zh-CN" altLang="en-US" dirty="0"/>
              <a:t>有个初步的认识。下一篇文章是实践篇，介绍如何利用</a:t>
            </a:r>
            <a:r>
              <a:rPr lang="en-US" altLang="zh-CN" dirty="0"/>
              <a:t>D2RQ</a:t>
            </a:r>
            <a:r>
              <a:rPr lang="zh-CN" altLang="en-US" dirty="0"/>
              <a:t>创建</a:t>
            </a:r>
            <a:r>
              <a:rPr lang="en-US" altLang="zh-CN" dirty="0"/>
              <a:t>SPARQL endpoint</a:t>
            </a:r>
            <a:r>
              <a:rPr lang="zh-CN" altLang="en-US" dirty="0"/>
              <a:t>并在我们的数据上进行相关查询。参考资料</a:t>
            </a:r>
            <a:r>
              <a:rPr lang="en-US" altLang="zh-CN" dirty="0"/>
              <a:t>Learn SPARQLSPARQL By </a:t>
            </a:r>
            <a:r>
              <a:rPr lang="en-US" altLang="zh-CN" dirty="0" err="1"/>
              <a:t>ExampleSPARQL</a:t>
            </a:r>
            <a:r>
              <a:rPr lang="en-US" altLang="zh-CN" dirty="0"/>
              <a:t> Query Language for RDFOWA</a:t>
            </a:r>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59</a:t>
            </a:fld>
            <a:endParaRPr lang="en-US"/>
          </a:p>
        </p:txBody>
      </p:sp>
    </p:spTree>
    <p:extLst>
      <p:ext uri="{BB962C8B-B14F-4D97-AF65-F5344CB8AC3E}">
        <p14:creationId xmlns:p14="http://schemas.microsoft.com/office/powerpoint/2010/main" val="21338401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60</a:t>
            </a:fld>
            <a:endParaRPr lang="en-US"/>
          </a:p>
        </p:txBody>
      </p:sp>
    </p:spTree>
    <p:extLst>
      <p:ext uri="{BB962C8B-B14F-4D97-AF65-F5344CB8AC3E}">
        <p14:creationId xmlns:p14="http://schemas.microsoft.com/office/powerpoint/2010/main" val="22970728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Arial" pitchFamily="34" charset="0"/>
                <a:ea typeface="+mn-ea"/>
                <a:cs typeface="+mn-cs"/>
              </a:rPr>
              <a:t>1 Jena</a:t>
            </a:r>
            <a:r>
              <a:rPr lang="zh-CN" altLang="en-US" sz="1200" b="1" i="0" kern="1200" dirty="0">
                <a:solidFill>
                  <a:schemeClr val="tx1"/>
                </a:solidFill>
                <a:effectLst/>
                <a:latin typeface="Arial" pitchFamily="34" charset="0"/>
                <a:ea typeface="+mn-ea"/>
                <a:cs typeface="+mn-cs"/>
              </a:rPr>
              <a:t>搭建</a:t>
            </a:r>
            <a:r>
              <a:rPr lang="en-US" altLang="zh-CN" sz="1200" b="1" i="0" kern="1200" dirty="0">
                <a:solidFill>
                  <a:schemeClr val="tx1"/>
                </a:solidFill>
                <a:effectLst/>
                <a:latin typeface="Arial" pitchFamily="34" charset="0"/>
                <a:ea typeface="+mn-ea"/>
                <a:cs typeface="+mn-cs"/>
              </a:rPr>
              <a:t>SPARQL</a:t>
            </a:r>
            <a:r>
              <a:rPr lang="zh-CN" altLang="en-US" sz="1200" b="1" i="0" kern="1200" dirty="0">
                <a:solidFill>
                  <a:schemeClr val="tx1"/>
                </a:solidFill>
                <a:effectLst/>
                <a:latin typeface="Arial" pitchFamily="34" charset="0"/>
                <a:ea typeface="+mn-ea"/>
                <a:cs typeface="+mn-cs"/>
              </a:rPr>
              <a:t>查询</a:t>
            </a:r>
            <a:r>
              <a:rPr lang="en-US" altLang="zh-CN" sz="1200" b="1" i="0" kern="1200" dirty="0">
                <a:solidFill>
                  <a:schemeClr val="tx1"/>
                </a:solidFill>
                <a:effectLst/>
                <a:latin typeface="Arial" pitchFamily="34" charset="0"/>
                <a:ea typeface="+mn-ea"/>
                <a:cs typeface="+mn-cs"/>
              </a:rPr>
              <a:t>RDF</a:t>
            </a:r>
            <a:r>
              <a:rPr lang="zh-CN" altLang="en-US" sz="1200" b="1" i="0" kern="1200" dirty="0">
                <a:solidFill>
                  <a:schemeClr val="tx1"/>
                </a:solidFill>
                <a:effectLst/>
                <a:latin typeface="Arial" pitchFamily="34" charset="0"/>
                <a:ea typeface="+mn-ea"/>
                <a:cs typeface="+mn-cs"/>
              </a:rPr>
              <a:t>数据</a:t>
            </a:r>
          </a:p>
          <a:p>
            <a:r>
              <a:rPr lang="en-US" altLang="zh-CN" sz="1200" b="1" i="0" kern="1200" dirty="0">
                <a:solidFill>
                  <a:schemeClr val="tx1"/>
                </a:solidFill>
                <a:effectLst/>
                <a:latin typeface="Arial" pitchFamily="34" charset="0"/>
                <a:ea typeface="+mn-ea"/>
                <a:cs typeface="+mn-cs"/>
              </a:rPr>
              <a:t>1.1 Jena</a:t>
            </a:r>
            <a:r>
              <a:rPr lang="zh-CN" altLang="en-US" sz="1200" b="1" i="0" kern="1200" dirty="0">
                <a:solidFill>
                  <a:schemeClr val="tx1"/>
                </a:solidFill>
                <a:effectLst/>
                <a:latin typeface="Arial" pitchFamily="34" charset="0"/>
                <a:ea typeface="+mn-ea"/>
                <a:cs typeface="+mn-cs"/>
              </a:rPr>
              <a:t>概要</a:t>
            </a:r>
          </a:p>
          <a:p>
            <a:r>
              <a:rPr lang="en-US" altLang="zh-CN" sz="1200" b="0" i="0" kern="1200" dirty="0">
                <a:solidFill>
                  <a:schemeClr val="tx1"/>
                </a:solidFill>
                <a:effectLst/>
                <a:latin typeface="Arial" pitchFamily="34" charset="0"/>
                <a:ea typeface="+mn-ea"/>
                <a:cs typeface="+mn-cs"/>
              </a:rPr>
              <a:t>· SPARQL</a:t>
            </a:r>
            <a:r>
              <a:rPr lang="zh-CN" altLang="en-US" sz="1200" b="0" i="0" kern="1200" dirty="0">
                <a:solidFill>
                  <a:schemeClr val="tx1"/>
                </a:solidFill>
                <a:effectLst/>
                <a:latin typeface="Arial" pitchFamily="34" charset="0"/>
                <a:ea typeface="+mn-ea"/>
                <a:cs typeface="+mn-cs"/>
              </a:rPr>
              <a:t>是</a:t>
            </a:r>
            <a:r>
              <a:rPr lang="en-US" altLang="zh-CN" sz="1200" b="0" i="0" kern="1200" dirty="0">
                <a:solidFill>
                  <a:schemeClr val="tx1"/>
                </a:solidFill>
                <a:effectLst/>
                <a:latin typeface="Arial" pitchFamily="34" charset="0"/>
                <a:ea typeface="+mn-ea"/>
                <a:cs typeface="+mn-cs"/>
              </a:rPr>
              <a:t>W3C</a:t>
            </a:r>
            <a:r>
              <a:rPr lang="zh-CN" altLang="en-US" sz="1200" b="0" i="0" kern="1200" dirty="0">
                <a:solidFill>
                  <a:schemeClr val="tx1"/>
                </a:solidFill>
                <a:effectLst/>
                <a:latin typeface="Arial" pitchFamily="34" charset="0"/>
                <a:ea typeface="+mn-ea"/>
                <a:cs typeface="+mn-cs"/>
              </a:rPr>
              <a:t>的</a:t>
            </a:r>
            <a:r>
              <a:rPr lang="en-US" altLang="zh-CN" sz="1200" b="0" i="0" kern="1200" dirty="0">
                <a:solidFill>
                  <a:schemeClr val="tx1"/>
                </a:solidFill>
                <a:effectLst/>
                <a:latin typeface="Arial" pitchFamily="34" charset="0"/>
                <a:ea typeface="+mn-ea"/>
                <a:cs typeface="+mn-cs"/>
              </a:rPr>
              <a:t>RDF</a:t>
            </a:r>
            <a:r>
              <a:rPr lang="zh-CN" altLang="en-US" sz="1200" b="0" i="0" kern="1200" dirty="0">
                <a:solidFill>
                  <a:schemeClr val="tx1"/>
                </a:solidFill>
                <a:effectLst/>
                <a:latin typeface="Arial" pitchFamily="34" charset="0"/>
                <a:ea typeface="+mn-ea"/>
                <a:cs typeface="+mn-cs"/>
              </a:rPr>
              <a:t>数据工作组设计的一种查询语言和协议，用于</a:t>
            </a:r>
            <a:r>
              <a:rPr lang="en-US" altLang="zh-CN" sz="1200" b="0" i="0" kern="1200" dirty="0">
                <a:solidFill>
                  <a:schemeClr val="tx1"/>
                </a:solidFill>
                <a:effectLst/>
                <a:latin typeface="Arial" pitchFamily="34" charset="0"/>
                <a:ea typeface="+mn-ea"/>
                <a:cs typeface="+mn-cs"/>
              </a:rPr>
              <a:t>RDF</a:t>
            </a:r>
            <a:r>
              <a:rPr lang="zh-CN" altLang="en-US" sz="1200" b="0" i="0" kern="1200" dirty="0">
                <a:solidFill>
                  <a:schemeClr val="tx1"/>
                </a:solidFill>
                <a:effectLst/>
                <a:latin typeface="Arial" pitchFamily="34" charset="0"/>
                <a:ea typeface="+mn-ea"/>
                <a:cs typeface="+mn-cs"/>
              </a:rPr>
              <a:t>数据的查询。经过类似于</a:t>
            </a:r>
            <a:r>
              <a:rPr lang="en-US" altLang="zh-CN" sz="1200" b="0" i="0" kern="1200" dirty="0">
                <a:solidFill>
                  <a:schemeClr val="tx1"/>
                </a:solidFill>
                <a:effectLst/>
                <a:latin typeface="Arial" pitchFamily="34" charset="0"/>
                <a:ea typeface="+mn-ea"/>
                <a:cs typeface="+mn-cs"/>
              </a:rPr>
              <a:t>JDK</a:t>
            </a:r>
            <a:r>
              <a:rPr lang="zh-CN" altLang="en-US" sz="1200" b="0" i="0" kern="1200" dirty="0">
                <a:solidFill>
                  <a:schemeClr val="tx1"/>
                </a:solidFill>
                <a:effectLst/>
                <a:latin typeface="Arial" pitchFamily="34" charset="0"/>
                <a:ea typeface="+mn-ea"/>
                <a:cs typeface="+mn-cs"/>
              </a:rPr>
              <a:t>安装时候的配置，可以在命令行运行</a:t>
            </a:r>
            <a:r>
              <a:rPr lang="en-US" altLang="zh-CN" sz="1200" b="0" i="0" kern="1200" dirty="0">
                <a:solidFill>
                  <a:schemeClr val="tx1"/>
                </a:solidFill>
                <a:effectLst/>
                <a:latin typeface="Arial" pitchFamily="34" charset="0"/>
                <a:ea typeface="+mn-ea"/>
                <a:cs typeface="+mn-cs"/>
              </a:rPr>
              <a:t>SPARQL</a:t>
            </a:r>
            <a:r>
              <a:rPr lang="zh-CN" altLang="en-US" sz="1200" b="0" i="0" kern="1200" dirty="0">
                <a:solidFill>
                  <a:schemeClr val="tx1"/>
                </a:solidFill>
                <a:effectLst/>
                <a:latin typeface="Arial" pitchFamily="34" charset="0"/>
                <a:ea typeface="+mn-ea"/>
                <a:cs typeface="+mn-cs"/>
              </a:rPr>
              <a:t>查询，也可以在安装了</a:t>
            </a:r>
            <a:r>
              <a:rPr lang="en-US" altLang="zh-CN" sz="1200" b="0" i="0" kern="1200" dirty="0">
                <a:solidFill>
                  <a:schemeClr val="tx1"/>
                </a:solidFill>
                <a:effectLst/>
                <a:latin typeface="Arial" pitchFamily="34" charset="0"/>
                <a:ea typeface="+mn-ea"/>
                <a:cs typeface="+mn-cs"/>
              </a:rPr>
              <a:t>Jena API</a:t>
            </a:r>
            <a:r>
              <a:rPr lang="zh-CN" altLang="en-US" sz="1200" b="0" i="0" kern="1200" dirty="0">
                <a:solidFill>
                  <a:schemeClr val="tx1"/>
                </a:solidFill>
                <a:effectLst/>
                <a:latin typeface="Arial" pitchFamily="34" charset="0"/>
                <a:ea typeface="+mn-ea"/>
                <a:cs typeface="+mn-cs"/>
              </a:rPr>
              <a:t>之后，在</a:t>
            </a:r>
            <a:r>
              <a:rPr lang="en-US" altLang="zh-CN" sz="1200" b="0" i="0" kern="1200" dirty="0">
                <a:solidFill>
                  <a:schemeClr val="tx1"/>
                </a:solidFill>
                <a:effectLst/>
                <a:latin typeface="Arial" pitchFamily="34" charset="0"/>
                <a:ea typeface="+mn-ea"/>
                <a:cs typeface="+mn-cs"/>
              </a:rPr>
              <a:t>Java</a:t>
            </a:r>
            <a:r>
              <a:rPr lang="zh-CN" altLang="en-US" sz="1200" b="0" i="0" kern="1200" dirty="0">
                <a:solidFill>
                  <a:schemeClr val="tx1"/>
                </a:solidFill>
                <a:effectLst/>
                <a:latin typeface="Arial" pitchFamily="34" charset="0"/>
                <a:ea typeface="+mn-ea"/>
                <a:cs typeface="+mn-cs"/>
              </a:rPr>
              <a:t>程序用使用</a:t>
            </a:r>
            <a:r>
              <a:rPr lang="en-US" altLang="zh-CN" sz="1200" b="0" i="0" kern="1200" dirty="0">
                <a:solidFill>
                  <a:schemeClr val="tx1"/>
                </a:solidFill>
                <a:effectLst/>
                <a:latin typeface="Arial" pitchFamily="34" charset="0"/>
                <a:ea typeface="+mn-ea"/>
                <a:cs typeface="+mn-cs"/>
              </a:rPr>
              <a:t>SPARQL</a:t>
            </a:r>
            <a:r>
              <a:rPr lang="zh-CN" altLang="en-US" sz="1200" b="0" i="0" kern="1200" dirty="0">
                <a:solidFill>
                  <a:schemeClr val="tx1"/>
                </a:solidFill>
                <a:effectLst/>
                <a:latin typeface="Arial" pitchFamily="34" charset="0"/>
                <a:ea typeface="+mn-ea"/>
                <a:cs typeface="+mn-cs"/>
              </a:rPr>
              <a:t>查询。</a:t>
            </a:r>
          </a:p>
          <a:p>
            <a:r>
              <a:rPr lang="en-US" altLang="zh-CN" sz="1200" b="1" i="0" kern="1200" dirty="0">
                <a:solidFill>
                  <a:schemeClr val="tx1"/>
                </a:solidFill>
                <a:effectLst/>
                <a:latin typeface="Arial" pitchFamily="34" charset="0"/>
                <a:ea typeface="+mn-ea"/>
                <a:cs typeface="+mn-cs"/>
              </a:rPr>
              <a:t>1.2 Jena</a:t>
            </a:r>
            <a:r>
              <a:rPr lang="zh-CN" altLang="en-US" sz="1200" b="1" i="0" kern="1200" dirty="0">
                <a:solidFill>
                  <a:schemeClr val="tx1"/>
                </a:solidFill>
                <a:effectLst/>
                <a:latin typeface="Arial" pitchFamily="34" charset="0"/>
                <a:ea typeface="+mn-ea"/>
                <a:cs typeface="+mn-cs"/>
              </a:rPr>
              <a:t>环境搭建</a:t>
            </a:r>
          </a:p>
          <a:p>
            <a:r>
              <a:rPr lang="en-US" altLang="zh-CN" sz="1200" b="0" i="0" kern="1200" dirty="0">
                <a:solidFill>
                  <a:schemeClr val="tx1"/>
                </a:solidFill>
                <a:effectLst/>
                <a:latin typeface="Arial" pitchFamily="34" charset="0"/>
                <a:ea typeface="+mn-ea"/>
                <a:cs typeface="+mn-cs"/>
              </a:rPr>
              <a:t>· JDK</a:t>
            </a:r>
          </a:p>
          <a:p>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可以从</a:t>
            </a:r>
            <a:r>
              <a:rPr lang="en-US" altLang="zh-CN" sz="1200" b="0" i="0" u="none" strike="noStrike" kern="1200" dirty="0">
                <a:solidFill>
                  <a:schemeClr val="tx1"/>
                </a:solidFill>
                <a:effectLst/>
                <a:latin typeface="Arial" pitchFamily="34" charset="0"/>
                <a:ea typeface="+mn-ea"/>
                <a:cs typeface="+mn-cs"/>
                <a:hlinkClick r:id="rId3"/>
              </a:rPr>
              <a:t>http://jena.sourceforge.net</a:t>
            </a:r>
            <a:r>
              <a:rPr lang="zh-CN" altLang="en-US" sz="1200" b="0" i="0" kern="1200" dirty="0">
                <a:solidFill>
                  <a:schemeClr val="tx1"/>
                </a:solidFill>
                <a:effectLst/>
                <a:latin typeface="Arial" pitchFamily="34" charset="0"/>
                <a:ea typeface="+mn-ea"/>
                <a:cs typeface="+mn-cs"/>
              </a:rPr>
              <a:t>免费获得</a:t>
            </a:r>
            <a:r>
              <a:rPr lang="en-US" altLang="zh-CN" sz="1200" b="0" i="0" kern="1200" dirty="0">
                <a:solidFill>
                  <a:schemeClr val="tx1"/>
                </a:solidFill>
                <a:effectLst/>
                <a:latin typeface="Arial" pitchFamily="34" charset="0"/>
                <a:ea typeface="+mn-ea"/>
                <a:cs typeface="+mn-cs"/>
              </a:rPr>
              <a:t>Jena</a:t>
            </a:r>
            <a:r>
              <a:rPr lang="zh-CN" altLang="en-US" sz="1200" b="0" i="0" kern="1200" dirty="0">
                <a:solidFill>
                  <a:schemeClr val="tx1"/>
                </a:solidFill>
                <a:effectLst/>
                <a:latin typeface="Arial" pitchFamily="34" charset="0"/>
                <a:ea typeface="+mn-ea"/>
                <a:cs typeface="+mn-cs"/>
              </a:rPr>
              <a:t>的最新版本</a:t>
            </a:r>
            <a:endParaRPr lang="en-US" altLang="zh-CN" sz="1200" b="0" i="0" kern="1200" dirty="0">
              <a:solidFill>
                <a:schemeClr val="tx1"/>
              </a:solidFill>
              <a:effectLst/>
              <a:latin typeface="Arial" pitchFamily="34" charset="0"/>
              <a:ea typeface="+mn-ea"/>
              <a:cs typeface="+mn-cs"/>
            </a:endParaRPr>
          </a:p>
          <a:p>
            <a:r>
              <a:rPr lang="en-US" altLang="zh-CN" sz="1200" b="0" i="0" kern="1200" dirty="0">
                <a:solidFill>
                  <a:schemeClr val="tx1"/>
                </a:solidFill>
                <a:effectLst/>
                <a:latin typeface="Arial" pitchFamily="34" charset="0"/>
                <a:ea typeface="+mn-ea"/>
                <a:cs typeface="+mn-cs"/>
              </a:rPr>
              <a:t>· </a:t>
            </a:r>
            <a:r>
              <a:rPr lang="en-US" altLang="zh-CN" sz="1200" b="1" i="0" kern="1200" dirty="0">
                <a:solidFill>
                  <a:schemeClr val="tx1"/>
                </a:solidFill>
                <a:effectLst/>
                <a:latin typeface="Arial" pitchFamily="34" charset="0"/>
                <a:ea typeface="+mn-ea"/>
                <a:cs typeface="+mn-cs"/>
              </a:rPr>
              <a:t>1.3 </a:t>
            </a:r>
            <a:r>
              <a:rPr lang="zh-CN" altLang="en-US" sz="1200" b="1" i="0" kern="1200" dirty="0">
                <a:solidFill>
                  <a:schemeClr val="tx1"/>
                </a:solidFill>
                <a:effectLst/>
                <a:latin typeface="Arial" pitchFamily="34" charset="0"/>
                <a:ea typeface="+mn-ea"/>
                <a:cs typeface="+mn-cs"/>
              </a:rPr>
              <a:t>执行一个简单的查询</a:t>
            </a:r>
          </a:p>
          <a:p>
            <a:r>
              <a:rPr lang="en-US" altLang="zh-CN" sz="1200" b="0" i="0" kern="1200" dirty="0">
                <a:solidFill>
                  <a:schemeClr val="tx1"/>
                </a:solidFill>
                <a:effectLst/>
                <a:latin typeface="Arial" pitchFamily="34" charset="0"/>
                <a:ea typeface="+mn-ea"/>
                <a:cs typeface="+mn-cs"/>
              </a:rPr>
              <a:t>· SPARQL</a:t>
            </a:r>
            <a:r>
              <a:rPr lang="zh-CN" altLang="en-US" sz="1200" b="0" i="0" kern="1200" dirty="0">
                <a:solidFill>
                  <a:schemeClr val="tx1"/>
                </a:solidFill>
                <a:effectLst/>
                <a:latin typeface="Arial" pitchFamily="34" charset="0"/>
                <a:ea typeface="+mn-ea"/>
                <a:cs typeface="+mn-cs"/>
              </a:rPr>
              <a:t>查询语句的执行格式是：</a:t>
            </a:r>
          </a:p>
          <a:p>
            <a:r>
              <a:rPr lang="en-US" altLang="zh-CN" sz="1200" b="0" i="0" kern="1200" dirty="0" err="1">
                <a:solidFill>
                  <a:schemeClr val="tx1"/>
                </a:solidFill>
                <a:effectLst/>
                <a:latin typeface="Arial" pitchFamily="34" charset="0"/>
                <a:ea typeface="+mn-ea"/>
                <a:cs typeface="+mn-cs"/>
              </a:rPr>
              <a:t>sparql</a:t>
            </a:r>
            <a:r>
              <a:rPr lang="en-US" altLang="zh-CN" sz="1200" b="0" i="0" kern="1200" dirty="0">
                <a:solidFill>
                  <a:schemeClr val="tx1"/>
                </a:solidFill>
                <a:effectLst/>
                <a:latin typeface="Arial" pitchFamily="34" charset="0"/>
                <a:ea typeface="+mn-ea"/>
                <a:cs typeface="+mn-cs"/>
              </a:rPr>
              <a:t> --data=&lt;file&gt; --query=&lt;query&gt;</a:t>
            </a:r>
          </a:p>
          <a:p>
            <a:r>
              <a:rPr lang="en-US" altLang="zh-CN" sz="1200" b="0" i="0" kern="1200" dirty="0">
                <a:solidFill>
                  <a:schemeClr val="tx1"/>
                </a:solidFill>
                <a:effectLst/>
                <a:latin typeface="Arial" pitchFamily="34" charset="0"/>
                <a:ea typeface="+mn-ea"/>
                <a:cs typeface="+mn-cs"/>
              </a:rPr>
              <a:t>file</a:t>
            </a:r>
            <a:r>
              <a:rPr lang="zh-CN" altLang="en-US" sz="1200" b="0" i="0" kern="1200" dirty="0">
                <a:solidFill>
                  <a:schemeClr val="tx1"/>
                </a:solidFill>
                <a:effectLst/>
                <a:latin typeface="Arial" pitchFamily="34" charset="0"/>
                <a:ea typeface="+mn-ea"/>
                <a:cs typeface="+mn-cs"/>
              </a:rPr>
              <a:t>是要查询的数据源，</a:t>
            </a:r>
            <a:r>
              <a:rPr lang="en-US" altLang="zh-CN" sz="1200" b="0" i="0" kern="1200" dirty="0">
                <a:solidFill>
                  <a:schemeClr val="tx1"/>
                </a:solidFill>
                <a:effectLst/>
                <a:latin typeface="Arial" pitchFamily="34" charset="0"/>
                <a:ea typeface="+mn-ea"/>
                <a:cs typeface="+mn-cs"/>
              </a:rPr>
              <a:t>RDF</a:t>
            </a:r>
            <a:r>
              <a:rPr lang="zh-CN" altLang="en-US" sz="1200" b="0" i="0" kern="1200" dirty="0">
                <a:solidFill>
                  <a:schemeClr val="tx1"/>
                </a:solidFill>
                <a:effectLst/>
                <a:latin typeface="Arial" pitchFamily="34" charset="0"/>
                <a:ea typeface="+mn-ea"/>
                <a:cs typeface="+mn-cs"/>
              </a:rPr>
              <a:t>文件或者</a:t>
            </a:r>
            <a:r>
              <a:rPr lang="en-US" altLang="zh-CN" sz="1200" b="0" i="0" kern="1200" dirty="0">
                <a:solidFill>
                  <a:schemeClr val="tx1"/>
                </a:solidFill>
                <a:effectLst/>
                <a:latin typeface="Arial" pitchFamily="34" charset="0"/>
                <a:ea typeface="+mn-ea"/>
                <a:cs typeface="+mn-cs"/>
              </a:rPr>
              <a:t>RDF</a:t>
            </a:r>
            <a:r>
              <a:rPr lang="zh-CN" altLang="en-US" sz="1200" b="0" i="0" kern="1200" dirty="0">
                <a:solidFill>
                  <a:schemeClr val="tx1"/>
                </a:solidFill>
                <a:effectLst/>
                <a:latin typeface="Arial" pitchFamily="34" charset="0"/>
                <a:ea typeface="+mn-ea"/>
                <a:cs typeface="+mn-cs"/>
              </a:rPr>
              <a:t>图文件；</a:t>
            </a:r>
          </a:p>
          <a:p>
            <a:r>
              <a:rPr lang="en-US" altLang="zh-CN" sz="1200" b="0" i="0" kern="1200" dirty="0">
                <a:solidFill>
                  <a:schemeClr val="tx1"/>
                </a:solidFill>
                <a:effectLst/>
                <a:latin typeface="Arial" pitchFamily="34" charset="0"/>
                <a:ea typeface="+mn-ea"/>
                <a:cs typeface="+mn-cs"/>
              </a:rPr>
              <a:t>query</a:t>
            </a:r>
            <a:r>
              <a:rPr lang="zh-CN" altLang="en-US" sz="1200" b="0" i="0" kern="1200" dirty="0">
                <a:solidFill>
                  <a:schemeClr val="tx1"/>
                </a:solidFill>
                <a:effectLst/>
                <a:latin typeface="Arial" pitchFamily="34" charset="0"/>
                <a:ea typeface="+mn-ea"/>
                <a:cs typeface="+mn-cs"/>
              </a:rPr>
              <a:t>是查询语句文件，以</a:t>
            </a:r>
            <a:r>
              <a:rPr lang="en-US" altLang="zh-CN" sz="1200" b="0" i="0" kern="1200" dirty="0">
                <a:solidFill>
                  <a:schemeClr val="tx1"/>
                </a:solidFill>
                <a:effectLst/>
                <a:latin typeface="Arial" pitchFamily="34" charset="0"/>
                <a:ea typeface="+mn-ea"/>
                <a:cs typeface="+mn-cs"/>
              </a:rPr>
              <a:t>.</a:t>
            </a:r>
            <a:r>
              <a:rPr lang="en-US" altLang="zh-CN" sz="1200" b="0" i="0" kern="1200" dirty="0" err="1">
                <a:solidFill>
                  <a:schemeClr val="tx1"/>
                </a:solidFill>
                <a:effectLst/>
                <a:latin typeface="Arial" pitchFamily="34" charset="0"/>
                <a:ea typeface="+mn-ea"/>
                <a:cs typeface="+mn-cs"/>
              </a:rPr>
              <a:t>rq</a:t>
            </a:r>
            <a:r>
              <a:rPr lang="zh-CN" altLang="en-US" sz="1200" b="0" i="0" kern="1200" dirty="0">
                <a:solidFill>
                  <a:schemeClr val="tx1"/>
                </a:solidFill>
                <a:effectLst/>
                <a:latin typeface="Arial" pitchFamily="34" charset="0"/>
                <a:ea typeface="+mn-ea"/>
                <a:cs typeface="+mn-cs"/>
              </a:rPr>
              <a:t>为文件后缀。</a:t>
            </a:r>
          </a:p>
          <a:p>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数据源，一个</a:t>
            </a:r>
            <a:r>
              <a:rPr lang="en-US" altLang="zh-CN" sz="1200" b="0" i="0" kern="1200" dirty="0">
                <a:solidFill>
                  <a:schemeClr val="tx1"/>
                </a:solidFill>
                <a:effectLst/>
                <a:latin typeface="Arial" pitchFamily="34" charset="0"/>
                <a:ea typeface="+mn-ea"/>
                <a:cs typeface="+mn-cs"/>
              </a:rPr>
              <a:t>RDF</a:t>
            </a:r>
            <a:r>
              <a:rPr lang="zh-CN" altLang="en-US" sz="1200" b="0" i="0" kern="1200" dirty="0">
                <a:solidFill>
                  <a:schemeClr val="tx1"/>
                </a:solidFill>
                <a:effectLst/>
                <a:latin typeface="Arial" pitchFamily="34" charset="0"/>
                <a:ea typeface="+mn-ea"/>
                <a:cs typeface="+mn-cs"/>
              </a:rPr>
              <a:t>文件</a:t>
            </a:r>
            <a:r>
              <a:rPr lang="en-US" altLang="zh-CN" sz="1200" b="0" i="0" kern="1200" dirty="0">
                <a:solidFill>
                  <a:schemeClr val="tx1"/>
                </a:solidFill>
                <a:effectLst/>
                <a:latin typeface="Arial" pitchFamily="34" charset="0"/>
                <a:ea typeface="+mn-ea"/>
                <a:cs typeface="+mn-cs"/>
              </a:rPr>
              <a:t>r1.rdf</a:t>
            </a:r>
            <a:r>
              <a:rPr lang="zh-CN" altLang="en-US" sz="1200" b="0" i="0" kern="1200" dirty="0">
                <a:solidFill>
                  <a:schemeClr val="tx1"/>
                </a:solidFill>
                <a:effectLst/>
                <a:latin typeface="Arial" pitchFamily="34" charset="0"/>
                <a:ea typeface="+mn-ea"/>
                <a:cs typeface="+mn-cs"/>
              </a:rPr>
              <a:t>，文档描述一些简单的人名信息，下面是类似三元组形式的数据表示。</a:t>
            </a:r>
          </a:p>
          <a:p>
            <a:r>
              <a:rPr lang="en-US" altLang="zh-CN" sz="1200" b="0" i="0" kern="1200" dirty="0">
                <a:solidFill>
                  <a:schemeClr val="tx1"/>
                </a:solidFill>
                <a:effectLst/>
                <a:latin typeface="Arial" pitchFamily="34" charset="0"/>
                <a:ea typeface="+mn-ea"/>
                <a:cs typeface="+mn-cs"/>
              </a:rPr>
              <a:t>&lt;?xml version="1.0"?&gt;</a:t>
            </a:r>
          </a:p>
          <a:p>
            <a:r>
              <a:rPr lang="en-US" altLang="zh-CN" sz="1200" b="0" i="0" kern="1200" dirty="0">
                <a:solidFill>
                  <a:schemeClr val="tx1"/>
                </a:solidFill>
                <a:effectLst/>
                <a:latin typeface="Arial" pitchFamily="34" charset="0"/>
                <a:ea typeface="+mn-ea"/>
                <a:cs typeface="+mn-cs"/>
              </a:rPr>
              <a:t>&lt;</a:t>
            </a:r>
            <a:r>
              <a:rPr lang="en-US" altLang="zh-CN" sz="1200" b="0" i="0" kern="1200" dirty="0" err="1">
                <a:solidFill>
                  <a:schemeClr val="tx1"/>
                </a:solidFill>
                <a:effectLst/>
                <a:latin typeface="Arial" pitchFamily="34" charset="0"/>
                <a:ea typeface="+mn-ea"/>
                <a:cs typeface="+mn-cs"/>
              </a:rPr>
              <a:t>rdf:RDF</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xmlns:rdf</a:t>
            </a:r>
            <a:r>
              <a:rPr lang="en-US" altLang="zh-CN" sz="1200" b="0" i="0" kern="1200" dirty="0">
                <a:solidFill>
                  <a:schemeClr val="tx1"/>
                </a:solidFill>
                <a:effectLst/>
                <a:latin typeface="Arial" pitchFamily="34" charset="0"/>
                <a:ea typeface="+mn-ea"/>
                <a:cs typeface="+mn-cs"/>
              </a:rPr>
              <a:t>="http://www.w3.org/1999/02/22-rdf-syntax-ns#"</a:t>
            </a:r>
          </a:p>
          <a:p>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xmlns:vCard</a:t>
            </a:r>
            <a:r>
              <a:rPr lang="en-US" altLang="zh-CN" sz="1200" b="0" i="0" kern="1200" dirty="0">
                <a:solidFill>
                  <a:schemeClr val="tx1"/>
                </a:solidFill>
                <a:effectLst/>
                <a:latin typeface="Arial" pitchFamily="34" charset="0"/>
                <a:ea typeface="+mn-ea"/>
                <a:cs typeface="+mn-cs"/>
              </a:rPr>
              <a:t>="http://www.w3.org/2001/vcard-rdf/3.0#"&gt;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rdf:about</a:t>
            </a:r>
            <a:r>
              <a:rPr lang="en-US" altLang="zh-CN" sz="1200" b="0" i="0" kern="1200" dirty="0">
                <a:solidFill>
                  <a:schemeClr val="tx1"/>
                </a:solidFill>
                <a:effectLst/>
                <a:latin typeface="Arial" pitchFamily="34" charset="0"/>
                <a:ea typeface="+mn-ea"/>
                <a:cs typeface="+mn-cs"/>
              </a:rPr>
              <a:t>="http://somewhere/MattJones/"&gt;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vCard:FN</a:t>
            </a:r>
            <a:r>
              <a:rPr lang="en-US" altLang="zh-CN" sz="1200" b="0" i="0" kern="1200" dirty="0">
                <a:solidFill>
                  <a:schemeClr val="tx1"/>
                </a:solidFill>
                <a:effectLst/>
                <a:latin typeface="Arial" pitchFamily="34" charset="0"/>
                <a:ea typeface="+mn-ea"/>
                <a:cs typeface="+mn-cs"/>
              </a:rPr>
              <a:t>&gt;Matt Jones&lt;/</a:t>
            </a:r>
            <a:r>
              <a:rPr lang="en-US" altLang="zh-CN" sz="1200" b="0" i="0" kern="1200" dirty="0" err="1">
                <a:solidFill>
                  <a:schemeClr val="tx1"/>
                </a:solidFill>
                <a:effectLst/>
                <a:latin typeface="Arial" pitchFamily="34" charset="0"/>
                <a:ea typeface="+mn-ea"/>
                <a:cs typeface="+mn-cs"/>
              </a:rPr>
              <a:t>vCard:FN</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vCard:N</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rdf:parseType</a:t>
            </a:r>
            <a:r>
              <a:rPr lang="en-US" altLang="zh-CN" sz="1200" b="0" i="0" kern="1200" dirty="0">
                <a:solidFill>
                  <a:schemeClr val="tx1"/>
                </a:solidFill>
                <a:effectLst/>
                <a:latin typeface="Arial" pitchFamily="34" charset="0"/>
                <a:ea typeface="+mn-ea"/>
                <a:cs typeface="+mn-cs"/>
              </a:rPr>
              <a:t>="Resource"&gt;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vCard:Family</a:t>
            </a:r>
            <a:r>
              <a:rPr lang="en-US" altLang="zh-CN" sz="1200" b="0" i="0" kern="1200" dirty="0">
                <a:solidFill>
                  <a:schemeClr val="tx1"/>
                </a:solidFill>
                <a:effectLst/>
                <a:latin typeface="Arial" pitchFamily="34" charset="0"/>
                <a:ea typeface="+mn-ea"/>
                <a:cs typeface="+mn-cs"/>
              </a:rPr>
              <a:t>&gt;Jones&lt;/</a:t>
            </a:r>
            <a:r>
              <a:rPr lang="en-US" altLang="zh-CN" sz="1200" b="0" i="0" kern="1200" dirty="0" err="1">
                <a:solidFill>
                  <a:schemeClr val="tx1"/>
                </a:solidFill>
                <a:effectLst/>
                <a:latin typeface="Arial" pitchFamily="34" charset="0"/>
                <a:ea typeface="+mn-ea"/>
                <a:cs typeface="+mn-cs"/>
              </a:rPr>
              <a:t>vCard:Family</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vCard:Given</a:t>
            </a:r>
            <a:r>
              <a:rPr lang="en-US" altLang="zh-CN" sz="1200" b="0" i="0" kern="1200" dirty="0">
                <a:solidFill>
                  <a:schemeClr val="tx1"/>
                </a:solidFill>
                <a:effectLst/>
                <a:latin typeface="Arial" pitchFamily="34" charset="0"/>
                <a:ea typeface="+mn-ea"/>
                <a:cs typeface="+mn-cs"/>
              </a:rPr>
              <a:t>&gt;Matthew&lt;/</a:t>
            </a:r>
            <a:r>
              <a:rPr lang="en-US" altLang="zh-CN" sz="1200" b="0" i="0" kern="1200" dirty="0" err="1">
                <a:solidFill>
                  <a:schemeClr val="tx1"/>
                </a:solidFill>
                <a:effectLst/>
                <a:latin typeface="Arial" pitchFamily="34" charset="0"/>
                <a:ea typeface="+mn-ea"/>
                <a:cs typeface="+mn-cs"/>
              </a:rPr>
              <a:t>vCard:Given</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vCard:N</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rdf:about</a:t>
            </a:r>
            <a:r>
              <a:rPr lang="en-US" altLang="zh-CN" sz="1200" b="0" i="0" kern="1200" dirty="0">
                <a:solidFill>
                  <a:schemeClr val="tx1"/>
                </a:solidFill>
                <a:effectLst/>
                <a:latin typeface="Arial" pitchFamily="34" charset="0"/>
                <a:ea typeface="+mn-ea"/>
                <a:cs typeface="+mn-cs"/>
              </a:rPr>
              <a:t>="http://somewhere/RebeccaSmith/"&gt;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vCard:FN</a:t>
            </a:r>
            <a:r>
              <a:rPr lang="en-US" altLang="zh-CN" sz="1200" b="0" i="0" kern="1200" dirty="0">
                <a:solidFill>
                  <a:schemeClr val="tx1"/>
                </a:solidFill>
                <a:effectLst/>
                <a:latin typeface="Arial" pitchFamily="34" charset="0"/>
                <a:ea typeface="+mn-ea"/>
                <a:cs typeface="+mn-cs"/>
              </a:rPr>
              <a:t>&gt;Becky Smith&lt;/</a:t>
            </a:r>
            <a:r>
              <a:rPr lang="en-US" altLang="zh-CN" sz="1200" b="0" i="0" kern="1200" dirty="0" err="1">
                <a:solidFill>
                  <a:schemeClr val="tx1"/>
                </a:solidFill>
                <a:effectLst/>
                <a:latin typeface="Arial" pitchFamily="34" charset="0"/>
                <a:ea typeface="+mn-ea"/>
                <a:cs typeface="+mn-cs"/>
              </a:rPr>
              <a:t>vCard:FN</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vCard:N</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rdf:parseType</a:t>
            </a:r>
            <a:r>
              <a:rPr lang="en-US" altLang="zh-CN" sz="1200" b="0" i="0" kern="1200" dirty="0">
                <a:solidFill>
                  <a:schemeClr val="tx1"/>
                </a:solidFill>
                <a:effectLst/>
                <a:latin typeface="Arial" pitchFamily="34" charset="0"/>
                <a:ea typeface="+mn-ea"/>
                <a:cs typeface="+mn-cs"/>
              </a:rPr>
              <a:t>="Resource"&gt;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vCard:Family</a:t>
            </a:r>
            <a:r>
              <a:rPr lang="en-US" altLang="zh-CN" sz="1200" b="0" i="0" kern="1200" dirty="0">
                <a:solidFill>
                  <a:schemeClr val="tx1"/>
                </a:solidFill>
                <a:effectLst/>
                <a:latin typeface="Arial" pitchFamily="34" charset="0"/>
                <a:ea typeface="+mn-ea"/>
                <a:cs typeface="+mn-cs"/>
              </a:rPr>
              <a:t>&gt;Smith&lt;/</a:t>
            </a:r>
            <a:r>
              <a:rPr lang="en-US" altLang="zh-CN" sz="1200" b="0" i="0" kern="1200" dirty="0" err="1">
                <a:solidFill>
                  <a:schemeClr val="tx1"/>
                </a:solidFill>
                <a:effectLst/>
                <a:latin typeface="Arial" pitchFamily="34" charset="0"/>
                <a:ea typeface="+mn-ea"/>
                <a:cs typeface="+mn-cs"/>
              </a:rPr>
              <a:t>vCard:Family</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vCard:Given</a:t>
            </a:r>
            <a:r>
              <a:rPr lang="en-US" altLang="zh-CN" sz="1200" b="0" i="0" kern="1200" dirty="0">
                <a:solidFill>
                  <a:schemeClr val="tx1"/>
                </a:solidFill>
                <a:effectLst/>
                <a:latin typeface="Arial" pitchFamily="34" charset="0"/>
                <a:ea typeface="+mn-ea"/>
                <a:cs typeface="+mn-cs"/>
              </a:rPr>
              <a:t>&gt;Rebecca&lt;/</a:t>
            </a:r>
            <a:r>
              <a:rPr lang="en-US" altLang="zh-CN" sz="1200" b="0" i="0" kern="1200" dirty="0" err="1">
                <a:solidFill>
                  <a:schemeClr val="tx1"/>
                </a:solidFill>
                <a:effectLst/>
                <a:latin typeface="Arial" pitchFamily="34" charset="0"/>
                <a:ea typeface="+mn-ea"/>
                <a:cs typeface="+mn-cs"/>
              </a:rPr>
              <a:t>vCard:Given</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vCard:N</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rdf:about</a:t>
            </a:r>
            <a:r>
              <a:rPr lang="en-US" altLang="zh-CN" sz="1200" b="0" i="0" kern="1200" dirty="0">
                <a:solidFill>
                  <a:schemeClr val="tx1"/>
                </a:solidFill>
                <a:effectLst/>
                <a:latin typeface="Arial" pitchFamily="34" charset="0"/>
                <a:ea typeface="+mn-ea"/>
                <a:cs typeface="+mn-cs"/>
              </a:rPr>
              <a:t>="http://somewhere/JohnSmith/"&gt;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vCard:FN</a:t>
            </a:r>
            <a:r>
              <a:rPr lang="en-US" altLang="zh-CN" sz="1200" b="0" i="0" kern="1200" dirty="0">
                <a:solidFill>
                  <a:schemeClr val="tx1"/>
                </a:solidFill>
                <a:effectLst/>
                <a:latin typeface="Arial" pitchFamily="34" charset="0"/>
                <a:ea typeface="+mn-ea"/>
                <a:cs typeface="+mn-cs"/>
              </a:rPr>
              <a:t>&gt;John Smith&lt;/</a:t>
            </a:r>
            <a:r>
              <a:rPr lang="en-US" altLang="zh-CN" sz="1200" b="0" i="0" kern="1200" dirty="0" err="1">
                <a:solidFill>
                  <a:schemeClr val="tx1"/>
                </a:solidFill>
                <a:effectLst/>
                <a:latin typeface="Arial" pitchFamily="34" charset="0"/>
                <a:ea typeface="+mn-ea"/>
                <a:cs typeface="+mn-cs"/>
              </a:rPr>
              <a:t>vCard:FN</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vCard:N</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rdf:parseType</a:t>
            </a:r>
            <a:r>
              <a:rPr lang="en-US" altLang="zh-CN" sz="1200" b="0" i="0" kern="1200" dirty="0">
                <a:solidFill>
                  <a:schemeClr val="tx1"/>
                </a:solidFill>
                <a:effectLst/>
                <a:latin typeface="Arial" pitchFamily="34" charset="0"/>
                <a:ea typeface="+mn-ea"/>
                <a:cs typeface="+mn-cs"/>
              </a:rPr>
              <a:t>="Resource"&gt;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vCard:Family</a:t>
            </a:r>
            <a:r>
              <a:rPr lang="en-US" altLang="zh-CN" sz="1200" b="0" i="0" kern="1200" dirty="0">
                <a:solidFill>
                  <a:schemeClr val="tx1"/>
                </a:solidFill>
                <a:effectLst/>
                <a:latin typeface="Arial" pitchFamily="34" charset="0"/>
                <a:ea typeface="+mn-ea"/>
                <a:cs typeface="+mn-cs"/>
              </a:rPr>
              <a:t>&gt;Smith&lt;/</a:t>
            </a:r>
            <a:r>
              <a:rPr lang="en-US" altLang="zh-CN" sz="1200" b="0" i="0" kern="1200" dirty="0" err="1">
                <a:solidFill>
                  <a:schemeClr val="tx1"/>
                </a:solidFill>
                <a:effectLst/>
                <a:latin typeface="Arial" pitchFamily="34" charset="0"/>
                <a:ea typeface="+mn-ea"/>
                <a:cs typeface="+mn-cs"/>
              </a:rPr>
              <a:t>vCard:Family</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vCard:Given</a:t>
            </a:r>
            <a:r>
              <a:rPr lang="en-US" altLang="zh-CN" sz="1200" b="0" i="0" kern="1200" dirty="0">
                <a:solidFill>
                  <a:schemeClr val="tx1"/>
                </a:solidFill>
                <a:effectLst/>
                <a:latin typeface="Arial" pitchFamily="34" charset="0"/>
                <a:ea typeface="+mn-ea"/>
                <a:cs typeface="+mn-cs"/>
              </a:rPr>
              <a:t>&gt;Jones&lt;/</a:t>
            </a:r>
            <a:r>
              <a:rPr lang="en-US" altLang="zh-CN" sz="1200" b="0" i="0" kern="1200" dirty="0" err="1">
                <a:solidFill>
                  <a:schemeClr val="tx1"/>
                </a:solidFill>
                <a:effectLst/>
                <a:latin typeface="Arial" pitchFamily="34" charset="0"/>
                <a:ea typeface="+mn-ea"/>
                <a:cs typeface="+mn-cs"/>
              </a:rPr>
              <a:t>vCard:Given</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vCard:N</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rdf:about</a:t>
            </a:r>
            <a:r>
              <a:rPr lang="en-US" altLang="zh-CN" sz="1200" b="0" i="0" kern="1200" dirty="0">
                <a:solidFill>
                  <a:schemeClr val="tx1"/>
                </a:solidFill>
                <a:effectLst/>
                <a:latin typeface="Arial" pitchFamily="34" charset="0"/>
                <a:ea typeface="+mn-ea"/>
                <a:cs typeface="+mn-cs"/>
              </a:rPr>
              <a:t>="http://somewhere/SarahJones/"&gt;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vCard:FN</a:t>
            </a:r>
            <a:r>
              <a:rPr lang="en-US" altLang="zh-CN" sz="1200" b="0" i="0" kern="1200" dirty="0">
                <a:solidFill>
                  <a:schemeClr val="tx1"/>
                </a:solidFill>
                <a:effectLst/>
                <a:latin typeface="Arial" pitchFamily="34" charset="0"/>
                <a:ea typeface="+mn-ea"/>
                <a:cs typeface="+mn-cs"/>
              </a:rPr>
              <a:t>&gt;Sarah Jones&lt;/</a:t>
            </a:r>
            <a:r>
              <a:rPr lang="en-US" altLang="zh-CN" sz="1200" b="0" i="0" kern="1200" dirty="0" err="1">
                <a:solidFill>
                  <a:schemeClr val="tx1"/>
                </a:solidFill>
                <a:effectLst/>
                <a:latin typeface="Arial" pitchFamily="34" charset="0"/>
                <a:ea typeface="+mn-ea"/>
                <a:cs typeface="+mn-cs"/>
              </a:rPr>
              <a:t>vCard:FN</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vCard:N</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rdf:parseType</a:t>
            </a:r>
            <a:r>
              <a:rPr lang="en-US" altLang="zh-CN" sz="1200" b="0" i="0" kern="1200" dirty="0">
                <a:solidFill>
                  <a:schemeClr val="tx1"/>
                </a:solidFill>
                <a:effectLst/>
                <a:latin typeface="Arial" pitchFamily="34" charset="0"/>
                <a:ea typeface="+mn-ea"/>
                <a:cs typeface="+mn-cs"/>
              </a:rPr>
              <a:t>="Resource"&gt;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vCard:Family</a:t>
            </a:r>
            <a:r>
              <a:rPr lang="en-US" altLang="zh-CN" sz="1200" b="0" i="0" kern="1200" dirty="0">
                <a:solidFill>
                  <a:schemeClr val="tx1"/>
                </a:solidFill>
                <a:effectLst/>
                <a:latin typeface="Arial" pitchFamily="34" charset="0"/>
                <a:ea typeface="+mn-ea"/>
                <a:cs typeface="+mn-cs"/>
              </a:rPr>
              <a:t>&gt;Jones&lt;/</a:t>
            </a:r>
            <a:r>
              <a:rPr lang="en-US" altLang="zh-CN" sz="1200" b="0" i="0" kern="1200" dirty="0" err="1">
                <a:solidFill>
                  <a:schemeClr val="tx1"/>
                </a:solidFill>
                <a:effectLst/>
                <a:latin typeface="Arial" pitchFamily="34" charset="0"/>
                <a:ea typeface="+mn-ea"/>
                <a:cs typeface="+mn-cs"/>
              </a:rPr>
              <a:t>vCard:Family</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vCard:Given</a:t>
            </a:r>
            <a:r>
              <a:rPr lang="en-US" altLang="zh-CN" sz="1200" b="0" i="0" kern="1200" dirty="0">
                <a:solidFill>
                  <a:schemeClr val="tx1"/>
                </a:solidFill>
                <a:effectLst/>
                <a:latin typeface="Arial" pitchFamily="34" charset="0"/>
                <a:ea typeface="+mn-ea"/>
                <a:cs typeface="+mn-cs"/>
              </a:rPr>
              <a:t>&gt;Sarah&lt;/</a:t>
            </a:r>
            <a:r>
              <a:rPr lang="en-US" altLang="zh-CN" sz="1200" b="0" i="0" kern="1200" dirty="0" err="1">
                <a:solidFill>
                  <a:schemeClr val="tx1"/>
                </a:solidFill>
                <a:effectLst/>
                <a:latin typeface="Arial" pitchFamily="34" charset="0"/>
                <a:ea typeface="+mn-ea"/>
                <a:cs typeface="+mn-cs"/>
              </a:rPr>
              <a:t>vCard:Given</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vCard:N</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&lt;/</a:t>
            </a:r>
            <a:r>
              <a:rPr lang="en-US" altLang="zh-CN" sz="1200" b="0" i="0" kern="1200" dirty="0" err="1">
                <a:solidFill>
                  <a:schemeClr val="tx1"/>
                </a:solidFill>
                <a:effectLst/>
                <a:latin typeface="Arial" pitchFamily="34" charset="0"/>
                <a:ea typeface="+mn-ea"/>
                <a:cs typeface="+mn-cs"/>
              </a:rPr>
              <a:t>rdf:RDF</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查询语句</a:t>
            </a:r>
            <a:r>
              <a:rPr lang="en-US" altLang="zh-CN" sz="1200" b="0" i="0" kern="1200" dirty="0">
                <a:solidFill>
                  <a:schemeClr val="tx1"/>
                </a:solidFill>
                <a:effectLst/>
                <a:latin typeface="Arial" pitchFamily="34" charset="0"/>
                <a:ea typeface="+mn-ea"/>
                <a:cs typeface="+mn-cs"/>
              </a:rPr>
              <a:t>q1.rq</a:t>
            </a:r>
          </a:p>
          <a:p>
            <a:r>
              <a:rPr lang="en-US" altLang="zh-CN" sz="1200" b="0" i="0" kern="1200" dirty="0">
                <a:solidFill>
                  <a:schemeClr val="tx1"/>
                </a:solidFill>
                <a:effectLst/>
                <a:latin typeface="Arial" pitchFamily="34" charset="0"/>
                <a:ea typeface="+mn-ea"/>
                <a:cs typeface="+mn-cs"/>
              </a:rPr>
              <a:t>SELECT ?x</a:t>
            </a:r>
          </a:p>
          <a:p>
            <a:r>
              <a:rPr lang="en-US" altLang="zh-CN" sz="1200" b="0" i="0" kern="1200" dirty="0">
                <a:solidFill>
                  <a:schemeClr val="tx1"/>
                </a:solidFill>
                <a:effectLst/>
                <a:latin typeface="Arial" pitchFamily="34" charset="0"/>
                <a:ea typeface="+mn-ea"/>
                <a:cs typeface="+mn-cs"/>
              </a:rPr>
              <a:t>WHERE { ?x  &lt;http://www.w3.org/2001/vcard-rdf/3.0#FN&gt;  "John Smith" }</a:t>
            </a:r>
          </a:p>
          <a:p>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使用上面的查询语句查询</a:t>
            </a:r>
            <a:r>
              <a:rPr lang="en-US" altLang="zh-CN" sz="1200" b="0" i="0" kern="1200" dirty="0">
                <a:solidFill>
                  <a:schemeClr val="tx1"/>
                </a:solidFill>
                <a:effectLst/>
                <a:latin typeface="Arial" pitchFamily="34" charset="0"/>
                <a:ea typeface="+mn-ea"/>
                <a:cs typeface="+mn-cs"/>
              </a:rPr>
              <a:t>r1.rdf</a:t>
            </a:r>
            <a:r>
              <a:rPr lang="zh-CN" altLang="en-US" sz="1200" b="0" i="0" kern="1200" dirty="0">
                <a:solidFill>
                  <a:schemeClr val="tx1"/>
                </a:solidFill>
                <a:effectLst/>
                <a:latin typeface="Arial" pitchFamily="34" charset="0"/>
                <a:ea typeface="+mn-ea"/>
                <a:cs typeface="+mn-cs"/>
              </a:rPr>
              <a:t>文件中的数据的命令行语句就是</a:t>
            </a:r>
          </a:p>
          <a:p>
            <a:r>
              <a:rPr lang="en-US" altLang="zh-CN" sz="1200" b="0" i="0" kern="1200" dirty="0" err="1">
                <a:solidFill>
                  <a:schemeClr val="tx1"/>
                </a:solidFill>
                <a:effectLst/>
                <a:latin typeface="Arial" pitchFamily="34" charset="0"/>
                <a:ea typeface="+mn-ea"/>
                <a:cs typeface="+mn-cs"/>
              </a:rPr>
              <a:t>sparql</a:t>
            </a:r>
            <a:r>
              <a:rPr lang="en-US" altLang="zh-CN" sz="1200" b="0" i="0" kern="1200" dirty="0">
                <a:solidFill>
                  <a:schemeClr val="tx1"/>
                </a:solidFill>
                <a:effectLst/>
                <a:latin typeface="Arial" pitchFamily="34" charset="0"/>
                <a:ea typeface="+mn-ea"/>
                <a:cs typeface="+mn-cs"/>
              </a:rPr>
              <a:t> --data=r1.rdf --query=q1.rq </a:t>
            </a:r>
          </a:p>
          <a:p>
            <a:r>
              <a:rPr lang="zh-CN" altLang="en-US" sz="1200" b="0" i="0" kern="1200" dirty="0">
                <a:solidFill>
                  <a:schemeClr val="tx1"/>
                </a:solidFill>
                <a:effectLst/>
                <a:latin typeface="Arial" pitchFamily="34" charset="0"/>
                <a:ea typeface="+mn-ea"/>
                <a:cs typeface="+mn-cs"/>
              </a:rPr>
              <a:t>返回结果是：</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x                             |</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&lt;http://somewhere/JohnSmith/&gt; |</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在执行上面的查询时，要保证数据文件和查询文件在当前目录下，否则命令中应该包括完整路径，即：</a:t>
            </a:r>
          </a:p>
          <a:p>
            <a:r>
              <a:rPr lang="en-US" altLang="zh-CN" sz="1200" b="0" i="0" kern="1200" dirty="0" err="1">
                <a:solidFill>
                  <a:schemeClr val="tx1"/>
                </a:solidFill>
                <a:effectLst/>
                <a:latin typeface="Arial" pitchFamily="34" charset="0"/>
                <a:ea typeface="+mn-ea"/>
                <a:cs typeface="+mn-cs"/>
              </a:rPr>
              <a:t>sparql</a:t>
            </a:r>
            <a:r>
              <a:rPr lang="en-US" altLang="zh-CN" sz="1200" b="0" i="0" kern="1200" dirty="0">
                <a:solidFill>
                  <a:schemeClr val="tx1"/>
                </a:solidFill>
                <a:effectLst/>
                <a:latin typeface="Arial" pitchFamily="34" charset="0"/>
                <a:ea typeface="+mn-ea"/>
                <a:cs typeface="+mn-cs"/>
              </a:rPr>
              <a:t> --data=c:\sparql\r1.rdf --query=c:\sparql\q1.rq </a:t>
            </a:r>
          </a:p>
          <a:p>
            <a:r>
              <a:rPr lang="en-US" altLang="zh-CN" sz="1200" b="1" i="0" kern="1200" dirty="0">
                <a:solidFill>
                  <a:schemeClr val="tx1"/>
                </a:solidFill>
                <a:effectLst/>
                <a:latin typeface="Arial" pitchFamily="34" charset="0"/>
                <a:ea typeface="+mn-ea"/>
                <a:cs typeface="+mn-cs"/>
              </a:rPr>
              <a:t>2 </a:t>
            </a:r>
            <a:r>
              <a:rPr lang="zh-CN" altLang="en-US" sz="1200" b="1" i="0" kern="1200" dirty="0">
                <a:solidFill>
                  <a:schemeClr val="tx1"/>
                </a:solidFill>
                <a:effectLst/>
                <a:latin typeface="Arial" pitchFamily="34" charset="0"/>
                <a:ea typeface="+mn-ea"/>
                <a:cs typeface="+mn-cs"/>
              </a:rPr>
              <a:t>对查询语句和查询结果的理解</a:t>
            </a:r>
          </a:p>
          <a:p>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查询语句包括查询信息的名称以及名称应该符合的条件。条件子句以三元组形式出现，按照</a:t>
            </a:r>
            <a:r>
              <a:rPr lang="en-US" altLang="zh-CN" sz="1200" b="0" i="0" kern="1200" dirty="0">
                <a:solidFill>
                  <a:schemeClr val="tx1"/>
                </a:solidFill>
                <a:effectLst/>
                <a:latin typeface="Arial" pitchFamily="34" charset="0"/>
                <a:ea typeface="+mn-ea"/>
                <a:cs typeface="+mn-cs"/>
              </a:rPr>
              <a:t>&lt;</a:t>
            </a:r>
            <a:r>
              <a:rPr lang="zh-CN" altLang="en-US" sz="1200" b="0" i="0" kern="1200" dirty="0">
                <a:solidFill>
                  <a:schemeClr val="tx1"/>
                </a:solidFill>
                <a:effectLst/>
                <a:latin typeface="Arial" pitchFamily="34" charset="0"/>
                <a:ea typeface="+mn-ea"/>
                <a:cs typeface="+mn-cs"/>
              </a:rPr>
              <a:t>主语，谓语，宾语</a:t>
            </a:r>
            <a:r>
              <a:rPr lang="en-US" altLang="zh-CN" sz="1200" b="0" i="0" kern="1200" dirty="0">
                <a:solidFill>
                  <a:schemeClr val="tx1"/>
                </a:solidFill>
                <a:effectLst/>
                <a:latin typeface="Arial" pitchFamily="34" charset="0"/>
                <a:ea typeface="+mn-ea"/>
                <a:cs typeface="+mn-cs"/>
              </a:rPr>
              <a:t>&gt;</a:t>
            </a:r>
            <a:r>
              <a:rPr lang="zh-CN" altLang="en-US" sz="1200" b="0" i="0" kern="1200" dirty="0">
                <a:solidFill>
                  <a:schemeClr val="tx1"/>
                </a:solidFill>
                <a:effectLst/>
                <a:latin typeface="Arial" pitchFamily="34" charset="0"/>
                <a:ea typeface="+mn-ea"/>
                <a:cs typeface="+mn-cs"/>
              </a:rPr>
              <a:t>的顺序排列。查询条件也成为一个模式（</a:t>
            </a:r>
            <a:r>
              <a:rPr lang="en-US" altLang="zh-CN" sz="1200" b="0" i="0" kern="1200" dirty="0">
                <a:solidFill>
                  <a:schemeClr val="tx1"/>
                </a:solidFill>
                <a:effectLst/>
                <a:latin typeface="Arial" pitchFamily="34" charset="0"/>
                <a:ea typeface="+mn-ea"/>
                <a:cs typeface="+mn-cs"/>
              </a:rPr>
              <a:t>Pattern</a:t>
            </a:r>
            <a:r>
              <a:rPr lang="zh-CN" altLang="en-US" sz="1200" b="0" i="0" kern="1200" dirty="0">
                <a:solidFill>
                  <a:schemeClr val="tx1"/>
                </a:solidFill>
                <a:effectLst/>
                <a:latin typeface="Arial" pitchFamily="34" charset="0"/>
                <a:ea typeface="+mn-ea"/>
                <a:cs typeface="+mn-cs"/>
              </a:rPr>
              <a:t>）。查询的结果实际就是条件三元组与数据文件（或</a:t>
            </a:r>
            <a:r>
              <a:rPr lang="en-US" altLang="zh-CN" sz="1200" b="0" i="0" kern="1200" dirty="0">
                <a:solidFill>
                  <a:schemeClr val="tx1"/>
                </a:solidFill>
                <a:effectLst/>
                <a:latin typeface="Arial" pitchFamily="34" charset="0"/>
                <a:ea typeface="+mn-ea"/>
                <a:cs typeface="+mn-cs"/>
              </a:rPr>
              <a:t>RDF</a:t>
            </a:r>
            <a:r>
              <a:rPr lang="zh-CN" altLang="en-US" sz="1200" b="0" i="0" kern="1200" dirty="0">
                <a:solidFill>
                  <a:schemeClr val="tx1"/>
                </a:solidFill>
                <a:effectLst/>
                <a:latin typeface="Arial" pitchFamily="34" charset="0"/>
                <a:ea typeface="+mn-ea"/>
                <a:cs typeface="+mn-cs"/>
              </a:rPr>
              <a:t>图）中</a:t>
            </a:r>
            <a:r>
              <a:rPr lang="en-US" altLang="zh-CN" sz="1200" b="0" i="0" kern="1200" dirty="0">
                <a:solidFill>
                  <a:schemeClr val="tx1"/>
                </a:solidFill>
                <a:effectLst/>
                <a:latin typeface="Arial" pitchFamily="34" charset="0"/>
                <a:ea typeface="+mn-ea"/>
                <a:cs typeface="+mn-cs"/>
              </a:rPr>
              <a:t>RDF</a:t>
            </a:r>
            <a:r>
              <a:rPr lang="zh-CN" altLang="en-US" sz="1200" b="0" i="0" kern="1200" dirty="0">
                <a:solidFill>
                  <a:schemeClr val="tx1"/>
                </a:solidFill>
                <a:effectLst/>
                <a:latin typeface="Arial" pitchFamily="34" charset="0"/>
                <a:ea typeface="+mn-ea"/>
                <a:cs typeface="+mn-cs"/>
              </a:rPr>
              <a:t>三元组匹配的结果。</a:t>
            </a:r>
          </a:p>
          <a:p>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语句中的 </a:t>
            </a:r>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加一个字母表示该字母是一个变量，比如 </a:t>
            </a:r>
            <a:r>
              <a:rPr lang="en-US" altLang="zh-CN" sz="1200" b="0" i="0" kern="1200" dirty="0">
                <a:solidFill>
                  <a:schemeClr val="tx1"/>
                </a:solidFill>
                <a:effectLst/>
                <a:latin typeface="Arial" pitchFamily="34" charset="0"/>
                <a:ea typeface="+mn-ea"/>
                <a:cs typeface="+mn-cs"/>
              </a:rPr>
              <a:t>?x</a:t>
            </a:r>
            <a:r>
              <a:rPr lang="zh-CN" altLang="en-US" sz="1200" b="0" i="0" kern="1200" dirty="0">
                <a:solidFill>
                  <a:schemeClr val="tx1"/>
                </a:solidFill>
                <a:effectLst/>
                <a:latin typeface="Arial" pitchFamily="34" charset="0"/>
                <a:ea typeface="+mn-ea"/>
                <a:cs typeface="+mn-cs"/>
              </a:rPr>
              <a:t>，在</a:t>
            </a:r>
            <a:r>
              <a:rPr lang="en-US" altLang="zh-CN" sz="1200" b="0" i="0" kern="1200" dirty="0">
                <a:solidFill>
                  <a:schemeClr val="tx1"/>
                </a:solidFill>
                <a:effectLst/>
                <a:latin typeface="Arial" pitchFamily="34" charset="0"/>
                <a:ea typeface="+mn-ea"/>
                <a:cs typeface="+mn-cs"/>
              </a:rPr>
              <a:t>SELECT</a:t>
            </a:r>
            <a:r>
              <a:rPr lang="zh-CN" altLang="en-US" sz="1200" b="0" i="0" kern="1200" dirty="0">
                <a:solidFill>
                  <a:schemeClr val="tx1"/>
                </a:solidFill>
                <a:effectLst/>
                <a:latin typeface="Arial" pitchFamily="34" charset="0"/>
                <a:ea typeface="+mn-ea"/>
                <a:cs typeface="+mn-cs"/>
              </a:rPr>
              <a:t>后面的变量会显示在查询结果中，作为列名称出现。</a:t>
            </a:r>
          </a:p>
          <a:p>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实际上，做到这一步之后，所有的事情只是修改模式，给模式添加一些条件了，非常简单。</a:t>
            </a:r>
          </a:p>
          <a:p>
            <a:r>
              <a:rPr lang="en-US" altLang="zh-CN" sz="1200" b="1" i="0" kern="1200" dirty="0">
                <a:solidFill>
                  <a:schemeClr val="tx1"/>
                </a:solidFill>
                <a:effectLst/>
                <a:latin typeface="Arial" pitchFamily="34" charset="0"/>
                <a:ea typeface="+mn-ea"/>
                <a:cs typeface="+mn-cs"/>
              </a:rPr>
              <a:t>2.1 </a:t>
            </a:r>
            <a:r>
              <a:rPr lang="zh-CN" altLang="en-US" sz="1200" b="1" i="0" kern="1200" dirty="0">
                <a:solidFill>
                  <a:schemeClr val="tx1"/>
                </a:solidFill>
                <a:effectLst/>
                <a:latin typeface="Arial" pitchFamily="34" charset="0"/>
                <a:ea typeface="+mn-ea"/>
                <a:cs typeface="+mn-cs"/>
              </a:rPr>
              <a:t>命名空间的简写替代</a:t>
            </a:r>
          </a:p>
          <a:p>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如果查询所有具有名字的实例以及该实例的名字，那么查询语句如下</a:t>
            </a:r>
          </a:p>
          <a:p>
            <a:r>
              <a:rPr lang="en-US" altLang="zh-CN" sz="1200" b="0" i="0" kern="1200" dirty="0">
                <a:solidFill>
                  <a:schemeClr val="tx1"/>
                </a:solidFill>
                <a:effectLst/>
                <a:latin typeface="Arial" pitchFamily="34" charset="0"/>
                <a:ea typeface="+mn-ea"/>
                <a:cs typeface="+mn-cs"/>
              </a:rPr>
              <a:t>SELECT ?x ?</a:t>
            </a:r>
            <a:r>
              <a:rPr lang="en-US" altLang="zh-CN" sz="1200" b="0" i="0" kern="1200" dirty="0" err="1">
                <a:solidFill>
                  <a:schemeClr val="tx1"/>
                </a:solidFill>
                <a:effectLst/>
                <a:latin typeface="Arial" pitchFamily="34" charset="0"/>
                <a:ea typeface="+mn-ea"/>
                <a:cs typeface="+mn-cs"/>
              </a:rPr>
              <a:t>fname</a:t>
            </a:r>
            <a:endParaRPr lang="en-US" altLang="zh-CN" sz="1200" b="0" i="0" kern="1200" dirty="0">
              <a:solidFill>
                <a:schemeClr val="tx1"/>
              </a:solidFill>
              <a:effectLst/>
              <a:latin typeface="Arial" pitchFamily="34" charset="0"/>
              <a:ea typeface="+mn-ea"/>
              <a:cs typeface="+mn-cs"/>
            </a:endParaRPr>
          </a:p>
          <a:p>
            <a:r>
              <a:rPr lang="en-US" altLang="zh-CN" sz="1200" b="0" i="0" kern="1200" dirty="0">
                <a:solidFill>
                  <a:schemeClr val="tx1"/>
                </a:solidFill>
                <a:effectLst/>
                <a:latin typeface="Arial" pitchFamily="34" charset="0"/>
                <a:ea typeface="+mn-ea"/>
                <a:cs typeface="+mn-cs"/>
              </a:rPr>
              <a:t>WHERE {?x  &lt;http://www.w3.org/2001/vcard-rdf/3.0#FN&gt;  ?</a:t>
            </a:r>
            <a:r>
              <a:rPr lang="en-US" altLang="zh-CN" sz="1200" b="0" i="0" kern="1200" dirty="0" err="1">
                <a:solidFill>
                  <a:schemeClr val="tx1"/>
                </a:solidFill>
                <a:effectLst/>
                <a:latin typeface="Arial" pitchFamily="34" charset="0"/>
                <a:ea typeface="+mn-ea"/>
                <a:cs typeface="+mn-cs"/>
              </a:rPr>
              <a:t>fname</a:t>
            </a:r>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注意，“</a:t>
            </a:r>
            <a:r>
              <a:rPr lang="en-US" altLang="zh-CN" sz="1200" b="0" i="0" kern="1200" dirty="0">
                <a:solidFill>
                  <a:schemeClr val="tx1"/>
                </a:solidFill>
                <a:effectLst/>
                <a:latin typeface="Arial" pitchFamily="34" charset="0"/>
                <a:ea typeface="+mn-ea"/>
                <a:cs typeface="+mn-cs"/>
              </a:rPr>
              <a:t>?x ?</a:t>
            </a:r>
            <a:r>
              <a:rPr lang="en-US" altLang="zh-CN" sz="1200" b="0" i="0" kern="1200" dirty="0" err="1">
                <a:solidFill>
                  <a:schemeClr val="tx1"/>
                </a:solidFill>
                <a:effectLst/>
                <a:latin typeface="Arial" pitchFamily="34" charset="0"/>
                <a:ea typeface="+mn-ea"/>
                <a:cs typeface="+mn-cs"/>
              </a:rPr>
              <a:t>fname</a:t>
            </a:r>
            <a:r>
              <a:rPr lang="en-US" altLang="zh-CN" sz="1200" b="0" i="0" kern="1200" dirty="0">
                <a:solidFill>
                  <a:schemeClr val="tx1"/>
                </a:solidFill>
                <a:effectLst/>
                <a:latin typeface="Arial" pitchFamily="34" charset="0"/>
                <a:ea typeface="+mn-ea"/>
                <a:cs typeface="+mn-cs"/>
              </a:rPr>
              <a:t>”</a:t>
            </a:r>
            <a:r>
              <a:rPr lang="zh-CN" altLang="en-US" sz="1200" b="0" i="0" kern="1200" dirty="0">
                <a:solidFill>
                  <a:schemeClr val="tx1"/>
                </a:solidFill>
                <a:effectLst/>
                <a:latin typeface="Arial" pitchFamily="34" charset="0"/>
                <a:ea typeface="+mn-ea"/>
                <a:cs typeface="+mn-cs"/>
              </a:rPr>
              <a:t>之间是空格，不是逗号。如果有多个模式三元组，那么三元组之间用点号“</a:t>
            </a:r>
            <a:r>
              <a:rPr lang="en-US" altLang="zh-CN" sz="1200" b="0" i="0" kern="1200" dirty="0">
                <a:solidFill>
                  <a:schemeClr val="tx1"/>
                </a:solidFill>
                <a:effectLst/>
                <a:latin typeface="Arial" pitchFamily="34" charset="0"/>
                <a:ea typeface="+mn-ea"/>
                <a:cs typeface="+mn-cs"/>
              </a:rPr>
              <a:t>.”</a:t>
            </a:r>
            <a:r>
              <a:rPr lang="zh-CN" altLang="en-US" sz="1200" b="0" i="0" kern="1200" dirty="0">
                <a:solidFill>
                  <a:schemeClr val="tx1"/>
                </a:solidFill>
                <a:effectLst/>
                <a:latin typeface="Arial" pitchFamily="34" charset="0"/>
                <a:ea typeface="+mn-ea"/>
                <a:cs typeface="+mn-cs"/>
              </a:rPr>
              <a:t>隔开，比如</a:t>
            </a:r>
          </a:p>
          <a:p>
            <a:r>
              <a:rPr lang="en-US" altLang="zh-CN" sz="1200" b="0" i="0" kern="1200" dirty="0">
                <a:solidFill>
                  <a:schemeClr val="tx1"/>
                </a:solidFill>
                <a:effectLst/>
                <a:latin typeface="Arial" pitchFamily="34" charset="0"/>
                <a:ea typeface="+mn-ea"/>
                <a:cs typeface="+mn-cs"/>
              </a:rPr>
              <a:t>SELECT ?</a:t>
            </a:r>
            <a:r>
              <a:rPr lang="en-US" altLang="zh-CN" sz="1200" b="0" i="0" kern="1200" dirty="0" err="1">
                <a:solidFill>
                  <a:schemeClr val="tx1"/>
                </a:solidFill>
                <a:effectLst/>
                <a:latin typeface="Arial" pitchFamily="34" charset="0"/>
                <a:ea typeface="+mn-ea"/>
                <a:cs typeface="+mn-cs"/>
              </a:rPr>
              <a:t>givenName</a:t>
            </a:r>
            <a:endParaRPr lang="en-US" altLang="zh-CN" sz="1200" b="0" i="0" kern="1200" dirty="0">
              <a:solidFill>
                <a:schemeClr val="tx1"/>
              </a:solidFill>
              <a:effectLst/>
              <a:latin typeface="Arial" pitchFamily="34" charset="0"/>
              <a:ea typeface="+mn-ea"/>
              <a:cs typeface="+mn-cs"/>
            </a:endParaRPr>
          </a:p>
          <a:p>
            <a:r>
              <a:rPr lang="en-US" altLang="zh-CN" sz="1200" b="0" i="0" kern="1200" dirty="0">
                <a:solidFill>
                  <a:schemeClr val="tx1"/>
                </a:solidFill>
                <a:effectLst/>
                <a:latin typeface="Arial" pitchFamily="34" charset="0"/>
                <a:ea typeface="+mn-ea"/>
                <a:cs typeface="+mn-cs"/>
              </a:rPr>
              <a:t>WHERE </a:t>
            </a:r>
          </a:p>
          <a:p>
            <a:r>
              <a:rPr lang="en-US" altLang="zh-CN" sz="1200" b="0" i="0" kern="1200" dirty="0">
                <a:solidFill>
                  <a:schemeClr val="tx1"/>
                </a:solidFill>
                <a:effectLst/>
                <a:latin typeface="Arial" pitchFamily="34" charset="0"/>
                <a:ea typeface="+mn-ea"/>
                <a:cs typeface="+mn-cs"/>
              </a:rPr>
              <a:t>{ ?y  &lt;http://www.w3.org/2001/vcard-rdf/3.0#Family&gt;  "Smith" .</a:t>
            </a:r>
          </a:p>
          <a:p>
            <a:r>
              <a:rPr lang="en-US" altLang="zh-CN" sz="1200" b="0" i="0" kern="1200" dirty="0">
                <a:solidFill>
                  <a:schemeClr val="tx1"/>
                </a:solidFill>
                <a:effectLst/>
                <a:latin typeface="Arial" pitchFamily="34" charset="0"/>
                <a:ea typeface="+mn-ea"/>
                <a:cs typeface="+mn-cs"/>
              </a:rPr>
              <a:t>  ?y  &lt;http://www.w3.org/2001/vcard-rdf/3.0#Given&gt;  ?</a:t>
            </a:r>
            <a:r>
              <a:rPr lang="en-US" altLang="zh-CN" sz="1200" b="0" i="0" kern="1200" dirty="0" err="1">
                <a:solidFill>
                  <a:schemeClr val="tx1"/>
                </a:solidFill>
                <a:effectLst/>
                <a:latin typeface="Arial" pitchFamily="34" charset="0"/>
                <a:ea typeface="+mn-ea"/>
                <a:cs typeface="+mn-cs"/>
              </a:rPr>
              <a:t>givenName</a:t>
            </a:r>
            <a:r>
              <a:rPr lang="en-US" altLang="zh-CN" sz="1200" b="0" i="0" kern="1200" dirty="0">
                <a:solidFill>
                  <a:schemeClr val="tx1"/>
                </a:solidFill>
                <a:effectLst/>
                <a:latin typeface="Arial" pitchFamily="34" charset="0"/>
                <a:ea typeface="+mn-ea"/>
                <a:cs typeface="+mn-cs"/>
              </a:rPr>
              <a:t> .}</a:t>
            </a:r>
          </a:p>
          <a:p>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这时候，模式中的谓词的</a:t>
            </a:r>
            <a:r>
              <a:rPr lang="en-US" altLang="zh-CN" sz="1200" b="0" i="0" kern="1200" dirty="0">
                <a:solidFill>
                  <a:schemeClr val="tx1"/>
                </a:solidFill>
                <a:effectLst/>
                <a:latin typeface="Arial" pitchFamily="34" charset="0"/>
                <a:ea typeface="+mn-ea"/>
                <a:cs typeface="+mn-cs"/>
              </a:rPr>
              <a:t>URI</a:t>
            </a:r>
            <a:r>
              <a:rPr lang="zh-CN" altLang="en-US" sz="1200" b="0" i="0" kern="1200" dirty="0">
                <a:solidFill>
                  <a:schemeClr val="tx1"/>
                </a:solidFill>
                <a:effectLst/>
                <a:latin typeface="Arial" pitchFamily="34" charset="0"/>
                <a:ea typeface="+mn-ea"/>
                <a:cs typeface="+mn-cs"/>
              </a:rPr>
              <a:t>都带一个长长的命名空间字符串，“</a:t>
            </a:r>
            <a:r>
              <a:rPr lang="en-US" altLang="zh-CN" sz="1200" b="0" i="0" kern="1200" dirty="0">
                <a:solidFill>
                  <a:schemeClr val="tx1"/>
                </a:solidFill>
                <a:effectLst/>
                <a:latin typeface="Arial" pitchFamily="34" charset="0"/>
                <a:ea typeface="+mn-ea"/>
                <a:cs typeface="+mn-cs"/>
              </a:rPr>
              <a:t>http://www.w3.org/2001/</a:t>
            </a:r>
            <a:r>
              <a:rPr lang="en-US" altLang="zh-CN" sz="1200" b="0" i="0" kern="1200" dirty="0" err="1">
                <a:solidFill>
                  <a:schemeClr val="tx1"/>
                </a:solidFill>
                <a:effectLst/>
                <a:latin typeface="Arial" pitchFamily="34" charset="0"/>
                <a:ea typeface="+mn-ea"/>
                <a:cs typeface="+mn-cs"/>
              </a:rPr>
              <a:t>vcard-rdf</a:t>
            </a:r>
            <a:r>
              <a:rPr lang="en-US" altLang="zh-CN" sz="1200" b="0" i="0" kern="1200" dirty="0">
                <a:solidFill>
                  <a:schemeClr val="tx1"/>
                </a:solidFill>
                <a:effectLst/>
                <a:latin typeface="Arial" pitchFamily="34" charset="0"/>
                <a:ea typeface="+mn-ea"/>
                <a:cs typeface="+mn-cs"/>
              </a:rPr>
              <a:t>/3.0#”</a:t>
            </a:r>
            <a:r>
              <a:rPr lang="zh-CN" altLang="en-US" sz="1200" b="0" i="0" kern="1200" dirty="0">
                <a:solidFill>
                  <a:schemeClr val="tx1"/>
                </a:solidFill>
                <a:effectLst/>
                <a:latin typeface="Arial" pitchFamily="34" charset="0"/>
                <a:ea typeface="+mn-ea"/>
                <a:cs typeface="+mn-cs"/>
              </a:rPr>
              <a:t>，</a:t>
            </a:r>
          </a:p>
          <a:p>
            <a:r>
              <a:rPr lang="zh-CN" altLang="en-US" sz="1200" b="0" i="0" kern="1200" dirty="0">
                <a:solidFill>
                  <a:schemeClr val="tx1"/>
                </a:solidFill>
                <a:effectLst/>
                <a:latin typeface="Arial" pitchFamily="34" charset="0"/>
                <a:ea typeface="+mn-ea"/>
                <a:cs typeface="+mn-cs"/>
              </a:rPr>
              <a:t>能用一个简单的单词代替它应该会比较简单。实现简写</a:t>
            </a:r>
            <a:r>
              <a:rPr lang="en-US" altLang="zh-CN" sz="1200" b="0" i="0" kern="1200" dirty="0">
                <a:solidFill>
                  <a:schemeClr val="tx1"/>
                </a:solidFill>
                <a:effectLst/>
                <a:latin typeface="Arial" pitchFamily="34" charset="0"/>
                <a:ea typeface="+mn-ea"/>
                <a:cs typeface="+mn-cs"/>
              </a:rPr>
              <a:t>URI</a:t>
            </a:r>
            <a:r>
              <a:rPr lang="zh-CN" altLang="en-US" sz="1200" b="0" i="0" kern="1200" dirty="0">
                <a:solidFill>
                  <a:schemeClr val="tx1"/>
                </a:solidFill>
                <a:effectLst/>
                <a:latin typeface="Arial" pitchFamily="34" charset="0"/>
                <a:ea typeface="+mn-ea"/>
                <a:cs typeface="+mn-cs"/>
              </a:rPr>
              <a:t>的的语法是这样的：</a:t>
            </a:r>
          </a:p>
          <a:p>
            <a:r>
              <a:rPr lang="en-US" altLang="zh-CN" sz="1200" b="0" i="0" kern="1200" dirty="0">
                <a:solidFill>
                  <a:schemeClr val="tx1"/>
                </a:solidFill>
                <a:effectLst/>
                <a:latin typeface="Arial" pitchFamily="34" charset="0"/>
                <a:ea typeface="+mn-ea"/>
                <a:cs typeface="+mn-cs"/>
              </a:rPr>
              <a:t>PREFIX </a:t>
            </a:r>
            <a:r>
              <a:rPr lang="en-US" altLang="zh-CN" sz="1200" b="0" i="0" kern="1200" dirty="0" err="1">
                <a:solidFill>
                  <a:schemeClr val="tx1"/>
                </a:solidFill>
                <a:effectLst/>
                <a:latin typeface="Arial" pitchFamily="34" charset="0"/>
                <a:ea typeface="+mn-ea"/>
                <a:cs typeface="+mn-cs"/>
              </a:rPr>
              <a:t>vcard</a:t>
            </a:r>
            <a:r>
              <a:rPr lang="en-US" altLang="zh-CN" sz="1200" b="0" i="0" kern="1200" dirty="0">
                <a:solidFill>
                  <a:schemeClr val="tx1"/>
                </a:solidFill>
                <a:effectLst/>
                <a:latin typeface="Arial" pitchFamily="34" charset="0"/>
                <a:ea typeface="+mn-ea"/>
                <a:cs typeface="+mn-cs"/>
              </a:rPr>
              <a:t>:&lt;http://www.w3.org/2001/vcard-rdf/3.0#&gt;</a:t>
            </a:r>
          </a:p>
          <a:p>
            <a:r>
              <a:rPr lang="en-US" altLang="zh-CN" sz="1200" b="0" i="0" kern="1200" dirty="0">
                <a:solidFill>
                  <a:schemeClr val="tx1"/>
                </a:solidFill>
                <a:effectLst/>
                <a:latin typeface="Arial" pitchFamily="34" charset="0"/>
                <a:ea typeface="+mn-ea"/>
                <a:cs typeface="+mn-cs"/>
              </a:rPr>
              <a:t>SELECT ?</a:t>
            </a:r>
            <a:r>
              <a:rPr lang="en-US" altLang="zh-CN" sz="1200" b="0" i="0" kern="1200" dirty="0" err="1">
                <a:solidFill>
                  <a:schemeClr val="tx1"/>
                </a:solidFill>
                <a:effectLst/>
                <a:latin typeface="Arial" pitchFamily="34" charset="0"/>
                <a:ea typeface="+mn-ea"/>
                <a:cs typeface="+mn-cs"/>
              </a:rPr>
              <a:t>givenName</a:t>
            </a:r>
            <a:endParaRPr lang="en-US" altLang="zh-CN" sz="1200" b="0" i="0" kern="1200" dirty="0">
              <a:solidFill>
                <a:schemeClr val="tx1"/>
              </a:solidFill>
              <a:effectLst/>
              <a:latin typeface="Arial" pitchFamily="34" charset="0"/>
              <a:ea typeface="+mn-ea"/>
              <a:cs typeface="+mn-cs"/>
            </a:endParaRPr>
          </a:p>
          <a:p>
            <a:r>
              <a:rPr lang="en-US" altLang="zh-CN" sz="1200" b="0" i="0" kern="1200" dirty="0">
                <a:solidFill>
                  <a:schemeClr val="tx1"/>
                </a:solidFill>
                <a:effectLst/>
                <a:latin typeface="Arial" pitchFamily="34" charset="0"/>
                <a:ea typeface="+mn-ea"/>
                <a:cs typeface="+mn-cs"/>
              </a:rPr>
              <a:t>WHERE</a:t>
            </a:r>
          </a:p>
          <a:p>
            <a:r>
              <a:rPr lang="en-US" altLang="zh-CN" sz="1200" b="0" i="0" kern="1200" dirty="0">
                <a:solidFill>
                  <a:schemeClr val="tx1"/>
                </a:solidFill>
                <a:effectLst/>
                <a:latin typeface="Arial" pitchFamily="34" charset="0"/>
                <a:ea typeface="+mn-ea"/>
                <a:cs typeface="+mn-cs"/>
              </a:rPr>
              <a:t>{ ?y </a:t>
            </a:r>
            <a:r>
              <a:rPr lang="en-US" altLang="zh-CN" sz="1200" b="0" i="0" kern="1200" dirty="0" err="1">
                <a:solidFill>
                  <a:schemeClr val="tx1"/>
                </a:solidFill>
                <a:effectLst/>
                <a:latin typeface="Arial" pitchFamily="34" charset="0"/>
                <a:ea typeface="+mn-ea"/>
                <a:cs typeface="+mn-cs"/>
              </a:rPr>
              <a:t>vcard:Family</a:t>
            </a:r>
            <a:r>
              <a:rPr lang="en-US" altLang="zh-CN" sz="1200" b="0" i="0" kern="1200" dirty="0">
                <a:solidFill>
                  <a:schemeClr val="tx1"/>
                </a:solidFill>
                <a:effectLst/>
                <a:latin typeface="Arial" pitchFamily="34" charset="0"/>
                <a:ea typeface="+mn-ea"/>
                <a:cs typeface="+mn-cs"/>
              </a:rPr>
              <a:t> "Smith" .</a:t>
            </a:r>
          </a:p>
          <a:p>
            <a:r>
              <a:rPr lang="en-US" altLang="zh-CN" sz="1200" b="0" i="0" kern="1200" dirty="0">
                <a:solidFill>
                  <a:schemeClr val="tx1"/>
                </a:solidFill>
                <a:effectLst/>
                <a:latin typeface="Arial" pitchFamily="34" charset="0"/>
                <a:ea typeface="+mn-ea"/>
                <a:cs typeface="+mn-cs"/>
              </a:rPr>
              <a:t>  ?y </a:t>
            </a:r>
            <a:r>
              <a:rPr lang="en-US" altLang="zh-CN" sz="1200" b="0" i="0" kern="1200" dirty="0" err="1">
                <a:solidFill>
                  <a:schemeClr val="tx1"/>
                </a:solidFill>
                <a:effectLst/>
                <a:latin typeface="Arial" pitchFamily="34" charset="0"/>
                <a:ea typeface="+mn-ea"/>
                <a:cs typeface="+mn-cs"/>
              </a:rPr>
              <a:t>vcard:Given</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givenName</a:t>
            </a:r>
            <a:r>
              <a:rPr lang="en-US" altLang="zh-CN" sz="1200" b="0" i="0" kern="1200" dirty="0">
                <a:solidFill>
                  <a:schemeClr val="tx1"/>
                </a:solidFill>
                <a:effectLst/>
                <a:latin typeface="Arial" pitchFamily="34" charset="0"/>
                <a:ea typeface="+mn-ea"/>
                <a:cs typeface="+mn-cs"/>
              </a:rPr>
              <a:t> .</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语句</a:t>
            </a:r>
            <a:r>
              <a:rPr lang="en-US" altLang="zh-CN" sz="1200" b="0" i="0" kern="1200" dirty="0">
                <a:solidFill>
                  <a:schemeClr val="tx1"/>
                </a:solidFill>
                <a:effectLst/>
                <a:latin typeface="Arial" pitchFamily="34" charset="0"/>
                <a:ea typeface="+mn-ea"/>
                <a:cs typeface="+mn-cs"/>
              </a:rPr>
              <a:t>PREFIX </a:t>
            </a:r>
            <a:r>
              <a:rPr lang="en-US" altLang="zh-CN" sz="1200" b="0" i="0" kern="1200" dirty="0" err="1">
                <a:solidFill>
                  <a:schemeClr val="tx1"/>
                </a:solidFill>
                <a:effectLst/>
                <a:latin typeface="Arial" pitchFamily="34" charset="0"/>
                <a:ea typeface="+mn-ea"/>
                <a:cs typeface="+mn-cs"/>
              </a:rPr>
              <a:t>vcard</a:t>
            </a:r>
            <a:r>
              <a:rPr lang="en-US" altLang="zh-CN" sz="1200" b="0" i="0" kern="1200" dirty="0">
                <a:solidFill>
                  <a:schemeClr val="tx1"/>
                </a:solidFill>
                <a:effectLst/>
                <a:latin typeface="Arial" pitchFamily="34" charset="0"/>
                <a:ea typeface="+mn-ea"/>
                <a:cs typeface="+mn-cs"/>
              </a:rPr>
              <a:t>:&lt;http://www.w3.org/2001/vcard-rdf/3.0#&gt; </a:t>
            </a:r>
            <a:r>
              <a:rPr lang="zh-CN" altLang="en-US" sz="1200" b="0" i="0" kern="1200" dirty="0">
                <a:solidFill>
                  <a:schemeClr val="tx1"/>
                </a:solidFill>
                <a:effectLst/>
                <a:latin typeface="Arial" pitchFamily="34" charset="0"/>
                <a:ea typeface="+mn-ea"/>
                <a:cs typeface="+mn-cs"/>
              </a:rPr>
              <a:t>定义了一个前缀单词</a:t>
            </a:r>
            <a:r>
              <a:rPr lang="en-US" altLang="zh-CN" sz="1200" b="0" i="0" kern="1200" dirty="0" err="1">
                <a:solidFill>
                  <a:schemeClr val="tx1"/>
                </a:solidFill>
                <a:effectLst/>
                <a:latin typeface="Arial" pitchFamily="34" charset="0"/>
                <a:ea typeface="+mn-ea"/>
                <a:cs typeface="+mn-cs"/>
              </a:rPr>
              <a:t>vcard</a:t>
            </a:r>
            <a:r>
              <a:rPr lang="zh-CN" altLang="en-US" sz="1200" b="0" i="0" kern="1200" dirty="0">
                <a:solidFill>
                  <a:schemeClr val="tx1"/>
                </a:solidFill>
                <a:effectLst/>
                <a:latin typeface="Arial" pitchFamily="34" charset="0"/>
                <a:ea typeface="+mn-ea"/>
                <a:cs typeface="+mn-cs"/>
              </a:rPr>
              <a:t>，在查询语句中，它与后面的命名空间等价。 </a:t>
            </a:r>
          </a:p>
          <a:p>
            <a:r>
              <a:rPr lang="en-US" altLang="zh-CN" sz="1200" b="1" i="0" kern="1200" dirty="0">
                <a:solidFill>
                  <a:schemeClr val="tx1"/>
                </a:solidFill>
                <a:effectLst/>
                <a:latin typeface="Arial" pitchFamily="34" charset="0"/>
                <a:ea typeface="+mn-ea"/>
                <a:cs typeface="+mn-cs"/>
              </a:rPr>
              <a:t>2.2 </a:t>
            </a:r>
            <a:r>
              <a:rPr lang="zh-CN" altLang="en-US" sz="1200" b="1" i="0" kern="1200" dirty="0">
                <a:solidFill>
                  <a:schemeClr val="tx1"/>
                </a:solidFill>
                <a:effectLst/>
                <a:latin typeface="Arial" pitchFamily="34" charset="0"/>
                <a:ea typeface="+mn-ea"/>
                <a:cs typeface="+mn-cs"/>
              </a:rPr>
              <a:t>过滤查询结果</a:t>
            </a:r>
          </a:p>
          <a:p>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在查询语句中添加过滤条件的语句是</a:t>
            </a:r>
          </a:p>
          <a:p>
            <a:r>
              <a:rPr lang="en-US" altLang="zh-CN" sz="1200" b="0" i="0" kern="1200" dirty="0">
                <a:solidFill>
                  <a:schemeClr val="tx1"/>
                </a:solidFill>
                <a:effectLst/>
                <a:latin typeface="Arial" pitchFamily="34" charset="0"/>
                <a:ea typeface="+mn-ea"/>
                <a:cs typeface="+mn-cs"/>
              </a:rPr>
              <a:t>FILTER regex(?x, "pattern" [, "flags"])</a:t>
            </a:r>
          </a:p>
          <a:p>
            <a:r>
              <a:rPr lang="en-US" altLang="zh-CN" sz="1200" b="0" i="0" kern="1200" dirty="0">
                <a:solidFill>
                  <a:schemeClr val="tx1"/>
                </a:solidFill>
                <a:effectLst/>
                <a:latin typeface="Arial" pitchFamily="34" charset="0"/>
                <a:ea typeface="+mn-ea"/>
                <a:cs typeface="+mn-cs"/>
              </a:rPr>
              <a:t>FILTER</a:t>
            </a:r>
            <a:r>
              <a:rPr lang="zh-CN" altLang="en-US" sz="1200" b="0" i="0" kern="1200" dirty="0">
                <a:solidFill>
                  <a:schemeClr val="tx1"/>
                </a:solidFill>
                <a:effectLst/>
                <a:latin typeface="Arial" pitchFamily="34" charset="0"/>
                <a:ea typeface="+mn-ea"/>
                <a:cs typeface="+mn-cs"/>
              </a:rPr>
              <a:t>是声明过滤，</a:t>
            </a:r>
            <a:r>
              <a:rPr lang="en-US" altLang="zh-CN" sz="1200" b="0" i="0" kern="1200" dirty="0">
                <a:solidFill>
                  <a:schemeClr val="tx1"/>
                </a:solidFill>
                <a:effectLst/>
                <a:latin typeface="Arial" pitchFamily="34" charset="0"/>
                <a:ea typeface="+mn-ea"/>
                <a:cs typeface="+mn-cs"/>
              </a:rPr>
              <a:t>?x</a:t>
            </a:r>
            <a:r>
              <a:rPr lang="zh-CN" altLang="en-US" sz="1200" b="0" i="0" kern="1200" dirty="0">
                <a:solidFill>
                  <a:schemeClr val="tx1"/>
                </a:solidFill>
                <a:effectLst/>
                <a:latin typeface="Arial" pitchFamily="34" charset="0"/>
                <a:ea typeface="+mn-ea"/>
                <a:cs typeface="+mn-cs"/>
              </a:rPr>
              <a:t>是过滤模式作用的变量，后面的</a:t>
            </a:r>
            <a:r>
              <a:rPr lang="en-US" altLang="zh-CN" sz="1200" b="0" i="0" kern="1200" dirty="0">
                <a:solidFill>
                  <a:schemeClr val="tx1"/>
                </a:solidFill>
                <a:effectLst/>
                <a:latin typeface="Arial" pitchFamily="34" charset="0"/>
                <a:ea typeface="+mn-ea"/>
                <a:cs typeface="+mn-cs"/>
              </a:rPr>
              <a:t>pattern</a:t>
            </a:r>
            <a:r>
              <a:rPr lang="zh-CN" altLang="en-US" sz="1200" b="0" i="0" kern="1200" dirty="0">
                <a:solidFill>
                  <a:schemeClr val="tx1"/>
                </a:solidFill>
                <a:effectLst/>
                <a:latin typeface="Arial" pitchFamily="34" charset="0"/>
                <a:ea typeface="+mn-ea"/>
                <a:cs typeface="+mn-cs"/>
              </a:rPr>
              <a:t>是具体的限制条件，比如</a:t>
            </a:r>
          </a:p>
          <a:p>
            <a:r>
              <a:rPr lang="en-US" altLang="zh-CN" sz="1200" b="0" i="0" kern="1200" dirty="0">
                <a:solidFill>
                  <a:schemeClr val="tx1"/>
                </a:solidFill>
                <a:effectLst/>
                <a:latin typeface="Arial" pitchFamily="34" charset="0"/>
                <a:ea typeface="+mn-ea"/>
                <a:cs typeface="+mn-cs"/>
              </a:rPr>
              <a:t>PREFIX </a:t>
            </a:r>
            <a:r>
              <a:rPr lang="en-US" altLang="zh-CN" sz="1200" b="0" i="0" kern="1200" dirty="0" err="1">
                <a:solidFill>
                  <a:schemeClr val="tx1"/>
                </a:solidFill>
                <a:effectLst/>
                <a:latin typeface="Arial" pitchFamily="34" charset="0"/>
                <a:ea typeface="+mn-ea"/>
                <a:cs typeface="+mn-cs"/>
              </a:rPr>
              <a:t>vcard</a:t>
            </a:r>
            <a:r>
              <a:rPr lang="en-US" altLang="zh-CN" sz="1200" b="0" i="0" kern="1200" dirty="0">
                <a:solidFill>
                  <a:schemeClr val="tx1"/>
                </a:solidFill>
                <a:effectLst/>
                <a:latin typeface="Arial" pitchFamily="34" charset="0"/>
                <a:ea typeface="+mn-ea"/>
                <a:cs typeface="+mn-cs"/>
              </a:rPr>
              <a:t>: &lt;http://www.w3.org/2001/vcard-rdf/3.0#&gt;</a:t>
            </a:r>
          </a:p>
          <a:p>
            <a:r>
              <a:rPr lang="en-US" altLang="zh-CN" sz="1200" b="0" i="0" kern="1200" dirty="0">
                <a:solidFill>
                  <a:schemeClr val="tx1"/>
                </a:solidFill>
                <a:effectLst/>
                <a:latin typeface="Arial" pitchFamily="34" charset="0"/>
                <a:ea typeface="+mn-ea"/>
                <a:cs typeface="+mn-cs"/>
              </a:rPr>
              <a:t>SELECT ?g</a:t>
            </a:r>
          </a:p>
          <a:p>
            <a:r>
              <a:rPr lang="en-US" altLang="zh-CN" sz="1200" b="0" i="0" kern="1200" dirty="0">
                <a:solidFill>
                  <a:schemeClr val="tx1"/>
                </a:solidFill>
                <a:effectLst/>
                <a:latin typeface="Arial" pitchFamily="34" charset="0"/>
                <a:ea typeface="+mn-ea"/>
                <a:cs typeface="+mn-cs"/>
              </a:rPr>
              <a:t>WHERE</a:t>
            </a:r>
          </a:p>
          <a:p>
            <a:r>
              <a:rPr lang="en-US" altLang="zh-CN" sz="1200" b="0" i="0" kern="1200" dirty="0">
                <a:solidFill>
                  <a:schemeClr val="tx1"/>
                </a:solidFill>
                <a:effectLst/>
                <a:latin typeface="Arial" pitchFamily="34" charset="0"/>
                <a:ea typeface="+mn-ea"/>
                <a:cs typeface="+mn-cs"/>
              </a:rPr>
              <a:t>{ ?y </a:t>
            </a:r>
            <a:r>
              <a:rPr lang="en-US" altLang="zh-CN" sz="1200" b="0" i="0" kern="1200" dirty="0" err="1">
                <a:solidFill>
                  <a:schemeClr val="tx1"/>
                </a:solidFill>
                <a:effectLst/>
                <a:latin typeface="Arial" pitchFamily="34" charset="0"/>
                <a:ea typeface="+mn-ea"/>
                <a:cs typeface="+mn-cs"/>
              </a:rPr>
              <a:t>vcard:Given</a:t>
            </a:r>
            <a:r>
              <a:rPr lang="en-US" altLang="zh-CN" sz="1200" b="0" i="0" kern="1200" dirty="0">
                <a:solidFill>
                  <a:schemeClr val="tx1"/>
                </a:solidFill>
                <a:effectLst/>
                <a:latin typeface="Arial" pitchFamily="34" charset="0"/>
                <a:ea typeface="+mn-ea"/>
                <a:cs typeface="+mn-cs"/>
              </a:rPr>
              <a:t> ?g .</a:t>
            </a:r>
          </a:p>
          <a:p>
            <a:r>
              <a:rPr lang="en-US" altLang="zh-CN" sz="1200" b="0" i="0" kern="1200" dirty="0">
                <a:solidFill>
                  <a:schemeClr val="tx1"/>
                </a:solidFill>
                <a:effectLst/>
                <a:latin typeface="Arial" pitchFamily="34" charset="0"/>
                <a:ea typeface="+mn-ea"/>
                <a:cs typeface="+mn-cs"/>
              </a:rPr>
              <a:t>FILTER regex(?g, "r", "</a:t>
            </a:r>
            <a:r>
              <a:rPr lang="en-US" altLang="zh-CN" sz="1200" b="0" i="0" kern="1200" dirty="0" err="1">
                <a:solidFill>
                  <a:schemeClr val="tx1"/>
                </a:solidFill>
                <a:effectLst/>
                <a:latin typeface="Arial" pitchFamily="34" charset="0"/>
                <a:ea typeface="+mn-ea"/>
                <a:cs typeface="+mn-cs"/>
              </a:rPr>
              <a:t>i</a:t>
            </a:r>
            <a:r>
              <a:rPr lang="en-US" altLang="zh-CN" sz="1200" b="0" i="0" kern="1200" dirty="0">
                <a:solidFill>
                  <a:schemeClr val="tx1"/>
                </a:solidFill>
                <a:effectLst/>
                <a:latin typeface="Arial" pitchFamily="34" charset="0"/>
                <a:ea typeface="+mn-ea"/>
                <a:cs typeface="+mn-cs"/>
              </a:rPr>
              <a:t>") }</a:t>
            </a:r>
          </a:p>
          <a:p>
            <a:r>
              <a:rPr lang="zh-CN" altLang="en-US" sz="1200" b="0" i="0" kern="1200" dirty="0">
                <a:solidFill>
                  <a:schemeClr val="tx1"/>
                </a:solidFill>
                <a:effectLst/>
                <a:latin typeface="Arial" pitchFamily="34" charset="0"/>
                <a:ea typeface="+mn-ea"/>
                <a:cs typeface="+mn-cs"/>
              </a:rPr>
              <a:t>这是要查询一些名字（</a:t>
            </a:r>
            <a:r>
              <a:rPr lang="en-US" altLang="zh-CN" sz="1200" b="0" i="0" kern="1200" dirty="0">
                <a:solidFill>
                  <a:schemeClr val="tx1"/>
                </a:solidFill>
                <a:effectLst/>
                <a:latin typeface="Arial" pitchFamily="34" charset="0"/>
                <a:ea typeface="+mn-ea"/>
                <a:cs typeface="+mn-cs"/>
              </a:rPr>
              <a:t>Given Name</a:t>
            </a:r>
            <a:r>
              <a:rPr lang="zh-CN" altLang="en-US" sz="1200" b="0" i="0" kern="1200" dirty="0">
                <a:solidFill>
                  <a:schemeClr val="tx1"/>
                </a:solidFill>
                <a:effectLst/>
                <a:latin typeface="Arial" pitchFamily="34" charset="0"/>
                <a:ea typeface="+mn-ea"/>
                <a:cs typeface="+mn-cs"/>
              </a:rPr>
              <a:t>），”</a:t>
            </a:r>
            <a:r>
              <a:rPr lang="en-US" altLang="zh-CN" sz="1200" b="0" i="0" kern="1200" dirty="0">
                <a:solidFill>
                  <a:schemeClr val="tx1"/>
                </a:solidFill>
                <a:effectLst/>
                <a:latin typeface="Arial" pitchFamily="34" charset="0"/>
                <a:ea typeface="+mn-ea"/>
                <a:cs typeface="+mn-cs"/>
              </a:rPr>
              <a:t>r”</a:t>
            </a:r>
            <a:r>
              <a:rPr lang="zh-CN" altLang="en-US" sz="1200" b="0" i="0" kern="1200" dirty="0">
                <a:solidFill>
                  <a:schemeClr val="tx1"/>
                </a:solidFill>
                <a:effectLst/>
                <a:latin typeface="Arial" pitchFamily="34" charset="0"/>
                <a:ea typeface="+mn-ea"/>
                <a:cs typeface="+mn-cs"/>
              </a:rPr>
              <a:t>表示，名字中必须出现的字母”</a:t>
            </a:r>
            <a:r>
              <a:rPr lang="en-US" altLang="zh-CN" sz="1200" b="0" i="0" kern="1200" dirty="0">
                <a:solidFill>
                  <a:schemeClr val="tx1"/>
                </a:solidFill>
                <a:effectLst/>
                <a:latin typeface="Arial" pitchFamily="34" charset="0"/>
                <a:ea typeface="+mn-ea"/>
                <a:cs typeface="+mn-cs"/>
              </a:rPr>
              <a:t>r”</a:t>
            </a:r>
            <a:r>
              <a:rPr lang="zh-CN" altLang="en-US" sz="1200" b="0" i="0" kern="1200" dirty="0">
                <a:solidFill>
                  <a:schemeClr val="tx1"/>
                </a:solidFill>
                <a:effectLst/>
                <a:latin typeface="Arial" pitchFamily="34" charset="0"/>
                <a:ea typeface="+mn-ea"/>
                <a:cs typeface="+mn-cs"/>
              </a:rPr>
              <a:t>或者”</a:t>
            </a:r>
            <a:r>
              <a:rPr lang="en-US" altLang="zh-CN" sz="1200" b="0" i="0" kern="1200" dirty="0">
                <a:solidFill>
                  <a:schemeClr val="tx1"/>
                </a:solidFill>
                <a:effectLst/>
                <a:latin typeface="Arial" pitchFamily="34" charset="0"/>
                <a:ea typeface="+mn-ea"/>
                <a:cs typeface="+mn-cs"/>
              </a:rPr>
              <a:t>R”</a:t>
            </a:r>
            <a:r>
              <a:rPr lang="zh-CN" altLang="en-US" sz="1200" b="0" i="0" kern="1200" dirty="0">
                <a:solidFill>
                  <a:schemeClr val="tx1"/>
                </a:solidFill>
                <a:effectLst/>
                <a:latin typeface="Arial" pitchFamily="34" charset="0"/>
                <a:ea typeface="+mn-ea"/>
                <a:cs typeface="+mn-cs"/>
              </a:rPr>
              <a:t>；”</a:t>
            </a:r>
            <a:r>
              <a:rPr lang="en-US" altLang="zh-CN" sz="1200" b="0" i="0" kern="1200" dirty="0" err="1">
                <a:solidFill>
                  <a:schemeClr val="tx1"/>
                </a:solidFill>
                <a:effectLst/>
                <a:latin typeface="Arial" pitchFamily="34" charset="0"/>
                <a:ea typeface="+mn-ea"/>
                <a:cs typeface="+mn-cs"/>
              </a:rPr>
              <a:t>i</a:t>
            </a:r>
            <a:r>
              <a:rPr lang="en-US" altLang="zh-CN" sz="1200" b="0" i="0" kern="1200" dirty="0">
                <a:solidFill>
                  <a:schemeClr val="tx1"/>
                </a:solidFill>
                <a:effectLst/>
                <a:latin typeface="Arial" pitchFamily="34" charset="0"/>
                <a:ea typeface="+mn-ea"/>
                <a:cs typeface="+mn-cs"/>
              </a:rPr>
              <a:t>”</a:t>
            </a:r>
            <a:r>
              <a:rPr lang="zh-CN" altLang="en-US" sz="1200" b="0" i="0" kern="1200" dirty="0">
                <a:solidFill>
                  <a:schemeClr val="tx1"/>
                </a:solidFill>
                <a:effectLst/>
                <a:latin typeface="Arial" pitchFamily="34" charset="0"/>
                <a:ea typeface="+mn-ea"/>
                <a:cs typeface="+mn-cs"/>
              </a:rPr>
              <a:t>表示，对签名的字母限制，默认不加对大小写敏感，加上则对大小写不敏感。上面查询的结果是</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g         |</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"Rebecca" |</a:t>
            </a:r>
          </a:p>
          <a:p>
            <a:r>
              <a:rPr lang="en-US" altLang="zh-CN" sz="1200" b="0" i="0" kern="1200" dirty="0">
                <a:solidFill>
                  <a:schemeClr val="tx1"/>
                </a:solidFill>
                <a:effectLst/>
                <a:latin typeface="Arial" pitchFamily="34" charset="0"/>
                <a:ea typeface="+mn-ea"/>
                <a:cs typeface="+mn-cs"/>
              </a:rPr>
              <a:t>| "Sarah"   |</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a:t>
            </a:r>
          </a:p>
          <a:p>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对数值限制的一个例子是：请查询</a:t>
            </a:r>
            <a:r>
              <a:rPr lang="en-US" altLang="zh-CN" sz="1200" b="0" i="0" kern="1200" dirty="0">
                <a:solidFill>
                  <a:schemeClr val="tx1"/>
                </a:solidFill>
                <a:effectLst/>
                <a:latin typeface="Arial" pitchFamily="34" charset="0"/>
                <a:ea typeface="+mn-ea"/>
                <a:cs typeface="+mn-cs"/>
              </a:rPr>
              <a:t>r2.rdf</a:t>
            </a:r>
            <a:r>
              <a:rPr lang="zh-CN" altLang="en-US" sz="1200" b="0" i="0" kern="1200" dirty="0">
                <a:solidFill>
                  <a:schemeClr val="tx1"/>
                </a:solidFill>
                <a:effectLst/>
                <a:latin typeface="Arial" pitchFamily="34" charset="0"/>
                <a:ea typeface="+mn-ea"/>
                <a:cs typeface="+mn-cs"/>
              </a:rPr>
              <a:t>文件</a:t>
            </a:r>
          </a:p>
          <a:p>
            <a:r>
              <a:rPr lang="en-US" altLang="zh-CN" sz="1200" b="0" i="0" kern="1200" dirty="0">
                <a:solidFill>
                  <a:schemeClr val="tx1"/>
                </a:solidFill>
                <a:effectLst/>
                <a:latin typeface="Arial" pitchFamily="34" charset="0"/>
                <a:ea typeface="+mn-ea"/>
                <a:cs typeface="+mn-cs"/>
              </a:rPr>
              <a:t>PREFIX info &lt;http://somewhere/peopleInfo#&gt;</a:t>
            </a:r>
          </a:p>
          <a:p>
            <a:r>
              <a:rPr lang="en-US" altLang="zh-CN" sz="1200" b="0" i="0" kern="1200" dirty="0">
                <a:solidFill>
                  <a:schemeClr val="tx1"/>
                </a:solidFill>
                <a:effectLst/>
                <a:latin typeface="Arial" pitchFamily="34" charset="0"/>
                <a:ea typeface="+mn-ea"/>
                <a:cs typeface="+mn-cs"/>
              </a:rPr>
              <a:t>SELECT ?resource</a:t>
            </a:r>
          </a:p>
          <a:p>
            <a:r>
              <a:rPr lang="en-US" altLang="zh-CN" sz="1200" b="0" i="0" kern="1200" dirty="0">
                <a:solidFill>
                  <a:schemeClr val="tx1"/>
                </a:solidFill>
                <a:effectLst/>
                <a:latin typeface="Arial" pitchFamily="34" charset="0"/>
                <a:ea typeface="+mn-ea"/>
                <a:cs typeface="+mn-cs"/>
              </a:rPr>
              <a:t>WHERE { ?resource </a:t>
            </a:r>
            <a:r>
              <a:rPr lang="en-US" altLang="zh-CN" sz="1200" b="0" i="0" kern="1200" dirty="0" err="1">
                <a:solidFill>
                  <a:schemeClr val="tx1"/>
                </a:solidFill>
                <a:effectLst/>
                <a:latin typeface="Arial" pitchFamily="34" charset="0"/>
                <a:ea typeface="+mn-ea"/>
                <a:cs typeface="+mn-cs"/>
              </a:rPr>
              <a:t>info:age</a:t>
            </a:r>
            <a:r>
              <a:rPr lang="en-US" altLang="zh-CN" sz="1200" b="0" i="0" kern="1200" dirty="0">
                <a:solidFill>
                  <a:schemeClr val="tx1"/>
                </a:solidFill>
                <a:effectLst/>
                <a:latin typeface="Arial" pitchFamily="34" charset="0"/>
                <a:ea typeface="+mn-ea"/>
                <a:cs typeface="+mn-cs"/>
              </a:rPr>
              <a:t> ?age .</a:t>
            </a:r>
          </a:p>
          <a:p>
            <a:r>
              <a:rPr lang="en-US" altLang="zh-CN" sz="1200" b="0" i="0" kern="1200" dirty="0">
                <a:solidFill>
                  <a:schemeClr val="tx1"/>
                </a:solidFill>
                <a:effectLst/>
                <a:latin typeface="Arial" pitchFamily="34" charset="0"/>
                <a:ea typeface="+mn-ea"/>
                <a:cs typeface="+mn-cs"/>
              </a:rPr>
              <a:t>    FILTER (?age &gt;= 24)}</a:t>
            </a:r>
          </a:p>
          <a:p>
            <a:r>
              <a:rPr lang="zh-CN" altLang="en-US" sz="1200" b="0" i="0" kern="1200" dirty="0">
                <a:solidFill>
                  <a:schemeClr val="tx1"/>
                </a:solidFill>
                <a:effectLst/>
                <a:latin typeface="Arial" pitchFamily="34" charset="0"/>
                <a:ea typeface="+mn-ea"/>
                <a:cs typeface="+mn-cs"/>
              </a:rPr>
              <a:t>查询结果是：</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resource                         | age |</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&lt;http://somewhere/JohnSmith/&gt;    | 44  |</a:t>
            </a:r>
          </a:p>
          <a:p>
            <a:r>
              <a:rPr lang="en-US" altLang="zh-CN" sz="1200" b="0" i="0" kern="1200" dirty="0">
                <a:solidFill>
                  <a:schemeClr val="tx1"/>
                </a:solidFill>
                <a:effectLst/>
                <a:latin typeface="Arial" pitchFamily="34" charset="0"/>
                <a:ea typeface="+mn-ea"/>
                <a:cs typeface="+mn-cs"/>
              </a:rPr>
              <a:t>| &lt;http://somewhere/RebeccaSmith/&gt; | 30  |</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a:t>
            </a:r>
          </a:p>
          <a:p>
            <a:r>
              <a:rPr lang="en-US" altLang="zh-CN" sz="1200" b="1" i="0" kern="1200" dirty="0">
                <a:solidFill>
                  <a:schemeClr val="tx1"/>
                </a:solidFill>
                <a:effectLst/>
                <a:latin typeface="Arial" pitchFamily="34" charset="0"/>
                <a:ea typeface="+mn-ea"/>
                <a:cs typeface="+mn-cs"/>
              </a:rPr>
              <a:t>2.3 </a:t>
            </a:r>
            <a:r>
              <a:rPr lang="zh-CN" altLang="en-US" sz="1200" b="1" i="0" kern="1200" dirty="0">
                <a:solidFill>
                  <a:schemeClr val="tx1"/>
                </a:solidFill>
                <a:effectLst/>
                <a:latin typeface="Arial" pitchFamily="34" charset="0"/>
                <a:ea typeface="+mn-ea"/>
                <a:cs typeface="+mn-cs"/>
              </a:rPr>
              <a:t>可选的查询信息</a:t>
            </a:r>
            <a:r>
              <a:rPr lang="en-US" altLang="zh-CN" sz="1200" b="1" i="0" kern="1200" dirty="0">
                <a:solidFill>
                  <a:schemeClr val="tx1"/>
                </a:solidFill>
                <a:effectLst/>
                <a:latin typeface="Arial" pitchFamily="34" charset="0"/>
                <a:ea typeface="+mn-ea"/>
                <a:cs typeface="+mn-cs"/>
              </a:rPr>
              <a:t>optional information</a:t>
            </a:r>
          </a:p>
          <a:p>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在一些查询中，一些需要返回的数据可能不存在，而这些不存在的数据所在的数据元素中有其他需要返回的信息，这时候就可以通过可选查询信息进行查询，比如：</a:t>
            </a:r>
          </a:p>
          <a:p>
            <a:r>
              <a:rPr lang="en-US" altLang="zh-CN" sz="1200" b="0" i="0" kern="1200" dirty="0">
                <a:solidFill>
                  <a:schemeClr val="tx1"/>
                </a:solidFill>
                <a:effectLst/>
                <a:latin typeface="Arial" pitchFamily="34" charset="0"/>
                <a:ea typeface="+mn-ea"/>
                <a:cs typeface="+mn-cs"/>
              </a:rPr>
              <a:t>PREFIX </a:t>
            </a:r>
            <a:r>
              <a:rPr lang="en-US" altLang="zh-CN" sz="1200" b="0" i="0" kern="1200" dirty="0" err="1">
                <a:solidFill>
                  <a:schemeClr val="tx1"/>
                </a:solidFill>
                <a:effectLst/>
                <a:latin typeface="Arial" pitchFamily="34" charset="0"/>
                <a:ea typeface="+mn-ea"/>
                <a:cs typeface="+mn-cs"/>
              </a:rPr>
              <a:t>vcard</a:t>
            </a:r>
            <a:r>
              <a:rPr lang="en-US" altLang="zh-CN" sz="1200" b="0" i="0" kern="1200" dirty="0">
                <a:solidFill>
                  <a:schemeClr val="tx1"/>
                </a:solidFill>
                <a:effectLst/>
                <a:latin typeface="Arial" pitchFamily="34" charset="0"/>
                <a:ea typeface="+mn-ea"/>
                <a:cs typeface="+mn-cs"/>
              </a:rPr>
              <a:t>:   &lt;http://www.w3.org/2001/vcard-rdf/3.0#&gt;</a:t>
            </a:r>
          </a:p>
          <a:p>
            <a:r>
              <a:rPr lang="en-US" altLang="zh-CN" sz="1200" b="0" i="0" kern="1200" dirty="0">
                <a:solidFill>
                  <a:schemeClr val="tx1"/>
                </a:solidFill>
                <a:effectLst/>
                <a:latin typeface="Arial" pitchFamily="34" charset="0"/>
                <a:ea typeface="+mn-ea"/>
                <a:cs typeface="+mn-cs"/>
              </a:rPr>
              <a:t>SELECT ?name ?age</a:t>
            </a:r>
          </a:p>
          <a:p>
            <a:r>
              <a:rPr lang="en-US" altLang="zh-CN" sz="1200" b="0" i="0" kern="1200" dirty="0">
                <a:solidFill>
                  <a:schemeClr val="tx1"/>
                </a:solidFill>
                <a:effectLst/>
                <a:latin typeface="Arial" pitchFamily="34" charset="0"/>
                <a:ea typeface="+mn-ea"/>
                <a:cs typeface="+mn-cs"/>
              </a:rPr>
              <a:t>WHERE</a:t>
            </a:r>
          </a:p>
          <a:p>
            <a:r>
              <a:rPr lang="en-US" altLang="zh-CN" sz="1200" b="0" i="0" kern="1200" dirty="0">
                <a:solidFill>
                  <a:schemeClr val="tx1"/>
                </a:solidFill>
                <a:effectLst/>
                <a:latin typeface="Arial" pitchFamily="34" charset="0"/>
                <a:ea typeface="+mn-ea"/>
                <a:cs typeface="+mn-cs"/>
              </a:rPr>
              <a:t>{ ?person </a:t>
            </a:r>
            <a:r>
              <a:rPr lang="en-US" altLang="zh-CN" sz="1200" b="0" i="0" kern="1200" dirty="0" err="1">
                <a:solidFill>
                  <a:schemeClr val="tx1"/>
                </a:solidFill>
                <a:effectLst/>
                <a:latin typeface="Arial" pitchFamily="34" charset="0"/>
                <a:ea typeface="+mn-ea"/>
                <a:cs typeface="+mn-cs"/>
              </a:rPr>
              <a:t>vcard:FN</a:t>
            </a:r>
            <a:r>
              <a:rPr lang="en-US" altLang="zh-CN" sz="1200" b="0" i="0" kern="1200" dirty="0">
                <a:solidFill>
                  <a:schemeClr val="tx1"/>
                </a:solidFill>
                <a:effectLst/>
                <a:latin typeface="Arial" pitchFamily="34" charset="0"/>
                <a:ea typeface="+mn-ea"/>
                <a:cs typeface="+mn-cs"/>
              </a:rPr>
              <a:t>  ?name .</a:t>
            </a:r>
          </a:p>
          <a:p>
            <a:r>
              <a:rPr lang="en-US" altLang="zh-CN" sz="1200" b="0" i="0" kern="1200" dirty="0">
                <a:solidFill>
                  <a:schemeClr val="tx1"/>
                </a:solidFill>
                <a:effectLst/>
                <a:latin typeface="Arial" pitchFamily="34" charset="0"/>
                <a:ea typeface="+mn-ea"/>
                <a:cs typeface="+mn-cs"/>
              </a:rPr>
              <a:t>  OPTIONAL { ?person </a:t>
            </a:r>
            <a:r>
              <a:rPr lang="en-US" altLang="zh-CN" sz="1200" b="0" i="0" kern="1200" dirty="0" err="1">
                <a:solidFill>
                  <a:schemeClr val="tx1"/>
                </a:solidFill>
                <a:effectLst/>
                <a:latin typeface="Arial" pitchFamily="34" charset="0"/>
                <a:ea typeface="+mn-ea"/>
                <a:cs typeface="+mn-cs"/>
              </a:rPr>
              <a:t>vcard:Age</a:t>
            </a:r>
            <a:r>
              <a:rPr lang="en-US" altLang="zh-CN" sz="1200" b="0" i="0" kern="1200" dirty="0">
                <a:solidFill>
                  <a:schemeClr val="tx1"/>
                </a:solidFill>
                <a:effectLst/>
                <a:latin typeface="Arial" pitchFamily="34" charset="0"/>
                <a:ea typeface="+mn-ea"/>
                <a:cs typeface="+mn-cs"/>
              </a:rPr>
              <a:t> ?age }</a:t>
            </a:r>
          </a:p>
          <a:p>
            <a:r>
              <a:rPr lang="en-US" altLang="zh-CN" sz="1200" b="0" i="0" kern="1200" dirty="0">
                <a:solidFill>
                  <a:schemeClr val="tx1"/>
                </a:solidFill>
                <a:effectLst/>
                <a:latin typeface="Arial" pitchFamily="34" charset="0"/>
                <a:ea typeface="+mn-ea"/>
                <a:cs typeface="+mn-cs"/>
              </a:rPr>
              <a:t>}</a:t>
            </a:r>
          </a:p>
          <a:p>
            <a:r>
              <a:rPr lang="zh-CN" altLang="en-US" sz="1200" b="0" i="0" kern="1200" dirty="0">
                <a:solidFill>
                  <a:schemeClr val="tx1"/>
                </a:solidFill>
                <a:effectLst/>
                <a:latin typeface="Arial" pitchFamily="34" charset="0"/>
                <a:ea typeface="+mn-ea"/>
                <a:cs typeface="+mn-cs"/>
              </a:rPr>
              <a:t>这是要查询一些名字和年龄，但有些人没有年龄信息，也要返回名字。</a:t>
            </a:r>
          </a:p>
          <a:p>
            <a:r>
              <a:rPr lang="zh-CN" altLang="en-US" sz="1200" b="0" i="0" kern="1200" dirty="0">
                <a:solidFill>
                  <a:schemeClr val="tx1"/>
                </a:solidFill>
                <a:effectLst/>
                <a:latin typeface="Arial" pitchFamily="34" charset="0"/>
                <a:ea typeface="+mn-ea"/>
                <a:cs typeface="+mn-cs"/>
              </a:rPr>
              <a:t>于是，</a:t>
            </a:r>
            <a:r>
              <a:rPr lang="en-US" altLang="zh-CN" sz="1200" b="0" i="0" kern="1200" dirty="0">
                <a:solidFill>
                  <a:schemeClr val="tx1"/>
                </a:solidFill>
                <a:effectLst/>
                <a:latin typeface="Arial" pitchFamily="34" charset="0"/>
                <a:ea typeface="+mn-ea"/>
                <a:cs typeface="+mn-cs"/>
              </a:rPr>
              <a:t>OPTIONAL</a:t>
            </a:r>
            <a:r>
              <a:rPr lang="zh-CN" altLang="en-US" sz="1200" b="0" i="0" kern="1200" dirty="0">
                <a:solidFill>
                  <a:schemeClr val="tx1"/>
                </a:solidFill>
                <a:effectLst/>
                <a:latin typeface="Arial" pitchFamily="34" charset="0"/>
                <a:ea typeface="+mn-ea"/>
                <a:cs typeface="+mn-cs"/>
              </a:rPr>
              <a:t>表示，模式</a:t>
            </a:r>
            <a:r>
              <a:rPr lang="en-US" altLang="zh-CN" sz="1200" b="0" i="0" kern="1200" dirty="0">
                <a:solidFill>
                  <a:schemeClr val="tx1"/>
                </a:solidFill>
                <a:effectLst/>
                <a:latin typeface="Arial" pitchFamily="34" charset="0"/>
                <a:ea typeface="+mn-ea"/>
                <a:cs typeface="+mn-cs"/>
              </a:rPr>
              <a:t>{ ?person </a:t>
            </a:r>
            <a:r>
              <a:rPr lang="en-US" altLang="zh-CN" sz="1200" b="0" i="0" kern="1200" dirty="0" err="1">
                <a:solidFill>
                  <a:schemeClr val="tx1"/>
                </a:solidFill>
                <a:effectLst/>
                <a:latin typeface="Arial" pitchFamily="34" charset="0"/>
                <a:ea typeface="+mn-ea"/>
                <a:cs typeface="+mn-cs"/>
              </a:rPr>
              <a:t>info:age</a:t>
            </a:r>
            <a:r>
              <a:rPr lang="en-US" altLang="zh-CN" sz="1200" b="0" i="0" kern="1200" dirty="0">
                <a:solidFill>
                  <a:schemeClr val="tx1"/>
                </a:solidFill>
                <a:effectLst/>
                <a:latin typeface="Arial" pitchFamily="34" charset="0"/>
                <a:ea typeface="+mn-ea"/>
                <a:cs typeface="+mn-cs"/>
              </a:rPr>
              <a:t> ?age } </a:t>
            </a:r>
            <a:r>
              <a:rPr lang="zh-CN" altLang="en-US" sz="1200" b="0" i="0" kern="1200" dirty="0">
                <a:solidFill>
                  <a:schemeClr val="tx1"/>
                </a:solidFill>
                <a:effectLst/>
                <a:latin typeface="Arial" pitchFamily="34" charset="0"/>
                <a:ea typeface="+mn-ea"/>
                <a:cs typeface="+mn-cs"/>
              </a:rPr>
              <a:t>是可选的，不是必须满足的。</a:t>
            </a:r>
          </a:p>
          <a:p>
            <a:r>
              <a:rPr lang="zh-CN" altLang="en-US" sz="1200" b="0" i="0" kern="1200" dirty="0">
                <a:solidFill>
                  <a:schemeClr val="tx1"/>
                </a:solidFill>
                <a:effectLst/>
                <a:latin typeface="Arial" pitchFamily="34" charset="0"/>
                <a:ea typeface="+mn-ea"/>
                <a:cs typeface="+mn-cs"/>
              </a:rPr>
              <a:t>这个查询的执行语句是</a:t>
            </a:r>
          </a:p>
          <a:p>
            <a:r>
              <a:rPr lang="en-US" altLang="zh-CN" sz="1200" b="0" i="0" kern="1200" dirty="0" err="1">
                <a:solidFill>
                  <a:schemeClr val="tx1"/>
                </a:solidFill>
                <a:effectLst/>
                <a:latin typeface="Arial" pitchFamily="34" charset="0"/>
                <a:ea typeface="+mn-ea"/>
                <a:cs typeface="+mn-cs"/>
              </a:rPr>
              <a:t>sparql</a:t>
            </a:r>
            <a:r>
              <a:rPr lang="en-US" altLang="zh-CN" sz="1200" b="0" i="0" kern="1200" dirty="0">
                <a:solidFill>
                  <a:schemeClr val="tx1"/>
                </a:solidFill>
                <a:effectLst/>
                <a:latin typeface="Arial" pitchFamily="34" charset="0"/>
                <a:ea typeface="+mn-ea"/>
                <a:cs typeface="+mn-cs"/>
              </a:rPr>
              <a:t> --data=vc-db-2.rdf --query=q-opt1.rq</a:t>
            </a:r>
          </a:p>
          <a:p>
            <a:r>
              <a:rPr lang="zh-CN" altLang="en-US" sz="1200" b="0" i="0" kern="1200" dirty="0">
                <a:solidFill>
                  <a:schemeClr val="tx1"/>
                </a:solidFill>
                <a:effectLst/>
                <a:latin typeface="Arial" pitchFamily="34" charset="0"/>
                <a:ea typeface="+mn-ea"/>
                <a:cs typeface="+mn-cs"/>
              </a:rPr>
              <a:t>查询结果是</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name          | age |</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"Sarah Jones" |     |</a:t>
            </a:r>
          </a:p>
          <a:p>
            <a:r>
              <a:rPr lang="en-US" altLang="zh-CN" sz="1200" b="0" i="0" kern="1200" dirty="0">
                <a:solidFill>
                  <a:schemeClr val="tx1"/>
                </a:solidFill>
                <a:effectLst/>
                <a:latin typeface="Arial" pitchFamily="34" charset="0"/>
                <a:ea typeface="+mn-ea"/>
                <a:cs typeface="+mn-cs"/>
              </a:rPr>
              <a:t>| "John Smith"  | 44  |</a:t>
            </a:r>
          </a:p>
          <a:p>
            <a:r>
              <a:rPr lang="en-US" altLang="zh-CN" sz="1200" b="0" i="0" kern="1200" dirty="0">
                <a:solidFill>
                  <a:schemeClr val="tx1"/>
                </a:solidFill>
                <a:effectLst/>
                <a:latin typeface="Arial" pitchFamily="34" charset="0"/>
                <a:ea typeface="+mn-ea"/>
                <a:cs typeface="+mn-cs"/>
              </a:rPr>
              <a:t>| "Becky Smith" | 30  |</a:t>
            </a:r>
          </a:p>
          <a:p>
            <a:r>
              <a:rPr lang="en-US" altLang="zh-CN" sz="1200" b="0" i="0" kern="1200" dirty="0">
                <a:solidFill>
                  <a:schemeClr val="tx1"/>
                </a:solidFill>
                <a:effectLst/>
                <a:latin typeface="Arial" pitchFamily="34" charset="0"/>
                <a:ea typeface="+mn-ea"/>
                <a:cs typeface="+mn-cs"/>
              </a:rPr>
              <a:t>| "Matt Jones"  | 18  |</a:t>
            </a:r>
          </a:p>
          <a:p>
            <a:r>
              <a:rPr lang="en-US" altLang="zh-CN" sz="1200" b="0" i="0" kern="1200" dirty="0">
                <a:solidFill>
                  <a:schemeClr val="tx1"/>
                </a:solidFill>
                <a:effectLst/>
                <a:latin typeface="Arial" pitchFamily="34" charset="0"/>
                <a:ea typeface="+mn-ea"/>
                <a:cs typeface="+mn-cs"/>
              </a:rPr>
              <a:t>-----------------------</a:t>
            </a:r>
          </a:p>
          <a:p>
            <a:r>
              <a:rPr lang="zh-CN" altLang="en-US" sz="1200" b="0" i="0" kern="1200" dirty="0">
                <a:solidFill>
                  <a:schemeClr val="tx1"/>
                </a:solidFill>
                <a:effectLst/>
                <a:latin typeface="Arial" pitchFamily="34" charset="0"/>
                <a:ea typeface="+mn-ea"/>
                <a:cs typeface="+mn-cs"/>
              </a:rPr>
              <a:t>如果去点关键字</a:t>
            </a:r>
            <a:r>
              <a:rPr lang="en-US" altLang="zh-CN" sz="1200" b="0" i="0" kern="1200" dirty="0">
                <a:solidFill>
                  <a:schemeClr val="tx1"/>
                </a:solidFill>
                <a:effectLst/>
                <a:latin typeface="Arial" pitchFamily="34" charset="0"/>
                <a:ea typeface="+mn-ea"/>
                <a:cs typeface="+mn-cs"/>
              </a:rPr>
              <a:t>OPTIONAL</a:t>
            </a:r>
            <a:r>
              <a:rPr lang="zh-CN" altLang="en-US" sz="1200" b="0" i="0" kern="1200" dirty="0">
                <a:solidFill>
                  <a:schemeClr val="tx1"/>
                </a:solidFill>
                <a:effectLst/>
                <a:latin typeface="Arial" pitchFamily="34" charset="0"/>
                <a:ea typeface="+mn-ea"/>
                <a:cs typeface="+mn-cs"/>
              </a:rPr>
              <a:t>，那么，查询的结果就是</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name          | age |</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"John Smith"  | 44  |</a:t>
            </a:r>
          </a:p>
          <a:p>
            <a:r>
              <a:rPr lang="en-US" altLang="zh-CN" sz="1200" b="0" i="0" kern="1200" dirty="0">
                <a:solidFill>
                  <a:schemeClr val="tx1"/>
                </a:solidFill>
                <a:effectLst/>
                <a:latin typeface="Arial" pitchFamily="34" charset="0"/>
                <a:ea typeface="+mn-ea"/>
                <a:cs typeface="+mn-cs"/>
              </a:rPr>
              <a:t>| "Becky Smith" | 30  |</a:t>
            </a:r>
          </a:p>
          <a:p>
            <a:r>
              <a:rPr lang="en-US" altLang="zh-CN" sz="1200" b="0" i="0" kern="1200" dirty="0">
                <a:solidFill>
                  <a:schemeClr val="tx1"/>
                </a:solidFill>
                <a:effectLst/>
                <a:latin typeface="Arial" pitchFamily="34" charset="0"/>
                <a:ea typeface="+mn-ea"/>
                <a:cs typeface="+mn-cs"/>
              </a:rPr>
              <a:t>| "Matt Jones"  | 18  |</a:t>
            </a:r>
          </a:p>
          <a:p>
            <a:r>
              <a:rPr lang="en-US" altLang="zh-CN" sz="1200" b="0" i="0" kern="1200" dirty="0">
                <a:solidFill>
                  <a:schemeClr val="tx1"/>
                </a:solidFill>
                <a:effectLst/>
                <a:latin typeface="Arial" pitchFamily="34" charset="0"/>
                <a:ea typeface="+mn-ea"/>
                <a:cs typeface="+mn-cs"/>
              </a:rPr>
              <a:t>-----------------------</a:t>
            </a:r>
          </a:p>
          <a:p>
            <a:r>
              <a:rPr lang="zh-CN" altLang="en-US" sz="1200" b="0" i="0" kern="1200" dirty="0">
                <a:solidFill>
                  <a:schemeClr val="tx1"/>
                </a:solidFill>
                <a:effectLst/>
                <a:latin typeface="Arial" pitchFamily="34" charset="0"/>
                <a:ea typeface="+mn-ea"/>
                <a:cs typeface="+mn-cs"/>
              </a:rPr>
              <a:t>有些人没有年龄信息，那么，这些人的名字也不会被作为查询结果返回。</a:t>
            </a:r>
          </a:p>
          <a:p>
            <a:r>
              <a:rPr lang="en-US" altLang="zh-CN" sz="1200" b="1" i="0" kern="1200" dirty="0">
                <a:solidFill>
                  <a:schemeClr val="tx1"/>
                </a:solidFill>
                <a:effectLst/>
                <a:latin typeface="Arial" pitchFamily="34" charset="0"/>
                <a:ea typeface="+mn-ea"/>
                <a:cs typeface="+mn-cs"/>
              </a:rPr>
              <a:t>2.4 </a:t>
            </a:r>
            <a:r>
              <a:rPr lang="zh-CN" altLang="en-US" sz="1200" b="1" i="0" kern="1200" dirty="0">
                <a:solidFill>
                  <a:schemeClr val="tx1"/>
                </a:solidFill>
                <a:effectLst/>
                <a:latin typeface="Arial" pitchFamily="34" charset="0"/>
                <a:ea typeface="+mn-ea"/>
                <a:cs typeface="+mn-cs"/>
              </a:rPr>
              <a:t>对可选模式添加过滤条件</a:t>
            </a:r>
          </a:p>
          <a:p>
            <a:r>
              <a:rPr lang="en-US" altLang="zh-CN" sz="1200" b="0" i="0" kern="1200" dirty="0">
                <a:solidFill>
                  <a:schemeClr val="tx1"/>
                </a:solidFill>
                <a:effectLst/>
                <a:latin typeface="Arial" pitchFamily="34" charset="0"/>
                <a:ea typeface="+mn-ea"/>
                <a:cs typeface="+mn-cs"/>
              </a:rPr>
              <a:t>PREFIX </a:t>
            </a:r>
            <a:r>
              <a:rPr lang="en-US" altLang="zh-CN" sz="1200" b="0" i="0" kern="1200" dirty="0" err="1">
                <a:solidFill>
                  <a:schemeClr val="tx1"/>
                </a:solidFill>
                <a:effectLst/>
                <a:latin typeface="Arial" pitchFamily="34" charset="0"/>
                <a:ea typeface="+mn-ea"/>
                <a:cs typeface="+mn-cs"/>
              </a:rPr>
              <a:t>vcard</a:t>
            </a:r>
            <a:r>
              <a:rPr lang="en-US" altLang="zh-CN" sz="1200" b="0" i="0" kern="1200" dirty="0">
                <a:solidFill>
                  <a:schemeClr val="tx1"/>
                </a:solidFill>
                <a:effectLst/>
                <a:latin typeface="Arial" pitchFamily="34" charset="0"/>
                <a:ea typeface="+mn-ea"/>
                <a:cs typeface="+mn-cs"/>
              </a:rPr>
              <a:t>:      &lt;http://www.w3.org/2001/vcard-rdf/3.0#&gt;</a:t>
            </a:r>
          </a:p>
          <a:p>
            <a:r>
              <a:rPr lang="en-US" altLang="zh-CN" sz="1200" b="0" i="0" kern="1200" dirty="0">
                <a:solidFill>
                  <a:schemeClr val="tx1"/>
                </a:solidFill>
                <a:effectLst/>
                <a:latin typeface="Arial" pitchFamily="34" charset="0"/>
                <a:ea typeface="+mn-ea"/>
                <a:cs typeface="+mn-cs"/>
              </a:rPr>
              <a:t>SELECT ?name ?age</a:t>
            </a:r>
          </a:p>
          <a:p>
            <a:r>
              <a:rPr lang="en-US" altLang="zh-CN" sz="1200" b="0" i="0" kern="1200" dirty="0">
                <a:solidFill>
                  <a:schemeClr val="tx1"/>
                </a:solidFill>
                <a:effectLst/>
                <a:latin typeface="Arial" pitchFamily="34" charset="0"/>
                <a:ea typeface="+mn-ea"/>
                <a:cs typeface="+mn-cs"/>
              </a:rPr>
              <a:t>WHERE</a:t>
            </a:r>
          </a:p>
          <a:p>
            <a:r>
              <a:rPr lang="en-US" altLang="zh-CN" sz="1200" b="0" i="0" kern="1200" dirty="0">
                <a:solidFill>
                  <a:schemeClr val="tx1"/>
                </a:solidFill>
                <a:effectLst/>
                <a:latin typeface="Arial" pitchFamily="34" charset="0"/>
                <a:ea typeface="+mn-ea"/>
                <a:cs typeface="+mn-cs"/>
              </a:rPr>
              <a:t>{ ?person </a:t>
            </a:r>
            <a:r>
              <a:rPr lang="en-US" altLang="zh-CN" sz="1200" b="0" i="0" kern="1200" dirty="0" err="1">
                <a:solidFill>
                  <a:schemeClr val="tx1"/>
                </a:solidFill>
                <a:effectLst/>
                <a:latin typeface="Arial" pitchFamily="34" charset="0"/>
                <a:ea typeface="+mn-ea"/>
                <a:cs typeface="+mn-cs"/>
              </a:rPr>
              <a:t>vcard:FN</a:t>
            </a:r>
            <a:r>
              <a:rPr lang="en-US" altLang="zh-CN" sz="1200" b="0" i="0" kern="1200" dirty="0">
                <a:solidFill>
                  <a:schemeClr val="tx1"/>
                </a:solidFill>
                <a:effectLst/>
                <a:latin typeface="Arial" pitchFamily="34" charset="0"/>
                <a:ea typeface="+mn-ea"/>
                <a:cs typeface="+mn-cs"/>
              </a:rPr>
              <a:t>  ?name .</a:t>
            </a:r>
          </a:p>
          <a:p>
            <a:r>
              <a:rPr lang="en-US" altLang="zh-CN" sz="1200" b="0" i="0" kern="1200" dirty="0">
                <a:solidFill>
                  <a:schemeClr val="tx1"/>
                </a:solidFill>
                <a:effectLst/>
                <a:latin typeface="Arial" pitchFamily="34" charset="0"/>
                <a:ea typeface="+mn-ea"/>
                <a:cs typeface="+mn-cs"/>
              </a:rPr>
              <a:t>  OPTIONAL { ?person </a:t>
            </a:r>
            <a:r>
              <a:rPr lang="en-US" altLang="zh-CN" sz="1200" b="0" i="0" kern="1200" dirty="0" err="1">
                <a:solidFill>
                  <a:schemeClr val="tx1"/>
                </a:solidFill>
                <a:effectLst/>
                <a:latin typeface="Arial" pitchFamily="34" charset="0"/>
                <a:ea typeface="+mn-ea"/>
                <a:cs typeface="+mn-cs"/>
              </a:rPr>
              <a:t>vcard:Age</a:t>
            </a:r>
            <a:r>
              <a:rPr lang="en-US" altLang="zh-CN" sz="1200" b="0" i="0" kern="1200" dirty="0">
                <a:solidFill>
                  <a:schemeClr val="tx1"/>
                </a:solidFill>
                <a:effectLst/>
                <a:latin typeface="Arial" pitchFamily="34" charset="0"/>
                <a:ea typeface="+mn-ea"/>
                <a:cs typeface="+mn-cs"/>
              </a:rPr>
              <a:t> ?age . </a:t>
            </a:r>
          </a:p>
          <a:p>
            <a:r>
              <a:rPr lang="en-US" altLang="zh-CN" sz="1200" b="0" i="0" kern="1200" dirty="0">
                <a:solidFill>
                  <a:schemeClr val="tx1"/>
                </a:solidFill>
                <a:effectLst/>
                <a:latin typeface="Arial" pitchFamily="34" charset="0"/>
                <a:ea typeface="+mn-ea"/>
                <a:cs typeface="+mn-cs"/>
              </a:rPr>
              <a:t>   FILTER ( ?age &gt; 24 ) }</a:t>
            </a:r>
          </a:p>
          <a:p>
            <a:r>
              <a:rPr lang="en-US" altLang="zh-CN" sz="1200" b="0" i="0" kern="1200" dirty="0">
                <a:solidFill>
                  <a:schemeClr val="tx1"/>
                </a:solidFill>
                <a:effectLst/>
                <a:latin typeface="Arial" pitchFamily="34" charset="0"/>
                <a:ea typeface="+mn-ea"/>
                <a:cs typeface="+mn-cs"/>
              </a:rPr>
              <a:t>}</a:t>
            </a:r>
          </a:p>
          <a:p>
            <a:r>
              <a:rPr lang="zh-CN" altLang="en-US" sz="1200" b="0" i="0" kern="1200" dirty="0">
                <a:solidFill>
                  <a:schemeClr val="tx1"/>
                </a:solidFill>
                <a:effectLst/>
                <a:latin typeface="Arial" pitchFamily="34" charset="0"/>
                <a:ea typeface="+mn-ea"/>
                <a:cs typeface="+mn-cs"/>
              </a:rPr>
              <a:t>这样返回的信息是</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name          | age |</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"Sarah Jones" |     |</a:t>
            </a:r>
          </a:p>
          <a:p>
            <a:r>
              <a:rPr lang="en-US" altLang="zh-CN" sz="1200" b="0" i="0" kern="1200" dirty="0">
                <a:solidFill>
                  <a:schemeClr val="tx1"/>
                </a:solidFill>
                <a:effectLst/>
                <a:latin typeface="Arial" pitchFamily="34" charset="0"/>
                <a:ea typeface="+mn-ea"/>
                <a:cs typeface="+mn-cs"/>
              </a:rPr>
              <a:t>| "John Smith"  | 44  |</a:t>
            </a:r>
          </a:p>
          <a:p>
            <a:r>
              <a:rPr lang="en-US" altLang="zh-CN" sz="1200" b="0" i="0" kern="1200" dirty="0">
                <a:solidFill>
                  <a:schemeClr val="tx1"/>
                </a:solidFill>
                <a:effectLst/>
                <a:latin typeface="Arial" pitchFamily="34" charset="0"/>
                <a:ea typeface="+mn-ea"/>
                <a:cs typeface="+mn-cs"/>
              </a:rPr>
              <a:t>| "Becky Smith" | 30  |</a:t>
            </a:r>
          </a:p>
          <a:p>
            <a:r>
              <a:rPr lang="en-US" altLang="zh-CN" sz="1200" b="0" i="0" kern="1200" dirty="0">
                <a:solidFill>
                  <a:schemeClr val="tx1"/>
                </a:solidFill>
                <a:effectLst/>
                <a:latin typeface="Arial" pitchFamily="34" charset="0"/>
                <a:ea typeface="+mn-ea"/>
                <a:cs typeface="+mn-cs"/>
              </a:rPr>
              <a:t>| "Matt Jones"  |     |</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有些人没有年龄信息（</a:t>
            </a:r>
            <a:r>
              <a:rPr lang="en-US" altLang="zh-CN" sz="1200" b="0" i="0" kern="1200" dirty="0">
                <a:solidFill>
                  <a:schemeClr val="tx1"/>
                </a:solidFill>
                <a:effectLst/>
                <a:latin typeface="Arial" pitchFamily="34" charset="0"/>
                <a:ea typeface="+mn-ea"/>
                <a:cs typeface="+mn-cs"/>
              </a:rPr>
              <a:t>"Sarah Jones"</a:t>
            </a:r>
            <a:r>
              <a:rPr lang="zh-CN" altLang="en-US" sz="1200" b="0" i="0" kern="1200" dirty="0">
                <a:solidFill>
                  <a:schemeClr val="tx1"/>
                </a:solidFill>
                <a:effectLst/>
                <a:latin typeface="Arial" pitchFamily="34" charset="0"/>
                <a:ea typeface="+mn-ea"/>
                <a:cs typeface="+mn-cs"/>
              </a:rPr>
              <a:t>），有些人的年龄小于</a:t>
            </a:r>
            <a:r>
              <a:rPr lang="en-US" altLang="zh-CN" sz="1200" b="0" i="0" kern="1200" dirty="0">
                <a:solidFill>
                  <a:schemeClr val="tx1"/>
                </a:solidFill>
                <a:effectLst/>
                <a:latin typeface="Arial" pitchFamily="34" charset="0"/>
                <a:ea typeface="+mn-ea"/>
                <a:cs typeface="+mn-cs"/>
              </a:rPr>
              <a:t>24</a:t>
            </a:r>
            <a:r>
              <a:rPr lang="zh-CN" altLang="en-US" sz="1200" b="0" i="0" kern="1200" dirty="0">
                <a:solidFill>
                  <a:schemeClr val="tx1"/>
                </a:solidFill>
                <a:effectLst/>
                <a:latin typeface="Arial" pitchFamily="34" charset="0"/>
                <a:ea typeface="+mn-ea"/>
                <a:cs typeface="+mn-cs"/>
              </a:rPr>
              <a:t>（</a:t>
            </a:r>
            <a:r>
              <a:rPr lang="en-US" altLang="zh-CN" sz="1200" b="0" i="0" kern="1200" dirty="0">
                <a:solidFill>
                  <a:schemeClr val="tx1"/>
                </a:solidFill>
                <a:effectLst/>
                <a:latin typeface="Arial" pitchFamily="34" charset="0"/>
                <a:ea typeface="+mn-ea"/>
                <a:cs typeface="+mn-cs"/>
              </a:rPr>
              <a:t>"Matt Jones" </a:t>
            </a:r>
            <a:r>
              <a:rPr lang="zh-CN" altLang="en-US" sz="1200" b="0" i="0" kern="1200" dirty="0">
                <a:solidFill>
                  <a:schemeClr val="tx1"/>
                </a:solidFill>
                <a:effectLst/>
                <a:latin typeface="Arial" pitchFamily="34" charset="0"/>
                <a:ea typeface="+mn-ea"/>
                <a:cs typeface="+mn-cs"/>
              </a:rPr>
              <a:t>），他们的名字信息也会出现在查询结果中。下面的查询要求，如果有年龄信息，那么年龄必须大于</a:t>
            </a:r>
            <a:r>
              <a:rPr lang="en-US" altLang="zh-CN" sz="1200" b="0" i="0" kern="1200" dirty="0">
                <a:solidFill>
                  <a:schemeClr val="tx1"/>
                </a:solidFill>
                <a:effectLst/>
                <a:latin typeface="Arial" pitchFamily="34" charset="0"/>
                <a:ea typeface="+mn-ea"/>
                <a:cs typeface="+mn-cs"/>
              </a:rPr>
              <a:t>24</a:t>
            </a:r>
            <a:r>
              <a:rPr lang="zh-CN" altLang="en-US" sz="1200" b="0" i="0" kern="1200" dirty="0">
                <a:solidFill>
                  <a:schemeClr val="tx1"/>
                </a:solidFill>
                <a:effectLst/>
                <a:latin typeface="Arial" pitchFamily="34" charset="0"/>
                <a:ea typeface="+mn-ea"/>
                <a:cs typeface="+mn-cs"/>
              </a:rPr>
              <a:t>，否则不是期望的查询结果。</a:t>
            </a:r>
          </a:p>
          <a:p>
            <a:r>
              <a:rPr lang="en-US" altLang="zh-CN" sz="1200" b="0" i="0" kern="1200" dirty="0">
                <a:solidFill>
                  <a:schemeClr val="tx1"/>
                </a:solidFill>
                <a:effectLst/>
                <a:latin typeface="Arial" pitchFamily="34" charset="0"/>
                <a:ea typeface="+mn-ea"/>
                <a:cs typeface="+mn-cs"/>
              </a:rPr>
              <a:t>PREFIX </a:t>
            </a:r>
            <a:r>
              <a:rPr lang="en-US" altLang="zh-CN" sz="1200" b="0" i="0" kern="1200" dirty="0" err="1">
                <a:solidFill>
                  <a:schemeClr val="tx1"/>
                </a:solidFill>
                <a:effectLst/>
                <a:latin typeface="Arial" pitchFamily="34" charset="0"/>
                <a:ea typeface="+mn-ea"/>
                <a:cs typeface="+mn-cs"/>
              </a:rPr>
              <a:t>vcard</a:t>
            </a:r>
            <a:r>
              <a:rPr lang="en-US" altLang="zh-CN" sz="1200" b="0" i="0" kern="1200" dirty="0">
                <a:solidFill>
                  <a:schemeClr val="tx1"/>
                </a:solidFill>
                <a:effectLst/>
                <a:latin typeface="Arial" pitchFamily="34" charset="0"/>
                <a:ea typeface="+mn-ea"/>
                <a:cs typeface="+mn-cs"/>
              </a:rPr>
              <a:t>:&lt;http://www.w3.org/2001/vcard-rdf/3.0#&gt;</a:t>
            </a:r>
          </a:p>
          <a:p>
            <a:r>
              <a:rPr lang="en-US" altLang="zh-CN" sz="1200" b="0" i="0" kern="1200" dirty="0">
                <a:solidFill>
                  <a:schemeClr val="tx1"/>
                </a:solidFill>
                <a:effectLst/>
                <a:latin typeface="Arial" pitchFamily="34" charset="0"/>
                <a:ea typeface="+mn-ea"/>
                <a:cs typeface="+mn-cs"/>
              </a:rPr>
              <a:t>SELECT ?name ?age</a:t>
            </a:r>
          </a:p>
          <a:p>
            <a:r>
              <a:rPr lang="en-US" altLang="zh-CN" sz="1200" b="0" i="0" kern="1200" dirty="0">
                <a:solidFill>
                  <a:schemeClr val="tx1"/>
                </a:solidFill>
                <a:effectLst/>
                <a:latin typeface="Arial" pitchFamily="34" charset="0"/>
                <a:ea typeface="+mn-ea"/>
                <a:cs typeface="+mn-cs"/>
              </a:rPr>
              <a:t>WHERE</a:t>
            </a:r>
          </a:p>
          <a:p>
            <a:r>
              <a:rPr lang="en-US" altLang="zh-CN" sz="1200" b="0" i="0" kern="1200" dirty="0">
                <a:solidFill>
                  <a:schemeClr val="tx1"/>
                </a:solidFill>
                <a:effectLst/>
                <a:latin typeface="Arial" pitchFamily="34" charset="0"/>
                <a:ea typeface="+mn-ea"/>
                <a:cs typeface="+mn-cs"/>
              </a:rPr>
              <a:t>{ ?person </a:t>
            </a:r>
            <a:r>
              <a:rPr lang="en-US" altLang="zh-CN" sz="1200" b="0" i="0" kern="1200" dirty="0" err="1">
                <a:solidFill>
                  <a:schemeClr val="tx1"/>
                </a:solidFill>
                <a:effectLst/>
                <a:latin typeface="Arial" pitchFamily="34" charset="0"/>
                <a:ea typeface="+mn-ea"/>
                <a:cs typeface="+mn-cs"/>
              </a:rPr>
              <a:t>vcard:FN</a:t>
            </a:r>
            <a:r>
              <a:rPr lang="en-US" altLang="zh-CN" sz="1200" b="0" i="0" kern="1200" dirty="0">
                <a:solidFill>
                  <a:schemeClr val="tx1"/>
                </a:solidFill>
                <a:effectLst/>
                <a:latin typeface="Arial" pitchFamily="34" charset="0"/>
                <a:ea typeface="+mn-ea"/>
                <a:cs typeface="+mn-cs"/>
              </a:rPr>
              <a:t>  ?name .</a:t>
            </a:r>
          </a:p>
          <a:p>
            <a:r>
              <a:rPr lang="en-US" altLang="zh-CN" sz="1200" b="0" i="0" kern="1200" dirty="0">
                <a:solidFill>
                  <a:schemeClr val="tx1"/>
                </a:solidFill>
                <a:effectLst/>
                <a:latin typeface="Arial" pitchFamily="34" charset="0"/>
                <a:ea typeface="+mn-ea"/>
                <a:cs typeface="+mn-cs"/>
              </a:rPr>
              <a:t>  OPTIONAL { ?person </a:t>
            </a:r>
            <a:r>
              <a:rPr lang="en-US" altLang="zh-CN" sz="1200" b="0" i="0" kern="1200" dirty="0" err="1">
                <a:solidFill>
                  <a:schemeClr val="tx1"/>
                </a:solidFill>
                <a:effectLst/>
                <a:latin typeface="Arial" pitchFamily="34" charset="0"/>
                <a:ea typeface="+mn-ea"/>
                <a:cs typeface="+mn-cs"/>
              </a:rPr>
              <a:t>vcard:Age</a:t>
            </a:r>
            <a:r>
              <a:rPr lang="en-US" altLang="zh-CN" sz="1200" b="0" i="0" kern="1200" dirty="0">
                <a:solidFill>
                  <a:schemeClr val="tx1"/>
                </a:solidFill>
                <a:effectLst/>
                <a:latin typeface="Arial" pitchFamily="34" charset="0"/>
                <a:ea typeface="+mn-ea"/>
                <a:cs typeface="+mn-cs"/>
              </a:rPr>
              <a:t> ?age . }</a:t>
            </a:r>
          </a:p>
          <a:p>
            <a:r>
              <a:rPr lang="en-US" altLang="zh-CN" sz="1200" b="0" i="0" kern="1200" dirty="0">
                <a:solidFill>
                  <a:schemeClr val="tx1"/>
                </a:solidFill>
                <a:effectLst/>
                <a:latin typeface="Arial" pitchFamily="34" charset="0"/>
                <a:ea typeface="+mn-ea"/>
                <a:cs typeface="+mn-cs"/>
              </a:rPr>
              <a:t>  FILTER ( !bound(?age) || ?age &gt; 24 )</a:t>
            </a:r>
          </a:p>
          <a:p>
            <a:r>
              <a:rPr lang="en-US" altLang="zh-CN" sz="1200" b="0" i="0" kern="1200" dirty="0">
                <a:solidFill>
                  <a:schemeClr val="tx1"/>
                </a:solidFill>
                <a:effectLst/>
                <a:latin typeface="Arial" pitchFamily="34" charset="0"/>
                <a:ea typeface="+mn-ea"/>
                <a:cs typeface="+mn-cs"/>
              </a:rPr>
              <a:t>}</a:t>
            </a:r>
          </a:p>
          <a:p>
            <a:r>
              <a:rPr lang="zh-CN" altLang="en-US" sz="1200" b="0" i="0" kern="1200" dirty="0">
                <a:solidFill>
                  <a:schemeClr val="tx1"/>
                </a:solidFill>
                <a:effectLst/>
                <a:latin typeface="Arial" pitchFamily="34" charset="0"/>
                <a:ea typeface="+mn-ea"/>
                <a:cs typeface="+mn-cs"/>
              </a:rPr>
              <a:t>语句 </a:t>
            </a:r>
            <a:r>
              <a:rPr lang="en-US" altLang="zh-CN" sz="1200" b="0" i="0" kern="1200" dirty="0">
                <a:solidFill>
                  <a:schemeClr val="tx1"/>
                </a:solidFill>
                <a:effectLst/>
                <a:latin typeface="Arial" pitchFamily="34" charset="0"/>
                <a:ea typeface="+mn-ea"/>
                <a:cs typeface="+mn-cs"/>
              </a:rPr>
              <a:t>!bound(?age) || ?age &gt; 24  </a:t>
            </a:r>
            <a:r>
              <a:rPr lang="zh-CN" altLang="en-US" sz="1200" b="0" i="0" kern="1200" dirty="0">
                <a:solidFill>
                  <a:schemeClr val="tx1"/>
                </a:solidFill>
                <a:effectLst/>
                <a:latin typeface="Arial" pitchFamily="34" charset="0"/>
                <a:ea typeface="+mn-ea"/>
                <a:cs typeface="+mn-cs"/>
              </a:rPr>
              <a:t>的意思是，没有（未绑定）</a:t>
            </a:r>
            <a:r>
              <a:rPr lang="en-US" altLang="zh-CN" sz="1200" b="0" i="0" kern="1200" dirty="0">
                <a:solidFill>
                  <a:schemeClr val="tx1"/>
                </a:solidFill>
                <a:effectLst/>
                <a:latin typeface="Arial" pitchFamily="34" charset="0"/>
                <a:ea typeface="+mn-ea"/>
                <a:cs typeface="+mn-cs"/>
              </a:rPr>
              <a:t>age</a:t>
            </a:r>
            <a:r>
              <a:rPr lang="zh-CN" altLang="en-US" sz="1200" b="0" i="0" kern="1200" dirty="0">
                <a:solidFill>
                  <a:schemeClr val="tx1"/>
                </a:solidFill>
                <a:effectLst/>
                <a:latin typeface="Arial" pitchFamily="34" charset="0"/>
                <a:ea typeface="+mn-ea"/>
                <a:cs typeface="+mn-cs"/>
              </a:rPr>
              <a:t>或者</a:t>
            </a:r>
            <a:r>
              <a:rPr lang="en-US" altLang="zh-CN" sz="1200" b="0" i="0" kern="1200" dirty="0">
                <a:solidFill>
                  <a:schemeClr val="tx1"/>
                </a:solidFill>
                <a:effectLst/>
                <a:latin typeface="Arial" pitchFamily="34" charset="0"/>
                <a:ea typeface="+mn-ea"/>
                <a:cs typeface="+mn-cs"/>
              </a:rPr>
              <a:t>age</a:t>
            </a:r>
            <a:r>
              <a:rPr lang="zh-CN" altLang="en-US" sz="1200" b="0" i="0" kern="1200" dirty="0">
                <a:solidFill>
                  <a:schemeClr val="tx1"/>
                </a:solidFill>
                <a:effectLst/>
                <a:latin typeface="Arial" pitchFamily="34" charset="0"/>
                <a:ea typeface="+mn-ea"/>
                <a:cs typeface="+mn-cs"/>
              </a:rPr>
              <a:t>大于</a:t>
            </a:r>
            <a:r>
              <a:rPr lang="en-US" altLang="zh-CN" sz="1200" b="0" i="0" kern="1200" dirty="0">
                <a:solidFill>
                  <a:schemeClr val="tx1"/>
                </a:solidFill>
                <a:effectLst/>
                <a:latin typeface="Arial" pitchFamily="34" charset="0"/>
                <a:ea typeface="+mn-ea"/>
                <a:cs typeface="+mn-cs"/>
              </a:rPr>
              <a:t>24</a:t>
            </a:r>
            <a:r>
              <a:rPr lang="zh-CN" altLang="en-US" sz="1200" b="0" i="0" kern="1200" dirty="0">
                <a:solidFill>
                  <a:schemeClr val="tx1"/>
                </a:solidFill>
                <a:effectLst/>
                <a:latin typeface="Arial" pitchFamily="34" charset="0"/>
                <a:ea typeface="+mn-ea"/>
                <a:cs typeface="+mn-cs"/>
              </a:rPr>
              <a:t>。如此，年龄小于</a:t>
            </a:r>
            <a:r>
              <a:rPr lang="en-US" altLang="zh-CN" sz="1200" b="0" i="0" kern="1200" dirty="0">
                <a:solidFill>
                  <a:schemeClr val="tx1"/>
                </a:solidFill>
                <a:effectLst/>
                <a:latin typeface="Arial" pitchFamily="34" charset="0"/>
                <a:ea typeface="+mn-ea"/>
                <a:cs typeface="+mn-cs"/>
              </a:rPr>
              <a:t>24</a:t>
            </a:r>
            <a:r>
              <a:rPr lang="zh-CN" altLang="en-US" sz="1200" b="0" i="0" kern="1200" dirty="0">
                <a:solidFill>
                  <a:schemeClr val="tx1"/>
                </a:solidFill>
                <a:effectLst/>
                <a:latin typeface="Arial" pitchFamily="34" charset="0"/>
                <a:ea typeface="+mn-ea"/>
                <a:cs typeface="+mn-cs"/>
              </a:rPr>
              <a:t>的</a:t>
            </a:r>
            <a:r>
              <a:rPr lang="en-US" altLang="zh-CN" sz="1200" b="0" i="0" kern="1200" dirty="0">
                <a:solidFill>
                  <a:schemeClr val="tx1"/>
                </a:solidFill>
                <a:effectLst/>
                <a:latin typeface="Arial" pitchFamily="34" charset="0"/>
                <a:ea typeface="+mn-ea"/>
                <a:cs typeface="+mn-cs"/>
              </a:rPr>
              <a:t>"Matt Jones"</a:t>
            </a:r>
            <a:r>
              <a:rPr lang="zh-CN" altLang="en-US" sz="1200" b="0" i="0" kern="1200" dirty="0">
                <a:solidFill>
                  <a:schemeClr val="tx1"/>
                </a:solidFill>
                <a:effectLst/>
                <a:latin typeface="Arial" pitchFamily="34" charset="0"/>
                <a:ea typeface="+mn-ea"/>
                <a:cs typeface="+mn-cs"/>
              </a:rPr>
              <a:t>就不会出现在这个查询的结果中了。</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name          | age |</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"Sarah Jones" |     |</a:t>
            </a:r>
          </a:p>
          <a:p>
            <a:r>
              <a:rPr lang="en-US" altLang="zh-CN" sz="1200" b="0" i="0" kern="1200" dirty="0">
                <a:solidFill>
                  <a:schemeClr val="tx1"/>
                </a:solidFill>
                <a:effectLst/>
                <a:latin typeface="Arial" pitchFamily="34" charset="0"/>
                <a:ea typeface="+mn-ea"/>
                <a:cs typeface="+mn-cs"/>
              </a:rPr>
              <a:t>| "John Smith"  | 44  |</a:t>
            </a:r>
          </a:p>
          <a:p>
            <a:r>
              <a:rPr lang="en-US" altLang="zh-CN" sz="1200" b="0" i="0" kern="1200" dirty="0">
                <a:solidFill>
                  <a:schemeClr val="tx1"/>
                </a:solidFill>
                <a:effectLst/>
                <a:latin typeface="Arial" pitchFamily="34" charset="0"/>
                <a:ea typeface="+mn-ea"/>
                <a:cs typeface="+mn-cs"/>
              </a:rPr>
              <a:t>| "Becky Smith" | 30  |</a:t>
            </a:r>
          </a:p>
          <a:p>
            <a:r>
              <a:rPr lang="en-US" altLang="zh-CN" sz="1200" b="0" i="0" kern="1200" dirty="0">
                <a:solidFill>
                  <a:schemeClr val="tx1"/>
                </a:solidFill>
                <a:effectLst/>
                <a:latin typeface="Arial" pitchFamily="34" charset="0"/>
                <a:ea typeface="+mn-ea"/>
                <a:cs typeface="+mn-cs"/>
              </a:rPr>
              <a:t>-----------------------</a:t>
            </a:r>
          </a:p>
          <a:p>
            <a:r>
              <a:rPr lang="en-US" altLang="zh-CN" sz="1200" b="1" i="0" kern="1200" dirty="0">
                <a:solidFill>
                  <a:schemeClr val="tx1"/>
                </a:solidFill>
                <a:effectLst/>
                <a:latin typeface="Arial" pitchFamily="34" charset="0"/>
                <a:ea typeface="+mn-ea"/>
                <a:cs typeface="+mn-cs"/>
              </a:rPr>
              <a:t>2.5 </a:t>
            </a:r>
            <a:r>
              <a:rPr lang="zh-CN" altLang="en-US" sz="1200" b="1" i="0" kern="1200" dirty="0">
                <a:solidFill>
                  <a:schemeClr val="tx1"/>
                </a:solidFill>
                <a:effectLst/>
                <a:latin typeface="Arial" pitchFamily="34" charset="0"/>
                <a:ea typeface="+mn-ea"/>
                <a:cs typeface="+mn-cs"/>
              </a:rPr>
              <a:t>联合查询</a:t>
            </a:r>
          </a:p>
          <a:p>
            <a:r>
              <a:rPr lang="en-US" altLang="zh-CN" sz="1200" b="0" i="0" kern="1200" dirty="0">
                <a:solidFill>
                  <a:schemeClr val="tx1"/>
                </a:solidFill>
                <a:effectLst/>
                <a:latin typeface="Arial" pitchFamily="34" charset="0"/>
                <a:ea typeface="+mn-ea"/>
                <a:cs typeface="+mn-cs"/>
              </a:rPr>
              <a:t>· vCard</a:t>
            </a:r>
            <a:r>
              <a:rPr lang="zh-CN" altLang="en-US" sz="1200" b="0" i="0" kern="1200" dirty="0">
                <a:solidFill>
                  <a:schemeClr val="tx1"/>
                </a:solidFill>
                <a:effectLst/>
                <a:latin typeface="Arial" pitchFamily="34" charset="0"/>
                <a:ea typeface="+mn-ea"/>
                <a:cs typeface="+mn-cs"/>
              </a:rPr>
              <a:t>词汇表和</a:t>
            </a:r>
            <a:r>
              <a:rPr lang="en-US" altLang="zh-CN" sz="1200" b="0" i="0" kern="1200" dirty="0">
                <a:solidFill>
                  <a:schemeClr val="tx1"/>
                </a:solidFill>
                <a:effectLst/>
                <a:latin typeface="Arial" pitchFamily="34" charset="0"/>
                <a:ea typeface="+mn-ea"/>
                <a:cs typeface="+mn-cs"/>
              </a:rPr>
              <a:t>FOAF</a:t>
            </a:r>
            <a:r>
              <a:rPr lang="zh-CN" altLang="en-US" sz="1200" b="0" i="0" kern="1200" dirty="0">
                <a:solidFill>
                  <a:schemeClr val="tx1"/>
                </a:solidFill>
                <a:effectLst/>
                <a:latin typeface="Arial" pitchFamily="34" charset="0"/>
                <a:ea typeface="+mn-ea"/>
                <a:cs typeface="+mn-cs"/>
              </a:rPr>
              <a:t>词汇表都可以表示人的信息，比如</a:t>
            </a:r>
            <a:r>
              <a:rPr lang="en-US" altLang="zh-CN" sz="1200" b="0" i="0" kern="1200" dirty="0">
                <a:solidFill>
                  <a:schemeClr val="tx1"/>
                </a:solidFill>
                <a:effectLst/>
                <a:latin typeface="Arial" pitchFamily="34" charset="0"/>
                <a:ea typeface="+mn-ea"/>
                <a:cs typeface="+mn-cs"/>
              </a:rPr>
              <a:t>vCard</a:t>
            </a:r>
            <a:r>
              <a:rPr lang="zh-CN" altLang="en-US" sz="1200" b="0" i="0" kern="1200" dirty="0">
                <a:solidFill>
                  <a:schemeClr val="tx1"/>
                </a:solidFill>
                <a:effectLst/>
                <a:latin typeface="Arial" pitchFamily="34" charset="0"/>
                <a:ea typeface="+mn-ea"/>
                <a:cs typeface="+mn-cs"/>
              </a:rPr>
              <a:t>中的</a:t>
            </a:r>
            <a:r>
              <a:rPr lang="en-US" altLang="zh-CN" sz="1200" b="0" i="0" kern="1200" dirty="0" err="1">
                <a:solidFill>
                  <a:schemeClr val="tx1"/>
                </a:solidFill>
                <a:effectLst/>
                <a:latin typeface="Arial" pitchFamily="34" charset="0"/>
                <a:ea typeface="+mn-ea"/>
                <a:cs typeface="+mn-cs"/>
              </a:rPr>
              <a:t>vCard:FN</a:t>
            </a:r>
            <a:r>
              <a:rPr lang="en-US" altLang="zh-CN" sz="1200" b="0" i="0" kern="1200" dirty="0">
                <a:solidFill>
                  <a:schemeClr val="tx1"/>
                </a:solidFill>
                <a:effectLst/>
                <a:latin typeface="Arial" pitchFamily="34" charset="0"/>
                <a:ea typeface="+mn-ea"/>
                <a:cs typeface="+mn-cs"/>
              </a:rPr>
              <a:t>, FOAF</a:t>
            </a:r>
            <a:r>
              <a:rPr lang="zh-CN" altLang="en-US" sz="1200" b="0" i="0" kern="1200" dirty="0">
                <a:solidFill>
                  <a:schemeClr val="tx1"/>
                </a:solidFill>
                <a:effectLst/>
                <a:latin typeface="Arial" pitchFamily="34" charset="0"/>
                <a:ea typeface="+mn-ea"/>
                <a:cs typeface="+mn-cs"/>
              </a:rPr>
              <a:t>中的</a:t>
            </a:r>
            <a:r>
              <a:rPr lang="en-US" altLang="zh-CN" sz="1200" b="0" i="0" kern="1200" dirty="0" err="1">
                <a:solidFill>
                  <a:schemeClr val="tx1"/>
                </a:solidFill>
                <a:effectLst/>
                <a:latin typeface="Arial" pitchFamily="34" charset="0"/>
                <a:ea typeface="+mn-ea"/>
                <a:cs typeface="+mn-cs"/>
              </a:rPr>
              <a:t>foaf:name</a:t>
            </a:r>
            <a:r>
              <a:rPr lang="en-US" altLang="zh-CN" sz="1200" b="0" i="0" kern="1200" dirty="0">
                <a:solidFill>
                  <a:schemeClr val="tx1"/>
                </a:solidFill>
                <a:effectLst/>
                <a:latin typeface="Arial" pitchFamily="34" charset="0"/>
                <a:ea typeface="+mn-ea"/>
                <a:cs typeface="+mn-cs"/>
              </a:rPr>
              <a:t>.</a:t>
            </a:r>
            <a:r>
              <a:rPr lang="zh-CN" altLang="en-US" sz="1200" b="0" i="0" kern="1200" dirty="0">
                <a:solidFill>
                  <a:schemeClr val="tx1"/>
                </a:solidFill>
                <a:effectLst/>
                <a:latin typeface="Arial" pitchFamily="34" charset="0"/>
                <a:ea typeface="+mn-ea"/>
                <a:cs typeface="+mn-cs"/>
              </a:rPr>
              <a:t>这一节介绍在一个</a:t>
            </a:r>
            <a:r>
              <a:rPr lang="en-US" altLang="zh-CN" sz="1200" b="0" i="0" kern="1200" dirty="0">
                <a:solidFill>
                  <a:schemeClr val="tx1"/>
                </a:solidFill>
                <a:effectLst/>
                <a:latin typeface="Arial" pitchFamily="34" charset="0"/>
                <a:ea typeface="+mn-ea"/>
                <a:cs typeface="+mn-cs"/>
              </a:rPr>
              <a:t>RDF</a:t>
            </a:r>
            <a:r>
              <a:rPr lang="zh-CN" altLang="en-US" sz="1200" b="0" i="0" kern="1200" dirty="0">
                <a:solidFill>
                  <a:schemeClr val="tx1"/>
                </a:solidFill>
                <a:effectLst/>
                <a:latin typeface="Arial" pitchFamily="34" charset="0"/>
                <a:ea typeface="+mn-ea"/>
                <a:cs typeface="+mn-cs"/>
              </a:rPr>
              <a:t>图同时用</a:t>
            </a:r>
            <a:r>
              <a:rPr lang="en-US" altLang="zh-CN" sz="1200" b="0" i="0" kern="1200" dirty="0" err="1">
                <a:solidFill>
                  <a:schemeClr val="tx1"/>
                </a:solidFill>
                <a:effectLst/>
                <a:latin typeface="Arial" pitchFamily="34" charset="0"/>
                <a:ea typeface="+mn-ea"/>
                <a:cs typeface="+mn-cs"/>
              </a:rPr>
              <a:t>vCard:FN</a:t>
            </a:r>
            <a:r>
              <a:rPr lang="zh-CN" altLang="en-US" sz="1200" b="0" i="0" kern="1200" dirty="0">
                <a:solidFill>
                  <a:schemeClr val="tx1"/>
                </a:solidFill>
                <a:effectLst/>
                <a:latin typeface="Arial" pitchFamily="34" charset="0"/>
                <a:ea typeface="+mn-ea"/>
                <a:cs typeface="+mn-cs"/>
              </a:rPr>
              <a:t>和</a:t>
            </a:r>
            <a:r>
              <a:rPr lang="en-US" altLang="zh-CN" sz="1200" b="0" i="0" kern="1200" dirty="0" err="1">
                <a:solidFill>
                  <a:schemeClr val="tx1"/>
                </a:solidFill>
                <a:effectLst/>
                <a:latin typeface="Arial" pitchFamily="34" charset="0"/>
                <a:ea typeface="+mn-ea"/>
                <a:cs typeface="+mn-cs"/>
              </a:rPr>
              <a:t>foaf:name</a:t>
            </a:r>
            <a:r>
              <a:rPr lang="zh-CN" altLang="en-US" sz="1200" b="0" i="0" kern="1200" dirty="0">
                <a:solidFill>
                  <a:schemeClr val="tx1"/>
                </a:solidFill>
                <a:effectLst/>
                <a:latin typeface="Arial" pitchFamily="34" charset="0"/>
                <a:ea typeface="+mn-ea"/>
                <a:cs typeface="+mn-cs"/>
              </a:rPr>
              <a:t>表示人的信息时，如何查询相关数据。</a:t>
            </a:r>
          </a:p>
          <a:p>
            <a:r>
              <a:rPr lang="zh-CN" altLang="en-US" sz="1200" b="0" i="0" kern="1200" dirty="0">
                <a:solidFill>
                  <a:schemeClr val="tx1"/>
                </a:solidFill>
                <a:effectLst/>
                <a:latin typeface="Arial" pitchFamily="34" charset="0"/>
                <a:ea typeface="+mn-ea"/>
                <a:cs typeface="+mn-cs"/>
              </a:rPr>
              <a:t>注：</a:t>
            </a:r>
            <a:r>
              <a:rPr lang="en-US" altLang="zh-CN" sz="1200" b="0" i="0" kern="1200" dirty="0">
                <a:solidFill>
                  <a:schemeClr val="tx1"/>
                </a:solidFill>
                <a:effectLst/>
                <a:latin typeface="Arial" pitchFamily="34" charset="0"/>
                <a:ea typeface="+mn-ea"/>
                <a:cs typeface="+mn-cs"/>
              </a:rPr>
              <a:t>vCard</a:t>
            </a:r>
            <a:r>
              <a:rPr lang="zh-CN" altLang="en-US" sz="1200" b="0" i="0" kern="1200" dirty="0">
                <a:solidFill>
                  <a:schemeClr val="tx1"/>
                </a:solidFill>
                <a:effectLst/>
                <a:latin typeface="Arial" pitchFamily="34" charset="0"/>
                <a:ea typeface="+mn-ea"/>
                <a:cs typeface="+mn-cs"/>
              </a:rPr>
              <a:t>是电子商务中卡的一种文件格式标准，一般与邮件信息关联。</a:t>
            </a:r>
            <a:r>
              <a:rPr lang="en-US" altLang="zh-CN" sz="1200" b="0" i="0" kern="1200" dirty="0">
                <a:solidFill>
                  <a:schemeClr val="tx1"/>
                </a:solidFill>
                <a:effectLst/>
                <a:latin typeface="Arial" pitchFamily="34" charset="0"/>
                <a:ea typeface="+mn-ea"/>
                <a:cs typeface="+mn-cs"/>
              </a:rPr>
              <a:t>FOAF</a:t>
            </a:r>
            <a:r>
              <a:rPr lang="zh-CN" altLang="en-US" sz="1200" b="0" i="0" kern="1200" dirty="0">
                <a:solidFill>
                  <a:schemeClr val="tx1"/>
                </a:solidFill>
                <a:effectLst/>
                <a:latin typeface="Arial" pitchFamily="34" charset="0"/>
                <a:ea typeface="+mn-ea"/>
                <a:cs typeface="+mn-cs"/>
              </a:rPr>
              <a:t>（</a:t>
            </a:r>
            <a:r>
              <a:rPr lang="en-US" altLang="zh-CN" sz="1200" b="0" i="0" kern="1200" dirty="0">
                <a:solidFill>
                  <a:schemeClr val="tx1"/>
                </a:solidFill>
                <a:effectLst/>
                <a:latin typeface="Arial" pitchFamily="34" charset="0"/>
                <a:ea typeface="+mn-ea"/>
                <a:cs typeface="+mn-cs"/>
              </a:rPr>
              <a:t>http://xmlns.com/foaf/0.1/</a:t>
            </a:r>
            <a:r>
              <a:rPr lang="zh-CN" altLang="en-US" sz="1200" b="0" i="0" kern="1200" dirty="0">
                <a:solidFill>
                  <a:schemeClr val="tx1"/>
                </a:solidFill>
                <a:effectLst/>
                <a:latin typeface="Arial" pitchFamily="34" charset="0"/>
                <a:ea typeface="+mn-ea"/>
                <a:cs typeface="+mn-cs"/>
              </a:rPr>
              <a:t>）是一种</a:t>
            </a:r>
            <a:r>
              <a:rPr lang="en-US" altLang="zh-CN" sz="1200" b="0" i="0" kern="1200" dirty="0">
                <a:solidFill>
                  <a:schemeClr val="tx1"/>
                </a:solidFill>
                <a:effectLst/>
                <a:latin typeface="Arial" pitchFamily="34" charset="0"/>
                <a:ea typeface="+mn-ea"/>
                <a:cs typeface="+mn-cs"/>
              </a:rPr>
              <a:t>RDF</a:t>
            </a:r>
            <a:r>
              <a:rPr lang="zh-CN" altLang="en-US" sz="1200" b="0" i="0" kern="1200" dirty="0">
                <a:solidFill>
                  <a:schemeClr val="tx1"/>
                </a:solidFill>
                <a:effectLst/>
                <a:latin typeface="Arial" pitchFamily="34" charset="0"/>
                <a:ea typeface="+mn-ea"/>
                <a:cs typeface="+mn-cs"/>
              </a:rPr>
              <a:t>的应用，所列网址有它的规范。</a:t>
            </a:r>
          </a:p>
          <a:p>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一个</a:t>
            </a:r>
            <a:r>
              <a:rPr lang="en-US" altLang="zh-CN" sz="1200" b="0" i="0" kern="1200" dirty="0">
                <a:solidFill>
                  <a:schemeClr val="tx1"/>
                </a:solidFill>
                <a:effectLst/>
                <a:latin typeface="Arial" pitchFamily="34" charset="0"/>
                <a:ea typeface="+mn-ea"/>
                <a:cs typeface="+mn-cs"/>
              </a:rPr>
              <a:t>RDF</a:t>
            </a:r>
            <a:r>
              <a:rPr lang="zh-CN" altLang="en-US" sz="1200" b="0" i="0" kern="1200" dirty="0">
                <a:solidFill>
                  <a:schemeClr val="tx1"/>
                </a:solidFill>
                <a:effectLst/>
                <a:latin typeface="Arial" pitchFamily="34" charset="0"/>
                <a:ea typeface="+mn-ea"/>
                <a:cs typeface="+mn-cs"/>
              </a:rPr>
              <a:t>文件，</a:t>
            </a:r>
            <a:r>
              <a:rPr lang="en-US" altLang="zh-CN" sz="1200" b="0" i="0" kern="1200" dirty="0">
                <a:solidFill>
                  <a:schemeClr val="tx1"/>
                </a:solidFill>
                <a:effectLst/>
                <a:latin typeface="Arial" pitchFamily="34" charset="0"/>
                <a:ea typeface="+mn-ea"/>
                <a:cs typeface="+mn-cs"/>
              </a:rPr>
              <a:t>r3.rdf</a:t>
            </a:r>
            <a:r>
              <a:rPr lang="zh-CN" altLang="en-US" sz="1200" b="0" i="0" kern="1200" dirty="0">
                <a:solidFill>
                  <a:schemeClr val="tx1"/>
                </a:solidFill>
                <a:effectLst/>
                <a:latin typeface="Arial" pitchFamily="34" charset="0"/>
                <a:ea typeface="+mn-ea"/>
                <a:cs typeface="+mn-cs"/>
              </a:rPr>
              <a:t>文件的的内容为</a:t>
            </a:r>
          </a:p>
          <a:p>
            <a:r>
              <a:rPr lang="en-US" altLang="zh-CN" sz="1200" b="0" i="0" kern="1200" dirty="0">
                <a:solidFill>
                  <a:schemeClr val="tx1"/>
                </a:solidFill>
                <a:effectLst/>
                <a:latin typeface="Arial" pitchFamily="34" charset="0"/>
                <a:ea typeface="+mn-ea"/>
                <a:cs typeface="+mn-cs"/>
              </a:rPr>
              <a:t>&lt;?xml version="1.0"?&gt;</a:t>
            </a:r>
          </a:p>
          <a:p>
            <a:r>
              <a:rPr lang="en-US" altLang="zh-CN" sz="1200" b="0" i="0" kern="1200" dirty="0">
                <a:solidFill>
                  <a:schemeClr val="tx1"/>
                </a:solidFill>
                <a:effectLst/>
                <a:latin typeface="Arial" pitchFamily="34" charset="0"/>
                <a:ea typeface="+mn-ea"/>
                <a:cs typeface="+mn-cs"/>
              </a:rPr>
              <a:t>&lt;</a:t>
            </a:r>
            <a:r>
              <a:rPr lang="en-US" altLang="zh-CN" sz="1200" b="0" i="0" kern="1200" dirty="0" err="1">
                <a:solidFill>
                  <a:schemeClr val="tx1"/>
                </a:solidFill>
                <a:effectLst/>
                <a:latin typeface="Arial" pitchFamily="34" charset="0"/>
                <a:ea typeface="+mn-ea"/>
                <a:cs typeface="+mn-cs"/>
              </a:rPr>
              <a:t>rdf:RDF</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xmlns:rdf</a:t>
            </a:r>
            <a:r>
              <a:rPr lang="en-US" altLang="zh-CN" sz="1200" b="0" i="0" kern="1200" dirty="0">
                <a:solidFill>
                  <a:schemeClr val="tx1"/>
                </a:solidFill>
                <a:effectLst/>
                <a:latin typeface="Arial" pitchFamily="34" charset="0"/>
                <a:ea typeface="+mn-ea"/>
                <a:cs typeface="+mn-cs"/>
              </a:rPr>
              <a:t>="http://www.w3.org/1999/02/22-rdf-syntax-ns#"</a:t>
            </a:r>
          </a:p>
          <a:p>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xmlns:foaf</a:t>
            </a:r>
            <a:r>
              <a:rPr lang="en-US" altLang="zh-CN" sz="1200" b="0" i="0" kern="1200" dirty="0">
                <a:solidFill>
                  <a:schemeClr val="tx1"/>
                </a:solidFill>
                <a:effectLst/>
                <a:latin typeface="Arial" pitchFamily="34" charset="0"/>
                <a:ea typeface="+mn-ea"/>
                <a:cs typeface="+mn-cs"/>
              </a:rPr>
              <a:t>="http://xmlns.com/</a:t>
            </a:r>
            <a:r>
              <a:rPr lang="en-US" altLang="zh-CN" sz="1200" b="0" i="0" kern="1200" dirty="0" err="1">
                <a:solidFill>
                  <a:schemeClr val="tx1"/>
                </a:solidFill>
                <a:effectLst/>
                <a:latin typeface="Arial" pitchFamily="34" charset="0"/>
                <a:ea typeface="+mn-ea"/>
                <a:cs typeface="+mn-cs"/>
              </a:rPr>
              <a:t>foaf</a:t>
            </a:r>
            <a:r>
              <a:rPr lang="en-US" altLang="zh-CN" sz="1200" b="0" i="0" kern="1200" dirty="0">
                <a:solidFill>
                  <a:schemeClr val="tx1"/>
                </a:solidFill>
                <a:effectLst/>
                <a:latin typeface="Arial" pitchFamily="34" charset="0"/>
                <a:ea typeface="+mn-ea"/>
                <a:cs typeface="+mn-cs"/>
              </a:rPr>
              <a:t>/0.1/"</a:t>
            </a:r>
          </a:p>
          <a:p>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xmlns:vCard</a:t>
            </a:r>
            <a:r>
              <a:rPr lang="en-US" altLang="zh-CN" sz="1200" b="0" i="0" kern="1200" dirty="0">
                <a:solidFill>
                  <a:schemeClr val="tx1"/>
                </a:solidFill>
                <a:effectLst/>
                <a:latin typeface="Arial" pitchFamily="34" charset="0"/>
                <a:ea typeface="+mn-ea"/>
                <a:cs typeface="+mn-cs"/>
              </a:rPr>
              <a:t>="http://www.w3.org/2001/vcard-rdf/3.0#"&gt;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rdf:about</a:t>
            </a:r>
            <a:r>
              <a:rPr lang="en-US" altLang="zh-CN" sz="1200" b="0" i="0" kern="1200" dirty="0">
                <a:solidFill>
                  <a:schemeClr val="tx1"/>
                </a:solidFill>
                <a:effectLst/>
                <a:latin typeface="Arial" pitchFamily="34" charset="0"/>
                <a:ea typeface="+mn-ea"/>
                <a:cs typeface="+mn-cs"/>
              </a:rPr>
              <a:t>="http://somewhere/MattJones"&gt;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foaf:name</a:t>
            </a:r>
            <a:r>
              <a:rPr lang="en-US" altLang="zh-CN" sz="1200" b="0" i="0" kern="1200" dirty="0">
                <a:solidFill>
                  <a:schemeClr val="tx1"/>
                </a:solidFill>
                <a:effectLst/>
                <a:latin typeface="Arial" pitchFamily="34" charset="0"/>
                <a:ea typeface="+mn-ea"/>
                <a:cs typeface="+mn-cs"/>
              </a:rPr>
              <a:t>&gt;Matt Jones&lt;/</a:t>
            </a:r>
            <a:r>
              <a:rPr lang="en-US" altLang="zh-CN" sz="1200" b="0" i="0" kern="1200" dirty="0" err="1">
                <a:solidFill>
                  <a:schemeClr val="tx1"/>
                </a:solidFill>
                <a:effectLst/>
                <a:latin typeface="Arial" pitchFamily="34" charset="0"/>
                <a:ea typeface="+mn-ea"/>
                <a:cs typeface="+mn-cs"/>
              </a:rPr>
              <a:t>foaf:name</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rdf:about</a:t>
            </a:r>
            <a:r>
              <a:rPr lang="en-US" altLang="zh-CN" sz="1200" b="0" i="0" kern="1200" dirty="0">
                <a:solidFill>
                  <a:schemeClr val="tx1"/>
                </a:solidFill>
                <a:effectLst/>
                <a:latin typeface="Arial" pitchFamily="34" charset="0"/>
                <a:ea typeface="+mn-ea"/>
                <a:cs typeface="+mn-cs"/>
              </a:rPr>
              <a:t>="http://somewhere/SarahJones"&gt;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foaf:name</a:t>
            </a:r>
            <a:r>
              <a:rPr lang="en-US" altLang="zh-CN" sz="1200" b="0" i="0" kern="1200" dirty="0">
                <a:solidFill>
                  <a:schemeClr val="tx1"/>
                </a:solidFill>
                <a:effectLst/>
                <a:latin typeface="Arial" pitchFamily="34" charset="0"/>
                <a:ea typeface="+mn-ea"/>
                <a:cs typeface="+mn-cs"/>
              </a:rPr>
              <a:t>&gt;Sarah Jones&lt;/</a:t>
            </a:r>
            <a:r>
              <a:rPr lang="en-US" altLang="zh-CN" sz="1200" b="0" i="0" kern="1200" dirty="0" err="1">
                <a:solidFill>
                  <a:schemeClr val="tx1"/>
                </a:solidFill>
                <a:effectLst/>
                <a:latin typeface="Arial" pitchFamily="34" charset="0"/>
                <a:ea typeface="+mn-ea"/>
                <a:cs typeface="+mn-cs"/>
              </a:rPr>
              <a:t>foaf:name</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rdf:about</a:t>
            </a:r>
            <a:r>
              <a:rPr lang="en-US" altLang="zh-CN" sz="1200" b="0" i="0" kern="1200" dirty="0">
                <a:solidFill>
                  <a:schemeClr val="tx1"/>
                </a:solidFill>
                <a:effectLst/>
                <a:latin typeface="Arial" pitchFamily="34" charset="0"/>
                <a:ea typeface="+mn-ea"/>
                <a:cs typeface="+mn-cs"/>
              </a:rPr>
              <a:t>="http://somewhere/BeckySmith/"&gt;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vCard:name</a:t>
            </a:r>
            <a:r>
              <a:rPr lang="en-US" altLang="zh-CN" sz="1200" b="0" i="0" kern="1200" dirty="0">
                <a:solidFill>
                  <a:schemeClr val="tx1"/>
                </a:solidFill>
                <a:effectLst/>
                <a:latin typeface="Arial" pitchFamily="34" charset="0"/>
                <a:ea typeface="+mn-ea"/>
                <a:cs typeface="+mn-cs"/>
              </a:rPr>
              <a:t>&gt;Becky Smith&lt;/</a:t>
            </a:r>
            <a:r>
              <a:rPr lang="en-US" altLang="zh-CN" sz="1200" b="0" i="0" kern="1200" dirty="0" err="1">
                <a:solidFill>
                  <a:schemeClr val="tx1"/>
                </a:solidFill>
                <a:effectLst/>
                <a:latin typeface="Arial" pitchFamily="34" charset="0"/>
                <a:ea typeface="+mn-ea"/>
                <a:cs typeface="+mn-cs"/>
              </a:rPr>
              <a:t>vCard:name</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rdf:about</a:t>
            </a:r>
            <a:r>
              <a:rPr lang="en-US" altLang="zh-CN" sz="1200" b="0" i="0" kern="1200" dirty="0">
                <a:solidFill>
                  <a:schemeClr val="tx1"/>
                </a:solidFill>
                <a:effectLst/>
                <a:latin typeface="Arial" pitchFamily="34" charset="0"/>
                <a:ea typeface="+mn-ea"/>
                <a:cs typeface="+mn-cs"/>
              </a:rPr>
              <a:t>="http://somewhere/JohnSmith/"&gt;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vCard:name</a:t>
            </a:r>
            <a:r>
              <a:rPr lang="en-US" altLang="zh-CN" sz="1200" b="0" i="0" kern="1200" dirty="0">
                <a:solidFill>
                  <a:schemeClr val="tx1"/>
                </a:solidFill>
                <a:effectLst/>
                <a:latin typeface="Arial" pitchFamily="34" charset="0"/>
                <a:ea typeface="+mn-ea"/>
                <a:cs typeface="+mn-cs"/>
              </a:rPr>
              <a:t>&gt;John Smith&lt;/</a:t>
            </a:r>
            <a:r>
              <a:rPr lang="en-US" altLang="zh-CN" sz="1200" b="0" i="0" kern="1200" dirty="0" err="1">
                <a:solidFill>
                  <a:schemeClr val="tx1"/>
                </a:solidFill>
                <a:effectLst/>
                <a:latin typeface="Arial" pitchFamily="34" charset="0"/>
                <a:ea typeface="+mn-ea"/>
                <a:cs typeface="+mn-cs"/>
              </a:rPr>
              <a:t>vCard:name</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&lt;/</a:t>
            </a:r>
            <a:r>
              <a:rPr lang="en-US" altLang="zh-CN" sz="1200" b="0" i="0" kern="1200" dirty="0" err="1">
                <a:solidFill>
                  <a:schemeClr val="tx1"/>
                </a:solidFill>
                <a:effectLst/>
                <a:latin typeface="Arial" pitchFamily="34" charset="0"/>
                <a:ea typeface="+mn-ea"/>
                <a:cs typeface="+mn-cs"/>
              </a:rPr>
              <a:t>rdf:RDF</a:t>
            </a:r>
            <a:r>
              <a:rPr lang="en-US" altLang="zh-CN" sz="1200" b="0" i="0" kern="1200" dirty="0">
                <a:solidFill>
                  <a:schemeClr val="tx1"/>
                </a:solidFill>
                <a:effectLst/>
                <a:latin typeface="Arial" pitchFamily="34" charset="0"/>
                <a:ea typeface="+mn-ea"/>
                <a:cs typeface="+mn-cs"/>
              </a:rPr>
              <a:t>&gt;</a:t>
            </a:r>
          </a:p>
          <a:p>
            <a:r>
              <a:rPr lang="zh-CN" altLang="en-US" sz="1200" b="0" i="0" kern="1200" dirty="0">
                <a:solidFill>
                  <a:schemeClr val="tx1"/>
                </a:solidFill>
                <a:effectLst/>
                <a:latin typeface="Arial" pitchFamily="34" charset="0"/>
                <a:ea typeface="+mn-ea"/>
                <a:cs typeface="+mn-cs"/>
              </a:rPr>
              <a:t>它只是分别用</a:t>
            </a:r>
            <a:r>
              <a:rPr lang="en-US" altLang="zh-CN" sz="1200" b="0" i="0" kern="1200" dirty="0" err="1">
                <a:solidFill>
                  <a:schemeClr val="tx1"/>
                </a:solidFill>
                <a:effectLst/>
                <a:latin typeface="Arial" pitchFamily="34" charset="0"/>
                <a:ea typeface="+mn-ea"/>
                <a:cs typeface="+mn-cs"/>
              </a:rPr>
              <a:t>foaf:name</a:t>
            </a:r>
            <a:r>
              <a:rPr lang="zh-CN" altLang="en-US" sz="1200" b="0" i="0" kern="1200" dirty="0">
                <a:solidFill>
                  <a:schemeClr val="tx1"/>
                </a:solidFill>
                <a:effectLst/>
                <a:latin typeface="Arial" pitchFamily="34" charset="0"/>
                <a:ea typeface="+mn-ea"/>
                <a:cs typeface="+mn-cs"/>
              </a:rPr>
              <a:t>和</a:t>
            </a:r>
            <a:r>
              <a:rPr lang="en-US" altLang="zh-CN" sz="1200" b="0" i="0" kern="1200" dirty="0" err="1">
                <a:solidFill>
                  <a:schemeClr val="tx1"/>
                </a:solidFill>
                <a:effectLst/>
                <a:latin typeface="Arial" pitchFamily="34" charset="0"/>
                <a:ea typeface="+mn-ea"/>
                <a:cs typeface="+mn-cs"/>
              </a:rPr>
              <a:t>vcard:FN</a:t>
            </a:r>
            <a:r>
              <a:rPr lang="zh-CN" altLang="en-US" sz="1200" b="0" i="0" kern="1200" dirty="0">
                <a:solidFill>
                  <a:schemeClr val="tx1"/>
                </a:solidFill>
                <a:effectLst/>
                <a:latin typeface="Arial" pitchFamily="34" charset="0"/>
                <a:ea typeface="+mn-ea"/>
                <a:cs typeface="+mn-cs"/>
              </a:rPr>
              <a:t>描述了四个人名，这一节的查询将针对此文件。</a:t>
            </a:r>
          </a:p>
          <a:p>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查询人名信息</a:t>
            </a:r>
          </a:p>
          <a:p>
            <a:r>
              <a:rPr lang="en-US" altLang="zh-CN" sz="1200" b="0" i="0" kern="1200" dirty="0">
                <a:solidFill>
                  <a:schemeClr val="tx1"/>
                </a:solidFill>
                <a:effectLst/>
                <a:latin typeface="Arial" pitchFamily="34" charset="0"/>
                <a:ea typeface="+mn-ea"/>
                <a:cs typeface="+mn-cs"/>
              </a:rPr>
              <a:t>PREFIX </a:t>
            </a:r>
            <a:r>
              <a:rPr lang="en-US" altLang="zh-CN" sz="1200" b="0" i="0" kern="1200" dirty="0" err="1">
                <a:solidFill>
                  <a:schemeClr val="tx1"/>
                </a:solidFill>
                <a:effectLst/>
                <a:latin typeface="Arial" pitchFamily="34" charset="0"/>
                <a:ea typeface="+mn-ea"/>
                <a:cs typeface="+mn-cs"/>
              </a:rPr>
              <a:t>foaf</a:t>
            </a:r>
            <a:r>
              <a:rPr lang="en-US" altLang="zh-CN" sz="1200" b="0" i="0" kern="1200" dirty="0">
                <a:solidFill>
                  <a:schemeClr val="tx1"/>
                </a:solidFill>
                <a:effectLst/>
                <a:latin typeface="Arial" pitchFamily="34" charset="0"/>
                <a:ea typeface="+mn-ea"/>
                <a:cs typeface="+mn-cs"/>
              </a:rPr>
              <a:t>: &lt;http://xmlns.com/foaf/0.1/&gt;</a:t>
            </a:r>
          </a:p>
          <a:p>
            <a:r>
              <a:rPr lang="en-US" altLang="zh-CN" sz="1200" b="0" i="0" kern="1200" dirty="0">
                <a:solidFill>
                  <a:schemeClr val="tx1"/>
                </a:solidFill>
                <a:effectLst/>
                <a:latin typeface="Arial" pitchFamily="34" charset="0"/>
                <a:ea typeface="+mn-ea"/>
                <a:cs typeface="+mn-cs"/>
              </a:rPr>
              <a:t>PREFIX vCard: &lt;http://www.w3.org/2001/vcard-rdf/3.0#&gt;</a:t>
            </a:r>
          </a:p>
          <a:p>
            <a:r>
              <a:rPr lang="en-US" altLang="zh-CN" sz="1200" b="0" i="0" kern="1200" dirty="0">
                <a:solidFill>
                  <a:schemeClr val="tx1"/>
                </a:solidFill>
                <a:effectLst/>
                <a:latin typeface="Arial" pitchFamily="34" charset="0"/>
                <a:ea typeface="+mn-ea"/>
                <a:cs typeface="+mn-cs"/>
              </a:rPr>
              <a:t>SELECT ?name</a:t>
            </a:r>
          </a:p>
          <a:p>
            <a:r>
              <a:rPr lang="en-US" altLang="zh-CN" sz="1200" b="0" i="0" kern="1200" dirty="0">
                <a:solidFill>
                  <a:schemeClr val="tx1"/>
                </a:solidFill>
                <a:effectLst/>
                <a:latin typeface="Arial" pitchFamily="34" charset="0"/>
                <a:ea typeface="+mn-ea"/>
                <a:cs typeface="+mn-cs"/>
              </a:rPr>
              <a:t>WHERE{</a:t>
            </a:r>
          </a:p>
          <a:p>
            <a:r>
              <a:rPr lang="en-US" altLang="zh-CN" sz="1200" b="0" i="0" kern="1200" dirty="0">
                <a:solidFill>
                  <a:schemeClr val="tx1"/>
                </a:solidFill>
                <a:effectLst/>
                <a:latin typeface="Arial" pitchFamily="34" charset="0"/>
                <a:ea typeface="+mn-ea"/>
                <a:cs typeface="+mn-cs"/>
              </a:rPr>
              <a:t>   { [] </a:t>
            </a:r>
            <a:r>
              <a:rPr lang="en-US" altLang="zh-CN" sz="1200" b="0" i="0" kern="1200" dirty="0" err="1">
                <a:solidFill>
                  <a:schemeClr val="tx1"/>
                </a:solidFill>
                <a:effectLst/>
                <a:latin typeface="Arial" pitchFamily="34" charset="0"/>
                <a:ea typeface="+mn-ea"/>
                <a:cs typeface="+mn-cs"/>
              </a:rPr>
              <a:t>foaf:name</a:t>
            </a:r>
            <a:r>
              <a:rPr lang="en-US" altLang="zh-CN" sz="1200" b="0" i="0" kern="1200" dirty="0">
                <a:solidFill>
                  <a:schemeClr val="tx1"/>
                </a:solidFill>
                <a:effectLst/>
                <a:latin typeface="Arial" pitchFamily="34" charset="0"/>
                <a:ea typeface="+mn-ea"/>
                <a:cs typeface="+mn-cs"/>
              </a:rPr>
              <a:t> ?name } UNION { [] </a:t>
            </a:r>
            <a:r>
              <a:rPr lang="en-US" altLang="zh-CN" sz="1200" b="0" i="0" kern="1200" dirty="0" err="1">
                <a:solidFill>
                  <a:schemeClr val="tx1"/>
                </a:solidFill>
                <a:effectLst/>
                <a:latin typeface="Arial" pitchFamily="34" charset="0"/>
                <a:ea typeface="+mn-ea"/>
                <a:cs typeface="+mn-cs"/>
              </a:rPr>
              <a:t>vCard:FN</a:t>
            </a:r>
            <a:r>
              <a:rPr lang="en-US" altLang="zh-CN" sz="1200" b="0" i="0" kern="1200" dirty="0">
                <a:solidFill>
                  <a:schemeClr val="tx1"/>
                </a:solidFill>
                <a:effectLst/>
                <a:latin typeface="Arial" pitchFamily="34" charset="0"/>
                <a:ea typeface="+mn-ea"/>
                <a:cs typeface="+mn-cs"/>
              </a:rPr>
              <a:t> ?name }</a:t>
            </a:r>
          </a:p>
          <a:p>
            <a:r>
              <a:rPr lang="en-US" altLang="zh-CN" sz="1200" b="0" i="0" kern="1200" dirty="0">
                <a:solidFill>
                  <a:schemeClr val="tx1"/>
                </a:solidFill>
                <a:effectLst/>
                <a:latin typeface="Arial" pitchFamily="34" charset="0"/>
                <a:ea typeface="+mn-ea"/>
                <a:cs typeface="+mn-cs"/>
              </a:rPr>
              <a:t>}</a:t>
            </a:r>
          </a:p>
          <a:p>
            <a:r>
              <a:rPr lang="zh-CN" altLang="en-US" sz="1200" b="0" i="0" kern="1200" dirty="0">
                <a:solidFill>
                  <a:schemeClr val="tx1"/>
                </a:solidFill>
                <a:effectLst/>
                <a:latin typeface="Arial" pitchFamily="34" charset="0"/>
                <a:ea typeface="+mn-ea"/>
                <a:cs typeface="+mn-cs"/>
              </a:rPr>
              <a:t>查询结果是</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name          |</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"Sarah Jones" |</a:t>
            </a:r>
          </a:p>
          <a:p>
            <a:r>
              <a:rPr lang="en-US" altLang="zh-CN" sz="1200" b="0" i="0" kern="1200" dirty="0">
                <a:solidFill>
                  <a:schemeClr val="tx1"/>
                </a:solidFill>
                <a:effectLst/>
                <a:latin typeface="Arial" pitchFamily="34" charset="0"/>
                <a:ea typeface="+mn-ea"/>
                <a:cs typeface="+mn-cs"/>
              </a:rPr>
              <a:t>| "Matt Jones"  |</a:t>
            </a:r>
          </a:p>
          <a:p>
            <a:r>
              <a:rPr lang="en-US" altLang="zh-CN" sz="1200" b="0" i="0" kern="1200" dirty="0">
                <a:solidFill>
                  <a:schemeClr val="tx1"/>
                </a:solidFill>
                <a:effectLst/>
                <a:latin typeface="Arial" pitchFamily="34" charset="0"/>
                <a:ea typeface="+mn-ea"/>
                <a:cs typeface="+mn-cs"/>
              </a:rPr>
              <a:t>| "John Smith"  |</a:t>
            </a:r>
          </a:p>
          <a:p>
            <a:r>
              <a:rPr lang="en-US" altLang="zh-CN" sz="1200" b="0" i="0" kern="1200" dirty="0">
                <a:solidFill>
                  <a:schemeClr val="tx1"/>
                </a:solidFill>
                <a:effectLst/>
                <a:latin typeface="Arial" pitchFamily="34" charset="0"/>
                <a:ea typeface="+mn-ea"/>
                <a:cs typeface="+mn-cs"/>
              </a:rPr>
              <a:t>| "Becky Smith" |</a:t>
            </a:r>
          </a:p>
          <a:p>
            <a:r>
              <a:rPr lang="en-US" altLang="zh-CN" sz="1200" b="0" i="0" kern="1200" dirty="0">
                <a:solidFill>
                  <a:schemeClr val="tx1"/>
                </a:solidFill>
                <a:effectLst/>
                <a:latin typeface="Arial" pitchFamily="34" charset="0"/>
                <a:ea typeface="+mn-ea"/>
                <a:cs typeface="+mn-cs"/>
              </a:rPr>
              <a:t>-----------------</a:t>
            </a:r>
          </a:p>
          <a:p>
            <a:r>
              <a:rPr lang="zh-CN" altLang="en-US" sz="1200" b="0" i="0" kern="1200" dirty="0">
                <a:solidFill>
                  <a:schemeClr val="tx1"/>
                </a:solidFill>
                <a:effectLst/>
                <a:latin typeface="Arial" pitchFamily="34" charset="0"/>
                <a:ea typeface="+mn-ea"/>
                <a:cs typeface="+mn-cs"/>
              </a:rPr>
              <a:t>一个等价的查询语句是</a:t>
            </a:r>
          </a:p>
          <a:p>
            <a:r>
              <a:rPr lang="en-US" altLang="zh-CN" sz="1200" b="0" i="0" kern="1200" dirty="0">
                <a:solidFill>
                  <a:schemeClr val="tx1"/>
                </a:solidFill>
                <a:effectLst/>
                <a:latin typeface="Arial" pitchFamily="34" charset="0"/>
                <a:ea typeface="+mn-ea"/>
                <a:cs typeface="+mn-cs"/>
              </a:rPr>
              <a:t>PREFIX </a:t>
            </a:r>
            <a:r>
              <a:rPr lang="en-US" altLang="zh-CN" sz="1200" b="0" i="0" kern="1200" dirty="0" err="1">
                <a:solidFill>
                  <a:schemeClr val="tx1"/>
                </a:solidFill>
                <a:effectLst/>
                <a:latin typeface="Arial" pitchFamily="34" charset="0"/>
                <a:ea typeface="+mn-ea"/>
                <a:cs typeface="+mn-cs"/>
              </a:rPr>
              <a:t>foaf</a:t>
            </a:r>
            <a:r>
              <a:rPr lang="en-US" altLang="zh-CN" sz="1200" b="0" i="0" kern="1200" dirty="0">
                <a:solidFill>
                  <a:schemeClr val="tx1"/>
                </a:solidFill>
                <a:effectLst/>
                <a:latin typeface="Arial" pitchFamily="34" charset="0"/>
                <a:ea typeface="+mn-ea"/>
                <a:cs typeface="+mn-cs"/>
              </a:rPr>
              <a:t>: &lt;http://xmlns.com/foaf/0.1/&gt;</a:t>
            </a:r>
          </a:p>
          <a:p>
            <a:r>
              <a:rPr lang="en-US" altLang="zh-CN" sz="1200" b="0" i="0" kern="1200" dirty="0">
                <a:solidFill>
                  <a:schemeClr val="tx1"/>
                </a:solidFill>
                <a:effectLst/>
                <a:latin typeface="Arial" pitchFamily="34" charset="0"/>
                <a:ea typeface="+mn-ea"/>
                <a:cs typeface="+mn-cs"/>
              </a:rPr>
              <a:t>PREFIX vCard: &lt;http://www.w3.org/2001/vcard-rdf/3.0#&gt;</a:t>
            </a:r>
          </a:p>
          <a:p>
            <a:r>
              <a:rPr lang="en-US" altLang="zh-CN" sz="1200" b="0" i="0" kern="1200" dirty="0">
                <a:solidFill>
                  <a:schemeClr val="tx1"/>
                </a:solidFill>
                <a:effectLst/>
                <a:latin typeface="Arial" pitchFamily="34" charset="0"/>
                <a:ea typeface="+mn-ea"/>
                <a:cs typeface="+mn-cs"/>
              </a:rPr>
              <a:t>SELECT ?name</a:t>
            </a:r>
          </a:p>
          <a:p>
            <a:r>
              <a:rPr lang="en-US" altLang="zh-CN" sz="1200" b="0" i="0" kern="1200" dirty="0">
                <a:solidFill>
                  <a:schemeClr val="tx1"/>
                </a:solidFill>
                <a:effectLst/>
                <a:latin typeface="Arial" pitchFamily="34" charset="0"/>
                <a:ea typeface="+mn-ea"/>
                <a:cs typeface="+mn-cs"/>
              </a:rPr>
              <a:t>WHERE{</a:t>
            </a:r>
          </a:p>
          <a:p>
            <a:r>
              <a:rPr lang="en-US" altLang="zh-CN" sz="1200" b="0" i="0" kern="1200" dirty="0">
                <a:solidFill>
                  <a:schemeClr val="tx1"/>
                </a:solidFill>
                <a:effectLst/>
                <a:latin typeface="Arial" pitchFamily="34" charset="0"/>
                <a:ea typeface="+mn-ea"/>
                <a:cs typeface="+mn-cs"/>
              </a:rPr>
              <a:t>  [] ?p ?name </a:t>
            </a:r>
          </a:p>
          <a:p>
            <a:r>
              <a:rPr lang="en-US" altLang="zh-CN" sz="1200" b="0" i="0" kern="1200" dirty="0">
                <a:solidFill>
                  <a:schemeClr val="tx1"/>
                </a:solidFill>
                <a:effectLst/>
                <a:latin typeface="Arial" pitchFamily="34" charset="0"/>
                <a:ea typeface="+mn-ea"/>
                <a:cs typeface="+mn-cs"/>
              </a:rPr>
              <a:t>  FILTER ( ?p = </a:t>
            </a:r>
            <a:r>
              <a:rPr lang="en-US" altLang="zh-CN" sz="1200" b="0" i="0" kern="1200" dirty="0" err="1">
                <a:solidFill>
                  <a:schemeClr val="tx1"/>
                </a:solidFill>
                <a:effectLst/>
                <a:latin typeface="Arial" pitchFamily="34" charset="0"/>
                <a:ea typeface="+mn-ea"/>
                <a:cs typeface="+mn-cs"/>
              </a:rPr>
              <a:t>foaf:name</a:t>
            </a:r>
            <a:r>
              <a:rPr lang="en-US" altLang="zh-CN" sz="1200" b="0" i="0" kern="1200" dirty="0">
                <a:solidFill>
                  <a:schemeClr val="tx1"/>
                </a:solidFill>
                <a:effectLst/>
                <a:latin typeface="Arial" pitchFamily="34" charset="0"/>
                <a:ea typeface="+mn-ea"/>
                <a:cs typeface="+mn-cs"/>
              </a:rPr>
              <a:t> || ?p = </a:t>
            </a:r>
            <a:r>
              <a:rPr lang="en-US" altLang="zh-CN" sz="1200" b="0" i="0" kern="1200" dirty="0" err="1">
                <a:solidFill>
                  <a:schemeClr val="tx1"/>
                </a:solidFill>
                <a:effectLst/>
                <a:latin typeface="Arial" pitchFamily="34" charset="0"/>
                <a:ea typeface="+mn-ea"/>
                <a:cs typeface="+mn-cs"/>
              </a:rPr>
              <a:t>vCard:FN</a:t>
            </a:r>
            <a:r>
              <a:rPr lang="en-US" altLang="zh-CN" sz="1200" b="0" i="0" kern="1200" dirty="0">
                <a:solidFill>
                  <a:schemeClr val="tx1"/>
                </a:solidFill>
                <a:effectLst/>
                <a:latin typeface="Arial" pitchFamily="34" charset="0"/>
                <a:ea typeface="+mn-ea"/>
                <a:cs typeface="+mn-cs"/>
              </a:rPr>
              <a:t> ) }</a:t>
            </a:r>
          </a:p>
          <a:p>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记录结果的来源，查询语句和结果分别是</a:t>
            </a:r>
          </a:p>
          <a:p>
            <a:r>
              <a:rPr lang="en-US" altLang="zh-CN" sz="1200" b="0" i="0" kern="1200" dirty="0">
                <a:solidFill>
                  <a:schemeClr val="tx1"/>
                </a:solidFill>
                <a:effectLst/>
                <a:latin typeface="Arial" pitchFamily="34" charset="0"/>
                <a:ea typeface="+mn-ea"/>
                <a:cs typeface="+mn-cs"/>
              </a:rPr>
              <a:t>PREFIX </a:t>
            </a:r>
            <a:r>
              <a:rPr lang="en-US" altLang="zh-CN" sz="1200" b="0" i="0" kern="1200" dirty="0" err="1">
                <a:solidFill>
                  <a:schemeClr val="tx1"/>
                </a:solidFill>
                <a:effectLst/>
                <a:latin typeface="Arial" pitchFamily="34" charset="0"/>
                <a:ea typeface="+mn-ea"/>
                <a:cs typeface="+mn-cs"/>
              </a:rPr>
              <a:t>foaf</a:t>
            </a:r>
            <a:r>
              <a:rPr lang="en-US" altLang="zh-CN" sz="1200" b="0" i="0" kern="1200" dirty="0">
                <a:solidFill>
                  <a:schemeClr val="tx1"/>
                </a:solidFill>
                <a:effectLst/>
                <a:latin typeface="Arial" pitchFamily="34" charset="0"/>
                <a:ea typeface="+mn-ea"/>
                <a:cs typeface="+mn-cs"/>
              </a:rPr>
              <a:t>: &lt;http://xmlns.com/foaf/0.1/&gt;</a:t>
            </a:r>
          </a:p>
          <a:p>
            <a:r>
              <a:rPr lang="en-US" altLang="zh-CN" sz="1200" b="0" i="0" kern="1200" dirty="0">
                <a:solidFill>
                  <a:schemeClr val="tx1"/>
                </a:solidFill>
                <a:effectLst/>
                <a:latin typeface="Arial" pitchFamily="34" charset="0"/>
                <a:ea typeface="+mn-ea"/>
                <a:cs typeface="+mn-cs"/>
              </a:rPr>
              <a:t>PREFIX vCard: &lt;http://www.w3.org/2001/vcard-rdf/3.0#&gt;</a:t>
            </a:r>
          </a:p>
          <a:p>
            <a:r>
              <a:rPr lang="en-US" altLang="zh-CN" sz="1200" b="0" i="0" kern="1200" dirty="0">
                <a:solidFill>
                  <a:schemeClr val="tx1"/>
                </a:solidFill>
                <a:effectLst/>
                <a:latin typeface="Arial" pitchFamily="34" charset="0"/>
                <a:ea typeface="+mn-ea"/>
                <a:cs typeface="+mn-cs"/>
              </a:rPr>
              <a:t>SELECT ?name1 ?name2</a:t>
            </a:r>
          </a:p>
          <a:p>
            <a:r>
              <a:rPr lang="en-US" altLang="zh-CN" sz="1200" b="0" i="0" kern="1200" dirty="0">
                <a:solidFill>
                  <a:schemeClr val="tx1"/>
                </a:solidFill>
                <a:effectLst/>
                <a:latin typeface="Arial" pitchFamily="34" charset="0"/>
                <a:ea typeface="+mn-ea"/>
                <a:cs typeface="+mn-cs"/>
              </a:rPr>
              <a:t>WHERE{</a:t>
            </a:r>
          </a:p>
          <a:p>
            <a:r>
              <a:rPr lang="en-US" altLang="zh-CN" sz="1200" b="0" i="0" kern="1200" dirty="0">
                <a:solidFill>
                  <a:schemeClr val="tx1"/>
                </a:solidFill>
                <a:effectLst/>
                <a:latin typeface="Arial" pitchFamily="34" charset="0"/>
                <a:ea typeface="+mn-ea"/>
                <a:cs typeface="+mn-cs"/>
              </a:rPr>
              <a:t>   { [] </a:t>
            </a:r>
            <a:r>
              <a:rPr lang="en-US" altLang="zh-CN" sz="1200" b="0" i="0" kern="1200" dirty="0" err="1">
                <a:solidFill>
                  <a:schemeClr val="tx1"/>
                </a:solidFill>
                <a:effectLst/>
                <a:latin typeface="Arial" pitchFamily="34" charset="0"/>
                <a:ea typeface="+mn-ea"/>
                <a:cs typeface="+mn-cs"/>
              </a:rPr>
              <a:t>foaf:name</a:t>
            </a:r>
            <a:r>
              <a:rPr lang="en-US" altLang="zh-CN" sz="1200" b="0" i="0" kern="1200" dirty="0">
                <a:solidFill>
                  <a:schemeClr val="tx1"/>
                </a:solidFill>
                <a:effectLst/>
                <a:latin typeface="Arial" pitchFamily="34" charset="0"/>
                <a:ea typeface="+mn-ea"/>
                <a:cs typeface="+mn-cs"/>
              </a:rPr>
              <a:t> ?name1 } UNION { [] </a:t>
            </a:r>
            <a:r>
              <a:rPr lang="en-US" altLang="zh-CN" sz="1200" b="0" i="0" kern="1200" dirty="0" err="1">
                <a:solidFill>
                  <a:schemeClr val="tx1"/>
                </a:solidFill>
                <a:effectLst/>
                <a:latin typeface="Arial" pitchFamily="34" charset="0"/>
                <a:ea typeface="+mn-ea"/>
                <a:cs typeface="+mn-cs"/>
              </a:rPr>
              <a:t>vCard:FN</a:t>
            </a:r>
            <a:r>
              <a:rPr lang="en-US" altLang="zh-CN" sz="1200" b="0" i="0" kern="1200" dirty="0">
                <a:solidFill>
                  <a:schemeClr val="tx1"/>
                </a:solidFill>
                <a:effectLst/>
                <a:latin typeface="Arial" pitchFamily="34" charset="0"/>
                <a:ea typeface="+mn-ea"/>
                <a:cs typeface="+mn-cs"/>
              </a:rPr>
              <a:t> ?name2 }</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name1         | name2         |</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"Sarah Jones" |               |</a:t>
            </a:r>
          </a:p>
          <a:p>
            <a:r>
              <a:rPr lang="en-US" altLang="zh-CN" sz="1200" b="0" i="0" kern="1200" dirty="0">
                <a:solidFill>
                  <a:schemeClr val="tx1"/>
                </a:solidFill>
                <a:effectLst/>
                <a:latin typeface="Arial" pitchFamily="34" charset="0"/>
                <a:ea typeface="+mn-ea"/>
                <a:cs typeface="+mn-cs"/>
              </a:rPr>
              <a:t>| "Matt Jones"  |               |</a:t>
            </a:r>
          </a:p>
          <a:p>
            <a:r>
              <a:rPr lang="en-US" altLang="zh-CN" sz="1200" b="0" i="0" kern="1200" dirty="0">
                <a:solidFill>
                  <a:schemeClr val="tx1"/>
                </a:solidFill>
                <a:effectLst/>
                <a:latin typeface="Arial" pitchFamily="34" charset="0"/>
                <a:ea typeface="+mn-ea"/>
                <a:cs typeface="+mn-cs"/>
              </a:rPr>
              <a:t>|               | "John Smith"  |</a:t>
            </a:r>
          </a:p>
          <a:p>
            <a:r>
              <a:rPr lang="en-US" altLang="zh-CN" sz="1200" b="0" i="0" kern="1200" dirty="0">
                <a:solidFill>
                  <a:schemeClr val="tx1"/>
                </a:solidFill>
                <a:effectLst/>
                <a:latin typeface="Arial" pitchFamily="34" charset="0"/>
                <a:ea typeface="+mn-ea"/>
                <a:cs typeface="+mn-cs"/>
              </a:rPr>
              <a:t>|               | "Becky Smith" |</a:t>
            </a:r>
          </a:p>
          <a:p>
            <a:r>
              <a:rPr lang="en-US" altLang="zh-CN" sz="1200" b="0" i="0" kern="1200" dirty="0">
                <a:solidFill>
                  <a:schemeClr val="tx1"/>
                </a:solidFill>
                <a:effectLst/>
                <a:latin typeface="Arial" pitchFamily="34" charset="0"/>
                <a:ea typeface="+mn-ea"/>
                <a:cs typeface="+mn-cs"/>
              </a:rPr>
              <a:t>--------------------------------- </a:t>
            </a:r>
          </a:p>
          <a:p>
            <a:r>
              <a:rPr lang="zh-CN" altLang="en-US" sz="1200" b="0" i="0" kern="1200" dirty="0">
                <a:solidFill>
                  <a:schemeClr val="tx1"/>
                </a:solidFill>
                <a:effectLst/>
                <a:latin typeface="Arial" pitchFamily="34" charset="0"/>
                <a:ea typeface="+mn-ea"/>
                <a:cs typeface="+mn-cs"/>
              </a:rPr>
              <a:t>使用</a:t>
            </a:r>
            <a:r>
              <a:rPr lang="en-US" altLang="zh-CN" sz="1200" b="0" i="0" kern="1200" dirty="0">
                <a:solidFill>
                  <a:schemeClr val="tx1"/>
                </a:solidFill>
                <a:effectLst/>
                <a:latin typeface="Arial" pitchFamily="34" charset="0"/>
                <a:ea typeface="+mn-ea"/>
                <a:cs typeface="+mn-cs"/>
              </a:rPr>
              <a:t>OPTIONAL</a:t>
            </a:r>
          </a:p>
          <a:p>
            <a:r>
              <a:rPr lang="en-US" altLang="zh-CN" sz="1200" b="0" i="0" kern="1200" dirty="0">
                <a:solidFill>
                  <a:schemeClr val="tx1"/>
                </a:solidFill>
                <a:effectLst/>
                <a:latin typeface="Arial" pitchFamily="34" charset="0"/>
                <a:ea typeface="+mn-ea"/>
                <a:cs typeface="+mn-cs"/>
              </a:rPr>
              <a:t>PREFIX </a:t>
            </a:r>
            <a:r>
              <a:rPr lang="en-US" altLang="zh-CN" sz="1200" b="0" i="0" kern="1200" dirty="0" err="1">
                <a:solidFill>
                  <a:schemeClr val="tx1"/>
                </a:solidFill>
                <a:effectLst/>
                <a:latin typeface="Arial" pitchFamily="34" charset="0"/>
                <a:ea typeface="+mn-ea"/>
                <a:cs typeface="+mn-cs"/>
              </a:rPr>
              <a:t>foaf</a:t>
            </a:r>
            <a:r>
              <a:rPr lang="en-US" altLang="zh-CN" sz="1200" b="0" i="0" kern="1200" dirty="0">
                <a:solidFill>
                  <a:schemeClr val="tx1"/>
                </a:solidFill>
                <a:effectLst/>
                <a:latin typeface="Arial" pitchFamily="34" charset="0"/>
                <a:ea typeface="+mn-ea"/>
                <a:cs typeface="+mn-cs"/>
              </a:rPr>
              <a:t>: &lt;http://xmlns.com/foaf/0.1/&gt;</a:t>
            </a:r>
          </a:p>
          <a:p>
            <a:r>
              <a:rPr lang="en-US" altLang="zh-CN" sz="1200" b="0" i="0" kern="1200" dirty="0">
                <a:solidFill>
                  <a:schemeClr val="tx1"/>
                </a:solidFill>
                <a:effectLst/>
                <a:latin typeface="Arial" pitchFamily="34" charset="0"/>
                <a:ea typeface="+mn-ea"/>
                <a:cs typeface="+mn-cs"/>
              </a:rPr>
              <a:t>PREFIX vCard: &lt;http://www.w3.org/2001/vcard-rdf/3.0#&gt;</a:t>
            </a:r>
          </a:p>
          <a:p>
            <a:r>
              <a:rPr lang="en-US" altLang="zh-CN" sz="1200" b="0" i="0" kern="1200" dirty="0">
                <a:solidFill>
                  <a:schemeClr val="tx1"/>
                </a:solidFill>
                <a:effectLst/>
                <a:latin typeface="Arial" pitchFamily="34" charset="0"/>
                <a:ea typeface="+mn-ea"/>
                <a:cs typeface="+mn-cs"/>
              </a:rPr>
              <a:t>SELECT ?name1 ?name2</a:t>
            </a:r>
          </a:p>
          <a:p>
            <a:r>
              <a:rPr lang="en-US" altLang="zh-CN" sz="1200" b="0" i="0" kern="1200" dirty="0">
                <a:solidFill>
                  <a:schemeClr val="tx1"/>
                </a:solidFill>
                <a:effectLst/>
                <a:latin typeface="Arial" pitchFamily="34" charset="0"/>
                <a:ea typeface="+mn-ea"/>
                <a:cs typeface="+mn-cs"/>
              </a:rPr>
              <a:t>WHERE{</a:t>
            </a:r>
          </a:p>
          <a:p>
            <a:r>
              <a:rPr lang="en-US" altLang="zh-CN" sz="1200" b="0" i="0" kern="1200" dirty="0">
                <a:solidFill>
                  <a:schemeClr val="tx1"/>
                </a:solidFill>
                <a:effectLst/>
                <a:latin typeface="Arial" pitchFamily="34" charset="0"/>
                <a:ea typeface="+mn-ea"/>
                <a:cs typeface="+mn-cs"/>
              </a:rPr>
              <a:t>  ?x ?a ?name</a:t>
            </a:r>
          </a:p>
          <a:p>
            <a:r>
              <a:rPr lang="en-US" altLang="zh-CN" sz="1200" b="0" i="0" kern="1200" dirty="0">
                <a:solidFill>
                  <a:schemeClr val="tx1"/>
                </a:solidFill>
                <a:effectLst/>
                <a:latin typeface="Arial" pitchFamily="34" charset="0"/>
                <a:ea typeface="+mn-ea"/>
                <a:cs typeface="+mn-cs"/>
              </a:rPr>
              <a:t>  OPTIONAL { ?x  </a:t>
            </a:r>
            <a:r>
              <a:rPr lang="en-US" altLang="zh-CN" sz="1200" b="0" i="0" kern="1200" dirty="0" err="1">
                <a:solidFill>
                  <a:schemeClr val="tx1"/>
                </a:solidFill>
                <a:effectLst/>
                <a:latin typeface="Arial" pitchFamily="34" charset="0"/>
                <a:ea typeface="+mn-ea"/>
                <a:cs typeface="+mn-cs"/>
              </a:rPr>
              <a:t>foaf:name</a:t>
            </a:r>
            <a:r>
              <a:rPr lang="en-US" altLang="zh-CN" sz="1200" b="0" i="0" kern="1200" dirty="0">
                <a:solidFill>
                  <a:schemeClr val="tx1"/>
                </a:solidFill>
                <a:effectLst/>
                <a:latin typeface="Arial" pitchFamily="34" charset="0"/>
                <a:ea typeface="+mn-ea"/>
                <a:cs typeface="+mn-cs"/>
              </a:rPr>
              <a:t>  ?name1 } </a:t>
            </a:r>
          </a:p>
          <a:p>
            <a:r>
              <a:rPr lang="en-US" altLang="zh-CN" sz="1200" b="0" i="0" kern="1200" dirty="0">
                <a:solidFill>
                  <a:schemeClr val="tx1"/>
                </a:solidFill>
                <a:effectLst/>
                <a:latin typeface="Arial" pitchFamily="34" charset="0"/>
                <a:ea typeface="+mn-ea"/>
                <a:cs typeface="+mn-cs"/>
              </a:rPr>
              <a:t>  OPTIONAL { ?x  </a:t>
            </a:r>
            <a:r>
              <a:rPr lang="en-US" altLang="zh-CN" sz="1200" b="0" i="0" kern="1200" dirty="0" err="1">
                <a:solidFill>
                  <a:schemeClr val="tx1"/>
                </a:solidFill>
                <a:effectLst/>
                <a:latin typeface="Arial" pitchFamily="34" charset="0"/>
                <a:ea typeface="+mn-ea"/>
                <a:cs typeface="+mn-cs"/>
              </a:rPr>
              <a:t>vCard:FN</a:t>
            </a:r>
            <a:r>
              <a:rPr lang="en-US" altLang="zh-CN" sz="1200" b="0" i="0" kern="1200" dirty="0">
                <a:solidFill>
                  <a:schemeClr val="tx1"/>
                </a:solidFill>
                <a:effectLst/>
                <a:latin typeface="Arial" pitchFamily="34" charset="0"/>
                <a:ea typeface="+mn-ea"/>
                <a:cs typeface="+mn-cs"/>
              </a:rPr>
              <a:t>   ?name2 }</a:t>
            </a:r>
          </a:p>
          <a:p>
            <a:r>
              <a:rPr lang="en-US" altLang="zh-CN" sz="1200" b="0" i="0" kern="1200" dirty="0">
                <a:solidFill>
                  <a:schemeClr val="tx1"/>
                </a:solidFill>
                <a:effectLst/>
                <a:latin typeface="Arial" pitchFamily="34" charset="0"/>
                <a:ea typeface="+mn-ea"/>
                <a:cs typeface="+mn-cs"/>
              </a:rPr>
              <a:t>}</a:t>
            </a:r>
          </a:p>
          <a:p>
            <a:r>
              <a:rPr lang="zh-CN" altLang="en-US" sz="1200" b="0" i="0" kern="1200" dirty="0">
                <a:solidFill>
                  <a:schemeClr val="tx1"/>
                </a:solidFill>
                <a:effectLst/>
                <a:latin typeface="Arial" pitchFamily="34" charset="0"/>
                <a:ea typeface="+mn-ea"/>
                <a:cs typeface="+mn-cs"/>
              </a:rPr>
              <a:t>查询结果是：</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name1         | name2         |</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"Matt Jones"  |               |</a:t>
            </a:r>
          </a:p>
          <a:p>
            <a:r>
              <a:rPr lang="en-US" altLang="zh-CN" sz="1200" b="0" i="0" kern="1200" dirty="0">
                <a:solidFill>
                  <a:schemeClr val="tx1"/>
                </a:solidFill>
                <a:effectLst/>
                <a:latin typeface="Arial" pitchFamily="34" charset="0"/>
                <a:ea typeface="+mn-ea"/>
                <a:cs typeface="+mn-cs"/>
              </a:rPr>
              <a:t>| "Sarah Jones" |               |</a:t>
            </a:r>
          </a:p>
          <a:p>
            <a:r>
              <a:rPr lang="en-US" altLang="zh-CN" sz="1200" b="0" i="0" kern="1200" dirty="0">
                <a:solidFill>
                  <a:schemeClr val="tx1"/>
                </a:solidFill>
                <a:effectLst/>
                <a:latin typeface="Arial" pitchFamily="34" charset="0"/>
                <a:ea typeface="+mn-ea"/>
                <a:cs typeface="+mn-cs"/>
              </a:rPr>
              <a:t>|               | "Becky Smith" |</a:t>
            </a:r>
          </a:p>
          <a:p>
            <a:r>
              <a:rPr lang="en-US" altLang="zh-CN" sz="1200" b="0" i="0" kern="1200" dirty="0">
                <a:solidFill>
                  <a:schemeClr val="tx1"/>
                </a:solidFill>
                <a:effectLst/>
                <a:latin typeface="Arial" pitchFamily="34" charset="0"/>
                <a:ea typeface="+mn-ea"/>
                <a:cs typeface="+mn-cs"/>
              </a:rPr>
              <a:t>|               | "John Smith"  |</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a:t>
            </a:r>
          </a:p>
          <a:p>
            <a:r>
              <a:rPr lang="en-US" altLang="zh-CN" sz="1200" b="1" i="0" kern="1200" dirty="0">
                <a:solidFill>
                  <a:schemeClr val="tx1"/>
                </a:solidFill>
                <a:effectLst/>
                <a:latin typeface="Arial" pitchFamily="34" charset="0"/>
                <a:ea typeface="+mn-ea"/>
                <a:cs typeface="+mn-cs"/>
              </a:rPr>
              <a:t>2.6 </a:t>
            </a:r>
            <a:r>
              <a:rPr lang="zh-CN" altLang="en-US" sz="1200" b="1" i="0" kern="1200" dirty="0">
                <a:solidFill>
                  <a:schemeClr val="tx1"/>
                </a:solidFill>
                <a:effectLst/>
                <a:latin typeface="Arial" pitchFamily="34" charset="0"/>
                <a:ea typeface="+mn-ea"/>
                <a:cs typeface="+mn-cs"/>
              </a:rPr>
              <a:t>查询命名的图</a:t>
            </a:r>
          </a:p>
          <a:p>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图是一个</a:t>
            </a:r>
            <a:r>
              <a:rPr lang="en-US" altLang="zh-CN" sz="1200" b="0" i="0" kern="1200" dirty="0">
                <a:solidFill>
                  <a:schemeClr val="tx1"/>
                </a:solidFill>
                <a:effectLst/>
                <a:latin typeface="Arial" pitchFamily="34" charset="0"/>
                <a:ea typeface="+mn-ea"/>
                <a:cs typeface="+mn-cs"/>
              </a:rPr>
              <a:t>RDF</a:t>
            </a:r>
            <a:r>
              <a:rPr lang="zh-CN" altLang="en-US" sz="1200" b="0" i="0" kern="1200" dirty="0">
                <a:solidFill>
                  <a:schemeClr val="tx1"/>
                </a:solidFill>
                <a:effectLst/>
                <a:latin typeface="Arial" pitchFamily="34" charset="0"/>
                <a:ea typeface="+mn-ea"/>
                <a:cs typeface="+mn-cs"/>
              </a:rPr>
              <a:t>数据集，不是一个完整的</a:t>
            </a:r>
            <a:r>
              <a:rPr lang="en-US" altLang="zh-CN" sz="1200" b="0" i="0" kern="1200" dirty="0">
                <a:solidFill>
                  <a:schemeClr val="tx1"/>
                </a:solidFill>
                <a:effectLst/>
                <a:latin typeface="Arial" pitchFamily="34" charset="0"/>
                <a:ea typeface="+mn-ea"/>
                <a:cs typeface="+mn-cs"/>
              </a:rPr>
              <a:t>RDF</a:t>
            </a:r>
            <a:r>
              <a:rPr lang="zh-CN" altLang="en-US" sz="1200" b="0" i="0" kern="1200" dirty="0">
                <a:solidFill>
                  <a:schemeClr val="tx1"/>
                </a:solidFill>
                <a:effectLst/>
                <a:latin typeface="Arial" pitchFamily="34" charset="0"/>
                <a:ea typeface="+mn-ea"/>
                <a:cs typeface="+mn-cs"/>
              </a:rPr>
              <a:t>文件。现在有三个图</a:t>
            </a:r>
          </a:p>
          <a:p>
            <a:r>
              <a:rPr lang="en-US" altLang="zh-CN" sz="1200" b="0" i="0" kern="1200" dirty="0">
                <a:solidFill>
                  <a:schemeClr val="tx1"/>
                </a:solidFill>
                <a:effectLst/>
                <a:latin typeface="Arial" pitchFamily="34" charset="0"/>
                <a:ea typeface="+mn-ea"/>
                <a:cs typeface="+mn-cs"/>
              </a:rPr>
              <a:t>ds-</a:t>
            </a:r>
            <a:r>
              <a:rPr lang="en-US" altLang="zh-CN" sz="1200" b="0" i="0" kern="1200" dirty="0" err="1">
                <a:solidFill>
                  <a:schemeClr val="tx1"/>
                </a:solidFill>
                <a:effectLst/>
                <a:latin typeface="Arial" pitchFamily="34" charset="0"/>
                <a:ea typeface="+mn-ea"/>
                <a:cs typeface="+mn-cs"/>
              </a:rPr>
              <a:t>dft.rdf</a:t>
            </a:r>
            <a:endParaRPr lang="en-US" altLang="zh-CN" sz="1200" b="0" i="0" kern="1200" dirty="0">
              <a:solidFill>
                <a:schemeClr val="tx1"/>
              </a:solidFill>
              <a:effectLst/>
              <a:latin typeface="Arial" pitchFamily="34" charset="0"/>
              <a:ea typeface="+mn-ea"/>
              <a:cs typeface="+mn-cs"/>
            </a:endParaRPr>
          </a:p>
          <a:p>
            <a:r>
              <a:rPr lang="en-US" altLang="zh-CN" sz="1200" b="0" i="0" kern="1200" dirty="0">
                <a:solidFill>
                  <a:schemeClr val="tx1"/>
                </a:solidFill>
                <a:effectLst/>
                <a:latin typeface="Arial" pitchFamily="34" charset="0"/>
                <a:ea typeface="+mn-ea"/>
                <a:cs typeface="+mn-cs"/>
              </a:rPr>
              <a:t>&lt;?xml version="1.0"?&gt;</a:t>
            </a:r>
          </a:p>
          <a:p>
            <a:r>
              <a:rPr lang="en-US" altLang="zh-CN" sz="1200" b="0" i="0" kern="1200" dirty="0">
                <a:solidFill>
                  <a:schemeClr val="tx1"/>
                </a:solidFill>
                <a:effectLst/>
                <a:latin typeface="Arial" pitchFamily="34" charset="0"/>
                <a:ea typeface="+mn-ea"/>
                <a:cs typeface="+mn-cs"/>
              </a:rPr>
              <a:t>&lt;!DOCTYPE </a:t>
            </a:r>
            <a:r>
              <a:rPr lang="en-US" altLang="zh-CN" sz="1200" b="0" i="0" kern="1200" dirty="0" err="1">
                <a:solidFill>
                  <a:schemeClr val="tx1"/>
                </a:solidFill>
                <a:effectLst/>
                <a:latin typeface="Arial" pitchFamily="34" charset="0"/>
                <a:ea typeface="+mn-ea"/>
                <a:cs typeface="+mn-cs"/>
              </a:rPr>
              <a:t>rdf:RDF</a:t>
            </a:r>
            <a:r>
              <a:rPr lang="en-US" altLang="zh-CN" sz="1200" b="0" i="0" kern="1200" dirty="0">
                <a:solidFill>
                  <a:schemeClr val="tx1"/>
                </a:solidFill>
                <a:effectLst/>
                <a:latin typeface="Arial" pitchFamily="34" charset="0"/>
                <a:ea typeface="+mn-ea"/>
                <a:cs typeface="+mn-cs"/>
              </a:rPr>
              <a:t> [&lt;!ENTITY </a:t>
            </a:r>
            <a:r>
              <a:rPr lang="en-US" altLang="zh-CN" sz="1200" b="0" i="0" kern="1200" dirty="0" err="1">
                <a:solidFill>
                  <a:schemeClr val="tx1"/>
                </a:solidFill>
                <a:effectLst/>
                <a:latin typeface="Arial" pitchFamily="34" charset="0"/>
                <a:ea typeface="+mn-ea"/>
                <a:cs typeface="+mn-cs"/>
              </a:rPr>
              <a:t>xsd</a:t>
            </a:r>
            <a:r>
              <a:rPr lang="en-US" altLang="zh-CN" sz="1200" b="0" i="0" kern="1200" dirty="0">
                <a:solidFill>
                  <a:schemeClr val="tx1"/>
                </a:solidFill>
                <a:effectLst/>
                <a:latin typeface="Arial" pitchFamily="34" charset="0"/>
                <a:ea typeface="+mn-ea"/>
                <a:cs typeface="+mn-cs"/>
              </a:rPr>
              <a:t> "http://www.w3.org/2001/XMLSchema#"&gt;]&gt;</a:t>
            </a:r>
          </a:p>
          <a:p>
            <a:r>
              <a:rPr lang="en-US" altLang="zh-CN" sz="1200" b="0" i="0" kern="1200" dirty="0">
                <a:solidFill>
                  <a:schemeClr val="tx1"/>
                </a:solidFill>
                <a:effectLst/>
                <a:latin typeface="Arial" pitchFamily="34" charset="0"/>
                <a:ea typeface="+mn-ea"/>
                <a:cs typeface="+mn-cs"/>
              </a:rPr>
              <a:t>&lt;</a:t>
            </a:r>
            <a:r>
              <a:rPr lang="en-US" altLang="zh-CN" sz="1200" b="0" i="0" kern="1200" dirty="0" err="1">
                <a:solidFill>
                  <a:schemeClr val="tx1"/>
                </a:solidFill>
                <a:effectLst/>
                <a:latin typeface="Arial" pitchFamily="34" charset="0"/>
                <a:ea typeface="+mn-ea"/>
                <a:cs typeface="+mn-cs"/>
              </a:rPr>
              <a:t>rdf:RDF</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xmlns:rdf</a:t>
            </a:r>
            <a:r>
              <a:rPr lang="en-US" altLang="zh-CN" sz="1200" b="0" i="0" kern="1200" dirty="0">
                <a:solidFill>
                  <a:schemeClr val="tx1"/>
                </a:solidFill>
                <a:effectLst/>
                <a:latin typeface="Arial" pitchFamily="34" charset="0"/>
                <a:ea typeface="+mn-ea"/>
                <a:cs typeface="+mn-cs"/>
              </a:rPr>
              <a:t>="http://www.w3.org/1999/02/22-rdf-syntax-ns#"</a:t>
            </a:r>
          </a:p>
          <a:p>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xmlns:dc</a:t>
            </a:r>
            <a:r>
              <a:rPr lang="en-US" altLang="zh-CN" sz="1200" b="0" i="0" kern="1200" dirty="0">
                <a:solidFill>
                  <a:schemeClr val="tx1"/>
                </a:solidFill>
                <a:effectLst/>
                <a:latin typeface="Arial" pitchFamily="34" charset="0"/>
                <a:ea typeface="+mn-ea"/>
                <a:cs typeface="+mn-cs"/>
              </a:rPr>
              <a:t>="http://purl.org/dc/elements/1.1/"&gt;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rdf:about</a:t>
            </a:r>
            <a:r>
              <a:rPr lang="en-US" altLang="zh-CN" sz="1200" b="0" i="0" kern="1200" dirty="0">
                <a:solidFill>
                  <a:schemeClr val="tx1"/>
                </a:solidFill>
                <a:effectLst/>
                <a:latin typeface="Arial" pitchFamily="34" charset="0"/>
                <a:ea typeface="+mn-ea"/>
                <a:cs typeface="+mn-cs"/>
              </a:rPr>
              <a:t>="ds-ng-1.rdf"&gt;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dc:date</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rdf:datatype</a:t>
            </a:r>
            <a:r>
              <a:rPr lang="en-US" altLang="zh-CN" sz="1200" b="0" i="0" kern="1200" dirty="0">
                <a:solidFill>
                  <a:schemeClr val="tx1"/>
                </a:solidFill>
                <a:effectLst/>
                <a:latin typeface="Arial" pitchFamily="34" charset="0"/>
                <a:ea typeface="+mn-ea"/>
                <a:cs typeface="+mn-cs"/>
              </a:rPr>
              <a:t>="&amp;</a:t>
            </a:r>
            <a:r>
              <a:rPr lang="en-US" altLang="zh-CN" sz="1200" b="0" i="0" kern="1200" dirty="0" err="1">
                <a:solidFill>
                  <a:schemeClr val="tx1"/>
                </a:solidFill>
                <a:effectLst/>
                <a:latin typeface="Arial" pitchFamily="34" charset="0"/>
                <a:ea typeface="+mn-ea"/>
                <a:cs typeface="+mn-cs"/>
              </a:rPr>
              <a:t>xsd;dateTime</a:t>
            </a:r>
            <a:r>
              <a:rPr lang="en-US" altLang="zh-CN" sz="1200" b="0" i="0" kern="1200" dirty="0">
                <a:solidFill>
                  <a:schemeClr val="tx1"/>
                </a:solidFill>
                <a:effectLst/>
                <a:latin typeface="Arial" pitchFamily="34" charset="0"/>
                <a:ea typeface="+mn-ea"/>
                <a:cs typeface="+mn-cs"/>
              </a:rPr>
              <a:t>"&gt;2005-07-14T03:18:56+0100&lt;/</a:t>
            </a:r>
            <a:r>
              <a:rPr lang="en-US" altLang="zh-CN" sz="1200" b="0" i="0" kern="1200" dirty="0" err="1">
                <a:solidFill>
                  <a:schemeClr val="tx1"/>
                </a:solidFill>
                <a:effectLst/>
                <a:latin typeface="Arial" pitchFamily="34" charset="0"/>
                <a:ea typeface="+mn-ea"/>
                <a:cs typeface="+mn-cs"/>
              </a:rPr>
              <a:t>dc:date</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rdf:about</a:t>
            </a:r>
            <a:r>
              <a:rPr lang="en-US" altLang="zh-CN" sz="1200" b="0" i="0" kern="1200" dirty="0">
                <a:solidFill>
                  <a:schemeClr val="tx1"/>
                </a:solidFill>
                <a:effectLst/>
                <a:latin typeface="Arial" pitchFamily="34" charset="0"/>
                <a:ea typeface="+mn-ea"/>
                <a:cs typeface="+mn-cs"/>
              </a:rPr>
              <a:t>="ds-ng-2.rdf"&gt;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dc:date</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rdf:datatype</a:t>
            </a:r>
            <a:r>
              <a:rPr lang="en-US" altLang="zh-CN" sz="1200" b="0" i="0" kern="1200" dirty="0">
                <a:solidFill>
                  <a:schemeClr val="tx1"/>
                </a:solidFill>
                <a:effectLst/>
                <a:latin typeface="Arial" pitchFamily="34" charset="0"/>
                <a:ea typeface="+mn-ea"/>
                <a:cs typeface="+mn-cs"/>
              </a:rPr>
              <a:t>="&amp;</a:t>
            </a:r>
            <a:r>
              <a:rPr lang="en-US" altLang="zh-CN" sz="1200" b="0" i="0" kern="1200" dirty="0" err="1">
                <a:solidFill>
                  <a:schemeClr val="tx1"/>
                </a:solidFill>
                <a:effectLst/>
                <a:latin typeface="Arial" pitchFamily="34" charset="0"/>
                <a:ea typeface="+mn-ea"/>
                <a:cs typeface="+mn-cs"/>
              </a:rPr>
              <a:t>xsd;dateTime</a:t>
            </a:r>
            <a:r>
              <a:rPr lang="en-US" altLang="zh-CN" sz="1200" b="0" i="0" kern="1200" dirty="0">
                <a:solidFill>
                  <a:schemeClr val="tx1"/>
                </a:solidFill>
                <a:effectLst/>
                <a:latin typeface="Arial" pitchFamily="34" charset="0"/>
                <a:ea typeface="+mn-ea"/>
                <a:cs typeface="+mn-cs"/>
              </a:rPr>
              <a:t>"&gt;2005-09-22T05:53:05+0100&lt;/</a:t>
            </a:r>
            <a:r>
              <a:rPr lang="en-US" altLang="zh-CN" sz="1200" b="0" i="0" kern="1200" dirty="0" err="1">
                <a:solidFill>
                  <a:schemeClr val="tx1"/>
                </a:solidFill>
                <a:effectLst/>
                <a:latin typeface="Arial" pitchFamily="34" charset="0"/>
                <a:ea typeface="+mn-ea"/>
                <a:cs typeface="+mn-cs"/>
              </a:rPr>
              <a:t>dc:date</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&lt;/</a:t>
            </a:r>
            <a:r>
              <a:rPr lang="en-US" altLang="zh-CN" sz="1200" b="0" i="0" kern="1200" dirty="0" err="1">
                <a:solidFill>
                  <a:schemeClr val="tx1"/>
                </a:solidFill>
                <a:effectLst/>
                <a:latin typeface="Arial" pitchFamily="34" charset="0"/>
                <a:ea typeface="+mn-ea"/>
                <a:cs typeface="+mn-cs"/>
              </a:rPr>
              <a:t>rdf:RDF</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ds-ng-1.rdf</a:t>
            </a:r>
          </a:p>
          <a:p>
            <a:r>
              <a:rPr lang="en-US" altLang="zh-CN" sz="1200" b="0" i="0" kern="1200" dirty="0">
                <a:solidFill>
                  <a:schemeClr val="tx1"/>
                </a:solidFill>
                <a:effectLst/>
                <a:latin typeface="Arial" pitchFamily="34" charset="0"/>
                <a:ea typeface="+mn-ea"/>
                <a:cs typeface="+mn-cs"/>
              </a:rPr>
              <a:t>&lt;?xml version="1.0"?&gt;</a:t>
            </a:r>
          </a:p>
          <a:p>
            <a:r>
              <a:rPr lang="en-US" altLang="zh-CN" sz="1200" b="0" i="0" kern="1200" dirty="0">
                <a:solidFill>
                  <a:schemeClr val="tx1"/>
                </a:solidFill>
                <a:effectLst/>
                <a:latin typeface="Arial" pitchFamily="34" charset="0"/>
                <a:ea typeface="+mn-ea"/>
                <a:cs typeface="+mn-cs"/>
              </a:rPr>
              <a:t>&lt;!DOCTYPE </a:t>
            </a:r>
            <a:r>
              <a:rPr lang="en-US" altLang="zh-CN" sz="1200" b="0" i="0" kern="1200" dirty="0" err="1">
                <a:solidFill>
                  <a:schemeClr val="tx1"/>
                </a:solidFill>
                <a:effectLst/>
                <a:latin typeface="Arial" pitchFamily="34" charset="0"/>
                <a:ea typeface="+mn-ea"/>
                <a:cs typeface="+mn-cs"/>
              </a:rPr>
              <a:t>rdf:RDF</a:t>
            </a:r>
            <a:r>
              <a:rPr lang="en-US" altLang="zh-CN" sz="1200" b="0" i="0" kern="1200" dirty="0">
                <a:solidFill>
                  <a:schemeClr val="tx1"/>
                </a:solidFill>
                <a:effectLst/>
                <a:latin typeface="Arial" pitchFamily="34" charset="0"/>
                <a:ea typeface="+mn-ea"/>
                <a:cs typeface="+mn-cs"/>
              </a:rPr>
              <a:t> [&lt;!ENTITY </a:t>
            </a:r>
            <a:r>
              <a:rPr lang="en-US" altLang="zh-CN" sz="1200" b="0" i="0" kern="1200" dirty="0" err="1">
                <a:solidFill>
                  <a:schemeClr val="tx1"/>
                </a:solidFill>
                <a:effectLst/>
                <a:latin typeface="Arial" pitchFamily="34" charset="0"/>
                <a:ea typeface="+mn-ea"/>
                <a:cs typeface="+mn-cs"/>
              </a:rPr>
              <a:t>xsd</a:t>
            </a:r>
            <a:r>
              <a:rPr lang="en-US" altLang="zh-CN" sz="1200" b="0" i="0" kern="1200" dirty="0">
                <a:solidFill>
                  <a:schemeClr val="tx1"/>
                </a:solidFill>
                <a:effectLst/>
                <a:latin typeface="Arial" pitchFamily="34" charset="0"/>
                <a:ea typeface="+mn-ea"/>
                <a:cs typeface="+mn-cs"/>
              </a:rPr>
              <a:t> "http://www.w3.org/2001/XMLSchema#"&gt;]&gt;</a:t>
            </a:r>
          </a:p>
          <a:p>
            <a:r>
              <a:rPr lang="en-US" altLang="zh-CN" sz="1200" b="0" i="0" kern="1200" dirty="0">
                <a:solidFill>
                  <a:schemeClr val="tx1"/>
                </a:solidFill>
                <a:effectLst/>
                <a:latin typeface="Arial" pitchFamily="34" charset="0"/>
                <a:ea typeface="+mn-ea"/>
                <a:cs typeface="+mn-cs"/>
              </a:rPr>
              <a:t>&lt;</a:t>
            </a:r>
            <a:r>
              <a:rPr lang="en-US" altLang="zh-CN" sz="1200" b="0" i="0" kern="1200" dirty="0" err="1">
                <a:solidFill>
                  <a:schemeClr val="tx1"/>
                </a:solidFill>
                <a:effectLst/>
                <a:latin typeface="Arial" pitchFamily="34" charset="0"/>
                <a:ea typeface="+mn-ea"/>
                <a:cs typeface="+mn-cs"/>
              </a:rPr>
              <a:t>rdf:RDF</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xmlns:rdf</a:t>
            </a:r>
            <a:r>
              <a:rPr lang="en-US" altLang="zh-CN" sz="1200" b="0" i="0" kern="1200" dirty="0">
                <a:solidFill>
                  <a:schemeClr val="tx1"/>
                </a:solidFill>
                <a:effectLst/>
                <a:latin typeface="Arial" pitchFamily="34" charset="0"/>
                <a:ea typeface="+mn-ea"/>
                <a:cs typeface="+mn-cs"/>
              </a:rPr>
              <a:t>="http://www.w3.org/1999/02/22-rdf-syntax-ns#"</a:t>
            </a:r>
          </a:p>
          <a:p>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xmlns:dc</a:t>
            </a:r>
            <a:r>
              <a:rPr lang="en-US" altLang="zh-CN" sz="1200" b="0" i="0" kern="1200" dirty="0">
                <a:solidFill>
                  <a:schemeClr val="tx1"/>
                </a:solidFill>
                <a:effectLst/>
                <a:latin typeface="Arial" pitchFamily="34" charset="0"/>
                <a:ea typeface="+mn-ea"/>
                <a:cs typeface="+mn-cs"/>
              </a:rPr>
              <a:t>="http://purl.org/dc/elements/1.1/"&gt;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rdf:about</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dc:title</a:t>
            </a:r>
            <a:r>
              <a:rPr lang="en-US" altLang="zh-CN" sz="1200" b="0" i="0" kern="1200" dirty="0">
                <a:solidFill>
                  <a:schemeClr val="tx1"/>
                </a:solidFill>
                <a:effectLst/>
                <a:latin typeface="Arial" pitchFamily="34" charset="0"/>
                <a:ea typeface="+mn-ea"/>
                <a:cs typeface="+mn-cs"/>
              </a:rPr>
              <a:t>&gt;Harry Potter and the </a:t>
            </a:r>
            <a:r>
              <a:rPr lang="en-US" altLang="zh-CN" sz="1200" b="0" i="0" kern="1200" dirty="0" err="1">
                <a:solidFill>
                  <a:schemeClr val="tx1"/>
                </a:solidFill>
                <a:effectLst/>
                <a:latin typeface="Arial" pitchFamily="34" charset="0"/>
                <a:ea typeface="+mn-ea"/>
                <a:cs typeface="+mn-cs"/>
              </a:rPr>
              <a:t>Philospher's</a:t>
            </a:r>
            <a:r>
              <a:rPr lang="en-US" altLang="zh-CN" sz="1200" b="0" i="0" kern="1200" dirty="0">
                <a:solidFill>
                  <a:schemeClr val="tx1"/>
                </a:solidFill>
                <a:effectLst/>
                <a:latin typeface="Arial" pitchFamily="34" charset="0"/>
                <a:ea typeface="+mn-ea"/>
                <a:cs typeface="+mn-cs"/>
              </a:rPr>
              <a:t> Stone&lt;/</a:t>
            </a:r>
            <a:r>
              <a:rPr lang="en-US" altLang="zh-CN" sz="1200" b="0" i="0" kern="1200" dirty="0" err="1">
                <a:solidFill>
                  <a:schemeClr val="tx1"/>
                </a:solidFill>
                <a:effectLst/>
                <a:latin typeface="Arial" pitchFamily="34" charset="0"/>
                <a:ea typeface="+mn-ea"/>
                <a:cs typeface="+mn-cs"/>
              </a:rPr>
              <a:t>dc:title</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rdf:about</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dc:title</a:t>
            </a:r>
            <a:r>
              <a:rPr lang="en-US" altLang="zh-CN" sz="1200" b="0" i="0" kern="1200" dirty="0">
                <a:solidFill>
                  <a:schemeClr val="tx1"/>
                </a:solidFill>
                <a:effectLst/>
                <a:latin typeface="Arial" pitchFamily="34" charset="0"/>
                <a:ea typeface="+mn-ea"/>
                <a:cs typeface="+mn-cs"/>
              </a:rPr>
              <a:t>&gt;Harry Potter and the Chamber of Secrets&lt;/</a:t>
            </a:r>
            <a:r>
              <a:rPr lang="en-US" altLang="zh-CN" sz="1200" b="0" i="0" kern="1200" dirty="0" err="1">
                <a:solidFill>
                  <a:schemeClr val="tx1"/>
                </a:solidFill>
                <a:effectLst/>
                <a:latin typeface="Arial" pitchFamily="34" charset="0"/>
                <a:ea typeface="+mn-ea"/>
                <a:cs typeface="+mn-cs"/>
              </a:rPr>
              <a:t>dc:title</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&lt;/</a:t>
            </a:r>
            <a:r>
              <a:rPr lang="en-US" altLang="zh-CN" sz="1200" b="0" i="0" kern="1200" dirty="0" err="1">
                <a:solidFill>
                  <a:schemeClr val="tx1"/>
                </a:solidFill>
                <a:effectLst/>
                <a:latin typeface="Arial" pitchFamily="34" charset="0"/>
                <a:ea typeface="+mn-ea"/>
                <a:cs typeface="+mn-cs"/>
              </a:rPr>
              <a:t>rdf:RDF</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ds-ng-2.rdf</a:t>
            </a:r>
          </a:p>
          <a:p>
            <a:r>
              <a:rPr lang="en-US" altLang="zh-CN" sz="1200" b="0" i="0" kern="1200" dirty="0">
                <a:solidFill>
                  <a:schemeClr val="tx1"/>
                </a:solidFill>
                <a:effectLst/>
                <a:latin typeface="Arial" pitchFamily="34" charset="0"/>
                <a:ea typeface="+mn-ea"/>
                <a:cs typeface="+mn-cs"/>
              </a:rPr>
              <a:t>&lt;?xml version="1.0"?&gt;</a:t>
            </a:r>
          </a:p>
          <a:p>
            <a:r>
              <a:rPr lang="en-US" altLang="zh-CN" sz="1200" b="0" i="0" kern="1200" dirty="0">
                <a:solidFill>
                  <a:schemeClr val="tx1"/>
                </a:solidFill>
                <a:effectLst/>
                <a:latin typeface="Arial" pitchFamily="34" charset="0"/>
                <a:ea typeface="+mn-ea"/>
                <a:cs typeface="+mn-cs"/>
              </a:rPr>
              <a:t>&lt;!DOCTYPE </a:t>
            </a:r>
            <a:r>
              <a:rPr lang="en-US" altLang="zh-CN" sz="1200" b="0" i="0" kern="1200" dirty="0" err="1">
                <a:solidFill>
                  <a:schemeClr val="tx1"/>
                </a:solidFill>
                <a:effectLst/>
                <a:latin typeface="Arial" pitchFamily="34" charset="0"/>
                <a:ea typeface="+mn-ea"/>
                <a:cs typeface="+mn-cs"/>
              </a:rPr>
              <a:t>rdf:RDF</a:t>
            </a:r>
            <a:r>
              <a:rPr lang="en-US" altLang="zh-CN" sz="1200" b="0" i="0" kern="1200" dirty="0">
                <a:solidFill>
                  <a:schemeClr val="tx1"/>
                </a:solidFill>
                <a:effectLst/>
                <a:latin typeface="Arial" pitchFamily="34" charset="0"/>
                <a:ea typeface="+mn-ea"/>
                <a:cs typeface="+mn-cs"/>
              </a:rPr>
              <a:t> [&lt;!ENTITY </a:t>
            </a:r>
            <a:r>
              <a:rPr lang="en-US" altLang="zh-CN" sz="1200" b="0" i="0" kern="1200" dirty="0" err="1">
                <a:solidFill>
                  <a:schemeClr val="tx1"/>
                </a:solidFill>
                <a:effectLst/>
                <a:latin typeface="Arial" pitchFamily="34" charset="0"/>
                <a:ea typeface="+mn-ea"/>
                <a:cs typeface="+mn-cs"/>
              </a:rPr>
              <a:t>xsd</a:t>
            </a:r>
            <a:r>
              <a:rPr lang="en-US" altLang="zh-CN" sz="1200" b="0" i="0" kern="1200" dirty="0">
                <a:solidFill>
                  <a:schemeClr val="tx1"/>
                </a:solidFill>
                <a:effectLst/>
                <a:latin typeface="Arial" pitchFamily="34" charset="0"/>
                <a:ea typeface="+mn-ea"/>
                <a:cs typeface="+mn-cs"/>
              </a:rPr>
              <a:t> "http://www.w3.org/2001/XMLSchema#"&gt;]&gt;</a:t>
            </a:r>
          </a:p>
          <a:p>
            <a:r>
              <a:rPr lang="en-US" altLang="zh-CN" sz="1200" b="0" i="0" kern="1200" dirty="0">
                <a:solidFill>
                  <a:schemeClr val="tx1"/>
                </a:solidFill>
                <a:effectLst/>
                <a:latin typeface="Arial" pitchFamily="34" charset="0"/>
                <a:ea typeface="+mn-ea"/>
                <a:cs typeface="+mn-cs"/>
              </a:rPr>
              <a:t>&lt;</a:t>
            </a:r>
            <a:r>
              <a:rPr lang="en-US" altLang="zh-CN" sz="1200" b="0" i="0" kern="1200" dirty="0" err="1">
                <a:solidFill>
                  <a:schemeClr val="tx1"/>
                </a:solidFill>
                <a:effectLst/>
                <a:latin typeface="Arial" pitchFamily="34" charset="0"/>
                <a:ea typeface="+mn-ea"/>
                <a:cs typeface="+mn-cs"/>
              </a:rPr>
              <a:t>rdf:RDF</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xmlns:rdf</a:t>
            </a:r>
            <a:r>
              <a:rPr lang="en-US" altLang="zh-CN" sz="1200" b="0" i="0" kern="1200" dirty="0">
                <a:solidFill>
                  <a:schemeClr val="tx1"/>
                </a:solidFill>
                <a:effectLst/>
                <a:latin typeface="Arial" pitchFamily="34" charset="0"/>
                <a:ea typeface="+mn-ea"/>
                <a:cs typeface="+mn-cs"/>
              </a:rPr>
              <a:t>="http://www.w3.org/1999/02/22-rdf-syntax-ns#"</a:t>
            </a:r>
          </a:p>
          <a:p>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xmlns:dc</a:t>
            </a:r>
            <a:r>
              <a:rPr lang="en-US" altLang="zh-CN" sz="1200" b="0" i="0" kern="1200" dirty="0">
                <a:solidFill>
                  <a:schemeClr val="tx1"/>
                </a:solidFill>
                <a:effectLst/>
                <a:latin typeface="Arial" pitchFamily="34" charset="0"/>
                <a:ea typeface="+mn-ea"/>
                <a:cs typeface="+mn-cs"/>
              </a:rPr>
              <a:t>="http://purl.org/dc/elements/1.1/"&gt;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rdf:about</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dc:title</a:t>
            </a:r>
            <a:r>
              <a:rPr lang="en-US" altLang="zh-CN" sz="1200" b="0" i="0" kern="1200" dirty="0">
                <a:solidFill>
                  <a:schemeClr val="tx1"/>
                </a:solidFill>
                <a:effectLst/>
                <a:latin typeface="Arial" pitchFamily="34" charset="0"/>
                <a:ea typeface="+mn-ea"/>
                <a:cs typeface="+mn-cs"/>
              </a:rPr>
              <a:t>&gt;Harry Potter and the Sorcerer's Stone&lt;/</a:t>
            </a:r>
            <a:r>
              <a:rPr lang="en-US" altLang="zh-CN" sz="1200" b="0" i="0" kern="1200" dirty="0" err="1">
                <a:solidFill>
                  <a:schemeClr val="tx1"/>
                </a:solidFill>
                <a:effectLst/>
                <a:latin typeface="Arial" pitchFamily="34" charset="0"/>
                <a:ea typeface="+mn-ea"/>
                <a:cs typeface="+mn-cs"/>
              </a:rPr>
              <a:t>dc:title</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rdf:about</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dc:title</a:t>
            </a:r>
            <a:r>
              <a:rPr lang="en-US" altLang="zh-CN" sz="1200" b="0" i="0" kern="1200" dirty="0">
                <a:solidFill>
                  <a:schemeClr val="tx1"/>
                </a:solidFill>
                <a:effectLst/>
                <a:latin typeface="Arial" pitchFamily="34" charset="0"/>
                <a:ea typeface="+mn-ea"/>
                <a:cs typeface="+mn-cs"/>
              </a:rPr>
              <a:t>&gt;Harry Potter and the Chamber of Secrets&lt;/</a:t>
            </a:r>
            <a:r>
              <a:rPr lang="en-US" altLang="zh-CN" sz="1200" b="0" i="0" kern="1200" dirty="0" err="1">
                <a:solidFill>
                  <a:schemeClr val="tx1"/>
                </a:solidFill>
                <a:effectLst/>
                <a:latin typeface="Arial" pitchFamily="34" charset="0"/>
                <a:ea typeface="+mn-ea"/>
                <a:cs typeface="+mn-cs"/>
              </a:rPr>
              <a:t>dc:title</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&lt;/</a:t>
            </a:r>
            <a:r>
              <a:rPr lang="en-US" altLang="zh-CN" sz="1200" b="0" i="0" kern="1200" dirty="0" err="1">
                <a:solidFill>
                  <a:schemeClr val="tx1"/>
                </a:solidFill>
                <a:effectLst/>
                <a:latin typeface="Arial" pitchFamily="34" charset="0"/>
                <a:ea typeface="+mn-ea"/>
                <a:cs typeface="+mn-cs"/>
              </a:rPr>
              <a:t>rdf:Description</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&lt;/</a:t>
            </a:r>
            <a:r>
              <a:rPr lang="en-US" altLang="zh-CN" sz="1200" b="0" i="0" kern="1200" dirty="0" err="1">
                <a:solidFill>
                  <a:schemeClr val="tx1"/>
                </a:solidFill>
                <a:effectLst/>
                <a:latin typeface="Arial" pitchFamily="34" charset="0"/>
                <a:ea typeface="+mn-ea"/>
                <a:cs typeface="+mn-cs"/>
              </a:rPr>
              <a:t>rdf:RDF</a:t>
            </a:r>
            <a:r>
              <a:rPr lang="en-US" altLang="zh-CN" sz="1200" b="0" i="0" kern="1200" dirty="0">
                <a:solidFill>
                  <a:schemeClr val="tx1"/>
                </a:solidFill>
                <a:effectLst/>
                <a:latin typeface="Arial" pitchFamily="34" charset="0"/>
                <a:ea typeface="+mn-ea"/>
                <a:cs typeface="+mn-cs"/>
              </a:rPr>
              <a:t>&gt;</a:t>
            </a:r>
          </a:p>
          <a:p>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查询语句是</a:t>
            </a:r>
          </a:p>
          <a:p>
            <a:r>
              <a:rPr lang="en-US" altLang="zh-CN" sz="1200" b="0" i="0" kern="1200" dirty="0">
                <a:solidFill>
                  <a:schemeClr val="tx1"/>
                </a:solidFill>
                <a:effectLst/>
                <a:latin typeface="Arial" pitchFamily="34" charset="0"/>
                <a:ea typeface="+mn-ea"/>
                <a:cs typeface="+mn-cs"/>
              </a:rPr>
              <a:t>PREFIX </a:t>
            </a:r>
            <a:r>
              <a:rPr lang="en-US" altLang="zh-CN" sz="1200" b="0" i="0" kern="1200" dirty="0" err="1">
                <a:solidFill>
                  <a:schemeClr val="tx1"/>
                </a:solidFill>
                <a:effectLst/>
                <a:latin typeface="Arial" pitchFamily="34" charset="0"/>
                <a:ea typeface="+mn-ea"/>
                <a:cs typeface="+mn-cs"/>
              </a:rPr>
              <a:t>xsd</a:t>
            </a:r>
            <a:r>
              <a:rPr lang="en-US" altLang="zh-CN" sz="1200" b="0" i="0" kern="1200" dirty="0">
                <a:solidFill>
                  <a:schemeClr val="tx1"/>
                </a:solidFill>
                <a:effectLst/>
                <a:latin typeface="Arial" pitchFamily="34" charset="0"/>
                <a:ea typeface="+mn-ea"/>
                <a:cs typeface="+mn-cs"/>
              </a:rPr>
              <a:t>: &lt;http://www.w3.org/2001/XMLSchema#&gt;</a:t>
            </a:r>
          </a:p>
          <a:p>
            <a:r>
              <a:rPr lang="en-US" altLang="zh-CN" sz="1200" b="0" i="0" kern="1200" dirty="0">
                <a:solidFill>
                  <a:schemeClr val="tx1"/>
                </a:solidFill>
                <a:effectLst/>
                <a:latin typeface="Arial" pitchFamily="34" charset="0"/>
                <a:ea typeface="+mn-ea"/>
                <a:cs typeface="+mn-cs"/>
              </a:rPr>
              <a:t>PREFIX dc: &lt;http://purl.org/dc/elements/1.1/&gt;</a:t>
            </a:r>
          </a:p>
          <a:p>
            <a:r>
              <a:rPr lang="en-US" altLang="zh-CN" sz="1200" b="0" i="0" kern="1200" dirty="0">
                <a:solidFill>
                  <a:schemeClr val="tx1"/>
                </a:solidFill>
                <a:effectLst/>
                <a:latin typeface="Arial" pitchFamily="34" charset="0"/>
                <a:ea typeface="+mn-ea"/>
                <a:cs typeface="+mn-cs"/>
              </a:rPr>
              <a:t>PREFIX : &lt;.&gt;</a:t>
            </a:r>
          </a:p>
          <a:p>
            <a:r>
              <a:rPr lang="en-US" altLang="zh-CN" sz="1200" b="0" i="0" kern="1200" dirty="0">
                <a:solidFill>
                  <a:schemeClr val="tx1"/>
                </a:solidFill>
                <a:effectLst/>
                <a:latin typeface="Arial" pitchFamily="34" charset="0"/>
                <a:ea typeface="+mn-ea"/>
                <a:cs typeface="+mn-cs"/>
              </a:rPr>
              <a:t>SELECT *{ ?s ?p ?o }</a:t>
            </a:r>
          </a:p>
          <a:p>
            <a:r>
              <a:rPr lang="zh-CN" altLang="en-US" sz="1200" b="0" i="0" kern="1200" dirty="0">
                <a:solidFill>
                  <a:schemeClr val="tx1"/>
                </a:solidFill>
                <a:effectLst/>
                <a:latin typeface="Arial" pitchFamily="34" charset="0"/>
                <a:ea typeface="+mn-ea"/>
                <a:cs typeface="+mn-cs"/>
              </a:rPr>
              <a:t>对图的查询是（</a:t>
            </a:r>
            <a:r>
              <a:rPr lang="en-US" altLang="zh-CN" sz="1200" b="0" i="0" kern="1200" dirty="0">
                <a:solidFill>
                  <a:schemeClr val="tx1"/>
                </a:solidFill>
                <a:effectLst/>
                <a:latin typeface="Arial" pitchFamily="34" charset="0"/>
                <a:ea typeface="+mn-ea"/>
                <a:cs typeface="+mn-cs"/>
              </a:rPr>
              <a:t>PREFIX : &lt;.&gt;</a:t>
            </a:r>
            <a:r>
              <a:rPr lang="zh-CN" altLang="en-US" sz="1200" b="0" i="0" kern="1200" dirty="0">
                <a:solidFill>
                  <a:schemeClr val="tx1"/>
                </a:solidFill>
                <a:effectLst/>
                <a:latin typeface="Arial" pitchFamily="34" charset="0"/>
                <a:ea typeface="+mn-ea"/>
                <a:cs typeface="+mn-cs"/>
              </a:rPr>
              <a:t>是为了格式化输出？？？），</a:t>
            </a:r>
          </a:p>
          <a:p>
            <a:r>
              <a:rPr lang="en-US" altLang="zh-CN" sz="1200" b="0" i="0" kern="1200" dirty="0" err="1">
                <a:solidFill>
                  <a:schemeClr val="tx1"/>
                </a:solidFill>
                <a:effectLst/>
                <a:latin typeface="Arial" pitchFamily="34" charset="0"/>
                <a:ea typeface="+mn-ea"/>
                <a:cs typeface="+mn-cs"/>
              </a:rPr>
              <a:t>sparql</a:t>
            </a:r>
            <a:r>
              <a:rPr lang="en-US" altLang="zh-CN" sz="1200" b="0" i="0" kern="1200" dirty="0">
                <a:solidFill>
                  <a:schemeClr val="tx1"/>
                </a:solidFill>
                <a:effectLst/>
                <a:latin typeface="Arial" pitchFamily="34" charset="0"/>
                <a:ea typeface="+mn-ea"/>
                <a:cs typeface="+mn-cs"/>
              </a:rPr>
              <a:t> --graph=ds-</a:t>
            </a:r>
            <a:r>
              <a:rPr lang="en-US" altLang="zh-CN" sz="1200" b="0" i="0" kern="1200" dirty="0" err="1">
                <a:solidFill>
                  <a:schemeClr val="tx1"/>
                </a:solidFill>
                <a:effectLst/>
                <a:latin typeface="Arial" pitchFamily="34" charset="0"/>
                <a:ea typeface="+mn-ea"/>
                <a:cs typeface="+mn-cs"/>
              </a:rPr>
              <a:t>dft.rdf</a:t>
            </a:r>
            <a:r>
              <a:rPr lang="en-US" altLang="zh-CN" sz="1200" b="0" i="0" kern="1200" dirty="0">
                <a:solidFill>
                  <a:schemeClr val="tx1"/>
                </a:solidFill>
                <a:effectLst/>
                <a:latin typeface="Arial" pitchFamily="34" charset="0"/>
                <a:ea typeface="+mn-ea"/>
                <a:cs typeface="+mn-cs"/>
              </a:rPr>
              <a:t> --</a:t>
            </a:r>
            <a:r>
              <a:rPr lang="en-US" altLang="zh-CN" sz="1200" b="0" i="0" kern="1200" dirty="0" err="1">
                <a:solidFill>
                  <a:schemeClr val="tx1"/>
                </a:solidFill>
                <a:effectLst/>
                <a:latin typeface="Arial" pitchFamily="34" charset="0"/>
                <a:ea typeface="+mn-ea"/>
                <a:cs typeface="+mn-cs"/>
              </a:rPr>
              <a:t>namedgraph</a:t>
            </a:r>
            <a:r>
              <a:rPr lang="en-US" altLang="zh-CN" sz="1200" b="0" i="0" kern="1200" dirty="0">
                <a:solidFill>
                  <a:schemeClr val="tx1"/>
                </a:solidFill>
                <a:effectLst/>
                <a:latin typeface="Arial" pitchFamily="34" charset="0"/>
                <a:ea typeface="+mn-ea"/>
                <a:cs typeface="+mn-cs"/>
              </a:rPr>
              <a:t>=ds-ng-1.rdf --</a:t>
            </a:r>
            <a:r>
              <a:rPr lang="en-US" altLang="zh-CN" sz="1200" b="0" i="0" kern="1200" dirty="0" err="1">
                <a:solidFill>
                  <a:schemeClr val="tx1"/>
                </a:solidFill>
                <a:effectLst/>
                <a:latin typeface="Arial" pitchFamily="34" charset="0"/>
                <a:ea typeface="+mn-ea"/>
                <a:cs typeface="+mn-cs"/>
              </a:rPr>
              <a:t>namedgraph</a:t>
            </a:r>
            <a:r>
              <a:rPr lang="en-US" altLang="zh-CN" sz="1200" b="0" i="0" kern="1200" dirty="0">
                <a:solidFill>
                  <a:schemeClr val="tx1"/>
                </a:solidFill>
                <a:effectLst/>
                <a:latin typeface="Arial" pitchFamily="34" charset="0"/>
                <a:ea typeface="+mn-ea"/>
                <a:cs typeface="+mn-cs"/>
              </a:rPr>
              <a:t>=ds-ng-2.rdf --query=ds-</a:t>
            </a:r>
            <a:r>
              <a:rPr lang="en-US" altLang="zh-CN" sz="1200" b="0" i="0" kern="1200" dirty="0" err="1">
                <a:solidFill>
                  <a:schemeClr val="tx1"/>
                </a:solidFill>
                <a:effectLst/>
                <a:latin typeface="Arial" pitchFamily="34" charset="0"/>
                <a:ea typeface="+mn-ea"/>
                <a:cs typeface="+mn-cs"/>
              </a:rPr>
              <a:t>dft.rq</a:t>
            </a:r>
            <a:endParaRPr lang="en-US" altLang="zh-CN" sz="1200" b="0" i="0" kern="1200" dirty="0">
              <a:solidFill>
                <a:schemeClr val="tx1"/>
              </a:solidFill>
              <a:effectLst/>
              <a:latin typeface="Arial" pitchFamily="34" charset="0"/>
              <a:ea typeface="+mn-ea"/>
              <a:cs typeface="+mn-cs"/>
            </a:endParaRPr>
          </a:p>
          <a:p>
            <a:r>
              <a:rPr lang="zh-CN" altLang="en-US" sz="1200" b="0" i="0" kern="1200" dirty="0">
                <a:solidFill>
                  <a:schemeClr val="tx1"/>
                </a:solidFill>
                <a:effectLst/>
                <a:latin typeface="Arial" pitchFamily="34" charset="0"/>
                <a:ea typeface="+mn-ea"/>
                <a:cs typeface="+mn-cs"/>
              </a:rPr>
              <a:t>查询结果是</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s            | p       | o                                        |</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:ds-ng-2.rdf | </a:t>
            </a:r>
            <a:r>
              <a:rPr lang="en-US" altLang="zh-CN" sz="1200" b="0" i="0" kern="1200" dirty="0" err="1">
                <a:solidFill>
                  <a:schemeClr val="tx1"/>
                </a:solidFill>
                <a:effectLst/>
                <a:latin typeface="Arial" pitchFamily="34" charset="0"/>
                <a:ea typeface="+mn-ea"/>
                <a:cs typeface="+mn-cs"/>
              </a:rPr>
              <a:t>dc:date</a:t>
            </a:r>
            <a:r>
              <a:rPr lang="en-US" altLang="zh-CN" sz="1200" b="0" i="0" kern="1200" dirty="0">
                <a:solidFill>
                  <a:schemeClr val="tx1"/>
                </a:solidFill>
                <a:effectLst/>
                <a:latin typeface="Arial" pitchFamily="34" charset="0"/>
                <a:ea typeface="+mn-ea"/>
                <a:cs typeface="+mn-cs"/>
              </a:rPr>
              <a:t> | "2005-09-22T05:53:05+0100"^^</a:t>
            </a:r>
            <a:r>
              <a:rPr lang="en-US" altLang="zh-CN" sz="1200" b="0" i="0" kern="1200" dirty="0" err="1">
                <a:solidFill>
                  <a:schemeClr val="tx1"/>
                </a:solidFill>
                <a:effectLst/>
                <a:latin typeface="Arial" pitchFamily="34" charset="0"/>
                <a:ea typeface="+mn-ea"/>
                <a:cs typeface="+mn-cs"/>
              </a:rPr>
              <a:t>xsd:dateTime</a:t>
            </a:r>
            <a:r>
              <a:rPr lang="en-US" altLang="zh-CN" sz="1200" b="0" i="0" kern="1200" dirty="0">
                <a:solidFill>
                  <a:schemeClr val="tx1"/>
                </a:solidFill>
                <a:effectLst/>
                <a:latin typeface="Arial" pitchFamily="34" charset="0"/>
                <a:ea typeface="+mn-ea"/>
                <a:cs typeface="+mn-cs"/>
              </a:rPr>
              <a:t> |</a:t>
            </a:r>
          </a:p>
          <a:p>
            <a:r>
              <a:rPr lang="en-US" altLang="zh-CN" sz="1200" b="0" i="0" kern="1200" dirty="0">
                <a:solidFill>
                  <a:schemeClr val="tx1"/>
                </a:solidFill>
                <a:effectLst/>
                <a:latin typeface="Arial" pitchFamily="34" charset="0"/>
                <a:ea typeface="+mn-ea"/>
                <a:cs typeface="+mn-cs"/>
              </a:rPr>
              <a:t>| :ds-ng-1.rdf | </a:t>
            </a:r>
            <a:r>
              <a:rPr lang="en-US" altLang="zh-CN" sz="1200" b="0" i="0" kern="1200" dirty="0" err="1">
                <a:solidFill>
                  <a:schemeClr val="tx1"/>
                </a:solidFill>
                <a:effectLst/>
                <a:latin typeface="Arial" pitchFamily="34" charset="0"/>
                <a:ea typeface="+mn-ea"/>
                <a:cs typeface="+mn-cs"/>
              </a:rPr>
              <a:t>dc:date</a:t>
            </a:r>
            <a:r>
              <a:rPr lang="en-US" altLang="zh-CN" sz="1200" b="0" i="0" kern="1200" dirty="0">
                <a:solidFill>
                  <a:schemeClr val="tx1"/>
                </a:solidFill>
                <a:effectLst/>
                <a:latin typeface="Arial" pitchFamily="34" charset="0"/>
                <a:ea typeface="+mn-ea"/>
                <a:cs typeface="+mn-cs"/>
              </a:rPr>
              <a:t> | "2005-07-14T03:18:56+0100"^^</a:t>
            </a:r>
            <a:r>
              <a:rPr lang="en-US" altLang="zh-CN" sz="1200" b="0" i="0" kern="1200" dirty="0" err="1">
                <a:solidFill>
                  <a:schemeClr val="tx1"/>
                </a:solidFill>
                <a:effectLst/>
                <a:latin typeface="Arial" pitchFamily="34" charset="0"/>
                <a:ea typeface="+mn-ea"/>
                <a:cs typeface="+mn-cs"/>
              </a:rPr>
              <a:t>xsd:dateTime</a:t>
            </a:r>
            <a:r>
              <a:rPr lang="en-US" altLang="zh-CN" sz="1200" b="0" i="0" kern="1200" dirty="0">
                <a:solidFill>
                  <a:schemeClr val="tx1"/>
                </a:solidFill>
                <a:effectLst/>
                <a:latin typeface="Arial" pitchFamily="34" charset="0"/>
                <a:ea typeface="+mn-ea"/>
                <a:cs typeface="+mn-cs"/>
              </a:rPr>
              <a:t> |</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查询指定图</a:t>
            </a:r>
          </a:p>
          <a:p>
            <a:r>
              <a:rPr lang="en-US" altLang="zh-CN" sz="1200" b="0" i="0" kern="1200" dirty="0">
                <a:solidFill>
                  <a:schemeClr val="tx1"/>
                </a:solidFill>
                <a:effectLst/>
                <a:latin typeface="Arial" pitchFamily="34" charset="0"/>
                <a:ea typeface="+mn-ea"/>
                <a:cs typeface="+mn-cs"/>
              </a:rPr>
              <a:t>PREFIX dc: &lt;http://purl.org/dc/elements/1.1/&gt;</a:t>
            </a:r>
          </a:p>
          <a:p>
            <a:r>
              <a:rPr lang="en-US" altLang="zh-CN" sz="1200" b="0" i="0" kern="1200" dirty="0">
                <a:solidFill>
                  <a:schemeClr val="tx1"/>
                </a:solidFill>
                <a:effectLst/>
                <a:latin typeface="Arial" pitchFamily="34" charset="0"/>
                <a:ea typeface="+mn-ea"/>
                <a:cs typeface="+mn-cs"/>
              </a:rPr>
              <a:t>PREFIX : &lt;.&gt;</a:t>
            </a:r>
          </a:p>
          <a:p>
            <a:r>
              <a:rPr lang="en-US" altLang="zh-CN" sz="1200" b="0" i="0" kern="1200" dirty="0">
                <a:solidFill>
                  <a:schemeClr val="tx1"/>
                </a:solidFill>
                <a:effectLst/>
                <a:latin typeface="Arial" pitchFamily="34" charset="0"/>
                <a:ea typeface="+mn-ea"/>
                <a:cs typeface="+mn-cs"/>
              </a:rPr>
              <a:t>SELECT ?title{ </a:t>
            </a:r>
          </a:p>
          <a:p>
            <a:r>
              <a:rPr lang="en-US" altLang="zh-CN" sz="1200" b="0" i="0" kern="1200" dirty="0">
                <a:solidFill>
                  <a:schemeClr val="tx1"/>
                </a:solidFill>
                <a:effectLst/>
                <a:latin typeface="Arial" pitchFamily="34" charset="0"/>
                <a:ea typeface="+mn-ea"/>
                <a:cs typeface="+mn-cs"/>
              </a:rPr>
              <a:t>  GRAPH :ds-ng-2.rdf</a:t>
            </a:r>
          </a:p>
          <a:p>
            <a:r>
              <a:rPr lang="en-US" altLang="zh-CN" sz="1200" b="0" i="0" kern="1200" dirty="0">
                <a:solidFill>
                  <a:schemeClr val="tx1"/>
                </a:solidFill>
                <a:effectLst/>
                <a:latin typeface="Arial" pitchFamily="34" charset="0"/>
                <a:ea typeface="+mn-ea"/>
                <a:cs typeface="+mn-cs"/>
              </a:rPr>
              <a:t>    { ?b </a:t>
            </a:r>
            <a:r>
              <a:rPr lang="en-US" altLang="zh-CN" sz="1200" b="0" i="0" kern="1200" dirty="0" err="1">
                <a:solidFill>
                  <a:schemeClr val="tx1"/>
                </a:solidFill>
                <a:effectLst/>
                <a:latin typeface="Arial" pitchFamily="34" charset="0"/>
                <a:ea typeface="+mn-ea"/>
                <a:cs typeface="+mn-cs"/>
              </a:rPr>
              <a:t>dc:title</a:t>
            </a:r>
            <a:r>
              <a:rPr lang="en-US" altLang="zh-CN" sz="1200" b="0" i="0" kern="1200" dirty="0">
                <a:solidFill>
                  <a:schemeClr val="tx1"/>
                </a:solidFill>
                <a:effectLst/>
                <a:latin typeface="Arial" pitchFamily="34" charset="0"/>
                <a:ea typeface="+mn-ea"/>
                <a:cs typeface="+mn-cs"/>
              </a:rPr>
              <a:t> ?title }}</a:t>
            </a:r>
          </a:p>
          <a:p>
            <a:r>
              <a:rPr lang="zh-CN" altLang="en-US" sz="1200" b="0" i="0" kern="1200" dirty="0">
                <a:solidFill>
                  <a:schemeClr val="tx1"/>
                </a:solidFill>
                <a:effectLst/>
                <a:latin typeface="Arial" pitchFamily="34" charset="0"/>
                <a:ea typeface="+mn-ea"/>
                <a:cs typeface="+mn-cs"/>
              </a:rPr>
              <a:t>查询结果</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title                                     |</a:t>
            </a:r>
          </a:p>
          <a:p>
            <a:r>
              <a:rPr lang="en-US" altLang="zh-CN" sz="1200" b="0" i="0" kern="1200" dirty="0">
                <a:solidFill>
                  <a:schemeClr val="tx1"/>
                </a:solidFill>
                <a:effectLst/>
                <a:latin typeface="Arial" pitchFamily="34" charset="0"/>
                <a:ea typeface="+mn-ea"/>
                <a:cs typeface="+mn-cs"/>
              </a:rPr>
              <a:t>=============================================</a:t>
            </a:r>
          </a:p>
          <a:p>
            <a:r>
              <a:rPr lang="en-US" altLang="zh-CN" sz="1200" b="0" i="0" kern="1200" dirty="0">
                <a:solidFill>
                  <a:schemeClr val="tx1"/>
                </a:solidFill>
                <a:effectLst/>
                <a:latin typeface="Arial" pitchFamily="34" charset="0"/>
                <a:ea typeface="+mn-ea"/>
                <a:cs typeface="+mn-cs"/>
              </a:rPr>
              <a:t>| "Harry Potter and the Chamber of Secrets" |</a:t>
            </a:r>
          </a:p>
          <a:p>
            <a:r>
              <a:rPr lang="en-US" altLang="zh-CN" sz="1200" b="0" i="0" kern="1200" dirty="0">
                <a:solidFill>
                  <a:schemeClr val="tx1"/>
                </a:solidFill>
                <a:effectLst/>
                <a:latin typeface="Arial" pitchFamily="34" charset="0"/>
                <a:ea typeface="+mn-ea"/>
                <a:cs typeface="+mn-cs"/>
              </a:rPr>
              <a:t>| "Harry Potter and the Sorcerer's Stone"   |</a:t>
            </a:r>
          </a:p>
          <a:p>
            <a:r>
              <a:rPr lang="en-US" altLang="zh-CN" sz="1200" b="0" i="0" kern="1200" dirty="0">
                <a:solidFill>
                  <a:schemeClr val="tx1"/>
                </a:solidFill>
                <a:effectLst/>
                <a:latin typeface="Arial" pitchFamily="34" charset="0"/>
                <a:ea typeface="+mn-ea"/>
                <a:cs typeface="+mn-cs"/>
              </a:rPr>
              <a:t>---------------------------------------------</a:t>
            </a:r>
          </a:p>
          <a:p>
            <a:r>
              <a:rPr lang="en-US" altLang="zh-CN" sz="1200" b="1" i="0" kern="1200" dirty="0">
                <a:solidFill>
                  <a:schemeClr val="tx1"/>
                </a:solidFill>
                <a:effectLst/>
                <a:latin typeface="Arial" pitchFamily="34" charset="0"/>
                <a:ea typeface="+mn-ea"/>
                <a:cs typeface="+mn-cs"/>
              </a:rPr>
              <a:t>2.7 SPARQL</a:t>
            </a:r>
            <a:r>
              <a:rPr lang="zh-CN" altLang="en-US" sz="1200" b="1" i="0" kern="1200" dirty="0">
                <a:solidFill>
                  <a:schemeClr val="tx1"/>
                </a:solidFill>
                <a:effectLst/>
                <a:latin typeface="Arial" pitchFamily="34" charset="0"/>
                <a:ea typeface="+mn-ea"/>
                <a:cs typeface="+mn-cs"/>
              </a:rPr>
              <a:t>查询结果集</a:t>
            </a:r>
          </a:p>
          <a:p>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四种形式的结果</a:t>
            </a:r>
          </a:p>
          <a:p>
            <a:r>
              <a:rPr lang="zh-CN" altLang="en-US" sz="1200" b="0" i="0" kern="1200" dirty="0">
                <a:solidFill>
                  <a:schemeClr val="tx1"/>
                </a:solidFill>
                <a:effectLst/>
                <a:latin typeface="Arial" pitchFamily="34" charset="0"/>
                <a:ea typeface="+mn-ea"/>
                <a:cs typeface="+mn-cs"/>
              </a:rPr>
              <a:t>■ </a:t>
            </a:r>
            <a:r>
              <a:rPr lang="en-US" altLang="zh-CN" sz="1200" b="0" i="0" kern="1200" dirty="0">
                <a:solidFill>
                  <a:schemeClr val="tx1"/>
                </a:solidFill>
                <a:effectLst/>
                <a:latin typeface="Arial" pitchFamily="34" charset="0"/>
                <a:ea typeface="+mn-ea"/>
                <a:cs typeface="+mn-cs"/>
              </a:rPr>
              <a:t>SELECT – </a:t>
            </a:r>
            <a:r>
              <a:rPr lang="zh-CN" altLang="en-US" sz="1200" b="0" i="0" kern="1200" dirty="0">
                <a:solidFill>
                  <a:schemeClr val="tx1"/>
                </a:solidFill>
                <a:effectLst/>
                <a:latin typeface="Arial" pitchFamily="34" charset="0"/>
                <a:ea typeface="+mn-ea"/>
                <a:cs typeface="+mn-cs"/>
              </a:rPr>
              <a:t>返回一个表（</a:t>
            </a:r>
            <a:r>
              <a:rPr lang="en-US" altLang="zh-CN" sz="1200" b="0" i="0" kern="1200" dirty="0">
                <a:solidFill>
                  <a:schemeClr val="tx1"/>
                </a:solidFill>
                <a:effectLst/>
                <a:latin typeface="Arial" pitchFamily="34" charset="0"/>
                <a:ea typeface="+mn-ea"/>
                <a:cs typeface="+mn-cs"/>
              </a:rPr>
              <a:t>table</a:t>
            </a:r>
            <a:r>
              <a:rPr lang="zh-CN" altLang="en-US" sz="1200" b="0" i="0" kern="1200" dirty="0">
                <a:solidFill>
                  <a:schemeClr val="tx1"/>
                </a:solidFill>
                <a:effectLst/>
                <a:latin typeface="Arial" pitchFamily="34" charset="0"/>
                <a:ea typeface="+mn-ea"/>
                <a:cs typeface="+mn-cs"/>
              </a:rPr>
              <a:t>），</a:t>
            </a:r>
            <a:r>
              <a:rPr lang="en-US" altLang="zh-CN" sz="1200" b="0" i="0" kern="1200" dirty="0">
                <a:solidFill>
                  <a:schemeClr val="tx1"/>
                </a:solidFill>
                <a:effectLst/>
                <a:latin typeface="Arial" pitchFamily="34" charset="0"/>
                <a:ea typeface="+mn-ea"/>
                <a:cs typeface="+mn-cs"/>
              </a:rPr>
              <a:t>Tutorial</a:t>
            </a:r>
            <a:r>
              <a:rPr lang="zh-CN" altLang="en-US" sz="1200" b="0" i="0" kern="1200" dirty="0">
                <a:solidFill>
                  <a:schemeClr val="tx1"/>
                </a:solidFill>
                <a:effectLst/>
                <a:latin typeface="Arial" pitchFamily="34" charset="0"/>
                <a:ea typeface="+mn-ea"/>
                <a:cs typeface="+mn-cs"/>
              </a:rPr>
              <a:t>里介绍的主要是这种查询</a:t>
            </a:r>
          </a:p>
          <a:p>
            <a:r>
              <a:rPr lang="zh-CN" altLang="en-US" sz="1200" b="0" i="0" kern="1200" dirty="0">
                <a:solidFill>
                  <a:schemeClr val="tx1"/>
                </a:solidFill>
                <a:effectLst/>
                <a:latin typeface="Arial" pitchFamily="34" charset="0"/>
                <a:ea typeface="+mn-ea"/>
                <a:cs typeface="+mn-cs"/>
              </a:rPr>
              <a:t>■ </a:t>
            </a:r>
            <a:r>
              <a:rPr lang="en-US" altLang="zh-CN" sz="1200" b="0" i="0" kern="1200" dirty="0">
                <a:solidFill>
                  <a:schemeClr val="tx1"/>
                </a:solidFill>
                <a:effectLst/>
                <a:latin typeface="Arial" pitchFamily="34" charset="0"/>
                <a:ea typeface="+mn-ea"/>
                <a:cs typeface="+mn-cs"/>
              </a:rPr>
              <a:t>CONSTRUCT –  </a:t>
            </a:r>
            <a:r>
              <a:rPr lang="zh-CN" altLang="en-US" sz="1200" b="0" i="0" kern="1200" dirty="0">
                <a:solidFill>
                  <a:schemeClr val="tx1"/>
                </a:solidFill>
                <a:effectLst/>
                <a:latin typeface="Arial" pitchFamily="34" charset="0"/>
                <a:ea typeface="+mn-ea"/>
                <a:cs typeface="+mn-cs"/>
              </a:rPr>
              <a:t>返回一个</a:t>
            </a:r>
            <a:r>
              <a:rPr lang="en-US" altLang="zh-CN" sz="1200" b="0" i="0" kern="1200" dirty="0">
                <a:solidFill>
                  <a:schemeClr val="tx1"/>
                </a:solidFill>
                <a:effectLst/>
                <a:latin typeface="Arial" pitchFamily="34" charset="0"/>
                <a:ea typeface="+mn-ea"/>
                <a:cs typeface="+mn-cs"/>
              </a:rPr>
              <a:t>RDF</a:t>
            </a:r>
            <a:r>
              <a:rPr lang="zh-CN" altLang="en-US" sz="1200" b="0" i="0" kern="1200" dirty="0">
                <a:solidFill>
                  <a:schemeClr val="tx1"/>
                </a:solidFill>
                <a:effectLst/>
                <a:latin typeface="Arial" pitchFamily="34" charset="0"/>
                <a:ea typeface="+mn-ea"/>
                <a:cs typeface="+mn-cs"/>
              </a:rPr>
              <a:t>图</a:t>
            </a:r>
          </a:p>
          <a:p>
            <a:r>
              <a:rPr lang="zh-CN" altLang="en-US" sz="1200" b="0" i="0" kern="1200" dirty="0">
                <a:solidFill>
                  <a:schemeClr val="tx1"/>
                </a:solidFill>
                <a:effectLst/>
                <a:latin typeface="Arial" pitchFamily="34" charset="0"/>
                <a:ea typeface="+mn-ea"/>
                <a:cs typeface="+mn-cs"/>
              </a:rPr>
              <a:t>■ </a:t>
            </a:r>
            <a:r>
              <a:rPr lang="en-US" altLang="zh-CN" sz="1200" b="0" i="0" kern="1200" dirty="0">
                <a:solidFill>
                  <a:schemeClr val="tx1"/>
                </a:solidFill>
                <a:effectLst/>
                <a:latin typeface="Arial" pitchFamily="34" charset="0"/>
                <a:ea typeface="+mn-ea"/>
                <a:cs typeface="+mn-cs"/>
              </a:rPr>
              <a:t>DESCRIBE – </a:t>
            </a:r>
            <a:r>
              <a:rPr lang="zh-CN" altLang="en-US" sz="1200" b="0" i="0" kern="1200" dirty="0">
                <a:solidFill>
                  <a:schemeClr val="tx1"/>
                </a:solidFill>
                <a:effectLst/>
                <a:latin typeface="Arial" pitchFamily="34" charset="0"/>
                <a:ea typeface="+mn-ea"/>
                <a:cs typeface="+mn-cs"/>
              </a:rPr>
              <a:t>返回一个</a:t>
            </a:r>
            <a:r>
              <a:rPr lang="en-US" altLang="zh-CN" sz="1200" b="0" i="0" kern="1200" dirty="0">
                <a:solidFill>
                  <a:schemeClr val="tx1"/>
                </a:solidFill>
                <a:effectLst/>
                <a:latin typeface="Arial" pitchFamily="34" charset="0"/>
                <a:ea typeface="+mn-ea"/>
                <a:cs typeface="+mn-cs"/>
              </a:rPr>
              <a:t>RDF</a:t>
            </a:r>
            <a:r>
              <a:rPr lang="zh-CN" altLang="en-US" sz="1200" b="0" i="0" kern="1200" dirty="0">
                <a:solidFill>
                  <a:schemeClr val="tx1"/>
                </a:solidFill>
                <a:effectLst/>
                <a:latin typeface="Arial" pitchFamily="34" charset="0"/>
                <a:ea typeface="+mn-ea"/>
                <a:cs typeface="+mn-cs"/>
              </a:rPr>
              <a:t>图</a:t>
            </a:r>
            <a:r>
              <a:rPr lang="en-US" altLang="zh-CN" sz="1200" b="0" i="0" kern="1200" dirty="0">
                <a:solidFill>
                  <a:schemeClr val="tx1"/>
                </a:solidFill>
                <a:effectLst/>
                <a:latin typeface="Arial" pitchFamily="34" charset="0"/>
                <a:ea typeface="+mn-ea"/>
                <a:cs typeface="+mn-cs"/>
              </a:rPr>
              <a:t>. </a:t>
            </a:r>
          </a:p>
          <a:p>
            <a:r>
              <a:rPr lang="en-US" altLang="zh-CN" sz="1200" b="0" i="0" kern="1200" dirty="0">
                <a:solidFill>
                  <a:schemeClr val="tx1"/>
                </a:solidFill>
                <a:effectLst/>
                <a:latin typeface="Arial" pitchFamily="34" charset="0"/>
                <a:ea typeface="+mn-ea"/>
                <a:cs typeface="+mn-cs"/>
              </a:rPr>
              <a:t>■ ASK –  </a:t>
            </a:r>
            <a:r>
              <a:rPr lang="zh-CN" altLang="en-US" sz="1200" b="0" i="0" kern="1200" dirty="0">
                <a:solidFill>
                  <a:schemeClr val="tx1"/>
                </a:solidFill>
                <a:effectLst/>
                <a:latin typeface="Arial" pitchFamily="34" charset="0"/>
                <a:ea typeface="+mn-ea"/>
                <a:cs typeface="+mn-cs"/>
              </a:rPr>
              <a:t>布尔查询</a:t>
            </a:r>
          </a:p>
          <a:p>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结果调整</a:t>
            </a:r>
          </a:p>
          <a:p>
            <a:r>
              <a:rPr lang="zh-CN" altLang="en-US" sz="1200" b="0" i="0" kern="1200" dirty="0">
                <a:solidFill>
                  <a:schemeClr val="tx1"/>
                </a:solidFill>
                <a:effectLst/>
                <a:latin typeface="Arial" pitchFamily="34" charset="0"/>
                <a:ea typeface="+mn-ea"/>
                <a:cs typeface="+mn-cs"/>
              </a:rPr>
              <a:t>■ </a:t>
            </a:r>
            <a:r>
              <a:rPr lang="en-US" altLang="zh-CN" sz="1200" b="0" i="0" kern="1200" dirty="0">
                <a:solidFill>
                  <a:schemeClr val="tx1"/>
                </a:solidFill>
                <a:effectLst/>
                <a:latin typeface="Arial" pitchFamily="34" charset="0"/>
                <a:ea typeface="+mn-ea"/>
                <a:cs typeface="+mn-cs"/>
              </a:rPr>
              <a:t>Projection  - </a:t>
            </a:r>
            <a:r>
              <a:rPr lang="zh-CN" altLang="en-US" sz="1200" b="0" i="0" kern="1200" dirty="0">
                <a:solidFill>
                  <a:schemeClr val="tx1"/>
                </a:solidFill>
                <a:effectLst/>
                <a:latin typeface="Arial" pitchFamily="34" charset="0"/>
                <a:ea typeface="+mn-ea"/>
                <a:cs typeface="+mn-cs"/>
              </a:rPr>
              <a:t>投影</a:t>
            </a:r>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只保持选择的变量</a:t>
            </a:r>
          </a:p>
          <a:p>
            <a:r>
              <a:rPr lang="zh-CN" altLang="en-US" sz="1200" b="0" i="0" kern="1200" dirty="0">
                <a:solidFill>
                  <a:schemeClr val="tx1"/>
                </a:solidFill>
                <a:effectLst/>
                <a:latin typeface="Arial" pitchFamily="34" charset="0"/>
                <a:ea typeface="+mn-ea"/>
                <a:cs typeface="+mn-cs"/>
              </a:rPr>
              <a:t>■ </a:t>
            </a:r>
            <a:r>
              <a:rPr lang="en-US" altLang="zh-CN" sz="1200" b="0" i="0" kern="1200" dirty="0">
                <a:solidFill>
                  <a:schemeClr val="tx1"/>
                </a:solidFill>
                <a:effectLst/>
                <a:latin typeface="Arial" pitchFamily="34" charset="0"/>
                <a:ea typeface="+mn-ea"/>
                <a:cs typeface="+mn-cs"/>
              </a:rPr>
              <a:t>OFFSET/LIMIT - </a:t>
            </a:r>
            <a:r>
              <a:rPr lang="zh-CN" altLang="en-US" sz="1200" b="0" i="0" kern="1200" dirty="0">
                <a:solidFill>
                  <a:schemeClr val="tx1"/>
                </a:solidFill>
                <a:effectLst/>
                <a:latin typeface="Arial" pitchFamily="34" charset="0"/>
                <a:ea typeface="+mn-ea"/>
                <a:cs typeface="+mn-cs"/>
              </a:rPr>
              <a:t>偏移和限制 </a:t>
            </a:r>
            <a:r>
              <a:rPr lang="en-US" altLang="zh-CN" sz="1200" b="0" i="0" kern="1200" dirty="0">
                <a:solidFill>
                  <a:schemeClr val="tx1"/>
                </a:solidFill>
                <a:effectLst/>
                <a:latin typeface="Arial" pitchFamily="34" charset="0"/>
                <a:ea typeface="+mn-ea"/>
                <a:cs typeface="+mn-cs"/>
              </a:rPr>
              <a:t>- </a:t>
            </a:r>
            <a:r>
              <a:rPr lang="zh-CN" altLang="en-US" sz="1200" b="0" i="0" kern="1200" dirty="0">
                <a:solidFill>
                  <a:schemeClr val="tx1"/>
                </a:solidFill>
                <a:effectLst/>
                <a:latin typeface="Arial" pitchFamily="34" charset="0"/>
                <a:ea typeface="+mn-ea"/>
                <a:cs typeface="+mn-cs"/>
              </a:rPr>
              <a:t>分解数字结果</a:t>
            </a:r>
          </a:p>
          <a:p>
            <a:r>
              <a:rPr lang="zh-CN" altLang="en-US" sz="1200" b="0" i="0" kern="1200" dirty="0">
                <a:solidFill>
                  <a:schemeClr val="tx1"/>
                </a:solidFill>
                <a:effectLst/>
                <a:latin typeface="Arial" pitchFamily="34" charset="0"/>
                <a:ea typeface="+mn-ea"/>
                <a:cs typeface="+mn-cs"/>
              </a:rPr>
              <a:t>■ </a:t>
            </a:r>
            <a:r>
              <a:rPr lang="en-US" altLang="zh-CN" sz="1200" b="0" i="0" kern="1200" dirty="0">
                <a:solidFill>
                  <a:schemeClr val="tx1"/>
                </a:solidFill>
                <a:effectLst/>
                <a:latin typeface="Arial" pitchFamily="34" charset="0"/>
                <a:ea typeface="+mn-ea"/>
                <a:cs typeface="+mn-cs"/>
              </a:rPr>
              <a:t>ORDER BY  - </a:t>
            </a:r>
            <a:r>
              <a:rPr lang="zh-CN" altLang="en-US" sz="1200" b="0" i="0" kern="1200" dirty="0">
                <a:solidFill>
                  <a:schemeClr val="tx1"/>
                </a:solidFill>
                <a:effectLst/>
                <a:latin typeface="Arial" pitchFamily="34" charset="0"/>
                <a:ea typeface="+mn-ea"/>
                <a:cs typeface="+mn-cs"/>
              </a:rPr>
              <a:t>排序</a:t>
            </a:r>
          </a:p>
          <a:p>
            <a:r>
              <a:rPr lang="zh-CN" altLang="en-US" sz="1200" b="0" i="0" kern="1200" dirty="0">
                <a:solidFill>
                  <a:schemeClr val="tx1"/>
                </a:solidFill>
                <a:effectLst/>
                <a:latin typeface="Arial" pitchFamily="34" charset="0"/>
                <a:ea typeface="+mn-ea"/>
                <a:cs typeface="+mn-cs"/>
              </a:rPr>
              <a:t>■ </a:t>
            </a:r>
            <a:r>
              <a:rPr lang="en-US" altLang="zh-CN" sz="1200" b="0" i="0" kern="1200" dirty="0">
                <a:solidFill>
                  <a:schemeClr val="tx1"/>
                </a:solidFill>
                <a:effectLst/>
                <a:latin typeface="Arial" pitchFamily="34" charset="0"/>
                <a:ea typeface="+mn-ea"/>
                <a:cs typeface="+mn-cs"/>
              </a:rPr>
              <a:t>DISTINCT - </a:t>
            </a:r>
            <a:r>
              <a:rPr lang="zh-CN" altLang="en-US" sz="1200" b="0" i="0" kern="1200" dirty="0">
                <a:solidFill>
                  <a:schemeClr val="tx1"/>
                </a:solidFill>
                <a:effectLst/>
                <a:latin typeface="Arial" pitchFamily="34" charset="0"/>
                <a:ea typeface="+mn-ea"/>
                <a:cs typeface="+mn-cs"/>
              </a:rPr>
              <a:t>产生只有一行的一个组合变量和值</a:t>
            </a:r>
            <a:r>
              <a:rPr lang="en-US" altLang="zh-CN" sz="1200" b="0" i="0" kern="1200" dirty="0">
                <a:solidFill>
                  <a:schemeClr val="tx1"/>
                </a:solidFill>
                <a:effectLst/>
                <a:latin typeface="Arial" pitchFamily="34" charset="0"/>
                <a:ea typeface="+mn-ea"/>
                <a:cs typeface="+mn-cs"/>
              </a:rPr>
              <a:t>. </a:t>
            </a:r>
          </a:p>
          <a:p>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61</a:t>
            </a:fld>
            <a:endParaRPr lang="en-US"/>
          </a:p>
        </p:txBody>
      </p:sp>
    </p:spTree>
    <p:extLst>
      <p:ext uri="{BB962C8B-B14F-4D97-AF65-F5344CB8AC3E}">
        <p14:creationId xmlns:p14="http://schemas.microsoft.com/office/powerpoint/2010/main" val="529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5</a:t>
            </a:fld>
            <a:endParaRPr lang="en-US"/>
          </a:p>
        </p:txBody>
      </p:sp>
    </p:spTree>
    <p:extLst>
      <p:ext uri="{BB962C8B-B14F-4D97-AF65-F5344CB8AC3E}">
        <p14:creationId xmlns:p14="http://schemas.microsoft.com/office/powerpoint/2010/main" val="30139890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a:ln/>
        </p:spPr>
        <p:txBody>
          <a:bodyPr/>
          <a:lstStyle/>
          <a:p>
            <a:endParaRPr lang="zh-CN" altLang="en-US" dirty="0">
              <a:latin typeface="Arial" charset="0"/>
            </a:endParaRPr>
          </a:p>
        </p:txBody>
      </p:sp>
      <p:sp>
        <p:nvSpPr>
          <p:cNvPr id="17412" name="灯片编号占位符 3"/>
          <p:cNvSpPr>
            <a:spLocks noGrp="1"/>
          </p:cNvSpPr>
          <p:nvPr>
            <p:ph type="sldNum" sz="quarter" idx="5"/>
          </p:nvPr>
        </p:nvSpPr>
        <p:spPr>
          <a:noFill/>
        </p:spPr>
        <p:txBody>
          <a:bodyPr/>
          <a:lstStyle/>
          <a:p>
            <a:pPr>
              <a:buFont typeface="Arial" charset="0"/>
              <a:buNone/>
            </a:pPr>
            <a:fld id="{484EE7BC-E6F5-4B71-94FB-18BEFE9FF2AF}" type="slidenum">
              <a:rPr lang="en-US" altLang="zh-CN" smtClean="0">
                <a:latin typeface="Arial" charset="0"/>
              </a:rPr>
              <a:pPr>
                <a:buFont typeface="Arial" charset="0"/>
                <a:buNone/>
              </a:pPr>
              <a:t>62</a:t>
            </a:fld>
            <a:endParaRPr lang="en-US" altLang="zh-CN">
              <a:latin typeface="Arial" charset="0"/>
            </a:endParaRPr>
          </a:p>
        </p:txBody>
      </p:sp>
    </p:spTree>
    <p:extLst>
      <p:ext uri="{BB962C8B-B14F-4D97-AF65-F5344CB8AC3E}">
        <p14:creationId xmlns:p14="http://schemas.microsoft.com/office/powerpoint/2010/main" val="19126401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dirty="0">
                    <a:latin typeface="Times New Roman" panose="02020603050405020304" pitchFamily="18" charset="0"/>
                    <a:cs typeface="Times New Roman" panose="02020603050405020304" pitchFamily="18" charset="0"/>
                  </a:rPr>
                  <a:t>Person= Male</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 Female,</a:t>
                </a:r>
                <a:r>
                  <a:rPr lang="zh-CN" altLang="en-US" sz="1200" dirty="0">
                    <a:latin typeface="Times New Roman" panose="02020603050405020304" pitchFamily="18" charset="0"/>
                    <a:cs typeface="Times New Roman" panose="02020603050405020304" pitchFamily="18" charset="0"/>
                  </a:rPr>
                  <a:t> </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Male</a:t>
                </a:r>
                <a:r>
                  <a:rPr lang="zh-CN" altLang="en-US" sz="1200" dirty="0">
                    <a:latin typeface="Times New Roman" panose="02020603050405020304" pitchFamily="18" charset="0"/>
                    <a:cs typeface="Times New Roman" panose="02020603050405020304" pitchFamily="18" charset="0"/>
                  </a:rPr>
                  <a:t> ∩ </a:t>
                </a:r>
                <a:r>
                  <a:rPr lang="en-US" altLang="zh-CN" sz="1200" dirty="0">
                    <a:latin typeface="Times New Roman" panose="02020603050405020304" pitchFamily="18" charset="0"/>
                    <a:cs typeface="Times New Roman" panose="02020603050405020304" pitchFamily="18" charset="0"/>
                  </a:rPr>
                  <a:t>Female=</a:t>
                </a:r>
                <a14:m>
                  <m:oMath xmlns:m="http://schemas.openxmlformats.org/officeDocument/2006/math">
                    <m:r>
                      <a:rPr lang="en-US" altLang="zh-CN" sz="12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 </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motherOf(x,y)=parentOf(x,y)</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Female(x), </a:t>
                </a:r>
              </a:p>
              <a:p>
                <a:r>
                  <a:rPr lang="en-US" altLang="zh-CN" sz="1200" dirty="0">
                    <a:latin typeface="Times New Roman" panose="02020603050405020304" pitchFamily="18" charset="0"/>
                    <a:cs typeface="Times New Roman" panose="02020603050405020304" pitchFamily="18" charset="0"/>
                  </a:rPr>
                  <a:t>fatherOf(</a:t>
                </a:r>
                <a:r>
                  <a:rPr lang="en-US" altLang="zh-CN" sz="1200" dirty="0" err="1">
                    <a:latin typeface="Times New Roman" panose="02020603050405020304" pitchFamily="18" charset="0"/>
                    <a:cs typeface="Times New Roman" panose="02020603050405020304" pitchFamily="18" charset="0"/>
                  </a:rPr>
                  <a:t>x,y</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parentOf</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x,y</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Male(x),</a:t>
                </a:r>
              </a:p>
              <a:p>
                <a:r>
                  <a:rPr lang="en-US" altLang="zh-CN" sz="1200" dirty="0">
                    <a:latin typeface="Times New Roman" panose="02020603050405020304" pitchFamily="18" charset="0"/>
                    <a:cs typeface="Times New Roman" panose="02020603050405020304" pitchFamily="18" charset="0"/>
                  </a:rPr>
                  <a:t>Parent=Mother</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Father,</a:t>
                </a:r>
                <a:r>
                  <a:rPr lang="zh-CN" altLang="en-US" sz="1200" dirty="0">
                    <a:latin typeface="Times New Roman" panose="02020603050405020304" pitchFamily="18" charset="0"/>
                    <a:cs typeface="Times New Roman" panose="02020603050405020304" pitchFamily="18" charset="0"/>
                  </a:rPr>
                  <a:t> </a:t>
                </a:r>
                <a:endParaRPr lang="en-US" altLang="zh-CN" sz="1200" dirty="0">
                  <a:latin typeface="Times New Roman" panose="02020603050405020304" pitchFamily="18" charset="0"/>
                  <a:cs typeface="Times New Roman" panose="02020603050405020304" pitchFamily="18" charset="0"/>
                </a:endParaRPr>
              </a:p>
              <a:p>
                <a:r>
                  <a:rPr lang="en-US" altLang="zh-CN" sz="1200" dirty="0" err="1">
                    <a:latin typeface="Times New Roman" panose="02020603050405020304" pitchFamily="18" charset="0"/>
                    <a:cs typeface="Times New Roman" panose="02020603050405020304" pitchFamily="18" charset="0"/>
                  </a:rPr>
                  <a:t>grandParentOf</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x,z</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parentOf</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x,y</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parentOf</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y,z</a:t>
                </a:r>
                <a:r>
                  <a:rPr lang="en-US" altLang="zh-CN" sz="1200" dirty="0">
                    <a:latin typeface="Times New Roman" panose="02020603050405020304" pitchFamily="18" charset="0"/>
                    <a:cs typeface="Times New Roman" panose="02020603050405020304" pitchFamily="18" charset="0"/>
                  </a:rPr>
                  <a:t>),</a:t>
                </a:r>
              </a:p>
              <a:p>
                <a:r>
                  <a:rPr lang="en-US" altLang="zh-CN" sz="1200" dirty="0" err="1">
                    <a:latin typeface="Times New Roman" panose="02020603050405020304" pitchFamily="18" charset="0"/>
                    <a:cs typeface="Times New Roman" panose="02020603050405020304" pitchFamily="18" charset="0"/>
                  </a:rPr>
                  <a:t>uncleOf</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y,z</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parentOf</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x,y</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sibling(</a:t>
                </a:r>
                <a:r>
                  <a:rPr lang="en-US" altLang="zh-CN" sz="1200" dirty="0" err="1">
                    <a:latin typeface="Times New Roman" panose="02020603050405020304" pitchFamily="18" charset="0"/>
                    <a:cs typeface="Times New Roman" panose="02020603050405020304" pitchFamily="18" charset="0"/>
                  </a:rPr>
                  <a:t>x,z</a:t>
                </a:r>
                <a:r>
                  <a:rPr lang="en-US" altLang="zh-CN" sz="1200" dirty="0">
                    <a:latin typeface="Times New Roman" panose="02020603050405020304" pitchFamily="18" charset="0"/>
                    <a:cs typeface="Times New Roman" panose="02020603050405020304" pitchFamily="18" charset="0"/>
                  </a:rPr>
                  <a:t>)</a:t>
                </a:r>
                <a:endParaRPr lang="zh-CN" altLang="en-US" dirty="0"/>
              </a:p>
            </p:txBody>
          </p:sp>
        </mc:Choice>
        <mc:Fallback xmlns="">
          <p:sp>
            <p:nvSpPr>
              <p:cNvPr id="3" name="备注占位符 2"/>
              <p:cNvSpPr>
                <a:spLocks noGrp="1"/>
              </p:cNvSpPr>
              <p:nvPr>
                <p:ph type="body" idx="1"/>
              </p:nvPr>
            </p:nvSpPr>
            <p:spPr/>
            <p:txBody>
              <a:bodyPr/>
              <a:lstStyle/>
              <a:p>
                <a:r>
                  <a:rPr lang="en-US" altLang="zh-CN" sz="1200" dirty="0">
                    <a:latin typeface="Times New Roman" panose="02020603050405020304" pitchFamily="18" charset="0"/>
                    <a:cs typeface="Times New Roman" panose="02020603050405020304" pitchFamily="18" charset="0"/>
                  </a:rPr>
                  <a:t>Person= Male</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 Female,</a:t>
                </a:r>
                <a:r>
                  <a:rPr lang="zh-CN" altLang="en-US" sz="1200" dirty="0">
                    <a:latin typeface="Times New Roman" panose="02020603050405020304" pitchFamily="18" charset="0"/>
                    <a:cs typeface="Times New Roman" panose="02020603050405020304" pitchFamily="18" charset="0"/>
                  </a:rPr>
                  <a:t> </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Male</a:t>
                </a:r>
                <a:r>
                  <a:rPr lang="zh-CN" altLang="en-US" sz="1200" dirty="0">
                    <a:latin typeface="Times New Roman" panose="02020603050405020304" pitchFamily="18" charset="0"/>
                    <a:cs typeface="Times New Roman" panose="02020603050405020304" pitchFamily="18" charset="0"/>
                  </a:rPr>
                  <a:t> ∩ </a:t>
                </a:r>
                <a:r>
                  <a:rPr lang="en-US" altLang="zh-CN" sz="1200" dirty="0">
                    <a:latin typeface="Times New Roman" panose="02020603050405020304" pitchFamily="18" charset="0"/>
                    <a:cs typeface="Times New Roman" panose="02020603050405020304" pitchFamily="18" charset="0"/>
                  </a:rPr>
                  <a:t>Female=</a:t>
                </a:r>
                <a:r>
                  <a:rPr lang="en-US" altLang="zh-CN" sz="1200" i="0">
                    <a:latin typeface="Cambria Math" panose="02040503050406030204" pitchFamily="18" charset="0"/>
                    <a:ea typeface="Cambria Math" panose="020405030504060302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 </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motherOf(x,y)=parentOf(x,y)</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Female(x), </a:t>
                </a:r>
              </a:p>
              <a:p>
                <a:r>
                  <a:rPr lang="en-US" altLang="zh-CN" sz="1200" dirty="0">
                    <a:latin typeface="Times New Roman" panose="02020603050405020304" pitchFamily="18" charset="0"/>
                    <a:cs typeface="Times New Roman" panose="02020603050405020304" pitchFamily="18" charset="0"/>
                  </a:rPr>
                  <a:t>fatherOf(</a:t>
                </a:r>
                <a:r>
                  <a:rPr lang="en-US" altLang="zh-CN" sz="1200" dirty="0" err="1">
                    <a:latin typeface="Times New Roman" panose="02020603050405020304" pitchFamily="18" charset="0"/>
                    <a:cs typeface="Times New Roman" panose="02020603050405020304" pitchFamily="18" charset="0"/>
                  </a:rPr>
                  <a:t>x,y</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parentOf</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x,y</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Male(x),</a:t>
                </a:r>
              </a:p>
              <a:p>
                <a:r>
                  <a:rPr lang="en-US" altLang="zh-CN" sz="1200" dirty="0">
                    <a:latin typeface="Times New Roman" panose="02020603050405020304" pitchFamily="18" charset="0"/>
                    <a:cs typeface="Times New Roman" panose="02020603050405020304" pitchFamily="18" charset="0"/>
                  </a:rPr>
                  <a:t>Parent=Mother</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Father,</a:t>
                </a:r>
                <a:r>
                  <a:rPr lang="zh-CN" altLang="en-US" sz="1200" dirty="0">
                    <a:latin typeface="Times New Roman" panose="02020603050405020304" pitchFamily="18" charset="0"/>
                    <a:cs typeface="Times New Roman" panose="02020603050405020304" pitchFamily="18" charset="0"/>
                  </a:rPr>
                  <a:t> </a:t>
                </a:r>
                <a:endParaRPr lang="en-US" altLang="zh-CN" sz="1200" dirty="0">
                  <a:latin typeface="Times New Roman" panose="02020603050405020304" pitchFamily="18" charset="0"/>
                  <a:cs typeface="Times New Roman" panose="02020603050405020304" pitchFamily="18" charset="0"/>
                </a:endParaRPr>
              </a:p>
              <a:p>
                <a:r>
                  <a:rPr lang="en-US" altLang="zh-CN" sz="1200" dirty="0" err="1">
                    <a:latin typeface="Times New Roman" panose="02020603050405020304" pitchFamily="18" charset="0"/>
                    <a:cs typeface="Times New Roman" panose="02020603050405020304" pitchFamily="18" charset="0"/>
                  </a:rPr>
                  <a:t>grandParentOf</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x,z</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parentOf</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x,y</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parentOf</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y,z</a:t>
                </a:r>
                <a:r>
                  <a:rPr lang="en-US" altLang="zh-CN" sz="1200" dirty="0">
                    <a:latin typeface="Times New Roman" panose="02020603050405020304" pitchFamily="18" charset="0"/>
                    <a:cs typeface="Times New Roman" panose="02020603050405020304" pitchFamily="18" charset="0"/>
                  </a:rPr>
                  <a:t>),</a:t>
                </a:r>
              </a:p>
              <a:p>
                <a:r>
                  <a:rPr lang="en-US" altLang="zh-CN" sz="1200" dirty="0" err="1">
                    <a:latin typeface="Times New Roman" panose="02020603050405020304" pitchFamily="18" charset="0"/>
                    <a:cs typeface="Times New Roman" panose="02020603050405020304" pitchFamily="18" charset="0"/>
                  </a:rPr>
                  <a:t>uncleOf</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y,z</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parentOf</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x,y</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sibling(</a:t>
                </a:r>
                <a:r>
                  <a:rPr lang="en-US" altLang="zh-CN" sz="1200" dirty="0" err="1">
                    <a:latin typeface="Times New Roman" panose="02020603050405020304" pitchFamily="18" charset="0"/>
                    <a:cs typeface="Times New Roman" panose="02020603050405020304" pitchFamily="18" charset="0"/>
                  </a:rPr>
                  <a:t>x,z</a:t>
                </a:r>
                <a:r>
                  <a:rPr lang="en-US" altLang="zh-CN" sz="1200" dirty="0">
                    <a:latin typeface="Times New Roman" panose="02020603050405020304" pitchFamily="18" charset="0"/>
                    <a:cs typeface="Times New Roman" panose="02020603050405020304" pitchFamily="18" charset="0"/>
                  </a:rPr>
                  <a:t>)</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63</a:t>
            </a:fld>
            <a:endParaRPr lang="en-US"/>
          </a:p>
        </p:txBody>
      </p:sp>
    </p:spTree>
    <p:extLst>
      <p:ext uri="{BB962C8B-B14F-4D97-AF65-F5344CB8AC3E}">
        <p14:creationId xmlns:p14="http://schemas.microsoft.com/office/powerpoint/2010/main" val="8050140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en-US" altLang="zh-CN" sz="1200" dirty="0">
                    <a:latin typeface="Times New Roman" panose="02020603050405020304" pitchFamily="18" charset="0"/>
                    <a:cs typeface="Times New Roman" panose="02020603050405020304" pitchFamily="18" charset="0"/>
                  </a:rPr>
                  <a:t>Person= Male</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 Female,</a:t>
                </a:r>
                <a:r>
                  <a:rPr lang="zh-CN" altLang="en-US" sz="1200" dirty="0">
                    <a:latin typeface="Times New Roman" panose="02020603050405020304" pitchFamily="18" charset="0"/>
                    <a:cs typeface="Times New Roman" panose="02020603050405020304" pitchFamily="18" charset="0"/>
                  </a:rPr>
                  <a:t> </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Male</a:t>
                </a:r>
                <a:r>
                  <a:rPr lang="zh-CN" altLang="en-US" sz="1200" dirty="0">
                    <a:latin typeface="Times New Roman" panose="02020603050405020304" pitchFamily="18" charset="0"/>
                    <a:cs typeface="Times New Roman" panose="02020603050405020304" pitchFamily="18" charset="0"/>
                  </a:rPr>
                  <a:t> ∩ </a:t>
                </a:r>
                <a:r>
                  <a:rPr lang="en-US" altLang="zh-CN" sz="1200" dirty="0">
                    <a:latin typeface="Times New Roman" panose="02020603050405020304" pitchFamily="18" charset="0"/>
                    <a:cs typeface="Times New Roman" panose="02020603050405020304" pitchFamily="18" charset="0"/>
                  </a:rPr>
                  <a:t>Female=</a:t>
                </a:r>
                <a:r>
                  <a:rPr lang="en-US" altLang="zh-CN" sz="1200" i="0">
                    <a:latin typeface="Cambria Math" panose="02040503050406030204" pitchFamily="18" charset="0"/>
                    <a:ea typeface="Cambria Math" panose="020405030504060302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 </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motherOf(x,y)=parentOf(x,y)</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Female(x), </a:t>
                </a:r>
              </a:p>
              <a:p>
                <a:r>
                  <a:rPr lang="en-US" altLang="zh-CN" sz="1200" dirty="0">
                    <a:latin typeface="Times New Roman" panose="02020603050405020304" pitchFamily="18" charset="0"/>
                    <a:cs typeface="Times New Roman" panose="02020603050405020304" pitchFamily="18" charset="0"/>
                  </a:rPr>
                  <a:t>fatherOf(</a:t>
                </a:r>
                <a:r>
                  <a:rPr lang="en-US" altLang="zh-CN" sz="1200" dirty="0" err="1">
                    <a:latin typeface="Times New Roman" panose="02020603050405020304" pitchFamily="18" charset="0"/>
                    <a:cs typeface="Times New Roman" panose="02020603050405020304" pitchFamily="18" charset="0"/>
                  </a:rPr>
                  <a:t>x,y</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parentOf</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x,y</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Male(x),</a:t>
                </a:r>
              </a:p>
              <a:p>
                <a:r>
                  <a:rPr lang="en-US" altLang="zh-CN" sz="1200" dirty="0">
                    <a:latin typeface="Times New Roman" panose="02020603050405020304" pitchFamily="18" charset="0"/>
                    <a:cs typeface="Times New Roman" panose="02020603050405020304" pitchFamily="18" charset="0"/>
                  </a:rPr>
                  <a:t>Parent=Mother</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Father,</a:t>
                </a:r>
                <a:r>
                  <a:rPr lang="zh-CN" altLang="en-US" sz="1200" dirty="0">
                    <a:latin typeface="Times New Roman" panose="02020603050405020304" pitchFamily="18" charset="0"/>
                    <a:cs typeface="Times New Roman" panose="02020603050405020304" pitchFamily="18" charset="0"/>
                  </a:rPr>
                  <a:t> </a:t>
                </a:r>
                <a:endParaRPr lang="en-US" altLang="zh-CN" sz="1200" dirty="0">
                  <a:latin typeface="Times New Roman" panose="02020603050405020304" pitchFamily="18" charset="0"/>
                  <a:cs typeface="Times New Roman" panose="02020603050405020304" pitchFamily="18" charset="0"/>
                </a:endParaRPr>
              </a:p>
              <a:p>
                <a:r>
                  <a:rPr lang="en-US" altLang="zh-CN" sz="1200" dirty="0" err="1">
                    <a:latin typeface="Times New Roman" panose="02020603050405020304" pitchFamily="18" charset="0"/>
                    <a:cs typeface="Times New Roman" panose="02020603050405020304" pitchFamily="18" charset="0"/>
                  </a:rPr>
                  <a:t>grandParentOf</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x,z</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parentOf</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x,y</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parentOf</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y,z</a:t>
                </a:r>
                <a:r>
                  <a:rPr lang="en-US" altLang="zh-CN" sz="1200" dirty="0">
                    <a:latin typeface="Times New Roman" panose="02020603050405020304" pitchFamily="18" charset="0"/>
                    <a:cs typeface="Times New Roman" panose="02020603050405020304" pitchFamily="18" charset="0"/>
                  </a:rPr>
                  <a:t>),</a:t>
                </a:r>
              </a:p>
              <a:p>
                <a:r>
                  <a:rPr lang="en-US" altLang="zh-CN" sz="1200" dirty="0" err="1">
                    <a:latin typeface="Times New Roman" panose="02020603050405020304" pitchFamily="18" charset="0"/>
                    <a:cs typeface="Times New Roman" panose="02020603050405020304" pitchFamily="18" charset="0"/>
                  </a:rPr>
                  <a:t>uncleOf</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y,z</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parentOf</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x,y</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sibling(</a:t>
                </a:r>
                <a:r>
                  <a:rPr lang="en-US" altLang="zh-CN" sz="1200" dirty="0" err="1">
                    <a:latin typeface="Times New Roman" panose="02020603050405020304" pitchFamily="18" charset="0"/>
                    <a:cs typeface="Times New Roman" panose="02020603050405020304" pitchFamily="18" charset="0"/>
                  </a:rPr>
                  <a:t>x,z</a:t>
                </a:r>
                <a:r>
                  <a:rPr lang="en-US" altLang="zh-CN" sz="1200" dirty="0">
                    <a:latin typeface="Times New Roman" panose="02020603050405020304" pitchFamily="18" charset="0"/>
                    <a:cs typeface="Times New Roman" panose="02020603050405020304" pitchFamily="18" charset="0"/>
                  </a:rPr>
                  <a:t>)</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64</a:t>
            </a:fld>
            <a:endParaRPr lang="en-US"/>
          </a:p>
        </p:txBody>
      </p:sp>
    </p:spTree>
    <p:extLst>
      <p:ext uri="{BB962C8B-B14F-4D97-AF65-F5344CB8AC3E}">
        <p14:creationId xmlns:p14="http://schemas.microsoft.com/office/powerpoint/2010/main" val="8050140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a:ln/>
        </p:spPr>
        <p:txBody>
          <a:bodyPr/>
          <a:lstStyle/>
          <a:p>
            <a:endParaRPr lang="zh-CN" altLang="en-US" dirty="0">
              <a:latin typeface="Arial" charset="0"/>
            </a:endParaRPr>
          </a:p>
        </p:txBody>
      </p:sp>
      <p:sp>
        <p:nvSpPr>
          <p:cNvPr id="17412" name="灯片编号占位符 3"/>
          <p:cNvSpPr>
            <a:spLocks noGrp="1"/>
          </p:cNvSpPr>
          <p:nvPr>
            <p:ph type="sldNum" sz="quarter" idx="5"/>
          </p:nvPr>
        </p:nvSpPr>
        <p:spPr>
          <a:noFill/>
        </p:spPr>
        <p:txBody>
          <a:bodyPr/>
          <a:lstStyle/>
          <a:p>
            <a:pPr>
              <a:buFont typeface="Arial" charset="0"/>
              <a:buNone/>
            </a:pPr>
            <a:fld id="{484EE7BC-E6F5-4B71-94FB-18BEFE9FF2AF}" type="slidenum">
              <a:rPr lang="en-US" altLang="zh-CN" smtClean="0">
                <a:latin typeface="Arial" charset="0"/>
              </a:rPr>
              <a:pPr>
                <a:buFont typeface="Arial" charset="0"/>
                <a:buNone/>
              </a:pPr>
              <a:t>65</a:t>
            </a:fld>
            <a:endParaRPr lang="en-US" altLang="zh-CN">
              <a:latin typeface="Arial" charset="0"/>
            </a:endParaRPr>
          </a:p>
        </p:txBody>
      </p:sp>
    </p:spTree>
    <p:extLst>
      <p:ext uri="{BB962C8B-B14F-4D97-AF65-F5344CB8AC3E}">
        <p14:creationId xmlns:p14="http://schemas.microsoft.com/office/powerpoint/2010/main" val="21476743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Times New Roman" panose="02020603050405020304" pitchFamily="18" charset="0"/>
                <a:cs typeface="Times New Roman" panose="02020603050405020304" pitchFamily="18" charset="0"/>
              </a:rPr>
              <a:t>Python</a:t>
            </a:r>
            <a:r>
              <a:rPr lang="zh-CN" altLang="en-US" sz="1200" dirty="0">
                <a:latin typeface="Times New Roman" panose="02020603050405020304" pitchFamily="18" charset="0"/>
                <a:cs typeface="Times New Roman" panose="02020603050405020304" pitchFamily="18" charset="0"/>
              </a:rPr>
              <a:t>中的</a:t>
            </a:r>
            <a:r>
              <a:rPr lang="en-US" altLang="zh-CN" sz="1200" dirty="0">
                <a:latin typeface="Times New Roman" panose="02020603050405020304" pitchFamily="18" charset="0"/>
                <a:cs typeface="Times New Roman" panose="02020603050405020304" pitchFamily="18" charset="0"/>
              </a:rPr>
              <a:t>OWL</a:t>
            </a:r>
            <a:r>
              <a:rPr lang="zh-CN" altLang="en-US" sz="1200" dirty="0">
                <a:latin typeface="Times New Roman" panose="02020603050405020304" pitchFamily="18" charset="0"/>
                <a:cs typeface="Times New Roman" panose="02020603050405020304" pitchFamily="18" charset="0"/>
              </a:rPr>
              <a:t>编程</a:t>
            </a:r>
            <a:r>
              <a:rPr lang="en-US" altLang="zh-CN" sz="1200" dirty="0" err="1">
                <a:latin typeface="Times New Roman" panose="02020603050405020304" pitchFamily="18" charset="0"/>
                <a:cs typeface="Times New Roman" panose="02020603050405020304" pitchFamily="18" charset="0"/>
              </a:rPr>
              <a:t>api</a:t>
            </a:r>
            <a:r>
              <a:rPr lang="zh-CN" altLang="en-US" sz="1200" dirty="0">
                <a:latin typeface="Times New Roman" panose="02020603050405020304" pitchFamily="18" charset="0"/>
                <a:cs typeface="Times New Roman" panose="02020603050405020304" pitchFamily="18" charset="0"/>
              </a:rPr>
              <a:t>有</a:t>
            </a:r>
            <a:r>
              <a:rPr lang="en-US" altLang="zh-CN" sz="1200" dirty="0" err="1">
                <a:latin typeface="Times New Roman" panose="02020603050405020304" pitchFamily="18" charset="0"/>
                <a:cs typeface="Times New Roman" panose="02020603050405020304" pitchFamily="18" charset="0"/>
              </a:rPr>
              <a:t>rdflib</a:t>
            </a:r>
            <a:r>
              <a:rPr lang="zh-CN" altLang="en-US" sz="1200" b="0" i="0" u="sng" dirty="0">
                <a:effectLst/>
                <a:latin typeface="Arial" panose="020B0604020202020204" pitchFamily="34" charset="0"/>
                <a:cs typeface="Times New Roman" panose="02020603050405020304" pitchFamily="18" charset="0"/>
              </a:rPr>
              <a:t>、</a:t>
            </a:r>
            <a:r>
              <a:rPr lang="en-US" altLang="zh-CN" b="0" i="0" u="sng" dirty="0" err="1">
                <a:effectLst/>
                <a:latin typeface="Arial" panose="020B0604020202020204" pitchFamily="34" charset="0"/>
                <a:hlinkClick r:id="rId3"/>
              </a:rPr>
              <a:t>pyRDFa</a:t>
            </a:r>
            <a:r>
              <a:rPr lang="zh-CN" altLang="en-US" sz="1200" b="0" i="0" u="sng" kern="1200" dirty="0">
                <a:solidFill>
                  <a:schemeClr val="tx1"/>
                </a:solidFill>
                <a:effectLst/>
                <a:latin typeface="Arial" pitchFamily="34" charset="0"/>
                <a:ea typeface="+mn-ea"/>
                <a:cs typeface="+mn-cs"/>
              </a:rPr>
              <a:t>、</a:t>
            </a:r>
            <a:r>
              <a:rPr lang="en-US" altLang="zh-CN" sz="1200" b="0" i="0" u="none" strike="noStrike" kern="1200" dirty="0">
                <a:solidFill>
                  <a:schemeClr val="tx1"/>
                </a:solidFill>
                <a:effectLst/>
                <a:latin typeface="Arial" pitchFamily="34" charset="0"/>
                <a:ea typeface="+mn-ea"/>
                <a:cs typeface="+mn-cs"/>
                <a:hlinkClick r:id="rId4" tooltip="Sesame"/>
              </a:rPr>
              <a:t>Sesame</a:t>
            </a:r>
            <a:r>
              <a:rPr lang="zh-CN" altLang="en-US" sz="1200" b="0" i="0" u="none" strike="noStrike" kern="1200" dirty="0">
                <a:solidFill>
                  <a:schemeClr val="tx1"/>
                </a:solidFill>
                <a:effectLst/>
                <a:latin typeface="Arial" pitchFamily="34" charset="0"/>
                <a:ea typeface="+mn-ea"/>
                <a:cs typeface="+mn-cs"/>
              </a:rPr>
              <a:t>等</a:t>
            </a:r>
            <a:endParaRPr lang="en-US" altLang="zh-CN" sz="12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66</a:t>
            </a:fld>
            <a:endParaRPr lang="en-US"/>
          </a:p>
        </p:txBody>
      </p:sp>
    </p:spTree>
    <p:extLst>
      <p:ext uri="{BB962C8B-B14F-4D97-AF65-F5344CB8AC3E}">
        <p14:creationId xmlns:p14="http://schemas.microsoft.com/office/powerpoint/2010/main" val="38899202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对时态的处理还不成熟</a:t>
            </a:r>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67</a:t>
            </a:fld>
            <a:endParaRPr lang="en-US"/>
          </a:p>
        </p:txBody>
      </p:sp>
    </p:spTree>
    <p:extLst>
      <p:ext uri="{BB962C8B-B14F-4D97-AF65-F5344CB8AC3E}">
        <p14:creationId xmlns:p14="http://schemas.microsoft.com/office/powerpoint/2010/main" val="944147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对时态的处理还不成熟</a:t>
            </a:r>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68</a:t>
            </a:fld>
            <a:endParaRPr lang="en-US"/>
          </a:p>
        </p:txBody>
      </p:sp>
    </p:spTree>
    <p:extLst>
      <p:ext uri="{BB962C8B-B14F-4D97-AF65-F5344CB8AC3E}">
        <p14:creationId xmlns:p14="http://schemas.microsoft.com/office/powerpoint/2010/main" val="31086813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a:noFill/>
          <a:ln/>
        </p:spPr>
        <p:txBody>
          <a:bodyPr/>
          <a:lstStyle/>
          <a:p>
            <a:r>
              <a:rPr lang="en-US" altLang="zh-CN" dirty="0">
                <a:latin typeface="Arial" charset="0"/>
              </a:rPr>
              <a:t>That’s all, thank you for listening.</a:t>
            </a:r>
            <a:endParaRPr lang="zh-CN" altLang="en-US" dirty="0">
              <a:latin typeface="Arial" charset="0"/>
            </a:endParaRPr>
          </a:p>
        </p:txBody>
      </p:sp>
      <p:sp>
        <p:nvSpPr>
          <p:cNvPr id="26628" name="灯片编号占位符 3"/>
          <p:cNvSpPr>
            <a:spLocks noGrp="1"/>
          </p:cNvSpPr>
          <p:nvPr>
            <p:ph type="sldNum" sz="quarter" idx="5"/>
          </p:nvPr>
        </p:nvSpPr>
        <p:spPr>
          <a:noFill/>
        </p:spPr>
        <p:txBody>
          <a:bodyPr/>
          <a:lstStyle/>
          <a:p>
            <a:pPr>
              <a:buFont typeface="Arial" charset="0"/>
              <a:buNone/>
            </a:pPr>
            <a:fld id="{3B11273F-73E3-47BA-9A5E-D941590D3952}" type="slidenum">
              <a:rPr lang="en-US" altLang="zh-CN" smtClean="0">
                <a:latin typeface="Arial" charset="0"/>
              </a:rPr>
              <a:pPr>
                <a:buFont typeface="Arial" charset="0"/>
                <a:buNone/>
              </a:pPr>
              <a:t>70</a:t>
            </a:fld>
            <a:endParaRPr lang="en-US" altLang="zh-CN">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6</a:t>
            </a:fld>
            <a:endParaRPr lang="en-US"/>
          </a:p>
        </p:txBody>
      </p:sp>
    </p:spTree>
    <p:extLst>
      <p:ext uri="{BB962C8B-B14F-4D97-AF65-F5344CB8AC3E}">
        <p14:creationId xmlns:p14="http://schemas.microsoft.com/office/powerpoint/2010/main" val="3157841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a:ln/>
        </p:spPr>
        <p:txBody>
          <a:bodyPr/>
          <a:lstStyle/>
          <a:p>
            <a:endParaRPr lang="zh-CN" altLang="en-US" dirty="0">
              <a:latin typeface="Arial" charset="0"/>
            </a:endParaRPr>
          </a:p>
        </p:txBody>
      </p:sp>
      <p:sp>
        <p:nvSpPr>
          <p:cNvPr id="17412" name="灯片编号占位符 3"/>
          <p:cNvSpPr>
            <a:spLocks noGrp="1"/>
          </p:cNvSpPr>
          <p:nvPr>
            <p:ph type="sldNum" sz="quarter" idx="5"/>
          </p:nvPr>
        </p:nvSpPr>
        <p:spPr>
          <a:noFill/>
        </p:spPr>
        <p:txBody>
          <a:bodyPr/>
          <a:lstStyle/>
          <a:p>
            <a:pPr>
              <a:buFont typeface="Arial" charset="0"/>
              <a:buNone/>
            </a:pPr>
            <a:fld id="{484EE7BC-E6F5-4B71-94FB-18BEFE9FF2AF}" type="slidenum">
              <a:rPr lang="en-US" altLang="zh-CN" smtClean="0">
                <a:latin typeface="Arial" charset="0"/>
              </a:rPr>
              <a:pPr>
                <a:buFont typeface="Arial" charset="0"/>
                <a:buNone/>
              </a:pPr>
              <a:t>7</a:t>
            </a:fld>
            <a:endParaRPr lang="en-US" altLang="zh-CN">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a:ln/>
        </p:spPr>
        <p:txBody>
          <a:bodyPr/>
          <a:lstStyle/>
          <a:p>
            <a:endParaRPr lang="zh-CN" altLang="en-US" dirty="0">
              <a:latin typeface="Arial" charset="0"/>
            </a:endParaRPr>
          </a:p>
        </p:txBody>
      </p:sp>
      <p:sp>
        <p:nvSpPr>
          <p:cNvPr id="17412" name="灯片编号占位符 3"/>
          <p:cNvSpPr>
            <a:spLocks noGrp="1"/>
          </p:cNvSpPr>
          <p:nvPr>
            <p:ph type="sldNum" sz="quarter" idx="5"/>
          </p:nvPr>
        </p:nvSpPr>
        <p:spPr>
          <a:noFill/>
        </p:spPr>
        <p:txBody>
          <a:bodyPr/>
          <a:lstStyle/>
          <a:p>
            <a:pPr>
              <a:buFont typeface="Arial" charset="0"/>
              <a:buNone/>
            </a:pPr>
            <a:fld id="{484EE7BC-E6F5-4B71-94FB-18BEFE9FF2AF}" type="slidenum">
              <a:rPr lang="en-US" altLang="zh-CN" smtClean="0">
                <a:latin typeface="Arial" charset="0"/>
              </a:rPr>
              <a:pPr>
                <a:buFont typeface="Arial" charset="0"/>
                <a:buNone/>
              </a:pPr>
              <a:t>8</a:t>
            </a:fld>
            <a:endParaRPr lang="en-US" altLang="zh-CN">
              <a:latin typeface="Arial" charset="0"/>
            </a:endParaRPr>
          </a:p>
        </p:txBody>
      </p:sp>
    </p:spTree>
    <p:extLst>
      <p:ext uri="{BB962C8B-B14F-4D97-AF65-F5344CB8AC3E}">
        <p14:creationId xmlns:p14="http://schemas.microsoft.com/office/powerpoint/2010/main" val="978133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ln/>
        </p:spPr>
        <p:txBody>
          <a:bodyPr/>
          <a:lstStyle/>
          <a:p>
            <a:endParaRPr lang="zh-CN" altLang="en-US" sz="1200" kern="1200" dirty="0">
              <a:solidFill>
                <a:schemeClr val="tx1"/>
              </a:solidFill>
              <a:latin typeface="Arial" pitchFamily="34" charset="0"/>
              <a:ea typeface="+mn-ea"/>
              <a:cs typeface="+mn-cs"/>
            </a:endParaRPr>
          </a:p>
        </p:txBody>
      </p:sp>
      <p:sp>
        <p:nvSpPr>
          <p:cNvPr id="19460" name="灯片编号占位符 3"/>
          <p:cNvSpPr>
            <a:spLocks noGrp="1"/>
          </p:cNvSpPr>
          <p:nvPr>
            <p:ph type="sldNum" sz="quarter" idx="5"/>
          </p:nvPr>
        </p:nvSpPr>
        <p:spPr>
          <a:noFill/>
        </p:spPr>
        <p:txBody>
          <a:bodyPr/>
          <a:lstStyle/>
          <a:p>
            <a:pPr>
              <a:buFont typeface="Arial" charset="0"/>
              <a:buNone/>
            </a:pPr>
            <a:fld id="{86B1343A-B9BD-4909-84E1-C20151A6DFE5}" type="slidenum">
              <a:rPr lang="en-US" altLang="zh-CN" smtClean="0">
                <a:latin typeface="Arial" charset="0"/>
              </a:rPr>
              <a:pPr>
                <a:buFont typeface="Arial" charset="0"/>
                <a:buNone/>
              </a:pPr>
              <a:t>9</a:t>
            </a:fld>
            <a:endParaRPr lang="en-US" altLang="zh-CN">
              <a:latin typeface="Arial" charset="0"/>
            </a:endParaRPr>
          </a:p>
        </p:txBody>
      </p:sp>
    </p:spTree>
    <p:extLst>
      <p:ext uri="{BB962C8B-B14F-4D97-AF65-F5344CB8AC3E}">
        <p14:creationId xmlns:p14="http://schemas.microsoft.com/office/powerpoint/2010/main" val="2187575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ln/>
        </p:spPr>
        <p:txBody>
          <a:bodyPr/>
          <a:lstStyle/>
          <a:p>
            <a:endParaRPr lang="zh-CN" altLang="en-US" sz="1200" kern="1200" dirty="0">
              <a:solidFill>
                <a:schemeClr val="tx1"/>
              </a:solidFill>
              <a:latin typeface="Arial" pitchFamily="34" charset="0"/>
              <a:ea typeface="+mn-ea"/>
              <a:cs typeface="+mn-cs"/>
            </a:endParaRPr>
          </a:p>
        </p:txBody>
      </p:sp>
      <p:sp>
        <p:nvSpPr>
          <p:cNvPr id="19460" name="灯片编号占位符 3"/>
          <p:cNvSpPr>
            <a:spLocks noGrp="1"/>
          </p:cNvSpPr>
          <p:nvPr>
            <p:ph type="sldNum" sz="quarter" idx="5"/>
          </p:nvPr>
        </p:nvSpPr>
        <p:spPr>
          <a:noFill/>
        </p:spPr>
        <p:txBody>
          <a:bodyPr/>
          <a:lstStyle/>
          <a:p>
            <a:pPr>
              <a:buFont typeface="Arial" charset="0"/>
              <a:buNone/>
            </a:pPr>
            <a:fld id="{86B1343A-B9BD-4909-84E1-C20151A6DFE5}" type="slidenum">
              <a:rPr lang="en-US" altLang="zh-CN" smtClean="0">
                <a:latin typeface="Arial" charset="0"/>
              </a:rPr>
              <a:pPr>
                <a:buFont typeface="Arial" charset="0"/>
                <a:buNone/>
              </a:pPr>
              <a:t>10</a:t>
            </a:fld>
            <a:endParaRPr lang="en-US" altLang="zh-CN">
              <a:latin typeface="Arial" charset="0"/>
            </a:endParaRPr>
          </a:p>
        </p:txBody>
      </p:sp>
    </p:spTree>
    <p:extLst>
      <p:ext uri="{BB962C8B-B14F-4D97-AF65-F5344CB8AC3E}">
        <p14:creationId xmlns:p14="http://schemas.microsoft.com/office/powerpoint/2010/main" val="3468650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61229" y="687220"/>
            <a:ext cx="7682771" cy="545277"/>
          </a:xfrm>
          <a:prstGeom prst="rect">
            <a:avLst/>
          </a:prstGeom>
        </p:spPr>
        <p:txBody>
          <a:bodyPr/>
          <a:lstStyle>
            <a:lvl1pPr algn="l">
              <a:defRPr sz="4000">
                <a:solidFill>
                  <a:schemeClr val="accent2">
                    <a:lumMod val="50000"/>
                  </a:schemeClr>
                </a:solidFill>
                <a:latin typeface="Times New Roman" panose="02020603050405020304" pitchFamily="18" charset="0"/>
                <a:ea typeface="隶书" panose="02010509060101010101" pitchFamily="49" charset="-122"/>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idx="1"/>
          </p:nvPr>
        </p:nvSpPr>
        <p:spPr>
          <a:xfrm>
            <a:off x="470848" y="1728905"/>
            <a:ext cx="8229600" cy="4385292"/>
          </a:xfrm>
        </p:spPr>
        <p:txBody>
          <a:bodyPr/>
          <a:lstStyle>
            <a:lvl1pPr marL="342900" indent="-342900">
              <a:buFont typeface="Wingdings" panose="05000000000000000000" pitchFamily="2" charset="2"/>
              <a:buChar char="n"/>
              <a:defRPr sz="3600">
                <a:latin typeface="华文楷体" pitchFamily="2" charset="-122"/>
                <a:ea typeface="华文楷体" pitchFamily="2" charset="-122"/>
              </a:defRPr>
            </a:lvl1pPr>
            <a:lvl2pPr>
              <a:lnSpc>
                <a:spcPct val="150000"/>
              </a:lnSpc>
              <a:defRPr sz="2800">
                <a:latin typeface="楷体" pitchFamily="49" charset="-122"/>
                <a:ea typeface="楷体" pitchFamily="49" charset="-122"/>
              </a:defRPr>
            </a:lvl2pPr>
            <a:lvl3pPr marL="1143000" indent="-228600">
              <a:buFont typeface="Wingdings" panose="05000000000000000000" pitchFamily="2" charset="2"/>
              <a:buChar char="Ø"/>
              <a:defRPr sz="2000">
                <a:latin typeface="楷体" pitchFamily="49" charset="-122"/>
                <a:ea typeface="楷体" pitchFamily="49" charset="-122"/>
              </a:defRPr>
            </a:lvl3pPr>
            <a:lvl4pPr marL="1600200" indent="-228600">
              <a:buFont typeface="Wingdings" panose="05000000000000000000" pitchFamily="2" charset="2"/>
              <a:buChar char="ü"/>
              <a:defRPr sz="1600">
                <a:latin typeface="楷体" pitchFamily="49" charset="-122"/>
                <a:ea typeface="楷体" pitchFamily="49" charset="-122"/>
              </a:defRPr>
            </a:lvl4pPr>
            <a:lvl5pPr>
              <a:defRPr sz="140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0D2254-020F-4442-9412-7187018FBA91}" type="slidenum">
              <a:rPr lang="zh-CN" alt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F680898-7C93-42E7-BCAB-75C340CEE41E}" type="slidenum">
              <a:rPr lang="zh-CN" alt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B19F01-1BE4-475D-B7B1-4A83BB9A4BBC}"/>
              </a:ext>
            </a:extLst>
          </p:cNvPr>
          <p:cNvSpPr>
            <a:spLocks noGrp="1"/>
          </p:cNvSpPr>
          <p:nvPr>
            <p:ph type="title"/>
          </p:nvPr>
        </p:nvSpPr>
        <p:spPr>
          <a:xfrm>
            <a:off x="738554" y="136525"/>
            <a:ext cx="8229600" cy="1143000"/>
          </a:xfrm>
        </p:spPr>
        <p:txBody>
          <a:bodyPr/>
          <a:lstStyle/>
          <a:p>
            <a:r>
              <a:rPr lang="zh-CN" altLang="en-US" dirty="0"/>
              <a:t>单击此处编辑母版标题样式</a:t>
            </a:r>
          </a:p>
        </p:txBody>
      </p:sp>
      <p:sp>
        <p:nvSpPr>
          <p:cNvPr id="4" name="页脚占位符 3">
            <a:extLst>
              <a:ext uri="{FF2B5EF4-FFF2-40B4-BE49-F238E27FC236}">
                <a16:creationId xmlns:a16="http://schemas.microsoft.com/office/drawing/2014/main" id="{8AA352E0-F2FD-4F72-AD42-8B0D2A9CE731}"/>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74C9DDDB-D7E5-411D-ACA8-818E4448C8DF}"/>
              </a:ext>
            </a:extLst>
          </p:cNvPr>
          <p:cNvSpPr>
            <a:spLocks noGrp="1"/>
          </p:cNvSpPr>
          <p:nvPr>
            <p:ph type="sldNum" sz="quarter" idx="12"/>
          </p:nvPr>
        </p:nvSpPr>
        <p:spPr/>
        <p:txBody>
          <a:bodyPr/>
          <a:lstStyle>
            <a:lvl1pPr>
              <a:defRPr/>
            </a:lvl1pPr>
          </a:lstStyle>
          <a:p>
            <a:fld id="{056E5E77-0D04-468D-ACCF-E4A12F1AF95E}" type="slidenum">
              <a:rPr lang="en-US" altLang="zh-CN"/>
              <a:pPr/>
              <a:t>‹#›</a:t>
            </a:fld>
            <a:endParaRPr lang="en-US" altLang="zh-CN"/>
          </a:p>
        </p:txBody>
      </p:sp>
    </p:spTree>
    <p:extLst>
      <p:ext uri="{BB962C8B-B14F-4D97-AF65-F5344CB8AC3E}">
        <p14:creationId xmlns:p14="http://schemas.microsoft.com/office/powerpoint/2010/main" val="83524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50631" y="132557"/>
            <a:ext cx="8229600" cy="1143000"/>
          </a:xfrm>
        </p:spPr>
        <p:txBody>
          <a:bodyPr/>
          <a:lstStyle/>
          <a:p>
            <a:r>
              <a:rPr lang="zh-CN" altLang="en-US" dirty="0"/>
              <a:t>单击此处编辑母版标题样式</a:t>
            </a:r>
          </a:p>
        </p:txBody>
      </p:sp>
      <p:sp>
        <p:nvSpPr>
          <p:cNvPr id="3" name="内容占位符 2"/>
          <p:cNvSpPr>
            <a:spLocks noGrp="1"/>
          </p:cNvSpPr>
          <p:nvPr>
            <p:ph sz="half" idx="1"/>
          </p:nvPr>
        </p:nvSpPr>
        <p:spPr>
          <a:xfrm>
            <a:off x="328613" y="1941513"/>
            <a:ext cx="402748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08500" y="1941513"/>
            <a:ext cx="40290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8">
            <a:extLst>
              <a:ext uri="{FF2B5EF4-FFF2-40B4-BE49-F238E27FC236}">
                <a16:creationId xmlns:a16="http://schemas.microsoft.com/office/drawing/2014/main" id="{26A026E0-6849-4011-8655-EFD747CEAB1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a:extLst>
              <a:ext uri="{FF2B5EF4-FFF2-40B4-BE49-F238E27FC236}">
                <a16:creationId xmlns:a16="http://schemas.microsoft.com/office/drawing/2014/main" id="{C2B01C7E-96E9-43CB-BBDD-3EB70342241F}"/>
              </a:ext>
            </a:extLst>
          </p:cNvPr>
          <p:cNvSpPr>
            <a:spLocks noGrp="1" noChangeArrowheads="1"/>
          </p:cNvSpPr>
          <p:nvPr>
            <p:ph type="sldNum" sz="quarter" idx="12"/>
          </p:nvPr>
        </p:nvSpPr>
        <p:spPr>
          <a:ln/>
        </p:spPr>
        <p:txBody>
          <a:bodyPr/>
          <a:lstStyle>
            <a:lvl1pPr>
              <a:defRPr/>
            </a:lvl1pPr>
          </a:lstStyle>
          <a:p>
            <a:fld id="{E882D7CB-8A22-48AC-A919-420FA907F50C}" type="slidenum">
              <a:rPr lang="en-US" altLang="zh-CN"/>
              <a:pPr/>
              <a:t>‹#›</a:t>
            </a:fld>
            <a:endParaRPr lang="en-US" altLang="zh-CN"/>
          </a:p>
        </p:txBody>
      </p:sp>
    </p:spTree>
    <p:extLst>
      <p:ext uri="{BB962C8B-B14F-4D97-AF65-F5344CB8AC3E}">
        <p14:creationId xmlns:p14="http://schemas.microsoft.com/office/powerpoint/2010/main" val="254291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2885" y="578899"/>
            <a:ext cx="6298424" cy="787252"/>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单击此处编辑母版小标题样式</a:t>
            </a:r>
            <a:endParaRPr lang="en-US" dirty="0"/>
          </a:p>
        </p:txBody>
      </p:sp>
      <p:sp>
        <p:nvSpPr>
          <p:cNvPr id="7" name="Content Placeholder 2"/>
          <p:cNvSpPr>
            <a:spLocks noGrp="1"/>
          </p:cNvSpPr>
          <p:nvPr>
            <p:ph idx="1"/>
          </p:nvPr>
        </p:nvSpPr>
        <p:spPr>
          <a:xfrm>
            <a:off x="312884" y="1575099"/>
            <a:ext cx="8541666" cy="4450733"/>
          </a:xfrm>
        </p:spPr>
        <p:txBody>
          <a:bodyPr>
            <a:normAutofit/>
          </a:bodyPr>
          <a:lstStyle>
            <a:lvl1pPr>
              <a:defRPr sz="1800">
                <a:solidFill>
                  <a:schemeClr val="tx1">
                    <a:lumMod val="75000"/>
                    <a:lumOff val="25000"/>
                  </a:schemeClr>
                </a:solidFill>
                <a:latin typeface="微软雅黑" panose="020B0503020204020204" pitchFamily="34" charset="-122"/>
                <a:ea typeface="微软雅黑" panose="020B0503020204020204" pitchFamily="34" charset="-122"/>
              </a:defRPr>
            </a:lvl1pPr>
            <a:lvl2pPr>
              <a:defRPr sz="1800">
                <a:solidFill>
                  <a:schemeClr val="tx1">
                    <a:lumMod val="75000"/>
                    <a:lumOff val="25000"/>
                  </a:schemeClr>
                </a:solidFill>
                <a:latin typeface="微软雅黑" panose="020B0503020204020204" pitchFamily="34" charset="-122"/>
                <a:ea typeface="微软雅黑" panose="020B0503020204020204" pitchFamily="34" charset="-122"/>
              </a:defRPr>
            </a:lvl2pPr>
            <a:lvl3pPr>
              <a:defRPr sz="1400">
                <a:solidFill>
                  <a:schemeClr val="tx1">
                    <a:lumMod val="75000"/>
                    <a:lumOff val="25000"/>
                  </a:schemeClr>
                </a:solidFill>
                <a:latin typeface="微软雅黑" panose="020B0503020204020204" pitchFamily="34" charset="-122"/>
                <a:ea typeface="微软雅黑" panose="020B0503020204020204" pitchFamily="34" charset="-122"/>
              </a:defRPr>
            </a:lvl3pPr>
            <a:lvl4pPr>
              <a:defRPr sz="1200">
                <a:solidFill>
                  <a:schemeClr val="tx1">
                    <a:lumMod val="75000"/>
                    <a:lumOff val="25000"/>
                  </a:schemeClr>
                </a:solidFill>
                <a:latin typeface="微软雅黑" panose="020B0503020204020204" pitchFamily="34" charset="-122"/>
                <a:ea typeface="微软雅黑" panose="020B0503020204020204" pitchFamily="34" charset="-122"/>
              </a:defRPr>
            </a:lvl4pPr>
            <a:lvl5pPr>
              <a:defRPr sz="1200">
                <a:solidFill>
                  <a:schemeClr val="tx1">
                    <a:lumMod val="75000"/>
                    <a:lumOff val="25000"/>
                  </a:schemeClr>
                </a:solidFill>
                <a:latin typeface="微软雅黑" panose="020B0503020204020204" pitchFamily="34" charset="-122"/>
                <a:ea typeface="微软雅黑" panose="020B0503020204020204" pitchFamily="34" charset="-122"/>
              </a:defRPr>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4221809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93345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457200" y="2070100"/>
            <a:ext cx="8229600" cy="4056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buFont typeface="Arial" pitchFamily="34" charset="0"/>
              <a:buNone/>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buFont typeface="Arial" pitchFamily="34" charset="0"/>
              <a:buNone/>
              <a:defRPr sz="1400"/>
            </a:lvl1pPr>
          </a:lstStyle>
          <a:p>
            <a:pPr>
              <a:defRPr/>
            </a:pPr>
            <a:fld id="{5424A234-D46C-4D7F-8F34-F1A4E09083EA}" type="slidenum">
              <a:rPr lang="zh-CN" altLang="en-US"/>
              <a:pPr>
                <a:defRPr/>
              </a:pPr>
              <a:t>‹#›</a:t>
            </a:fld>
            <a:endParaRPr lang="en-US"/>
          </a:p>
        </p:txBody>
      </p:sp>
      <p:sp>
        <p:nvSpPr>
          <p:cNvPr id="8" name="Rectangle 19">
            <a:extLst>
              <a:ext uri="{FF2B5EF4-FFF2-40B4-BE49-F238E27FC236}">
                <a16:creationId xmlns:a16="http://schemas.microsoft.com/office/drawing/2014/main" id="{F0AE173A-97E4-421A-A1FA-D16A30D690F9}"/>
              </a:ext>
            </a:extLst>
          </p:cNvPr>
          <p:cNvSpPr>
            <a:spLocks noChangeArrowheads="1"/>
          </p:cNvSpPr>
          <p:nvPr userDrawn="1"/>
        </p:nvSpPr>
        <p:spPr bwMode="auto">
          <a:xfrm flipV="1">
            <a:off x="71438" y="1268413"/>
            <a:ext cx="8693150" cy="55562"/>
          </a:xfrm>
          <a:prstGeom prst="rect">
            <a:avLst/>
          </a:prstGeom>
          <a:gradFill rotWithShape="0">
            <a:gsLst>
              <a:gs pos="0">
                <a:schemeClr val="bg2"/>
              </a:gs>
              <a:gs pos="100000">
                <a:schemeClr val="bg1"/>
              </a:gs>
            </a:gsLst>
            <a:lin ang="0" scaled="1"/>
          </a:gradFill>
          <a:ln w="9525">
            <a:noFill/>
            <a:miter lim="800000"/>
            <a:headEnd/>
            <a:tailEnd/>
          </a:ln>
        </p:spPr>
        <p:txBody>
          <a:bodyPr rot="10800000" wrap="none" anchor="ctr"/>
          <a:lstStyle/>
          <a:p>
            <a:pPr>
              <a:defRPr/>
            </a:pPr>
            <a:endParaRPr lang="zh-CN" altLang="en-US"/>
          </a:p>
        </p:txBody>
      </p:sp>
      <p:sp>
        <p:nvSpPr>
          <p:cNvPr id="9" name="Rectangle 20">
            <a:extLst>
              <a:ext uri="{FF2B5EF4-FFF2-40B4-BE49-F238E27FC236}">
                <a16:creationId xmlns:a16="http://schemas.microsoft.com/office/drawing/2014/main" id="{2535A8AA-0AEF-4271-AF10-73292B150A41}"/>
              </a:ext>
            </a:extLst>
          </p:cNvPr>
          <p:cNvSpPr>
            <a:spLocks noChangeArrowheads="1"/>
          </p:cNvSpPr>
          <p:nvPr userDrawn="1"/>
        </p:nvSpPr>
        <p:spPr bwMode="auto">
          <a:xfrm>
            <a:off x="431800" y="476250"/>
            <a:ext cx="31750" cy="105251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10" name="Rectangle 12">
            <a:extLst>
              <a:ext uri="{FF2B5EF4-FFF2-40B4-BE49-F238E27FC236}">
                <a16:creationId xmlns:a16="http://schemas.microsoft.com/office/drawing/2014/main" id="{27BEB7D4-55AC-4419-9874-A6F429DAB43A}"/>
              </a:ext>
            </a:extLst>
          </p:cNvPr>
          <p:cNvSpPr txBox="1">
            <a:spLocks noChangeArrowheads="1"/>
          </p:cNvSpPr>
          <p:nvPr userDrawn="1"/>
        </p:nvSpPr>
        <p:spPr bwMode="auto">
          <a:xfrm>
            <a:off x="0" y="64008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buFont typeface="Arial" charset="0"/>
              <a:defRPr sz="1400" kern="1200">
                <a:solidFill>
                  <a:srgbClr val="66FF66"/>
                </a:solidFill>
                <a:latin typeface="华文隶书" pitchFamily="2" charset="-122"/>
                <a:ea typeface="华文隶书" pitchFamily="2" charset="-122"/>
                <a:cs typeface="+mn-cs"/>
              </a:defRPr>
            </a:lvl1pPr>
            <a:lvl2pPr marL="457200" algn="l" rtl="0" fontAlgn="base">
              <a:spcBef>
                <a:spcPct val="0"/>
              </a:spcBef>
              <a:spcAft>
                <a:spcPct val="0"/>
              </a:spcAft>
              <a:buFont typeface="Arial" charset="0"/>
              <a:defRPr kern="1200">
                <a:solidFill>
                  <a:schemeClr val="tx1"/>
                </a:solidFill>
                <a:latin typeface="Symbol" pitchFamily="18" charset="2"/>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Symbol" pitchFamily="18" charset="2"/>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Symbol" pitchFamily="18" charset="2"/>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Symbol" pitchFamily="18" charset="2"/>
                <a:ea typeface="宋体" pitchFamily="2" charset="-122"/>
                <a:cs typeface="+mn-cs"/>
              </a:defRPr>
            </a:lvl5pPr>
            <a:lvl6pPr marL="2286000" algn="l" defTabSz="914400" rtl="0" eaLnBrk="1" latinLnBrk="0" hangingPunct="1">
              <a:defRPr kern="1200">
                <a:solidFill>
                  <a:schemeClr val="tx1"/>
                </a:solidFill>
                <a:latin typeface="Symbol" pitchFamily="18" charset="2"/>
                <a:ea typeface="宋体" pitchFamily="2" charset="-122"/>
                <a:cs typeface="+mn-cs"/>
              </a:defRPr>
            </a:lvl6pPr>
            <a:lvl7pPr marL="2743200" algn="l" defTabSz="914400" rtl="0" eaLnBrk="1" latinLnBrk="0" hangingPunct="1">
              <a:defRPr kern="1200">
                <a:solidFill>
                  <a:schemeClr val="tx1"/>
                </a:solidFill>
                <a:latin typeface="Symbol" pitchFamily="18" charset="2"/>
                <a:ea typeface="宋体" pitchFamily="2" charset="-122"/>
                <a:cs typeface="+mn-cs"/>
              </a:defRPr>
            </a:lvl7pPr>
            <a:lvl8pPr marL="3200400" algn="l" defTabSz="914400" rtl="0" eaLnBrk="1" latinLnBrk="0" hangingPunct="1">
              <a:defRPr kern="1200">
                <a:solidFill>
                  <a:schemeClr val="tx1"/>
                </a:solidFill>
                <a:latin typeface="Symbol" pitchFamily="18" charset="2"/>
                <a:ea typeface="宋体" pitchFamily="2" charset="-122"/>
                <a:cs typeface="+mn-cs"/>
              </a:defRPr>
            </a:lvl8pPr>
            <a:lvl9pPr marL="3657600" algn="l" defTabSz="914400" rtl="0" eaLnBrk="1" latinLnBrk="0" hangingPunct="1">
              <a:defRPr kern="1200">
                <a:solidFill>
                  <a:schemeClr val="tx1"/>
                </a:solidFill>
                <a:latin typeface="Symbol" pitchFamily="18" charset="2"/>
                <a:ea typeface="宋体" pitchFamily="2" charset="-122"/>
                <a:cs typeface="+mn-cs"/>
              </a:defRPr>
            </a:lvl9pPr>
          </a:lstStyle>
          <a:p>
            <a:pPr>
              <a:defRPr/>
            </a:pPr>
            <a:r>
              <a:rPr lang="en-US" altLang="zh-CN" dirty="0"/>
              <a:t>Spring 2020, Li Yao,</a:t>
            </a:r>
            <a:r>
              <a:rPr lang="zh-CN" altLang="en-US" dirty="0"/>
              <a:t> </a:t>
            </a:r>
            <a:r>
              <a:rPr lang="en-US" altLang="zh-CN" dirty="0"/>
              <a:t>Bin</a:t>
            </a:r>
            <a:r>
              <a:rPr lang="zh-CN" altLang="en-US" dirty="0"/>
              <a:t> </a:t>
            </a:r>
            <a:r>
              <a:rPr lang="en-US" altLang="zh-CN" dirty="0"/>
              <a:t>Liu </a:t>
            </a:r>
            <a:endParaRPr lang="zh-CN" altLang="zh-CN" dirty="0"/>
          </a:p>
        </p:txBody>
      </p:sp>
      <p:sp>
        <p:nvSpPr>
          <p:cNvPr id="11" name="WordArt 12">
            <a:extLst>
              <a:ext uri="{FF2B5EF4-FFF2-40B4-BE49-F238E27FC236}">
                <a16:creationId xmlns:a16="http://schemas.microsoft.com/office/drawing/2014/main" id="{1AE9FBE1-9B14-4C05-B821-35FF053591A0}"/>
              </a:ext>
            </a:extLst>
          </p:cNvPr>
          <p:cNvSpPr>
            <a:spLocks noChangeArrowheads="1" noChangeShapeType="1" noTextEdit="1"/>
          </p:cNvSpPr>
          <p:nvPr userDrawn="1"/>
        </p:nvSpPr>
        <p:spPr bwMode="auto">
          <a:xfrm>
            <a:off x="179388" y="765175"/>
            <a:ext cx="576262" cy="504825"/>
          </a:xfrm>
          <a:prstGeom prst="rect">
            <a:avLst/>
          </a:prstGeom>
        </p:spPr>
        <p:txBody>
          <a:bodyPr wrap="none" fromWordArt="1">
            <a:prstTxWarp prst="textDeflate">
              <a:avLst>
                <a:gd name="adj" fmla="val 18750"/>
              </a:avLst>
            </a:prstTxWarp>
          </a:bodyPr>
          <a:lstStyle/>
          <a:p>
            <a:pPr algn="ctr"/>
            <a:r>
              <a:rPr lang="en-US" altLang="zh-CN" sz="3600" kern="10">
                <a:ln w="9525">
                  <a:solidFill>
                    <a:srgbClr val="339966"/>
                  </a:solidFill>
                  <a:round/>
                  <a:headEnd/>
                  <a:tailEnd/>
                </a:ln>
                <a:gradFill rotWithShape="1">
                  <a:gsLst>
                    <a:gs pos="0">
                      <a:schemeClr val="hlink">
                        <a:alpha val="79999"/>
                      </a:schemeClr>
                    </a:gs>
                    <a:gs pos="100000">
                      <a:srgbClr val="FFFF00"/>
                    </a:gs>
                  </a:gsLst>
                  <a:lin ang="5400000" scaled="1"/>
                </a:gradFill>
                <a:latin typeface="宋体" panose="02010600030101010101" pitchFamily="2" charset="-122"/>
              </a:rPr>
              <a:t>KM&amp;KM</a:t>
            </a:r>
            <a:endParaRPr lang="zh-CN" altLang="en-US" sz="3600" kern="10">
              <a:ln w="9525">
                <a:solidFill>
                  <a:srgbClr val="339966"/>
                </a:solidFill>
                <a:round/>
                <a:headEnd/>
                <a:tailEnd/>
              </a:ln>
              <a:gradFill rotWithShape="1">
                <a:gsLst>
                  <a:gs pos="0">
                    <a:schemeClr val="hlink">
                      <a:alpha val="79999"/>
                    </a:schemeClr>
                  </a:gs>
                  <a:gs pos="100000">
                    <a:srgbClr val="FFFF00"/>
                  </a:gs>
                </a:gsLst>
                <a:lin ang="5400000" scaled="1"/>
              </a:gradFill>
              <a:latin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4267" r:id="rId1"/>
    <p:sldLayoutId id="2147484271" r:id="rId2"/>
    <p:sldLayoutId id="2147484272" r:id="rId3"/>
    <p:sldLayoutId id="2147484273" r:id="rId4"/>
    <p:sldLayoutId id="2147484274" r:id="rId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owl.cs.manchester.ac.uk/ontologies/sushi.owl#Sushi"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wiki.dbpedia.org/" TargetMode="Externa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hyperlink" Target="http://jena.sourceforge.net/"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hyperlink" Target="http://jena.sourceforge.net&#33719;&#24471;jena&#30340;jar/" TargetMode="Externa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66.xml.rels><?xml version="1.0" encoding="UTF-8" standalone="yes"?>
<Relationships xmlns="http://schemas.openxmlformats.org/package/2006/relationships"><Relationship Id="rId3" Type="http://schemas.openxmlformats.org/officeDocument/2006/relationships/hyperlink" Target="https://www.w3.org/2001/sw/wiki/Category:Tool" TargetMode="External"/><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69.xml.rels><?xml version="1.0" encoding="UTF-8" standalone="yes"?>
<Relationships xmlns="http://schemas.openxmlformats.org/package/2006/relationships"><Relationship Id="rId3" Type="http://schemas.openxmlformats.org/officeDocument/2006/relationships/image" Target="../media/image29.php"/><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7"/>
          <p:cNvSpPr>
            <a:spLocks noChangeArrowheads="1"/>
          </p:cNvSpPr>
          <p:nvPr/>
        </p:nvSpPr>
        <p:spPr bwMode="auto">
          <a:xfrm>
            <a:off x="1600200" y="4564063"/>
            <a:ext cx="914400" cy="914400"/>
          </a:xfrm>
          <a:prstGeom prst="rect">
            <a:avLst/>
          </a:prstGeom>
          <a:noFill/>
          <a:ln w="9525">
            <a:noFill/>
            <a:miter lim="800000"/>
            <a:headEnd/>
            <a:tailEnd/>
          </a:ln>
        </p:spPr>
        <p:txBody>
          <a:bodyPr wrap="none" anchor="ctr"/>
          <a:lstStyle/>
          <a:p>
            <a:pPr algn="ctr"/>
            <a:endParaRPr lang="zh-CN" altLang="en-US"/>
          </a:p>
        </p:txBody>
      </p:sp>
      <p:sp>
        <p:nvSpPr>
          <p:cNvPr id="8" name="Text Box 21">
            <a:extLst>
              <a:ext uri="{FF2B5EF4-FFF2-40B4-BE49-F238E27FC236}">
                <a16:creationId xmlns:a16="http://schemas.microsoft.com/office/drawing/2014/main" id="{D6138C99-80A9-42B5-8213-54BCF35085DF}"/>
              </a:ext>
            </a:extLst>
          </p:cNvPr>
          <p:cNvSpPr txBox="1">
            <a:spLocks noChangeArrowheads="1"/>
          </p:cNvSpPr>
          <p:nvPr/>
        </p:nvSpPr>
        <p:spPr bwMode="auto">
          <a:xfrm>
            <a:off x="1187450" y="2060575"/>
            <a:ext cx="7488238"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4800" b="1" dirty="0">
                <a:solidFill>
                  <a:srgbClr val="990033"/>
                </a:solidFill>
                <a:latin typeface="Monotype Corsiva" pitchFamily="66" charset="0"/>
              </a:rPr>
              <a:t>Knowledge Modeling and Knowledge Management </a:t>
            </a:r>
          </a:p>
        </p:txBody>
      </p:sp>
      <p:sp>
        <p:nvSpPr>
          <p:cNvPr id="9" name="Text Box 22">
            <a:extLst>
              <a:ext uri="{FF2B5EF4-FFF2-40B4-BE49-F238E27FC236}">
                <a16:creationId xmlns:a16="http://schemas.microsoft.com/office/drawing/2014/main" id="{39F012C9-1243-4415-AABA-800636BC3DE7}"/>
              </a:ext>
            </a:extLst>
          </p:cNvPr>
          <p:cNvSpPr txBox="1">
            <a:spLocks noChangeArrowheads="1"/>
          </p:cNvSpPr>
          <p:nvPr/>
        </p:nvSpPr>
        <p:spPr bwMode="auto">
          <a:xfrm>
            <a:off x="2195513" y="4149725"/>
            <a:ext cx="5572125"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800" dirty="0">
                <a:solidFill>
                  <a:srgbClr val="990033"/>
                </a:solidFill>
                <a:latin typeface="Times New Roman" panose="02020603050405020304" pitchFamily="18" charset="0"/>
              </a:rPr>
              <a:t>Lecture 4 – Knowledge Modeling:</a:t>
            </a:r>
            <a:r>
              <a:rPr lang="zh-CN" altLang="en-US" sz="2800" dirty="0">
                <a:solidFill>
                  <a:srgbClr val="990033"/>
                </a:solidFill>
                <a:latin typeface="Times New Roman" panose="02020603050405020304" pitchFamily="18" charset="0"/>
              </a:rPr>
              <a:t> </a:t>
            </a:r>
            <a:r>
              <a:rPr lang="en-US" altLang="zh-CN" sz="2800" dirty="0">
                <a:solidFill>
                  <a:srgbClr val="990033"/>
                </a:solidFill>
                <a:latin typeface="Times New Roman" panose="02020603050405020304" pitchFamily="18" charset="0"/>
              </a:rPr>
              <a:t>Practice (2) </a:t>
            </a:r>
          </a:p>
          <a:p>
            <a:pPr algn="ctr" eaLnBrk="1" hangingPunct="1">
              <a:spcBef>
                <a:spcPct val="50000"/>
              </a:spcBef>
            </a:pPr>
            <a:r>
              <a:rPr lang="en-US" altLang="zh-CN" sz="2800" dirty="0">
                <a:solidFill>
                  <a:srgbClr val="990033"/>
                </a:solidFill>
                <a:latin typeface="Times New Roman" panose="02020603050405020304" pitchFamily="18" charset="0"/>
              </a:rPr>
              <a:t>Dr. Bin Liu</a:t>
            </a:r>
          </a:p>
        </p:txBody>
      </p:sp>
    </p:spTree>
  </p:cSld>
  <p:clrMapOvr>
    <a:masterClrMapping/>
  </p:clrMapOvr>
  <mc:AlternateContent xmlns:mc="http://schemas.openxmlformats.org/markup-compatibility/2006" xmlns:p14="http://schemas.microsoft.com/office/powerpoint/2010/main">
    <mc:Choice Requires="p14">
      <p:transition spd="slow" p14:dur="999" advTm="10000"/>
    </mc:Choice>
    <mc:Fallback xmlns="">
      <p:transition spd="slow" advTm="1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en-US" altLang="zh-CN" dirty="0">
                <a:latin typeface="Times New Roman" panose="02020603050405020304" pitchFamily="18" charset="0"/>
                <a:cs typeface="Times New Roman" panose="02020603050405020304" pitchFamily="18" charset="0"/>
              </a:rPr>
              <a:t>Protégé</a:t>
            </a:r>
            <a:r>
              <a:rPr lang="zh-CN" altLang="en-US" dirty="0">
                <a:latin typeface="Times New Roman" panose="02020603050405020304" pitchFamily="18" charset="0"/>
                <a:cs typeface="Times New Roman" panose="02020603050405020304" pitchFamily="18" charset="0"/>
              </a:rPr>
              <a:t>简介</a:t>
            </a:r>
          </a:p>
        </p:txBody>
      </p:sp>
      <p:sp>
        <p:nvSpPr>
          <p:cNvPr id="6148" name="Rectangle 5"/>
          <p:cNvSpPr>
            <a:spLocks noGrp="1" noChangeArrowheads="1"/>
          </p:cNvSpPr>
          <p:nvPr>
            <p:ph idx="1"/>
          </p:nvPr>
        </p:nvSpPr>
        <p:spPr/>
        <p:txBody>
          <a:bodyPr/>
          <a:lstStyle/>
          <a:p>
            <a:r>
              <a:rPr lang="en-US" altLang="zh-CN" dirty="0">
                <a:latin typeface="Times New Roman" panose="02020603050405020304" pitchFamily="18" charset="0"/>
                <a:cs typeface="Times New Roman" panose="02020603050405020304" pitchFamily="18" charset="0"/>
              </a:rPr>
              <a:t>Protégé</a:t>
            </a:r>
            <a:r>
              <a:rPr lang="zh-CN" altLang="en-US" dirty="0">
                <a:latin typeface="Times New Roman" panose="02020603050405020304" pitchFamily="18" charset="0"/>
                <a:cs typeface="Times New Roman" panose="02020603050405020304" pitchFamily="18" charset="0"/>
              </a:rPr>
              <a:t>是一个开源平台，可用于构建基于本体的领域模型和基于知识的应用</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支持</a:t>
            </a:r>
            <a:r>
              <a:rPr lang="en-US" altLang="zh-CN" dirty="0">
                <a:latin typeface="Times New Roman" panose="02020603050405020304" pitchFamily="18" charset="0"/>
                <a:cs typeface="Times New Roman" panose="02020603050405020304" pitchFamily="18" charset="0"/>
              </a:rPr>
              <a:t>OWL-Lite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OWL-DL</a:t>
            </a:r>
            <a:r>
              <a:rPr lang="zh-CN" altLang="en-US" dirty="0">
                <a:latin typeface="Times New Roman" panose="02020603050405020304" pitchFamily="18" charset="0"/>
                <a:cs typeface="Times New Roman" panose="02020603050405020304" pitchFamily="18" charset="0"/>
              </a:rPr>
              <a:t>本体开发，支持</a:t>
            </a:r>
            <a:r>
              <a:rPr lang="en-US" altLang="zh-CN" dirty="0">
                <a:latin typeface="Times New Roman" panose="02020603050405020304" pitchFamily="18" charset="0"/>
                <a:cs typeface="Times New Roman" panose="02020603050405020304" pitchFamily="18" charset="0"/>
              </a:rPr>
              <a:t>SWRL</a:t>
            </a:r>
            <a:r>
              <a:rPr lang="zh-CN" altLang="en-US" dirty="0">
                <a:latin typeface="Times New Roman" panose="02020603050405020304" pitchFamily="18" charset="0"/>
                <a:cs typeface="Times New Roman" panose="02020603050405020304" pitchFamily="18" charset="0"/>
              </a:rPr>
              <a:t>规则编辑</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Protégé的插件架构可以适用于构建简单和复杂的基于本体的应用程序</a:t>
            </a:r>
            <a:endParaRPr lang="en-US" altLang="zh-CN"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499017669"/>
      </p:ext>
    </p:extLst>
  </p:cSld>
  <p:clrMapOvr>
    <a:masterClrMapping/>
  </p:clrMapOvr>
  <p:transition spd="slow" advTm="5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 calcmode="lin" valueType="num">
                                      <p:cBhvr additive="base">
                                        <p:cTn id="7" dur="500" fill="hold"/>
                                        <p:tgtEl>
                                          <p:spTgt spid="61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8">
                                            <p:txEl>
                                              <p:pRg st="1" end="1"/>
                                            </p:txEl>
                                          </p:spTgt>
                                        </p:tgtEl>
                                        <p:attrNameLst>
                                          <p:attrName>style.visibility</p:attrName>
                                        </p:attrNameLst>
                                      </p:cBhvr>
                                      <p:to>
                                        <p:strVal val="visible"/>
                                      </p:to>
                                    </p:set>
                                    <p:anim calcmode="lin" valueType="num">
                                      <p:cBhvr additive="base">
                                        <p:cTn id="13" dur="500" fill="hold"/>
                                        <p:tgtEl>
                                          <p:spTgt spid="61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8">
                                            <p:txEl>
                                              <p:pRg st="2" end="2"/>
                                            </p:txEl>
                                          </p:spTgt>
                                        </p:tgtEl>
                                        <p:attrNameLst>
                                          <p:attrName>style.visibility</p:attrName>
                                        </p:attrNameLst>
                                      </p:cBhvr>
                                      <p:to>
                                        <p:strVal val="visible"/>
                                      </p:to>
                                    </p:set>
                                    <p:anim calcmode="lin" valueType="num">
                                      <p:cBhvr additive="base">
                                        <p:cTn id="19" dur="500" fill="hold"/>
                                        <p:tgtEl>
                                          <p:spTgt spid="614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uiExpand="1"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5"/>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开发者可将Protégé的输出与规则系统或其他问题解决方案集成，以构建各种智能系统</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Protégé论坛和运维由斯坦福大学的团队负责</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网址：</a:t>
            </a:r>
            <a:r>
              <a:rPr lang="en-US" altLang="zh-CN" dirty="0">
                <a:latin typeface="Times New Roman" panose="02020603050405020304" pitchFamily="18" charset="0"/>
                <a:cs typeface="Times New Roman" panose="02020603050405020304" pitchFamily="18" charset="0"/>
              </a:rPr>
              <a:t> https://protege.stanford.edu/</a:t>
            </a:r>
            <a:endParaRPr lang="zh-CN" altLang="en-US" dirty="0">
              <a:latin typeface="Times New Roman" panose="02020603050405020304" pitchFamily="18" charset="0"/>
              <a:cs typeface="Times New Roman" panose="02020603050405020304" pitchFamily="18" charset="0"/>
            </a:endParaRPr>
          </a:p>
        </p:txBody>
      </p:sp>
      <p:sp>
        <p:nvSpPr>
          <p:cNvPr id="3" name="标题 2">
            <a:extLst>
              <a:ext uri="{FF2B5EF4-FFF2-40B4-BE49-F238E27FC236}">
                <a16:creationId xmlns:a16="http://schemas.microsoft.com/office/drawing/2014/main" id="{D79E7EEF-158B-43B2-9F30-7AC8A55AC1F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Protégé</a:t>
            </a:r>
            <a:r>
              <a:rPr lang="zh-CN" altLang="en-US" dirty="0">
                <a:latin typeface="Times New Roman" panose="02020603050405020304" pitchFamily="18" charset="0"/>
                <a:cs typeface="Times New Roman" panose="02020603050405020304" pitchFamily="18" charset="0"/>
              </a:rPr>
              <a:t>简介</a:t>
            </a:r>
            <a:endParaRPr lang="zh-CN" altLang="en-US" dirty="0"/>
          </a:p>
        </p:txBody>
      </p:sp>
    </p:spTree>
    <p:custDataLst>
      <p:tags r:id="rId1"/>
    </p:custDataLst>
    <p:extLst>
      <p:ext uri="{BB962C8B-B14F-4D97-AF65-F5344CB8AC3E}">
        <p14:creationId xmlns:p14="http://schemas.microsoft.com/office/powerpoint/2010/main" val="1328772022"/>
      </p:ext>
    </p:extLst>
  </p:cSld>
  <p:clrMapOvr>
    <a:masterClrMapping/>
  </p:clrMapOvr>
  <p:transition spd="slow" advTm="5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 calcmode="lin" valueType="num">
                                      <p:cBhvr additive="base">
                                        <p:cTn id="7" dur="500" fill="hold"/>
                                        <p:tgtEl>
                                          <p:spTgt spid="61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8">
                                            <p:txEl>
                                              <p:pRg st="1" end="1"/>
                                            </p:txEl>
                                          </p:spTgt>
                                        </p:tgtEl>
                                        <p:attrNameLst>
                                          <p:attrName>style.visibility</p:attrName>
                                        </p:attrNameLst>
                                      </p:cBhvr>
                                      <p:to>
                                        <p:strVal val="visible"/>
                                      </p:to>
                                    </p:set>
                                    <p:anim calcmode="lin" valueType="num">
                                      <p:cBhvr additive="base">
                                        <p:cTn id="13" dur="500" fill="hold"/>
                                        <p:tgtEl>
                                          <p:spTgt spid="61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8">
                                            <p:txEl>
                                              <p:pRg st="2" end="2"/>
                                            </p:txEl>
                                          </p:spTgt>
                                        </p:tgtEl>
                                        <p:attrNameLst>
                                          <p:attrName>style.visibility</p:attrName>
                                        </p:attrNameLst>
                                      </p:cBhvr>
                                      <p:to>
                                        <p:strVal val="visible"/>
                                      </p:to>
                                    </p:set>
                                    <p:anim calcmode="lin" valueType="num">
                                      <p:cBhvr additive="base">
                                        <p:cTn id="19" dur="500" fill="hold"/>
                                        <p:tgtEl>
                                          <p:spTgt spid="614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uiExpand="1"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5"/>
          <p:cNvSpPr>
            <a:spLocks noGrp="1" noChangeArrowheads="1"/>
          </p:cNvSpPr>
          <p:nvPr>
            <p:ph idx="1"/>
          </p:nvPr>
        </p:nvSpPr>
        <p:spPr/>
        <p:txBody>
          <a:bodyPr/>
          <a:lstStyle/>
          <a:p>
            <a:r>
              <a:rPr lang="en-US" altLang="zh-CN" dirty="0">
                <a:latin typeface="Times New Roman" panose="02020603050405020304" pitchFamily="18" charset="0"/>
                <a:cs typeface="Times New Roman" panose="02020603050405020304" pitchFamily="18" charset="0"/>
              </a:rPr>
              <a:t>Java</a:t>
            </a:r>
            <a:r>
              <a:rPr lang="zh-CN" altLang="en-US" dirty="0">
                <a:latin typeface="Times New Roman" panose="02020603050405020304" pitchFamily="18" charset="0"/>
                <a:cs typeface="Times New Roman" panose="02020603050405020304" pitchFamily="18" charset="0"/>
              </a:rPr>
              <a:t>虚拟机</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Protégé</a:t>
            </a:r>
            <a:r>
              <a:rPr lang="zh-CN" altLang="en-US" dirty="0">
                <a:latin typeface="Times New Roman" panose="02020603050405020304" pitchFamily="18" charset="0"/>
                <a:cs typeface="Times New Roman" panose="02020603050405020304" pitchFamily="18" charset="0"/>
              </a:rPr>
              <a:t>安装压缩包（本次课堂选用最新版</a:t>
            </a:r>
            <a:r>
              <a:rPr lang="en-US" altLang="zh-CN" dirty="0">
                <a:latin typeface="Times New Roman" panose="02020603050405020304" pitchFamily="18" charset="0"/>
                <a:cs typeface="Times New Roman" panose="02020603050405020304" pitchFamily="18" charset="0"/>
              </a:rPr>
              <a:t>v5.2</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插件的安装：</a:t>
            </a:r>
            <a:r>
              <a:rPr lang="en-US" altLang="zh-CN" dirty="0">
                <a:latin typeface="Times New Roman" panose="02020603050405020304" pitchFamily="18" charset="0"/>
                <a:cs typeface="Times New Roman" panose="02020603050405020304" pitchFamily="18" charset="0"/>
              </a:rPr>
              <a:t>pellet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Hermit</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OWLViz</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SWRLTab</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Sparql</a:t>
            </a:r>
            <a:r>
              <a:rPr lang="en-US" altLang="zh-CN" dirty="0">
                <a:latin typeface="Times New Roman" panose="02020603050405020304" pitchFamily="18" charset="0"/>
                <a:cs typeface="Times New Roman" panose="02020603050405020304" pitchFamily="18" charset="0"/>
              </a:rPr>
              <a:t> Query</a:t>
            </a:r>
            <a:r>
              <a:rPr lang="zh-CN" altLang="en-US" dirty="0">
                <a:latin typeface="Times New Roman" panose="02020603050405020304" pitchFamily="18" charset="0"/>
                <a:cs typeface="Times New Roman" panose="02020603050405020304" pitchFamily="18" charset="0"/>
              </a:rPr>
              <a:t>等</a:t>
            </a:r>
          </a:p>
        </p:txBody>
      </p:sp>
      <p:sp>
        <p:nvSpPr>
          <p:cNvPr id="3" name="标题 2">
            <a:extLst>
              <a:ext uri="{FF2B5EF4-FFF2-40B4-BE49-F238E27FC236}">
                <a16:creationId xmlns:a16="http://schemas.microsoft.com/office/drawing/2014/main" id="{6D41A2F9-05BA-43F9-BF32-CF00DE86FD74}"/>
              </a:ext>
            </a:extLst>
          </p:cNvPr>
          <p:cNvSpPr>
            <a:spLocks noGrp="1"/>
          </p:cNvSpPr>
          <p:nvPr>
            <p:ph type="title"/>
          </p:nvPr>
        </p:nvSpPr>
        <p:spPr/>
        <p:txBody>
          <a:bodyPr/>
          <a:lstStyle/>
          <a:p>
            <a:r>
              <a:rPr lang="zh-CN" altLang="en-US" dirty="0"/>
              <a:t>安装运行</a:t>
            </a:r>
          </a:p>
        </p:txBody>
      </p:sp>
    </p:spTree>
    <p:custDataLst>
      <p:tags r:id="rId1"/>
    </p:custDataLst>
    <p:extLst>
      <p:ext uri="{BB962C8B-B14F-4D97-AF65-F5344CB8AC3E}">
        <p14:creationId xmlns:p14="http://schemas.microsoft.com/office/powerpoint/2010/main" val="3006605421"/>
      </p:ext>
    </p:extLst>
  </p:cSld>
  <p:clrMapOvr>
    <a:masterClrMapping/>
  </p:clrMapOvr>
  <p:transition spd="slow" advTm="5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 calcmode="lin" valueType="num">
                                      <p:cBhvr additive="base">
                                        <p:cTn id="7" dur="500" fill="hold"/>
                                        <p:tgtEl>
                                          <p:spTgt spid="61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8">
                                            <p:txEl>
                                              <p:pRg st="1" end="1"/>
                                            </p:txEl>
                                          </p:spTgt>
                                        </p:tgtEl>
                                        <p:attrNameLst>
                                          <p:attrName>style.visibility</p:attrName>
                                        </p:attrNameLst>
                                      </p:cBhvr>
                                      <p:to>
                                        <p:strVal val="visible"/>
                                      </p:to>
                                    </p:set>
                                    <p:anim calcmode="lin" valueType="num">
                                      <p:cBhvr additive="base">
                                        <p:cTn id="13" dur="500" fill="hold"/>
                                        <p:tgtEl>
                                          <p:spTgt spid="61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8">
                                            <p:txEl>
                                              <p:pRg st="2" end="2"/>
                                            </p:txEl>
                                          </p:spTgt>
                                        </p:tgtEl>
                                        <p:attrNameLst>
                                          <p:attrName>style.visibility</p:attrName>
                                        </p:attrNameLst>
                                      </p:cBhvr>
                                      <p:to>
                                        <p:strVal val="visible"/>
                                      </p:to>
                                    </p:set>
                                    <p:anim calcmode="lin" valueType="num">
                                      <p:cBhvr additive="base">
                                        <p:cTn id="19" dur="500" fill="hold"/>
                                        <p:tgtEl>
                                          <p:spTgt spid="614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uiExpand="1"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5"/>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用户</a:t>
            </a:r>
            <a:r>
              <a:rPr lang="en-US" altLang="zh-CN" dirty="0">
                <a:latin typeface="Times New Roman" panose="02020603050405020304" pitchFamily="18" charset="0"/>
                <a:cs typeface="Times New Roman" panose="02020603050405020304" pitchFamily="18" charset="0"/>
              </a:rPr>
              <a:t>Tab</a:t>
            </a:r>
            <a:r>
              <a:rPr lang="zh-CN" altLang="en-US" dirty="0">
                <a:latin typeface="Times New Roman" panose="02020603050405020304" pitchFamily="18" charset="0"/>
                <a:cs typeface="Times New Roman" panose="02020603050405020304" pitchFamily="18" charset="0"/>
              </a:rPr>
              <a:t>的创建</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视图的添加</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规则视图</a:t>
            </a:r>
          </a:p>
        </p:txBody>
      </p:sp>
      <p:sp>
        <p:nvSpPr>
          <p:cNvPr id="3" name="标题 2">
            <a:extLst>
              <a:ext uri="{FF2B5EF4-FFF2-40B4-BE49-F238E27FC236}">
                <a16:creationId xmlns:a16="http://schemas.microsoft.com/office/drawing/2014/main" id="{6D41A2F9-05BA-43F9-BF32-CF00DE86FD74}"/>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配置规则、实例和属性显示视图</a:t>
            </a:r>
          </a:p>
        </p:txBody>
      </p:sp>
    </p:spTree>
    <p:custDataLst>
      <p:tags r:id="rId1"/>
    </p:custDataLst>
    <p:extLst>
      <p:ext uri="{BB962C8B-B14F-4D97-AF65-F5344CB8AC3E}">
        <p14:creationId xmlns:p14="http://schemas.microsoft.com/office/powerpoint/2010/main" val="1759429610"/>
      </p:ext>
    </p:extLst>
  </p:cSld>
  <p:clrMapOvr>
    <a:masterClrMapping/>
  </p:clrMapOvr>
  <p:transition spd="slow" advTm="5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 calcmode="lin" valueType="num">
                                      <p:cBhvr additive="base">
                                        <p:cTn id="7" dur="500" fill="hold"/>
                                        <p:tgtEl>
                                          <p:spTgt spid="61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8">
                                            <p:txEl>
                                              <p:pRg st="1" end="1"/>
                                            </p:txEl>
                                          </p:spTgt>
                                        </p:tgtEl>
                                        <p:attrNameLst>
                                          <p:attrName>style.visibility</p:attrName>
                                        </p:attrNameLst>
                                      </p:cBhvr>
                                      <p:to>
                                        <p:strVal val="visible"/>
                                      </p:to>
                                    </p:set>
                                    <p:anim calcmode="lin" valueType="num">
                                      <p:cBhvr additive="base">
                                        <p:cTn id="13" dur="500" fill="hold"/>
                                        <p:tgtEl>
                                          <p:spTgt spid="61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8">
                                            <p:txEl>
                                              <p:pRg st="2" end="2"/>
                                            </p:txEl>
                                          </p:spTgt>
                                        </p:tgtEl>
                                        <p:attrNameLst>
                                          <p:attrName>style.visibility</p:attrName>
                                        </p:attrNameLst>
                                      </p:cBhvr>
                                      <p:to>
                                        <p:strVal val="visible"/>
                                      </p:to>
                                    </p:set>
                                    <p:anim calcmode="lin" valueType="num">
                                      <p:cBhvr additive="base">
                                        <p:cTn id="19" dur="500" fill="hold"/>
                                        <p:tgtEl>
                                          <p:spTgt spid="614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uiExpand="1"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dirty="0">
                <a:latin typeface="隶书" panose="02010509060101010101" pitchFamily="49" charset="-122"/>
                <a:ea typeface="隶书" panose="02010509060101010101" pitchFamily="49" charset="-122"/>
              </a:rPr>
              <a:t>创建类及其描述、属性</a:t>
            </a:r>
          </a:p>
        </p:txBody>
      </p:sp>
      <p:sp>
        <p:nvSpPr>
          <p:cNvPr id="6148" name="Rectangle 5"/>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添加子类公理、不相交公理、等价公理</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添加属性及其定义域和值域</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数据属性和对象属性</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添加注释</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中文标签、注释等</a:t>
            </a:r>
          </a:p>
        </p:txBody>
      </p:sp>
    </p:spTree>
    <p:custDataLst>
      <p:tags r:id="rId1"/>
    </p:custDataLst>
    <p:extLst>
      <p:ext uri="{BB962C8B-B14F-4D97-AF65-F5344CB8AC3E}">
        <p14:creationId xmlns:p14="http://schemas.microsoft.com/office/powerpoint/2010/main" val="430067539"/>
      </p:ext>
    </p:extLst>
  </p:cSld>
  <p:clrMapOvr>
    <a:masterClrMapping/>
  </p:clrMapOvr>
  <p:transition spd="slow" advTm="5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 calcmode="lin" valueType="num">
                                      <p:cBhvr additive="base">
                                        <p:cTn id="7" dur="500" fill="hold"/>
                                        <p:tgtEl>
                                          <p:spTgt spid="61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8">
                                            <p:txEl>
                                              <p:pRg st="1" end="1"/>
                                            </p:txEl>
                                          </p:spTgt>
                                        </p:tgtEl>
                                        <p:attrNameLst>
                                          <p:attrName>style.visibility</p:attrName>
                                        </p:attrNameLst>
                                      </p:cBhvr>
                                      <p:to>
                                        <p:strVal val="visible"/>
                                      </p:to>
                                    </p:set>
                                    <p:anim calcmode="lin" valueType="num">
                                      <p:cBhvr additive="base">
                                        <p:cTn id="13" dur="500" fill="hold"/>
                                        <p:tgtEl>
                                          <p:spTgt spid="61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148">
                                            <p:txEl>
                                              <p:pRg st="2" end="2"/>
                                            </p:txEl>
                                          </p:spTgt>
                                        </p:tgtEl>
                                        <p:attrNameLst>
                                          <p:attrName>style.visibility</p:attrName>
                                        </p:attrNameLst>
                                      </p:cBhvr>
                                      <p:to>
                                        <p:strVal val="visible"/>
                                      </p:to>
                                    </p:set>
                                    <p:anim calcmode="lin" valueType="num">
                                      <p:cBhvr additive="base">
                                        <p:cTn id="17" dur="500" fill="hold"/>
                                        <p:tgtEl>
                                          <p:spTgt spid="614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148">
                                            <p:txEl>
                                              <p:pRg st="3" end="3"/>
                                            </p:txEl>
                                          </p:spTgt>
                                        </p:tgtEl>
                                        <p:attrNameLst>
                                          <p:attrName>style.visibility</p:attrName>
                                        </p:attrNameLst>
                                      </p:cBhvr>
                                      <p:to>
                                        <p:strVal val="visible"/>
                                      </p:to>
                                    </p:set>
                                    <p:anim calcmode="lin" valueType="num">
                                      <p:cBhvr additive="base">
                                        <p:cTn id="23" dur="500" fill="hold"/>
                                        <p:tgtEl>
                                          <p:spTgt spid="6148">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148">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148">
                                            <p:txEl>
                                              <p:pRg st="4" end="4"/>
                                            </p:txEl>
                                          </p:spTgt>
                                        </p:tgtEl>
                                        <p:attrNameLst>
                                          <p:attrName>style.visibility</p:attrName>
                                        </p:attrNameLst>
                                      </p:cBhvr>
                                      <p:to>
                                        <p:strVal val="visible"/>
                                      </p:to>
                                    </p:set>
                                    <p:anim calcmode="lin" valueType="num">
                                      <p:cBhvr additive="base">
                                        <p:cTn id="27" dur="500" fill="hold"/>
                                        <p:tgtEl>
                                          <p:spTgt spid="6148">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14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uiExpand="1"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创建</a:t>
            </a:r>
            <a:r>
              <a:rPr lang="en-US" altLang="zh-CN" dirty="0">
                <a:latin typeface="Times New Roman" panose="02020603050405020304" pitchFamily="18" charset="0"/>
                <a:cs typeface="Times New Roman" panose="02020603050405020304" pitchFamily="18" charset="0"/>
              </a:rPr>
              <a:t>SWRL</a:t>
            </a:r>
            <a:r>
              <a:rPr lang="zh-CN" altLang="en-US" dirty="0">
                <a:latin typeface="Times New Roman" panose="02020603050405020304" pitchFamily="18" charset="0"/>
                <a:cs typeface="Times New Roman" panose="02020603050405020304" pitchFamily="18" charset="0"/>
              </a:rPr>
              <a:t>规则</a:t>
            </a:r>
          </a:p>
        </p:txBody>
      </p:sp>
      <p:sp>
        <p:nvSpPr>
          <p:cNvPr id="6148" name="Rectangle 5"/>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创建</a:t>
            </a:r>
            <a:r>
              <a:rPr lang="en-US" altLang="zh-CN" dirty="0">
                <a:latin typeface="Times New Roman" panose="02020603050405020304" pitchFamily="18" charset="0"/>
                <a:cs typeface="Times New Roman" panose="02020603050405020304" pitchFamily="18" charset="0"/>
              </a:rPr>
              <a:t>SWRL</a:t>
            </a:r>
            <a:r>
              <a:rPr lang="zh-CN" altLang="en-US" dirty="0">
                <a:latin typeface="Times New Roman" panose="02020603050405020304" pitchFamily="18" charset="0"/>
                <a:cs typeface="Times New Roman" panose="02020603050405020304" pitchFamily="18" charset="0"/>
              </a:rPr>
              <a:t>规则</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添加注释</a:t>
            </a:r>
          </a:p>
        </p:txBody>
      </p:sp>
    </p:spTree>
    <p:custDataLst>
      <p:tags r:id="rId1"/>
    </p:custDataLst>
    <p:extLst>
      <p:ext uri="{BB962C8B-B14F-4D97-AF65-F5344CB8AC3E}">
        <p14:creationId xmlns:p14="http://schemas.microsoft.com/office/powerpoint/2010/main" val="375076256"/>
      </p:ext>
    </p:extLst>
  </p:cSld>
  <p:clrMapOvr>
    <a:masterClrMapping/>
  </p:clrMapOvr>
  <p:transition spd="slow" advTm="5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 calcmode="lin" valueType="num">
                                      <p:cBhvr additive="base">
                                        <p:cTn id="7" dur="500" fill="hold"/>
                                        <p:tgtEl>
                                          <p:spTgt spid="61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8">
                                            <p:txEl>
                                              <p:pRg st="1" end="1"/>
                                            </p:txEl>
                                          </p:spTgt>
                                        </p:tgtEl>
                                        <p:attrNameLst>
                                          <p:attrName>style.visibility</p:attrName>
                                        </p:attrNameLst>
                                      </p:cBhvr>
                                      <p:to>
                                        <p:strVal val="visible"/>
                                      </p:to>
                                    </p:set>
                                    <p:anim calcmode="lin" valueType="num">
                                      <p:cBhvr additive="base">
                                        <p:cTn id="13" dur="500" fill="hold"/>
                                        <p:tgtEl>
                                          <p:spTgt spid="61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uiExpand="1"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dirty="0">
                <a:latin typeface="隶书" panose="02010509060101010101" pitchFamily="49" charset="-122"/>
                <a:ea typeface="隶书" panose="02010509060101010101" pitchFamily="49" charset="-122"/>
              </a:rPr>
              <a:t>创建实例及其描述</a:t>
            </a:r>
          </a:p>
        </p:txBody>
      </p:sp>
      <p:sp>
        <p:nvSpPr>
          <p:cNvPr id="6148" name="Rectangle 5"/>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添加实例</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添加实例的类描述</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添加实例的数据属性和对象属性</a:t>
            </a:r>
          </a:p>
        </p:txBody>
      </p:sp>
    </p:spTree>
    <p:custDataLst>
      <p:tags r:id="rId1"/>
    </p:custDataLst>
    <p:extLst>
      <p:ext uri="{BB962C8B-B14F-4D97-AF65-F5344CB8AC3E}">
        <p14:creationId xmlns:p14="http://schemas.microsoft.com/office/powerpoint/2010/main" val="3332540760"/>
      </p:ext>
    </p:extLst>
  </p:cSld>
  <p:clrMapOvr>
    <a:masterClrMapping/>
  </p:clrMapOvr>
  <p:transition spd="slow" advTm="5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 calcmode="lin" valueType="num">
                                      <p:cBhvr additive="base">
                                        <p:cTn id="7" dur="500" fill="hold"/>
                                        <p:tgtEl>
                                          <p:spTgt spid="61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8">
                                            <p:txEl>
                                              <p:pRg st="1" end="1"/>
                                            </p:txEl>
                                          </p:spTgt>
                                        </p:tgtEl>
                                        <p:attrNameLst>
                                          <p:attrName>style.visibility</p:attrName>
                                        </p:attrNameLst>
                                      </p:cBhvr>
                                      <p:to>
                                        <p:strVal val="visible"/>
                                      </p:to>
                                    </p:set>
                                    <p:anim calcmode="lin" valueType="num">
                                      <p:cBhvr additive="base">
                                        <p:cTn id="13" dur="500" fill="hold"/>
                                        <p:tgtEl>
                                          <p:spTgt spid="61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8">
                                            <p:txEl>
                                              <p:pRg st="2" end="2"/>
                                            </p:txEl>
                                          </p:spTgt>
                                        </p:tgtEl>
                                        <p:attrNameLst>
                                          <p:attrName>style.visibility</p:attrName>
                                        </p:attrNameLst>
                                      </p:cBhvr>
                                      <p:to>
                                        <p:strVal val="visible"/>
                                      </p:to>
                                    </p:set>
                                    <p:anim calcmode="lin" valueType="num">
                                      <p:cBhvr additive="base">
                                        <p:cTn id="19" dur="500" fill="hold"/>
                                        <p:tgtEl>
                                          <p:spTgt spid="614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uiExpand="1"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转换为</a:t>
            </a:r>
            <a:r>
              <a:rPr lang="en-US" altLang="zh-CN" dirty="0">
                <a:latin typeface="Times New Roman" panose="02020603050405020304" pitchFamily="18" charset="0"/>
                <a:cs typeface="Times New Roman" panose="02020603050405020304" pitchFamily="18" charset="0"/>
              </a:rPr>
              <a:t>XML</a:t>
            </a:r>
            <a:r>
              <a:rPr lang="zh-CN" altLang="en-US" dirty="0">
                <a:latin typeface="Times New Roman" panose="02020603050405020304" pitchFamily="18" charset="0"/>
                <a:cs typeface="Times New Roman" panose="02020603050405020304" pitchFamily="18" charset="0"/>
              </a:rPr>
              <a:t>显示</a:t>
            </a:r>
          </a:p>
        </p:txBody>
      </p:sp>
      <p:pic>
        <p:nvPicPr>
          <p:cNvPr id="4" name="图片 3">
            <a:extLst>
              <a:ext uri="{FF2B5EF4-FFF2-40B4-BE49-F238E27FC236}">
                <a16:creationId xmlns:a16="http://schemas.microsoft.com/office/drawing/2014/main" id="{AA2AA2C8-C003-4C67-8288-B453025B4C3A}"/>
              </a:ext>
            </a:extLst>
          </p:cNvPr>
          <p:cNvPicPr>
            <a:picLocks noChangeAspect="1"/>
          </p:cNvPicPr>
          <p:nvPr/>
        </p:nvPicPr>
        <p:blipFill>
          <a:blip r:embed="rId4"/>
          <a:stretch>
            <a:fillRect/>
          </a:stretch>
        </p:blipFill>
        <p:spPr>
          <a:xfrm>
            <a:off x="1166812" y="1400410"/>
            <a:ext cx="7180650" cy="5382977"/>
          </a:xfrm>
          <a:prstGeom prst="rect">
            <a:avLst/>
          </a:prstGeom>
        </p:spPr>
      </p:pic>
    </p:spTree>
    <p:custDataLst>
      <p:tags r:id="rId1"/>
    </p:custDataLst>
    <p:extLst>
      <p:ext uri="{BB962C8B-B14F-4D97-AF65-F5344CB8AC3E}">
        <p14:creationId xmlns:p14="http://schemas.microsoft.com/office/powerpoint/2010/main" val="3855654825"/>
      </p:ext>
    </p:extLst>
  </p:cSld>
  <p:clrMapOvr>
    <a:masterClrMapping/>
  </p:clrMapOvr>
  <p:transition spd="slow" advTm="5000">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357188" y="651485"/>
            <a:ext cx="7775575" cy="633413"/>
          </a:xfrm>
          <a:prstGeom prst="rect">
            <a:avLst/>
          </a:prstGeom>
        </p:spPr>
        <p:txBody>
          <a:bodyPr/>
          <a:lstStyle/>
          <a:p>
            <a:pPr eaLnBrk="1" hangingPunct="1"/>
            <a:r>
              <a:rPr lang="zh-CN" altLang="en-US" sz="3600" dirty="0">
                <a:latin typeface="方正姚体" pitchFamily="2" charset="-122"/>
                <a:ea typeface="方正姚体" pitchFamily="2" charset="-122"/>
              </a:rPr>
              <a:t>内容提纲</a:t>
            </a:r>
            <a:endParaRPr lang="zh-CN" altLang="en-US" sz="3600" dirty="0">
              <a:solidFill>
                <a:schemeClr val="accent1"/>
              </a:solidFill>
              <a:latin typeface="方正姚体" pitchFamily="2" charset="-122"/>
              <a:ea typeface="方正姚体" pitchFamily="2" charset="-122"/>
            </a:endParaRPr>
          </a:p>
        </p:txBody>
      </p:sp>
      <p:sp>
        <p:nvSpPr>
          <p:cNvPr id="5123" name="Text Box 3"/>
          <p:cNvSpPr txBox="1">
            <a:spLocks noChangeArrowheads="1"/>
          </p:cNvSpPr>
          <p:nvPr/>
        </p:nvSpPr>
        <p:spPr bwMode="auto">
          <a:xfrm>
            <a:off x="1660525" y="722313"/>
            <a:ext cx="309563" cy="366712"/>
          </a:xfrm>
          <a:prstGeom prst="rect">
            <a:avLst/>
          </a:prstGeom>
          <a:noFill/>
          <a:ln w="9525">
            <a:noFill/>
            <a:miter lim="800000"/>
            <a:headEnd/>
            <a:tailEnd/>
          </a:ln>
        </p:spPr>
        <p:txBody>
          <a:bodyPr wrap="none">
            <a:spAutoFit/>
          </a:bodyPr>
          <a:lstStyle/>
          <a:p>
            <a:endParaRPr lang="zh-CN" altLang="en-US">
              <a:latin typeface="Arial" charset="0"/>
            </a:endParaRPr>
          </a:p>
        </p:txBody>
      </p:sp>
      <p:sp>
        <p:nvSpPr>
          <p:cNvPr id="5124" name="Rectangle 43"/>
          <p:cNvSpPr>
            <a:spLocks noChangeArrowheads="1"/>
          </p:cNvSpPr>
          <p:nvPr/>
        </p:nvSpPr>
        <p:spPr bwMode="auto">
          <a:xfrm>
            <a:off x="2009775" y="5664200"/>
            <a:ext cx="1363663" cy="365125"/>
          </a:xfrm>
          <a:prstGeom prst="rect">
            <a:avLst/>
          </a:prstGeom>
          <a:noFill/>
          <a:ln w="9525">
            <a:noFill/>
            <a:miter lim="800000"/>
            <a:headEnd/>
            <a:tailEnd/>
          </a:ln>
        </p:spPr>
        <p:txBody>
          <a:bodyPr wrap="none">
            <a:spAutoFit/>
          </a:bodyPr>
          <a:lstStyle/>
          <a:p>
            <a:pPr algn="ctr"/>
            <a:r>
              <a:rPr lang="en-US" altLang="zh-CN" b="1">
                <a:solidFill>
                  <a:srgbClr val="FFFFFF"/>
                </a:solidFill>
                <a:latin typeface="Arial" charset="0"/>
              </a:rPr>
              <a:t>Contents 1</a:t>
            </a:r>
          </a:p>
        </p:txBody>
      </p:sp>
      <p:sp>
        <p:nvSpPr>
          <p:cNvPr id="5125" name="Rectangle 44"/>
          <p:cNvSpPr>
            <a:spLocks noChangeArrowheads="1"/>
          </p:cNvSpPr>
          <p:nvPr/>
        </p:nvSpPr>
        <p:spPr bwMode="auto">
          <a:xfrm>
            <a:off x="5575300" y="5622925"/>
            <a:ext cx="1363663" cy="365125"/>
          </a:xfrm>
          <a:prstGeom prst="rect">
            <a:avLst/>
          </a:prstGeom>
          <a:noFill/>
          <a:ln w="9525">
            <a:noFill/>
            <a:miter lim="800000"/>
            <a:headEnd/>
            <a:tailEnd/>
          </a:ln>
        </p:spPr>
        <p:txBody>
          <a:bodyPr wrap="none">
            <a:spAutoFit/>
          </a:bodyPr>
          <a:lstStyle/>
          <a:p>
            <a:pPr algn="ctr"/>
            <a:r>
              <a:rPr lang="en-US" altLang="zh-CN" b="1">
                <a:solidFill>
                  <a:srgbClr val="FFFFFF"/>
                </a:solidFill>
                <a:latin typeface="Arial" charset="0"/>
              </a:rPr>
              <a:t>Contents 2</a:t>
            </a:r>
          </a:p>
        </p:txBody>
      </p:sp>
      <p:sp>
        <p:nvSpPr>
          <p:cNvPr id="5126" name="AutoShape 54"/>
          <p:cNvSpPr>
            <a:spLocks/>
          </p:cNvSpPr>
          <p:nvPr/>
        </p:nvSpPr>
        <p:spPr bwMode="auto">
          <a:xfrm rot="5400000">
            <a:off x="-1420019" y="1658144"/>
            <a:ext cx="4824413" cy="47656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401 w 21600"/>
              <a:gd name="T22" fmla="*/ 0 h 21600"/>
              <a:gd name="T23" fmla="*/ 21199 w 21600"/>
              <a:gd name="T24" fmla="*/ 13628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lnTo>
                  <a:pt x="323" y="10641"/>
                </a:lnTo>
                <a:close/>
              </a:path>
            </a:pathLst>
          </a:custGeom>
          <a:gradFill rotWithShape="0">
            <a:gsLst>
              <a:gs pos="0">
                <a:srgbClr val="003399"/>
              </a:gs>
              <a:gs pos="100000">
                <a:srgbClr val="8BA2D1"/>
              </a:gs>
            </a:gsLst>
            <a:lin ang="0" scaled="1"/>
          </a:gradFill>
          <a:ln w="9525">
            <a:noFill/>
            <a:round/>
            <a:headEnd/>
            <a:tailEnd/>
          </a:ln>
        </p:spPr>
        <p:txBody>
          <a:bodyPr wrap="none" anchor="ctr"/>
          <a:lstStyle/>
          <a:p>
            <a:endParaRPr lang="zh-CN" altLang="en-US"/>
          </a:p>
        </p:txBody>
      </p:sp>
      <p:sp>
        <p:nvSpPr>
          <p:cNvPr id="5127" name="AutoShape 55"/>
          <p:cNvSpPr>
            <a:spLocks/>
          </p:cNvSpPr>
          <p:nvPr/>
        </p:nvSpPr>
        <p:spPr bwMode="auto">
          <a:xfrm rot="5400000" flipH="1">
            <a:off x="-2013744" y="2064544"/>
            <a:ext cx="4032250" cy="39258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0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7713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gradFill rotWithShape="0">
            <a:gsLst>
              <a:gs pos="0">
                <a:srgbClr val="93A9D4"/>
              </a:gs>
              <a:gs pos="100000">
                <a:srgbClr val="003399">
                  <a:alpha val="0"/>
                </a:srgbClr>
              </a:gs>
            </a:gsLst>
            <a:lin ang="0" scaled="1"/>
          </a:gradFill>
          <a:ln w="9525">
            <a:noFill/>
            <a:round/>
            <a:headEnd/>
            <a:tailEnd/>
          </a:ln>
        </p:spPr>
        <p:txBody>
          <a:bodyPr wrap="none" anchor="ctr"/>
          <a:lstStyle/>
          <a:p>
            <a:endParaRPr lang="zh-CN" altLang="en-US"/>
          </a:p>
        </p:txBody>
      </p:sp>
      <p:sp>
        <p:nvSpPr>
          <p:cNvPr id="5128" name="AutoShape 53"/>
          <p:cNvSpPr>
            <a:spLocks noChangeArrowheads="1"/>
          </p:cNvSpPr>
          <p:nvPr/>
        </p:nvSpPr>
        <p:spPr bwMode="auto">
          <a:xfrm>
            <a:off x="3314701" y="4491038"/>
            <a:ext cx="4138285"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使用工具实现知识图谱管理</a:t>
            </a:r>
          </a:p>
        </p:txBody>
      </p:sp>
      <p:sp>
        <p:nvSpPr>
          <p:cNvPr id="5129" name="AutoShape 78"/>
          <p:cNvSpPr>
            <a:spLocks noChangeArrowheads="1"/>
          </p:cNvSpPr>
          <p:nvPr/>
        </p:nvSpPr>
        <p:spPr bwMode="auto">
          <a:xfrm>
            <a:off x="3411539" y="3652838"/>
            <a:ext cx="4721224"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使用</a:t>
            </a:r>
            <a:r>
              <a:rPr lang="en-US" altLang="zh-CN" sz="2400" b="1" dirty="0">
                <a:solidFill>
                  <a:srgbClr val="000000"/>
                </a:solidFill>
                <a:latin typeface="Times New Roman" pitchFamily="18" charset="0"/>
              </a:rPr>
              <a:t>OWL-API</a:t>
            </a:r>
            <a:r>
              <a:rPr lang="zh-CN" altLang="en-US" sz="2400" b="1" dirty="0">
                <a:solidFill>
                  <a:srgbClr val="000000"/>
                </a:solidFill>
                <a:latin typeface="Times New Roman" pitchFamily="18" charset="0"/>
              </a:rPr>
              <a:t>实现本体编程</a:t>
            </a:r>
          </a:p>
        </p:txBody>
      </p:sp>
      <p:sp>
        <p:nvSpPr>
          <p:cNvPr id="5130" name="AutoShape 84"/>
          <p:cNvSpPr>
            <a:spLocks noChangeArrowheads="1"/>
          </p:cNvSpPr>
          <p:nvPr/>
        </p:nvSpPr>
        <p:spPr bwMode="auto">
          <a:xfrm>
            <a:off x="3251199" y="2789238"/>
            <a:ext cx="4201787"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使用</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Protégé</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调试和评估本体</a:t>
            </a:r>
          </a:p>
        </p:txBody>
      </p:sp>
      <p:sp>
        <p:nvSpPr>
          <p:cNvPr id="5131" name="AutoShape 87"/>
          <p:cNvSpPr>
            <a:spLocks noChangeArrowheads="1"/>
          </p:cNvSpPr>
          <p:nvPr/>
        </p:nvSpPr>
        <p:spPr bwMode="auto">
          <a:xfrm>
            <a:off x="2730499" y="2001838"/>
            <a:ext cx="3357149"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使用</a:t>
            </a:r>
            <a:r>
              <a:rPr lang="en-US" altLang="zh-CN" sz="2400" b="1" dirty="0">
                <a:solidFill>
                  <a:srgbClr val="000000"/>
                </a:solidFill>
                <a:latin typeface="Times New Roman" pitchFamily="18" charset="0"/>
              </a:rPr>
              <a:t>Protégé</a:t>
            </a:r>
            <a:r>
              <a:rPr lang="zh-CN" altLang="en-US" sz="2400" b="1" dirty="0">
                <a:solidFill>
                  <a:srgbClr val="000000"/>
                </a:solidFill>
                <a:latin typeface="Times New Roman" pitchFamily="18" charset="0"/>
              </a:rPr>
              <a:t>构建本体</a:t>
            </a:r>
          </a:p>
        </p:txBody>
      </p:sp>
      <p:grpSp>
        <p:nvGrpSpPr>
          <p:cNvPr id="5132" name="Group 12"/>
          <p:cNvGrpSpPr>
            <a:grpSpLocks/>
          </p:cNvGrpSpPr>
          <p:nvPr/>
        </p:nvGrpSpPr>
        <p:grpSpPr bwMode="auto">
          <a:xfrm>
            <a:off x="2413000" y="2090738"/>
            <a:ext cx="381000" cy="381000"/>
            <a:chOff x="0" y="0"/>
            <a:chExt cx="1615" cy="1615"/>
          </a:xfrm>
        </p:grpSpPr>
        <p:sp>
          <p:nvSpPr>
            <p:cNvPr id="5172" name="Oval 89"/>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73" name="Oval 90"/>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74" name="Oval 91"/>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5" name="Oval 92"/>
            <p:cNvSpPr>
              <a:spLocks noChangeArrowheads="1"/>
            </p:cNvSpPr>
            <p:nvPr/>
          </p:nvSpPr>
          <p:spPr bwMode="auto">
            <a:xfrm>
              <a:off x="175" y="175"/>
              <a:ext cx="1265" cy="1265"/>
            </a:xfrm>
            <a:prstGeom prst="ellipse">
              <a:avLst/>
            </a:prstGeom>
            <a:gradFill rotWithShape="1">
              <a:gsLst>
                <a:gs pos="0">
                  <a:srgbClr val="000000"/>
                </a:gs>
                <a:gs pos="100000">
                  <a:srgbClr val="FFCC00"/>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6" name="Oval 93"/>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7" name="Oval 94"/>
            <p:cNvSpPr>
              <a:spLocks noChangeArrowheads="1"/>
            </p:cNvSpPr>
            <p:nvPr/>
          </p:nvSpPr>
          <p:spPr bwMode="auto">
            <a:xfrm>
              <a:off x="256" y="256"/>
              <a:ext cx="1097" cy="1104"/>
            </a:xfrm>
            <a:prstGeom prst="ellipse">
              <a:avLst/>
            </a:prstGeom>
            <a:solidFill>
              <a:srgbClr val="FFFF99"/>
            </a:solidFill>
            <a:ln w="9525">
              <a:noFill/>
              <a:round/>
              <a:headEnd/>
              <a:tailEnd/>
            </a:ln>
          </p:spPr>
          <p:txBody>
            <a:bodyPr anchor="ctr">
              <a:spAutoFit/>
            </a:bodyPr>
            <a:lstStyle/>
            <a:p>
              <a:pPr algn="ctr"/>
              <a:endParaRPr lang="zh-CN" altLang="en-US">
                <a:solidFill>
                  <a:srgbClr val="000000"/>
                </a:solidFill>
              </a:endParaRPr>
            </a:p>
          </p:txBody>
        </p:sp>
      </p:grpSp>
      <p:grpSp>
        <p:nvGrpSpPr>
          <p:cNvPr id="5133" name="Group 19"/>
          <p:cNvGrpSpPr>
            <a:grpSpLocks/>
          </p:cNvGrpSpPr>
          <p:nvPr/>
        </p:nvGrpSpPr>
        <p:grpSpPr bwMode="auto">
          <a:xfrm>
            <a:off x="2946400" y="2878138"/>
            <a:ext cx="381000" cy="381000"/>
            <a:chOff x="0" y="0"/>
            <a:chExt cx="1615" cy="1615"/>
          </a:xfrm>
        </p:grpSpPr>
        <p:sp>
          <p:nvSpPr>
            <p:cNvPr id="5166" name="Oval 96"/>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7" name="Oval 97"/>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8" name="Oval 98"/>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9" name="Oval 99"/>
            <p:cNvSpPr>
              <a:spLocks noChangeArrowheads="1"/>
            </p:cNvSpPr>
            <p:nvPr/>
          </p:nvSpPr>
          <p:spPr bwMode="auto">
            <a:xfrm>
              <a:off x="175" y="175"/>
              <a:ext cx="1265" cy="1265"/>
            </a:xfrm>
            <a:prstGeom prst="ellipse">
              <a:avLst/>
            </a:prstGeom>
            <a:gradFill rotWithShape="1">
              <a:gsLst>
                <a:gs pos="0">
                  <a:srgbClr val="000000"/>
                </a:gs>
                <a:gs pos="100000">
                  <a:srgbClr val="48BE67"/>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0" name="Oval 100"/>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1" name="Oval 101"/>
            <p:cNvSpPr>
              <a:spLocks noChangeArrowheads="1"/>
            </p:cNvSpPr>
            <p:nvPr/>
          </p:nvSpPr>
          <p:spPr bwMode="auto">
            <a:xfrm>
              <a:off x="256" y="256"/>
              <a:ext cx="1097" cy="1104"/>
            </a:xfrm>
            <a:prstGeom prst="ellipse">
              <a:avLst/>
            </a:prstGeom>
            <a:solidFill>
              <a:srgbClr val="92D050"/>
            </a:solidFill>
            <a:ln w="9525">
              <a:noFill/>
              <a:round/>
              <a:headEnd/>
              <a:tailEnd/>
            </a:ln>
          </p:spPr>
          <p:txBody>
            <a:bodyPr anchor="ctr">
              <a:spAutoFit/>
            </a:bodyPr>
            <a:lstStyle/>
            <a:p>
              <a:pPr algn="ctr"/>
              <a:endParaRPr lang="zh-CN" altLang="en-US">
                <a:solidFill>
                  <a:srgbClr val="000000"/>
                </a:solidFill>
              </a:endParaRPr>
            </a:p>
          </p:txBody>
        </p:sp>
      </p:grpSp>
      <p:grpSp>
        <p:nvGrpSpPr>
          <p:cNvPr id="5134" name="Group 26"/>
          <p:cNvGrpSpPr>
            <a:grpSpLocks/>
          </p:cNvGrpSpPr>
          <p:nvPr/>
        </p:nvGrpSpPr>
        <p:grpSpPr bwMode="auto">
          <a:xfrm>
            <a:off x="3175000" y="3716338"/>
            <a:ext cx="381000" cy="381000"/>
            <a:chOff x="0" y="0"/>
            <a:chExt cx="1615" cy="1615"/>
          </a:xfrm>
        </p:grpSpPr>
        <p:sp>
          <p:nvSpPr>
            <p:cNvPr id="5160" name="Oval 103"/>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1" name="Oval 104"/>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2" name="Oval 105"/>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3" name="Oval 106"/>
            <p:cNvSpPr>
              <a:spLocks noChangeArrowheads="1"/>
            </p:cNvSpPr>
            <p:nvPr/>
          </p:nvSpPr>
          <p:spPr bwMode="auto">
            <a:xfrm>
              <a:off x="175" y="175"/>
              <a:ext cx="1265" cy="1265"/>
            </a:xfrm>
            <a:prstGeom prst="ellipse">
              <a:avLst/>
            </a:prstGeom>
            <a:gradFill rotWithShape="1">
              <a:gsLst>
                <a:gs pos="0">
                  <a:srgbClr val="21B3E1"/>
                </a:gs>
                <a:gs pos="100000">
                  <a:srgbClr val="0F5368"/>
                </a:gs>
              </a:gsLst>
              <a:lin ang="54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4" name="Oval 107"/>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65" name="Oval 108"/>
            <p:cNvSpPr>
              <a:spLocks noChangeArrowheads="1"/>
            </p:cNvSpPr>
            <p:nvPr/>
          </p:nvSpPr>
          <p:spPr bwMode="auto">
            <a:xfrm>
              <a:off x="256" y="256"/>
              <a:ext cx="1097" cy="1104"/>
            </a:xfrm>
            <a:prstGeom prst="ellipse">
              <a:avLst/>
            </a:prstGeom>
            <a:gradFill rotWithShape="1">
              <a:gsLst>
                <a:gs pos="0">
                  <a:srgbClr val="21B3E1"/>
                </a:gs>
                <a:gs pos="100000">
                  <a:srgbClr val="1057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35" name="Group 33"/>
          <p:cNvGrpSpPr>
            <a:grpSpLocks/>
          </p:cNvGrpSpPr>
          <p:nvPr/>
        </p:nvGrpSpPr>
        <p:grpSpPr bwMode="auto">
          <a:xfrm>
            <a:off x="3067050" y="4554538"/>
            <a:ext cx="381000" cy="381000"/>
            <a:chOff x="0" y="0"/>
            <a:chExt cx="1615" cy="1615"/>
          </a:xfrm>
        </p:grpSpPr>
        <p:sp>
          <p:nvSpPr>
            <p:cNvPr id="5154" name="Oval 110"/>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55" name="Oval 111"/>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6" name="Oval 112"/>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7" name="Oval 113"/>
            <p:cNvSpPr>
              <a:spLocks noChangeArrowheads="1"/>
            </p:cNvSpPr>
            <p:nvPr/>
          </p:nvSpPr>
          <p:spPr bwMode="auto">
            <a:xfrm>
              <a:off x="175" y="175"/>
              <a:ext cx="1265" cy="1265"/>
            </a:xfrm>
            <a:prstGeom prst="ellipse">
              <a:avLst/>
            </a:prstGeom>
            <a:gradFill rotWithShape="1">
              <a:gsLst>
                <a:gs pos="0">
                  <a:srgbClr val="000000"/>
                </a:gs>
                <a:gs pos="100000">
                  <a:srgbClr val="8D67E1"/>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8" name="Oval 114"/>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9" name="Oval 115"/>
            <p:cNvSpPr>
              <a:spLocks noChangeArrowheads="1"/>
            </p:cNvSpPr>
            <p:nvPr/>
          </p:nvSpPr>
          <p:spPr bwMode="auto">
            <a:xfrm>
              <a:off x="256" y="256"/>
              <a:ext cx="1097" cy="1104"/>
            </a:xfrm>
            <a:prstGeom prst="ellipse">
              <a:avLst/>
            </a:prstGeom>
            <a:gradFill rotWithShape="1">
              <a:gsLst>
                <a:gs pos="0">
                  <a:srgbClr val="8D67E1"/>
                </a:gs>
                <a:gs pos="100000">
                  <a:srgbClr val="4532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sp>
        <p:nvSpPr>
          <p:cNvPr id="5136" name="AutoShape 84"/>
          <p:cNvSpPr>
            <a:spLocks noChangeArrowheads="1"/>
          </p:cNvSpPr>
          <p:nvPr/>
        </p:nvSpPr>
        <p:spPr bwMode="auto">
          <a:xfrm>
            <a:off x="3030538" y="5365750"/>
            <a:ext cx="2174875" cy="403225"/>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cs typeface="Times New Roman" pitchFamily="18" charset="0"/>
              </a:rPr>
              <a:t>后测</a:t>
            </a:r>
          </a:p>
        </p:txBody>
      </p:sp>
      <p:grpSp>
        <p:nvGrpSpPr>
          <p:cNvPr id="5139" name="Group 50"/>
          <p:cNvGrpSpPr>
            <a:grpSpLocks/>
          </p:cNvGrpSpPr>
          <p:nvPr/>
        </p:nvGrpSpPr>
        <p:grpSpPr bwMode="auto">
          <a:xfrm>
            <a:off x="2649538" y="5372100"/>
            <a:ext cx="355600" cy="381000"/>
            <a:chOff x="0" y="0"/>
            <a:chExt cx="1615" cy="1615"/>
          </a:xfrm>
        </p:grpSpPr>
        <p:sp>
          <p:nvSpPr>
            <p:cNvPr id="5148"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9"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0"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1"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2"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3" name="Oval 122"/>
            <p:cNvSpPr>
              <a:spLocks noChangeArrowheads="1"/>
            </p:cNvSpPr>
            <p:nvPr/>
          </p:nvSpPr>
          <p:spPr bwMode="auto">
            <a:xfrm>
              <a:off x="260" y="256"/>
              <a:ext cx="1096" cy="1104"/>
            </a:xfrm>
            <a:prstGeom prst="ellipse">
              <a:avLst/>
            </a:prstGeom>
            <a:gradFill rotWithShape="1">
              <a:gsLst>
                <a:gs pos="0">
                  <a:srgbClr val="E35E23"/>
                </a:gs>
                <a:gs pos="100000">
                  <a:srgbClr val="6E2E11"/>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sp>
        <p:nvSpPr>
          <p:cNvPr id="5140" name="AutoShape 84"/>
          <p:cNvSpPr>
            <a:spLocks noChangeArrowheads="1"/>
          </p:cNvSpPr>
          <p:nvPr/>
        </p:nvSpPr>
        <p:spPr bwMode="auto">
          <a:xfrm>
            <a:off x="2227263" y="6049963"/>
            <a:ext cx="2006534" cy="403225"/>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cs typeface="Times New Roman" pitchFamily="18" charset="0"/>
              </a:rPr>
              <a:t>漫谈</a:t>
            </a:r>
          </a:p>
        </p:txBody>
      </p:sp>
      <p:grpSp>
        <p:nvGrpSpPr>
          <p:cNvPr id="5141" name="Group 50"/>
          <p:cNvGrpSpPr>
            <a:grpSpLocks/>
          </p:cNvGrpSpPr>
          <p:nvPr/>
        </p:nvGrpSpPr>
        <p:grpSpPr bwMode="auto">
          <a:xfrm>
            <a:off x="1846263" y="6029325"/>
            <a:ext cx="355600" cy="381000"/>
            <a:chOff x="0" y="0"/>
            <a:chExt cx="1615" cy="1615"/>
          </a:xfrm>
        </p:grpSpPr>
        <p:sp>
          <p:nvSpPr>
            <p:cNvPr id="5142"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3"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44"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5"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6"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47" name="Oval 122"/>
            <p:cNvSpPr>
              <a:spLocks noChangeArrowheads="1"/>
            </p:cNvSpPr>
            <p:nvPr/>
          </p:nvSpPr>
          <p:spPr bwMode="auto">
            <a:xfrm>
              <a:off x="260" y="256"/>
              <a:ext cx="1096" cy="1104"/>
            </a:xfrm>
            <a:prstGeom prst="ellipse">
              <a:avLst/>
            </a:prstGeom>
            <a:solidFill>
              <a:srgbClr val="FF0000"/>
            </a:solidFill>
            <a:ln w="9525">
              <a:noFill/>
              <a:round/>
              <a:headEnd/>
              <a:tailEnd/>
            </a:ln>
          </p:spPr>
          <p:txBody>
            <a:bodyPr anchor="ctr">
              <a:spAutoFit/>
            </a:bodyPr>
            <a:lstStyle/>
            <a:p>
              <a:pPr algn="ctr"/>
              <a:endParaRPr lang="zh-CN" altLang="en-US">
                <a:solidFill>
                  <a:srgbClr val="000000"/>
                </a:solidFill>
              </a:endParaRPr>
            </a:p>
          </p:txBody>
        </p:sp>
      </p:grpSp>
    </p:spTree>
    <p:custDataLst>
      <p:tags r:id="rId1"/>
    </p:custDataLst>
    <p:extLst>
      <p:ext uri="{BB962C8B-B14F-4D97-AF65-F5344CB8AC3E}">
        <p14:creationId xmlns:p14="http://schemas.microsoft.com/office/powerpoint/2010/main" val="2723649151"/>
      </p:ext>
    </p:extLst>
  </p:cSld>
  <p:clrMapOvr>
    <a:masterClrMapping/>
  </p:clrMapOvr>
  <mc:AlternateContent xmlns:mc="http://schemas.openxmlformats.org/markup-compatibility/2006" xmlns:p14="http://schemas.microsoft.com/office/powerpoint/2010/main">
    <mc:Choice Requires="p14">
      <p:transition spd="slow" p14:dur="999" advTm="8000"/>
    </mc:Choice>
    <mc:Fallback xmlns="">
      <p:transition spd="slow" advTm="8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692C1-6659-4AB2-97D0-97DF6734CE2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Protégé</a:t>
            </a:r>
            <a:r>
              <a:rPr lang="zh-CN" altLang="en-US" dirty="0">
                <a:latin typeface="Times New Roman" panose="02020603050405020304" pitchFamily="18" charset="0"/>
                <a:cs typeface="Times New Roman" panose="02020603050405020304" pitchFamily="18" charset="0"/>
              </a:rPr>
              <a:t>中的</a:t>
            </a:r>
            <a:r>
              <a:rPr lang="en-US" altLang="zh-CN" dirty="0">
                <a:latin typeface="Times New Roman" panose="02020603050405020304" pitchFamily="18" charset="0"/>
                <a:cs typeface="Times New Roman" panose="02020603050405020304" pitchFamily="18" charset="0"/>
              </a:rPr>
              <a:t>SPARQL</a:t>
            </a:r>
            <a:r>
              <a:rPr lang="zh-CN" altLang="en-US" dirty="0">
                <a:latin typeface="Times New Roman" panose="02020603050405020304" pitchFamily="18" charset="0"/>
                <a:cs typeface="Times New Roman" panose="02020603050405020304" pitchFamily="18" charset="0"/>
              </a:rPr>
              <a:t>查询</a:t>
            </a:r>
          </a:p>
        </p:txBody>
      </p:sp>
      <p:sp>
        <p:nvSpPr>
          <p:cNvPr id="3" name="内容占位符 2">
            <a:extLst>
              <a:ext uri="{FF2B5EF4-FFF2-40B4-BE49-F238E27FC236}">
                <a16:creationId xmlns:a16="http://schemas.microsoft.com/office/drawing/2014/main" id="{09336047-42FD-4CFE-B023-6625EB03CD76}"/>
              </a:ext>
            </a:extLst>
          </p:cNvPr>
          <p:cNvSpPr>
            <a:spLocks noGrp="1"/>
          </p:cNvSpPr>
          <p:nvPr>
            <p:ph idx="1"/>
          </p:nvPr>
        </p:nvSpPr>
        <p:spPr/>
        <p:txBody>
          <a:bodyPr/>
          <a:lstStyle/>
          <a:p>
            <a:r>
              <a:rPr lang="zh-CN" altLang="en-US" dirty="0"/>
              <a:t>对</a:t>
            </a:r>
            <a:r>
              <a:rPr lang="zh-CN" altLang="zh-CN" dirty="0"/>
              <a:t>本体进行查询和推理，需要选择一种合适的本体访问语言，目前具有代表性的查询语言主要有</a:t>
            </a:r>
            <a:r>
              <a:rPr lang="en-US" altLang="zh-CN" dirty="0"/>
              <a:t>RQL</a:t>
            </a:r>
            <a:r>
              <a:rPr lang="zh-CN" altLang="zh-CN" dirty="0"/>
              <a:t>、</a:t>
            </a:r>
            <a:r>
              <a:rPr lang="en-US" altLang="zh-CN" dirty="0"/>
              <a:t>RDQL</a:t>
            </a:r>
            <a:r>
              <a:rPr lang="zh-CN" altLang="zh-CN" dirty="0"/>
              <a:t>、</a:t>
            </a:r>
            <a:r>
              <a:rPr lang="en-US" altLang="zh-CN" dirty="0"/>
              <a:t>Triple</a:t>
            </a:r>
            <a:r>
              <a:rPr lang="zh-CN" altLang="zh-CN" dirty="0"/>
              <a:t>、</a:t>
            </a:r>
            <a:r>
              <a:rPr lang="en-US" altLang="zh-CN" dirty="0"/>
              <a:t>N3</a:t>
            </a:r>
            <a:r>
              <a:rPr lang="zh-CN" altLang="zh-CN" dirty="0"/>
              <a:t>、</a:t>
            </a:r>
            <a:r>
              <a:rPr lang="en-US" altLang="zh-CN" dirty="0"/>
              <a:t>Versa</a:t>
            </a:r>
            <a:r>
              <a:rPr lang="zh-CN" altLang="zh-CN" dirty="0"/>
              <a:t>、</a:t>
            </a:r>
            <a:r>
              <a:rPr lang="en-US" altLang="zh-CN" dirty="0" err="1"/>
              <a:t>SeQL</a:t>
            </a:r>
            <a:r>
              <a:rPr lang="zh-CN" altLang="zh-CN" dirty="0"/>
              <a:t>和</a:t>
            </a:r>
            <a:r>
              <a:rPr lang="en-US" altLang="zh-CN" dirty="0"/>
              <a:t>SPARQL</a:t>
            </a:r>
            <a:r>
              <a:rPr lang="zh-CN" altLang="zh-CN" dirty="0"/>
              <a:t>等</a:t>
            </a:r>
            <a:endParaRPr lang="en-US" altLang="zh-CN" dirty="0"/>
          </a:p>
          <a:p>
            <a:r>
              <a:rPr lang="en-US" altLang="zh-CN" dirty="0">
                <a:latin typeface="Times New Roman" panose="02020603050405020304" pitchFamily="18" charset="0"/>
                <a:ea typeface="宋体" panose="02010600030101010101" pitchFamily="2" charset="-122"/>
                <a:cs typeface="Times New Roman" panose="02020603050405020304" pitchFamily="18" charset="0"/>
              </a:rPr>
              <a:t>SPARQL</a:t>
            </a:r>
            <a:r>
              <a:rPr lang="zh-CN" altLang="en-US" dirty="0">
                <a:latin typeface="Times New Roman" panose="02020603050405020304" pitchFamily="18" charset="0"/>
                <a:cs typeface="宋体" panose="02010600030101010101" pitchFamily="2" charset="-122"/>
              </a:rPr>
              <a:t>作为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W3C</a:t>
            </a:r>
            <a:r>
              <a:rPr lang="zh-CN" altLang="en-US" dirty="0">
                <a:latin typeface="Times New Roman" panose="02020603050405020304" pitchFamily="18" charset="0"/>
                <a:cs typeface="宋体" panose="02010600030101010101" pitchFamily="2" charset="-122"/>
              </a:rPr>
              <a:t>的推荐标准，其使用者越来越多，具有</a:t>
            </a:r>
            <a:r>
              <a:rPr lang="zh-CN" altLang="en-US">
                <a:latin typeface="Times New Roman" panose="02020603050405020304" pitchFamily="18" charset="0"/>
                <a:cs typeface="宋体" panose="02010600030101010101" pitchFamily="2" charset="-122"/>
              </a:rPr>
              <a:t>越来越广泛的应用</a:t>
            </a:r>
            <a:r>
              <a:rPr lang="zh-CN" altLang="en-US" dirty="0">
                <a:latin typeface="Times New Roman" panose="02020603050405020304" pitchFamily="18" charset="0"/>
                <a:cs typeface="宋体" panose="02010600030101010101" pitchFamily="2" charset="-122"/>
              </a:rPr>
              <a:t>前景</a:t>
            </a:r>
            <a:endParaRPr lang="en-US" altLang="zh-CN" dirty="0">
              <a:latin typeface="Times New Roman" panose="02020603050405020304" pitchFamily="18" charset="0"/>
              <a:cs typeface="宋体" panose="02010600030101010101" pitchFamily="2" charset="-122"/>
            </a:endParaRPr>
          </a:p>
          <a:p>
            <a:r>
              <a:rPr lang="en-US" altLang="zh-CN" sz="2400" dirty="0"/>
              <a:t>SPARQL</a:t>
            </a:r>
            <a:r>
              <a:rPr lang="zh-CN" altLang="en-US" sz="2400" dirty="0"/>
              <a:t>语法可参考</a:t>
            </a:r>
            <a:r>
              <a:rPr lang="en-US" altLang="zh-CN" sz="2400" dirty="0"/>
              <a:t>https://www.w3.org/TR/sparql11-query/</a:t>
            </a:r>
            <a:endParaRPr lang="zh-CN" altLang="en-US" sz="2400" dirty="0"/>
          </a:p>
        </p:txBody>
      </p:sp>
    </p:spTree>
    <p:extLst>
      <p:ext uri="{BB962C8B-B14F-4D97-AF65-F5344CB8AC3E}">
        <p14:creationId xmlns:p14="http://schemas.microsoft.com/office/powerpoint/2010/main" val="379121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8B4FB371-5F5A-4662-94A7-66BB24FF0217}"/>
              </a:ext>
            </a:extLst>
          </p:cNvPr>
          <p:cNvPicPr>
            <a:picLocks noChangeAspect="1"/>
          </p:cNvPicPr>
          <p:nvPr/>
        </p:nvPicPr>
        <p:blipFill>
          <a:blip r:embed="rId3"/>
          <a:stretch>
            <a:fillRect/>
          </a:stretch>
        </p:blipFill>
        <p:spPr>
          <a:xfrm>
            <a:off x="4955475" y="305484"/>
            <a:ext cx="4095750" cy="6229350"/>
          </a:xfrm>
          <a:prstGeom prst="rect">
            <a:avLst/>
          </a:prstGeom>
        </p:spPr>
      </p:pic>
      <p:sp>
        <p:nvSpPr>
          <p:cNvPr id="8" name="文本框 7">
            <a:extLst>
              <a:ext uri="{FF2B5EF4-FFF2-40B4-BE49-F238E27FC236}">
                <a16:creationId xmlns:a16="http://schemas.microsoft.com/office/drawing/2014/main" id="{22EC61E0-7047-4EC5-B061-C54CB2210C54}"/>
              </a:ext>
            </a:extLst>
          </p:cNvPr>
          <p:cNvSpPr txBox="1"/>
          <p:nvPr/>
        </p:nvSpPr>
        <p:spPr>
          <a:xfrm>
            <a:off x="6563284" y="6211669"/>
            <a:ext cx="2721417" cy="646331"/>
          </a:xfrm>
          <a:prstGeom prst="rect">
            <a:avLst/>
          </a:prstGeom>
          <a:noFill/>
        </p:spPr>
        <p:txBody>
          <a:bodyPr wrap="square" rtlCol="0">
            <a:spAutoFit/>
          </a:bodyPr>
          <a:lstStyle/>
          <a:p>
            <a:r>
              <a:rPr lang="en-US" altLang="zh-CN" dirty="0">
                <a:solidFill>
                  <a:srgbClr val="000000"/>
                </a:solidFill>
                <a:latin typeface="微软雅黑" pitchFamily="18" charset="0"/>
                <a:cs typeface="微软雅黑" pitchFamily="18" charset="0"/>
              </a:rPr>
              <a:t>SWRL</a:t>
            </a:r>
            <a:r>
              <a:rPr lang="zh-CN" altLang="en-US" dirty="0">
                <a:solidFill>
                  <a:srgbClr val="000000"/>
                </a:solidFill>
                <a:latin typeface="微软雅黑" pitchFamily="18" charset="0"/>
                <a:cs typeface="微软雅黑" pitchFamily="18" charset="0"/>
              </a:rPr>
              <a:t>空间目标识别规则的</a:t>
            </a:r>
            <a:r>
              <a:rPr lang="en-US" altLang="zh-CN" dirty="0">
                <a:solidFill>
                  <a:srgbClr val="000000"/>
                </a:solidFill>
                <a:latin typeface="微软雅黑" pitchFamily="18" charset="0"/>
                <a:cs typeface="微软雅黑" pitchFamily="18" charset="0"/>
              </a:rPr>
              <a:t>XML</a:t>
            </a:r>
            <a:r>
              <a:rPr lang="zh-CN" altLang="en-US" dirty="0">
                <a:solidFill>
                  <a:srgbClr val="000000"/>
                </a:solidFill>
                <a:latin typeface="微软雅黑" pitchFamily="18" charset="0"/>
                <a:cs typeface="微软雅黑" pitchFamily="18" charset="0"/>
              </a:rPr>
              <a:t>语法显示</a:t>
            </a:r>
            <a:endParaRPr lang="zh-CN" altLang="en-US" dirty="0"/>
          </a:p>
        </p:txBody>
      </p:sp>
      <p:pic>
        <p:nvPicPr>
          <p:cNvPr id="7" name="图片 6">
            <a:extLst>
              <a:ext uri="{FF2B5EF4-FFF2-40B4-BE49-F238E27FC236}">
                <a16:creationId xmlns:a16="http://schemas.microsoft.com/office/drawing/2014/main" id="{5FD88784-03DB-4AAF-8E77-B605D2F801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965" y="1357698"/>
            <a:ext cx="3071761" cy="3071761"/>
          </a:xfrm>
          <a:prstGeom prst="rect">
            <a:avLst/>
          </a:prstGeom>
        </p:spPr>
      </p:pic>
      <p:sp>
        <p:nvSpPr>
          <p:cNvPr id="11" name="文本框 10">
            <a:extLst>
              <a:ext uri="{FF2B5EF4-FFF2-40B4-BE49-F238E27FC236}">
                <a16:creationId xmlns:a16="http://schemas.microsoft.com/office/drawing/2014/main" id="{2AB7210D-E174-4013-84B9-0DD332B78F36}"/>
              </a:ext>
            </a:extLst>
          </p:cNvPr>
          <p:cNvSpPr txBox="1"/>
          <p:nvPr/>
        </p:nvSpPr>
        <p:spPr>
          <a:xfrm>
            <a:off x="3583261" y="1598286"/>
            <a:ext cx="1136617" cy="1477328"/>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语义</a:t>
            </a:r>
            <a:r>
              <a:rPr lang="en-US" altLang="zh-CN" dirty="0">
                <a:latin typeface="Times New Roman" panose="02020603050405020304" pitchFamily="18" charset="0"/>
                <a:cs typeface="Times New Roman" panose="02020603050405020304" pitchFamily="18" charset="0"/>
              </a:rPr>
              <a:t>Web</a:t>
            </a:r>
            <a:r>
              <a:rPr lang="zh-CN" altLang="en-US" dirty="0">
                <a:latin typeface="Times New Roman" panose="02020603050405020304" pitchFamily="18" charset="0"/>
                <a:cs typeface="Times New Roman" panose="02020603050405020304" pitchFamily="18" charset="0"/>
              </a:rPr>
              <a:t>新体系结构（</a:t>
            </a:r>
            <a:r>
              <a:rPr lang="en-US" altLang="zh-CN" dirty="0">
                <a:latin typeface="Times New Roman" panose="02020603050405020304" pitchFamily="18" charset="0"/>
                <a:cs typeface="Times New Roman" panose="02020603050405020304" pitchFamily="18" charset="0"/>
              </a:rPr>
              <a:t>Tim Berners Lee,2006</a:t>
            </a:r>
            <a:r>
              <a:rPr lang="zh-CN" altLang="en-US" dirty="0">
                <a:latin typeface="Times New Roman" panose="02020603050405020304" pitchFamily="18" charset="0"/>
                <a:cs typeface="Times New Roman" panose="02020603050405020304" pitchFamily="18" charset="0"/>
              </a:rPr>
              <a:t>）</a:t>
            </a:r>
          </a:p>
        </p:txBody>
      </p:sp>
      <p:pic>
        <p:nvPicPr>
          <p:cNvPr id="12" name="图片 11">
            <a:extLst>
              <a:ext uri="{FF2B5EF4-FFF2-40B4-BE49-F238E27FC236}">
                <a16:creationId xmlns:a16="http://schemas.microsoft.com/office/drawing/2014/main" id="{BFB01A13-E710-458C-BDC7-762F5A836238}"/>
              </a:ext>
            </a:extLst>
          </p:cNvPr>
          <p:cNvPicPr>
            <a:picLocks noChangeAspect="1"/>
          </p:cNvPicPr>
          <p:nvPr/>
        </p:nvPicPr>
        <p:blipFill>
          <a:blip r:embed="rId5"/>
          <a:stretch>
            <a:fillRect/>
          </a:stretch>
        </p:blipFill>
        <p:spPr>
          <a:xfrm>
            <a:off x="1210400" y="4728344"/>
            <a:ext cx="3733905" cy="1992462"/>
          </a:xfrm>
          <a:prstGeom prst="rect">
            <a:avLst/>
          </a:prstGeom>
        </p:spPr>
      </p:pic>
      <p:sp>
        <p:nvSpPr>
          <p:cNvPr id="13" name="文本框 12">
            <a:extLst>
              <a:ext uri="{FF2B5EF4-FFF2-40B4-BE49-F238E27FC236}">
                <a16:creationId xmlns:a16="http://schemas.microsoft.com/office/drawing/2014/main" id="{468B4D2A-D8BB-468B-8DF9-E3AC490F3791}"/>
              </a:ext>
            </a:extLst>
          </p:cNvPr>
          <p:cNvSpPr txBox="1"/>
          <p:nvPr/>
        </p:nvSpPr>
        <p:spPr>
          <a:xfrm>
            <a:off x="395693" y="5257562"/>
            <a:ext cx="1393818" cy="954107"/>
          </a:xfrm>
          <a:prstGeom prst="rect">
            <a:avLst/>
          </a:prstGeom>
          <a:noFill/>
        </p:spPr>
        <p:txBody>
          <a:bodyPr wrap="square" rtlCol="0">
            <a:spAutoFit/>
          </a:bodyPr>
          <a:lstStyle/>
          <a:p>
            <a:r>
              <a:rPr lang="zh-CN" altLang="en-US" sz="1400" dirty="0">
                <a:solidFill>
                  <a:srgbClr val="000000"/>
                </a:solidFill>
                <a:latin typeface="微软雅黑" pitchFamily="18" charset="0"/>
                <a:cs typeface="微软雅黑" pitchFamily="18" charset="0"/>
              </a:rPr>
              <a:t>基于</a:t>
            </a:r>
            <a:r>
              <a:rPr lang="en-US" altLang="zh-CN" sz="1400" dirty="0">
                <a:solidFill>
                  <a:srgbClr val="000000"/>
                </a:solidFill>
                <a:latin typeface="微软雅黑" pitchFamily="18" charset="0"/>
                <a:cs typeface="微软雅黑" pitchFamily="18" charset="0"/>
              </a:rPr>
              <a:t>XML</a:t>
            </a:r>
            <a:r>
              <a:rPr lang="zh-CN" altLang="en-US" sz="1400" dirty="0">
                <a:solidFill>
                  <a:srgbClr val="000000"/>
                </a:solidFill>
                <a:latin typeface="微软雅黑" pitchFamily="18" charset="0"/>
                <a:cs typeface="微软雅黑" pitchFamily="18" charset="0"/>
              </a:rPr>
              <a:t>语法的</a:t>
            </a:r>
            <a:r>
              <a:rPr lang="en-US" altLang="zh-CN" sz="1400" dirty="0">
                <a:solidFill>
                  <a:srgbClr val="000000"/>
                </a:solidFill>
                <a:latin typeface="微软雅黑" pitchFamily="18" charset="0"/>
                <a:cs typeface="微软雅黑" pitchFamily="18" charset="0"/>
              </a:rPr>
              <a:t>OWL</a:t>
            </a:r>
            <a:r>
              <a:rPr lang="zh-CN" altLang="en-US" sz="1400" dirty="0">
                <a:solidFill>
                  <a:srgbClr val="000000"/>
                </a:solidFill>
                <a:latin typeface="微软雅黑" pitchFamily="18" charset="0"/>
                <a:cs typeface="微软雅黑" pitchFamily="18" charset="0"/>
              </a:rPr>
              <a:t>空间目标识别本体</a:t>
            </a:r>
            <a:r>
              <a:rPr lang="en-US" altLang="zh-CN" sz="1400" dirty="0" err="1">
                <a:solidFill>
                  <a:srgbClr val="000000"/>
                </a:solidFill>
                <a:latin typeface="微软雅黑" pitchFamily="18" charset="0"/>
                <a:cs typeface="微软雅黑" pitchFamily="18" charset="0"/>
              </a:rPr>
              <a:t>OntoStar</a:t>
            </a:r>
            <a:endParaRPr lang="zh-CN" altLang="en-US" sz="1400" dirty="0"/>
          </a:p>
        </p:txBody>
      </p:sp>
      <p:pic>
        <p:nvPicPr>
          <p:cNvPr id="10" name="图片 9">
            <a:extLst>
              <a:ext uri="{FF2B5EF4-FFF2-40B4-BE49-F238E27FC236}">
                <a16:creationId xmlns:a16="http://schemas.microsoft.com/office/drawing/2014/main" id="{481090A6-165C-44D5-BB5C-105C29D02BF3}"/>
              </a:ext>
            </a:extLst>
          </p:cNvPr>
          <p:cNvPicPr>
            <a:picLocks noChangeAspect="1"/>
          </p:cNvPicPr>
          <p:nvPr/>
        </p:nvPicPr>
        <p:blipFill>
          <a:blip r:embed="rId6"/>
          <a:stretch>
            <a:fillRect/>
          </a:stretch>
        </p:blipFill>
        <p:spPr>
          <a:xfrm>
            <a:off x="3875159" y="1587785"/>
            <a:ext cx="5055183" cy="4866086"/>
          </a:xfrm>
          <a:prstGeom prst="rect">
            <a:avLst/>
          </a:prstGeom>
        </p:spPr>
      </p:pic>
    </p:spTree>
    <p:extLst>
      <p:ext uri="{BB962C8B-B14F-4D97-AF65-F5344CB8AC3E}">
        <p14:creationId xmlns:p14="http://schemas.microsoft.com/office/powerpoint/2010/main" val="37387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ppt_x"/>
                                          </p:val>
                                        </p:tav>
                                        <p:tav tm="100000">
                                          <p:val>
                                            <p:strVal val="#ppt_x"/>
                                          </p:val>
                                        </p:tav>
                                      </p:tavLst>
                                    </p:anim>
                                    <p:anim calcmode="lin" valueType="num">
                                      <p:cBhvr additive="base">
                                        <p:cTn id="1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692C1-6659-4AB2-97D0-97DF6734CE2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Protégé</a:t>
            </a:r>
            <a:r>
              <a:rPr lang="zh-CN" altLang="en-US" dirty="0">
                <a:latin typeface="Times New Roman" panose="02020603050405020304" pitchFamily="18" charset="0"/>
                <a:cs typeface="Times New Roman" panose="02020603050405020304" pitchFamily="18" charset="0"/>
              </a:rPr>
              <a:t>中的</a:t>
            </a:r>
            <a:r>
              <a:rPr lang="en-US" altLang="zh-CN" dirty="0">
                <a:latin typeface="Times New Roman" panose="02020603050405020304" pitchFamily="18" charset="0"/>
                <a:cs typeface="Times New Roman" panose="02020603050405020304" pitchFamily="18" charset="0"/>
              </a:rPr>
              <a:t>SPARQL</a:t>
            </a:r>
            <a:r>
              <a:rPr lang="zh-CN" altLang="en-US" dirty="0">
                <a:latin typeface="Times New Roman" panose="02020603050405020304" pitchFamily="18" charset="0"/>
                <a:cs typeface="Times New Roman" panose="02020603050405020304" pitchFamily="18" charset="0"/>
              </a:rPr>
              <a:t>查询</a:t>
            </a:r>
          </a:p>
        </p:txBody>
      </p:sp>
      <p:sp>
        <p:nvSpPr>
          <p:cNvPr id="3" name="内容占位符 2">
            <a:extLst>
              <a:ext uri="{FF2B5EF4-FFF2-40B4-BE49-F238E27FC236}">
                <a16:creationId xmlns:a16="http://schemas.microsoft.com/office/drawing/2014/main" id="{09336047-42FD-4CFE-B023-6625EB03CD76}"/>
              </a:ext>
            </a:extLst>
          </p:cNvPr>
          <p:cNvSpPr>
            <a:spLocks noGrp="1"/>
          </p:cNvSpPr>
          <p:nvPr>
            <p:ph idx="1"/>
          </p:nvPr>
        </p:nvSpPr>
        <p:spPr/>
        <p:txBody>
          <a:bodyPr/>
          <a:lstStyle/>
          <a:p>
            <a:r>
              <a:rPr lang="zh-CN" altLang="en-US" dirty="0">
                <a:latin typeface="Times New Roman" panose="02020603050405020304" pitchFamily="18" charset="0"/>
                <a:cs typeface="宋体" panose="02010600030101010101" pitchFamily="2" charset="-122"/>
              </a:rPr>
              <a:t>举例：通过关系查询符合条件的实例，关联查询</a:t>
            </a:r>
            <a:r>
              <a:rPr lang="zh-CN" altLang="en-US" sz="800" dirty="0"/>
              <a:t> </a:t>
            </a:r>
            <a:endParaRPr lang="zh-CN" altLang="en-US" sz="6600" dirty="0">
              <a:latin typeface="Arial" panose="020B0604020202020204" pitchFamily="34" charset="0"/>
            </a:endParaRPr>
          </a:p>
          <a:p>
            <a:endParaRPr lang="zh-CN" altLang="en-US" dirty="0"/>
          </a:p>
        </p:txBody>
      </p:sp>
      <p:pic>
        <p:nvPicPr>
          <p:cNvPr id="4" name="图片 3">
            <a:extLst>
              <a:ext uri="{FF2B5EF4-FFF2-40B4-BE49-F238E27FC236}">
                <a16:creationId xmlns:a16="http://schemas.microsoft.com/office/drawing/2014/main" id="{5446D340-D848-414C-8A39-31D23E2E863A}"/>
              </a:ext>
            </a:extLst>
          </p:cNvPr>
          <p:cNvPicPr>
            <a:picLocks noChangeAspect="1"/>
          </p:cNvPicPr>
          <p:nvPr/>
        </p:nvPicPr>
        <p:blipFill>
          <a:blip r:embed="rId3"/>
          <a:stretch>
            <a:fillRect/>
          </a:stretch>
        </p:blipFill>
        <p:spPr>
          <a:xfrm>
            <a:off x="1979112" y="3041529"/>
            <a:ext cx="5678270" cy="3694537"/>
          </a:xfrm>
          <a:prstGeom prst="rect">
            <a:avLst/>
          </a:prstGeom>
        </p:spPr>
      </p:pic>
    </p:spTree>
    <p:extLst>
      <p:ext uri="{BB962C8B-B14F-4D97-AF65-F5344CB8AC3E}">
        <p14:creationId xmlns:p14="http://schemas.microsoft.com/office/powerpoint/2010/main" val="1495200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692C1-6659-4AB2-97D0-97DF6734CE22}"/>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随堂测试</a:t>
            </a:r>
          </a:p>
        </p:txBody>
      </p:sp>
      <p:sp>
        <p:nvSpPr>
          <p:cNvPr id="3" name="内容占位符 2">
            <a:extLst>
              <a:ext uri="{FF2B5EF4-FFF2-40B4-BE49-F238E27FC236}">
                <a16:creationId xmlns:a16="http://schemas.microsoft.com/office/drawing/2014/main" id="{09336047-42FD-4CFE-B023-6625EB03CD76}"/>
              </a:ext>
            </a:extLst>
          </p:cNvPr>
          <p:cNvSpPr>
            <a:spLocks noGrp="1"/>
          </p:cNvSpPr>
          <p:nvPr>
            <p:ph idx="1"/>
          </p:nvPr>
        </p:nvSpPr>
        <p:spPr/>
        <p:txBody>
          <a:bodyPr/>
          <a:lstStyle/>
          <a:p>
            <a:r>
              <a:rPr lang="zh-CN" altLang="en-US" dirty="0"/>
              <a:t>测试：查询存在</a:t>
            </a:r>
            <a:r>
              <a:rPr lang="en-US" altLang="zh-CN" dirty="0" err="1"/>
              <a:t>grandParentOf</a:t>
            </a:r>
            <a:r>
              <a:rPr lang="zh-CN" altLang="en-US" dirty="0"/>
              <a:t>关系的两个实例</a:t>
            </a:r>
          </a:p>
        </p:txBody>
      </p:sp>
    </p:spTree>
    <p:extLst>
      <p:ext uri="{BB962C8B-B14F-4D97-AF65-F5344CB8AC3E}">
        <p14:creationId xmlns:p14="http://schemas.microsoft.com/office/powerpoint/2010/main" val="2728518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692C1-6659-4AB2-97D0-97DF6734CE2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Protégé</a:t>
            </a:r>
            <a:r>
              <a:rPr lang="zh-CN" altLang="en-US" dirty="0">
                <a:latin typeface="Times New Roman" panose="02020603050405020304" pitchFamily="18" charset="0"/>
                <a:cs typeface="Times New Roman" panose="02020603050405020304" pitchFamily="18" charset="0"/>
              </a:rPr>
              <a:t>中的</a:t>
            </a:r>
            <a:r>
              <a:rPr lang="en-US" altLang="zh-CN" dirty="0">
                <a:latin typeface="Times New Roman" panose="02020603050405020304" pitchFamily="18" charset="0"/>
                <a:cs typeface="Times New Roman" panose="02020603050405020304" pitchFamily="18" charset="0"/>
              </a:rPr>
              <a:t>DL</a:t>
            </a:r>
            <a:r>
              <a:rPr lang="zh-CN" altLang="en-US" dirty="0">
                <a:latin typeface="Times New Roman" panose="02020603050405020304" pitchFamily="18" charset="0"/>
                <a:cs typeface="Times New Roman" panose="02020603050405020304" pitchFamily="18" charset="0"/>
              </a:rPr>
              <a:t>查询（插件）</a:t>
            </a:r>
          </a:p>
        </p:txBody>
      </p:sp>
      <p:sp>
        <p:nvSpPr>
          <p:cNvPr id="3" name="内容占位符 2">
            <a:extLst>
              <a:ext uri="{FF2B5EF4-FFF2-40B4-BE49-F238E27FC236}">
                <a16:creationId xmlns:a16="http://schemas.microsoft.com/office/drawing/2014/main" id="{09336047-42FD-4CFE-B023-6625EB03CD76}"/>
              </a:ext>
            </a:extLst>
          </p:cNvPr>
          <p:cNvSpPr>
            <a:spLocks noGrp="1"/>
          </p:cNvSpPr>
          <p:nvPr>
            <p:ph idx="1"/>
          </p:nvPr>
        </p:nvSpPr>
        <p:spPr/>
        <p:txBody>
          <a:bodyPr/>
          <a:lstStyle/>
          <a:p>
            <a:r>
              <a:rPr lang="en-US" altLang="zh-CN" dirty="0"/>
              <a:t>DL</a:t>
            </a:r>
            <a:r>
              <a:rPr lang="zh-CN" altLang="en-US" dirty="0"/>
              <a:t>查询可用于搜索分类本体</a:t>
            </a:r>
            <a:endParaRPr lang="en-US" altLang="zh-CN" dirty="0"/>
          </a:p>
          <a:p>
            <a:r>
              <a:rPr lang="zh-CN" altLang="en-US" dirty="0"/>
              <a:t>插件支持的查询语言（</a:t>
            </a:r>
            <a:r>
              <a:rPr lang="zh-CN" altLang="en-US" i="1" dirty="0"/>
              <a:t>类表达式</a:t>
            </a:r>
            <a:r>
              <a:rPr lang="zh-CN" altLang="en-US" dirty="0"/>
              <a:t>）基于曼彻斯特</a:t>
            </a:r>
            <a:r>
              <a:rPr lang="en-US" altLang="zh-CN" dirty="0"/>
              <a:t>OWL</a:t>
            </a:r>
            <a:r>
              <a:rPr lang="zh-CN" altLang="en-US" dirty="0"/>
              <a:t>语法，这是一种用户友好的</a:t>
            </a:r>
            <a:r>
              <a:rPr lang="en-US" altLang="zh-CN" dirty="0"/>
              <a:t>OWL DL</a:t>
            </a:r>
            <a:r>
              <a:rPr lang="zh-CN" altLang="en-US" dirty="0"/>
              <a:t>语法，基本上是基于将特定类，属性或个体的所有信息收集到单个构造中，称为一个框架</a:t>
            </a:r>
            <a:endParaRPr lang="en-US" altLang="zh-CN" dirty="0"/>
          </a:p>
          <a:p>
            <a:r>
              <a:rPr lang="zh-CN" altLang="en-US" sz="2400" dirty="0"/>
              <a:t>可参考</a:t>
            </a:r>
            <a:r>
              <a:rPr lang="en-US" altLang="zh-CN" sz="2400" dirty="0"/>
              <a:t>https://protegewiki.stanford.edu/wiki/DLQueryTab</a:t>
            </a:r>
            <a:endParaRPr lang="zh-CN" altLang="en-US" sz="2400" dirty="0"/>
          </a:p>
        </p:txBody>
      </p:sp>
    </p:spTree>
    <p:extLst>
      <p:ext uri="{BB962C8B-B14F-4D97-AF65-F5344CB8AC3E}">
        <p14:creationId xmlns:p14="http://schemas.microsoft.com/office/powerpoint/2010/main" val="3786426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692C1-6659-4AB2-97D0-97DF6734CE22}"/>
              </a:ext>
            </a:extLst>
          </p:cNvPr>
          <p:cNvSpPr>
            <a:spLocks noGrp="1"/>
          </p:cNvSpPr>
          <p:nvPr>
            <p:ph type="title"/>
          </p:nvPr>
        </p:nvSpPr>
        <p:spPr>
          <a:xfrm>
            <a:off x="1461229" y="783932"/>
            <a:ext cx="7682771" cy="545277"/>
          </a:xfrm>
        </p:spPr>
        <p:txBody>
          <a:bodyPr/>
          <a:lstStyle/>
          <a:p>
            <a:r>
              <a:rPr lang="en-US" altLang="zh-CN" dirty="0">
                <a:latin typeface="Times New Roman" panose="02020603050405020304" pitchFamily="18" charset="0"/>
                <a:cs typeface="Times New Roman" panose="02020603050405020304" pitchFamily="18" charset="0"/>
              </a:rPr>
              <a:t>Protégé</a:t>
            </a:r>
            <a:r>
              <a:rPr lang="zh-CN" altLang="en-US" dirty="0">
                <a:latin typeface="Times New Roman" panose="02020603050405020304" pitchFamily="18" charset="0"/>
                <a:cs typeface="Times New Roman" panose="02020603050405020304" pitchFamily="18" charset="0"/>
              </a:rPr>
              <a:t>中的</a:t>
            </a:r>
            <a:r>
              <a:rPr lang="en-US" altLang="zh-CN" dirty="0">
                <a:latin typeface="Times New Roman" panose="02020603050405020304" pitchFamily="18" charset="0"/>
                <a:cs typeface="Times New Roman" panose="02020603050405020304" pitchFamily="18" charset="0"/>
              </a:rPr>
              <a:t>DL</a:t>
            </a:r>
            <a:r>
              <a:rPr lang="zh-CN" altLang="en-US" dirty="0">
                <a:latin typeface="Times New Roman" panose="02020603050405020304" pitchFamily="18" charset="0"/>
                <a:cs typeface="Times New Roman" panose="02020603050405020304" pitchFamily="18" charset="0"/>
              </a:rPr>
              <a:t>查询（插件）</a:t>
            </a:r>
          </a:p>
        </p:txBody>
      </p:sp>
      <p:sp>
        <p:nvSpPr>
          <p:cNvPr id="3" name="内容占位符 2">
            <a:extLst>
              <a:ext uri="{FF2B5EF4-FFF2-40B4-BE49-F238E27FC236}">
                <a16:creationId xmlns:a16="http://schemas.microsoft.com/office/drawing/2014/main" id="{09336047-42FD-4CFE-B023-6625EB03CD76}"/>
              </a:ext>
            </a:extLst>
          </p:cNvPr>
          <p:cNvSpPr>
            <a:spLocks noGrp="1"/>
          </p:cNvSpPr>
          <p:nvPr>
            <p:ph idx="1"/>
          </p:nvPr>
        </p:nvSpPr>
        <p:spPr/>
        <p:txBody>
          <a:bodyPr/>
          <a:lstStyle/>
          <a:p>
            <a:r>
              <a:rPr lang="zh-CN" altLang="en-US" dirty="0"/>
              <a:t>举例：查询某一类表达式（</a:t>
            </a:r>
            <a:r>
              <a:rPr lang="en-US" altLang="zh-CN" dirty="0"/>
              <a:t>Class Expression</a:t>
            </a:r>
            <a:r>
              <a:rPr lang="zh-CN" altLang="en-US" dirty="0"/>
              <a:t>）的实例或子类</a:t>
            </a:r>
          </a:p>
        </p:txBody>
      </p:sp>
      <p:pic>
        <p:nvPicPr>
          <p:cNvPr id="5" name="图片 4">
            <a:extLst>
              <a:ext uri="{FF2B5EF4-FFF2-40B4-BE49-F238E27FC236}">
                <a16:creationId xmlns:a16="http://schemas.microsoft.com/office/drawing/2014/main" id="{BD7D577E-580F-46A5-856E-446F578687BF}"/>
              </a:ext>
            </a:extLst>
          </p:cNvPr>
          <p:cNvPicPr>
            <a:picLocks noChangeAspect="1"/>
          </p:cNvPicPr>
          <p:nvPr/>
        </p:nvPicPr>
        <p:blipFill>
          <a:blip r:embed="rId2"/>
          <a:stretch>
            <a:fillRect/>
          </a:stretch>
        </p:blipFill>
        <p:spPr>
          <a:xfrm>
            <a:off x="1341141" y="2893512"/>
            <a:ext cx="4533565" cy="3879802"/>
          </a:xfrm>
          <a:prstGeom prst="rect">
            <a:avLst/>
          </a:prstGeom>
        </p:spPr>
      </p:pic>
    </p:spTree>
    <p:extLst>
      <p:ext uri="{BB962C8B-B14F-4D97-AF65-F5344CB8AC3E}">
        <p14:creationId xmlns:p14="http://schemas.microsoft.com/office/powerpoint/2010/main" val="491550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692C1-6659-4AB2-97D0-97DF6734CE22}"/>
              </a:ext>
            </a:extLst>
          </p:cNvPr>
          <p:cNvSpPr>
            <a:spLocks noGrp="1"/>
          </p:cNvSpPr>
          <p:nvPr>
            <p:ph type="title"/>
          </p:nvPr>
        </p:nvSpPr>
        <p:spPr>
          <a:xfrm>
            <a:off x="1461229" y="783932"/>
            <a:ext cx="7682771" cy="545277"/>
          </a:xfrm>
        </p:spPr>
        <p:txBody>
          <a:bodyPr/>
          <a:lstStyle/>
          <a:p>
            <a:r>
              <a:rPr lang="en-US" altLang="zh-CN" dirty="0">
                <a:latin typeface="Times New Roman" panose="02020603050405020304" pitchFamily="18" charset="0"/>
                <a:cs typeface="Times New Roman" panose="02020603050405020304" pitchFamily="18" charset="0"/>
              </a:rPr>
              <a:t>Protégé</a:t>
            </a:r>
            <a:r>
              <a:rPr lang="zh-CN" altLang="en-US" dirty="0">
                <a:latin typeface="Times New Roman" panose="02020603050405020304" pitchFamily="18" charset="0"/>
                <a:cs typeface="Times New Roman" panose="02020603050405020304" pitchFamily="18" charset="0"/>
              </a:rPr>
              <a:t>中的</a:t>
            </a:r>
            <a:r>
              <a:rPr lang="en-US" altLang="zh-CN" dirty="0">
                <a:latin typeface="Times New Roman" panose="02020603050405020304" pitchFamily="18" charset="0"/>
                <a:cs typeface="Times New Roman" panose="02020603050405020304" pitchFamily="18" charset="0"/>
              </a:rPr>
              <a:t>DL</a:t>
            </a:r>
            <a:r>
              <a:rPr lang="zh-CN" altLang="en-US" dirty="0">
                <a:latin typeface="Times New Roman" panose="02020603050405020304" pitchFamily="18" charset="0"/>
                <a:cs typeface="Times New Roman" panose="02020603050405020304" pitchFamily="18" charset="0"/>
              </a:rPr>
              <a:t>查询（插件）</a:t>
            </a:r>
          </a:p>
        </p:txBody>
      </p:sp>
      <p:sp>
        <p:nvSpPr>
          <p:cNvPr id="3" name="内容占位符 2">
            <a:extLst>
              <a:ext uri="{FF2B5EF4-FFF2-40B4-BE49-F238E27FC236}">
                <a16:creationId xmlns:a16="http://schemas.microsoft.com/office/drawing/2014/main" id="{09336047-42FD-4CFE-B023-6625EB03CD76}"/>
              </a:ext>
            </a:extLst>
          </p:cNvPr>
          <p:cNvSpPr>
            <a:spLocks noGrp="1"/>
          </p:cNvSpPr>
          <p:nvPr>
            <p:ph idx="1"/>
          </p:nvPr>
        </p:nvSpPr>
        <p:spPr/>
        <p:txBody>
          <a:bodyPr/>
          <a:lstStyle/>
          <a:p>
            <a:r>
              <a:rPr lang="zh-CN" altLang="en-US" dirty="0"/>
              <a:t>举例：查询某一类表达式（</a:t>
            </a:r>
            <a:r>
              <a:rPr lang="en-US" altLang="zh-CN" dirty="0"/>
              <a:t>Class Expression</a:t>
            </a:r>
            <a:r>
              <a:rPr lang="zh-CN" altLang="en-US" dirty="0"/>
              <a:t>）的实例或子类</a:t>
            </a:r>
          </a:p>
        </p:txBody>
      </p:sp>
      <p:pic>
        <p:nvPicPr>
          <p:cNvPr id="4" name="图片 3">
            <a:extLst>
              <a:ext uri="{FF2B5EF4-FFF2-40B4-BE49-F238E27FC236}">
                <a16:creationId xmlns:a16="http://schemas.microsoft.com/office/drawing/2014/main" id="{EA8A614D-ACEF-44F0-ABF7-75872E16EF76}"/>
              </a:ext>
            </a:extLst>
          </p:cNvPr>
          <p:cNvPicPr>
            <a:picLocks noChangeAspect="1"/>
          </p:cNvPicPr>
          <p:nvPr/>
        </p:nvPicPr>
        <p:blipFill>
          <a:blip r:embed="rId2"/>
          <a:stretch>
            <a:fillRect/>
          </a:stretch>
        </p:blipFill>
        <p:spPr>
          <a:xfrm>
            <a:off x="4516755" y="3111007"/>
            <a:ext cx="4627245" cy="3578598"/>
          </a:xfrm>
          <a:prstGeom prst="rect">
            <a:avLst/>
          </a:prstGeom>
        </p:spPr>
      </p:pic>
      <p:pic>
        <p:nvPicPr>
          <p:cNvPr id="6" name="图片 5">
            <a:extLst>
              <a:ext uri="{FF2B5EF4-FFF2-40B4-BE49-F238E27FC236}">
                <a16:creationId xmlns:a16="http://schemas.microsoft.com/office/drawing/2014/main" id="{59D11D1C-7886-4A98-9F13-1672A7FDB3C2}"/>
              </a:ext>
            </a:extLst>
          </p:cNvPr>
          <p:cNvPicPr>
            <a:picLocks noChangeAspect="1"/>
          </p:cNvPicPr>
          <p:nvPr/>
        </p:nvPicPr>
        <p:blipFill>
          <a:blip r:embed="rId3"/>
          <a:stretch>
            <a:fillRect/>
          </a:stretch>
        </p:blipFill>
        <p:spPr>
          <a:xfrm>
            <a:off x="0" y="3031863"/>
            <a:ext cx="5647610" cy="2788751"/>
          </a:xfrm>
          <a:prstGeom prst="rect">
            <a:avLst/>
          </a:prstGeom>
        </p:spPr>
      </p:pic>
    </p:spTree>
    <p:extLst>
      <p:ext uri="{BB962C8B-B14F-4D97-AF65-F5344CB8AC3E}">
        <p14:creationId xmlns:p14="http://schemas.microsoft.com/office/powerpoint/2010/main" val="1517211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F46F6C-13AD-4115-AB17-7FB19A613C5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Protégé</a:t>
            </a:r>
            <a:r>
              <a:rPr lang="zh-CN" altLang="en-US" dirty="0">
                <a:latin typeface="Times New Roman" panose="02020603050405020304" pitchFamily="18" charset="0"/>
                <a:cs typeface="Times New Roman" panose="02020603050405020304" pitchFamily="18" charset="0"/>
              </a:rPr>
              <a:t>中的</a:t>
            </a:r>
            <a:r>
              <a:rPr lang="en-US" altLang="zh-CN" dirty="0">
                <a:latin typeface="Times New Roman" panose="02020603050405020304" pitchFamily="18" charset="0"/>
                <a:cs typeface="Times New Roman" panose="02020603050405020304" pitchFamily="18" charset="0"/>
              </a:rPr>
              <a:t>DL</a:t>
            </a:r>
            <a:r>
              <a:rPr lang="zh-CN" altLang="en-US" dirty="0">
                <a:latin typeface="Times New Roman" panose="02020603050405020304" pitchFamily="18" charset="0"/>
                <a:cs typeface="Times New Roman" panose="02020603050405020304" pitchFamily="18" charset="0"/>
              </a:rPr>
              <a:t>查询（测试）</a:t>
            </a:r>
            <a:endParaRPr lang="zh-CN" altLang="en-US" dirty="0"/>
          </a:p>
        </p:txBody>
      </p:sp>
      <p:sp>
        <p:nvSpPr>
          <p:cNvPr id="3" name="内容占位符 2">
            <a:extLst>
              <a:ext uri="{FF2B5EF4-FFF2-40B4-BE49-F238E27FC236}">
                <a16:creationId xmlns:a16="http://schemas.microsoft.com/office/drawing/2014/main" id="{3EC7F7BC-34F5-4E65-B102-E9C6B3F69652}"/>
              </a:ext>
            </a:extLst>
          </p:cNvPr>
          <p:cNvSpPr>
            <a:spLocks noGrp="1"/>
          </p:cNvSpPr>
          <p:nvPr>
            <p:ph idx="1"/>
          </p:nvPr>
        </p:nvSpPr>
        <p:spPr/>
        <p:txBody>
          <a:bodyPr/>
          <a:lstStyle/>
          <a:p>
            <a:r>
              <a:rPr lang="zh-CN" altLang="en-US" dirty="0"/>
              <a:t>使用</a:t>
            </a:r>
            <a:r>
              <a:rPr lang="en-US" altLang="zh-CN" dirty="0"/>
              <a:t>DL</a:t>
            </a:r>
            <a:r>
              <a:rPr lang="zh-CN" altLang="en-US" dirty="0"/>
              <a:t>查询男性老人的实例</a:t>
            </a:r>
            <a:endParaRPr lang="en-US" altLang="zh-CN" dirty="0"/>
          </a:p>
          <a:p>
            <a:pPr lvl="1"/>
            <a:r>
              <a:rPr lang="zh-CN" altLang="en-US" dirty="0"/>
              <a:t>提示：类表达式为男性∩老人</a:t>
            </a:r>
          </a:p>
          <a:p>
            <a:r>
              <a:rPr lang="zh-CN" altLang="en-US" dirty="0"/>
              <a:t>测试：查询 </a:t>
            </a:r>
            <a:r>
              <a:rPr lang="zh-CN" altLang="en-US" i="1" dirty="0"/>
              <a:t>李旦</a:t>
            </a:r>
            <a:r>
              <a:rPr lang="zh-CN" altLang="en-US" dirty="0"/>
              <a:t> 的爷爷（与 </a:t>
            </a:r>
            <a:r>
              <a:rPr lang="zh-CN" altLang="en-US" i="1" dirty="0"/>
              <a:t>李旦</a:t>
            </a:r>
            <a:r>
              <a:rPr lang="zh-CN" altLang="en-US" dirty="0"/>
              <a:t> 存在</a:t>
            </a:r>
            <a:r>
              <a:rPr lang="en-US" altLang="zh-CN" dirty="0" err="1"/>
              <a:t>grandParentOf</a:t>
            </a:r>
            <a:r>
              <a:rPr lang="zh-CN" altLang="en-US" dirty="0"/>
              <a:t>关系）</a:t>
            </a:r>
          </a:p>
        </p:txBody>
      </p:sp>
      <p:sp>
        <p:nvSpPr>
          <p:cNvPr id="4" name="矩形 3">
            <a:extLst>
              <a:ext uri="{FF2B5EF4-FFF2-40B4-BE49-F238E27FC236}">
                <a16:creationId xmlns:a16="http://schemas.microsoft.com/office/drawing/2014/main" id="{952DB761-0B03-4612-9ABD-C9F0338AA575}"/>
              </a:ext>
            </a:extLst>
          </p:cNvPr>
          <p:cNvSpPr/>
          <p:nvPr/>
        </p:nvSpPr>
        <p:spPr>
          <a:xfrm>
            <a:off x="808991" y="6211669"/>
            <a:ext cx="2731043" cy="646331"/>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Male and </a:t>
            </a:r>
            <a:r>
              <a:rPr lang="zh-CN" altLang="en-US" dirty="0">
                <a:latin typeface="Times New Roman" panose="02020603050405020304" pitchFamily="18" charset="0"/>
                <a:cs typeface="Times New Roman" panose="02020603050405020304" pitchFamily="18" charset="0"/>
              </a:rPr>
              <a:t>老人</a:t>
            </a:r>
            <a:endParaRPr lang="en-US" altLang="zh-CN" dirty="0">
              <a:latin typeface="Times New Roman" panose="02020603050405020304" pitchFamily="18" charset="0"/>
              <a:cs typeface="Times New Roman" panose="02020603050405020304" pitchFamily="18" charset="0"/>
            </a:endParaRPr>
          </a:p>
          <a:p>
            <a:r>
              <a:rPr lang="en-US" altLang="zh-CN" dirty="0" err="1">
                <a:latin typeface="Times New Roman" panose="02020603050405020304" pitchFamily="18" charset="0"/>
                <a:cs typeface="Times New Roman" panose="02020603050405020304" pitchFamily="18" charset="0"/>
              </a:rPr>
              <a:t>grandParentOf</a:t>
            </a:r>
            <a:r>
              <a:rPr lang="en-US" altLang="zh-CN" dirty="0">
                <a:latin typeface="Times New Roman" panose="02020603050405020304" pitchFamily="18" charset="0"/>
                <a:cs typeface="Times New Roman" panose="02020603050405020304" pitchFamily="18" charset="0"/>
              </a:rPr>
              <a:t> value </a:t>
            </a:r>
            <a:r>
              <a:rPr lang="zh-CN" altLang="en-US" dirty="0">
                <a:latin typeface="Times New Roman" panose="02020603050405020304" pitchFamily="18" charset="0"/>
                <a:cs typeface="Times New Roman" panose="02020603050405020304" pitchFamily="18" charset="0"/>
              </a:rPr>
              <a:t>李旦</a:t>
            </a:r>
          </a:p>
        </p:txBody>
      </p:sp>
    </p:spTree>
    <p:extLst>
      <p:ext uri="{BB962C8B-B14F-4D97-AF65-F5344CB8AC3E}">
        <p14:creationId xmlns:p14="http://schemas.microsoft.com/office/powerpoint/2010/main" val="2458282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dirty="0">
                <a:latin typeface="隶书" panose="02010509060101010101" pitchFamily="49" charset="-122"/>
                <a:ea typeface="隶书" panose="02010509060101010101" pitchFamily="49" charset="-122"/>
              </a:rPr>
              <a:t>查看创建的本体的统计信息</a:t>
            </a:r>
          </a:p>
        </p:txBody>
      </p:sp>
      <p:pic>
        <p:nvPicPr>
          <p:cNvPr id="4" name="图片 3">
            <a:extLst>
              <a:ext uri="{FF2B5EF4-FFF2-40B4-BE49-F238E27FC236}">
                <a16:creationId xmlns:a16="http://schemas.microsoft.com/office/drawing/2014/main" id="{FAD8244A-EBC9-45AF-AE25-B7C478833058}"/>
              </a:ext>
            </a:extLst>
          </p:cNvPr>
          <p:cNvPicPr>
            <a:picLocks noChangeAspect="1"/>
          </p:cNvPicPr>
          <p:nvPr/>
        </p:nvPicPr>
        <p:blipFill>
          <a:blip r:embed="rId4"/>
          <a:stretch>
            <a:fillRect/>
          </a:stretch>
        </p:blipFill>
        <p:spPr>
          <a:xfrm>
            <a:off x="1261269" y="1456531"/>
            <a:ext cx="6638925" cy="5219700"/>
          </a:xfrm>
          <a:prstGeom prst="rect">
            <a:avLst/>
          </a:prstGeom>
        </p:spPr>
      </p:pic>
    </p:spTree>
    <p:custDataLst>
      <p:tags r:id="rId1"/>
    </p:custDataLst>
    <p:extLst>
      <p:ext uri="{BB962C8B-B14F-4D97-AF65-F5344CB8AC3E}">
        <p14:creationId xmlns:p14="http://schemas.microsoft.com/office/powerpoint/2010/main" val="2349360758"/>
      </p:ext>
    </p:extLst>
  </p:cSld>
  <p:clrMapOvr>
    <a:masterClrMapping/>
  </p:clrMapOvr>
  <p:transition spd="slow" advTm="5000">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692C1-6659-4AB2-97D0-97DF6734CE22}"/>
              </a:ext>
            </a:extLst>
          </p:cNvPr>
          <p:cNvSpPr>
            <a:spLocks noGrp="1"/>
          </p:cNvSpPr>
          <p:nvPr>
            <p:ph type="title"/>
          </p:nvPr>
        </p:nvSpPr>
        <p:spPr/>
        <p:txBody>
          <a:bodyPr/>
          <a:lstStyle/>
          <a:p>
            <a:r>
              <a:rPr lang="zh-CN" altLang="en-US" dirty="0"/>
              <a:t>一致性检测</a:t>
            </a:r>
          </a:p>
        </p:txBody>
      </p:sp>
      <p:sp>
        <p:nvSpPr>
          <p:cNvPr id="3" name="内容占位符 2">
            <a:extLst>
              <a:ext uri="{FF2B5EF4-FFF2-40B4-BE49-F238E27FC236}">
                <a16:creationId xmlns:a16="http://schemas.microsoft.com/office/drawing/2014/main" id="{09336047-42FD-4CFE-B023-6625EB03CD76}"/>
              </a:ext>
            </a:extLst>
          </p:cNvPr>
          <p:cNvSpPr>
            <a:spLocks noGrp="1"/>
          </p:cNvSpPr>
          <p:nvPr>
            <p:ph idx="1"/>
          </p:nvPr>
        </p:nvSpPr>
        <p:spPr/>
        <p:txBody>
          <a:bodyPr/>
          <a:lstStyle/>
          <a:p>
            <a:r>
              <a:rPr lang="zh-CN" altLang="en-US" dirty="0"/>
              <a:t>对公理系统中的公理是否存在不一致进行判断</a:t>
            </a:r>
          </a:p>
        </p:txBody>
      </p:sp>
      <p:pic>
        <p:nvPicPr>
          <p:cNvPr id="5" name="图片 4">
            <a:extLst>
              <a:ext uri="{FF2B5EF4-FFF2-40B4-BE49-F238E27FC236}">
                <a16:creationId xmlns:a16="http://schemas.microsoft.com/office/drawing/2014/main" id="{26E8EB3D-E212-4CD1-8DF0-67288C4622CD}"/>
              </a:ext>
            </a:extLst>
          </p:cNvPr>
          <p:cNvPicPr>
            <a:picLocks noChangeAspect="1"/>
          </p:cNvPicPr>
          <p:nvPr/>
        </p:nvPicPr>
        <p:blipFill>
          <a:blip r:embed="rId2"/>
          <a:stretch>
            <a:fillRect/>
          </a:stretch>
        </p:blipFill>
        <p:spPr>
          <a:xfrm>
            <a:off x="0" y="3589957"/>
            <a:ext cx="9144000" cy="2484111"/>
          </a:xfrm>
          <a:prstGeom prst="rect">
            <a:avLst/>
          </a:prstGeom>
        </p:spPr>
      </p:pic>
    </p:spTree>
    <p:extLst>
      <p:ext uri="{BB962C8B-B14F-4D97-AF65-F5344CB8AC3E}">
        <p14:creationId xmlns:p14="http://schemas.microsoft.com/office/powerpoint/2010/main" val="2800228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692C1-6659-4AB2-97D0-97DF6734CE2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Pellet</a:t>
            </a:r>
            <a:r>
              <a:rPr lang="zh-CN" altLang="en-US" dirty="0">
                <a:latin typeface="Times New Roman" panose="02020603050405020304" pitchFamily="18" charset="0"/>
                <a:cs typeface="Times New Roman" panose="02020603050405020304" pitchFamily="18" charset="0"/>
              </a:rPr>
              <a:t>查找最小不一致公理集</a:t>
            </a:r>
          </a:p>
        </p:txBody>
      </p:sp>
      <p:sp>
        <p:nvSpPr>
          <p:cNvPr id="3" name="内容占位符 2">
            <a:extLst>
              <a:ext uri="{FF2B5EF4-FFF2-40B4-BE49-F238E27FC236}">
                <a16:creationId xmlns:a16="http://schemas.microsoft.com/office/drawing/2014/main" id="{09336047-42FD-4CFE-B023-6625EB03CD76}"/>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4299B8FE-E1F8-4342-9A82-61160DB773B0}"/>
              </a:ext>
            </a:extLst>
          </p:cNvPr>
          <p:cNvPicPr>
            <a:picLocks noChangeAspect="1"/>
          </p:cNvPicPr>
          <p:nvPr/>
        </p:nvPicPr>
        <p:blipFill>
          <a:blip r:embed="rId2"/>
          <a:stretch>
            <a:fillRect/>
          </a:stretch>
        </p:blipFill>
        <p:spPr>
          <a:xfrm>
            <a:off x="1461229" y="1767509"/>
            <a:ext cx="5713617" cy="4346688"/>
          </a:xfrm>
          <a:prstGeom prst="rect">
            <a:avLst/>
          </a:prstGeom>
        </p:spPr>
      </p:pic>
    </p:spTree>
    <p:extLst>
      <p:ext uri="{BB962C8B-B14F-4D97-AF65-F5344CB8AC3E}">
        <p14:creationId xmlns:p14="http://schemas.microsoft.com/office/powerpoint/2010/main" val="63214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692C1-6659-4AB2-97D0-97DF6734CE2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Pellet</a:t>
            </a:r>
            <a:r>
              <a:rPr lang="zh-CN" altLang="en-US" dirty="0">
                <a:latin typeface="Times New Roman" panose="02020603050405020304" pitchFamily="18" charset="0"/>
                <a:cs typeface="Times New Roman" panose="02020603050405020304" pitchFamily="18" charset="0"/>
              </a:rPr>
              <a:t>对实例的推理与解释</a:t>
            </a:r>
          </a:p>
        </p:txBody>
      </p:sp>
      <p:sp>
        <p:nvSpPr>
          <p:cNvPr id="3" name="内容占位符 2">
            <a:extLst>
              <a:ext uri="{FF2B5EF4-FFF2-40B4-BE49-F238E27FC236}">
                <a16:creationId xmlns:a16="http://schemas.microsoft.com/office/drawing/2014/main" id="{09336047-42FD-4CFE-B023-6625EB03CD76}"/>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EAD2EBF5-A9F8-4B34-93C7-A83BE20DAAFD}"/>
              </a:ext>
            </a:extLst>
          </p:cNvPr>
          <p:cNvPicPr>
            <a:picLocks noChangeAspect="1"/>
          </p:cNvPicPr>
          <p:nvPr/>
        </p:nvPicPr>
        <p:blipFill>
          <a:blip r:embed="rId2"/>
          <a:stretch>
            <a:fillRect/>
          </a:stretch>
        </p:blipFill>
        <p:spPr>
          <a:xfrm>
            <a:off x="318292" y="1465859"/>
            <a:ext cx="6302145" cy="5285670"/>
          </a:xfrm>
          <a:prstGeom prst="rect">
            <a:avLst/>
          </a:prstGeom>
        </p:spPr>
      </p:pic>
    </p:spTree>
    <p:extLst>
      <p:ext uri="{BB962C8B-B14F-4D97-AF65-F5344CB8AC3E}">
        <p14:creationId xmlns:p14="http://schemas.microsoft.com/office/powerpoint/2010/main" val="3220030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4068E0F-E716-4D85-8FAD-F7CBB59A1C62}"/>
              </a:ext>
            </a:extLst>
          </p:cNvPr>
          <p:cNvSpPr>
            <a:spLocks noGrp="1"/>
          </p:cNvSpPr>
          <p:nvPr>
            <p:ph idx="1"/>
          </p:nvPr>
        </p:nvSpPr>
        <p:spPr/>
        <p:txBody>
          <a:bodyPr/>
          <a:lstStyle/>
          <a:p>
            <a:r>
              <a:rPr lang="zh-CN" altLang="en-US" dirty="0"/>
              <a:t>如何在自己的项目中创建</a:t>
            </a:r>
            <a:r>
              <a:rPr lang="en-US" altLang="zh-CN" dirty="0"/>
              <a:t>OWL</a:t>
            </a:r>
            <a:r>
              <a:rPr lang="zh-CN" altLang="en-US" dirty="0"/>
              <a:t>本体？</a:t>
            </a:r>
            <a:endParaRPr lang="en-US" altLang="zh-CN" dirty="0"/>
          </a:p>
          <a:p>
            <a:r>
              <a:rPr lang="zh-CN" altLang="en-US" dirty="0"/>
              <a:t>如何在自己的项目中创建</a:t>
            </a:r>
            <a:r>
              <a:rPr lang="en-US" altLang="zh-CN" dirty="0"/>
              <a:t>SWRL</a:t>
            </a:r>
            <a:r>
              <a:rPr lang="zh-CN" altLang="en-US" dirty="0"/>
              <a:t>规则？</a:t>
            </a:r>
            <a:endParaRPr lang="en-US" altLang="zh-CN" dirty="0"/>
          </a:p>
          <a:p>
            <a:r>
              <a:rPr lang="zh-CN" altLang="en-US" dirty="0"/>
              <a:t>如何在自己的项目中对</a:t>
            </a:r>
            <a:r>
              <a:rPr lang="en-US" altLang="zh-CN" dirty="0"/>
              <a:t>OWL-DL+SWRL</a:t>
            </a:r>
            <a:r>
              <a:rPr lang="zh-CN" altLang="en-US" dirty="0"/>
              <a:t>本体推理？</a:t>
            </a:r>
          </a:p>
        </p:txBody>
      </p:sp>
    </p:spTree>
    <p:extLst>
      <p:ext uri="{BB962C8B-B14F-4D97-AF65-F5344CB8AC3E}">
        <p14:creationId xmlns:p14="http://schemas.microsoft.com/office/powerpoint/2010/main" val="984983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357188" y="651485"/>
            <a:ext cx="7775575" cy="633413"/>
          </a:xfrm>
          <a:prstGeom prst="rect">
            <a:avLst/>
          </a:prstGeom>
        </p:spPr>
        <p:txBody>
          <a:bodyPr/>
          <a:lstStyle/>
          <a:p>
            <a:pPr eaLnBrk="1" hangingPunct="1"/>
            <a:r>
              <a:rPr lang="zh-CN" altLang="en-US" sz="3600" dirty="0">
                <a:latin typeface="方正姚体" pitchFamily="2" charset="-122"/>
                <a:ea typeface="方正姚体" pitchFamily="2" charset="-122"/>
              </a:rPr>
              <a:t>内容提纲</a:t>
            </a:r>
            <a:endParaRPr lang="zh-CN" altLang="en-US" sz="3600" dirty="0">
              <a:solidFill>
                <a:schemeClr val="accent1"/>
              </a:solidFill>
              <a:latin typeface="方正姚体" pitchFamily="2" charset="-122"/>
              <a:ea typeface="方正姚体" pitchFamily="2" charset="-122"/>
            </a:endParaRPr>
          </a:p>
        </p:txBody>
      </p:sp>
      <p:sp>
        <p:nvSpPr>
          <p:cNvPr id="5123" name="Text Box 3"/>
          <p:cNvSpPr txBox="1">
            <a:spLocks noChangeArrowheads="1"/>
          </p:cNvSpPr>
          <p:nvPr/>
        </p:nvSpPr>
        <p:spPr bwMode="auto">
          <a:xfrm>
            <a:off x="1660525" y="722313"/>
            <a:ext cx="309563" cy="366712"/>
          </a:xfrm>
          <a:prstGeom prst="rect">
            <a:avLst/>
          </a:prstGeom>
          <a:noFill/>
          <a:ln w="9525">
            <a:noFill/>
            <a:miter lim="800000"/>
            <a:headEnd/>
            <a:tailEnd/>
          </a:ln>
        </p:spPr>
        <p:txBody>
          <a:bodyPr wrap="none">
            <a:spAutoFit/>
          </a:bodyPr>
          <a:lstStyle/>
          <a:p>
            <a:endParaRPr lang="zh-CN" altLang="en-US">
              <a:latin typeface="Arial" charset="0"/>
            </a:endParaRPr>
          </a:p>
        </p:txBody>
      </p:sp>
      <p:sp>
        <p:nvSpPr>
          <p:cNvPr id="5124" name="Rectangle 43"/>
          <p:cNvSpPr>
            <a:spLocks noChangeArrowheads="1"/>
          </p:cNvSpPr>
          <p:nvPr/>
        </p:nvSpPr>
        <p:spPr bwMode="auto">
          <a:xfrm>
            <a:off x="2009775" y="5664200"/>
            <a:ext cx="1363663" cy="365125"/>
          </a:xfrm>
          <a:prstGeom prst="rect">
            <a:avLst/>
          </a:prstGeom>
          <a:noFill/>
          <a:ln w="9525">
            <a:noFill/>
            <a:miter lim="800000"/>
            <a:headEnd/>
            <a:tailEnd/>
          </a:ln>
        </p:spPr>
        <p:txBody>
          <a:bodyPr wrap="none">
            <a:spAutoFit/>
          </a:bodyPr>
          <a:lstStyle/>
          <a:p>
            <a:pPr algn="ctr"/>
            <a:r>
              <a:rPr lang="en-US" altLang="zh-CN" b="1">
                <a:solidFill>
                  <a:srgbClr val="FFFFFF"/>
                </a:solidFill>
                <a:latin typeface="Arial" charset="0"/>
              </a:rPr>
              <a:t>Contents 1</a:t>
            </a:r>
          </a:p>
        </p:txBody>
      </p:sp>
      <p:sp>
        <p:nvSpPr>
          <p:cNvPr id="5125" name="Rectangle 44"/>
          <p:cNvSpPr>
            <a:spLocks noChangeArrowheads="1"/>
          </p:cNvSpPr>
          <p:nvPr/>
        </p:nvSpPr>
        <p:spPr bwMode="auto">
          <a:xfrm>
            <a:off x="5575300" y="5622925"/>
            <a:ext cx="1363663" cy="365125"/>
          </a:xfrm>
          <a:prstGeom prst="rect">
            <a:avLst/>
          </a:prstGeom>
          <a:noFill/>
          <a:ln w="9525">
            <a:noFill/>
            <a:miter lim="800000"/>
            <a:headEnd/>
            <a:tailEnd/>
          </a:ln>
        </p:spPr>
        <p:txBody>
          <a:bodyPr wrap="none">
            <a:spAutoFit/>
          </a:bodyPr>
          <a:lstStyle/>
          <a:p>
            <a:pPr algn="ctr"/>
            <a:r>
              <a:rPr lang="en-US" altLang="zh-CN" b="1">
                <a:solidFill>
                  <a:srgbClr val="FFFFFF"/>
                </a:solidFill>
                <a:latin typeface="Arial" charset="0"/>
              </a:rPr>
              <a:t>Contents 2</a:t>
            </a:r>
          </a:p>
        </p:txBody>
      </p:sp>
      <p:sp>
        <p:nvSpPr>
          <p:cNvPr id="5126" name="AutoShape 54"/>
          <p:cNvSpPr>
            <a:spLocks/>
          </p:cNvSpPr>
          <p:nvPr/>
        </p:nvSpPr>
        <p:spPr bwMode="auto">
          <a:xfrm rot="5400000">
            <a:off x="-1420019" y="1658144"/>
            <a:ext cx="4824413" cy="47656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401 w 21600"/>
              <a:gd name="T22" fmla="*/ 0 h 21600"/>
              <a:gd name="T23" fmla="*/ 21199 w 21600"/>
              <a:gd name="T24" fmla="*/ 13628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lnTo>
                  <a:pt x="323" y="10641"/>
                </a:lnTo>
                <a:close/>
              </a:path>
            </a:pathLst>
          </a:custGeom>
          <a:gradFill rotWithShape="0">
            <a:gsLst>
              <a:gs pos="0">
                <a:srgbClr val="003399"/>
              </a:gs>
              <a:gs pos="100000">
                <a:srgbClr val="8BA2D1"/>
              </a:gs>
            </a:gsLst>
            <a:lin ang="0" scaled="1"/>
          </a:gradFill>
          <a:ln w="9525">
            <a:noFill/>
            <a:round/>
            <a:headEnd/>
            <a:tailEnd/>
          </a:ln>
        </p:spPr>
        <p:txBody>
          <a:bodyPr wrap="none" anchor="ctr"/>
          <a:lstStyle/>
          <a:p>
            <a:endParaRPr lang="zh-CN" altLang="en-US"/>
          </a:p>
        </p:txBody>
      </p:sp>
      <p:sp>
        <p:nvSpPr>
          <p:cNvPr id="5127" name="AutoShape 55"/>
          <p:cNvSpPr>
            <a:spLocks/>
          </p:cNvSpPr>
          <p:nvPr/>
        </p:nvSpPr>
        <p:spPr bwMode="auto">
          <a:xfrm rot="5400000" flipH="1">
            <a:off x="-2013744" y="2064544"/>
            <a:ext cx="4032250" cy="39258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0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7713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gradFill rotWithShape="0">
            <a:gsLst>
              <a:gs pos="0">
                <a:srgbClr val="93A9D4"/>
              </a:gs>
              <a:gs pos="100000">
                <a:srgbClr val="003399">
                  <a:alpha val="0"/>
                </a:srgbClr>
              </a:gs>
            </a:gsLst>
            <a:lin ang="0" scaled="1"/>
          </a:gradFill>
          <a:ln w="9525">
            <a:noFill/>
            <a:round/>
            <a:headEnd/>
            <a:tailEnd/>
          </a:ln>
        </p:spPr>
        <p:txBody>
          <a:bodyPr wrap="none" anchor="ctr"/>
          <a:lstStyle/>
          <a:p>
            <a:endParaRPr lang="zh-CN" altLang="en-US"/>
          </a:p>
        </p:txBody>
      </p:sp>
      <p:sp>
        <p:nvSpPr>
          <p:cNvPr id="5128" name="AutoShape 53"/>
          <p:cNvSpPr>
            <a:spLocks noChangeArrowheads="1"/>
          </p:cNvSpPr>
          <p:nvPr/>
        </p:nvSpPr>
        <p:spPr bwMode="auto">
          <a:xfrm>
            <a:off x="3314701" y="4491038"/>
            <a:ext cx="4138285"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使用工具实现知识图谱管理</a:t>
            </a:r>
          </a:p>
        </p:txBody>
      </p:sp>
      <p:sp>
        <p:nvSpPr>
          <p:cNvPr id="5129" name="AutoShape 78"/>
          <p:cNvSpPr>
            <a:spLocks noChangeArrowheads="1"/>
          </p:cNvSpPr>
          <p:nvPr/>
        </p:nvSpPr>
        <p:spPr bwMode="auto">
          <a:xfrm>
            <a:off x="3411539" y="3652838"/>
            <a:ext cx="4721224"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使用</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OWL-API</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实现本体编程</a:t>
            </a:r>
          </a:p>
        </p:txBody>
      </p:sp>
      <p:sp>
        <p:nvSpPr>
          <p:cNvPr id="5130" name="AutoShape 84"/>
          <p:cNvSpPr>
            <a:spLocks noChangeArrowheads="1"/>
          </p:cNvSpPr>
          <p:nvPr/>
        </p:nvSpPr>
        <p:spPr bwMode="auto">
          <a:xfrm>
            <a:off x="3251199" y="2789238"/>
            <a:ext cx="4201787"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使用</a:t>
            </a:r>
            <a:r>
              <a:rPr lang="en-US" altLang="zh-CN" sz="2400" b="1" dirty="0">
                <a:solidFill>
                  <a:srgbClr val="000000"/>
                </a:solidFill>
                <a:latin typeface="Times New Roman" pitchFamily="18" charset="0"/>
              </a:rPr>
              <a:t>Protégé</a:t>
            </a:r>
            <a:r>
              <a:rPr lang="zh-CN" altLang="en-US" sz="2400" b="1" dirty="0">
                <a:solidFill>
                  <a:srgbClr val="000000"/>
                </a:solidFill>
                <a:latin typeface="Times New Roman" pitchFamily="18" charset="0"/>
              </a:rPr>
              <a:t>调试和评估本体</a:t>
            </a:r>
          </a:p>
        </p:txBody>
      </p:sp>
      <p:sp>
        <p:nvSpPr>
          <p:cNvPr id="5131" name="AutoShape 87"/>
          <p:cNvSpPr>
            <a:spLocks noChangeArrowheads="1"/>
          </p:cNvSpPr>
          <p:nvPr/>
        </p:nvSpPr>
        <p:spPr bwMode="auto">
          <a:xfrm>
            <a:off x="2730499" y="2001838"/>
            <a:ext cx="3357149"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使用</a:t>
            </a:r>
            <a:r>
              <a:rPr lang="en-US" altLang="zh-CN" sz="2400" b="1" dirty="0">
                <a:solidFill>
                  <a:srgbClr val="000000"/>
                </a:solidFill>
                <a:latin typeface="Times New Roman" pitchFamily="18" charset="0"/>
              </a:rPr>
              <a:t>Protégé</a:t>
            </a:r>
            <a:r>
              <a:rPr lang="zh-CN" altLang="en-US" sz="2400" b="1" dirty="0">
                <a:solidFill>
                  <a:srgbClr val="000000"/>
                </a:solidFill>
                <a:latin typeface="Times New Roman" pitchFamily="18" charset="0"/>
              </a:rPr>
              <a:t>构建本体</a:t>
            </a:r>
          </a:p>
        </p:txBody>
      </p:sp>
      <p:grpSp>
        <p:nvGrpSpPr>
          <p:cNvPr id="5132" name="Group 12"/>
          <p:cNvGrpSpPr>
            <a:grpSpLocks/>
          </p:cNvGrpSpPr>
          <p:nvPr/>
        </p:nvGrpSpPr>
        <p:grpSpPr bwMode="auto">
          <a:xfrm>
            <a:off x="2413000" y="2090738"/>
            <a:ext cx="381000" cy="381000"/>
            <a:chOff x="0" y="0"/>
            <a:chExt cx="1615" cy="1615"/>
          </a:xfrm>
        </p:grpSpPr>
        <p:sp>
          <p:nvSpPr>
            <p:cNvPr id="5172" name="Oval 89"/>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73" name="Oval 90"/>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74" name="Oval 91"/>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5" name="Oval 92"/>
            <p:cNvSpPr>
              <a:spLocks noChangeArrowheads="1"/>
            </p:cNvSpPr>
            <p:nvPr/>
          </p:nvSpPr>
          <p:spPr bwMode="auto">
            <a:xfrm>
              <a:off x="175" y="175"/>
              <a:ext cx="1265" cy="1265"/>
            </a:xfrm>
            <a:prstGeom prst="ellipse">
              <a:avLst/>
            </a:prstGeom>
            <a:gradFill rotWithShape="1">
              <a:gsLst>
                <a:gs pos="0">
                  <a:srgbClr val="000000"/>
                </a:gs>
                <a:gs pos="100000">
                  <a:srgbClr val="FFCC00"/>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6" name="Oval 93"/>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7" name="Oval 94"/>
            <p:cNvSpPr>
              <a:spLocks noChangeArrowheads="1"/>
            </p:cNvSpPr>
            <p:nvPr/>
          </p:nvSpPr>
          <p:spPr bwMode="auto">
            <a:xfrm>
              <a:off x="256" y="256"/>
              <a:ext cx="1097" cy="1104"/>
            </a:xfrm>
            <a:prstGeom prst="ellipse">
              <a:avLst/>
            </a:prstGeom>
            <a:solidFill>
              <a:srgbClr val="FFFF99"/>
            </a:solidFill>
            <a:ln w="9525">
              <a:noFill/>
              <a:round/>
              <a:headEnd/>
              <a:tailEnd/>
            </a:ln>
          </p:spPr>
          <p:txBody>
            <a:bodyPr anchor="ctr">
              <a:spAutoFit/>
            </a:bodyPr>
            <a:lstStyle/>
            <a:p>
              <a:pPr algn="ctr"/>
              <a:endParaRPr lang="zh-CN" altLang="en-US">
                <a:solidFill>
                  <a:srgbClr val="000000"/>
                </a:solidFill>
              </a:endParaRPr>
            </a:p>
          </p:txBody>
        </p:sp>
      </p:grpSp>
      <p:grpSp>
        <p:nvGrpSpPr>
          <p:cNvPr id="5133" name="Group 19"/>
          <p:cNvGrpSpPr>
            <a:grpSpLocks/>
          </p:cNvGrpSpPr>
          <p:nvPr/>
        </p:nvGrpSpPr>
        <p:grpSpPr bwMode="auto">
          <a:xfrm>
            <a:off x="2946400" y="2878138"/>
            <a:ext cx="381000" cy="381000"/>
            <a:chOff x="0" y="0"/>
            <a:chExt cx="1615" cy="1615"/>
          </a:xfrm>
        </p:grpSpPr>
        <p:sp>
          <p:nvSpPr>
            <p:cNvPr id="5166" name="Oval 96"/>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7" name="Oval 97"/>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8" name="Oval 98"/>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9" name="Oval 99"/>
            <p:cNvSpPr>
              <a:spLocks noChangeArrowheads="1"/>
            </p:cNvSpPr>
            <p:nvPr/>
          </p:nvSpPr>
          <p:spPr bwMode="auto">
            <a:xfrm>
              <a:off x="175" y="175"/>
              <a:ext cx="1265" cy="1265"/>
            </a:xfrm>
            <a:prstGeom prst="ellipse">
              <a:avLst/>
            </a:prstGeom>
            <a:gradFill rotWithShape="1">
              <a:gsLst>
                <a:gs pos="0">
                  <a:srgbClr val="000000"/>
                </a:gs>
                <a:gs pos="100000">
                  <a:srgbClr val="48BE67"/>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0" name="Oval 100"/>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1" name="Oval 101"/>
            <p:cNvSpPr>
              <a:spLocks noChangeArrowheads="1"/>
            </p:cNvSpPr>
            <p:nvPr/>
          </p:nvSpPr>
          <p:spPr bwMode="auto">
            <a:xfrm>
              <a:off x="256" y="256"/>
              <a:ext cx="1097" cy="1104"/>
            </a:xfrm>
            <a:prstGeom prst="ellipse">
              <a:avLst/>
            </a:prstGeom>
            <a:solidFill>
              <a:srgbClr val="92D050"/>
            </a:solidFill>
            <a:ln w="9525">
              <a:noFill/>
              <a:round/>
              <a:headEnd/>
              <a:tailEnd/>
            </a:ln>
          </p:spPr>
          <p:txBody>
            <a:bodyPr anchor="ctr">
              <a:spAutoFit/>
            </a:bodyPr>
            <a:lstStyle/>
            <a:p>
              <a:pPr algn="ctr"/>
              <a:endParaRPr lang="zh-CN" altLang="en-US">
                <a:solidFill>
                  <a:srgbClr val="000000"/>
                </a:solidFill>
              </a:endParaRPr>
            </a:p>
          </p:txBody>
        </p:sp>
      </p:grpSp>
      <p:grpSp>
        <p:nvGrpSpPr>
          <p:cNvPr id="5134" name="Group 26"/>
          <p:cNvGrpSpPr>
            <a:grpSpLocks/>
          </p:cNvGrpSpPr>
          <p:nvPr/>
        </p:nvGrpSpPr>
        <p:grpSpPr bwMode="auto">
          <a:xfrm>
            <a:off x="3175000" y="3716338"/>
            <a:ext cx="381000" cy="381000"/>
            <a:chOff x="0" y="0"/>
            <a:chExt cx="1615" cy="1615"/>
          </a:xfrm>
        </p:grpSpPr>
        <p:sp>
          <p:nvSpPr>
            <p:cNvPr id="5160" name="Oval 103"/>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1" name="Oval 104"/>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2" name="Oval 105"/>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3" name="Oval 106"/>
            <p:cNvSpPr>
              <a:spLocks noChangeArrowheads="1"/>
            </p:cNvSpPr>
            <p:nvPr/>
          </p:nvSpPr>
          <p:spPr bwMode="auto">
            <a:xfrm>
              <a:off x="175" y="175"/>
              <a:ext cx="1265" cy="1265"/>
            </a:xfrm>
            <a:prstGeom prst="ellipse">
              <a:avLst/>
            </a:prstGeom>
            <a:gradFill rotWithShape="1">
              <a:gsLst>
                <a:gs pos="0">
                  <a:srgbClr val="21B3E1"/>
                </a:gs>
                <a:gs pos="100000">
                  <a:srgbClr val="0F5368"/>
                </a:gs>
              </a:gsLst>
              <a:lin ang="54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4" name="Oval 107"/>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65" name="Oval 108"/>
            <p:cNvSpPr>
              <a:spLocks noChangeArrowheads="1"/>
            </p:cNvSpPr>
            <p:nvPr/>
          </p:nvSpPr>
          <p:spPr bwMode="auto">
            <a:xfrm>
              <a:off x="256" y="256"/>
              <a:ext cx="1097" cy="1104"/>
            </a:xfrm>
            <a:prstGeom prst="ellipse">
              <a:avLst/>
            </a:prstGeom>
            <a:gradFill rotWithShape="1">
              <a:gsLst>
                <a:gs pos="0">
                  <a:srgbClr val="21B3E1"/>
                </a:gs>
                <a:gs pos="100000">
                  <a:srgbClr val="1057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35" name="Group 33"/>
          <p:cNvGrpSpPr>
            <a:grpSpLocks/>
          </p:cNvGrpSpPr>
          <p:nvPr/>
        </p:nvGrpSpPr>
        <p:grpSpPr bwMode="auto">
          <a:xfrm>
            <a:off x="3067050" y="4554538"/>
            <a:ext cx="381000" cy="381000"/>
            <a:chOff x="0" y="0"/>
            <a:chExt cx="1615" cy="1615"/>
          </a:xfrm>
        </p:grpSpPr>
        <p:sp>
          <p:nvSpPr>
            <p:cNvPr id="5154" name="Oval 110"/>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55" name="Oval 111"/>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6" name="Oval 112"/>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7" name="Oval 113"/>
            <p:cNvSpPr>
              <a:spLocks noChangeArrowheads="1"/>
            </p:cNvSpPr>
            <p:nvPr/>
          </p:nvSpPr>
          <p:spPr bwMode="auto">
            <a:xfrm>
              <a:off x="175" y="175"/>
              <a:ext cx="1265" cy="1265"/>
            </a:xfrm>
            <a:prstGeom prst="ellipse">
              <a:avLst/>
            </a:prstGeom>
            <a:gradFill rotWithShape="1">
              <a:gsLst>
                <a:gs pos="0">
                  <a:srgbClr val="000000"/>
                </a:gs>
                <a:gs pos="100000">
                  <a:srgbClr val="8D67E1"/>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8" name="Oval 114"/>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9" name="Oval 115"/>
            <p:cNvSpPr>
              <a:spLocks noChangeArrowheads="1"/>
            </p:cNvSpPr>
            <p:nvPr/>
          </p:nvSpPr>
          <p:spPr bwMode="auto">
            <a:xfrm>
              <a:off x="256" y="256"/>
              <a:ext cx="1097" cy="1104"/>
            </a:xfrm>
            <a:prstGeom prst="ellipse">
              <a:avLst/>
            </a:prstGeom>
            <a:gradFill rotWithShape="1">
              <a:gsLst>
                <a:gs pos="0">
                  <a:srgbClr val="8D67E1"/>
                </a:gs>
                <a:gs pos="100000">
                  <a:srgbClr val="4532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sp>
        <p:nvSpPr>
          <p:cNvPr id="5136" name="AutoShape 84"/>
          <p:cNvSpPr>
            <a:spLocks noChangeArrowheads="1"/>
          </p:cNvSpPr>
          <p:nvPr/>
        </p:nvSpPr>
        <p:spPr bwMode="auto">
          <a:xfrm>
            <a:off x="3030538" y="5365750"/>
            <a:ext cx="2174875" cy="403225"/>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cs typeface="Times New Roman" pitchFamily="18" charset="0"/>
              </a:rPr>
              <a:t>后测</a:t>
            </a:r>
          </a:p>
        </p:txBody>
      </p:sp>
      <p:grpSp>
        <p:nvGrpSpPr>
          <p:cNvPr id="5139" name="Group 50"/>
          <p:cNvGrpSpPr>
            <a:grpSpLocks/>
          </p:cNvGrpSpPr>
          <p:nvPr/>
        </p:nvGrpSpPr>
        <p:grpSpPr bwMode="auto">
          <a:xfrm>
            <a:off x="2649538" y="5372100"/>
            <a:ext cx="355600" cy="381000"/>
            <a:chOff x="0" y="0"/>
            <a:chExt cx="1615" cy="1615"/>
          </a:xfrm>
        </p:grpSpPr>
        <p:sp>
          <p:nvSpPr>
            <p:cNvPr id="5148"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9"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0"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1"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2"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3" name="Oval 122"/>
            <p:cNvSpPr>
              <a:spLocks noChangeArrowheads="1"/>
            </p:cNvSpPr>
            <p:nvPr/>
          </p:nvSpPr>
          <p:spPr bwMode="auto">
            <a:xfrm>
              <a:off x="260" y="256"/>
              <a:ext cx="1096" cy="1104"/>
            </a:xfrm>
            <a:prstGeom prst="ellipse">
              <a:avLst/>
            </a:prstGeom>
            <a:gradFill rotWithShape="1">
              <a:gsLst>
                <a:gs pos="0">
                  <a:srgbClr val="E35E23"/>
                </a:gs>
                <a:gs pos="100000">
                  <a:srgbClr val="6E2E11"/>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sp>
        <p:nvSpPr>
          <p:cNvPr id="5140" name="AutoShape 84"/>
          <p:cNvSpPr>
            <a:spLocks noChangeArrowheads="1"/>
          </p:cNvSpPr>
          <p:nvPr/>
        </p:nvSpPr>
        <p:spPr bwMode="auto">
          <a:xfrm>
            <a:off x="2227263" y="6049963"/>
            <a:ext cx="2006534" cy="403225"/>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cs typeface="Times New Roman" pitchFamily="18" charset="0"/>
              </a:rPr>
              <a:t>漫谈</a:t>
            </a:r>
          </a:p>
        </p:txBody>
      </p:sp>
      <p:grpSp>
        <p:nvGrpSpPr>
          <p:cNvPr id="5141" name="Group 50"/>
          <p:cNvGrpSpPr>
            <a:grpSpLocks/>
          </p:cNvGrpSpPr>
          <p:nvPr/>
        </p:nvGrpSpPr>
        <p:grpSpPr bwMode="auto">
          <a:xfrm>
            <a:off x="1846263" y="6029325"/>
            <a:ext cx="355600" cy="381000"/>
            <a:chOff x="0" y="0"/>
            <a:chExt cx="1615" cy="1615"/>
          </a:xfrm>
        </p:grpSpPr>
        <p:sp>
          <p:nvSpPr>
            <p:cNvPr id="5142"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3"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44"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5"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6"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47" name="Oval 122"/>
            <p:cNvSpPr>
              <a:spLocks noChangeArrowheads="1"/>
            </p:cNvSpPr>
            <p:nvPr/>
          </p:nvSpPr>
          <p:spPr bwMode="auto">
            <a:xfrm>
              <a:off x="260" y="256"/>
              <a:ext cx="1096" cy="1104"/>
            </a:xfrm>
            <a:prstGeom prst="ellipse">
              <a:avLst/>
            </a:prstGeom>
            <a:solidFill>
              <a:srgbClr val="FF0000"/>
            </a:solidFill>
            <a:ln w="9525">
              <a:noFill/>
              <a:round/>
              <a:headEnd/>
              <a:tailEnd/>
            </a:ln>
          </p:spPr>
          <p:txBody>
            <a:bodyPr anchor="ctr">
              <a:spAutoFit/>
            </a:bodyPr>
            <a:lstStyle/>
            <a:p>
              <a:pPr algn="ctr"/>
              <a:endParaRPr lang="zh-CN" altLang="en-US">
                <a:solidFill>
                  <a:srgbClr val="000000"/>
                </a:solidFill>
              </a:endParaRPr>
            </a:p>
          </p:txBody>
        </p:sp>
      </p:grpSp>
    </p:spTree>
    <p:custDataLst>
      <p:tags r:id="rId1"/>
    </p:custDataLst>
    <p:extLst>
      <p:ext uri="{BB962C8B-B14F-4D97-AF65-F5344CB8AC3E}">
        <p14:creationId xmlns:p14="http://schemas.microsoft.com/office/powerpoint/2010/main" val="2676283401"/>
      </p:ext>
    </p:extLst>
  </p:cSld>
  <p:clrMapOvr>
    <a:masterClrMapping/>
  </p:clrMapOvr>
  <mc:AlternateContent xmlns:mc="http://schemas.openxmlformats.org/markup-compatibility/2006" xmlns:p14="http://schemas.microsoft.com/office/powerpoint/2010/main">
    <mc:Choice Requires="p14">
      <p:transition spd="slow" p14:dur="999" advTm="8000"/>
    </mc:Choice>
    <mc:Fallback xmlns="">
      <p:transition spd="slow" advTm="8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B2B92-2AEC-4197-9170-CB46E00C5D9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Java</a:t>
            </a:r>
            <a:r>
              <a:rPr lang="zh-CN" altLang="en-US" dirty="0">
                <a:latin typeface="Times New Roman" panose="02020603050405020304" pitchFamily="18" charset="0"/>
                <a:cs typeface="Times New Roman" panose="02020603050405020304" pitchFamily="18" charset="0"/>
              </a:rPr>
              <a:t>编辑环境配置</a:t>
            </a:r>
          </a:p>
        </p:txBody>
      </p:sp>
      <p:sp>
        <p:nvSpPr>
          <p:cNvPr id="3" name="内容占位符 2">
            <a:extLst>
              <a:ext uri="{FF2B5EF4-FFF2-40B4-BE49-F238E27FC236}">
                <a16:creationId xmlns:a16="http://schemas.microsoft.com/office/drawing/2014/main" id="{18F84A49-3C71-45FB-B485-EFCFDE6C970A}"/>
              </a:ext>
            </a:extLst>
          </p:cNvPr>
          <p:cNvSpPr>
            <a:spLocks noGrp="1"/>
          </p:cNvSpPr>
          <p:nvPr>
            <p:ph idx="1"/>
          </p:nvPr>
        </p:nvSpPr>
        <p:spPr/>
        <p:txBody>
          <a:bodyPr/>
          <a:lstStyle/>
          <a:p>
            <a:r>
              <a:rPr lang="en-US" altLang="zh-CN" dirty="0"/>
              <a:t>Eclipse</a:t>
            </a:r>
            <a:r>
              <a:rPr lang="zh-CN" altLang="en-US" dirty="0"/>
              <a:t>或</a:t>
            </a:r>
            <a:r>
              <a:rPr lang="en-US" altLang="zh-CN" dirty="0"/>
              <a:t>IntelliJ</a:t>
            </a:r>
            <a:r>
              <a:rPr lang="zh-CN" altLang="en-US" dirty="0"/>
              <a:t>配置</a:t>
            </a:r>
            <a:endParaRPr lang="en-US" altLang="zh-CN" dirty="0"/>
          </a:p>
          <a:p>
            <a:r>
              <a:rPr lang="zh-CN" altLang="en-US" dirty="0"/>
              <a:t>创建一个</a:t>
            </a:r>
            <a:r>
              <a:rPr lang="en-US" altLang="zh-CN" dirty="0"/>
              <a:t>Java</a:t>
            </a:r>
            <a:r>
              <a:rPr lang="zh-CN" altLang="en-US" dirty="0"/>
              <a:t>项目</a:t>
            </a:r>
            <a:endParaRPr lang="en-US" altLang="zh-CN" dirty="0"/>
          </a:p>
        </p:txBody>
      </p:sp>
      <p:pic>
        <p:nvPicPr>
          <p:cNvPr id="5" name="图片 4">
            <a:extLst>
              <a:ext uri="{FF2B5EF4-FFF2-40B4-BE49-F238E27FC236}">
                <a16:creationId xmlns:a16="http://schemas.microsoft.com/office/drawing/2014/main" id="{E68C209C-AB9A-49FA-842E-0B8A7933EF28}"/>
              </a:ext>
            </a:extLst>
          </p:cNvPr>
          <p:cNvPicPr/>
          <p:nvPr/>
        </p:nvPicPr>
        <p:blipFill>
          <a:blip r:embed="rId2"/>
          <a:srcRect/>
          <a:stretch>
            <a:fillRect/>
          </a:stretch>
        </p:blipFill>
        <p:spPr bwMode="auto">
          <a:xfrm>
            <a:off x="1461229" y="3123858"/>
            <a:ext cx="6718267" cy="3734142"/>
          </a:xfrm>
          <a:prstGeom prst="rect">
            <a:avLst/>
          </a:prstGeom>
          <a:noFill/>
          <a:ln w="9525">
            <a:noFill/>
            <a:miter lim="800000"/>
            <a:headEnd/>
            <a:tailEnd/>
          </a:ln>
        </p:spPr>
      </p:pic>
    </p:spTree>
    <p:extLst>
      <p:ext uri="{BB962C8B-B14F-4D97-AF65-F5344CB8AC3E}">
        <p14:creationId xmlns:p14="http://schemas.microsoft.com/office/powerpoint/2010/main" val="3119980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B2B92-2AEC-4197-9170-CB46E00C5D9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OWL-API</a:t>
            </a:r>
            <a:r>
              <a:rPr lang="zh-CN" altLang="en-US" dirty="0">
                <a:latin typeface="Times New Roman" panose="02020603050405020304" pitchFamily="18" charset="0"/>
                <a:cs typeface="Times New Roman" panose="02020603050405020304" pitchFamily="18" charset="0"/>
              </a:rPr>
              <a:t>编程环境配置</a:t>
            </a:r>
          </a:p>
        </p:txBody>
      </p:sp>
      <p:sp>
        <p:nvSpPr>
          <p:cNvPr id="3" name="内容占位符 2">
            <a:extLst>
              <a:ext uri="{FF2B5EF4-FFF2-40B4-BE49-F238E27FC236}">
                <a16:creationId xmlns:a16="http://schemas.microsoft.com/office/drawing/2014/main" id="{18F84A49-3C71-45FB-B485-EFCFDE6C970A}"/>
              </a:ext>
            </a:extLst>
          </p:cNvPr>
          <p:cNvSpPr>
            <a:spLocks noGrp="1"/>
          </p:cNvSpPr>
          <p:nvPr>
            <p:ph idx="1"/>
          </p:nvPr>
        </p:nvSpPr>
        <p:spPr/>
        <p:txBody>
          <a:bodyPr/>
          <a:lstStyle/>
          <a:p>
            <a:r>
              <a:rPr lang="zh-CN" altLang="en-US" dirty="0"/>
              <a:t>导入</a:t>
            </a:r>
            <a:r>
              <a:rPr lang="en-US" altLang="zh-CN" dirty="0"/>
              <a:t>OWL-API</a:t>
            </a:r>
            <a:r>
              <a:rPr lang="zh-CN" altLang="en-US" dirty="0"/>
              <a:t>相关的</a:t>
            </a:r>
            <a:r>
              <a:rPr lang="en-US" altLang="zh-CN" dirty="0"/>
              <a:t>jar</a:t>
            </a:r>
            <a:r>
              <a:rPr lang="zh-CN" altLang="en-US" dirty="0"/>
              <a:t>包</a:t>
            </a:r>
            <a:endParaRPr lang="en-US" altLang="zh-CN" dirty="0"/>
          </a:p>
          <a:p>
            <a:pPr lvl="1"/>
            <a:r>
              <a:rPr lang="en-US" altLang="zh-CN" dirty="0">
                <a:latin typeface="Times New Roman" panose="02020603050405020304" pitchFamily="18" charset="0"/>
                <a:cs typeface="Times New Roman" panose="02020603050405020304" pitchFamily="18" charset="0"/>
              </a:rPr>
              <a:t>owlapi.jar</a:t>
            </a:r>
          </a:p>
          <a:p>
            <a:pPr lvl="1"/>
            <a:r>
              <a:rPr lang="zh-CN" altLang="en-US" dirty="0">
                <a:latin typeface="Times New Roman" panose="02020603050405020304" pitchFamily="18" charset="0"/>
                <a:cs typeface="Times New Roman" panose="02020603050405020304" pitchFamily="18" charset="0"/>
              </a:rPr>
              <a:t>推理工具</a:t>
            </a:r>
            <a:r>
              <a:rPr lang="en-US" altLang="zh-CN" dirty="0">
                <a:latin typeface="Times New Roman" panose="02020603050405020304" pitchFamily="18" charset="0"/>
                <a:cs typeface="Times New Roman" panose="02020603050405020304" pitchFamily="18" charset="0"/>
              </a:rPr>
              <a:t>pellet</a:t>
            </a:r>
            <a:r>
              <a:rPr lang="zh-CN" altLang="en-US" dirty="0">
                <a:latin typeface="Times New Roman" panose="02020603050405020304" pitchFamily="18" charset="0"/>
                <a:cs typeface="Times New Roman" panose="02020603050405020304" pitchFamily="18" charset="0"/>
              </a:rPr>
              <a:t>相关</a:t>
            </a:r>
            <a:r>
              <a:rPr lang="en-US" altLang="zh-CN" dirty="0">
                <a:latin typeface="Times New Roman" panose="02020603050405020304" pitchFamily="18" charset="0"/>
                <a:cs typeface="Times New Roman" panose="02020603050405020304" pitchFamily="18" charset="0"/>
              </a:rPr>
              <a:t>jar</a:t>
            </a:r>
          </a:p>
          <a:p>
            <a:pPr lvl="1"/>
            <a:r>
              <a:rPr lang="zh-CN" altLang="en-US" dirty="0">
                <a:latin typeface="Times New Roman" panose="02020603050405020304" pitchFamily="18" charset="0"/>
                <a:cs typeface="Times New Roman" panose="02020603050405020304" pitchFamily="18" charset="0"/>
              </a:rPr>
              <a:t>其它基本数据结构</a:t>
            </a:r>
            <a:r>
              <a:rPr lang="en-US" altLang="zh-CN" dirty="0">
                <a:latin typeface="Times New Roman" panose="02020603050405020304" pitchFamily="18" charset="0"/>
                <a:cs typeface="Times New Roman" panose="02020603050405020304" pitchFamily="18" charset="0"/>
              </a:rPr>
              <a:t>jar</a:t>
            </a:r>
          </a:p>
        </p:txBody>
      </p:sp>
      <p:pic>
        <p:nvPicPr>
          <p:cNvPr id="4" name="图片 3">
            <a:extLst>
              <a:ext uri="{FF2B5EF4-FFF2-40B4-BE49-F238E27FC236}">
                <a16:creationId xmlns:a16="http://schemas.microsoft.com/office/drawing/2014/main" id="{2B5884CA-D9F6-4E05-906B-ED59079353AC}"/>
              </a:ext>
            </a:extLst>
          </p:cNvPr>
          <p:cNvPicPr/>
          <p:nvPr/>
        </p:nvPicPr>
        <p:blipFill>
          <a:blip r:embed="rId2"/>
          <a:srcRect/>
          <a:stretch>
            <a:fillRect/>
          </a:stretch>
        </p:blipFill>
        <p:spPr bwMode="auto">
          <a:xfrm>
            <a:off x="5302614" y="2368671"/>
            <a:ext cx="3906520" cy="5713095"/>
          </a:xfrm>
          <a:prstGeom prst="rect">
            <a:avLst/>
          </a:prstGeom>
          <a:noFill/>
          <a:ln w="9525">
            <a:noFill/>
            <a:miter lim="800000"/>
            <a:headEnd/>
            <a:tailEnd/>
          </a:ln>
        </p:spPr>
      </p:pic>
    </p:spTree>
    <p:extLst>
      <p:ext uri="{BB962C8B-B14F-4D97-AF65-F5344CB8AC3E}">
        <p14:creationId xmlns:p14="http://schemas.microsoft.com/office/powerpoint/2010/main" val="514490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D43AD-E7D8-4EBA-8529-1D1CDDB35408}"/>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在</a:t>
            </a:r>
            <a:r>
              <a:rPr lang="en-US" altLang="zh-CN" dirty="0">
                <a:latin typeface="Times New Roman" panose="02020603050405020304" pitchFamily="18" charset="0"/>
                <a:cs typeface="Times New Roman" panose="02020603050405020304" pitchFamily="18" charset="0"/>
              </a:rPr>
              <a:t>java</a:t>
            </a:r>
            <a:r>
              <a:rPr lang="zh-CN" altLang="en-US" dirty="0">
                <a:latin typeface="Times New Roman" panose="02020603050405020304" pitchFamily="18" charset="0"/>
                <a:cs typeface="Times New Roman" panose="02020603050405020304" pitchFamily="18" charset="0"/>
              </a:rPr>
              <a:t>类中引用</a:t>
            </a:r>
            <a:r>
              <a:rPr lang="en-US" altLang="zh-CN" dirty="0">
                <a:latin typeface="Times New Roman" panose="02020603050405020304" pitchFamily="18" charset="0"/>
                <a:cs typeface="Times New Roman" panose="02020603050405020304" pitchFamily="18" charset="0"/>
              </a:rPr>
              <a:t>OWL-API</a:t>
            </a:r>
            <a:r>
              <a:rPr lang="zh-CN" altLang="en-US" dirty="0">
                <a:latin typeface="Times New Roman" panose="02020603050405020304" pitchFamily="18" charset="0"/>
                <a:cs typeface="Times New Roman" panose="02020603050405020304" pitchFamily="18" charset="0"/>
              </a:rPr>
              <a:t>类</a:t>
            </a:r>
          </a:p>
        </p:txBody>
      </p:sp>
      <p:sp>
        <p:nvSpPr>
          <p:cNvPr id="3" name="内容占位符 2">
            <a:extLst>
              <a:ext uri="{FF2B5EF4-FFF2-40B4-BE49-F238E27FC236}">
                <a16:creationId xmlns:a16="http://schemas.microsoft.com/office/drawing/2014/main" id="{1CD36605-DEEE-441D-B8D0-3AE13583D434}"/>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1F7F284C-DE67-4DD7-8087-F341BAC24F94}"/>
              </a:ext>
            </a:extLst>
          </p:cNvPr>
          <p:cNvPicPr>
            <a:picLocks noChangeAspect="1"/>
          </p:cNvPicPr>
          <p:nvPr/>
        </p:nvPicPr>
        <p:blipFill>
          <a:blip r:embed="rId2"/>
          <a:stretch>
            <a:fillRect/>
          </a:stretch>
        </p:blipFill>
        <p:spPr>
          <a:xfrm>
            <a:off x="13648" y="1728905"/>
            <a:ext cx="9144000" cy="3719693"/>
          </a:xfrm>
          <a:prstGeom prst="rect">
            <a:avLst/>
          </a:prstGeom>
        </p:spPr>
      </p:pic>
    </p:spTree>
    <p:extLst>
      <p:ext uri="{BB962C8B-B14F-4D97-AF65-F5344CB8AC3E}">
        <p14:creationId xmlns:p14="http://schemas.microsoft.com/office/powerpoint/2010/main" val="272969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3BE090-D918-40E8-B943-568497A6D79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OWL-API</a:t>
            </a:r>
            <a:r>
              <a:rPr lang="zh-CN" altLang="en-US" dirty="0">
                <a:latin typeface="Times New Roman" panose="02020603050405020304" pitchFamily="18" charset="0"/>
                <a:cs typeface="Times New Roman" panose="02020603050405020304" pitchFamily="18" charset="0"/>
              </a:rPr>
              <a:t>编程的视角</a:t>
            </a:r>
          </a:p>
        </p:txBody>
      </p:sp>
      <p:sp>
        <p:nvSpPr>
          <p:cNvPr id="3" name="内容占位符 2">
            <a:extLst>
              <a:ext uri="{FF2B5EF4-FFF2-40B4-BE49-F238E27FC236}">
                <a16:creationId xmlns:a16="http://schemas.microsoft.com/office/drawing/2014/main" id="{F4AB1059-0FE0-4927-A503-BD1CE22DDDE9}"/>
              </a:ext>
            </a:extLst>
          </p:cNvPr>
          <p:cNvSpPr>
            <a:spLocks noGrp="1"/>
          </p:cNvSpPr>
          <p:nvPr>
            <p:ph idx="1"/>
          </p:nvPr>
        </p:nvSpPr>
        <p:spPr/>
        <p:txBody>
          <a:bodyPr/>
          <a:lstStyle/>
          <a:p>
            <a:r>
              <a:rPr lang="zh-CN" altLang="en-US" sz="2800" dirty="0">
                <a:latin typeface="Times New Roman" panose="02020603050405020304" pitchFamily="18" charset="0"/>
                <a:cs typeface="Times New Roman" panose="02020603050405020304" pitchFamily="18" charset="0"/>
              </a:rPr>
              <a:t>本体被示为</a:t>
            </a:r>
          </a:p>
          <a:p>
            <a:pPr lvl="1"/>
            <a:r>
              <a:rPr lang="zh-CN" altLang="en-US" sz="2000" dirty="0">
                <a:latin typeface="Times New Roman" panose="02020603050405020304" pitchFamily="18" charset="0"/>
                <a:cs typeface="Times New Roman" panose="02020603050405020304" pitchFamily="18" charset="0"/>
              </a:rPr>
              <a:t>一系列公理，关于类、属性和个人的信息断言（</a:t>
            </a:r>
            <a:r>
              <a:rPr lang="en-US" altLang="zh-CN" sz="2000" dirty="0">
                <a:latin typeface="Times New Roman" panose="02020603050405020304" pitchFamily="18" charset="0"/>
                <a:cs typeface="Times New Roman" panose="02020603050405020304" pitchFamily="18" charset="0"/>
              </a:rPr>
              <a:t>statement</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将会在项目中经常使用的类及其对象</a:t>
            </a:r>
            <a:endParaRPr lang="en-US" altLang="zh-CN" sz="2800" dirty="0">
              <a:latin typeface="Times New Roman" panose="02020603050405020304" pitchFamily="18" charset="0"/>
              <a:cs typeface="Times New Roman" panose="02020603050405020304" pitchFamily="18" charset="0"/>
            </a:endParaRPr>
          </a:p>
          <a:p>
            <a:pPr lvl="1"/>
            <a:r>
              <a:rPr lang="en-US" altLang="zh-CN" sz="2000" dirty="0" err="1">
                <a:latin typeface="Times New Roman" panose="02020603050405020304" pitchFamily="18" charset="0"/>
                <a:cs typeface="Times New Roman" panose="02020603050405020304" pitchFamily="18" charset="0"/>
              </a:rPr>
              <a:t>OWLOntology</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OWLOntologyManager</a:t>
            </a:r>
            <a:endParaRPr lang="en-US" altLang="zh-CN" sz="2000" dirty="0">
              <a:latin typeface="Times New Roman" panose="02020603050405020304" pitchFamily="18" charset="0"/>
              <a:cs typeface="Times New Roman" panose="02020603050405020304" pitchFamily="18" charset="0"/>
            </a:endParaRPr>
          </a:p>
          <a:p>
            <a:pPr lvl="1"/>
            <a:r>
              <a:rPr lang="en-US" altLang="zh-CN" sz="2000" dirty="0" err="1">
                <a:latin typeface="Times New Roman" panose="02020603050405020304" pitchFamily="18" charset="0"/>
                <a:cs typeface="Times New Roman" panose="02020603050405020304" pitchFamily="18" charset="0"/>
              </a:rPr>
              <a:t>OWLAxiom</a:t>
            </a:r>
            <a:r>
              <a:rPr lang="zh-CN" altLang="en-US" sz="2000" dirty="0">
                <a:latin typeface="Times New Roman" panose="02020603050405020304" pitchFamily="18" charset="0"/>
                <a:cs typeface="Times New Roman" panose="02020603050405020304" pitchFamily="18" charset="0"/>
              </a:rPr>
              <a:t>（公理）</a:t>
            </a:r>
            <a:endParaRPr lang="en-US" altLang="zh-CN" sz="2000" dirty="0">
              <a:latin typeface="Times New Roman" panose="02020603050405020304" pitchFamily="18" charset="0"/>
              <a:cs typeface="Times New Roman" panose="02020603050405020304" pitchFamily="18" charset="0"/>
            </a:endParaRPr>
          </a:p>
          <a:p>
            <a:pPr lvl="2"/>
            <a:r>
              <a:rPr lang="en-US" altLang="zh-CN" sz="1600" dirty="0" err="1">
                <a:latin typeface="Times New Roman" panose="02020603050405020304" pitchFamily="18" charset="0"/>
                <a:cs typeface="Times New Roman" panose="02020603050405020304" pitchFamily="18" charset="0"/>
              </a:rPr>
              <a:t>SubclassOf</a:t>
            </a:r>
            <a:endParaRPr lang="en-US" altLang="zh-CN" sz="1600" dirty="0">
              <a:latin typeface="Times New Roman" panose="02020603050405020304" pitchFamily="18" charset="0"/>
              <a:cs typeface="Times New Roman" panose="02020603050405020304" pitchFamily="18" charset="0"/>
            </a:endParaRPr>
          </a:p>
          <a:p>
            <a:pPr lvl="2"/>
            <a:r>
              <a:rPr lang="en-US" altLang="zh-CN" sz="1600" dirty="0" err="1">
                <a:latin typeface="Times New Roman" panose="02020603050405020304" pitchFamily="18" charset="0"/>
                <a:cs typeface="Times New Roman" panose="02020603050405020304" pitchFamily="18" charset="0"/>
              </a:rPr>
              <a:t>EquivalentClasses</a:t>
            </a:r>
            <a:endParaRPr lang="en-US" altLang="zh-CN" sz="1600" dirty="0">
              <a:latin typeface="Times New Roman" panose="02020603050405020304" pitchFamily="18" charset="0"/>
              <a:cs typeface="Times New Roman" panose="02020603050405020304" pitchFamily="18" charset="0"/>
            </a:endParaRPr>
          </a:p>
          <a:p>
            <a:pPr lvl="2"/>
            <a:r>
              <a:rPr lang="en-US" altLang="zh-CN" sz="1600" dirty="0" err="1">
                <a:latin typeface="Times New Roman" panose="02020603050405020304" pitchFamily="18" charset="0"/>
                <a:cs typeface="Times New Roman" panose="02020603050405020304" pitchFamily="18" charset="0"/>
              </a:rPr>
              <a:t>DisjointClasses</a:t>
            </a:r>
            <a:endParaRPr lang="en-US" altLang="zh-CN" sz="1600" dirty="0">
              <a:latin typeface="Times New Roman" panose="02020603050405020304" pitchFamily="18" charset="0"/>
              <a:cs typeface="Times New Roman" panose="02020603050405020304" pitchFamily="18" charset="0"/>
            </a:endParaRPr>
          </a:p>
          <a:p>
            <a:pPr lvl="1"/>
            <a:r>
              <a:rPr lang="en-US" altLang="zh-CN" sz="2000" dirty="0" err="1">
                <a:latin typeface="Times New Roman" panose="02020603050405020304" pitchFamily="18" charset="0"/>
                <a:cs typeface="Times New Roman" panose="02020603050405020304" pitchFamily="18" charset="0"/>
              </a:rPr>
              <a:t>OWLEntity</a:t>
            </a:r>
            <a:r>
              <a:rPr lang="zh-CN" altLang="en-US" sz="2000" dirty="0">
                <a:latin typeface="Times New Roman" panose="02020603050405020304" pitchFamily="18" charset="0"/>
                <a:cs typeface="Times New Roman" panose="02020603050405020304" pitchFamily="18" charset="0"/>
              </a:rPr>
              <a:t>（实体）</a:t>
            </a:r>
            <a:endParaRPr lang="en-US" altLang="zh-CN" sz="2000" dirty="0">
              <a:latin typeface="Times New Roman" panose="02020603050405020304" pitchFamily="18" charset="0"/>
              <a:cs typeface="Times New Roman" panose="02020603050405020304" pitchFamily="18" charset="0"/>
            </a:endParaRPr>
          </a:p>
          <a:p>
            <a:pPr lvl="2"/>
            <a:r>
              <a:rPr lang="en-US" altLang="zh-CN" sz="1600" dirty="0" err="1">
                <a:latin typeface="Times New Roman" panose="02020603050405020304" pitchFamily="18" charset="0"/>
                <a:cs typeface="Times New Roman" panose="02020603050405020304" pitchFamily="18" charset="0"/>
              </a:rPr>
              <a:t>OWLClass</a:t>
            </a:r>
            <a:r>
              <a:rPr lang="zh-CN" altLang="en-US"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OWLObjectProperty</a:t>
            </a:r>
            <a:r>
              <a:rPr lang="zh-CN" altLang="en-US"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OWLDataProperty</a:t>
            </a:r>
            <a:r>
              <a:rPr lang="zh-CN" altLang="en-US"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OWLIndividual</a:t>
            </a:r>
            <a:endParaRPr lang="en-US" altLang="zh-C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772431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3BE090-D918-40E8-B943-568497A6D798}"/>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实体的命名和表示</a:t>
            </a:r>
          </a:p>
        </p:txBody>
      </p:sp>
      <p:sp>
        <p:nvSpPr>
          <p:cNvPr id="3" name="内容占位符 2">
            <a:extLst>
              <a:ext uri="{FF2B5EF4-FFF2-40B4-BE49-F238E27FC236}">
                <a16:creationId xmlns:a16="http://schemas.microsoft.com/office/drawing/2014/main" id="{F4AB1059-0FE0-4927-A503-BD1CE22DDDE9}"/>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OWL</a:t>
            </a:r>
            <a:r>
              <a:rPr lang="zh-CN" altLang="en-US" dirty="0">
                <a:latin typeface="Times New Roman" panose="02020603050405020304" pitchFamily="18" charset="0"/>
                <a:cs typeface="Times New Roman" panose="02020603050405020304" pitchFamily="18" charset="0"/>
              </a:rPr>
              <a:t>本体使用</a:t>
            </a:r>
            <a:r>
              <a:rPr lang="en-US" altLang="zh-CN" dirty="0">
                <a:latin typeface="Times New Roman" panose="02020603050405020304" pitchFamily="18" charset="0"/>
                <a:cs typeface="Times New Roman" panose="02020603050405020304" pitchFamily="18" charset="0"/>
              </a:rPr>
              <a:t>IRI</a:t>
            </a:r>
            <a:r>
              <a:rPr lang="zh-CN" altLang="en-US" dirty="0">
                <a:latin typeface="Times New Roman" panose="02020603050405020304" pitchFamily="18" charset="0"/>
                <a:cs typeface="Times New Roman" panose="02020603050405020304" pitchFamily="18" charset="0"/>
              </a:rPr>
              <a:t>命名</a:t>
            </a:r>
            <a:endParaRPr lang="en-US" altLang="zh-CN" dirty="0">
              <a:latin typeface="Times New Roman" panose="02020603050405020304" pitchFamily="18" charset="0"/>
              <a:cs typeface="Times New Roman" panose="02020603050405020304" pitchFamily="18" charset="0"/>
            </a:endParaRPr>
          </a:p>
          <a:p>
            <a:pPr lvl="1"/>
            <a:r>
              <a:rPr lang="pt-BR" altLang="zh-CN" sz="2400" dirty="0">
                <a:latin typeface="Times New Roman" panose="02020603050405020304" pitchFamily="18" charset="0"/>
                <a:cs typeface="Times New Roman" panose="02020603050405020304" pitchFamily="18" charset="0"/>
              </a:rPr>
              <a:t>&lt;http://owl.cs.manchester.ac.uk/ontologies/sushi.owl&gt;</a:t>
            </a:r>
            <a:endParaRPr lang="en-US" altLang="zh-CN" sz="24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OWL</a:t>
            </a:r>
            <a:r>
              <a:rPr lang="zh-CN" altLang="en-US" dirty="0">
                <a:latin typeface="Times New Roman" panose="02020603050405020304" pitchFamily="18" charset="0"/>
                <a:cs typeface="Times New Roman" panose="02020603050405020304" pitchFamily="18" charset="0"/>
              </a:rPr>
              <a:t>本体中的实体使用</a:t>
            </a:r>
            <a:r>
              <a:rPr lang="en-US" altLang="zh-CN" dirty="0">
                <a:latin typeface="Times New Roman" panose="02020603050405020304" pitchFamily="18" charset="0"/>
                <a:cs typeface="Times New Roman" panose="02020603050405020304" pitchFamily="18" charset="0"/>
              </a:rPr>
              <a:t>IRI</a:t>
            </a:r>
            <a:r>
              <a:rPr lang="zh-CN" altLang="en-US" dirty="0">
                <a:latin typeface="Times New Roman" panose="02020603050405020304" pitchFamily="18" charset="0"/>
                <a:cs typeface="Times New Roman" panose="02020603050405020304" pitchFamily="18" charset="0"/>
              </a:rPr>
              <a:t>标识</a:t>
            </a:r>
            <a:endParaRPr lang="en-US" altLang="zh-CN" dirty="0">
              <a:latin typeface="Times New Roman" panose="02020603050405020304" pitchFamily="18" charset="0"/>
              <a:cs typeface="Times New Roman" panose="02020603050405020304" pitchFamily="18" charset="0"/>
            </a:endParaRPr>
          </a:p>
          <a:p>
            <a:pPr lvl="1"/>
            <a:r>
              <a:rPr lang="pt-BR" altLang="zh-CN" sz="2400" dirty="0">
                <a:latin typeface="Times New Roman" panose="02020603050405020304" pitchFamily="18" charset="0"/>
                <a:cs typeface="Times New Roman" panose="02020603050405020304" pitchFamily="18" charset="0"/>
              </a:rPr>
              <a:t>Ontology</a:t>
            </a:r>
            <a:r>
              <a:rPr lang="en-US" altLang="zh-CN" sz="2400" dirty="0" err="1">
                <a:latin typeface="Times New Roman" panose="02020603050405020304" pitchFamily="18" charset="0"/>
                <a:cs typeface="Times New Roman" panose="02020603050405020304" pitchFamily="18" charset="0"/>
              </a:rPr>
              <a:t>Class:</a:t>
            </a:r>
            <a:r>
              <a:rPr lang="en-US" altLang="zh-CN" sz="2400" dirty="0" err="1">
                <a:latin typeface="Times New Roman" panose="02020603050405020304" pitchFamily="18" charset="0"/>
                <a:cs typeface="Times New Roman" panose="02020603050405020304" pitchFamily="18" charset="0"/>
                <a:hlinkClick r:id="rId3"/>
              </a:rPr>
              <a:t>http</a:t>
            </a:r>
            <a:r>
              <a:rPr lang="en-US" altLang="zh-CN" sz="2400" dirty="0">
                <a:latin typeface="Times New Roman" panose="02020603050405020304" pitchFamily="18" charset="0"/>
                <a:cs typeface="Times New Roman" panose="02020603050405020304" pitchFamily="18" charset="0"/>
                <a:hlinkClick r:id="rId3"/>
              </a:rPr>
              <a:t>://owl.cs.manchester.ac.uk/ontologies/</a:t>
            </a:r>
            <a:r>
              <a:rPr lang="en-US" altLang="zh-CN" sz="2400" dirty="0" err="1">
                <a:latin typeface="Times New Roman" panose="02020603050405020304" pitchFamily="18" charset="0"/>
                <a:cs typeface="Times New Roman" panose="02020603050405020304" pitchFamily="18" charset="0"/>
                <a:hlinkClick r:id="rId3"/>
              </a:rPr>
              <a:t>sushi.owl#Sushi</a:t>
            </a:r>
            <a:endParaRPr lang="en-US" altLang="zh-CN" sz="2400" dirty="0">
              <a:latin typeface="Times New Roman" panose="02020603050405020304" pitchFamily="18" charset="0"/>
              <a:cs typeface="Times New Roman" panose="02020603050405020304" pitchFamily="18" charset="0"/>
            </a:endParaRPr>
          </a:p>
          <a:p>
            <a:pPr lvl="1"/>
            <a:r>
              <a:rPr lang="pt-BR" altLang="zh-CN" sz="2400" dirty="0">
                <a:latin typeface="Times New Roman" panose="02020603050405020304" pitchFamily="18" charset="0"/>
                <a:cs typeface="Times New Roman" panose="02020603050405020304" pitchFamily="18" charset="0"/>
              </a:rPr>
              <a:t>Ontology</a:t>
            </a:r>
            <a:r>
              <a:rPr lang="en-US" altLang="zh-CN" sz="2400" dirty="0">
                <a:latin typeface="Times New Roman" panose="02020603050405020304" pitchFamily="18" charset="0"/>
                <a:cs typeface="Times New Roman" panose="02020603050405020304" pitchFamily="18" charset="0"/>
              </a:rPr>
              <a:t>Individual:&lt;http://www.semanticweb.org/liubin0314/ontologies/2019/3/family.owl#</a:t>
            </a:r>
            <a:r>
              <a:rPr lang="zh-CN" altLang="en-US" sz="2400" dirty="0">
                <a:latin typeface="Times New Roman" panose="02020603050405020304" pitchFamily="18" charset="0"/>
                <a:cs typeface="Times New Roman" panose="02020603050405020304" pitchFamily="18" charset="0"/>
              </a:rPr>
              <a:t>李世民</a:t>
            </a:r>
            <a:r>
              <a:rPr lang="en-US" altLang="zh-CN" sz="2400"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28225360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B2B92-2AEC-4197-9170-CB46E00C5D97}"/>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读取</a:t>
            </a:r>
            <a:r>
              <a:rPr lang="en-US" altLang="zh-CN" dirty="0">
                <a:latin typeface="Times New Roman" panose="02020603050405020304" pitchFamily="18" charset="0"/>
                <a:cs typeface="Times New Roman" panose="02020603050405020304" pitchFamily="18" charset="0"/>
              </a:rPr>
              <a:t>OWL</a:t>
            </a:r>
            <a:r>
              <a:rPr lang="zh-CN" altLang="en-US" dirty="0">
                <a:latin typeface="Times New Roman" panose="02020603050405020304" pitchFamily="18" charset="0"/>
                <a:cs typeface="Times New Roman" panose="02020603050405020304" pitchFamily="18" charset="0"/>
              </a:rPr>
              <a:t>文件或创建</a:t>
            </a:r>
            <a:r>
              <a:rPr lang="en-US" altLang="zh-CN" dirty="0">
                <a:latin typeface="Times New Roman" panose="02020603050405020304" pitchFamily="18" charset="0"/>
                <a:cs typeface="Times New Roman" panose="02020603050405020304" pitchFamily="18" charset="0"/>
              </a:rPr>
              <a:t>OWL</a:t>
            </a:r>
            <a:r>
              <a:rPr lang="zh-CN" altLang="en-US" dirty="0">
                <a:latin typeface="Times New Roman" panose="02020603050405020304" pitchFamily="18" charset="0"/>
                <a:cs typeface="Times New Roman" panose="02020603050405020304" pitchFamily="18" charset="0"/>
              </a:rPr>
              <a:t>本体</a:t>
            </a:r>
          </a:p>
        </p:txBody>
      </p:sp>
      <p:sp>
        <p:nvSpPr>
          <p:cNvPr id="3" name="内容占位符 2">
            <a:extLst>
              <a:ext uri="{FF2B5EF4-FFF2-40B4-BE49-F238E27FC236}">
                <a16:creationId xmlns:a16="http://schemas.microsoft.com/office/drawing/2014/main" id="{18F84A49-3C71-45FB-B485-EFCFDE6C970A}"/>
              </a:ext>
            </a:extLst>
          </p:cNvPr>
          <p:cNvSpPr>
            <a:spLocks noGrp="1"/>
          </p:cNvSpPr>
          <p:nvPr>
            <p:ph idx="1"/>
          </p:nvPr>
        </p:nvSpPr>
        <p:spPr/>
        <p:txBody>
          <a:bodyPr/>
          <a:lstStyle/>
          <a:p>
            <a:pPr marL="0" indent="0">
              <a:buNone/>
            </a:pPr>
            <a:r>
              <a:rPr lang="en-US" altLang="zh-CN" sz="2000" dirty="0"/>
              <a:t>String </a:t>
            </a:r>
            <a:r>
              <a:rPr lang="en-US" altLang="zh-CN" sz="2000" dirty="0" err="1"/>
              <a:t>ontPath</a:t>
            </a:r>
            <a:r>
              <a:rPr lang="en-US" altLang="zh-CN" sz="2000" dirty="0"/>
              <a:t>="C:/Users/Administrator/Desktop/OntoStar2.01</a:t>
            </a:r>
            <a:r>
              <a:rPr lang="zh-CN" altLang="en-US" sz="2000" dirty="0"/>
              <a:t>演示版</a:t>
            </a:r>
            <a:r>
              <a:rPr lang="en-US" altLang="zh-CN" sz="2000" dirty="0"/>
              <a:t>.owl";</a:t>
            </a:r>
          </a:p>
          <a:p>
            <a:pPr marL="0" indent="0">
              <a:buNone/>
            </a:pPr>
            <a:r>
              <a:rPr lang="en-US" altLang="zh-CN" sz="2000" dirty="0"/>
              <a:t>/*</a:t>
            </a:r>
            <a:r>
              <a:rPr lang="zh-CN" altLang="en-US" sz="2000" dirty="0"/>
              <a:t>使用</a:t>
            </a:r>
            <a:r>
              <a:rPr lang="en-US" altLang="zh-CN" sz="2000" dirty="0" err="1"/>
              <a:t>OWLOntologyManager</a:t>
            </a:r>
            <a:r>
              <a:rPr lang="zh-CN" altLang="en-US" sz="2000" dirty="0"/>
              <a:t>载入本体*</a:t>
            </a:r>
            <a:r>
              <a:rPr lang="en-US" altLang="zh-CN" sz="2000" dirty="0"/>
              <a:t>/</a:t>
            </a:r>
          </a:p>
          <a:p>
            <a:pPr marL="0" indent="0">
              <a:buNone/>
            </a:pPr>
            <a:r>
              <a:rPr lang="en-US" altLang="zh-CN" sz="2000" dirty="0"/>
              <a:t>        </a:t>
            </a:r>
            <a:r>
              <a:rPr lang="en-US" altLang="zh-CN" sz="2000" dirty="0" err="1"/>
              <a:t>OWLOntologyManager</a:t>
            </a:r>
            <a:r>
              <a:rPr lang="en-US" altLang="zh-CN" sz="2000" dirty="0"/>
              <a:t> manager = </a:t>
            </a:r>
            <a:r>
              <a:rPr lang="en-US" altLang="zh-CN" sz="2000" dirty="0" err="1"/>
              <a:t>OWLManager.</a:t>
            </a:r>
            <a:r>
              <a:rPr lang="en-US" altLang="zh-CN" sz="2000" i="1" dirty="0" err="1"/>
              <a:t>createOWLOntologyManager</a:t>
            </a:r>
            <a:r>
              <a:rPr lang="en-US" altLang="zh-CN" sz="2000" i="1" dirty="0"/>
              <a:t>(); </a:t>
            </a:r>
          </a:p>
          <a:p>
            <a:pPr marL="0" indent="0">
              <a:buNone/>
            </a:pPr>
            <a:r>
              <a:rPr lang="en-US" altLang="zh-CN" sz="2000" dirty="0"/>
              <a:t>        </a:t>
            </a:r>
            <a:r>
              <a:rPr lang="en-US" altLang="zh-CN" sz="2000" dirty="0" err="1"/>
              <a:t>OWLOntology</a:t>
            </a:r>
            <a:r>
              <a:rPr lang="en-US" altLang="zh-CN" sz="2000" dirty="0"/>
              <a:t> </a:t>
            </a:r>
            <a:r>
              <a:rPr lang="en-US" altLang="zh-CN" sz="2000" dirty="0" err="1"/>
              <a:t>ont</a:t>
            </a:r>
            <a:r>
              <a:rPr lang="en-US" altLang="zh-CN" sz="2000" dirty="0"/>
              <a:t>= </a:t>
            </a:r>
            <a:r>
              <a:rPr lang="en-US" altLang="zh-CN" sz="2000" dirty="0" err="1"/>
              <a:t>manager.loadOntologyFromOntologyDocument</a:t>
            </a:r>
            <a:r>
              <a:rPr lang="en-US" altLang="zh-CN" sz="2000" dirty="0"/>
              <a:t>(</a:t>
            </a:r>
            <a:r>
              <a:rPr lang="en-US" altLang="zh-CN" sz="2000" dirty="0" err="1"/>
              <a:t>IRI.</a:t>
            </a:r>
            <a:r>
              <a:rPr lang="en-US" altLang="zh-CN" sz="2000" i="1" dirty="0" err="1"/>
              <a:t>create</a:t>
            </a:r>
            <a:r>
              <a:rPr lang="en-US" altLang="zh-CN" sz="2000" i="1" dirty="0"/>
              <a:t>("file:"+</a:t>
            </a:r>
            <a:r>
              <a:rPr lang="en-US" altLang="zh-CN" sz="2000" i="1" dirty="0" err="1"/>
              <a:t>ontPath</a:t>
            </a:r>
            <a:r>
              <a:rPr lang="en-US" altLang="zh-CN" sz="2000" i="1" dirty="0"/>
              <a:t>));</a:t>
            </a:r>
          </a:p>
          <a:p>
            <a:pPr marL="0" indent="0">
              <a:buNone/>
            </a:pPr>
            <a:r>
              <a:rPr lang="en-US" altLang="zh-CN" sz="2000" dirty="0"/>
              <a:t>//</a:t>
            </a:r>
            <a:r>
              <a:rPr lang="en-US" altLang="zh-CN" sz="2000" dirty="0" err="1"/>
              <a:t>manager.createOntology</a:t>
            </a:r>
            <a:r>
              <a:rPr lang="en-US" altLang="zh-CN" sz="2000" dirty="0"/>
              <a:t>(</a:t>
            </a:r>
            <a:r>
              <a:rPr lang="en-US" altLang="zh-CN" sz="2000" dirty="0" err="1"/>
              <a:t>IRI.create</a:t>
            </a:r>
            <a:r>
              <a:rPr lang="en-US" altLang="zh-CN" sz="2000" dirty="0"/>
              <a:t>("http://www.semanticweb.org/liubin0314/ontologies/2019/3/family.owl"));</a:t>
            </a:r>
          </a:p>
          <a:p>
            <a:pPr marL="0" indent="0">
              <a:buNone/>
            </a:pPr>
            <a:r>
              <a:rPr lang="en-US" altLang="zh-CN" sz="2000" dirty="0" err="1"/>
              <a:t>PrefixOWLOntologyFormat</a:t>
            </a:r>
            <a:r>
              <a:rPr lang="en-US" altLang="zh-CN" sz="2000" dirty="0"/>
              <a:t> pm =</a:t>
            </a:r>
            <a:r>
              <a:rPr lang="en-US" altLang="zh-CN" sz="2000" dirty="0" err="1"/>
              <a:t>manager.getOntologyFormat</a:t>
            </a:r>
            <a:r>
              <a:rPr lang="en-US" altLang="zh-CN" sz="2000" dirty="0"/>
              <a:t>(ontology);//</a:t>
            </a:r>
            <a:r>
              <a:rPr lang="zh-CN" altLang="en-US" sz="2000" dirty="0"/>
              <a:t>创建命名空间</a:t>
            </a:r>
            <a:endParaRPr lang="en-US" altLang="zh-CN" sz="2000" dirty="0"/>
          </a:p>
          <a:p>
            <a:pPr marL="0" indent="0">
              <a:buNone/>
            </a:pPr>
            <a:r>
              <a:rPr lang="en-US" altLang="zh-CN" sz="2000" dirty="0" err="1"/>
              <a:t>pm.setDefaultPrefix</a:t>
            </a:r>
            <a:r>
              <a:rPr lang="en-US" altLang="zh-CN" sz="2000" dirty="0"/>
              <a:t>(“</a:t>
            </a:r>
            <a:r>
              <a:rPr lang="en-US" altLang="zh-CN" sz="2000" dirty="0">
                <a:latin typeface="Times New Roman" panose="02020603050405020304" pitchFamily="18" charset="0"/>
                <a:cs typeface="Times New Roman" panose="02020603050405020304" pitchFamily="18" charset="0"/>
              </a:rPr>
              <a:t>http://owl.cs.manchester.ac.uk/ontologies/sushi#”</a:t>
            </a:r>
            <a:r>
              <a:rPr lang="en-US" altLang="zh-CN" sz="2000" dirty="0"/>
              <a:t>);</a:t>
            </a:r>
          </a:p>
        </p:txBody>
      </p:sp>
    </p:spTree>
    <p:extLst>
      <p:ext uri="{BB962C8B-B14F-4D97-AF65-F5344CB8AC3E}">
        <p14:creationId xmlns:p14="http://schemas.microsoft.com/office/powerpoint/2010/main" val="3664004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B2B92-2AEC-4197-9170-CB46E00C5D97}"/>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创建类公理</a:t>
            </a:r>
          </a:p>
        </p:txBody>
      </p:sp>
      <p:sp>
        <p:nvSpPr>
          <p:cNvPr id="3" name="内容占位符 2">
            <a:extLst>
              <a:ext uri="{FF2B5EF4-FFF2-40B4-BE49-F238E27FC236}">
                <a16:creationId xmlns:a16="http://schemas.microsoft.com/office/drawing/2014/main" id="{18F84A49-3C71-45FB-B485-EFCFDE6C970A}"/>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创建类</a:t>
            </a:r>
            <a:endParaRPr lang="en-US" altLang="zh-CN" dirty="0">
              <a:latin typeface="Times New Roman" panose="02020603050405020304" pitchFamily="18" charset="0"/>
              <a:cs typeface="Times New Roman" panose="02020603050405020304" pitchFamily="18" charset="0"/>
            </a:endParaRPr>
          </a:p>
          <a:p>
            <a:pPr lvl="1"/>
            <a:r>
              <a:rPr lang="en-US" altLang="zh-CN" sz="2000" dirty="0" err="1">
                <a:latin typeface="Times New Roman" panose="02020603050405020304" pitchFamily="18" charset="0"/>
                <a:cs typeface="Times New Roman" panose="02020603050405020304" pitchFamily="18" charset="0"/>
              </a:rPr>
              <a:t>OWLClass</a:t>
            </a:r>
            <a:r>
              <a:rPr lang="en-US" altLang="zh-CN" sz="2000" dirty="0">
                <a:latin typeface="Times New Roman" panose="02020603050405020304" pitchFamily="18" charset="0"/>
                <a:cs typeface="Times New Roman" panose="02020603050405020304" pitchFamily="18" charset="0"/>
              </a:rPr>
              <a:t> sat=</a:t>
            </a:r>
            <a:r>
              <a:rPr lang="en-US" altLang="zh-CN" sz="2000" dirty="0" err="1">
                <a:latin typeface="Times New Roman" panose="02020603050405020304" pitchFamily="18" charset="0"/>
                <a:cs typeface="Times New Roman" panose="02020603050405020304" pitchFamily="18" charset="0"/>
              </a:rPr>
              <a:t>factory.getOWLClass</a:t>
            </a:r>
            <a:r>
              <a:rPr lang="en-US" altLang="zh-CN" sz="2000" dirty="0">
                <a:latin typeface="Times New Roman" panose="02020603050405020304" pitchFamily="18" charset="0"/>
                <a:cs typeface="Times New Roman" panose="02020603050405020304" pitchFamily="18" charset="0"/>
              </a:rPr>
              <a:t>(":"+Sat, pm);</a:t>
            </a:r>
          </a:p>
          <a:p>
            <a:pPr lvl="1"/>
            <a:r>
              <a:rPr lang="en-US" altLang="zh-CN" sz="2000" dirty="0" err="1">
                <a:latin typeface="Times New Roman" panose="02020603050405020304" pitchFamily="18" charset="0"/>
                <a:cs typeface="Times New Roman" panose="02020603050405020304" pitchFamily="18" charset="0"/>
              </a:rPr>
              <a:t>OWLClass</a:t>
            </a:r>
            <a:r>
              <a:rPr lang="en-US" altLang="zh-CN" sz="2000" dirty="0">
                <a:latin typeface="Times New Roman" panose="02020603050405020304" pitchFamily="18" charset="0"/>
                <a:cs typeface="Times New Roman" panose="02020603050405020304" pitchFamily="18" charset="0"/>
              </a:rPr>
              <a:t> deb=</a:t>
            </a:r>
            <a:r>
              <a:rPr lang="en-US" altLang="zh-CN" sz="2000" dirty="0" err="1">
                <a:latin typeface="Times New Roman" panose="02020603050405020304" pitchFamily="18" charset="0"/>
                <a:cs typeface="Times New Roman" panose="02020603050405020304" pitchFamily="18" charset="0"/>
              </a:rPr>
              <a:t>factory.getOWLClass</a:t>
            </a:r>
            <a:r>
              <a:rPr lang="en-US" altLang="zh-CN" sz="2000" dirty="0">
                <a:latin typeface="Times New Roman" panose="02020603050405020304" pitchFamily="18" charset="0"/>
                <a:cs typeface="Times New Roman" panose="02020603050405020304" pitchFamily="18" charset="0"/>
              </a:rPr>
              <a:t>(":"+Deb, pm);</a:t>
            </a:r>
          </a:p>
          <a:p>
            <a:pPr lvl="1"/>
            <a:r>
              <a:rPr lang="en-US" altLang="zh-CN" sz="2000" dirty="0" err="1">
                <a:latin typeface="Times New Roman" panose="02020603050405020304" pitchFamily="18" charset="0"/>
                <a:cs typeface="Times New Roman" panose="02020603050405020304" pitchFamily="18" charset="0"/>
              </a:rPr>
              <a:t>OWLClass</a:t>
            </a:r>
            <a:r>
              <a:rPr lang="en-US" altLang="zh-CN" sz="2000" dirty="0">
                <a:latin typeface="Times New Roman" panose="02020603050405020304" pitchFamily="18" charset="0"/>
                <a:cs typeface="Times New Roman" panose="02020603050405020304" pitchFamily="18" charset="0"/>
              </a:rPr>
              <a:t> so=</a:t>
            </a:r>
            <a:r>
              <a:rPr lang="en-US" altLang="zh-CN" sz="2000" dirty="0" err="1">
                <a:latin typeface="Times New Roman" panose="02020603050405020304" pitchFamily="18" charset="0"/>
                <a:cs typeface="Times New Roman" panose="02020603050405020304" pitchFamily="18" charset="0"/>
              </a:rPr>
              <a:t>factory.getOWLClass</a:t>
            </a:r>
            <a:r>
              <a:rPr lang="en-US" altLang="zh-CN" sz="2000" dirty="0">
                <a:latin typeface="Times New Roman" panose="02020603050405020304" pitchFamily="18" charset="0"/>
                <a:cs typeface="Times New Roman" panose="02020603050405020304" pitchFamily="18" charset="0"/>
              </a:rPr>
              <a:t>(":"+SO, pm);</a:t>
            </a:r>
          </a:p>
          <a:p>
            <a:r>
              <a:rPr lang="zh-CN" altLang="en-US" dirty="0">
                <a:latin typeface="Times New Roman" panose="02020603050405020304" pitchFamily="18" charset="0"/>
                <a:cs typeface="Times New Roman" panose="02020603050405020304" pitchFamily="18" charset="0"/>
              </a:rPr>
              <a:t>创建类公理</a:t>
            </a:r>
            <a:endParaRPr lang="en-US" altLang="zh-CN" dirty="0">
              <a:latin typeface="Times New Roman" panose="02020603050405020304" pitchFamily="18" charset="0"/>
              <a:cs typeface="Times New Roman" panose="02020603050405020304" pitchFamily="18" charset="0"/>
            </a:endParaRPr>
          </a:p>
          <a:p>
            <a:pPr lvl="1"/>
            <a:r>
              <a:rPr lang="zh-CN" altLang="en-US" sz="1800" dirty="0">
                <a:latin typeface="Times New Roman" panose="02020603050405020304" pitchFamily="18" charset="0"/>
                <a:cs typeface="Times New Roman" panose="02020603050405020304" pitchFamily="18" charset="0"/>
              </a:rPr>
              <a:t>子类公理：</a:t>
            </a:r>
            <a:r>
              <a:rPr lang="en-US" altLang="zh-CN" sz="1800" dirty="0" err="1">
                <a:latin typeface="Times New Roman" panose="02020603050405020304" pitchFamily="18" charset="0"/>
                <a:cs typeface="Times New Roman" panose="02020603050405020304" pitchFamily="18" charset="0"/>
              </a:rPr>
              <a:t>OWLAxiom</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subcls</a:t>
            </a:r>
            <a:r>
              <a:rPr lang="en-US" altLang="zh-CN"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factory.getOWLSubClassAxiom</a:t>
            </a:r>
            <a:r>
              <a:rPr lang="en-US" altLang="zh-CN" sz="1800" dirty="0">
                <a:latin typeface="Times New Roman" panose="02020603050405020304" pitchFamily="18" charset="0"/>
                <a:cs typeface="Times New Roman" panose="02020603050405020304" pitchFamily="18" charset="0"/>
              </a:rPr>
              <a:t>(sat, so);</a:t>
            </a:r>
          </a:p>
          <a:p>
            <a:pPr lvl="1"/>
            <a:r>
              <a:rPr lang="zh-CN" altLang="en-US" sz="1800" dirty="0">
                <a:latin typeface="Times New Roman" panose="02020603050405020304" pitchFamily="18" charset="0"/>
                <a:cs typeface="Times New Roman" panose="02020603050405020304" pitchFamily="18" charset="0"/>
              </a:rPr>
              <a:t>不相交公理：</a:t>
            </a:r>
            <a:r>
              <a:rPr lang="en-US" altLang="zh-CN" sz="1800" dirty="0" err="1">
                <a:latin typeface="Times New Roman" panose="02020603050405020304" pitchFamily="18" charset="0"/>
                <a:cs typeface="Times New Roman" panose="02020603050405020304" pitchFamily="18" charset="0"/>
              </a:rPr>
              <a:t>OWLAxiom</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disj</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factory.getOWLDisjointClassAxiom</a:t>
            </a:r>
            <a:r>
              <a:rPr lang="en-US" altLang="zh-CN" sz="1800" dirty="0">
                <a:latin typeface="Times New Roman" panose="02020603050405020304" pitchFamily="18" charset="0"/>
                <a:cs typeface="Times New Roman" panose="02020603050405020304" pitchFamily="18" charset="0"/>
              </a:rPr>
              <a:t>(deb, so);</a:t>
            </a:r>
          </a:p>
          <a:p>
            <a:pPr lvl="1"/>
            <a:r>
              <a:rPr lang="zh-CN" altLang="en-US" sz="1800" dirty="0">
                <a:latin typeface="Times New Roman" panose="02020603050405020304" pitchFamily="18" charset="0"/>
                <a:cs typeface="Times New Roman" panose="02020603050405020304" pitchFamily="18" charset="0"/>
              </a:rPr>
              <a:t>等价公理：</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factory.getOWLEquivalentClassAxiom</a:t>
            </a:r>
            <a:r>
              <a:rPr lang="en-US" altLang="zh-CN" sz="1800" dirty="0">
                <a:latin typeface="Times New Roman" panose="02020603050405020304" pitchFamily="18" charset="0"/>
                <a:cs typeface="Times New Roman" panose="02020603050405020304" pitchFamily="18" charset="0"/>
              </a:rPr>
              <a:t>(XXX, so);</a:t>
            </a:r>
          </a:p>
        </p:txBody>
      </p:sp>
    </p:spTree>
    <p:extLst>
      <p:ext uri="{BB962C8B-B14F-4D97-AF65-F5344CB8AC3E}">
        <p14:creationId xmlns:p14="http://schemas.microsoft.com/office/powerpoint/2010/main" val="2091813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dirty="0">
                <a:latin typeface="隶书" panose="02010509060101010101" pitchFamily="49" charset="-122"/>
                <a:ea typeface="隶书" panose="02010509060101010101" pitchFamily="49" charset="-122"/>
              </a:rPr>
              <a:t>创建类表达式</a:t>
            </a:r>
          </a:p>
        </p:txBody>
      </p:sp>
      <p:sp>
        <p:nvSpPr>
          <p:cNvPr id="6148" name="Rectangle 5"/>
          <p:cNvSpPr>
            <a:spLocks noGrp="1" noChangeArrowheads="1"/>
          </p:cNvSpPr>
          <p:nvPr>
            <p:ph idx="1"/>
          </p:nvPr>
        </p:nvSpPr>
        <p:spPr/>
        <p:txBody>
          <a:bodyPr/>
          <a:lstStyle/>
          <a:p>
            <a:r>
              <a:rPr lang="en-US" altLang="zh-CN" dirty="0" err="1">
                <a:latin typeface="Times New Roman" panose="02020603050405020304" pitchFamily="18" charset="0"/>
                <a:cs typeface="Times New Roman" panose="02020603050405020304" pitchFamily="18" charset="0"/>
              </a:rPr>
              <a:t>OWLClassExpression</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oce</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factory.getOWLObjectUnionOf</a:t>
            </a:r>
            <a:r>
              <a:rPr lang="en-US" altLang="zh-CN" dirty="0">
                <a:latin typeface="Times New Roman" panose="02020603050405020304" pitchFamily="18" charset="0"/>
                <a:cs typeface="Times New Roman" panose="02020603050405020304" pitchFamily="18" charset="0"/>
              </a:rPr>
              <a:t>(sat, deb,…);</a:t>
            </a:r>
          </a:p>
          <a:p>
            <a:r>
              <a:rPr lang="en-US" altLang="zh-CN" dirty="0" err="1">
                <a:latin typeface="Times New Roman" panose="02020603050405020304" pitchFamily="18" charset="0"/>
                <a:cs typeface="Times New Roman" panose="02020603050405020304" pitchFamily="18" charset="0"/>
              </a:rPr>
              <a:t>factory.getOWLIntersectionOf</a:t>
            </a:r>
            <a:r>
              <a:rPr lang="en-US" altLang="zh-CN" dirty="0">
                <a:latin typeface="Times New Roman" panose="02020603050405020304" pitchFamily="18" charset="0"/>
                <a:cs typeface="Times New Roman" panose="02020603050405020304" pitchFamily="18" charset="0"/>
              </a:rPr>
              <a:t>(sat, deb,…);</a:t>
            </a:r>
          </a:p>
        </p:txBody>
      </p:sp>
      <p:sp>
        <p:nvSpPr>
          <p:cNvPr id="7172" name="日期占位符 1"/>
          <p:cNvSpPr txBox="1">
            <a:spLocks noGrp="1" noChangeArrowheads="1"/>
          </p:cNvSpPr>
          <p:nvPr/>
        </p:nvSpPr>
        <p:spPr bwMode="auto">
          <a:xfrm>
            <a:off x="296863" y="6577013"/>
            <a:ext cx="2133600" cy="219075"/>
          </a:xfrm>
          <a:prstGeom prst="rect">
            <a:avLst/>
          </a:prstGeom>
          <a:noFill/>
          <a:ln w="9525">
            <a:noFill/>
            <a:miter lim="800000"/>
            <a:headEnd/>
            <a:tailEnd/>
          </a:ln>
        </p:spPr>
        <p:txBody>
          <a:bodyPr/>
          <a:lstStyle/>
          <a:p>
            <a:fld id="{8E38A5AF-3823-4F19-BAFF-C972519A2DE0}" type="datetime1">
              <a:rPr lang="zh-CN" altLang="en-US" sz="1000">
                <a:latin typeface="Arial" charset="0"/>
              </a:rPr>
              <a:pPr/>
              <a:t>2020/6/2</a:t>
            </a:fld>
            <a:endParaRPr lang="en-US" altLang="zh-CN" sz="1000">
              <a:latin typeface="Arial" charset="0"/>
            </a:endParaRPr>
          </a:p>
        </p:txBody>
      </p:sp>
      <p:sp>
        <p:nvSpPr>
          <p:cNvPr id="7173" name="灯片编号占位符 2"/>
          <p:cNvSpPr txBox="1">
            <a:spLocks noGrp="1" noChangeArrowheads="1"/>
          </p:cNvSpPr>
          <p:nvPr/>
        </p:nvSpPr>
        <p:spPr bwMode="auto">
          <a:xfrm>
            <a:off x="6731000" y="6569075"/>
            <a:ext cx="2133600" cy="214313"/>
          </a:xfrm>
          <a:prstGeom prst="rect">
            <a:avLst/>
          </a:prstGeom>
          <a:noFill/>
          <a:ln w="9525">
            <a:noFill/>
            <a:miter lim="800000"/>
            <a:headEnd/>
            <a:tailEnd/>
          </a:ln>
        </p:spPr>
        <p:txBody>
          <a:bodyPr/>
          <a:lstStyle/>
          <a:p>
            <a:pPr algn="r"/>
            <a:fld id="{95611CEA-4BCE-49C0-8A81-1D6CF5B15060}" type="slidenum">
              <a:rPr lang="en-US" altLang="zh-CN" sz="1000">
                <a:latin typeface="Arial" charset="0"/>
              </a:rPr>
              <a:pPr algn="r"/>
              <a:t>38</a:t>
            </a:fld>
            <a:endParaRPr lang="en-US" altLang="zh-CN" sz="1000">
              <a:latin typeface="Arial" charset="0"/>
            </a:endParaRPr>
          </a:p>
        </p:txBody>
      </p:sp>
    </p:spTree>
    <p:custDataLst>
      <p:tags r:id="rId1"/>
    </p:custDataLst>
    <p:extLst>
      <p:ext uri="{BB962C8B-B14F-4D97-AF65-F5344CB8AC3E}">
        <p14:creationId xmlns:p14="http://schemas.microsoft.com/office/powerpoint/2010/main" val="215602294"/>
      </p:ext>
    </p:extLst>
  </p:cSld>
  <p:clrMapOvr>
    <a:masterClrMapping/>
  </p:clrMapOvr>
  <p:transition spd="slow" advTm="5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 calcmode="lin" valueType="num">
                                      <p:cBhvr additive="base">
                                        <p:cTn id="7" dur="500" fill="hold"/>
                                        <p:tgtEl>
                                          <p:spTgt spid="61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8">
                                            <p:txEl>
                                              <p:pRg st="1" end="1"/>
                                            </p:txEl>
                                          </p:spTgt>
                                        </p:tgtEl>
                                        <p:attrNameLst>
                                          <p:attrName>style.visibility</p:attrName>
                                        </p:attrNameLst>
                                      </p:cBhvr>
                                      <p:to>
                                        <p:strVal val="visible"/>
                                      </p:to>
                                    </p:set>
                                    <p:anim calcmode="lin" valueType="num">
                                      <p:cBhvr additive="base">
                                        <p:cTn id="13" dur="500" fill="hold"/>
                                        <p:tgtEl>
                                          <p:spTgt spid="61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uiExpand="1"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dirty="0">
                <a:latin typeface="隶书" panose="02010509060101010101" pitchFamily="49" charset="-122"/>
                <a:ea typeface="隶书" panose="02010509060101010101" pitchFamily="49" charset="-122"/>
              </a:rPr>
              <a:t>创建属性</a:t>
            </a:r>
          </a:p>
        </p:txBody>
      </p:sp>
      <p:sp>
        <p:nvSpPr>
          <p:cNvPr id="6148" name="Rectangle 5"/>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创建数据属性</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创建对象属性</a:t>
            </a:r>
            <a:endParaRPr lang="en-US" altLang="zh-CN" dirty="0">
              <a:latin typeface="Times New Roman" panose="02020603050405020304" pitchFamily="18" charset="0"/>
              <a:cs typeface="Times New Roman" panose="02020603050405020304" pitchFamily="18" charset="0"/>
            </a:endParaRPr>
          </a:p>
        </p:txBody>
      </p:sp>
      <p:sp>
        <p:nvSpPr>
          <p:cNvPr id="7172" name="日期占位符 1"/>
          <p:cNvSpPr txBox="1">
            <a:spLocks noGrp="1" noChangeArrowheads="1"/>
          </p:cNvSpPr>
          <p:nvPr/>
        </p:nvSpPr>
        <p:spPr bwMode="auto">
          <a:xfrm>
            <a:off x="296863" y="6577013"/>
            <a:ext cx="2133600" cy="219075"/>
          </a:xfrm>
          <a:prstGeom prst="rect">
            <a:avLst/>
          </a:prstGeom>
          <a:noFill/>
          <a:ln w="9525">
            <a:noFill/>
            <a:miter lim="800000"/>
            <a:headEnd/>
            <a:tailEnd/>
          </a:ln>
        </p:spPr>
        <p:txBody>
          <a:bodyPr/>
          <a:lstStyle/>
          <a:p>
            <a:fld id="{8E38A5AF-3823-4F19-BAFF-C972519A2DE0}" type="datetime1">
              <a:rPr lang="zh-CN" altLang="en-US" sz="1000">
                <a:latin typeface="Arial" charset="0"/>
              </a:rPr>
              <a:pPr/>
              <a:t>2020/6/2</a:t>
            </a:fld>
            <a:endParaRPr lang="en-US" altLang="zh-CN" sz="1000">
              <a:latin typeface="Arial" charset="0"/>
            </a:endParaRPr>
          </a:p>
        </p:txBody>
      </p:sp>
      <p:sp>
        <p:nvSpPr>
          <p:cNvPr id="7173" name="灯片编号占位符 2"/>
          <p:cNvSpPr txBox="1">
            <a:spLocks noGrp="1" noChangeArrowheads="1"/>
          </p:cNvSpPr>
          <p:nvPr/>
        </p:nvSpPr>
        <p:spPr bwMode="auto">
          <a:xfrm>
            <a:off x="6731000" y="6569075"/>
            <a:ext cx="2133600" cy="214313"/>
          </a:xfrm>
          <a:prstGeom prst="rect">
            <a:avLst/>
          </a:prstGeom>
          <a:noFill/>
          <a:ln w="9525">
            <a:noFill/>
            <a:miter lim="800000"/>
            <a:headEnd/>
            <a:tailEnd/>
          </a:ln>
        </p:spPr>
        <p:txBody>
          <a:bodyPr/>
          <a:lstStyle/>
          <a:p>
            <a:pPr algn="r"/>
            <a:fld id="{95611CEA-4BCE-49C0-8A81-1D6CF5B15060}" type="slidenum">
              <a:rPr lang="en-US" altLang="zh-CN" sz="1000">
                <a:latin typeface="Arial" charset="0"/>
              </a:rPr>
              <a:pPr algn="r"/>
              <a:t>39</a:t>
            </a:fld>
            <a:endParaRPr lang="en-US" altLang="zh-CN" sz="1000">
              <a:latin typeface="Arial" charset="0"/>
            </a:endParaRPr>
          </a:p>
        </p:txBody>
      </p:sp>
    </p:spTree>
    <p:custDataLst>
      <p:tags r:id="rId1"/>
    </p:custDataLst>
    <p:extLst>
      <p:ext uri="{BB962C8B-B14F-4D97-AF65-F5344CB8AC3E}">
        <p14:creationId xmlns:p14="http://schemas.microsoft.com/office/powerpoint/2010/main" val="1240648630"/>
      </p:ext>
    </p:extLst>
  </p:cSld>
  <p:clrMapOvr>
    <a:masterClrMapping/>
  </p:clrMapOvr>
  <p:transition spd="slow" advTm="5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 calcmode="lin" valueType="num">
                                      <p:cBhvr additive="base">
                                        <p:cTn id="7" dur="500" fill="hold"/>
                                        <p:tgtEl>
                                          <p:spTgt spid="61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uiExpand="1"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64EDE5-98B4-4ADF-988F-D4016F58CDE4}"/>
              </a:ext>
            </a:extLst>
          </p:cNvPr>
          <p:cNvSpPr>
            <a:spLocks noGrp="1"/>
          </p:cNvSpPr>
          <p:nvPr>
            <p:ph type="title"/>
          </p:nvPr>
        </p:nvSpPr>
        <p:spPr/>
        <p:txBody>
          <a:bodyPr/>
          <a:lstStyle/>
          <a:p>
            <a:r>
              <a:rPr lang="zh-CN" altLang="en-US" dirty="0"/>
              <a:t>回顾</a:t>
            </a:r>
          </a:p>
        </p:txBody>
      </p:sp>
      <p:sp>
        <p:nvSpPr>
          <p:cNvPr id="3" name="内容占位符 2">
            <a:extLst>
              <a:ext uri="{FF2B5EF4-FFF2-40B4-BE49-F238E27FC236}">
                <a16:creationId xmlns:a16="http://schemas.microsoft.com/office/drawing/2014/main" id="{ACA97C00-CBBD-444A-9E15-0CDE174FE935}"/>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用特定的形式化语言表示本体模型有什么好处</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知识模型的一般评价指标有哪些</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如何管理知识图谱，有哪些工具</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63027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dirty="0">
                <a:latin typeface="隶书" panose="02010509060101010101" pitchFamily="49" charset="-122"/>
                <a:ea typeface="隶书" panose="02010509060101010101" pitchFamily="49" charset="-122"/>
              </a:rPr>
              <a:t>创建实例及其描述</a:t>
            </a:r>
          </a:p>
        </p:txBody>
      </p:sp>
      <p:sp>
        <p:nvSpPr>
          <p:cNvPr id="6148" name="Rectangle 5"/>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创建实例</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创建实例的类描述公理</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创建实例的数据属性和对象属性公理</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将公理加入到本体</a:t>
            </a:r>
          </a:p>
        </p:txBody>
      </p:sp>
      <p:sp>
        <p:nvSpPr>
          <p:cNvPr id="7172" name="日期占位符 1"/>
          <p:cNvSpPr txBox="1">
            <a:spLocks noGrp="1" noChangeArrowheads="1"/>
          </p:cNvSpPr>
          <p:nvPr/>
        </p:nvSpPr>
        <p:spPr bwMode="auto">
          <a:xfrm>
            <a:off x="296863" y="6577013"/>
            <a:ext cx="2133600" cy="219075"/>
          </a:xfrm>
          <a:prstGeom prst="rect">
            <a:avLst/>
          </a:prstGeom>
          <a:noFill/>
          <a:ln w="9525">
            <a:noFill/>
            <a:miter lim="800000"/>
            <a:headEnd/>
            <a:tailEnd/>
          </a:ln>
        </p:spPr>
        <p:txBody>
          <a:bodyPr/>
          <a:lstStyle/>
          <a:p>
            <a:fld id="{8E38A5AF-3823-4F19-BAFF-C972519A2DE0}" type="datetime1">
              <a:rPr lang="zh-CN" altLang="en-US" sz="1000">
                <a:latin typeface="Arial" charset="0"/>
              </a:rPr>
              <a:pPr/>
              <a:t>2020/6/2</a:t>
            </a:fld>
            <a:endParaRPr lang="en-US" altLang="zh-CN" sz="1000">
              <a:latin typeface="Arial" charset="0"/>
            </a:endParaRPr>
          </a:p>
        </p:txBody>
      </p:sp>
      <p:sp>
        <p:nvSpPr>
          <p:cNvPr id="7173" name="灯片编号占位符 2"/>
          <p:cNvSpPr txBox="1">
            <a:spLocks noGrp="1" noChangeArrowheads="1"/>
          </p:cNvSpPr>
          <p:nvPr/>
        </p:nvSpPr>
        <p:spPr bwMode="auto">
          <a:xfrm>
            <a:off x="6731000" y="6569075"/>
            <a:ext cx="2133600" cy="214313"/>
          </a:xfrm>
          <a:prstGeom prst="rect">
            <a:avLst/>
          </a:prstGeom>
          <a:noFill/>
          <a:ln w="9525">
            <a:noFill/>
            <a:miter lim="800000"/>
            <a:headEnd/>
            <a:tailEnd/>
          </a:ln>
        </p:spPr>
        <p:txBody>
          <a:bodyPr/>
          <a:lstStyle/>
          <a:p>
            <a:pPr algn="r"/>
            <a:fld id="{95611CEA-4BCE-49C0-8A81-1D6CF5B15060}" type="slidenum">
              <a:rPr lang="en-US" altLang="zh-CN" sz="1000">
                <a:latin typeface="Arial" charset="0"/>
              </a:rPr>
              <a:pPr algn="r"/>
              <a:t>40</a:t>
            </a:fld>
            <a:endParaRPr lang="en-US" altLang="zh-CN" sz="1000">
              <a:latin typeface="Arial" charset="0"/>
            </a:endParaRPr>
          </a:p>
        </p:txBody>
      </p:sp>
    </p:spTree>
    <p:custDataLst>
      <p:tags r:id="rId1"/>
    </p:custDataLst>
    <p:extLst>
      <p:ext uri="{BB962C8B-B14F-4D97-AF65-F5344CB8AC3E}">
        <p14:creationId xmlns:p14="http://schemas.microsoft.com/office/powerpoint/2010/main" val="655657745"/>
      </p:ext>
    </p:extLst>
  </p:cSld>
  <p:clrMapOvr>
    <a:masterClrMapping/>
  </p:clrMapOvr>
  <p:transition spd="slow" advTm="5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 calcmode="lin" valueType="num">
                                      <p:cBhvr additive="base">
                                        <p:cTn id="7" dur="500" fill="hold"/>
                                        <p:tgtEl>
                                          <p:spTgt spid="61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8">
                                            <p:txEl>
                                              <p:pRg st="1" end="1"/>
                                            </p:txEl>
                                          </p:spTgt>
                                        </p:tgtEl>
                                        <p:attrNameLst>
                                          <p:attrName>style.visibility</p:attrName>
                                        </p:attrNameLst>
                                      </p:cBhvr>
                                      <p:to>
                                        <p:strVal val="visible"/>
                                      </p:to>
                                    </p:set>
                                    <p:anim calcmode="lin" valueType="num">
                                      <p:cBhvr additive="base">
                                        <p:cTn id="13" dur="500" fill="hold"/>
                                        <p:tgtEl>
                                          <p:spTgt spid="61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8">
                                            <p:txEl>
                                              <p:pRg st="2" end="2"/>
                                            </p:txEl>
                                          </p:spTgt>
                                        </p:tgtEl>
                                        <p:attrNameLst>
                                          <p:attrName>style.visibility</p:attrName>
                                        </p:attrNameLst>
                                      </p:cBhvr>
                                      <p:to>
                                        <p:strVal val="visible"/>
                                      </p:to>
                                    </p:set>
                                    <p:anim calcmode="lin" valueType="num">
                                      <p:cBhvr additive="base">
                                        <p:cTn id="19" dur="500" fill="hold"/>
                                        <p:tgtEl>
                                          <p:spTgt spid="614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8">
                                            <p:txEl>
                                              <p:pRg st="3" end="3"/>
                                            </p:txEl>
                                          </p:spTgt>
                                        </p:tgtEl>
                                        <p:attrNameLst>
                                          <p:attrName>style.visibility</p:attrName>
                                        </p:attrNameLst>
                                      </p:cBhvr>
                                      <p:to>
                                        <p:strVal val="visible"/>
                                      </p:to>
                                    </p:set>
                                    <p:anim calcmode="lin" valueType="num">
                                      <p:cBhvr additive="base">
                                        <p:cTn id="25" dur="500" fill="hold"/>
                                        <p:tgtEl>
                                          <p:spTgt spid="614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uiExpand="1"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创建</a:t>
            </a:r>
            <a:r>
              <a:rPr lang="en-US" altLang="zh-CN" dirty="0">
                <a:latin typeface="Times New Roman" panose="02020603050405020304" pitchFamily="18" charset="0"/>
                <a:cs typeface="Times New Roman" panose="02020603050405020304" pitchFamily="18" charset="0"/>
              </a:rPr>
              <a:t>SWRL</a:t>
            </a:r>
            <a:r>
              <a:rPr lang="zh-CN" altLang="en-US" dirty="0">
                <a:latin typeface="Times New Roman" panose="02020603050405020304" pitchFamily="18" charset="0"/>
                <a:cs typeface="Times New Roman" panose="02020603050405020304" pitchFamily="18" charset="0"/>
              </a:rPr>
              <a:t>规则</a:t>
            </a:r>
          </a:p>
        </p:txBody>
      </p:sp>
      <p:sp>
        <p:nvSpPr>
          <p:cNvPr id="6148" name="Rectangle 5"/>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创建</a:t>
            </a:r>
            <a:r>
              <a:rPr lang="en-US" altLang="zh-CN" dirty="0">
                <a:latin typeface="Times New Roman" panose="02020603050405020304" pitchFamily="18" charset="0"/>
                <a:cs typeface="Times New Roman" panose="02020603050405020304" pitchFamily="18" charset="0"/>
              </a:rPr>
              <a:t>SWRL</a:t>
            </a:r>
            <a:r>
              <a:rPr lang="zh-CN" altLang="en-US" dirty="0">
                <a:latin typeface="Times New Roman" panose="02020603050405020304" pitchFamily="18" charset="0"/>
                <a:cs typeface="Times New Roman" panose="02020603050405020304" pitchFamily="18" charset="0"/>
              </a:rPr>
              <a:t>规则</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添加注释</a:t>
            </a:r>
          </a:p>
        </p:txBody>
      </p:sp>
      <p:sp>
        <p:nvSpPr>
          <p:cNvPr id="7172" name="日期占位符 1"/>
          <p:cNvSpPr txBox="1">
            <a:spLocks noGrp="1" noChangeArrowheads="1"/>
          </p:cNvSpPr>
          <p:nvPr/>
        </p:nvSpPr>
        <p:spPr bwMode="auto">
          <a:xfrm>
            <a:off x="296863" y="6577013"/>
            <a:ext cx="2133600" cy="219075"/>
          </a:xfrm>
          <a:prstGeom prst="rect">
            <a:avLst/>
          </a:prstGeom>
          <a:noFill/>
          <a:ln w="9525">
            <a:noFill/>
            <a:miter lim="800000"/>
            <a:headEnd/>
            <a:tailEnd/>
          </a:ln>
        </p:spPr>
        <p:txBody>
          <a:bodyPr/>
          <a:lstStyle/>
          <a:p>
            <a:fld id="{8E38A5AF-3823-4F19-BAFF-C972519A2DE0}" type="datetime1">
              <a:rPr lang="zh-CN" altLang="en-US" sz="1000">
                <a:latin typeface="Arial" charset="0"/>
              </a:rPr>
              <a:pPr/>
              <a:t>2020/6/2</a:t>
            </a:fld>
            <a:endParaRPr lang="en-US" altLang="zh-CN" sz="1000">
              <a:latin typeface="Arial" charset="0"/>
            </a:endParaRPr>
          </a:p>
        </p:txBody>
      </p:sp>
      <p:sp>
        <p:nvSpPr>
          <p:cNvPr id="7173" name="灯片编号占位符 2"/>
          <p:cNvSpPr txBox="1">
            <a:spLocks noGrp="1" noChangeArrowheads="1"/>
          </p:cNvSpPr>
          <p:nvPr/>
        </p:nvSpPr>
        <p:spPr bwMode="auto">
          <a:xfrm>
            <a:off x="6731000" y="6569075"/>
            <a:ext cx="2133600" cy="214313"/>
          </a:xfrm>
          <a:prstGeom prst="rect">
            <a:avLst/>
          </a:prstGeom>
          <a:noFill/>
          <a:ln w="9525">
            <a:noFill/>
            <a:miter lim="800000"/>
            <a:headEnd/>
            <a:tailEnd/>
          </a:ln>
        </p:spPr>
        <p:txBody>
          <a:bodyPr/>
          <a:lstStyle/>
          <a:p>
            <a:pPr algn="r"/>
            <a:fld id="{95611CEA-4BCE-49C0-8A81-1D6CF5B15060}" type="slidenum">
              <a:rPr lang="en-US" altLang="zh-CN" sz="1000">
                <a:latin typeface="Arial" charset="0"/>
              </a:rPr>
              <a:pPr algn="r"/>
              <a:t>41</a:t>
            </a:fld>
            <a:endParaRPr lang="en-US" altLang="zh-CN" sz="1000">
              <a:latin typeface="Arial" charset="0"/>
            </a:endParaRPr>
          </a:p>
        </p:txBody>
      </p:sp>
      <p:sp>
        <p:nvSpPr>
          <p:cNvPr id="2" name="矩形 1">
            <a:extLst>
              <a:ext uri="{FF2B5EF4-FFF2-40B4-BE49-F238E27FC236}">
                <a16:creationId xmlns:a16="http://schemas.microsoft.com/office/drawing/2014/main" id="{8748B6F9-780A-4F85-8494-9FF42CFCBEB4}"/>
              </a:ext>
            </a:extLst>
          </p:cNvPr>
          <p:cNvSpPr/>
          <p:nvPr/>
        </p:nvSpPr>
        <p:spPr>
          <a:xfrm>
            <a:off x="53364" y="4032142"/>
            <a:ext cx="9118947" cy="2554545"/>
          </a:xfrm>
          <a:prstGeom prst="rect">
            <a:avLst/>
          </a:prstGeom>
        </p:spPr>
        <p:txBody>
          <a:bodyPr wrap="square">
            <a:spAutoFit/>
          </a:bodyPr>
          <a:lstStyle/>
          <a:p>
            <a:r>
              <a:rPr lang="en-US" altLang="zh-CN" sz="1600" dirty="0">
                <a:solidFill>
                  <a:srgbClr val="000000"/>
                </a:solidFill>
                <a:latin typeface="Georgia" panose="02040502050405020303" pitchFamily="18" charset="0"/>
              </a:rPr>
              <a:t>Set&lt;</a:t>
            </a:r>
            <a:r>
              <a:rPr lang="en-US" altLang="zh-CN" sz="1600" dirty="0" err="1">
                <a:solidFill>
                  <a:srgbClr val="000000"/>
                </a:solidFill>
                <a:latin typeface="Georgia" panose="02040502050405020303" pitchFamily="18" charset="0"/>
              </a:rPr>
              <a:t>SWRLAtom</a:t>
            </a:r>
            <a:r>
              <a:rPr lang="en-US" altLang="zh-CN" sz="1600" dirty="0">
                <a:solidFill>
                  <a:srgbClr val="000000"/>
                </a:solidFill>
                <a:latin typeface="Georgia" panose="02040502050405020303" pitchFamily="18" charset="0"/>
              </a:rPr>
              <a:t>&gt; </a:t>
            </a:r>
            <a:r>
              <a:rPr lang="en-US" altLang="zh-CN" sz="1600" dirty="0">
                <a:solidFill>
                  <a:srgbClr val="6A3E3E"/>
                </a:solidFill>
                <a:latin typeface="Georgia" panose="02040502050405020303" pitchFamily="18" charset="0"/>
              </a:rPr>
              <a:t>body</a:t>
            </a:r>
            <a:r>
              <a:rPr lang="en-US" altLang="zh-CN" sz="1600" dirty="0">
                <a:solidFill>
                  <a:srgbClr val="000000"/>
                </a:solidFill>
                <a:latin typeface="Georgia" panose="02040502050405020303" pitchFamily="18" charset="0"/>
              </a:rPr>
              <a:t>=</a:t>
            </a:r>
            <a:r>
              <a:rPr lang="en-US" altLang="zh-CN" sz="1600" b="1" dirty="0">
                <a:solidFill>
                  <a:srgbClr val="7F0055"/>
                </a:solidFill>
                <a:latin typeface="Georgia" panose="02040502050405020303" pitchFamily="18" charset="0"/>
              </a:rPr>
              <a:t>new</a:t>
            </a:r>
            <a:r>
              <a:rPr lang="en-US" altLang="zh-CN" sz="1600" b="1" dirty="0">
                <a:solidFill>
                  <a:srgbClr val="000000"/>
                </a:solidFill>
                <a:latin typeface="Georgia" panose="02040502050405020303" pitchFamily="18" charset="0"/>
              </a:rPr>
              <a:t> HashSet&lt;</a:t>
            </a:r>
            <a:r>
              <a:rPr lang="en-US" altLang="zh-CN" sz="1600" b="1" dirty="0" err="1">
                <a:solidFill>
                  <a:srgbClr val="000000"/>
                </a:solidFill>
                <a:latin typeface="Georgia" panose="02040502050405020303" pitchFamily="18" charset="0"/>
              </a:rPr>
              <a:t>SWRLAtom</a:t>
            </a:r>
            <a:r>
              <a:rPr lang="en-US" altLang="zh-CN" sz="1600" b="1" dirty="0">
                <a:solidFill>
                  <a:srgbClr val="000000"/>
                </a:solidFill>
                <a:latin typeface="Georgia" panose="02040502050405020303" pitchFamily="18" charset="0"/>
              </a:rPr>
              <a:t>&gt;();</a:t>
            </a:r>
          </a:p>
          <a:p>
            <a:r>
              <a:rPr lang="en-US" altLang="zh-CN" sz="1600" dirty="0" err="1">
                <a:solidFill>
                  <a:srgbClr val="000000"/>
                </a:solidFill>
                <a:latin typeface="Georgia" panose="02040502050405020303" pitchFamily="18" charset="0"/>
              </a:rPr>
              <a:t>SWRLVariable</a:t>
            </a:r>
            <a:r>
              <a:rPr lang="en-US" altLang="zh-CN" sz="1600" dirty="0">
                <a:solidFill>
                  <a:srgbClr val="000000"/>
                </a:solidFill>
                <a:latin typeface="Georgia" panose="02040502050405020303" pitchFamily="18" charset="0"/>
              </a:rPr>
              <a:t> </a:t>
            </a:r>
            <a:r>
              <a:rPr lang="en-US" altLang="zh-CN" sz="1600" dirty="0" err="1">
                <a:solidFill>
                  <a:srgbClr val="6A3E3E"/>
                </a:solidFill>
                <a:latin typeface="Georgia" panose="02040502050405020303" pitchFamily="18" charset="0"/>
              </a:rPr>
              <a:t>var_so</a:t>
            </a:r>
            <a:r>
              <a:rPr lang="en-US" altLang="zh-CN" sz="1600" dirty="0">
                <a:solidFill>
                  <a:srgbClr val="000000"/>
                </a:solidFill>
                <a:latin typeface="Georgia" panose="02040502050405020303" pitchFamily="18" charset="0"/>
              </a:rPr>
              <a:t> = </a:t>
            </a:r>
            <a:r>
              <a:rPr lang="en-US" altLang="zh-CN" sz="1600" dirty="0" err="1">
                <a:solidFill>
                  <a:srgbClr val="6A3E3E"/>
                </a:solidFill>
                <a:latin typeface="Georgia" panose="02040502050405020303" pitchFamily="18" charset="0"/>
              </a:rPr>
              <a:t>factory</a:t>
            </a:r>
            <a:r>
              <a:rPr lang="en-US" altLang="zh-CN" sz="1600" dirty="0" err="1">
                <a:solidFill>
                  <a:srgbClr val="000000"/>
                </a:solidFill>
                <a:latin typeface="Georgia" panose="02040502050405020303" pitchFamily="18" charset="0"/>
              </a:rPr>
              <a:t>.getSWRLVariable</a:t>
            </a:r>
            <a:r>
              <a:rPr lang="en-US" altLang="zh-CN" sz="1600" dirty="0">
                <a:solidFill>
                  <a:srgbClr val="000000"/>
                </a:solidFill>
                <a:latin typeface="Georgia" panose="02040502050405020303" pitchFamily="18" charset="0"/>
              </a:rPr>
              <a:t>(</a:t>
            </a:r>
            <a:r>
              <a:rPr lang="en-US" altLang="zh-CN" sz="1600" dirty="0" err="1">
                <a:solidFill>
                  <a:srgbClr val="000000"/>
                </a:solidFill>
                <a:latin typeface="Georgia" panose="02040502050405020303" pitchFamily="18" charset="0"/>
              </a:rPr>
              <a:t>IRI.</a:t>
            </a:r>
            <a:r>
              <a:rPr lang="en-US" altLang="zh-CN" sz="1600" i="1" dirty="0" err="1">
                <a:solidFill>
                  <a:srgbClr val="000000"/>
                </a:solidFill>
                <a:latin typeface="Georgia" panose="02040502050405020303" pitchFamily="18" charset="0"/>
              </a:rPr>
              <a:t>create</a:t>
            </a:r>
            <a:r>
              <a:rPr lang="en-US" altLang="zh-CN" sz="1600" i="1" dirty="0">
                <a:solidFill>
                  <a:srgbClr val="000000"/>
                </a:solidFill>
                <a:latin typeface="Georgia" panose="02040502050405020303" pitchFamily="18" charset="0"/>
              </a:rPr>
              <a:t>(</a:t>
            </a:r>
            <a:r>
              <a:rPr lang="en-US" altLang="zh-CN" sz="1600" i="1" dirty="0">
                <a:solidFill>
                  <a:srgbClr val="6A3E3E"/>
                </a:solidFill>
                <a:latin typeface="Georgia" panose="02040502050405020303" pitchFamily="18" charset="0"/>
              </a:rPr>
              <a:t>ns</a:t>
            </a:r>
            <a:r>
              <a:rPr lang="en-US" altLang="zh-CN" sz="1600" i="1" dirty="0">
                <a:solidFill>
                  <a:srgbClr val="000000"/>
                </a:solidFill>
                <a:latin typeface="Georgia" panose="02040502050405020303" pitchFamily="18" charset="0"/>
              </a:rPr>
              <a:t>+ </a:t>
            </a:r>
            <a:r>
              <a:rPr lang="en-US" altLang="zh-CN" sz="1600" i="1" dirty="0">
                <a:solidFill>
                  <a:srgbClr val="2A00FF"/>
                </a:solidFill>
                <a:latin typeface="Georgia" panose="02040502050405020303" pitchFamily="18" charset="0"/>
              </a:rPr>
              <a:t>"SO"</a:t>
            </a:r>
            <a:r>
              <a:rPr lang="en-US" altLang="zh-CN" sz="1600" i="1" dirty="0">
                <a:solidFill>
                  <a:srgbClr val="000000"/>
                </a:solidFill>
                <a:latin typeface="Georgia" panose="02040502050405020303" pitchFamily="18" charset="0"/>
              </a:rPr>
              <a:t> ));</a:t>
            </a:r>
            <a:r>
              <a:rPr lang="en-US" altLang="zh-CN" sz="1600" i="1" dirty="0">
                <a:solidFill>
                  <a:srgbClr val="3F7F5F"/>
                </a:solidFill>
                <a:latin typeface="Georgia" panose="02040502050405020303" pitchFamily="18" charset="0"/>
              </a:rPr>
              <a:t>//</a:t>
            </a:r>
            <a:r>
              <a:rPr lang="zh-CN" altLang="en-US" sz="1600" i="1" dirty="0">
                <a:solidFill>
                  <a:srgbClr val="3F7F5F"/>
                </a:solidFill>
                <a:latin typeface="Georgia" panose="02040502050405020303" pitchFamily="18" charset="0"/>
              </a:rPr>
              <a:t>创建目标变量</a:t>
            </a:r>
          </a:p>
          <a:p>
            <a:r>
              <a:rPr lang="en-US" altLang="zh-CN" sz="1600" dirty="0" err="1">
                <a:solidFill>
                  <a:srgbClr val="000000"/>
                </a:solidFill>
                <a:latin typeface="Georgia" panose="02040502050405020303" pitchFamily="18" charset="0"/>
              </a:rPr>
              <a:t>OWLClass</a:t>
            </a:r>
            <a:r>
              <a:rPr lang="en-US" altLang="zh-CN" sz="1600" dirty="0">
                <a:solidFill>
                  <a:srgbClr val="000000"/>
                </a:solidFill>
                <a:latin typeface="Georgia" panose="02040502050405020303" pitchFamily="18" charset="0"/>
              </a:rPr>
              <a:t> </a:t>
            </a:r>
            <a:r>
              <a:rPr lang="en-US" altLang="zh-CN" sz="1600" dirty="0" err="1">
                <a:solidFill>
                  <a:srgbClr val="6A3E3E"/>
                </a:solidFill>
                <a:latin typeface="Georgia" panose="02040502050405020303" pitchFamily="18" charset="0"/>
              </a:rPr>
              <a:t>objType</a:t>
            </a:r>
            <a:r>
              <a:rPr lang="en-US" altLang="zh-CN" sz="1600" dirty="0">
                <a:solidFill>
                  <a:srgbClr val="000000"/>
                </a:solidFill>
                <a:latin typeface="Georgia" panose="02040502050405020303" pitchFamily="18" charset="0"/>
              </a:rPr>
              <a:t> = </a:t>
            </a:r>
            <a:r>
              <a:rPr lang="en-US" altLang="zh-CN" sz="1600" dirty="0" err="1">
                <a:solidFill>
                  <a:srgbClr val="6A3E3E"/>
                </a:solidFill>
                <a:latin typeface="Georgia" panose="02040502050405020303" pitchFamily="18" charset="0"/>
              </a:rPr>
              <a:t>factory</a:t>
            </a:r>
            <a:r>
              <a:rPr lang="en-US" altLang="zh-CN" sz="1600" dirty="0" err="1">
                <a:solidFill>
                  <a:srgbClr val="000000"/>
                </a:solidFill>
                <a:latin typeface="Georgia" panose="02040502050405020303" pitchFamily="18" charset="0"/>
              </a:rPr>
              <a:t>.getOWLClass</a:t>
            </a:r>
            <a:r>
              <a:rPr lang="en-US" altLang="zh-CN" sz="1600" dirty="0">
                <a:solidFill>
                  <a:srgbClr val="000000"/>
                </a:solidFill>
                <a:latin typeface="Georgia" panose="02040502050405020303" pitchFamily="18" charset="0"/>
              </a:rPr>
              <a:t>(</a:t>
            </a:r>
            <a:r>
              <a:rPr lang="en-US" altLang="zh-CN" sz="1600" dirty="0">
                <a:solidFill>
                  <a:srgbClr val="2A00FF"/>
                </a:solidFill>
                <a:latin typeface="Georgia" panose="02040502050405020303" pitchFamily="18" charset="0"/>
              </a:rPr>
              <a:t>":"</a:t>
            </a:r>
            <a:r>
              <a:rPr lang="en-US" altLang="zh-CN" sz="1600" dirty="0">
                <a:solidFill>
                  <a:srgbClr val="000000"/>
                </a:solidFill>
                <a:latin typeface="Georgia" panose="02040502050405020303" pitchFamily="18" charset="0"/>
              </a:rPr>
              <a:t>+</a:t>
            </a:r>
            <a:r>
              <a:rPr lang="en-US" altLang="zh-CN" sz="1600" dirty="0" err="1">
                <a:solidFill>
                  <a:srgbClr val="6A3E3E"/>
                </a:solidFill>
                <a:latin typeface="Georgia" panose="02040502050405020303" pitchFamily="18" charset="0"/>
              </a:rPr>
              <a:t>dmr</a:t>
            </a:r>
            <a:r>
              <a:rPr lang="en-US" altLang="zh-CN" sz="1600" dirty="0" err="1">
                <a:solidFill>
                  <a:srgbClr val="000000"/>
                </a:solidFill>
                <a:latin typeface="Georgia" panose="02040502050405020303" pitchFamily="18" charset="0"/>
              </a:rPr>
              <a:t>.getHead</a:t>
            </a:r>
            <a:r>
              <a:rPr lang="en-US" altLang="zh-CN" sz="1600" dirty="0">
                <a:solidFill>
                  <a:srgbClr val="000000"/>
                </a:solidFill>
                <a:latin typeface="Georgia" panose="02040502050405020303" pitchFamily="18" charset="0"/>
              </a:rPr>
              <a:t>(), </a:t>
            </a:r>
            <a:r>
              <a:rPr lang="en-US" altLang="zh-CN" sz="1600" dirty="0">
                <a:solidFill>
                  <a:srgbClr val="6A3E3E"/>
                </a:solidFill>
                <a:latin typeface="Georgia" panose="02040502050405020303" pitchFamily="18" charset="0"/>
              </a:rPr>
              <a:t>pm</a:t>
            </a:r>
            <a:r>
              <a:rPr lang="en-US" altLang="zh-CN" sz="1600" dirty="0">
                <a:solidFill>
                  <a:srgbClr val="000000"/>
                </a:solidFill>
                <a:latin typeface="Georgia" panose="02040502050405020303" pitchFamily="18" charset="0"/>
              </a:rPr>
              <a:t>);</a:t>
            </a:r>
          </a:p>
          <a:p>
            <a:r>
              <a:rPr lang="en-US" altLang="zh-CN" sz="1600" dirty="0" err="1">
                <a:solidFill>
                  <a:srgbClr val="000000"/>
                </a:solidFill>
                <a:latin typeface="Georgia" panose="02040502050405020303" pitchFamily="18" charset="0"/>
              </a:rPr>
              <a:t>SWRLClassAtom</a:t>
            </a:r>
            <a:r>
              <a:rPr lang="en-US" altLang="zh-CN" sz="1600" dirty="0">
                <a:solidFill>
                  <a:srgbClr val="000000"/>
                </a:solidFill>
                <a:latin typeface="Georgia" panose="02040502050405020303" pitchFamily="18" charset="0"/>
              </a:rPr>
              <a:t> </a:t>
            </a:r>
            <a:r>
              <a:rPr lang="en-US" altLang="zh-CN" sz="1600" dirty="0">
                <a:solidFill>
                  <a:srgbClr val="6A3E3E"/>
                </a:solidFill>
                <a:latin typeface="Georgia" panose="02040502050405020303" pitchFamily="18" charset="0"/>
              </a:rPr>
              <a:t>head</a:t>
            </a:r>
            <a:r>
              <a:rPr lang="en-US" altLang="zh-CN" sz="1600" dirty="0">
                <a:solidFill>
                  <a:srgbClr val="000000"/>
                </a:solidFill>
                <a:latin typeface="Georgia" panose="02040502050405020303" pitchFamily="18" charset="0"/>
              </a:rPr>
              <a:t> = </a:t>
            </a:r>
            <a:r>
              <a:rPr lang="en-US" altLang="zh-CN" sz="1600" dirty="0" err="1">
                <a:solidFill>
                  <a:srgbClr val="6A3E3E"/>
                </a:solidFill>
                <a:latin typeface="Georgia" panose="02040502050405020303" pitchFamily="18" charset="0"/>
              </a:rPr>
              <a:t>factory</a:t>
            </a:r>
            <a:r>
              <a:rPr lang="en-US" altLang="zh-CN" sz="1600" dirty="0" err="1">
                <a:solidFill>
                  <a:srgbClr val="000000"/>
                </a:solidFill>
                <a:latin typeface="Georgia" panose="02040502050405020303" pitchFamily="18" charset="0"/>
              </a:rPr>
              <a:t>.getSWRLClassAtom</a:t>
            </a:r>
            <a:r>
              <a:rPr lang="en-US" altLang="zh-CN" sz="1600" dirty="0">
                <a:solidFill>
                  <a:srgbClr val="000000"/>
                </a:solidFill>
                <a:latin typeface="Georgia" panose="02040502050405020303" pitchFamily="18" charset="0"/>
              </a:rPr>
              <a:t>(</a:t>
            </a:r>
            <a:r>
              <a:rPr lang="en-US" altLang="zh-CN" sz="1600" dirty="0" err="1">
                <a:solidFill>
                  <a:srgbClr val="6A3E3E"/>
                </a:solidFill>
                <a:latin typeface="Georgia" panose="02040502050405020303" pitchFamily="18" charset="0"/>
              </a:rPr>
              <a:t>objType</a:t>
            </a:r>
            <a:r>
              <a:rPr lang="en-US" altLang="zh-CN" sz="1600" dirty="0">
                <a:solidFill>
                  <a:srgbClr val="000000"/>
                </a:solidFill>
                <a:latin typeface="Georgia" panose="02040502050405020303" pitchFamily="18" charset="0"/>
              </a:rPr>
              <a:t>, </a:t>
            </a:r>
            <a:r>
              <a:rPr lang="en-US" altLang="zh-CN" sz="1600" dirty="0" err="1">
                <a:solidFill>
                  <a:srgbClr val="6A3E3E"/>
                </a:solidFill>
                <a:latin typeface="Georgia" panose="02040502050405020303" pitchFamily="18" charset="0"/>
              </a:rPr>
              <a:t>var_so</a:t>
            </a:r>
            <a:r>
              <a:rPr lang="en-US" altLang="zh-CN" sz="1600" dirty="0">
                <a:solidFill>
                  <a:srgbClr val="000000"/>
                </a:solidFill>
                <a:latin typeface="Georgia" panose="02040502050405020303" pitchFamily="18" charset="0"/>
              </a:rPr>
              <a:t>);</a:t>
            </a:r>
            <a:r>
              <a:rPr lang="en-US" altLang="zh-CN" sz="1600" dirty="0">
                <a:solidFill>
                  <a:srgbClr val="3F7F5F"/>
                </a:solidFill>
                <a:latin typeface="Georgia" panose="02040502050405020303" pitchFamily="18" charset="0"/>
              </a:rPr>
              <a:t>//</a:t>
            </a:r>
            <a:r>
              <a:rPr lang="zh-CN" altLang="en-US" sz="1600" dirty="0">
                <a:solidFill>
                  <a:srgbClr val="3F7F5F"/>
                </a:solidFill>
                <a:latin typeface="Georgia" panose="02040502050405020303" pitchFamily="18" charset="0"/>
              </a:rPr>
              <a:t>创建规则头</a:t>
            </a:r>
          </a:p>
          <a:p>
            <a:r>
              <a:rPr lang="en-US" altLang="zh-CN" sz="1600" dirty="0" err="1">
                <a:solidFill>
                  <a:srgbClr val="6A3E3E"/>
                </a:solidFill>
                <a:latin typeface="Georgia" panose="02040502050405020303" pitchFamily="18" charset="0"/>
              </a:rPr>
              <a:t>objType</a:t>
            </a:r>
            <a:r>
              <a:rPr lang="en-US" altLang="zh-CN" sz="1600" dirty="0">
                <a:solidFill>
                  <a:srgbClr val="000000"/>
                </a:solidFill>
                <a:latin typeface="Georgia" panose="02040502050405020303" pitchFamily="18" charset="0"/>
              </a:rPr>
              <a:t> = </a:t>
            </a:r>
            <a:r>
              <a:rPr lang="en-US" altLang="zh-CN" sz="1600" dirty="0" err="1">
                <a:solidFill>
                  <a:srgbClr val="6A3E3E"/>
                </a:solidFill>
                <a:latin typeface="Georgia" panose="02040502050405020303" pitchFamily="18" charset="0"/>
              </a:rPr>
              <a:t>objTypeStr</a:t>
            </a:r>
            <a:r>
              <a:rPr lang="en-US" altLang="zh-CN" sz="1600" dirty="0" err="1">
                <a:solidFill>
                  <a:srgbClr val="000000"/>
                </a:solidFill>
                <a:latin typeface="Georgia" panose="02040502050405020303" pitchFamily="18" charset="0"/>
              </a:rPr>
              <a:t>.equals</a:t>
            </a:r>
            <a:r>
              <a:rPr lang="en-US" altLang="zh-CN" sz="1600" dirty="0">
                <a:solidFill>
                  <a:srgbClr val="000000"/>
                </a:solidFill>
                <a:latin typeface="Georgia" panose="02040502050405020303" pitchFamily="18" charset="0"/>
              </a:rPr>
              <a:t>(</a:t>
            </a:r>
            <a:r>
              <a:rPr lang="en-US" altLang="zh-CN" sz="1600" dirty="0">
                <a:solidFill>
                  <a:srgbClr val="2A00FF"/>
                </a:solidFill>
                <a:latin typeface="Georgia" panose="02040502050405020303" pitchFamily="18" charset="0"/>
              </a:rPr>
              <a:t>"Thing"</a:t>
            </a:r>
            <a:r>
              <a:rPr lang="en-US" altLang="zh-CN" sz="1600" dirty="0">
                <a:solidFill>
                  <a:srgbClr val="000000"/>
                </a:solidFill>
                <a:latin typeface="Georgia" panose="02040502050405020303" pitchFamily="18" charset="0"/>
              </a:rPr>
              <a:t>)?</a:t>
            </a:r>
            <a:r>
              <a:rPr lang="en-US" altLang="zh-CN" sz="1600" dirty="0" err="1">
                <a:solidFill>
                  <a:srgbClr val="6A3E3E"/>
                </a:solidFill>
                <a:latin typeface="Georgia" panose="02040502050405020303" pitchFamily="18" charset="0"/>
              </a:rPr>
              <a:t>factory</a:t>
            </a:r>
            <a:r>
              <a:rPr lang="en-US" altLang="zh-CN" sz="1600" dirty="0" err="1">
                <a:solidFill>
                  <a:srgbClr val="000000"/>
                </a:solidFill>
                <a:latin typeface="Georgia" panose="02040502050405020303" pitchFamily="18" charset="0"/>
              </a:rPr>
              <a:t>.getOWLThing</a:t>
            </a:r>
            <a:r>
              <a:rPr lang="en-US" altLang="zh-CN" sz="1600" dirty="0">
                <a:solidFill>
                  <a:srgbClr val="000000"/>
                </a:solidFill>
                <a:latin typeface="Georgia" panose="02040502050405020303" pitchFamily="18" charset="0"/>
              </a:rPr>
              <a:t>():</a:t>
            </a:r>
            <a:r>
              <a:rPr lang="en-US" altLang="zh-CN" sz="1600" dirty="0" err="1">
                <a:solidFill>
                  <a:srgbClr val="6A3E3E"/>
                </a:solidFill>
                <a:latin typeface="Georgia" panose="02040502050405020303" pitchFamily="18" charset="0"/>
              </a:rPr>
              <a:t>factory</a:t>
            </a:r>
            <a:r>
              <a:rPr lang="en-US" altLang="zh-CN" sz="1600" dirty="0" err="1">
                <a:solidFill>
                  <a:srgbClr val="000000"/>
                </a:solidFill>
                <a:latin typeface="Georgia" panose="02040502050405020303" pitchFamily="18" charset="0"/>
              </a:rPr>
              <a:t>.getOWLClass</a:t>
            </a:r>
            <a:r>
              <a:rPr lang="en-US" altLang="zh-CN" sz="1600" dirty="0">
                <a:solidFill>
                  <a:srgbClr val="000000"/>
                </a:solidFill>
                <a:latin typeface="Georgia" panose="02040502050405020303" pitchFamily="18" charset="0"/>
              </a:rPr>
              <a:t>(</a:t>
            </a:r>
            <a:r>
              <a:rPr lang="en-US" altLang="zh-CN" sz="1600" dirty="0">
                <a:solidFill>
                  <a:srgbClr val="2A00FF"/>
                </a:solidFill>
                <a:latin typeface="Georgia" panose="02040502050405020303" pitchFamily="18" charset="0"/>
              </a:rPr>
              <a:t>":"</a:t>
            </a:r>
            <a:r>
              <a:rPr lang="en-US" altLang="zh-CN" sz="1600" dirty="0">
                <a:solidFill>
                  <a:srgbClr val="000000"/>
                </a:solidFill>
                <a:latin typeface="Georgia" panose="02040502050405020303" pitchFamily="18" charset="0"/>
              </a:rPr>
              <a:t>+</a:t>
            </a:r>
            <a:r>
              <a:rPr lang="en-US" altLang="zh-CN" sz="1600" dirty="0" err="1">
                <a:solidFill>
                  <a:srgbClr val="6A3E3E"/>
                </a:solidFill>
                <a:latin typeface="Georgia" panose="02040502050405020303" pitchFamily="18" charset="0"/>
              </a:rPr>
              <a:t>objTypeStr</a:t>
            </a:r>
            <a:r>
              <a:rPr lang="en-US" altLang="zh-CN" sz="1600" dirty="0">
                <a:solidFill>
                  <a:srgbClr val="000000"/>
                </a:solidFill>
                <a:latin typeface="Georgia" panose="02040502050405020303" pitchFamily="18" charset="0"/>
              </a:rPr>
              <a:t>, </a:t>
            </a:r>
            <a:r>
              <a:rPr lang="en-US" altLang="zh-CN" sz="1600" dirty="0">
                <a:solidFill>
                  <a:srgbClr val="6A3E3E"/>
                </a:solidFill>
                <a:latin typeface="Georgia" panose="02040502050405020303" pitchFamily="18" charset="0"/>
              </a:rPr>
              <a:t>pm</a:t>
            </a:r>
            <a:r>
              <a:rPr lang="en-US" altLang="zh-CN" sz="1600" dirty="0">
                <a:solidFill>
                  <a:srgbClr val="000000"/>
                </a:solidFill>
                <a:latin typeface="Georgia" panose="02040502050405020303" pitchFamily="18" charset="0"/>
              </a:rPr>
              <a:t>);</a:t>
            </a:r>
          </a:p>
          <a:p>
            <a:r>
              <a:rPr lang="en-US" altLang="zh-CN" sz="1600" dirty="0" err="1">
                <a:solidFill>
                  <a:srgbClr val="000000"/>
                </a:solidFill>
                <a:latin typeface="Georgia" panose="02040502050405020303" pitchFamily="18" charset="0"/>
              </a:rPr>
              <a:t>SWRLClassAtom</a:t>
            </a:r>
            <a:r>
              <a:rPr lang="en-US" altLang="zh-CN" sz="1600" dirty="0">
                <a:solidFill>
                  <a:srgbClr val="000000"/>
                </a:solidFill>
                <a:latin typeface="Georgia" panose="02040502050405020303" pitchFamily="18" charset="0"/>
              </a:rPr>
              <a:t> </a:t>
            </a:r>
            <a:r>
              <a:rPr lang="en-US" altLang="zh-CN" sz="1600" dirty="0" err="1">
                <a:solidFill>
                  <a:srgbClr val="6A3E3E"/>
                </a:solidFill>
                <a:latin typeface="Georgia" panose="02040502050405020303" pitchFamily="18" charset="0"/>
              </a:rPr>
              <a:t>bodySO</a:t>
            </a:r>
            <a:r>
              <a:rPr lang="en-US" altLang="zh-CN" sz="1600" dirty="0">
                <a:solidFill>
                  <a:srgbClr val="000000"/>
                </a:solidFill>
                <a:latin typeface="Georgia" panose="02040502050405020303" pitchFamily="18" charset="0"/>
              </a:rPr>
              <a:t> = </a:t>
            </a:r>
            <a:r>
              <a:rPr lang="en-US" altLang="zh-CN" sz="1600" dirty="0" err="1">
                <a:solidFill>
                  <a:srgbClr val="6A3E3E"/>
                </a:solidFill>
                <a:latin typeface="Georgia" panose="02040502050405020303" pitchFamily="18" charset="0"/>
              </a:rPr>
              <a:t>factory</a:t>
            </a:r>
            <a:r>
              <a:rPr lang="en-US" altLang="zh-CN" sz="1600" dirty="0" err="1">
                <a:solidFill>
                  <a:srgbClr val="000000"/>
                </a:solidFill>
                <a:latin typeface="Georgia" panose="02040502050405020303" pitchFamily="18" charset="0"/>
              </a:rPr>
              <a:t>.getSWRLClassAtom</a:t>
            </a:r>
            <a:r>
              <a:rPr lang="en-US" altLang="zh-CN" sz="1600" dirty="0">
                <a:solidFill>
                  <a:srgbClr val="000000"/>
                </a:solidFill>
                <a:latin typeface="Georgia" panose="02040502050405020303" pitchFamily="18" charset="0"/>
              </a:rPr>
              <a:t>(</a:t>
            </a:r>
            <a:r>
              <a:rPr lang="en-US" altLang="zh-CN" sz="1600" dirty="0" err="1">
                <a:solidFill>
                  <a:srgbClr val="6A3E3E"/>
                </a:solidFill>
                <a:latin typeface="Georgia" panose="02040502050405020303" pitchFamily="18" charset="0"/>
              </a:rPr>
              <a:t>objType</a:t>
            </a:r>
            <a:r>
              <a:rPr lang="en-US" altLang="zh-CN" sz="1600" dirty="0">
                <a:solidFill>
                  <a:srgbClr val="000000"/>
                </a:solidFill>
                <a:latin typeface="Georgia" panose="02040502050405020303" pitchFamily="18" charset="0"/>
              </a:rPr>
              <a:t>, </a:t>
            </a:r>
            <a:r>
              <a:rPr lang="en-US" altLang="zh-CN" sz="1600" dirty="0" err="1">
                <a:solidFill>
                  <a:srgbClr val="6A3E3E"/>
                </a:solidFill>
                <a:latin typeface="Georgia" panose="02040502050405020303" pitchFamily="18" charset="0"/>
              </a:rPr>
              <a:t>var_so</a:t>
            </a:r>
            <a:r>
              <a:rPr lang="en-US" altLang="zh-CN" sz="1600" dirty="0">
                <a:solidFill>
                  <a:srgbClr val="000000"/>
                </a:solidFill>
                <a:latin typeface="Georgia" panose="02040502050405020303" pitchFamily="18" charset="0"/>
              </a:rPr>
              <a:t>);</a:t>
            </a:r>
            <a:r>
              <a:rPr lang="en-US" altLang="zh-CN" sz="1600" dirty="0">
                <a:solidFill>
                  <a:srgbClr val="3F7F5F"/>
                </a:solidFill>
                <a:latin typeface="Georgia" panose="02040502050405020303" pitchFamily="18" charset="0"/>
              </a:rPr>
              <a:t>//</a:t>
            </a:r>
            <a:r>
              <a:rPr lang="zh-CN" altLang="en-US" sz="1600" dirty="0">
                <a:solidFill>
                  <a:srgbClr val="3F7F5F"/>
                </a:solidFill>
                <a:latin typeface="Georgia" panose="02040502050405020303" pitchFamily="18" charset="0"/>
              </a:rPr>
              <a:t>创建规则体：第一个前提</a:t>
            </a:r>
          </a:p>
          <a:p>
            <a:r>
              <a:rPr lang="en-US" altLang="zh-CN" sz="1600" dirty="0" err="1">
                <a:solidFill>
                  <a:srgbClr val="6A3E3E"/>
                </a:solidFill>
                <a:latin typeface="Georgia" panose="02040502050405020303" pitchFamily="18" charset="0"/>
              </a:rPr>
              <a:t>body</a:t>
            </a:r>
            <a:r>
              <a:rPr lang="en-US" altLang="zh-CN" sz="1600" dirty="0" err="1">
                <a:solidFill>
                  <a:srgbClr val="000000"/>
                </a:solidFill>
                <a:latin typeface="Georgia" panose="02040502050405020303" pitchFamily="18" charset="0"/>
              </a:rPr>
              <a:t>.add</a:t>
            </a:r>
            <a:r>
              <a:rPr lang="en-US" altLang="zh-CN" sz="1600" dirty="0">
                <a:solidFill>
                  <a:srgbClr val="000000"/>
                </a:solidFill>
                <a:latin typeface="Georgia" panose="02040502050405020303" pitchFamily="18" charset="0"/>
              </a:rPr>
              <a:t>(</a:t>
            </a:r>
            <a:r>
              <a:rPr lang="en-US" altLang="zh-CN" sz="1600" dirty="0" err="1">
                <a:solidFill>
                  <a:srgbClr val="6A3E3E"/>
                </a:solidFill>
                <a:latin typeface="Georgia" panose="02040502050405020303" pitchFamily="18" charset="0"/>
              </a:rPr>
              <a:t>bodySO</a:t>
            </a:r>
            <a:r>
              <a:rPr lang="en-US" altLang="zh-CN" sz="1600" dirty="0">
                <a:solidFill>
                  <a:srgbClr val="000000"/>
                </a:solidFill>
                <a:latin typeface="Georgia" panose="02040502050405020303" pitchFamily="18" charset="0"/>
              </a:rPr>
              <a:t>);</a:t>
            </a:r>
          </a:p>
          <a:p>
            <a:r>
              <a:rPr lang="en-US" altLang="zh-CN" sz="1600" dirty="0" err="1">
                <a:solidFill>
                  <a:srgbClr val="000000"/>
                </a:solidFill>
                <a:highlight>
                  <a:srgbClr val="E8F2FE"/>
                </a:highlight>
                <a:latin typeface="Georgia" panose="02040502050405020303" pitchFamily="18" charset="0"/>
              </a:rPr>
              <a:t>SWRLRule</a:t>
            </a:r>
            <a:r>
              <a:rPr lang="en-US" altLang="zh-CN" sz="1600" dirty="0">
                <a:solidFill>
                  <a:srgbClr val="000000"/>
                </a:solidFill>
                <a:highlight>
                  <a:srgbClr val="E8F2FE"/>
                </a:highlight>
                <a:latin typeface="Georgia" panose="02040502050405020303" pitchFamily="18" charset="0"/>
              </a:rPr>
              <a:t> </a:t>
            </a:r>
            <a:r>
              <a:rPr lang="en-US" altLang="zh-CN" sz="1600" dirty="0">
                <a:solidFill>
                  <a:srgbClr val="6A3E3E"/>
                </a:solidFill>
                <a:highlight>
                  <a:srgbClr val="E8F2FE"/>
                </a:highlight>
                <a:latin typeface="Georgia" panose="02040502050405020303" pitchFamily="18" charset="0"/>
              </a:rPr>
              <a:t>rule</a:t>
            </a:r>
            <a:r>
              <a:rPr lang="en-US" altLang="zh-CN" sz="1600" dirty="0">
                <a:solidFill>
                  <a:srgbClr val="000000"/>
                </a:solidFill>
                <a:highlight>
                  <a:srgbClr val="E8F2FE"/>
                </a:highlight>
                <a:latin typeface="Georgia" panose="02040502050405020303" pitchFamily="18" charset="0"/>
              </a:rPr>
              <a:t> = </a:t>
            </a:r>
            <a:r>
              <a:rPr lang="en-US" altLang="zh-CN" sz="1600" dirty="0" err="1">
                <a:solidFill>
                  <a:srgbClr val="6A3E3E"/>
                </a:solidFill>
                <a:highlight>
                  <a:srgbClr val="E8F2FE"/>
                </a:highlight>
                <a:latin typeface="Georgia" panose="02040502050405020303" pitchFamily="18" charset="0"/>
              </a:rPr>
              <a:t>factory</a:t>
            </a:r>
            <a:r>
              <a:rPr lang="en-US" altLang="zh-CN" sz="1600" dirty="0" err="1">
                <a:solidFill>
                  <a:srgbClr val="000000"/>
                </a:solidFill>
                <a:highlight>
                  <a:srgbClr val="E8F2FE"/>
                </a:highlight>
                <a:latin typeface="Georgia" panose="02040502050405020303" pitchFamily="18" charset="0"/>
              </a:rPr>
              <a:t>.getSWRLRule</a:t>
            </a:r>
            <a:r>
              <a:rPr lang="en-US" altLang="zh-CN" sz="1600" dirty="0">
                <a:solidFill>
                  <a:srgbClr val="000000"/>
                </a:solidFill>
                <a:highlight>
                  <a:srgbClr val="E8F2FE"/>
                </a:highlight>
                <a:latin typeface="Georgia" panose="02040502050405020303" pitchFamily="18" charset="0"/>
              </a:rPr>
              <a:t>(</a:t>
            </a:r>
            <a:r>
              <a:rPr lang="en-US" altLang="zh-CN" sz="1600" dirty="0" err="1">
                <a:solidFill>
                  <a:srgbClr val="6A3E3E"/>
                </a:solidFill>
                <a:highlight>
                  <a:srgbClr val="E8F2FE"/>
                </a:highlight>
                <a:latin typeface="Georgia" panose="02040502050405020303" pitchFamily="18" charset="0"/>
              </a:rPr>
              <a:t>body</a:t>
            </a:r>
            <a:r>
              <a:rPr lang="en-US" altLang="zh-CN" sz="1600" dirty="0" err="1">
                <a:solidFill>
                  <a:srgbClr val="000000"/>
                </a:solidFill>
                <a:highlight>
                  <a:srgbClr val="E8F2FE"/>
                </a:highlight>
                <a:latin typeface="Georgia" panose="02040502050405020303" pitchFamily="18" charset="0"/>
              </a:rPr>
              <a:t>,Collections.</a:t>
            </a:r>
            <a:r>
              <a:rPr lang="en-US" altLang="zh-CN" sz="1600" i="1" dirty="0" err="1">
                <a:solidFill>
                  <a:srgbClr val="000000"/>
                </a:solidFill>
                <a:highlight>
                  <a:srgbClr val="E8F2FE"/>
                </a:highlight>
                <a:latin typeface="Georgia" panose="02040502050405020303" pitchFamily="18" charset="0"/>
              </a:rPr>
              <a:t>singleton</a:t>
            </a:r>
            <a:r>
              <a:rPr lang="en-US" altLang="zh-CN" sz="1600" i="1" dirty="0">
                <a:solidFill>
                  <a:srgbClr val="000000"/>
                </a:solidFill>
                <a:highlight>
                  <a:srgbClr val="E8F2FE"/>
                </a:highlight>
                <a:latin typeface="Georgia" panose="02040502050405020303" pitchFamily="18" charset="0"/>
              </a:rPr>
              <a:t>(</a:t>
            </a:r>
            <a:r>
              <a:rPr lang="en-US" altLang="zh-CN" sz="1600" i="1" dirty="0">
                <a:solidFill>
                  <a:srgbClr val="6A3E3E"/>
                </a:solidFill>
                <a:highlight>
                  <a:srgbClr val="E8F2FE"/>
                </a:highlight>
                <a:latin typeface="Georgia" panose="02040502050405020303" pitchFamily="18" charset="0"/>
              </a:rPr>
              <a:t>head</a:t>
            </a:r>
            <a:r>
              <a:rPr lang="en-US" altLang="zh-CN" sz="1600" i="1" dirty="0">
                <a:solidFill>
                  <a:srgbClr val="000000"/>
                </a:solidFill>
                <a:highlight>
                  <a:srgbClr val="E8F2FE"/>
                </a:highlight>
                <a:latin typeface="Georgia" panose="02040502050405020303" pitchFamily="18" charset="0"/>
              </a:rPr>
              <a:t>),</a:t>
            </a:r>
            <a:r>
              <a:rPr lang="en-US" altLang="zh-CN" sz="1600" i="1" dirty="0" err="1">
                <a:solidFill>
                  <a:srgbClr val="6A3E3E"/>
                </a:solidFill>
                <a:highlight>
                  <a:srgbClr val="E8F2FE"/>
                </a:highlight>
                <a:latin typeface="Georgia" panose="02040502050405020303" pitchFamily="18" charset="0"/>
              </a:rPr>
              <a:t>rule_Annos</a:t>
            </a:r>
            <a:r>
              <a:rPr lang="en-US" altLang="zh-CN" sz="1600" i="1" dirty="0">
                <a:solidFill>
                  <a:srgbClr val="000000"/>
                </a:solidFill>
                <a:highlight>
                  <a:srgbClr val="E8F2FE"/>
                </a:highlight>
                <a:latin typeface="Georgia" panose="02040502050405020303" pitchFamily="18" charset="0"/>
              </a:rPr>
              <a:t>);</a:t>
            </a:r>
            <a:endParaRPr lang="zh-CN" altLang="en-US" sz="1600" dirty="0"/>
          </a:p>
        </p:txBody>
      </p:sp>
      <p:sp>
        <p:nvSpPr>
          <p:cNvPr id="5" name="矩形 4">
            <a:extLst>
              <a:ext uri="{FF2B5EF4-FFF2-40B4-BE49-F238E27FC236}">
                <a16:creationId xmlns:a16="http://schemas.microsoft.com/office/drawing/2014/main" id="{14CD2CFA-9CEC-4D1B-8485-92007C922D6E}"/>
              </a:ext>
            </a:extLst>
          </p:cNvPr>
          <p:cNvSpPr/>
          <p:nvPr/>
        </p:nvSpPr>
        <p:spPr>
          <a:xfrm>
            <a:off x="53364" y="2954924"/>
            <a:ext cx="9009975" cy="1077218"/>
          </a:xfrm>
          <a:prstGeom prst="rect">
            <a:avLst/>
          </a:prstGeom>
        </p:spPr>
        <p:txBody>
          <a:bodyPr wrap="square">
            <a:spAutoFit/>
          </a:bodyPr>
          <a:lstStyle/>
          <a:p>
            <a:r>
              <a:rPr lang="en-US" altLang="zh-CN" sz="1600" dirty="0">
                <a:solidFill>
                  <a:srgbClr val="000000"/>
                </a:solidFill>
                <a:latin typeface="Georgia" panose="02040502050405020303" pitchFamily="18" charset="0"/>
              </a:rPr>
              <a:t>Set&lt;</a:t>
            </a:r>
            <a:r>
              <a:rPr lang="en-US" altLang="zh-CN" sz="1600" dirty="0" err="1">
                <a:solidFill>
                  <a:srgbClr val="000000"/>
                </a:solidFill>
                <a:latin typeface="Georgia" panose="02040502050405020303" pitchFamily="18" charset="0"/>
              </a:rPr>
              <a:t>OWLAnnotation</a:t>
            </a:r>
            <a:r>
              <a:rPr lang="en-US" altLang="zh-CN" sz="1600" dirty="0">
                <a:solidFill>
                  <a:srgbClr val="000000"/>
                </a:solidFill>
                <a:latin typeface="Georgia" panose="02040502050405020303" pitchFamily="18" charset="0"/>
              </a:rPr>
              <a:t>&gt; </a:t>
            </a:r>
            <a:r>
              <a:rPr lang="en-US" altLang="zh-CN" sz="1600" dirty="0" err="1">
                <a:solidFill>
                  <a:srgbClr val="6A3E3E"/>
                </a:solidFill>
                <a:latin typeface="Georgia" panose="02040502050405020303" pitchFamily="18" charset="0"/>
              </a:rPr>
              <a:t>rule_Annos</a:t>
            </a:r>
            <a:r>
              <a:rPr lang="en-US" altLang="zh-CN" sz="1600" dirty="0">
                <a:solidFill>
                  <a:srgbClr val="000000"/>
                </a:solidFill>
                <a:latin typeface="Georgia" panose="02040502050405020303" pitchFamily="18" charset="0"/>
              </a:rPr>
              <a:t>=</a:t>
            </a:r>
            <a:r>
              <a:rPr lang="en-US" altLang="zh-CN" sz="1600" b="1" dirty="0">
                <a:solidFill>
                  <a:srgbClr val="7F0055"/>
                </a:solidFill>
                <a:latin typeface="Georgia" panose="02040502050405020303" pitchFamily="18" charset="0"/>
              </a:rPr>
              <a:t>new</a:t>
            </a:r>
            <a:r>
              <a:rPr lang="en-US" altLang="zh-CN" sz="1600" b="1" dirty="0">
                <a:solidFill>
                  <a:srgbClr val="000000"/>
                </a:solidFill>
                <a:latin typeface="Georgia" panose="02040502050405020303" pitchFamily="18" charset="0"/>
              </a:rPr>
              <a:t> HashSet&lt;&gt;();</a:t>
            </a:r>
          </a:p>
          <a:p>
            <a:r>
              <a:rPr lang="en-US" altLang="zh-CN" sz="1600" dirty="0" err="1">
                <a:solidFill>
                  <a:srgbClr val="000000"/>
                </a:solidFill>
                <a:latin typeface="Georgia" panose="02040502050405020303" pitchFamily="18" charset="0"/>
              </a:rPr>
              <a:t>OWLAnnotation</a:t>
            </a:r>
            <a:r>
              <a:rPr lang="en-US" altLang="zh-CN" sz="1600" dirty="0">
                <a:solidFill>
                  <a:srgbClr val="000000"/>
                </a:solidFill>
                <a:latin typeface="Georgia" panose="02040502050405020303" pitchFamily="18" charset="0"/>
              </a:rPr>
              <a:t> </a:t>
            </a:r>
            <a:r>
              <a:rPr lang="en-US" altLang="zh-CN" sz="1600" dirty="0" err="1">
                <a:solidFill>
                  <a:srgbClr val="6A3E3E"/>
                </a:solidFill>
                <a:latin typeface="Georgia" panose="02040502050405020303" pitchFamily="18" charset="0"/>
              </a:rPr>
              <a:t>annocover</a:t>
            </a:r>
            <a:r>
              <a:rPr lang="en-US" altLang="zh-CN" sz="1600" dirty="0">
                <a:solidFill>
                  <a:srgbClr val="000000"/>
                </a:solidFill>
                <a:latin typeface="Georgia" panose="02040502050405020303" pitchFamily="18" charset="0"/>
              </a:rPr>
              <a:t>=</a:t>
            </a:r>
            <a:r>
              <a:rPr lang="en-US" altLang="zh-CN" sz="1600" dirty="0" err="1">
                <a:solidFill>
                  <a:srgbClr val="6A3E3E"/>
                </a:solidFill>
                <a:latin typeface="Georgia" panose="02040502050405020303" pitchFamily="18" charset="0"/>
              </a:rPr>
              <a:t>factory</a:t>
            </a:r>
            <a:r>
              <a:rPr lang="en-US" altLang="zh-CN" sz="1600" dirty="0" err="1">
                <a:solidFill>
                  <a:srgbClr val="000000"/>
                </a:solidFill>
                <a:latin typeface="Georgia" panose="02040502050405020303" pitchFamily="18" charset="0"/>
              </a:rPr>
              <a:t>.getOWLAnnotation</a:t>
            </a:r>
            <a:r>
              <a:rPr lang="en-US" altLang="zh-CN" sz="1600" dirty="0">
                <a:solidFill>
                  <a:srgbClr val="000000"/>
                </a:solidFill>
                <a:latin typeface="Georgia" panose="02040502050405020303" pitchFamily="18" charset="0"/>
              </a:rPr>
              <a:t>(</a:t>
            </a:r>
            <a:r>
              <a:rPr lang="en-US" altLang="zh-CN" sz="1600" dirty="0" err="1">
                <a:solidFill>
                  <a:srgbClr val="6A3E3E"/>
                </a:solidFill>
                <a:latin typeface="Georgia" panose="02040502050405020303" pitchFamily="18" charset="0"/>
              </a:rPr>
              <a:t>factory</a:t>
            </a:r>
            <a:r>
              <a:rPr lang="en-US" altLang="zh-CN" sz="1600" dirty="0" err="1">
                <a:solidFill>
                  <a:srgbClr val="000000"/>
                </a:solidFill>
                <a:latin typeface="Georgia" panose="02040502050405020303" pitchFamily="18" charset="0"/>
              </a:rPr>
              <a:t>.getRDFSComment</a:t>
            </a:r>
            <a:r>
              <a:rPr lang="en-US" altLang="zh-CN" sz="1600" dirty="0">
                <a:solidFill>
                  <a:srgbClr val="000000"/>
                </a:solidFill>
                <a:latin typeface="Georgia" panose="02040502050405020303" pitchFamily="18" charset="0"/>
              </a:rPr>
              <a:t>(),</a:t>
            </a:r>
          </a:p>
          <a:p>
            <a:r>
              <a:rPr lang="en-US" altLang="zh-CN" sz="1600" dirty="0" err="1">
                <a:solidFill>
                  <a:srgbClr val="6A3E3E"/>
                </a:solidFill>
                <a:latin typeface="Georgia" panose="02040502050405020303" pitchFamily="18" charset="0"/>
              </a:rPr>
              <a:t>factory</a:t>
            </a:r>
            <a:r>
              <a:rPr lang="en-US" altLang="zh-CN" sz="1600" dirty="0" err="1">
                <a:solidFill>
                  <a:srgbClr val="000000"/>
                </a:solidFill>
                <a:latin typeface="Georgia" panose="02040502050405020303" pitchFamily="18" charset="0"/>
              </a:rPr>
              <a:t>.getOWLLiteral</a:t>
            </a:r>
            <a:r>
              <a:rPr lang="en-US" altLang="zh-CN" sz="1600" dirty="0">
                <a:solidFill>
                  <a:srgbClr val="000000"/>
                </a:solidFill>
                <a:latin typeface="Georgia" panose="02040502050405020303" pitchFamily="18" charset="0"/>
              </a:rPr>
              <a:t>(</a:t>
            </a:r>
            <a:r>
              <a:rPr lang="en-US" altLang="zh-CN" sz="1600" dirty="0">
                <a:solidFill>
                  <a:srgbClr val="2A00FF"/>
                </a:solidFill>
                <a:latin typeface="Georgia" panose="02040502050405020303" pitchFamily="18" charset="0"/>
              </a:rPr>
              <a:t>"</a:t>
            </a:r>
            <a:r>
              <a:rPr lang="en-US" altLang="zh-CN" sz="1600" dirty="0" err="1">
                <a:solidFill>
                  <a:srgbClr val="2A00FF"/>
                </a:solidFill>
                <a:latin typeface="Georgia" panose="02040502050405020303" pitchFamily="18" charset="0"/>
              </a:rPr>
              <a:t>DMRule,Coverage</a:t>
            </a:r>
            <a:r>
              <a:rPr lang="en-US" altLang="zh-CN" sz="1600" dirty="0">
                <a:solidFill>
                  <a:srgbClr val="2A00FF"/>
                </a:solidFill>
                <a:latin typeface="Georgia" panose="02040502050405020303" pitchFamily="18" charset="0"/>
              </a:rPr>
              <a:t>="</a:t>
            </a:r>
            <a:r>
              <a:rPr lang="en-US" altLang="zh-CN" sz="1600" dirty="0">
                <a:solidFill>
                  <a:srgbClr val="000000"/>
                </a:solidFill>
                <a:latin typeface="Georgia" panose="02040502050405020303" pitchFamily="18" charset="0"/>
              </a:rPr>
              <a:t>+</a:t>
            </a:r>
            <a:r>
              <a:rPr lang="en-US" altLang="zh-CN" sz="1600" dirty="0" err="1">
                <a:solidFill>
                  <a:srgbClr val="6A3E3E"/>
                </a:solidFill>
                <a:latin typeface="Georgia" panose="02040502050405020303" pitchFamily="18" charset="0"/>
              </a:rPr>
              <a:t>dmr</a:t>
            </a:r>
            <a:r>
              <a:rPr lang="en-US" altLang="zh-CN" sz="1600" dirty="0" err="1">
                <a:solidFill>
                  <a:srgbClr val="000000"/>
                </a:solidFill>
                <a:latin typeface="Georgia" panose="02040502050405020303" pitchFamily="18" charset="0"/>
              </a:rPr>
              <a:t>.getCoverage</a:t>
            </a:r>
            <a:r>
              <a:rPr lang="en-US" altLang="zh-CN" sz="1600" dirty="0">
                <a:solidFill>
                  <a:srgbClr val="000000"/>
                </a:solidFill>
                <a:latin typeface="Georgia" panose="02040502050405020303" pitchFamily="18" charset="0"/>
              </a:rPr>
              <a:t>()));</a:t>
            </a:r>
          </a:p>
          <a:p>
            <a:r>
              <a:rPr lang="en-US" altLang="zh-CN" sz="1600" dirty="0" err="1">
                <a:solidFill>
                  <a:srgbClr val="6A3E3E"/>
                </a:solidFill>
                <a:latin typeface="Georgia" panose="02040502050405020303" pitchFamily="18" charset="0"/>
              </a:rPr>
              <a:t>rule_Annos</a:t>
            </a:r>
            <a:r>
              <a:rPr lang="en-US" altLang="zh-CN" sz="1600" dirty="0" err="1">
                <a:solidFill>
                  <a:srgbClr val="000000"/>
                </a:solidFill>
                <a:latin typeface="Georgia" panose="02040502050405020303" pitchFamily="18" charset="0"/>
              </a:rPr>
              <a:t>.add</a:t>
            </a:r>
            <a:r>
              <a:rPr lang="en-US" altLang="zh-CN" sz="1600" dirty="0">
                <a:solidFill>
                  <a:srgbClr val="000000"/>
                </a:solidFill>
                <a:latin typeface="Georgia" panose="02040502050405020303" pitchFamily="18" charset="0"/>
              </a:rPr>
              <a:t>(</a:t>
            </a:r>
            <a:r>
              <a:rPr lang="en-US" altLang="zh-CN" sz="1600" dirty="0" err="1">
                <a:solidFill>
                  <a:srgbClr val="6A3E3E"/>
                </a:solidFill>
                <a:latin typeface="Georgia" panose="02040502050405020303" pitchFamily="18" charset="0"/>
              </a:rPr>
              <a:t>annocover</a:t>
            </a:r>
            <a:r>
              <a:rPr lang="en-US" altLang="zh-CN" sz="1600" dirty="0">
                <a:solidFill>
                  <a:srgbClr val="000000"/>
                </a:solidFill>
                <a:latin typeface="Georgia" panose="02040502050405020303" pitchFamily="18" charset="0"/>
              </a:rPr>
              <a:t>);</a:t>
            </a:r>
            <a:endParaRPr lang="zh-CN" altLang="en-US" sz="1600" dirty="0"/>
          </a:p>
        </p:txBody>
      </p:sp>
    </p:spTree>
    <p:custDataLst>
      <p:tags r:id="rId1"/>
    </p:custDataLst>
    <p:extLst>
      <p:ext uri="{BB962C8B-B14F-4D97-AF65-F5344CB8AC3E}">
        <p14:creationId xmlns:p14="http://schemas.microsoft.com/office/powerpoint/2010/main" val="3904788808"/>
      </p:ext>
    </p:extLst>
  </p:cSld>
  <p:clrMapOvr>
    <a:masterClrMapping/>
  </p:clrMapOvr>
  <p:transition spd="slow" advTm="5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 calcmode="lin" valueType="num">
                                      <p:cBhvr additive="base">
                                        <p:cTn id="7" dur="500" fill="hold"/>
                                        <p:tgtEl>
                                          <p:spTgt spid="61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8">
                                            <p:txEl>
                                              <p:pRg st="1" end="1"/>
                                            </p:txEl>
                                          </p:spTgt>
                                        </p:tgtEl>
                                        <p:attrNameLst>
                                          <p:attrName>style.visibility</p:attrName>
                                        </p:attrNameLst>
                                      </p:cBhvr>
                                      <p:to>
                                        <p:strVal val="visible"/>
                                      </p:to>
                                    </p:set>
                                    <p:anim calcmode="lin" valueType="num">
                                      <p:cBhvr additive="base">
                                        <p:cTn id="13" dur="500" fill="hold"/>
                                        <p:tgtEl>
                                          <p:spTgt spid="61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uiExpand="1"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dirty="0">
                <a:latin typeface="隶书" panose="02010509060101010101" pitchFamily="49" charset="-122"/>
                <a:ea typeface="隶书" panose="02010509060101010101" pitchFamily="49" charset="-122"/>
              </a:rPr>
              <a:t>保存本体</a:t>
            </a:r>
          </a:p>
        </p:txBody>
      </p:sp>
      <p:sp>
        <p:nvSpPr>
          <p:cNvPr id="6148" name="Rectangle 5"/>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将公理加入到本体</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将本体保存到本地</a:t>
            </a:r>
          </a:p>
        </p:txBody>
      </p:sp>
      <p:sp>
        <p:nvSpPr>
          <p:cNvPr id="7172" name="日期占位符 1"/>
          <p:cNvSpPr txBox="1">
            <a:spLocks noGrp="1" noChangeArrowheads="1"/>
          </p:cNvSpPr>
          <p:nvPr/>
        </p:nvSpPr>
        <p:spPr bwMode="auto">
          <a:xfrm>
            <a:off x="296863" y="6577013"/>
            <a:ext cx="2133600" cy="219075"/>
          </a:xfrm>
          <a:prstGeom prst="rect">
            <a:avLst/>
          </a:prstGeom>
          <a:noFill/>
          <a:ln w="9525">
            <a:noFill/>
            <a:miter lim="800000"/>
            <a:headEnd/>
            <a:tailEnd/>
          </a:ln>
        </p:spPr>
        <p:txBody>
          <a:bodyPr/>
          <a:lstStyle/>
          <a:p>
            <a:fld id="{8E38A5AF-3823-4F19-BAFF-C972519A2DE0}" type="datetime1">
              <a:rPr lang="zh-CN" altLang="en-US" sz="1000">
                <a:latin typeface="Arial" charset="0"/>
              </a:rPr>
              <a:pPr/>
              <a:t>2020/6/2</a:t>
            </a:fld>
            <a:endParaRPr lang="en-US" altLang="zh-CN" sz="1000">
              <a:latin typeface="Arial" charset="0"/>
            </a:endParaRPr>
          </a:p>
        </p:txBody>
      </p:sp>
      <p:sp>
        <p:nvSpPr>
          <p:cNvPr id="7173" name="灯片编号占位符 2"/>
          <p:cNvSpPr txBox="1">
            <a:spLocks noGrp="1" noChangeArrowheads="1"/>
          </p:cNvSpPr>
          <p:nvPr/>
        </p:nvSpPr>
        <p:spPr bwMode="auto">
          <a:xfrm>
            <a:off x="6731000" y="6569075"/>
            <a:ext cx="2133600" cy="214313"/>
          </a:xfrm>
          <a:prstGeom prst="rect">
            <a:avLst/>
          </a:prstGeom>
          <a:noFill/>
          <a:ln w="9525">
            <a:noFill/>
            <a:miter lim="800000"/>
            <a:headEnd/>
            <a:tailEnd/>
          </a:ln>
        </p:spPr>
        <p:txBody>
          <a:bodyPr/>
          <a:lstStyle/>
          <a:p>
            <a:pPr algn="r"/>
            <a:fld id="{95611CEA-4BCE-49C0-8A81-1D6CF5B15060}" type="slidenum">
              <a:rPr lang="en-US" altLang="zh-CN" sz="1000">
                <a:latin typeface="Arial" charset="0"/>
              </a:rPr>
              <a:pPr algn="r"/>
              <a:t>42</a:t>
            </a:fld>
            <a:endParaRPr lang="en-US" altLang="zh-CN" sz="1000">
              <a:latin typeface="Arial" charset="0"/>
            </a:endParaRPr>
          </a:p>
        </p:txBody>
      </p:sp>
    </p:spTree>
    <p:custDataLst>
      <p:tags r:id="rId1"/>
    </p:custDataLst>
    <p:extLst>
      <p:ext uri="{BB962C8B-B14F-4D97-AF65-F5344CB8AC3E}">
        <p14:creationId xmlns:p14="http://schemas.microsoft.com/office/powerpoint/2010/main" val="1163447834"/>
      </p:ext>
    </p:extLst>
  </p:cSld>
  <p:clrMapOvr>
    <a:masterClrMapping/>
  </p:clrMapOvr>
  <p:transition spd="slow" advTm="5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 calcmode="lin" valueType="num">
                                      <p:cBhvr additive="base">
                                        <p:cTn id="7" dur="500" fill="hold"/>
                                        <p:tgtEl>
                                          <p:spTgt spid="61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8">
                                            <p:txEl>
                                              <p:pRg st="1" end="1"/>
                                            </p:txEl>
                                          </p:spTgt>
                                        </p:tgtEl>
                                        <p:attrNameLst>
                                          <p:attrName>style.visibility</p:attrName>
                                        </p:attrNameLst>
                                      </p:cBhvr>
                                      <p:to>
                                        <p:strVal val="visible"/>
                                      </p:to>
                                    </p:set>
                                    <p:anim calcmode="lin" valueType="num">
                                      <p:cBhvr additive="base">
                                        <p:cTn id="13" dur="500" fill="hold"/>
                                        <p:tgtEl>
                                          <p:spTgt spid="61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uiExpand="1"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dirty="0">
                <a:latin typeface="隶书" panose="02010509060101010101" pitchFamily="49" charset="-122"/>
                <a:ea typeface="隶书" panose="02010509060101010101" pitchFamily="49" charset="-122"/>
              </a:rPr>
              <a:t>查看本体的统计信息</a:t>
            </a:r>
          </a:p>
        </p:txBody>
      </p:sp>
      <p:sp>
        <p:nvSpPr>
          <p:cNvPr id="2" name="内容占位符 1">
            <a:extLst>
              <a:ext uri="{FF2B5EF4-FFF2-40B4-BE49-F238E27FC236}">
                <a16:creationId xmlns:a16="http://schemas.microsoft.com/office/drawing/2014/main" id="{693571B9-7561-4EAF-A733-4609668A9493}"/>
              </a:ext>
            </a:extLst>
          </p:cNvPr>
          <p:cNvSpPr>
            <a:spLocks noGrp="1"/>
          </p:cNvSpPr>
          <p:nvPr>
            <p:ph idx="1"/>
          </p:nvPr>
        </p:nvSpPr>
        <p:spPr/>
        <p:txBody>
          <a:bodyPr/>
          <a:lstStyle/>
          <a:p>
            <a:r>
              <a:rPr lang="en-US" altLang="zh-CN" dirty="0" err="1"/>
              <a:t>ontology.getAxioms</a:t>
            </a:r>
            <a:r>
              <a:rPr lang="en-US" altLang="zh-CN" dirty="0"/>
              <a:t>().size//</a:t>
            </a:r>
            <a:r>
              <a:rPr lang="zh-CN" altLang="en-US" dirty="0"/>
              <a:t>统计所有的公里数</a:t>
            </a:r>
            <a:endParaRPr lang="en-US" altLang="zh-CN" dirty="0"/>
          </a:p>
          <a:p>
            <a:r>
              <a:rPr lang="en-US" altLang="zh-CN" dirty="0" err="1"/>
              <a:t>ontology.getLogicalAxioms</a:t>
            </a:r>
            <a:r>
              <a:rPr lang="en-US" altLang="zh-CN" dirty="0"/>
              <a:t>().size//</a:t>
            </a:r>
            <a:r>
              <a:rPr lang="zh-CN" altLang="en-US" dirty="0"/>
              <a:t>统计所有的</a:t>
            </a:r>
            <a:r>
              <a:rPr lang="en-US" altLang="zh-CN" dirty="0"/>
              <a:t>OWL</a:t>
            </a:r>
            <a:r>
              <a:rPr lang="zh-CN" altLang="en-US" dirty="0"/>
              <a:t>公理和</a:t>
            </a:r>
            <a:r>
              <a:rPr lang="en-US" altLang="zh-CN" dirty="0"/>
              <a:t>SWRL</a:t>
            </a:r>
            <a:r>
              <a:rPr lang="zh-CN" altLang="en-US" dirty="0"/>
              <a:t>规则</a:t>
            </a:r>
            <a:endParaRPr lang="en-US" altLang="zh-CN" dirty="0"/>
          </a:p>
          <a:p>
            <a:endParaRPr lang="zh-CN" altLang="en-US" dirty="0"/>
          </a:p>
        </p:txBody>
      </p:sp>
      <p:sp>
        <p:nvSpPr>
          <p:cNvPr id="7172" name="日期占位符 1"/>
          <p:cNvSpPr txBox="1">
            <a:spLocks noGrp="1" noChangeArrowheads="1"/>
          </p:cNvSpPr>
          <p:nvPr/>
        </p:nvSpPr>
        <p:spPr bwMode="auto">
          <a:xfrm>
            <a:off x="296863" y="6577013"/>
            <a:ext cx="2133600" cy="219075"/>
          </a:xfrm>
          <a:prstGeom prst="rect">
            <a:avLst/>
          </a:prstGeom>
          <a:noFill/>
          <a:ln w="9525">
            <a:noFill/>
            <a:miter lim="800000"/>
            <a:headEnd/>
            <a:tailEnd/>
          </a:ln>
        </p:spPr>
        <p:txBody>
          <a:bodyPr/>
          <a:lstStyle/>
          <a:p>
            <a:fld id="{8E38A5AF-3823-4F19-BAFF-C972519A2DE0}" type="datetime1">
              <a:rPr lang="zh-CN" altLang="en-US" sz="1000">
                <a:latin typeface="Arial" charset="0"/>
              </a:rPr>
              <a:pPr/>
              <a:t>2020/6/2</a:t>
            </a:fld>
            <a:endParaRPr lang="en-US" altLang="zh-CN" sz="1000">
              <a:latin typeface="Arial" charset="0"/>
            </a:endParaRPr>
          </a:p>
        </p:txBody>
      </p:sp>
      <p:sp>
        <p:nvSpPr>
          <p:cNvPr id="7173" name="灯片编号占位符 2"/>
          <p:cNvSpPr txBox="1">
            <a:spLocks noGrp="1" noChangeArrowheads="1"/>
          </p:cNvSpPr>
          <p:nvPr/>
        </p:nvSpPr>
        <p:spPr bwMode="auto">
          <a:xfrm>
            <a:off x="6731000" y="6569075"/>
            <a:ext cx="2133600" cy="214313"/>
          </a:xfrm>
          <a:prstGeom prst="rect">
            <a:avLst/>
          </a:prstGeom>
          <a:noFill/>
          <a:ln w="9525">
            <a:noFill/>
            <a:miter lim="800000"/>
            <a:headEnd/>
            <a:tailEnd/>
          </a:ln>
        </p:spPr>
        <p:txBody>
          <a:bodyPr/>
          <a:lstStyle/>
          <a:p>
            <a:pPr algn="r"/>
            <a:fld id="{95611CEA-4BCE-49C0-8A81-1D6CF5B15060}" type="slidenum">
              <a:rPr lang="en-US" altLang="zh-CN" sz="1000">
                <a:latin typeface="Arial" charset="0"/>
              </a:rPr>
              <a:pPr algn="r"/>
              <a:t>43</a:t>
            </a:fld>
            <a:endParaRPr lang="en-US" altLang="zh-CN" sz="1000">
              <a:latin typeface="Arial" charset="0"/>
            </a:endParaRPr>
          </a:p>
        </p:txBody>
      </p:sp>
    </p:spTree>
    <p:custDataLst>
      <p:tags r:id="rId1"/>
    </p:custDataLst>
    <p:extLst>
      <p:ext uri="{BB962C8B-B14F-4D97-AF65-F5344CB8AC3E}">
        <p14:creationId xmlns:p14="http://schemas.microsoft.com/office/powerpoint/2010/main" val="3342390647"/>
      </p:ext>
    </p:extLst>
  </p:cSld>
  <p:clrMapOvr>
    <a:masterClrMapping/>
  </p:clrMapOvr>
  <p:transition spd="slow" advTm="5000">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692C1-6659-4AB2-97D0-97DF6734CE22}"/>
              </a:ext>
            </a:extLst>
          </p:cNvPr>
          <p:cNvSpPr>
            <a:spLocks noGrp="1"/>
          </p:cNvSpPr>
          <p:nvPr>
            <p:ph type="title"/>
          </p:nvPr>
        </p:nvSpPr>
        <p:spPr>
          <a:xfrm>
            <a:off x="1461229" y="783932"/>
            <a:ext cx="7682771" cy="545277"/>
          </a:xfrm>
        </p:spPr>
        <p:txBody>
          <a:bodyPr/>
          <a:lstStyle/>
          <a:p>
            <a:r>
              <a:rPr lang="zh-CN" altLang="en-US" dirty="0"/>
              <a:t>推理相关的重要类</a:t>
            </a:r>
          </a:p>
        </p:txBody>
      </p:sp>
      <p:sp>
        <p:nvSpPr>
          <p:cNvPr id="3" name="内容占位符 2">
            <a:extLst>
              <a:ext uri="{FF2B5EF4-FFF2-40B4-BE49-F238E27FC236}">
                <a16:creationId xmlns:a16="http://schemas.microsoft.com/office/drawing/2014/main" id="{09336047-42FD-4CFE-B023-6625EB03CD76}"/>
              </a:ext>
            </a:extLst>
          </p:cNvPr>
          <p:cNvSpPr>
            <a:spLocks noGrp="1"/>
          </p:cNvSpPr>
          <p:nvPr>
            <p:ph idx="1"/>
          </p:nvPr>
        </p:nvSpPr>
        <p:spPr/>
        <p:txBody>
          <a:bodyPr/>
          <a:lstStyle/>
          <a:p>
            <a:r>
              <a:rPr lang="en-US" altLang="zh-CN" dirty="0" err="1">
                <a:latin typeface="Times New Roman" panose="02020603050405020304" pitchFamily="18" charset="0"/>
                <a:cs typeface="Times New Roman" panose="02020603050405020304" pitchFamily="18" charset="0"/>
              </a:rPr>
              <a:t>OWLReasoner</a:t>
            </a:r>
            <a:r>
              <a:rPr lang="zh-CN" altLang="en-US" dirty="0">
                <a:latin typeface="Times New Roman" panose="02020603050405020304" pitchFamily="18" charset="0"/>
                <a:cs typeface="Times New Roman" panose="02020603050405020304" pitchFamily="18" charset="0"/>
              </a:rPr>
              <a:t>和</a:t>
            </a:r>
            <a:r>
              <a:rPr lang="en-US" altLang="zh-CN" dirty="0" err="1">
                <a:latin typeface="Times New Roman" panose="02020603050405020304" pitchFamily="18" charset="0"/>
                <a:cs typeface="Times New Roman" panose="02020603050405020304" pitchFamily="18" charset="0"/>
              </a:rPr>
              <a:t>OWLReasonerFactory</a:t>
            </a:r>
            <a:endParaRPr lang="en-US" altLang="zh-CN" dirty="0">
              <a:latin typeface="Times New Roman" panose="02020603050405020304" pitchFamily="18" charset="0"/>
              <a:cs typeface="Times New Roman" panose="02020603050405020304" pitchFamily="18" charset="0"/>
            </a:endParaRPr>
          </a:p>
          <a:p>
            <a:pPr lvl="1"/>
            <a:r>
              <a:rPr lang="en-US" altLang="zh-CN" dirty="0" err="1">
                <a:latin typeface="Times New Roman" panose="02020603050405020304" pitchFamily="18" charset="0"/>
                <a:cs typeface="Times New Roman" panose="02020603050405020304" pitchFamily="18" charset="0"/>
              </a:rPr>
              <a:t>OWLReasoner</a:t>
            </a:r>
            <a:r>
              <a:rPr lang="en-US" altLang="zh-CN" dirty="0">
                <a:latin typeface="Times New Roman" panose="02020603050405020304" pitchFamily="18" charset="0"/>
                <a:cs typeface="Times New Roman" panose="02020603050405020304" pitchFamily="18" charset="0"/>
              </a:rPr>
              <a:t> reasoner = </a:t>
            </a:r>
            <a:r>
              <a:rPr lang="en-US" altLang="zh-CN" dirty="0" err="1">
                <a:latin typeface="Times New Roman" panose="02020603050405020304" pitchFamily="18" charset="0"/>
                <a:cs typeface="Times New Roman" panose="02020603050405020304" pitchFamily="18" charset="0"/>
              </a:rPr>
              <a:t>reasonerFactory.createReasoner</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ont</a:t>
            </a:r>
            <a:r>
              <a:rPr lang="en-US" altLang="zh-C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144676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692C1-6659-4AB2-97D0-97DF6734CE22}"/>
              </a:ext>
            </a:extLst>
          </p:cNvPr>
          <p:cNvSpPr>
            <a:spLocks noGrp="1"/>
          </p:cNvSpPr>
          <p:nvPr>
            <p:ph type="title"/>
          </p:nvPr>
        </p:nvSpPr>
        <p:spPr/>
        <p:txBody>
          <a:bodyPr/>
          <a:lstStyle/>
          <a:p>
            <a:r>
              <a:rPr lang="zh-CN" altLang="en-US" dirty="0"/>
              <a:t>一致性检测</a:t>
            </a:r>
          </a:p>
        </p:txBody>
      </p:sp>
      <p:sp>
        <p:nvSpPr>
          <p:cNvPr id="3" name="内容占位符 2">
            <a:extLst>
              <a:ext uri="{FF2B5EF4-FFF2-40B4-BE49-F238E27FC236}">
                <a16:creationId xmlns:a16="http://schemas.microsoft.com/office/drawing/2014/main" id="{09336047-42FD-4CFE-B023-6625EB03CD76}"/>
              </a:ext>
            </a:extLst>
          </p:cNvPr>
          <p:cNvSpPr>
            <a:spLocks noGrp="1"/>
          </p:cNvSpPr>
          <p:nvPr>
            <p:ph idx="1"/>
          </p:nvPr>
        </p:nvSpPr>
        <p:spPr/>
        <p:txBody>
          <a:bodyPr/>
          <a:lstStyle/>
          <a:p>
            <a:r>
              <a:rPr lang="zh-CN" altLang="en-US" dirty="0"/>
              <a:t>对公理集是否存在不一致进行判断</a:t>
            </a:r>
          </a:p>
        </p:txBody>
      </p:sp>
      <p:sp>
        <p:nvSpPr>
          <p:cNvPr id="4" name="矩形 3">
            <a:extLst>
              <a:ext uri="{FF2B5EF4-FFF2-40B4-BE49-F238E27FC236}">
                <a16:creationId xmlns:a16="http://schemas.microsoft.com/office/drawing/2014/main" id="{3192F577-2039-47A6-8CEF-AA80E047A768}"/>
              </a:ext>
            </a:extLst>
          </p:cNvPr>
          <p:cNvSpPr/>
          <p:nvPr/>
        </p:nvSpPr>
        <p:spPr>
          <a:xfrm>
            <a:off x="0" y="2657748"/>
            <a:ext cx="9144000" cy="2585323"/>
          </a:xfrm>
          <a:prstGeom prst="rect">
            <a:avLst/>
          </a:prstGeom>
        </p:spPr>
        <p:txBody>
          <a:bodyPr wrap="square">
            <a:spAutoFit/>
          </a:bodyPr>
          <a:lstStyle/>
          <a:p>
            <a:r>
              <a:rPr lang="zh-CN" altLang="en-US" dirty="0">
                <a:solidFill>
                  <a:srgbClr val="000000"/>
                </a:solidFill>
                <a:latin typeface="Georgia" panose="02040502050405020303" pitchFamily="18" charset="0"/>
              </a:rPr>
              <a:t> </a:t>
            </a:r>
            <a:r>
              <a:rPr lang="en-US" altLang="zh-CN" dirty="0">
                <a:solidFill>
                  <a:srgbClr val="3F7F5F"/>
                </a:solidFill>
                <a:latin typeface="Georgia" panose="02040502050405020303" pitchFamily="18" charset="0"/>
              </a:rPr>
              <a:t>//</a:t>
            </a:r>
            <a:r>
              <a:rPr lang="zh-CN" altLang="en-US" dirty="0">
                <a:solidFill>
                  <a:srgbClr val="3F7F5F"/>
                </a:solidFill>
                <a:latin typeface="Georgia" panose="02040502050405020303" pitchFamily="18" charset="0"/>
              </a:rPr>
              <a:t>使用</a:t>
            </a:r>
            <a:r>
              <a:rPr lang="en-US" altLang="zh-CN" dirty="0">
                <a:solidFill>
                  <a:srgbClr val="3F7F5F"/>
                </a:solidFill>
                <a:latin typeface="Georgia" panose="02040502050405020303" pitchFamily="18" charset="0"/>
              </a:rPr>
              <a:t>pellet</a:t>
            </a:r>
            <a:r>
              <a:rPr lang="zh-CN" altLang="en-US" dirty="0">
                <a:solidFill>
                  <a:srgbClr val="3F7F5F"/>
                </a:solidFill>
                <a:latin typeface="Georgia" panose="02040502050405020303" pitchFamily="18" charset="0"/>
              </a:rPr>
              <a:t>推理机对本体推理</a:t>
            </a:r>
          </a:p>
          <a:p>
            <a:r>
              <a:rPr lang="en-US" altLang="zh-CN" dirty="0">
                <a:solidFill>
                  <a:srgbClr val="000000"/>
                </a:solidFill>
                <a:latin typeface="Georgia" panose="02040502050405020303" pitchFamily="18" charset="0"/>
              </a:rPr>
              <a:t>        </a:t>
            </a:r>
            <a:r>
              <a:rPr lang="en-US" altLang="zh-CN" dirty="0" err="1">
                <a:solidFill>
                  <a:srgbClr val="000000"/>
                </a:solidFill>
                <a:latin typeface="Georgia" panose="02040502050405020303" pitchFamily="18" charset="0"/>
              </a:rPr>
              <a:t>OWLReasonerFactory</a:t>
            </a:r>
            <a:r>
              <a:rPr lang="en-US" altLang="zh-CN" dirty="0">
                <a:solidFill>
                  <a:srgbClr val="000000"/>
                </a:solidFill>
                <a:latin typeface="Georgia" panose="02040502050405020303" pitchFamily="18" charset="0"/>
              </a:rPr>
              <a:t> </a:t>
            </a:r>
            <a:r>
              <a:rPr lang="en-US" altLang="zh-CN" dirty="0" err="1">
                <a:solidFill>
                  <a:srgbClr val="6A3E3E"/>
                </a:solidFill>
                <a:latin typeface="Georgia" panose="02040502050405020303" pitchFamily="18" charset="0"/>
              </a:rPr>
              <a:t>reasonerFactory</a:t>
            </a:r>
            <a:r>
              <a:rPr lang="en-US" altLang="zh-CN" dirty="0">
                <a:solidFill>
                  <a:srgbClr val="000000"/>
                </a:solidFill>
                <a:latin typeface="Georgia" panose="02040502050405020303" pitchFamily="18" charset="0"/>
              </a:rPr>
              <a:t> = </a:t>
            </a:r>
            <a:r>
              <a:rPr lang="en-US" altLang="zh-CN" dirty="0" err="1">
                <a:solidFill>
                  <a:srgbClr val="000000"/>
                </a:solidFill>
                <a:latin typeface="Georgia" panose="02040502050405020303" pitchFamily="18" charset="0"/>
              </a:rPr>
              <a:t>PelletReasonerFactory.</a:t>
            </a:r>
            <a:r>
              <a:rPr lang="en-US" altLang="zh-CN" i="1" dirty="0" err="1">
                <a:solidFill>
                  <a:srgbClr val="000000"/>
                </a:solidFill>
                <a:latin typeface="Georgia" panose="02040502050405020303" pitchFamily="18" charset="0"/>
              </a:rPr>
              <a:t>getInstance</a:t>
            </a:r>
            <a:r>
              <a:rPr lang="en-US" altLang="zh-CN" i="1" dirty="0">
                <a:solidFill>
                  <a:srgbClr val="000000"/>
                </a:solidFill>
                <a:latin typeface="Georgia" panose="02040502050405020303" pitchFamily="18" charset="0"/>
              </a:rPr>
              <a:t>(); </a:t>
            </a:r>
          </a:p>
          <a:p>
            <a:r>
              <a:rPr lang="en-US" altLang="zh-CN" dirty="0">
                <a:solidFill>
                  <a:srgbClr val="000000"/>
                </a:solidFill>
                <a:latin typeface="Georgia" panose="02040502050405020303" pitchFamily="18" charset="0"/>
              </a:rPr>
              <a:t>        </a:t>
            </a:r>
            <a:r>
              <a:rPr lang="en-US" altLang="zh-CN" dirty="0" err="1">
                <a:solidFill>
                  <a:srgbClr val="000000"/>
                </a:solidFill>
                <a:latin typeface="Georgia" panose="02040502050405020303" pitchFamily="18" charset="0"/>
              </a:rPr>
              <a:t>OWLReasoner</a:t>
            </a:r>
            <a:r>
              <a:rPr lang="en-US" altLang="zh-CN" dirty="0">
                <a:solidFill>
                  <a:srgbClr val="000000"/>
                </a:solidFill>
                <a:latin typeface="Georgia" panose="02040502050405020303" pitchFamily="18" charset="0"/>
              </a:rPr>
              <a:t> </a:t>
            </a:r>
            <a:r>
              <a:rPr lang="en-US" altLang="zh-CN" dirty="0">
                <a:solidFill>
                  <a:srgbClr val="6A3E3E"/>
                </a:solidFill>
                <a:latin typeface="Georgia" panose="02040502050405020303" pitchFamily="18" charset="0"/>
              </a:rPr>
              <a:t>reasoner</a:t>
            </a:r>
            <a:r>
              <a:rPr lang="en-US" altLang="zh-CN" dirty="0">
                <a:solidFill>
                  <a:srgbClr val="000000"/>
                </a:solidFill>
                <a:latin typeface="Georgia" panose="02040502050405020303" pitchFamily="18" charset="0"/>
              </a:rPr>
              <a:t> = </a:t>
            </a:r>
            <a:r>
              <a:rPr lang="en-US" altLang="zh-CN" dirty="0" err="1">
                <a:solidFill>
                  <a:srgbClr val="6A3E3E"/>
                </a:solidFill>
                <a:latin typeface="Georgia" panose="02040502050405020303" pitchFamily="18" charset="0"/>
              </a:rPr>
              <a:t>reasonerFactory</a:t>
            </a:r>
            <a:r>
              <a:rPr lang="en-US" altLang="zh-CN" dirty="0" err="1">
                <a:solidFill>
                  <a:srgbClr val="000000"/>
                </a:solidFill>
                <a:latin typeface="Georgia" panose="02040502050405020303" pitchFamily="18" charset="0"/>
              </a:rPr>
              <a:t>.createReasoner</a:t>
            </a:r>
            <a:r>
              <a:rPr lang="en-US" altLang="zh-CN" dirty="0">
                <a:solidFill>
                  <a:srgbClr val="000000"/>
                </a:solidFill>
                <a:latin typeface="Georgia" panose="02040502050405020303" pitchFamily="18" charset="0"/>
              </a:rPr>
              <a:t>(</a:t>
            </a:r>
            <a:r>
              <a:rPr lang="en-US" altLang="zh-CN" dirty="0">
                <a:solidFill>
                  <a:srgbClr val="6A3E3E"/>
                </a:solidFill>
                <a:latin typeface="Georgia" panose="02040502050405020303" pitchFamily="18" charset="0"/>
              </a:rPr>
              <a:t>ontology</a:t>
            </a:r>
            <a:r>
              <a:rPr lang="en-US" altLang="zh-CN" dirty="0">
                <a:solidFill>
                  <a:srgbClr val="000000"/>
                </a:solidFill>
                <a:latin typeface="Georgia" panose="02040502050405020303" pitchFamily="18" charset="0"/>
              </a:rPr>
              <a:t>, </a:t>
            </a:r>
            <a:r>
              <a:rPr lang="en-US" altLang="zh-CN" b="1" dirty="0">
                <a:solidFill>
                  <a:srgbClr val="7F0055"/>
                </a:solidFill>
                <a:latin typeface="Georgia" panose="02040502050405020303" pitchFamily="18" charset="0"/>
              </a:rPr>
              <a:t>new</a:t>
            </a:r>
            <a:r>
              <a:rPr lang="en-US" altLang="zh-CN" b="1" dirty="0">
                <a:solidFill>
                  <a:srgbClr val="000000"/>
                </a:solidFill>
                <a:latin typeface="Georgia" panose="02040502050405020303" pitchFamily="18" charset="0"/>
              </a:rPr>
              <a:t> </a:t>
            </a:r>
            <a:r>
              <a:rPr lang="en-US" altLang="zh-CN" b="1" dirty="0" err="1">
                <a:solidFill>
                  <a:srgbClr val="000000"/>
                </a:solidFill>
                <a:latin typeface="Georgia" panose="02040502050405020303" pitchFamily="18" charset="0"/>
              </a:rPr>
              <a:t>SimpleConfiguration</a:t>
            </a:r>
            <a:r>
              <a:rPr lang="en-US" altLang="zh-CN" b="1" dirty="0">
                <a:solidFill>
                  <a:srgbClr val="000000"/>
                </a:solidFill>
                <a:latin typeface="Georgia" panose="02040502050405020303" pitchFamily="18" charset="0"/>
              </a:rPr>
              <a:t>());</a:t>
            </a:r>
          </a:p>
          <a:p>
            <a:r>
              <a:rPr lang="en-US" altLang="zh-CN" dirty="0">
                <a:solidFill>
                  <a:srgbClr val="000000"/>
                </a:solidFill>
                <a:latin typeface="Georgia" panose="02040502050405020303" pitchFamily="18" charset="0"/>
              </a:rPr>
              <a:t>        </a:t>
            </a:r>
            <a:r>
              <a:rPr lang="en-US" altLang="zh-CN" b="1" dirty="0">
                <a:solidFill>
                  <a:srgbClr val="7F0055"/>
                </a:solidFill>
                <a:latin typeface="Georgia" panose="02040502050405020303" pitchFamily="18" charset="0"/>
              </a:rPr>
              <a:t>if</a:t>
            </a:r>
            <a:r>
              <a:rPr lang="en-US" altLang="zh-CN" b="1" dirty="0">
                <a:solidFill>
                  <a:srgbClr val="000000"/>
                </a:solidFill>
                <a:latin typeface="Georgia" panose="02040502050405020303" pitchFamily="18" charset="0"/>
              </a:rPr>
              <a:t>(!</a:t>
            </a:r>
            <a:r>
              <a:rPr lang="en-US" altLang="zh-CN" b="1" dirty="0" err="1">
                <a:solidFill>
                  <a:srgbClr val="6A3E3E"/>
                </a:solidFill>
                <a:latin typeface="Georgia" panose="02040502050405020303" pitchFamily="18" charset="0"/>
              </a:rPr>
              <a:t>reasoner</a:t>
            </a:r>
            <a:r>
              <a:rPr lang="en-US" altLang="zh-CN" b="1" dirty="0" err="1">
                <a:solidFill>
                  <a:srgbClr val="000000"/>
                </a:solidFill>
                <a:latin typeface="Georgia" panose="02040502050405020303" pitchFamily="18" charset="0"/>
              </a:rPr>
              <a:t>.isConsistent</a:t>
            </a:r>
            <a:r>
              <a:rPr lang="en-US" altLang="zh-CN" b="1" dirty="0">
                <a:solidFill>
                  <a:srgbClr val="000000"/>
                </a:solidFill>
                <a:latin typeface="Georgia" panose="02040502050405020303" pitchFamily="18" charset="0"/>
              </a:rPr>
              <a:t>()){</a:t>
            </a:r>
          </a:p>
          <a:p>
            <a:r>
              <a:rPr lang="en-US" altLang="zh-CN" dirty="0">
                <a:solidFill>
                  <a:srgbClr val="000000"/>
                </a:solidFill>
                <a:latin typeface="Georgia" panose="02040502050405020303" pitchFamily="18" charset="0"/>
              </a:rPr>
              <a:t>        </a:t>
            </a:r>
            <a:r>
              <a:rPr lang="en-US" altLang="zh-CN" dirty="0" err="1">
                <a:solidFill>
                  <a:srgbClr val="000000"/>
                </a:solidFill>
                <a:latin typeface="Georgia" panose="02040502050405020303" pitchFamily="18" charset="0"/>
              </a:rPr>
              <a:t>System.</a:t>
            </a:r>
            <a:r>
              <a:rPr lang="en-US" altLang="zh-CN" b="1" i="1" dirty="0" err="1">
                <a:solidFill>
                  <a:srgbClr val="0000C0"/>
                </a:solidFill>
                <a:latin typeface="Georgia" panose="02040502050405020303" pitchFamily="18" charset="0"/>
              </a:rPr>
              <a:t>out</a:t>
            </a:r>
            <a:r>
              <a:rPr lang="en-US" altLang="zh-CN" b="1" i="1" dirty="0" err="1">
                <a:solidFill>
                  <a:srgbClr val="000000"/>
                </a:solidFill>
                <a:latin typeface="Georgia" panose="02040502050405020303" pitchFamily="18" charset="0"/>
              </a:rPr>
              <a:t>.println</a:t>
            </a:r>
            <a:r>
              <a:rPr lang="en-US" altLang="zh-CN" b="1" i="1" dirty="0">
                <a:solidFill>
                  <a:srgbClr val="000000"/>
                </a:solidFill>
                <a:latin typeface="Georgia" panose="02040502050405020303" pitchFamily="18" charset="0"/>
              </a:rPr>
              <a:t>(</a:t>
            </a:r>
            <a:r>
              <a:rPr lang="en-US" altLang="zh-CN" b="1" i="1" dirty="0">
                <a:solidFill>
                  <a:srgbClr val="2A00FF"/>
                </a:solidFill>
                <a:latin typeface="Georgia" panose="02040502050405020303" pitchFamily="18" charset="0"/>
              </a:rPr>
              <a:t>"</a:t>
            </a:r>
            <a:r>
              <a:rPr lang="zh-CN" altLang="en-US" b="1" i="1" dirty="0">
                <a:solidFill>
                  <a:srgbClr val="2A00FF"/>
                </a:solidFill>
                <a:latin typeface="Georgia" panose="02040502050405020303" pitchFamily="18" charset="0"/>
              </a:rPr>
              <a:t>本体不一致</a:t>
            </a:r>
            <a:r>
              <a:rPr lang="en-US" altLang="zh-CN" b="1" i="1" dirty="0">
                <a:solidFill>
                  <a:srgbClr val="2A00FF"/>
                </a:solidFill>
                <a:latin typeface="Georgia" panose="02040502050405020303" pitchFamily="18" charset="0"/>
              </a:rPr>
              <a:t>"</a:t>
            </a:r>
            <a:r>
              <a:rPr lang="en-US" altLang="zh-CN" b="1" i="1" dirty="0">
                <a:solidFill>
                  <a:srgbClr val="000000"/>
                </a:solidFill>
                <a:latin typeface="Georgia" panose="02040502050405020303" pitchFamily="18" charset="0"/>
              </a:rPr>
              <a:t>);</a:t>
            </a:r>
          </a:p>
          <a:p>
            <a:r>
              <a:rPr lang="en-US" altLang="zh-CN" dirty="0">
                <a:solidFill>
                  <a:srgbClr val="000000"/>
                </a:solidFill>
                <a:latin typeface="Georgia" panose="02040502050405020303" pitchFamily="18" charset="0"/>
              </a:rPr>
              <a:t>            </a:t>
            </a:r>
            <a:r>
              <a:rPr lang="en-US" altLang="zh-CN" dirty="0" err="1">
                <a:solidFill>
                  <a:srgbClr val="6A3E3E"/>
                </a:solidFill>
                <a:latin typeface="Georgia" panose="02040502050405020303" pitchFamily="18" charset="0"/>
              </a:rPr>
              <a:t>reasoner</a:t>
            </a:r>
            <a:r>
              <a:rPr lang="en-US" altLang="zh-CN" dirty="0" err="1">
                <a:solidFill>
                  <a:srgbClr val="000000"/>
                </a:solidFill>
                <a:latin typeface="Georgia" panose="02040502050405020303" pitchFamily="18" charset="0"/>
              </a:rPr>
              <a:t>.dispose</a:t>
            </a:r>
            <a:r>
              <a:rPr lang="en-US" altLang="zh-CN" dirty="0">
                <a:solidFill>
                  <a:srgbClr val="000000"/>
                </a:solidFill>
                <a:latin typeface="Georgia" panose="02040502050405020303" pitchFamily="18" charset="0"/>
              </a:rPr>
              <a:t>();</a:t>
            </a:r>
          </a:p>
          <a:p>
            <a:r>
              <a:rPr lang="en-US" altLang="zh-CN" dirty="0">
                <a:solidFill>
                  <a:srgbClr val="000000"/>
                </a:solidFill>
                <a:latin typeface="Georgia" panose="02040502050405020303" pitchFamily="18" charset="0"/>
              </a:rPr>
              <a:t>            </a:t>
            </a:r>
            <a:r>
              <a:rPr lang="en-US" altLang="zh-CN" dirty="0" err="1">
                <a:solidFill>
                  <a:srgbClr val="000000"/>
                </a:solidFill>
                <a:latin typeface="Georgia" panose="02040502050405020303" pitchFamily="18" charset="0"/>
              </a:rPr>
              <a:t>System.</a:t>
            </a:r>
            <a:r>
              <a:rPr lang="en-US" altLang="zh-CN" i="1" dirty="0" err="1">
                <a:solidFill>
                  <a:srgbClr val="000000"/>
                </a:solidFill>
                <a:latin typeface="Georgia" panose="02040502050405020303" pitchFamily="18" charset="0"/>
              </a:rPr>
              <a:t>exit</a:t>
            </a:r>
            <a:r>
              <a:rPr lang="en-US" altLang="zh-CN" i="1" dirty="0">
                <a:solidFill>
                  <a:srgbClr val="000000"/>
                </a:solidFill>
                <a:latin typeface="Georgia" panose="02040502050405020303" pitchFamily="18" charset="0"/>
              </a:rPr>
              <a:t>(0);</a:t>
            </a:r>
          </a:p>
          <a:p>
            <a:r>
              <a:rPr lang="zh-CN" altLang="en-US" dirty="0">
                <a:solidFill>
                  <a:srgbClr val="000000"/>
                </a:solidFill>
                <a:latin typeface="Georgia" panose="02040502050405020303" pitchFamily="18" charset="0"/>
              </a:rPr>
              <a:t>        </a:t>
            </a:r>
            <a:r>
              <a:rPr lang="en-US" altLang="zh-CN" dirty="0">
                <a:solidFill>
                  <a:srgbClr val="000000"/>
                </a:solidFill>
                <a:latin typeface="Georgia" panose="02040502050405020303" pitchFamily="18" charset="0"/>
              </a:rPr>
              <a:t>}</a:t>
            </a:r>
            <a:endParaRPr lang="zh-CN" altLang="en-US" dirty="0"/>
          </a:p>
        </p:txBody>
      </p:sp>
    </p:spTree>
    <p:extLst>
      <p:ext uri="{BB962C8B-B14F-4D97-AF65-F5344CB8AC3E}">
        <p14:creationId xmlns:p14="http://schemas.microsoft.com/office/powerpoint/2010/main" val="21169138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692C1-6659-4AB2-97D0-97DF6734CE2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Pellet</a:t>
            </a:r>
            <a:r>
              <a:rPr lang="zh-CN" altLang="en-US" dirty="0">
                <a:latin typeface="Times New Roman" panose="02020603050405020304" pitchFamily="18" charset="0"/>
                <a:cs typeface="Times New Roman" panose="02020603050405020304" pitchFamily="18" charset="0"/>
              </a:rPr>
              <a:t>对实例的推理</a:t>
            </a:r>
          </a:p>
        </p:txBody>
      </p:sp>
      <p:sp>
        <p:nvSpPr>
          <p:cNvPr id="4" name="矩形 3">
            <a:extLst>
              <a:ext uri="{FF2B5EF4-FFF2-40B4-BE49-F238E27FC236}">
                <a16:creationId xmlns:a16="http://schemas.microsoft.com/office/drawing/2014/main" id="{084B36D3-A364-4353-9C84-A3C306D37ED4}"/>
              </a:ext>
            </a:extLst>
          </p:cNvPr>
          <p:cNvSpPr/>
          <p:nvPr/>
        </p:nvSpPr>
        <p:spPr>
          <a:xfrm>
            <a:off x="443552" y="1728905"/>
            <a:ext cx="8700448" cy="1200329"/>
          </a:xfrm>
          <a:prstGeom prst="rect">
            <a:avLst/>
          </a:prstGeom>
        </p:spPr>
        <p:txBody>
          <a:bodyPr wrap="square">
            <a:spAutoFit/>
          </a:bodyPr>
          <a:lstStyle/>
          <a:p>
            <a:r>
              <a:rPr lang="zh-CN" altLang="en-US" sz="2400" dirty="0">
                <a:solidFill>
                  <a:srgbClr val="000000"/>
                </a:solidFill>
                <a:latin typeface="Georgia" panose="02040502050405020303" pitchFamily="18" charset="0"/>
              </a:rPr>
              <a:t> </a:t>
            </a:r>
            <a:r>
              <a:rPr lang="en-US" altLang="zh-CN" sz="2400" dirty="0">
                <a:solidFill>
                  <a:srgbClr val="3F7F5F"/>
                </a:solidFill>
                <a:latin typeface="Georgia" panose="02040502050405020303" pitchFamily="18" charset="0"/>
              </a:rPr>
              <a:t>//</a:t>
            </a:r>
            <a:r>
              <a:rPr lang="zh-CN" altLang="en-US" sz="2400" dirty="0">
                <a:solidFill>
                  <a:srgbClr val="3F7F5F"/>
                </a:solidFill>
                <a:latin typeface="Georgia" panose="02040502050405020303" pitchFamily="18" charset="0"/>
              </a:rPr>
              <a:t>在推理结果中查询名为</a:t>
            </a:r>
            <a:r>
              <a:rPr lang="en-US" altLang="zh-CN" sz="2400" dirty="0">
                <a:solidFill>
                  <a:srgbClr val="3F7F5F"/>
                </a:solidFill>
                <a:latin typeface="Georgia" panose="02040502050405020303" pitchFamily="18" charset="0"/>
              </a:rPr>
              <a:t>individual</a:t>
            </a:r>
            <a:r>
              <a:rPr lang="zh-CN" altLang="en-US" sz="2400" dirty="0">
                <a:solidFill>
                  <a:srgbClr val="3F7F5F"/>
                </a:solidFill>
                <a:latin typeface="Georgia" panose="02040502050405020303" pitchFamily="18" charset="0"/>
              </a:rPr>
              <a:t>的实例</a:t>
            </a:r>
            <a:r>
              <a:rPr lang="en-US" altLang="zh-CN" sz="2400" dirty="0" err="1">
                <a:solidFill>
                  <a:srgbClr val="3F7F5F"/>
                </a:solidFill>
                <a:latin typeface="Georgia" panose="02040502050405020303" pitchFamily="18" charset="0"/>
              </a:rPr>
              <a:t>ind</a:t>
            </a:r>
            <a:r>
              <a:rPr lang="zh-CN" altLang="en-US" sz="2400" dirty="0">
                <a:solidFill>
                  <a:srgbClr val="3F7F5F"/>
                </a:solidFill>
                <a:latin typeface="Georgia" panose="02040502050405020303" pitchFamily="18" charset="0"/>
              </a:rPr>
              <a:t>的最具体类型</a:t>
            </a:r>
          </a:p>
          <a:p>
            <a:r>
              <a:rPr lang="en-US" altLang="zh-CN" sz="2400" dirty="0">
                <a:solidFill>
                  <a:srgbClr val="000000"/>
                </a:solidFill>
                <a:latin typeface="Georgia" panose="02040502050405020303" pitchFamily="18" charset="0"/>
              </a:rPr>
              <a:t>Set&lt;</a:t>
            </a:r>
            <a:r>
              <a:rPr lang="en-US" altLang="zh-CN" sz="2400" dirty="0" err="1">
                <a:solidFill>
                  <a:srgbClr val="000000"/>
                </a:solidFill>
                <a:latin typeface="Georgia" panose="02040502050405020303" pitchFamily="18" charset="0"/>
              </a:rPr>
              <a:t>OWLClass</a:t>
            </a:r>
            <a:r>
              <a:rPr lang="en-US" altLang="zh-CN" sz="2400" dirty="0">
                <a:solidFill>
                  <a:srgbClr val="000000"/>
                </a:solidFill>
                <a:latin typeface="Georgia" panose="02040502050405020303" pitchFamily="18" charset="0"/>
              </a:rPr>
              <a:t>&gt; </a:t>
            </a:r>
            <a:r>
              <a:rPr lang="en-US" altLang="zh-CN" sz="2400" dirty="0" err="1">
                <a:solidFill>
                  <a:srgbClr val="6A3E3E"/>
                </a:solidFill>
                <a:latin typeface="Georgia" panose="02040502050405020303" pitchFamily="18" charset="0"/>
              </a:rPr>
              <a:t>assertedClasses</a:t>
            </a:r>
            <a:r>
              <a:rPr lang="en-US" altLang="zh-CN" sz="2400" dirty="0">
                <a:solidFill>
                  <a:srgbClr val="000000"/>
                </a:solidFill>
                <a:latin typeface="Georgia" panose="02040502050405020303" pitchFamily="18" charset="0"/>
              </a:rPr>
              <a:t> = </a:t>
            </a:r>
            <a:r>
              <a:rPr lang="en-US" altLang="zh-CN" sz="2400" dirty="0" err="1">
                <a:solidFill>
                  <a:srgbClr val="6A3E3E"/>
                </a:solidFill>
                <a:latin typeface="Georgia" panose="02040502050405020303" pitchFamily="18" charset="0"/>
              </a:rPr>
              <a:t>reasoner</a:t>
            </a:r>
            <a:r>
              <a:rPr lang="en-US" altLang="zh-CN" sz="2400" dirty="0" err="1">
                <a:solidFill>
                  <a:srgbClr val="000000"/>
                </a:solidFill>
                <a:latin typeface="Georgia" panose="02040502050405020303" pitchFamily="18" charset="0"/>
              </a:rPr>
              <a:t>.getTypes</a:t>
            </a:r>
            <a:r>
              <a:rPr lang="en-US" altLang="zh-CN" sz="2400" dirty="0">
                <a:solidFill>
                  <a:srgbClr val="000000"/>
                </a:solidFill>
                <a:latin typeface="Georgia" panose="02040502050405020303" pitchFamily="18" charset="0"/>
              </a:rPr>
              <a:t>(</a:t>
            </a:r>
            <a:r>
              <a:rPr lang="en-US" altLang="zh-CN" sz="2400" dirty="0" err="1">
                <a:solidFill>
                  <a:srgbClr val="6A3E3E"/>
                </a:solidFill>
                <a:latin typeface="Georgia" panose="02040502050405020303" pitchFamily="18" charset="0"/>
              </a:rPr>
              <a:t>ind</a:t>
            </a:r>
            <a:r>
              <a:rPr lang="en-US" altLang="zh-CN" sz="2400" dirty="0">
                <a:solidFill>
                  <a:srgbClr val="000000"/>
                </a:solidFill>
                <a:latin typeface="Georgia" panose="02040502050405020303" pitchFamily="18" charset="0"/>
              </a:rPr>
              <a:t>, </a:t>
            </a:r>
            <a:r>
              <a:rPr lang="en-US" altLang="zh-CN" sz="2400" b="1" dirty="0">
                <a:solidFill>
                  <a:srgbClr val="7F0055"/>
                </a:solidFill>
                <a:latin typeface="Georgia" panose="02040502050405020303" pitchFamily="18" charset="0"/>
              </a:rPr>
              <a:t>false</a:t>
            </a:r>
            <a:r>
              <a:rPr lang="en-US" altLang="zh-CN" sz="2400" b="1" dirty="0">
                <a:solidFill>
                  <a:srgbClr val="000000"/>
                </a:solidFill>
                <a:latin typeface="Georgia" panose="02040502050405020303" pitchFamily="18" charset="0"/>
              </a:rPr>
              <a:t>).</a:t>
            </a:r>
            <a:r>
              <a:rPr lang="en-US" altLang="zh-CN" sz="2400" b="1" dirty="0" err="1">
                <a:solidFill>
                  <a:srgbClr val="000000"/>
                </a:solidFill>
                <a:latin typeface="Georgia" panose="02040502050405020303" pitchFamily="18" charset="0"/>
              </a:rPr>
              <a:t>getFlattened</a:t>
            </a:r>
            <a:r>
              <a:rPr lang="en-US" altLang="zh-CN" sz="2400" b="1" dirty="0">
                <a:solidFill>
                  <a:srgbClr val="000000"/>
                </a:solidFill>
                <a:latin typeface="Georgia" panose="02040502050405020303" pitchFamily="18" charset="0"/>
              </a:rPr>
              <a:t>();</a:t>
            </a:r>
            <a:endParaRPr lang="zh-CN" altLang="en-US" sz="2400" dirty="0"/>
          </a:p>
        </p:txBody>
      </p:sp>
      <p:sp>
        <p:nvSpPr>
          <p:cNvPr id="3" name="矩形 2">
            <a:extLst>
              <a:ext uri="{FF2B5EF4-FFF2-40B4-BE49-F238E27FC236}">
                <a16:creationId xmlns:a16="http://schemas.microsoft.com/office/drawing/2014/main" id="{C029A53D-59A5-4227-AA96-C790EA56764D}"/>
              </a:ext>
            </a:extLst>
          </p:cNvPr>
          <p:cNvSpPr/>
          <p:nvPr/>
        </p:nvSpPr>
        <p:spPr>
          <a:xfrm>
            <a:off x="443551" y="3939850"/>
            <a:ext cx="8249511" cy="2677656"/>
          </a:xfrm>
          <a:prstGeom prst="rect">
            <a:avLst/>
          </a:prstGeom>
        </p:spPr>
        <p:txBody>
          <a:bodyPr wrap="square">
            <a:spAutoFit/>
          </a:bodyPr>
          <a:lstStyle/>
          <a:p>
            <a:r>
              <a:rPr lang="en-US" altLang="zh-CN" sz="2400" dirty="0">
                <a:solidFill>
                  <a:srgbClr val="3F7F5F"/>
                </a:solidFill>
                <a:latin typeface="Georgia" panose="02040502050405020303" pitchFamily="18" charset="0"/>
              </a:rPr>
              <a:t>//</a:t>
            </a:r>
            <a:r>
              <a:rPr lang="zh-CN" altLang="en-US" sz="2400" dirty="0">
                <a:solidFill>
                  <a:srgbClr val="3F7F5F"/>
                </a:solidFill>
                <a:latin typeface="Georgia" panose="02040502050405020303" pitchFamily="18" charset="0"/>
              </a:rPr>
              <a:t>获取实例属性的取值</a:t>
            </a:r>
          </a:p>
          <a:p>
            <a:r>
              <a:rPr lang="en-US" altLang="zh-CN" sz="2400" dirty="0" err="1">
                <a:solidFill>
                  <a:srgbClr val="000000"/>
                </a:solidFill>
                <a:latin typeface="Georgia" panose="02040502050405020303" pitchFamily="18" charset="0"/>
              </a:rPr>
              <a:t>NodeSet</a:t>
            </a:r>
            <a:r>
              <a:rPr lang="en-US" altLang="zh-CN" sz="2400" dirty="0">
                <a:solidFill>
                  <a:srgbClr val="000000"/>
                </a:solidFill>
                <a:latin typeface="Georgia" panose="02040502050405020303" pitchFamily="18" charset="0"/>
              </a:rPr>
              <a:t>&lt;</a:t>
            </a:r>
            <a:r>
              <a:rPr lang="en-US" altLang="zh-CN" sz="2400" dirty="0" err="1">
                <a:solidFill>
                  <a:srgbClr val="000000"/>
                </a:solidFill>
                <a:latin typeface="Georgia" panose="02040502050405020303" pitchFamily="18" charset="0"/>
              </a:rPr>
              <a:t>OWLNamedIndividual</a:t>
            </a:r>
            <a:r>
              <a:rPr lang="en-US" altLang="zh-CN" sz="2400" dirty="0">
                <a:solidFill>
                  <a:srgbClr val="000000"/>
                </a:solidFill>
                <a:latin typeface="Georgia" panose="02040502050405020303" pitchFamily="18" charset="0"/>
              </a:rPr>
              <a:t>&gt; </a:t>
            </a:r>
            <a:r>
              <a:rPr lang="en-US" altLang="zh-CN" sz="2400" dirty="0" err="1">
                <a:solidFill>
                  <a:srgbClr val="6A3E3E"/>
                </a:solidFill>
                <a:latin typeface="Georgia" panose="02040502050405020303" pitchFamily="18" charset="0"/>
              </a:rPr>
              <a:t>petValuesNodeSet</a:t>
            </a:r>
            <a:r>
              <a:rPr lang="en-US" altLang="zh-CN" sz="2400" dirty="0">
                <a:solidFill>
                  <a:srgbClr val="000000"/>
                </a:solidFill>
                <a:latin typeface="Georgia" panose="02040502050405020303" pitchFamily="18" charset="0"/>
              </a:rPr>
              <a:t> =</a:t>
            </a:r>
          </a:p>
          <a:p>
            <a:r>
              <a:rPr lang="en-US" altLang="zh-CN" sz="2400" dirty="0" err="1">
                <a:solidFill>
                  <a:srgbClr val="6A3E3E"/>
                </a:solidFill>
                <a:latin typeface="Georgia" panose="02040502050405020303" pitchFamily="18" charset="0"/>
              </a:rPr>
              <a:t>reasoner</a:t>
            </a:r>
            <a:r>
              <a:rPr lang="en-US" altLang="zh-CN" sz="2400" dirty="0" err="1">
                <a:solidFill>
                  <a:srgbClr val="000000"/>
                </a:solidFill>
                <a:latin typeface="Georgia" panose="02040502050405020303" pitchFamily="18" charset="0"/>
              </a:rPr>
              <a:t>.getObjectPropertyValues</a:t>
            </a:r>
            <a:r>
              <a:rPr lang="en-US" altLang="zh-CN" sz="2400" dirty="0">
                <a:solidFill>
                  <a:srgbClr val="000000"/>
                </a:solidFill>
                <a:latin typeface="Georgia" panose="02040502050405020303" pitchFamily="18" charset="0"/>
              </a:rPr>
              <a:t>(</a:t>
            </a:r>
            <a:r>
              <a:rPr lang="en-US" altLang="zh-CN" sz="2400" dirty="0" err="1">
                <a:solidFill>
                  <a:srgbClr val="6A3E3E"/>
                </a:solidFill>
                <a:latin typeface="Georgia" panose="02040502050405020303" pitchFamily="18" charset="0"/>
              </a:rPr>
              <a:t>ind</a:t>
            </a:r>
            <a:r>
              <a:rPr lang="en-US" altLang="zh-CN" sz="2400" dirty="0">
                <a:solidFill>
                  <a:srgbClr val="000000"/>
                </a:solidFill>
                <a:latin typeface="Georgia" panose="02040502050405020303" pitchFamily="18" charset="0"/>
              </a:rPr>
              <a:t>, </a:t>
            </a:r>
            <a:r>
              <a:rPr lang="en-US" altLang="zh-CN" sz="2400" dirty="0" err="1">
                <a:solidFill>
                  <a:srgbClr val="6A3E3E"/>
                </a:solidFill>
                <a:latin typeface="Georgia" panose="02040502050405020303" pitchFamily="18" charset="0"/>
              </a:rPr>
              <a:t>factory</a:t>
            </a:r>
            <a:r>
              <a:rPr lang="en-US" altLang="zh-CN" sz="2400" dirty="0" err="1">
                <a:solidFill>
                  <a:srgbClr val="000000"/>
                </a:solidFill>
                <a:latin typeface="Georgia" panose="02040502050405020303" pitchFamily="18" charset="0"/>
              </a:rPr>
              <a:t>.getOWLObjectProperty</a:t>
            </a:r>
            <a:r>
              <a:rPr lang="en-US" altLang="zh-CN" sz="2400" dirty="0">
                <a:solidFill>
                  <a:srgbClr val="000000"/>
                </a:solidFill>
                <a:latin typeface="Georgia" panose="02040502050405020303" pitchFamily="18" charset="0"/>
              </a:rPr>
              <a:t>(</a:t>
            </a:r>
            <a:r>
              <a:rPr lang="en-US" altLang="zh-CN" sz="2400" dirty="0" err="1">
                <a:solidFill>
                  <a:srgbClr val="000000"/>
                </a:solidFill>
                <a:latin typeface="Georgia" panose="02040502050405020303" pitchFamily="18" charset="0"/>
              </a:rPr>
              <a:t>IRI.</a:t>
            </a:r>
            <a:r>
              <a:rPr lang="en-US" altLang="zh-CN" sz="2400" i="1" dirty="0" err="1">
                <a:solidFill>
                  <a:srgbClr val="000000"/>
                </a:solidFill>
                <a:latin typeface="Georgia" panose="02040502050405020303" pitchFamily="18" charset="0"/>
              </a:rPr>
              <a:t>create</a:t>
            </a:r>
            <a:r>
              <a:rPr lang="en-US" altLang="zh-CN" sz="2400" i="1" dirty="0">
                <a:solidFill>
                  <a:srgbClr val="000000"/>
                </a:solidFill>
                <a:latin typeface="Georgia" panose="02040502050405020303" pitchFamily="18" charset="0"/>
              </a:rPr>
              <a:t>(</a:t>
            </a:r>
            <a:r>
              <a:rPr lang="en-US" altLang="zh-CN" sz="2400" i="1" dirty="0">
                <a:solidFill>
                  <a:srgbClr val="6A3E3E"/>
                </a:solidFill>
                <a:latin typeface="Georgia" panose="02040502050405020303" pitchFamily="18" charset="0"/>
              </a:rPr>
              <a:t>ns</a:t>
            </a:r>
            <a:r>
              <a:rPr lang="en-US" altLang="zh-CN" sz="2400" i="1" dirty="0">
                <a:solidFill>
                  <a:srgbClr val="000000"/>
                </a:solidFill>
                <a:latin typeface="Georgia" panose="02040502050405020303" pitchFamily="18" charset="0"/>
              </a:rPr>
              <a:t>+</a:t>
            </a:r>
            <a:r>
              <a:rPr lang="en-US" altLang="zh-CN" sz="2400" i="1" dirty="0">
                <a:solidFill>
                  <a:srgbClr val="2A00FF"/>
                </a:solidFill>
                <a:latin typeface="Georgia" panose="02040502050405020303" pitchFamily="18" charset="0"/>
              </a:rPr>
              <a:t>"</a:t>
            </a:r>
            <a:r>
              <a:rPr lang="en-US" altLang="zh-CN" sz="2400" i="1" dirty="0" err="1">
                <a:solidFill>
                  <a:srgbClr val="2A00FF"/>
                </a:solidFill>
                <a:latin typeface="Georgia" panose="02040502050405020303" pitchFamily="18" charset="0"/>
              </a:rPr>
              <a:t>inOrbit</a:t>
            </a:r>
            <a:r>
              <a:rPr lang="en-US" altLang="zh-CN" sz="2400" i="1" dirty="0">
                <a:solidFill>
                  <a:srgbClr val="2A00FF"/>
                </a:solidFill>
                <a:latin typeface="Georgia" panose="02040502050405020303" pitchFamily="18" charset="0"/>
              </a:rPr>
              <a:t>"</a:t>
            </a:r>
            <a:r>
              <a:rPr lang="en-US" altLang="zh-CN" sz="2400" i="1" dirty="0">
                <a:solidFill>
                  <a:srgbClr val="000000"/>
                </a:solidFill>
                <a:latin typeface="Georgia" panose="02040502050405020303" pitchFamily="18" charset="0"/>
              </a:rPr>
              <a:t>)));</a:t>
            </a:r>
          </a:p>
          <a:p>
            <a:r>
              <a:rPr lang="en-US" altLang="zh-CN" sz="2400" b="1" dirty="0">
                <a:solidFill>
                  <a:srgbClr val="7F0055"/>
                </a:solidFill>
                <a:latin typeface="Georgia" panose="02040502050405020303" pitchFamily="18" charset="0"/>
              </a:rPr>
              <a:t>for</a:t>
            </a:r>
            <a:r>
              <a:rPr lang="en-US" altLang="zh-CN" sz="2400" b="1" dirty="0">
                <a:solidFill>
                  <a:srgbClr val="000000"/>
                </a:solidFill>
                <a:latin typeface="Georgia" panose="02040502050405020303" pitchFamily="18" charset="0"/>
              </a:rPr>
              <a:t> (</a:t>
            </a:r>
            <a:r>
              <a:rPr lang="en-US" altLang="zh-CN" sz="2400" b="1" dirty="0" err="1">
                <a:solidFill>
                  <a:srgbClr val="000000"/>
                </a:solidFill>
                <a:latin typeface="Georgia" panose="02040502050405020303" pitchFamily="18" charset="0"/>
              </a:rPr>
              <a:t>OWLNamedIndividual</a:t>
            </a:r>
            <a:r>
              <a:rPr lang="en-US" altLang="zh-CN" sz="2400" b="1" dirty="0">
                <a:solidFill>
                  <a:srgbClr val="000000"/>
                </a:solidFill>
                <a:latin typeface="Georgia" panose="02040502050405020303" pitchFamily="18" charset="0"/>
              </a:rPr>
              <a:t> </a:t>
            </a:r>
            <a:r>
              <a:rPr lang="en-US" altLang="zh-CN" sz="2400" b="1" dirty="0">
                <a:solidFill>
                  <a:srgbClr val="6A3E3E"/>
                </a:solidFill>
                <a:latin typeface="Georgia" panose="02040502050405020303" pitchFamily="18" charset="0"/>
              </a:rPr>
              <a:t>value</a:t>
            </a:r>
            <a:r>
              <a:rPr lang="en-US" altLang="zh-CN" sz="2400" b="1" dirty="0">
                <a:solidFill>
                  <a:srgbClr val="000000"/>
                </a:solidFill>
                <a:latin typeface="Georgia" panose="02040502050405020303" pitchFamily="18" charset="0"/>
              </a:rPr>
              <a:t> :</a:t>
            </a:r>
            <a:r>
              <a:rPr lang="en-US" altLang="zh-CN" sz="2400" b="1" dirty="0" err="1">
                <a:solidFill>
                  <a:srgbClr val="6A3E3E"/>
                </a:solidFill>
                <a:latin typeface="Georgia" panose="02040502050405020303" pitchFamily="18" charset="0"/>
              </a:rPr>
              <a:t>petValuesNodeSet</a:t>
            </a:r>
            <a:r>
              <a:rPr lang="en-US" altLang="zh-CN" sz="2400" b="1" dirty="0" err="1">
                <a:solidFill>
                  <a:srgbClr val="000000"/>
                </a:solidFill>
                <a:latin typeface="Georgia" panose="02040502050405020303" pitchFamily="18" charset="0"/>
              </a:rPr>
              <a:t>.getFlattened</a:t>
            </a:r>
            <a:r>
              <a:rPr lang="en-US" altLang="zh-CN" sz="2400" b="1" dirty="0">
                <a:solidFill>
                  <a:srgbClr val="000000"/>
                </a:solidFill>
                <a:latin typeface="Georgia" panose="02040502050405020303" pitchFamily="18" charset="0"/>
              </a:rPr>
              <a:t>())</a:t>
            </a:r>
          </a:p>
          <a:p>
            <a:r>
              <a:rPr lang="en-US" altLang="zh-CN" sz="2400" dirty="0" err="1">
                <a:solidFill>
                  <a:srgbClr val="000000"/>
                </a:solidFill>
                <a:latin typeface="Georgia" panose="02040502050405020303" pitchFamily="18" charset="0"/>
              </a:rPr>
              <a:t>System.</a:t>
            </a:r>
            <a:r>
              <a:rPr lang="en-US" altLang="zh-CN" sz="2400" b="1" i="1" dirty="0" err="1">
                <a:solidFill>
                  <a:srgbClr val="0000C0"/>
                </a:solidFill>
                <a:latin typeface="Georgia" panose="02040502050405020303" pitchFamily="18" charset="0"/>
              </a:rPr>
              <a:t>out</a:t>
            </a:r>
            <a:r>
              <a:rPr lang="en-US" altLang="zh-CN" sz="2400" b="1" i="1" dirty="0" err="1">
                <a:solidFill>
                  <a:srgbClr val="000000"/>
                </a:solidFill>
                <a:latin typeface="Georgia" panose="02040502050405020303" pitchFamily="18" charset="0"/>
              </a:rPr>
              <a:t>.println</a:t>
            </a:r>
            <a:r>
              <a:rPr lang="en-US" altLang="zh-CN" sz="2400" b="1" i="1" dirty="0">
                <a:solidFill>
                  <a:srgbClr val="000000"/>
                </a:solidFill>
                <a:latin typeface="Georgia" panose="02040502050405020303" pitchFamily="18" charset="0"/>
              </a:rPr>
              <a:t>(</a:t>
            </a:r>
            <a:r>
              <a:rPr lang="en-US" altLang="zh-CN" sz="2400" b="1" i="1" dirty="0" err="1">
                <a:solidFill>
                  <a:srgbClr val="6A3E3E"/>
                </a:solidFill>
                <a:latin typeface="Georgia" panose="02040502050405020303" pitchFamily="18" charset="0"/>
              </a:rPr>
              <a:t>ind</a:t>
            </a:r>
            <a:r>
              <a:rPr lang="en-US" altLang="zh-CN" sz="2400" b="1" i="1" dirty="0">
                <a:solidFill>
                  <a:srgbClr val="000000"/>
                </a:solidFill>
                <a:latin typeface="Georgia" panose="02040502050405020303" pitchFamily="18" charset="0"/>
              </a:rPr>
              <a:t>+</a:t>
            </a:r>
            <a:r>
              <a:rPr lang="en-US" altLang="zh-CN" sz="2400" b="1" i="1" dirty="0">
                <a:solidFill>
                  <a:srgbClr val="2A00FF"/>
                </a:solidFill>
                <a:latin typeface="Georgia" panose="02040502050405020303" pitchFamily="18" charset="0"/>
              </a:rPr>
              <a:t>" </a:t>
            </a:r>
            <a:r>
              <a:rPr lang="en-US" altLang="zh-CN" sz="2400" b="1" i="1" dirty="0" err="1">
                <a:solidFill>
                  <a:srgbClr val="2A00FF"/>
                </a:solidFill>
                <a:latin typeface="Georgia" panose="02040502050405020303" pitchFamily="18" charset="0"/>
              </a:rPr>
              <a:t>inOrbit</a:t>
            </a:r>
            <a:r>
              <a:rPr lang="en-US" altLang="zh-CN" sz="2400" b="1" i="1" dirty="0">
                <a:solidFill>
                  <a:srgbClr val="2A00FF"/>
                </a:solidFill>
                <a:latin typeface="Georgia" panose="02040502050405020303" pitchFamily="18" charset="0"/>
              </a:rPr>
              <a:t> "</a:t>
            </a:r>
            <a:r>
              <a:rPr lang="en-US" altLang="zh-CN" sz="2400" b="1" i="1" dirty="0">
                <a:solidFill>
                  <a:srgbClr val="000000"/>
                </a:solidFill>
                <a:latin typeface="Georgia" panose="02040502050405020303" pitchFamily="18" charset="0"/>
              </a:rPr>
              <a:t>+</a:t>
            </a:r>
            <a:r>
              <a:rPr lang="en-US" altLang="zh-CN" sz="2400" b="1" i="1" dirty="0">
                <a:solidFill>
                  <a:srgbClr val="6A3E3E"/>
                </a:solidFill>
                <a:latin typeface="Georgia" panose="02040502050405020303" pitchFamily="18" charset="0"/>
              </a:rPr>
              <a:t>value</a:t>
            </a:r>
            <a:r>
              <a:rPr lang="en-US" altLang="zh-CN" sz="2400" b="1" i="1" dirty="0">
                <a:solidFill>
                  <a:srgbClr val="000000"/>
                </a:solidFill>
                <a:latin typeface="Georgia" panose="02040502050405020303" pitchFamily="18" charset="0"/>
              </a:rPr>
              <a:t>);</a:t>
            </a:r>
            <a:endParaRPr lang="zh-CN" altLang="en-US" sz="2400" dirty="0"/>
          </a:p>
        </p:txBody>
      </p:sp>
    </p:spTree>
    <p:extLst>
      <p:ext uri="{BB962C8B-B14F-4D97-AF65-F5344CB8AC3E}">
        <p14:creationId xmlns:p14="http://schemas.microsoft.com/office/powerpoint/2010/main" val="39028469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692C1-6659-4AB2-97D0-97DF6734CE2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Pellet</a:t>
            </a:r>
            <a:r>
              <a:rPr lang="zh-CN" altLang="en-US" dirty="0">
                <a:latin typeface="Times New Roman" panose="02020603050405020304" pitchFamily="18" charset="0"/>
                <a:cs typeface="Times New Roman" panose="02020603050405020304" pitchFamily="18" charset="0"/>
              </a:rPr>
              <a:t>对公理的解释</a:t>
            </a:r>
          </a:p>
        </p:txBody>
      </p:sp>
      <p:sp>
        <p:nvSpPr>
          <p:cNvPr id="5" name="矩形 4">
            <a:extLst>
              <a:ext uri="{FF2B5EF4-FFF2-40B4-BE49-F238E27FC236}">
                <a16:creationId xmlns:a16="http://schemas.microsoft.com/office/drawing/2014/main" id="{2AD33566-E385-4392-AA42-7E7F89303868}"/>
              </a:ext>
            </a:extLst>
          </p:cNvPr>
          <p:cNvSpPr/>
          <p:nvPr/>
        </p:nvSpPr>
        <p:spPr>
          <a:xfrm>
            <a:off x="0" y="1595021"/>
            <a:ext cx="9269260" cy="5262979"/>
          </a:xfrm>
          <a:prstGeom prst="rect">
            <a:avLst/>
          </a:prstGeom>
        </p:spPr>
        <p:txBody>
          <a:bodyPr wrap="square">
            <a:spAutoFit/>
          </a:bodyPr>
          <a:lstStyle/>
          <a:p>
            <a:r>
              <a:rPr lang="en-US" altLang="zh-CN" sz="2400" dirty="0" err="1">
                <a:solidFill>
                  <a:srgbClr val="000000"/>
                </a:solidFill>
                <a:latin typeface="Georgia" panose="02040502050405020303" pitchFamily="18" charset="0"/>
              </a:rPr>
              <a:t>OWLClass</a:t>
            </a:r>
            <a:r>
              <a:rPr lang="en-US" altLang="zh-CN" sz="2400" dirty="0">
                <a:solidFill>
                  <a:srgbClr val="000000"/>
                </a:solidFill>
                <a:latin typeface="Georgia" panose="02040502050405020303" pitchFamily="18" charset="0"/>
              </a:rPr>
              <a:t> </a:t>
            </a:r>
            <a:r>
              <a:rPr lang="en-US" altLang="zh-CN" sz="2400" dirty="0" err="1">
                <a:solidFill>
                  <a:srgbClr val="6A3E3E"/>
                </a:solidFill>
                <a:latin typeface="Georgia" panose="02040502050405020303" pitchFamily="18" charset="0"/>
              </a:rPr>
              <a:t>directClass</a:t>
            </a:r>
            <a:r>
              <a:rPr lang="en-US" altLang="zh-CN" sz="2400" dirty="0">
                <a:solidFill>
                  <a:srgbClr val="000000"/>
                </a:solidFill>
                <a:latin typeface="Georgia" panose="02040502050405020303" pitchFamily="18" charset="0"/>
              </a:rPr>
              <a:t> =</a:t>
            </a:r>
            <a:r>
              <a:rPr lang="en-US" altLang="zh-CN" sz="2400" dirty="0" err="1">
                <a:solidFill>
                  <a:srgbClr val="6A3E3E"/>
                </a:solidFill>
                <a:latin typeface="Georgia" panose="02040502050405020303" pitchFamily="18" charset="0"/>
              </a:rPr>
              <a:t>assertedClass</a:t>
            </a:r>
            <a:r>
              <a:rPr lang="en-US" altLang="zh-CN" sz="2400" dirty="0">
                <a:solidFill>
                  <a:srgbClr val="000000"/>
                </a:solidFill>
                <a:latin typeface="Georgia" panose="02040502050405020303" pitchFamily="18" charset="0"/>
              </a:rPr>
              <a:t>;</a:t>
            </a:r>
          </a:p>
          <a:p>
            <a:r>
              <a:rPr lang="en-US" altLang="zh-CN" sz="2400" dirty="0" err="1">
                <a:solidFill>
                  <a:srgbClr val="000000"/>
                </a:solidFill>
                <a:latin typeface="Georgia" panose="02040502050405020303" pitchFamily="18" charset="0"/>
              </a:rPr>
              <a:t>OWLOntologyManager</a:t>
            </a:r>
            <a:r>
              <a:rPr lang="en-US" altLang="zh-CN" sz="2400" dirty="0">
                <a:solidFill>
                  <a:srgbClr val="000000"/>
                </a:solidFill>
                <a:latin typeface="Georgia" panose="02040502050405020303" pitchFamily="18" charset="0"/>
              </a:rPr>
              <a:t> </a:t>
            </a:r>
            <a:r>
              <a:rPr lang="en-US" altLang="zh-CN" sz="2400" dirty="0">
                <a:solidFill>
                  <a:srgbClr val="6A3E3E"/>
                </a:solidFill>
                <a:latin typeface="Georgia" panose="02040502050405020303" pitchFamily="18" charset="0"/>
              </a:rPr>
              <a:t>manager</a:t>
            </a:r>
            <a:r>
              <a:rPr lang="en-US" altLang="zh-CN" sz="2400" dirty="0">
                <a:solidFill>
                  <a:srgbClr val="000000"/>
                </a:solidFill>
                <a:latin typeface="Georgia" panose="02040502050405020303" pitchFamily="18" charset="0"/>
              </a:rPr>
              <a:t>=</a:t>
            </a:r>
            <a:r>
              <a:rPr lang="en-US" altLang="zh-CN" sz="2400" dirty="0" err="1">
                <a:solidFill>
                  <a:srgbClr val="6A3E3E"/>
                </a:solidFill>
                <a:latin typeface="Georgia" panose="02040502050405020303" pitchFamily="18" charset="0"/>
              </a:rPr>
              <a:t>ontology</a:t>
            </a:r>
            <a:r>
              <a:rPr lang="en-US" altLang="zh-CN" sz="2400" dirty="0" err="1">
                <a:solidFill>
                  <a:srgbClr val="000000"/>
                </a:solidFill>
                <a:latin typeface="Georgia" panose="02040502050405020303" pitchFamily="18" charset="0"/>
              </a:rPr>
              <a:t>.getOWLOntologyManager</a:t>
            </a:r>
            <a:r>
              <a:rPr lang="en-US" altLang="zh-CN" sz="2400" dirty="0">
                <a:solidFill>
                  <a:srgbClr val="000000"/>
                </a:solidFill>
                <a:latin typeface="Georgia" panose="02040502050405020303" pitchFamily="18" charset="0"/>
              </a:rPr>
              <a:t>();</a:t>
            </a:r>
          </a:p>
          <a:p>
            <a:r>
              <a:rPr lang="en-US" altLang="zh-CN" sz="2400" dirty="0" err="1">
                <a:solidFill>
                  <a:srgbClr val="000000"/>
                </a:solidFill>
                <a:latin typeface="Georgia" panose="02040502050405020303" pitchFamily="18" charset="0"/>
              </a:rPr>
              <a:t>OWLDataFactory</a:t>
            </a:r>
            <a:r>
              <a:rPr lang="en-US" altLang="zh-CN" sz="2400" dirty="0">
                <a:solidFill>
                  <a:srgbClr val="000000"/>
                </a:solidFill>
                <a:latin typeface="Georgia" panose="02040502050405020303" pitchFamily="18" charset="0"/>
              </a:rPr>
              <a:t> </a:t>
            </a:r>
            <a:r>
              <a:rPr lang="en-US" altLang="zh-CN" sz="2400" dirty="0">
                <a:solidFill>
                  <a:srgbClr val="6A3E3E"/>
                </a:solidFill>
                <a:latin typeface="Georgia" panose="02040502050405020303" pitchFamily="18" charset="0"/>
              </a:rPr>
              <a:t>factory</a:t>
            </a:r>
            <a:r>
              <a:rPr lang="en-US" altLang="zh-CN" sz="2400" dirty="0">
                <a:solidFill>
                  <a:srgbClr val="000000"/>
                </a:solidFill>
                <a:latin typeface="Georgia" panose="02040502050405020303" pitchFamily="18" charset="0"/>
              </a:rPr>
              <a:t> = </a:t>
            </a:r>
            <a:r>
              <a:rPr lang="en-US" altLang="zh-CN" sz="2400" dirty="0" err="1">
                <a:solidFill>
                  <a:srgbClr val="6A3E3E"/>
                </a:solidFill>
                <a:latin typeface="Georgia" panose="02040502050405020303" pitchFamily="18" charset="0"/>
              </a:rPr>
              <a:t>manager</a:t>
            </a:r>
            <a:r>
              <a:rPr lang="en-US" altLang="zh-CN" sz="2400" dirty="0" err="1">
                <a:solidFill>
                  <a:srgbClr val="000000"/>
                </a:solidFill>
                <a:latin typeface="Georgia" panose="02040502050405020303" pitchFamily="18" charset="0"/>
              </a:rPr>
              <a:t>.getOWLDataFactory</a:t>
            </a:r>
            <a:r>
              <a:rPr lang="en-US" altLang="zh-CN" sz="2400" dirty="0">
                <a:solidFill>
                  <a:srgbClr val="000000"/>
                </a:solidFill>
                <a:latin typeface="Georgia" panose="02040502050405020303" pitchFamily="18" charset="0"/>
              </a:rPr>
              <a:t>(); </a:t>
            </a:r>
          </a:p>
          <a:p>
            <a:r>
              <a:rPr lang="en-US" altLang="zh-CN" sz="2400" dirty="0" err="1">
                <a:solidFill>
                  <a:srgbClr val="000000"/>
                </a:solidFill>
                <a:latin typeface="Georgia" panose="02040502050405020303" pitchFamily="18" charset="0"/>
              </a:rPr>
              <a:t>OWLClassAssertionAxiom</a:t>
            </a:r>
            <a:r>
              <a:rPr lang="en-US" altLang="zh-CN" sz="2400" dirty="0">
                <a:solidFill>
                  <a:srgbClr val="000000"/>
                </a:solidFill>
                <a:latin typeface="Georgia" panose="02040502050405020303" pitchFamily="18" charset="0"/>
              </a:rPr>
              <a:t> </a:t>
            </a:r>
            <a:r>
              <a:rPr lang="en-US" altLang="zh-CN" sz="2400" dirty="0" err="1">
                <a:solidFill>
                  <a:srgbClr val="6A3E3E"/>
                </a:solidFill>
                <a:latin typeface="Georgia" panose="02040502050405020303" pitchFamily="18" charset="0"/>
              </a:rPr>
              <a:t>axiomToExplain</a:t>
            </a:r>
            <a:r>
              <a:rPr lang="en-US" altLang="zh-CN" sz="2400" dirty="0">
                <a:solidFill>
                  <a:srgbClr val="000000"/>
                </a:solidFill>
                <a:latin typeface="Georgia" panose="02040502050405020303" pitchFamily="18" charset="0"/>
              </a:rPr>
              <a:t> = </a:t>
            </a:r>
            <a:r>
              <a:rPr lang="en-US" altLang="zh-CN" sz="2400" dirty="0" err="1">
                <a:solidFill>
                  <a:srgbClr val="6A3E3E"/>
                </a:solidFill>
                <a:latin typeface="Georgia" panose="02040502050405020303" pitchFamily="18" charset="0"/>
              </a:rPr>
              <a:t>factory</a:t>
            </a:r>
            <a:r>
              <a:rPr lang="en-US" altLang="zh-CN" sz="2400" dirty="0" err="1">
                <a:solidFill>
                  <a:srgbClr val="000000"/>
                </a:solidFill>
                <a:latin typeface="Georgia" panose="02040502050405020303" pitchFamily="18" charset="0"/>
              </a:rPr>
              <a:t>.getOWLClassAssertionAxiom</a:t>
            </a:r>
            <a:r>
              <a:rPr lang="en-US" altLang="zh-CN" sz="2400" dirty="0">
                <a:solidFill>
                  <a:srgbClr val="000000"/>
                </a:solidFill>
                <a:latin typeface="Georgia" panose="02040502050405020303" pitchFamily="18" charset="0"/>
              </a:rPr>
              <a:t>(</a:t>
            </a:r>
            <a:r>
              <a:rPr lang="en-US" altLang="zh-CN" sz="2400" dirty="0" err="1">
                <a:solidFill>
                  <a:srgbClr val="6A3E3E"/>
                </a:solidFill>
                <a:latin typeface="Georgia" panose="02040502050405020303" pitchFamily="18" charset="0"/>
              </a:rPr>
              <a:t>directClass</a:t>
            </a:r>
            <a:r>
              <a:rPr lang="en-US" altLang="zh-CN" sz="2400" dirty="0">
                <a:solidFill>
                  <a:srgbClr val="000000"/>
                </a:solidFill>
                <a:latin typeface="Georgia" panose="02040502050405020303" pitchFamily="18" charset="0"/>
              </a:rPr>
              <a:t>, </a:t>
            </a:r>
            <a:r>
              <a:rPr lang="en-US" altLang="zh-CN" sz="2400" dirty="0" err="1">
                <a:solidFill>
                  <a:srgbClr val="6A3E3E"/>
                </a:solidFill>
                <a:latin typeface="Georgia" panose="02040502050405020303" pitchFamily="18" charset="0"/>
              </a:rPr>
              <a:t>ind</a:t>
            </a:r>
            <a:r>
              <a:rPr lang="en-US" altLang="zh-CN" sz="2400" dirty="0">
                <a:solidFill>
                  <a:srgbClr val="000000"/>
                </a:solidFill>
                <a:latin typeface="Georgia" panose="02040502050405020303" pitchFamily="18" charset="0"/>
              </a:rPr>
              <a:t>); </a:t>
            </a:r>
          </a:p>
          <a:p>
            <a:r>
              <a:rPr lang="zh-CN" altLang="en-US" sz="2400" dirty="0">
                <a:solidFill>
                  <a:srgbClr val="000000"/>
                </a:solidFill>
                <a:latin typeface="Georgia" panose="02040502050405020303" pitchFamily="18" charset="0"/>
              </a:rPr>
              <a:t>        </a:t>
            </a:r>
            <a:r>
              <a:rPr lang="en-US" altLang="zh-CN" sz="2400" dirty="0">
                <a:solidFill>
                  <a:srgbClr val="3F7F5F"/>
                </a:solidFill>
                <a:latin typeface="Georgia" panose="02040502050405020303" pitchFamily="18" charset="0"/>
              </a:rPr>
              <a:t>/*</a:t>
            </a:r>
            <a:r>
              <a:rPr lang="zh-CN" altLang="en-US" sz="2400" dirty="0">
                <a:solidFill>
                  <a:srgbClr val="3F7F5F"/>
                </a:solidFill>
                <a:latin typeface="Georgia" panose="02040502050405020303" pitchFamily="18" charset="0"/>
              </a:rPr>
              <a:t>产生论断</a:t>
            </a:r>
            <a:r>
              <a:rPr lang="en-US" altLang="zh-CN" sz="2400" dirty="0" err="1">
                <a:solidFill>
                  <a:srgbClr val="6A3E3E"/>
                </a:solidFill>
                <a:latin typeface="Georgia" panose="02040502050405020303" pitchFamily="18" charset="0"/>
              </a:rPr>
              <a:t>axiomToExplain</a:t>
            </a:r>
            <a:r>
              <a:rPr lang="zh-CN" altLang="en-US" sz="2400" dirty="0">
                <a:solidFill>
                  <a:srgbClr val="6A3E3E"/>
                </a:solidFill>
                <a:latin typeface="Georgia" panose="02040502050405020303" pitchFamily="18" charset="0"/>
              </a:rPr>
              <a:t>的</a:t>
            </a:r>
            <a:r>
              <a:rPr lang="zh-CN" altLang="en-US" sz="2400" dirty="0">
                <a:solidFill>
                  <a:srgbClr val="3F7F5F"/>
                </a:solidFill>
                <a:latin typeface="Georgia" panose="02040502050405020303" pitchFamily="18" charset="0"/>
              </a:rPr>
              <a:t>解释*</a:t>
            </a:r>
            <a:r>
              <a:rPr lang="en-US" altLang="zh-CN" sz="2400" dirty="0">
                <a:solidFill>
                  <a:srgbClr val="3F7F5F"/>
                </a:solidFill>
                <a:latin typeface="Georgia" panose="02040502050405020303" pitchFamily="18" charset="0"/>
              </a:rPr>
              <a:t>/</a:t>
            </a:r>
          </a:p>
          <a:p>
            <a:r>
              <a:rPr lang="en-US" altLang="zh-CN" sz="2400" dirty="0" err="1">
                <a:solidFill>
                  <a:srgbClr val="000000"/>
                </a:solidFill>
                <a:latin typeface="Georgia" panose="02040502050405020303" pitchFamily="18" charset="0"/>
              </a:rPr>
              <a:t>DefaultExplanationGenerator</a:t>
            </a:r>
            <a:r>
              <a:rPr lang="en-US" altLang="zh-CN" sz="2400" dirty="0">
                <a:solidFill>
                  <a:srgbClr val="000000"/>
                </a:solidFill>
                <a:latin typeface="Georgia" panose="02040502050405020303" pitchFamily="18" charset="0"/>
              </a:rPr>
              <a:t> </a:t>
            </a:r>
            <a:r>
              <a:rPr lang="en-US" altLang="zh-CN" sz="2400" dirty="0" err="1">
                <a:solidFill>
                  <a:srgbClr val="6A3E3E"/>
                </a:solidFill>
                <a:latin typeface="Georgia" panose="02040502050405020303" pitchFamily="18" charset="0"/>
              </a:rPr>
              <a:t>explanationGenerator</a:t>
            </a:r>
            <a:r>
              <a:rPr lang="en-US" altLang="zh-CN" sz="2400" dirty="0">
                <a:solidFill>
                  <a:srgbClr val="000000"/>
                </a:solidFill>
                <a:latin typeface="Georgia" panose="02040502050405020303" pitchFamily="18" charset="0"/>
              </a:rPr>
              <a:t> = </a:t>
            </a:r>
          </a:p>
          <a:p>
            <a:r>
              <a:rPr lang="en-US" altLang="zh-CN" sz="2400" b="1" dirty="0">
                <a:solidFill>
                  <a:srgbClr val="7F0055"/>
                </a:solidFill>
                <a:latin typeface="Georgia" panose="02040502050405020303" pitchFamily="18" charset="0"/>
              </a:rPr>
              <a:t>new</a:t>
            </a:r>
            <a:r>
              <a:rPr lang="en-US" altLang="zh-CN" sz="2400" b="1" dirty="0">
                <a:solidFill>
                  <a:srgbClr val="000000"/>
                </a:solidFill>
                <a:latin typeface="Georgia" panose="02040502050405020303" pitchFamily="18" charset="0"/>
              </a:rPr>
              <a:t> </a:t>
            </a:r>
            <a:r>
              <a:rPr lang="en-US" altLang="zh-CN" sz="2400" b="1" dirty="0" err="1">
                <a:solidFill>
                  <a:srgbClr val="000000"/>
                </a:solidFill>
                <a:latin typeface="Georgia" panose="02040502050405020303" pitchFamily="18" charset="0"/>
              </a:rPr>
              <a:t>DefaultExplanationGenerator</a:t>
            </a:r>
            <a:r>
              <a:rPr lang="en-US" altLang="zh-CN" sz="2400" b="1" dirty="0">
                <a:solidFill>
                  <a:srgbClr val="000000"/>
                </a:solidFill>
                <a:latin typeface="Georgia" panose="02040502050405020303" pitchFamily="18" charset="0"/>
              </a:rPr>
              <a:t>( </a:t>
            </a:r>
          </a:p>
          <a:p>
            <a:r>
              <a:rPr lang="en-US" altLang="zh-CN" sz="2400" dirty="0">
                <a:solidFill>
                  <a:srgbClr val="6A3E3E"/>
                </a:solidFill>
                <a:latin typeface="Georgia" panose="02040502050405020303" pitchFamily="18" charset="0"/>
              </a:rPr>
              <a:t>manager</a:t>
            </a:r>
            <a:r>
              <a:rPr lang="en-US" altLang="zh-CN" sz="2400" dirty="0">
                <a:solidFill>
                  <a:srgbClr val="000000"/>
                </a:solidFill>
                <a:latin typeface="Georgia" panose="02040502050405020303" pitchFamily="18" charset="0"/>
              </a:rPr>
              <a:t>, </a:t>
            </a:r>
            <a:r>
              <a:rPr lang="en-US" altLang="zh-CN" sz="2400" dirty="0" err="1">
                <a:solidFill>
                  <a:srgbClr val="6A3E3E"/>
                </a:solidFill>
                <a:latin typeface="Georgia" panose="02040502050405020303" pitchFamily="18" charset="0"/>
              </a:rPr>
              <a:t>reasonerFactory</a:t>
            </a:r>
            <a:r>
              <a:rPr lang="en-US" altLang="zh-CN" sz="2400" dirty="0">
                <a:solidFill>
                  <a:srgbClr val="000000"/>
                </a:solidFill>
                <a:latin typeface="Georgia" panose="02040502050405020303" pitchFamily="18" charset="0"/>
              </a:rPr>
              <a:t>, </a:t>
            </a:r>
            <a:r>
              <a:rPr lang="en-US" altLang="zh-CN" sz="2400" dirty="0">
                <a:solidFill>
                  <a:srgbClr val="6A3E3E"/>
                </a:solidFill>
                <a:latin typeface="Georgia" panose="02040502050405020303" pitchFamily="18" charset="0"/>
              </a:rPr>
              <a:t>ontology</a:t>
            </a:r>
            <a:r>
              <a:rPr lang="en-US" altLang="zh-CN" sz="2400" dirty="0">
                <a:solidFill>
                  <a:srgbClr val="000000"/>
                </a:solidFill>
                <a:latin typeface="Georgia" panose="02040502050405020303" pitchFamily="18" charset="0"/>
              </a:rPr>
              <a:t>, </a:t>
            </a:r>
            <a:r>
              <a:rPr lang="en-US" altLang="zh-CN" sz="2400" dirty="0">
                <a:solidFill>
                  <a:srgbClr val="6A3E3E"/>
                </a:solidFill>
                <a:latin typeface="Georgia" panose="02040502050405020303" pitchFamily="18" charset="0"/>
              </a:rPr>
              <a:t>reasoner</a:t>
            </a:r>
            <a:r>
              <a:rPr lang="en-US" altLang="zh-CN" sz="2400" dirty="0">
                <a:solidFill>
                  <a:srgbClr val="000000"/>
                </a:solidFill>
                <a:latin typeface="Georgia" panose="02040502050405020303" pitchFamily="18" charset="0"/>
              </a:rPr>
              <a:t>, </a:t>
            </a:r>
            <a:r>
              <a:rPr lang="en-US" altLang="zh-CN" sz="2400" b="1" dirty="0">
                <a:solidFill>
                  <a:srgbClr val="7F0055"/>
                </a:solidFill>
                <a:latin typeface="Georgia" panose="02040502050405020303" pitchFamily="18" charset="0"/>
              </a:rPr>
              <a:t>new</a:t>
            </a:r>
            <a:r>
              <a:rPr lang="en-US" altLang="zh-CN" sz="2400" b="1" dirty="0">
                <a:solidFill>
                  <a:srgbClr val="000000"/>
                </a:solidFill>
                <a:latin typeface="Georgia" panose="02040502050405020303" pitchFamily="18" charset="0"/>
              </a:rPr>
              <a:t> </a:t>
            </a:r>
            <a:r>
              <a:rPr lang="en-US" altLang="zh-CN" sz="2400" b="1" dirty="0" err="1">
                <a:solidFill>
                  <a:srgbClr val="000000"/>
                </a:solidFill>
                <a:latin typeface="Georgia" panose="02040502050405020303" pitchFamily="18" charset="0"/>
              </a:rPr>
              <a:t>SilentExplanationProgressMonitor</a:t>
            </a:r>
            <a:r>
              <a:rPr lang="en-US" altLang="zh-CN" sz="2400" b="1" dirty="0">
                <a:solidFill>
                  <a:srgbClr val="000000"/>
                </a:solidFill>
                <a:latin typeface="Georgia" panose="02040502050405020303" pitchFamily="18" charset="0"/>
              </a:rPr>
              <a:t>()); </a:t>
            </a:r>
          </a:p>
          <a:p>
            <a:r>
              <a:rPr lang="en-US" altLang="zh-CN" sz="2400" dirty="0">
                <a:solidFill>
                  <a:srgbClr val="000000"/>
                </a:solidFill>
                <a:latin typeface="Georgia" panose="02040502050405020303" pitchFamily="18" charset="0"/>
              </a:rPr>
              <a:t>Set&lt;</a:t>
            </a:r>
            <a:r>
              <a:rPr lang="en-US" altLang="zh-CN" sz="2400" dirty="0" err="1">
                <a:solidFill>
                  <a:srgbClr val="000000"/>
                </a:solidFill>
                <a:latin typeface="Georgia" panose="02040502050405020303" pitchFamily="18" charset="0"/>
              </a:rPr>
              <a:t>OWLAxiom</a:t>
            </a:r>
            <a:r>
              <a:rPr lang="en-US" altLang="zh-CN" sz="2400" dirty="0">
                <a:solidFill>
                  <a:srgbClr val="000000"/>
                </a:solidFill>
                <a:latin typeface="Georgia" panose="02040502050405020303" pitchFamily="18" charset="0"/>
              </a:rPr>
              <a:t>&gt; </a:t>
            </a:r>
            <a:r>
              <a:rPr lang="en-US" altLang="zh-CN" sz="2400" dirty="0">
                <a:solidFill>
                  <a:srgbClr val="6A3E3E"/>
                </a:solidFill>
                <a:latin typeface="Georgia" panose="02040502050405020303" pitchFamily="18" charset="0"/>
              </a:rPr>
              <a:t>explanations</a:t>
            </a:r>
            <a:r>
              <a:rPr lang="en-US" altLang="zh-CN" sz="2400" dirty="0">
                <a:solidFill>
                  <a:srgbClr val="000000"/>
                </a:solidFill>
                <a:latin typeface="Georgia" panose="02040502050405020303" pitchFamily="18" charset="0"/>
              </a:rPr>
              <a:t> = </a:t>
            </a:r>
            <a:r>
              <a:rPr lang="en-US" altLang="zh-CN" sz="2400" dirty="0" err="1">
                <a:solidFill>
                  <a:srgbClr val="6A3E3E"/>
                </a:solidFill>
                <a:latin typeface="Georgia" panose="02040502050405020303" pitchFamily="18" charset="0"/>
              </a:rPr>
              <a:t>explanationGenerator</a:t>
            </a:r>
            <a:r>
              <a:rPr lang="en-US" altLang="zh-CN" sz="2400" dirty="0" err="1">
                <a:solidFill>
                  <a:srgbClr val="000000"/>
                </a:solidFill>
                <a:latin typeface="Georgia" panose="02040502050405020303" pitchFamily="18" charset="0"/>
              </a:rPr>
              <a:t>.getExplanation</a:t>
            </a:r>
            <a:r>
              <a:rPr lang="en-US" altLang="zh-CN" sz="2400" dirty="0">
                <a:solidFill>
                  <a:srgbClr val="000000"/>
                </a:solidFill>
                <a:latin typeface="Georgia" panose="02040502050405020303" pitchFamily="18" charset="0"/>
              </a:rPr>
              <a:t>(</a:t>
            </a:r>
            <a:r>
              <a:rPr lang="en-US" altLang="zh-CN" sz="2400" dirty="0" err="1">
                <a:solidFill>
                  <a:srgbClr val="6A3E3E"/>
                </a:solidFill>
                <a:latin typeface="Georgia" panose="02040502050405020303" pitchFamily="18" charset="0"/>
              </a:rPr>
              <a:t>axiomToExplain</a:t>
            </a:r>
            <a:r>
              <a:rPr lang="en-US" altLang="zh-CN" sz="2400" dirty="0">
                <a:solidFill>
                  <a:srgbClr val="000000"/>
                </a:solidFill>
                <a:latin typeface="Georgia" panose="02040502050405020303" pitchFamily="18" charset="0"/>
              </a:rPr>
              <a:t>); </a:t>
            </a:r>
            <a:r>
              <a:rPr lang="en-US" altLang="zh-CN" sz="2400" dirty="0">
                <a:solidFill>
                  <a:srgbClr val="3F7F5F"/>
                </a:solidFill>
                <a:latin typeface="Georgia" panose="02040502050405020303" pitchFamily="18" charset="0"/>
              </a:rPr>
              <a:t>//</a:t>
            </a:r>
            <a:r>
              <a:rPr lang="zh-CN" altLang="en-US" sz="2400" dirty="0">
                <a:solidFill>
                  <a:srgbClr val="3F7F5F"/>
                </a:solidFill>
                <a:latin typeface="Georgia" panose="02040502050405020303" pitchFamily="18" charset="0"/>
              </a:rPr>
              <a:t>得到解释集合</a:t>
            </a:r>
            <a:endParaRPr lang="zh-CN" altLang="en-US" sz="2400" dirty="0"/>
          </a:p>
        </p:txBody>
      </p:sp>
    </p:spTree>
    <p:extLst>
      <p:ext uri="{BB962C8B-B14F-4D97-AF65-F5344CB8AC3E}">
        <p14:creationId xmlns:p14="http://schemas.microsoft.com/office/powerpoint/2010/main" val="3498012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357188" y="651485"/>
            <a:ext cx="7775575" cy="633413"/>
          </a:xfrm>
          <a:prstGeom prst="rect">
            <a:avLst/>
          </a:prstGeom>
        </p:spPr>
        <p:txBody>
          <a:bodyPr/>
          <a:lstStyle/>
          <a:p>
            <a:pPr eaLnBrk="1" hangingPunct="1"/>
            <a:r>
              <a:rPr lang="zh-CN" altLang="en-US" sz="3600" dirty="0">
                <a:latin typeface="方正姚体" pitchFamily="2" charset="-122"/>
                <a:ea typeface="方正姚体" pitchFamily="2" charset="-122"/>
              </a:rPr>
              <a:t>内容提纲</a:t>
            </a:r>
            <a:endParaRPr lang="zh-CN" altLang="en-US" sz="3600" dirty="0">
              <a:solidFill>
                <a:schemeClr val="accent1"/>
              </a:solidFill>
              <a:latin typeface="方正姚体" pitchFamily="2" charset="-122"/>
              <a:ea typeface="方正姚体" pitchFamily="2" charset="-122"/>
            </a:endParaRPr>
          </a:p>
        </p:txBody>
      </p:sp>
      <p:sp>
        <p:nvSpPr>
          <p:cNvPr id="5123" name="Text Box 3"/>
          <p:cNvSpPr txBox="1">
            <a:spLocks noChangeArrowheads="1"/>
          </p:cNvSpPr>
          <p:nvPr/>
        </p:nvSpPr>
        <p:spPr bwMode="auto">
          <a:xfrm>
            <a:off x="1660525" y="722313"/>
            <a:ext cx="309563" cy="366712"/>
          </a:xfrm>
          <a:prstGeom prst="rect">
            <a:avLst/>
          </a:prstGeom>
          <a:noFill/>
          <a:ln w="9525">
            <a:noFill/>
            <a:miter lim="800000"/>
            <a:headEnd/>
            <a:tailEnd/>
          </a:ln>
        </p:spPr>
        <p:txBody>
          <a:bodyPr wrap="none">
            <a:spAutoFit/>
          </a:bodyPr>
          <a:lstStyle/>
          <a:p>
            <a:endParaRPr lang="zh-CN" altLang="en-US">
              <a:latin typeface="Arial" charset="0"/>
            </a:endParaRPr>
          </a:p>
        </p:txBody>
      </p:sp>
      <p:sp>
        <p:nvSpPr>
          <p:cNvPr id="5124" name="Rectangle 43"/>
          <p:cNvSpPr>
            <a:spLocks noChangeArrowheads="1"/>
          </p:cNvSpPr>
          <p:nvPr/>
        </p:nvSpPr>
        <p:spPr bwMode="auto">
          <a:xfrm>
            <a:off x="2009775" y="5664200"/>
            <a:ext cx="1363663" cy="365125"/>
          </a:xfrm>
          <a:prstGeom prst="rect">
            <a:avLst/>
          </a:prstGeom>
          <a:noFill/>
          <a:ln w="9525">
            <a:noFill/>
            <a:miter lim="800000"/>
            <a:headEnd/>
            <a:tailEnd/>
          </a:ln>
        </p:spPr>
        <p:txBody>
          <a:bodyPr wrap="none">
            <a:spAutoFit/>
          </a:bodyPr>
          <a:lstStyle/>
          <a:p>
            <a:pPr algn="ctr"/>
            <a:r>
              <a:rPr lang="en-US" altLang="zh-CN" b="1">
                <a:solidFill>
                  <a:srgbClr val="FFFFFF"/>
                </a:solidFill>
                <a:latin typeface="Arial" charset="0"/>
              </a:rPr>
              <a:t>Contents 1</a:t>
            </a:r>
          </a:p>
        </p:txBody>
      </p:sp>
      <p:sp>
        <p:nvSpPr>
          <p:cNvPr id="5125" name="Rectangle 44"/>
          <p:cNvSpPr>
            <a:spLocks noChangeArrowheads="1"/>
          </p:cNvSpPr>
          <p:nvPr/>
        </p:nvSpPr>
        <p:spPr bwMode="auto">
          <a:xfrm>
            <a:off x="5575300" y="5622925"/>
            <a:ext cx="1363663" cy="365125"/>
          </a:xfrm>
          <a:prstGeom prst="rect">
            <a:avLst/>
          </a:prstGeom>
          <a:noFill/>
          <a:ln w="9525">
            <a:noFill/>
            <a:miter lim="800000"/>
            <a:headEnd/>
            <a:tailEnd/>
          </a:ln>
        </p:spPr>
        <p:txBody>
          <a:bodyPr wrap="none">
            <a:spAutoFit/>
          </a:bodyPr>
          <a:lstStyle/>
          <a:p>
            <a:pPr algn="ctr"/>
            <a:r>
              <a:rPr lang="en-US" altLang="zh-CN" b="1">
                <a:solidFill>
                  <a:srgbClr val="FFFFFF"/>
                </a:solidFill>
                <a:latin typeface="Arial" charset="0"/>
              </a:rPr>
              <a:t>Contents 2</a:t>
            </a:r>
          </a:p>
        </p:txBody>
      </p:sp>
      <p:sp>
        <p:nvSpPr>
          <p:cNvPr id="5126" name="AutoShape 54"/>
          <p:cNvSpPr>
            <a:spLocks/>
          </p:cNvSpPr>
          <p:nvPr/>
        </p:nvSpPr>
        <p:spPr bwMode="auto">
          <a:xfrm rot="5400000">
            <a:off x="-1420019" y="1658144"/>
            <a:ext cx="4824413" cy="47656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401 w 21600"/>
              <a:gd name="T22" fmla="*/ 0 h 21600"/>
              <a:gd name="T23" fmla="*/ 21199 w 21600"/>
              <a:gd name="T24" fmla="*/ 13628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lnTo>
                  <a:pt x="323" y="10641"/>
                </a:lnTo>
                <a:close/>
              </a:path>
            </a:pathLst>
          </a:custGeom>
          <a:gradFill rotWithShape="0">
            <a:gsLst>
              <a:gs pos="0">
                <a:srgbClr val="003399"/>
              </a:gs>
              <a:gs pos="100000">
                <a:srgbClr val="8BA2D1"/>
              </a:gs>
            </a:gsLst>
            <a:lin ang="0" scaled="1"/>
          </a:gradFill>
          <a:ln w="9525">
            <a:noFill/>
            <a:round/>
            <a:headEnd/>
            <a:tailEnd/>
          </a:ln>
        </p:spPr>
        <p:txBody>
          <a:bodyPr wrap="none" anchor="ctr"/>
          <a:lstStyle/>
          <a:p>
            <a:endParaRPr lang="zh-CN" altLang="en-US"/>
          </a:p>
        </p:txBody>
      </p:sp>
      <p:sp>
        <p:nvSpPr>
          <p:cNvPr id="5127" name="AutoShape 55"/>
          <p:cNvSpPr>
            <a:spLocks/>
          </p:cNvSpPr>
          <p:nvPr/>
        </p:nvSpPr>
        <p:spPr bwMode="auto">
          <a:xfrm rot="5400000" flipH="1">
            <a:off x="-2013744" y="2064544"/>
            <a:ext cx="4032250" cy="39258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0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7713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gradFill rotWithShape="0">
            <a:gsLst>
              <a:gs pos="0">
                <a:srgbClr val="93A9D4"/>
              </a:gs>
              <a:gs pos="100000">
                <a:srgbClr val="003399">
                  <a:alpha val="0"/>
                </a:srgbClr>
              </a:gs>
            </a:gsLst>
            <a:lin ang="0" scaled="1"/>
          </a:gradFill>
          <a:ln w="9525">
            <a:noFill/>
            <a:round/>
            <a:headEnd/>
            <a:tailEnd/>
          </a:ln>
        </p:spPr>
        <p:txBody>
          <a:bodyPr wrap="none" anchor="ctr"/>
          <a:lstStyle/>
          <a:p>
            <a:endParaRPr lang="zh-CN" altLang="en-US"/>
          </a:p>
        </p:txBody>
      </p:sp>
      <p:sp>
        <p:nvSpPr>
          <p:cNvPr id="5128" name="AutoShape 53"/>
          <p:cNvSpPr>
            <a:spLocks noChangeArrowheads="1"/>
          </p:cNvSpPr>
          <p:nvPr/>
        </p:nvSpPr>
        <p:spPr bwMode="auto">
          <a:xfrm>
            <a:off x="3314701" y="4491038"/>
            <a:ext cx="4138285"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使用工具实现知识图谱管理</a:t>
            </a:r>
          </a:p>
        </p:txBody>
      </p:sp>
      <p:sp>
        <p:nvSpPr>
          <p:cNvPr id="5129" name="AutoShape 78"/>
          <p:cNvSpPr>
            <a:spLocks noChangeArrowheads="1"/>
          </p:cNvSpPr>
          <p:nvPr/>
        </p:nvSpPr>
        <p:spPr bwMode="auto">
          <a:xfrm>
            <a:off x="3411539" y="3652838"/>
            <a:ext cx="4721224"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a:solidFill>
                  <a:srgbClr val="000000"/>
                </a:solidFill>
                <a:latin typeface="Times New Roman" pitchFamily="18" charset="0"/>
              </a:rPr>
              <a:t>使用</a:t>
            </a:r>
            <a:r>
              <a:rPr lang="en-US" altLang="zh-CN" sz="2400" b="1" dirty="0">
                <a:solidFill>
                  <a:srgbClr val="000000"/>
                </a:solidFill>
                <a:latin typeface="Times New Roman" pitchFamily="18" charset="0"/>
              </a:rPr>
              <a:t>OWL-API</a:t>
            </a:r>
            <a:r>
              <a:rPr lang="zh-CN" altLang="en-US" sz="2400" b="1" dirty="0">
                <a:solidFill>
                  <a:srgbClr val="000000"/>
                </a:solidFill>
                <a:latin typeface="Times New Roman" pitchFamily="18" charset="0"/>
              </a:rPr>
              <a:t>实现本体编程</a:t>
            </a:r>
          </a:p>
        </p:txBody>
      </p:sp>
      <p:sp>
        <p:nvSpPr>
          <p:cNvPr id="5130" name="AutoShape 84"/>
          <p:cNvSpPr>
            <a:spLocks noChangeArrowheads="1"/>
          </p:cNvSpPr>
          <p:nvPr/>
        </p:nvSpPr>
        <p:spPr bwMode="auto">
          <a:xfrm>
            <a:off x="3251199" y="2789238"/>
            <a:ext cx="4201787"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使用</a:t>
            </a:r>
            <a:r>
              <a:rPr lang="en-US" altLang="zh-CN" sz="2400" b="1" dirty="0">
                <a:solidFill>
                  <a:srgbClr val="000000"/>
                </a:solidFill>
                <a:latin typeface="Times New Roman" pitchFamily="18" charset="0"/>
              </a:rPr>
              <a:t>Protégé</a:t>
            </a:r>
            <a:r>
              <a:rPr lang="zh-CN" altLang="en-US" sz="2400" b="1" dirty="0">
                <a:solidFill>
                  <a:srgbClr val="000000"/>
                </a:solidFill>
                <a:latin typeface="Times New Roman" pitchFamily="18" charset="0"/>
              </a:rPr>
              <a:t>调试和评估本体</a:t>
            </a:r>
          </a:p>
        </p:txBody>
      </p:sp>
      <p:sp>
        <p:nvSpPr>
          <p:cNvPr id="5131" name="AutoShape 87"/>
          <p:cNvSpPr>
            <a:spLocks noChangeArrowheads="1"/>
          </p:cNvSpPr>
          <p:nvPr/>
        </p:nvSpPr>
        <p:spPr bwMode="auto">
          <a:xfrm>
            <a:off x="2730499" y="2001838"/>
            <a:ext cx="3357149"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使用</a:t>
            </a:r>
            <a:r>
              <a:rPr lang="en-US" altLang="zh-CN" sz="2400" b="1" dirty="0">
                <a:solidFill>
                  <a:srgbClr val="000000"/>
                </a:solidFill>
                <a:latin typeface="Times New Roman" pitchFamily="18" charset="0"/>
              </a:rPr>
              <a:t>Protégé</a:t>
            </a:r>
            <a:r>
              <a:rPr lang="zh-CN" altLang="en-US" sz="2400" b="1" dirty="0">
                <a:solidFill>
                  <a:srgbClr val="000000"/>
                </a:solidFill>
                <a:latin typeface="Times New Roman" pitchFamily="18" charset="0"/>
              </a:rPr>
              <a:t>构建本体</a:t>
            </a:r>
          </a:p>
        </p:txBody>
      </p:sp>
      <p:grpSp>
        <p:nvGrpSpPr>
          <p:cNvPr id="5132" name="Group 12"/>
          <p:cNvGrpSpPr>
            <a:grpSpLocks/>
          </p:cNvGrpSpPr>
          <p:nvPr/>
        </p:nvGrpSpPr>
        <p:grpSpPr bwMode="auto">
          <a:xfrm>
            <a:off x="2413000" y="2090738"/>
            <a:ext cx="381000" cy="381000"/>
            <a:chOff x="0" y="0"/>
            <a:chExt cx="1615" cy="1615"/>
          </a:xfrm>
        </p:grpSpPr>
        <p:sp>
          <p:nvSpPr>
            <p:cNvPr id="5172" name="Oval 89"/>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73" name="Oval 90"/>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74" name="Oval 91"/>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5" name="Oval 92"/>
            <p:cNvSpPr>
              <a:spLocks noChangeArrowheads="1"/>
            </p:cNvSpPr>
            <p:nvPr/>
          </p:nvSpPr>
          <p:spPr bwMode="auto">
            <a:xfrm>
              <a:off x="175" y="175"/>
              <a:ext cx="1265" cy="1265"/>
            </a:xfrm>
            <a:prstGeom prst="ellipse">
              <a:avLst/>
            </a:prstGeom>
            <a:gradFill rotWithShape="1">
              <a:gsLst>
                <a:gs pos="0">
                  <a:srgbClr val="000000"/>
                </a:gs>
                <a:gs pos="100000">
                  <a:srgbClr val="FFCC00"/>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6" name="Oval 93"/>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7" name="Oval 94"/>
            <p:cNvSpPr>
              <a:spLocks noChangeArrowheads="1"/>
            </p:cNvSpPr>
            <p:nvPr/>
          </p:nvSpPr>
          <p:spPr bwMode="auto">
            <a:xfrm>
              <a:off x="256" y="256"/>
              <a:ext cx="1097" cy="1104"/>
            </a:xfrm>
            <a:prstGeom prst="ellipse">
              <a:avLst/>
            </a:prstGeom>
            <a:solidFill>
              <a:srgbClr val="FFFF99"/>
            </a:solidFill>
            <a:ln w="9525">
              <a:noFill/>
              <a:round/>
              <a:headEnd/>
              <a:tailEnd/>
            </a:ln>
          </p:spPr>
          <p:txBody>
            <a:bodyPr anchor="ctr">
              <a:spAutoFit/>
            </a:bodyPr>
            <a:lstStyle/>
            <a:p>
              <a:pPr algn="ctr"/>
              <a:endParaRPr lang="zh-CN" altLang="en-US">
                <a:solidFill>
                  <a:srgbClr val="000000"/>
                </a:solidFill>
              </a:endParaRPr>
            </a:p>
          </p:txBody>
        </p:sp>
      </p:grpSp>
      <p:grpSp>
        <p:nvGrpSpPr>
          <p:cNvPr id="5133" name="Group 19"/>
          <p:cNvGrpSpPr>
            <a:grpSpLocks/>
          </p:cNvGrpSpPr>
          <p:nvPr/>
        </p:nvGrpSpPr>
        <p:grpSpPr bwMode="auto">
          <a:xfrm>
            <a:off x="2946400" y="2878138"/>
            <a:ext cx="381000" cy="381000"/>
            <a:chOff x="0" y="0"/>
            <a:chExt cx="1615" cy="1615"/>
          </a:xfrm>
        </p:grpSpPr>
        <p:sp>
          <p:nvSpPr>
            <p:cNvPr id="5166" name="Oval 96"/>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7" name="Oval 97"/>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8" name="Oval 98"/>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9" name="Oval 99"/>
            <p:cNvSpPr>
              <a:spLocks noChangeArrowheads="1"/>
            </p:cNvSpPr>
            <p:nvPr/>
          </p:nvSpPr>
          <p:spPr bwMode="auto">
            <a:xfrm>
              <a:off x="175" y="175"/>
              <a:ext cx="1265" cy="1265"/>
            </a:xfrm>
            <a:prstGeom prst="ellipse">
              <a:avLst/>
            </a:prstGeom>
            <a:gradFill rotWithShape="1">
              <a:gsLst>
                <a:gs pos="0">
                  <a:srgbClr val="000000"/>
                </a:gs>
                <a:gs pos="100000">
                  <a:srgbClr val="48BE67"/>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0" name="Oval 100"/>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1" name="Oval 101"/>
            <p:cNvSpPr>
              <a:spLocks noChangeArrowheads="1"/>
            </p:cNvSpPr>
            <p:nvPr/>
          </p:nvSpPr>
          <p:spPr bwMode="auto">
            <a:xfrm>
              <a:off x="256" y="256"/>
              <a:ext cx="1097" cy="1104"/>
            </a:xfrm>
            <a:prstGeom prst="ellipse">
              <a:avLst/>
            </a:prstGeom>
            <a:solidFill>
              <a:srgbClr val="92D050"/>
            </a:solidFill>
            <a:ln w="9525">
              <a:noFill/>
              <a:round/>
              <a:headEnd/>
              <a:tailEnd/>
            </a:ln>
          </p:spPr>
          <p:txBody>
            <a:bodyPr anchor="ctr">
              <a:spAutoFit/>
            </a:bodyPr>
            <a:lstStyle/>
            <a:p>
              <a:pPr algn="ctr"/>
              <a:endParaRPr lang="zh-CN" altLang="en-US">
                <a:solidFill>
                  <a:srgbClr val="000000"/>
                </a:solidFill>
              </a:endParaRPr>
            </a:p>
          </p:txBody>
        </p:sp>
      </p:grpSp>
      <p:grpSp>
        <p:nvGrpSpPr>
          <p:cNvPr id="5134" name="Group 26"/>
          <p:cNvGrpSpPr>
            <a:grpSpLocks/>
          </p:cNvGrpSpPr>
          <p:nvPr/>
        </p:nvGrpSpPr>
        <p:grpSpPr bwMode="auto">
          <a:xfrm>
            <a:off x="3175000" y="3716338"/>
            <a:ext cx="381000" cy="381000"/>
            <a:chOff x="0" y="0"/>
            <a:chExt cx="1615" cy="1615"/>
          </a:xfrm>
        </p:grpSpPr>
        <p:sp>
          <p:nvSpPr>
            <p:cNvPr id="5160" name="Oval 103"/>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1" name="Oval 104"/>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2" name="Oval 105"/>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3" name="Oval 106"/>
            <p:cNvSpPr>
              <a:spLocks noChangeArrowheads="1"/>
            </p:cNvSpPr>
            <p:nvPr/>
          </p:nvSpPr>
          <p:spPr bwMode="auto">
            <a:xfrm>
              <a:off x="175" y="175"/>
              <a:ext cx="1265" cy="1265"/>
            </a:xfrm>
            <a:prstGeom prst="ellipse">
              <a:avLst/>
            </a:prstGeom>
            <a:gradFill rotWithShape="1">
              <a:gsLst>
                <a:gs pos="0">
                  <a:srgbClr val="21B3E1"/>
                </a:gs>
                <a:gs pos="100000">
                  <a:srgbClr val="0F5368"/>
                </a:gs>
              </a:gsLst>
              <a:lin ang="54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4" name="Oval 107"/>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65" name="Oval 108"/>
            <p:cNvSpPr>
              <a:spLocks noChangeArrowheads="1"/>
            </p:cNvSpPr>
            <p:nvPr/>
          </p:nvSpPr>
          <p:spPr bwMode="auto">
            <a:xfrm>
              <a:off x="256" y="256"/>
              <a:ext cx="1097" cy="1104"/>
            </a:xfrm>
            <a:prstGeom prst="ellipse">
              <a:avLst/>
            </a:prstGeom>
            <a:gradFill rotWithShape="1">
              <a:gsLst>
                <a:gs pos="0">
                  <a:srgbClr val="21B3E1"/>
                </a:gs>
                <a:gs pos="100000">
                  <a:srgbClr val="1057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35" name="Group 33"/>
          <p:cNvGrpSpPr>
            <a:grpSpLocks/>
          </p:cNvGrpSpPr>
          <p:nvPr/>
        </p:nvGrpSpPr>
        <p:grpSpPr bwMode="auto">
          <a:xfrm>
            <a:off x="3067050" y="4554538"/>
            <a:ext cx="381000" cy="381000"/>
            <a:chOff x="0" y="0"/>
            <a:chExt cx="1615" cy="1615"/>
          </a:xfrm>
        </p:grpSpPr>
        <p:sp>
          <p:nvSpPr>
            <p:cNvPr id="5154" name="Oval 110"/>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55" name="Oval 111"/>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6" name="Oval 112"/>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7" name="Oval 113"/>
            <p:cNvSpPr>
              <a:spLocks noChangeArrowheads="1"/>
            </p:cNvSpPr>
            <p:nvPr/>
          </p:nvSpPr>
          <p:spPr bwMode="auto">
            <a:xfrm>
              <a:off x="175" y="175"/>
              <a:ext cx="1265" cy="1265"/>
            </a:xfrm>
            <a:prstGeom prst="ellipse">
              <a:avLst/>
            </a:prstGeom>
            <a:gradFill rotWithShape="1">
              <a:gsLst>
                <a:gs pos="0">
                  <a:srgbClr val="000000"/>
                </a:gs>
                <a:gs pos="100000">
                  <a:srgbClr val="8D67E1"/>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8" name="Oval 114"/>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9" name="Oval 115"/>
            <p:cNvSpPr>
              <a:spLocks noChangeArrowheads="1"/>
            </p:cNvSpPr>
            <p:nvPr/>
          </p:nvSpPr>
          <p:spPr bwMode="auto">
            <a:xfrm>
              <a:off x="256" y="256"/>
              <a:ext cx="1097" cy="1104"/>
            </a:xfrm>
            <a:prstGeom prst="ellipse">
              <a:avLst/>
            </a:prstGeom>
            <a:gradFill rotWithShape="1">
              <a:gsLst>
                <a:gs pos="0">
                  <a:srgbClr val="8D67E1"/>
                </a:gs>
                <a:gs pos="100000">
                  <a:srgbClr val="4532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sp>
        <p:nvSpPr>
          <p:cNvPr id="5136" name="AutoShape 84"/>
          <p:cNvSpPr>
            <a:spLocks noChangeArrowheads="1"/>
          </p:cNvSpPr>
          <p:nvPr/>
        </p:nvSpPr>
        <p:spPr bwMode="auto">
          <a:xfrm>
            <a:off x="3030538" y="5365750"/>
            <a:ext cx="2174875" cy="403225"/>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cs typeface="Times New Roman" pitchFamily="18" charset="0"/>
              </a:rPr>
              <a:t>后测</a:t>
            </a:r>
          </a:p>
        </p:txBody>
      </p:sp>
      <p:grpSp>
        <p:nvGrpSpPr>
          <p:cNvPr id="5139" name="Group 50"/>
          <p:cNvGrpSpPr>
            <a:grpSpLocks/>
          </p:cNvGrpSpPr>
          <p:nvPr/>
        </p:nvGrpSpPr>
        <p:grpSpPr bwMode="auto">
          <a:xfrm>
            <a:off x="2649538" y="5372100"/>
            <a:ext cx="355600" cy="381000"/>
            <a:chOff x="0" y="0"/>
            <a:chExt cx="1615" cy="1615"/>
          </a:xfrm>
        </p:grpSpPr>
        <p:sp>
          <p:nvSpPr>
            <p:cNvPr id="5148"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9"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0"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1"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2"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3" name="Oval 122"/>
            <p:cNvSpPr>
              <a:spLocks noChangeArrowheads="1"/>
            </p:cNvSpPr>
            <p:nvPr/>
          </p:nvSpPr>
          <p:spPr bwMode="auto">
            <a:xfrm>
              <a:off x="260" y="256"/>
              <a:ext cx="1096" cy="1104"/>
            </a:xfrm>
            <a:prstGeom prst="ellipse">
              <a:avLst/>
            </a:prstGeom>
            <a:gradFill rotWithShape="1">
              <a:gsLst>
                <a:gs pos="0">
                  <a:srgbClr val="E35E23"/>
                </a:gs>
                <a:gs pos="100000">
                  <a:srgbClr val="6E2E11"/>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sp>
        <p:nvSpPr>
          <p:cNvPr id="5140" name="AutoShape 84"/>
          <p:cNvSpPr>
            <a:spLocks noChangeArrowheads="1"/>
          </p:cNvSpPr>
          <p:nvPr/>
        </p:nvSpPr>
        <p:spPr bwMode="auto">
          <a:xfrm>
            <a:off x="2227263" y="6049963"/>
            <a:ext cx="2006534" cy="403225"/>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cs typeface="Times New Roman" pitchFamily="18" charset="0"/>
              </a:rPr>
              <a:t>漫谈</a:t>
            </a:r>
          </a:p>
        </p:txBody>
      </p:sp>
      <p:grpSp>
        <p:nvGrpSpPr>
          <p:cNvPr id="5141" name="Group 50"/>
          <p:cNvGrpSpPr>
            <a:grpSpLocks/>
          </p:cNvGrpSpPr>
          <p:nvPr/>
        </p:nvGrpSpPr>
        <p:grpSpPr bwMode="auto">
          <a:xfrm>
            <a:off x="1846263" y="6029325"/>
            <a:ext cx="355600" cy="381000"/>
            <a:chOff x="0" y="0"/>
            <a:chExt cx="1615" cy="1615"/>
          </a:xfrm>
        </p:grpSpPr>
        <p:sp>
          <p:nvSpPr>
            <p:cNvPr id="5142"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3"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44"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5"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6"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47" name="Oval 122"/>
            <p:cNvSpPr>
              <a:spLocks noChangeArrowheads="1"/>
            </p:cNvSpPr>
            <p:nvPr/>
          </p:nvSpPr>
          <p:spPr bwMode="auto">
            <a:xfrm>
              <a:off x="260" y="256"/>
              <a:ext cx="1096" cy="1104"/>
            </a:xfrm>
            <a:prstGeom prst="ellipse">
              <a:avLst/>
            </a:prstGeom>
            <a:solidFill>
              <a:srgbClr val="FF0000"/>
            </a:solidFill>
            <a:ln w="9525">
              <a:noFill/>
              <a:round/>
              <a:headEnd/>
              <a:tailEnd/>
            </a:ln>
          </p:spPr>
          <p:txBody>
            <a:bodyPr anchor="ctr">
              <a:spAutoFit/>
            </a:bodyPr>
            <a:lstStyle/>
            <a:p>
              <a:pPr algn="ctr"/>
              <a:endParaRPr lang="zh-CN" altLang="en-US">
                <a:solidFill>
                  <a:srgbClr val="000000"/>
                </a:solidFill>
              </a:endParaRPr>
            </a:p>
          </p:txBody>
        </p:sp>
      </p:grpSp>
    </p:spTree>
    <p:custDataLst>
      <p:tags r:id="rId1"/>
    </p:custDataLst>
    <p:extLst>
      <p:ext uri="{BB962C8B-B14F-4D97-AF65-F5344CB8AC3E}">
        <p14:creationId xmlns:p14="http://schemas.microsoft.com/office/powerpoint/2010/main" val="774953923"/>
      </p:ext>
    </p:extLst>
  </p:cSld>
  <p:clrMapOvr>
    <a:masterClrMapping/>
  </p:clrMapOvr>
  <mc:AlternateContent xmlns:mc="http://schemas.openxmlformats.org/markup-compatibility/2006" xmlns:p14="http://schemas.microsoft.com/office/powerpoint/2010/main">
    <mc:Choice Requires="p14">
      <p:transition spd="slow" p14:dur="999" advTm="8000"/>
    </mc:Choice>
    <mc:Fallback xmlns="">
      <p:transition spd="slow" advTm="8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09632A7-F53F-4441-827D-6252576A76D4}"/>
              </a:ext>
            </a:extLst>
          </p:cNvPr>
          <p:cNvPicPr>
            <a:picLocks noChangeAspect="1"/>
          </p:cNvPicPr>
          <p:nvPr/>
        </p:nvPicPr>
        <p:blipFill>
          <a:blip r:embed="rId3"/>
          <a:stretch>
            <a:fillRect/>
          </a:stretch>
        </p:blipFill>
        <p:spPr>
          <a:xfrm>
            <a:off x="0" y="1348778"/>
            <a:ext cx="9144000" cy="6072372"/>
          </a:xfrm>
          <a:prstGeom prst="rect">
            <a:avLst/>
          </a:prstGeom>
        </p:spPr>
      </p:pic>
      <p:sp>
        <p:nvSpPr>
          <p:cNvPr id="3" name="矩形 2">
            <a:extLst>
              <a:ext uri="{FF2B5EF4-FFF2-40B4-BE49-F238E27FC236}">
                <a16:creationId xmlns:a16="http://schemas.microsoft.com/office/drawing/2014/main" id="{D0D610C6-91EB-4EE8-A1D5-E646F64B41D0}"/>
              </a:ext>
            </a:extLst>
          </p:cNvPr>
          <p:cNvSpPr/>
          <p:nvPr/>
        </p:nvSpPr>
        <p:spPr>
          <a:xfrm>
            <a:off x="2976880" y="5509222"/>
            <a:ext cx="2854960" cy="1477328"/>
          </a:xfrm>
          <a:prstGeom prst="rect">
            <a:avLst/>
          </a:prstGeom>
        </p:spPr>
        <p:txBody>
          <a:bodyPr wrap="square">
            <a:spAutoFit/>
          </a:bodyPr>
          <a:lstStyle/>
          <a:p>
            <a:r>
              <a:rPr lang="zh-CN" altLang="en-US" dirty="0">
                <a:latin typeface="Arial" pitchFamily="34" charset="0"/>
              </a:rPr>
              <a:t>针对互联网应用的特点：</a:t>
            </a:r>
          </a:p>
          <a:p>
            <a:r>
              <a:rPr lang="zh-CN" altLang="en-US" dirty="0">
                <a:latin typeface="Arial" pitchFamily="34" charset="0"/>
              </a:rPr>
              <a:t>①规模巨大，难以预知</a:t>
            </a:r>
            <a:endParaRPr lang="en-US" altLang="zh-CN" dirty="0">
              <a:latin typeface="Arial" pitchFamily="34" charset="0"/>
            </a:endParaRPr>
          </a:p>
          <a:p>
            <a:r>
              <a:rPr lang="zh-CN" altLang="en-US" dirty="0">
                <a:latin typeface="Arial" pitchFamily="34" charset="0"/>
              </a:rPr>
              <a:t>用户搜索关键词</a:t>
            </a:r>
          </a:p>
          <a:p>
            <a:r>
              <a:rPr lang="zh-CN" altLang="en-US" dirty="0">
                <a:latin typeface="Arial" pitchFamily="34" charset="0"/>
              </a:rPr>
              <a:t>②精度要求相对不高</a:t>
            </a:r>
            <a:endParaRPr lang="en-US" altLang="zh-CN" dirty="0">
              <a:latin typeface="Arial" pitchFamily="34" charset="0"/>
            </a:endParaRPr>
          </a:p>
          <a:p>
            <a:r>
              <a:rPr lang="zh-CN" altLang="en-US" dirty="0">
                <a:latin typeface="Arial" pitchFamily="34" charset="0"/>
              </a:rPr>
              <a:t>③相对简单的知识推理</a:t>
            </a:r>
            <a:endParaRPr lang="zh-CN" altLang="en-US" dirty="0"/>
          </a:p>
        </p:txBody>
      </p:sp>
    </p:spTree>
    <p:extLst>
      <p:ext uri="{BB962C8B-B14F-4D97-AF65-F5344CB8AC3E}">
        <p14:creationId xmlns:p14="http://schemas.microsoft.com/office/powerpoint/2010/main" val="9290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63468-2830-4D90-BBF9-0787564E834E}"/>
              </a:ext>
            </a:extLst>
          </p:cNvPr>
          <p:cNvSpPr>
            <a:spLocks noGrp="1"/>
          </p:cNvSpPr>
          <p:nvPr>
            <p:ph type="title"/>
          </p:nvPr>
        </p:nvSpPr>
        <p:spPr/>
        <p:txBody>
          <a:bodyPr/>
          <a:lstStyle/>
          <a:p>
            <a:r>
              <a:rPr lang="zh-CN" altLang="en-US" dirty="0"/>
              <a:t>教学目标</a:t>
            </a:r>
          </a:p>
        </p:txBody>
      </p:sp>
      <p:sp>
        <p:nvSpPr>
          <p:cNvPr id="3" name="内容占位符 2">
            <a:extLst>
              <a:ext uri="{FF2B5EF4-FFF2-40B4-BE49-F238E27FC236}">
                <a16:creationId xmlns:a16="http://schemas.microsoft.com/office/drawing/2014/main" id="{295F7AB1-46D1-4B81-9D3C-31CF65F2B1B2}"/>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使用</a:t>
            </a:r>
            <a:r>
              <a:rPr lang="en-US" altLang="zh-CN" dirty="0">
                <a:latin typeface="Times New Roman" panose="02020603050405020304" pitchFamily="18" charset="0"/>
                <a:cs typeface="Times New Roman" panose="02020603050405020304" pitchFamily="18" charset="0"/>
              </a:rPr>
              <a:t>Protégé</a:t>
            </a:r>
            <a:r>
              <a:rPr lang="zh-CN" altLang="en-US" dirty="0">
                <a:latin typeface="Times New Roman" panose="02020603050405020304" pitchFamily="18" charset="0"/>
                <a:cs typeface="Times New Roman" panose="02020603050405020304" pitchFamily="18" charset="0"/>
              </a:rPr>
              <a:t>创建</a:t>
            </a:r>
            <a:r>
              <a:rPr lang="en-US" altLang="zh-CN" dirty="0">
                <a:latin typeface="Times New Roman" panose="02020603050405020304" pitchFamily="18" charset="0"/>
                <a:cs typeface="Times New Roman" panose="02020603050405020304" pitchFamily="18" charset="0"/>
              </a:rPr>
              <a:t>OWL+SWRL</a:t>
            </a:r>
            <a:r>
              <a:rPr lang="zh-CN" altLang="en-US" dirty="0">
                <a:latin typeface="Times New Roman" panose="02020603050405020304" pitchFamily="18" charset="0"/>
                <a:cs typeface="Times New Roman" panose="02020603050405020304" pitchFamily="18" charset="0"/>
              </a:rPr>
              <a:t>本体</a:t>
            </a:r>
          </a:p>
          <a:p>
            <a:r>
              <a:rPr lang="zh-CN" altLang="en-US" dirty="0">
                <a:latin typeface="Times New Roman" panose="02020603050405020304" pitchFamily="18" charset="0"/>
                <a:cs typeface="Times New Roman" panose="02020603050405020304" pitchFamily="18" charset="0"/>
              </a:rPr>
              <a:t>使用</a:t>
            </a:r>
            <a:r>
              <a:rPr lang="en-US" altLang="zh-CN" dirty="0">
                <a:latin typeface="Times New Roman" panose="02020603050405020304" pitchFamily="18" charset="0"/>
                <a:cs typeface="Times New Roman" panose="02020603050405020304" pitchFamily="18" charset="0"/>
              </a:rPr>
              <a:t>Protégé</a:t>
            </a:r>
            <a:r>
              <a:rPr lang="zh-CN" altLang="en-US" dirty="0">
                <a:latin typeface="Times New Roman" panose="02020603050405020304" pitchFamily="18" charset="0"/>
                <a:cs typeface="Times New Roman" panose="02020603050405020304" pitchFamily="18" charset="0"/>
              </a:rPr>
              <a:t>推理</a:t>
            </a:r>
            <a:endParaRPr lang="en-US" altLang="zh-CN" dirty="0">
              <a:latin typeface="Times New Roman" panose="02020603050405020304" pitchFamily="18" charset="0"/>
              <a:cs typeface="Times New Roman" panose="02020603050405020304" pitchFamily="18" charset="0"/>
            </a:endParaRPr>
          </a:p>
          <a:p>
            <a:pPr lvl="1">
              <a:lnSpc>
                <a:spcPct val="100000"/>
              </a:lnSpc>
            </a:pPr>
            <a:r>
              <a:rPr lang="zh-CN" altLang="en-US" dirty="0">
                <a:latin typeface="Times New Roman" panose="02020603050405020304" pitchFamily="18" charset="0"/>
                <a:cs typeface="Times New Roman" panose="02020603050405020304" pitchFamily="18" charset="0"/>
              </a:rPr>
              <a:t>评估本体的一致性和找错（</a:t>
            </a:r>
            <a:r>
              <a:rPr lang="en-US" altLang="zh-CN" dirty="0">
                <a:latin typeface="Times New Roman" panose="02020603050405020304" pitchFamily="18" charset="0"/>
                <a:cs typeface="Times New Roman" panose="02020603050405020304" pitchFamily="18" charset="0"/>
              </a:rPr>
              <a:t>Debugging</a:t>
            </a:r>
            <a:r>
              <a:rPr lang="zh-CN" altLang="en-US" dirty="0">
                <a:latin typeface="Times New Roman" panose="02020603050405020304" pitchFamily="18" charset="0"/>
                <a:cs typeface="Times New Roman" panose="02020603050405020304" pitchFamily="18" charset="0"/>
              </a:rPr>
              <a:t>）</a:t>
            </a:r>
          </a:p>
          <a:p>
            <a:pPr lvl="1">
              <a:lnSpc>
                <a:spcPct val="100000"/>
              </a:lnSpc>
            </a:pPr>
            <a:r>
              <a:rPr lang="zh-CN" altLang="en-US" dirty="0">
                <a:latin typeface="Times New Roman" panose="02020603050405020304" pitchFamily="18" charset="0"/>
                <a:cs typeface="Times New Roman" panose="02020603050405020304" pitchFamily="18" charset="0"/>
              </a:rPr>
              <a:t>针对一个推理应用场景，运用</a:t>
            </a:r>
            <a:r>
              <a:rPr lang="en-US" altLang="zh-CN" dirty="0">
                <a:latin typeface="Times New Roman" panose="02020603050405020304" pitchFamily="18" charset="0"/>
                <a:cs typeface="Times New Roman" panose="02020603050405020304" pitchFamily="18" charset="0"/>
              </a:rPr>
              <a:t>Protégé</a:t>
            </a:r>
            <a:r>
              <a:rPr lang="zh-CN" altLang="en-US" dirty="0">
                <a:latin typeface="Times New Roman" panose="02020603050405020304" pitchFamily="18" charset="0"/>
                <a:cs typeface="Times New Roman" panose="02020603050405020304" pitchFamily="18" charset="0"/>
              </a:rPr>
              <a:t>构建本体，并借助推理工具推导结论</a:t>
            </a:r>
          </a:p>
        </p:txBody>
      </p:sp>
    </p:spTree>
    <p:extLst>
      <p:ext uri="{BB962C8B-B14F-4D97-AF65-F5344CB8AC3E}">
        <p14:creationId xmlns:p14="http://schemas.microsoft.com/office/powerpoint/2010/main" val="300430547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defRPr/>
            </a:pPr>
            <a:r>
              <a:rPr kumimoji="1" lang="en-US" altLang="zh-CN" sz="2400" dirty="0"/>
              <a:t>Formal</a:t>
            </a:r>
            <a:r>
              <a:rPr kumimoji="1" lang="zh-CN" altLang="en-US" sz="2400" dirty="0"/>
              <a:t> </a:t>
            </a:r>
            <a:r>
              <a:rPr kumimoji="1" lang="en-US" altLang="zh-CN" sz="2400" dirty="0"/>
              <a:t>definition:</a:t>
            </a:r>
            <a:r>
              <a:rPr kumimoji="1" lang="zh-CN" altLang="en-US" sz="2400" dirty="0"/>
              <a:t> </a:t>
            </a:r>
            <a:r>
              <a:rPr kumimoji="1" lang="en-US" altLang="zh-CN" sz="2400" dirty="0"/>
              <a:t>a</a:t>
            </a:r>
            <a:r>
              <a:rPr kumimoji="1" lang="zh-CN" altLang="en-US" sz="2400" dirty="0"/>
              <a:t> </a:t>
            </a:r>
            <a:r>
              <a:rPr kumimoji="1" lang="en-US" altLang="zh-CN" sz="2400" dirty="0">
                <a:solidFill>
                  <a:srgbClr val="FF0000"/>
                </a:solidFill>
              </a:rPr>
              <a:t>knowledge</a:t>
            </a:r>
            <a:r>
              <a:rPr kumimoji="1" lang="zh-CN" altLang="en-US" sz="2400" dirty="0">
                <a:solidFill>
                  <a:srgbClr val="FF0000"/>
                </a:solidFill>
              </a:rPr>
              <a:t> </a:t>
            </a:r>
            <a:r>
              <a:rPr kumimoji="1" lang="en-US" altLang="zh-CN" sz="2400" dirty="0">
                <a:solidFill>
                  <a:srgbClr val="FF0000"/>
                </a:solidFill>
              </a:rPr>
              <a:t>base</a:t>
            </a:r>
            <a:r>
              <a:rPr kumimoji="1" lang="zh-CN" altLang="en-US" sz="2400" dirty="0">
                <a:solidFill>
                  <a:srgbClr val="FF0000"/>
                </a:solidFill>
              </a:rPr>
              <a:t> </a:t>
            </a:r>
            <a:r>
              <a:rPr kumimoji="1" lang="en-US" altLang="zh-CN" sz="2400" dirty="0"/>
              <a:t>with</a:t>
            </a:r>
            <a:r>
              <a:rPr kumimoji="1" lang="zh-CN" altLang="en-US" sz="2400" dirty="0"/>
              <a:t> </a:t>
            </a:r>
            <a:r>
              <a:rPr kumimoji="1" lang="en-US" altLang="zh-CN" sz="2400" dirty="0">
                <a:solidFill>
                  <a:srgbClr val="FF0000"/>
                </a:solidFill>
              </a:rPr>
              <a:t>graph</a:t>
            </a:r>
            <a:r>
              <a:rPr kumimoji="1" lang="zh-CN" altLang="en-US" sz="2400" dirty="0">
                <a:solidFill>
                  <a:srgbClr val="FF0000"/>
                </a:solidFill>
              </a:rPr>
              <a:t> </a:t>
            </a:r>
            <a:r>
              <a:rPr kumimoji="1" lang="en-US" altLang="zh-CN" sz="2400" dirty="0">
                <a:solidFill>
                  <a:srgbClr val="FF0000"/>
                </a:solidFill>
              </a:rPr>
              <a:t>structure</a:t>
            </a:r>
            <a:r>
              <a:rPr kumimoji="1" lang="en-US" altLang="zh-CN" sz="2400" dirty="0"/>
              <a:t>,</a:t>
            </a:r>
            <a:r>
              <a:rPr kumimoji="1" lang="zh-CN" altLang="en-US" sz="2400" dirty="0"/>
              <a:t> </a:t>
            </a:r>
            <a:r>
              <a:rPr kumimoji="1" lang="en-US" altLang="zh-CN" sz="2400" dirty="0"/>
              <a:t>where</a:t>
            </a:r>
            <a:r>
              <a:rPr kumimoji="1" lang="zh-CN" altLang="en-US" sz="2400" dirty="0"/>
              <a:t> </a:t>
            </a:r>
            <a:r>
              <a:rPr kumimoji="1" lang="en-US" altLang="zh-CN" sz="2400" dirty="0"/>
              <a:t>the</a:t>
            </a:r>
            <a:r>
              <a:rPr kumimoji="1" lang="zh-CN" altLang="en-US" sz="2400" dirty="0"/>
              <a:t> </a:t>
            </a:r>
            <a:r>
              <a:rPr kumimoji="1" lang="en-US" altLang="zh-CN" sz="2400" dirty="0"/>
              <a:t>nodes</a:t>
            </a:r>
            <a:r>
              <a:rPr kumimoji="1" lang="zh-CN" altLang="en-US" sz="2400" dirty="0"/>
              <a:t> </a:t>
            </a:r>
            <a:r>
              <a:rPr kumimoji="1" lang="en-US" altLang="zh-CN" sz="2400" dirty="0"/>
              <a:t>are</a:t>
            </a:r>
            <a:r>
              <a:rPr kumimoji="1" lang="zh-CN" altLang="en-US" sz="2400" dirty="0"/>
              <a:t> </a:t>
            </a:r>
            <a:r>
              <a:rPr kumimoji="1" lang="en-US" altLang="zh-CN" sz="2400" dirty="0">
                <a:solidFill>
                  <a:srgbClr val="FF0000"/>
                </a:solidFill>
              </a:rPr>
              <a:t>instances</a:t>
            </a:r>
            <a:r>
              <a:rPr kumimoji="1" lang="zh-CN" altLang="en-US" sz="2400" dirty="0"/>
              <a:t> </a:t>
            </a:r>
            <a:r>
              <a:rPr kumimoji="1" lang="en-US" altLang="zh-CN" sz="2400" dirty="0"/>
              <a:t>or</a:t>
            </a:r>
            <a:r>
              <a:rPr kumimoji="1" lang="zh-CN" altLang="en-US" sz="2400" dirty="0"/>
              <a:t> </a:t>
            </a:r>
            <a:r>
              <a:rPr kumimoji="1" lang="en-US" altLang="zh-CN" sz="2400" dirty="0">
                <a:solidFill>
                  <a:srgbClr val="FF0000"/>
                </a:solidFill>
              </a:rPr>
              <a:t>concepts</a:t>
            </a:r>
            <a:r>
              <a:rPr kumimoji="1" lang="en-US" altLang="zh-CN" sz="2400" dirty="0"/>
              <a:t>,</a:t>
            </a:r>
            <a:r>
              <a:rPr kumimoji="1" lang="zh-CN" altLang="en-US" sz="2400" dirty="0"/>
              <a:t> </a:t>
            </a:r>
            <a:r>
              <a:rPr kumimoji="1" lang="en-US" altLang="zh-CN" sz="2400" dirty="0"/>
              <a:t>and</a:t>
            </a:r>
            <a:r>
              <a:rPr kumimoji="1" lang="zh-CN" altLang="en-US" sz="2400" dirty="0"/>
              <a:t> </a:t>
            </a:r>
            <a:r>
              <a:rPr kumimoji="1" lang="en-US" altLang="zh-CN" sz="2400" dirty="0"/>
              <a:t>edges</a:t>
            </a:r>
            <a:r>
              <a:rPr kumimoji="1" lang="zh-CN" altLang="en-US" sz="2400" dirty="0"/>
              <a:t> </a:t>
            </a:r>
            <a:r>
              <a:rPr kumimoji="1" lang="en-US" altLang="zh-CN" sz="2400" dirty="0"/>
              <a:t>are</a:t>
            </a:r>
            <a:r>
              <a:rPr kumimoji="1" lang="zh-CN" altLang="en-US" sz="2400" dirty="0"/>
              <a:t> </a:t>
            </a:r>
            <a:r>
              <a:rPr kumimoji="1" lang="en-US" altLang="zh-CN" sz="2400" dirty="0">
                <a:solidFill>
                  <a:srgbClr val="FF0000"/>
                </a:solidFill>
              </a:rPr>
              <a:t>relations</a:t>
            </a:r>
            <a:r>
              <a:rPr kumimoji="1" lang="zh-CN" altLang="en-US" sz="2400" dirty="0"/>
              <a:t> </a:t>
            </a:r>
            <a:r>
              <a:rPr kumimoji="1" lang="en-US" altLang="zh-CN" sz="2400" dirty="0"/>
              <a:t>between</a:t>
            </a:r>
            <a:r>
              <a:rPr kumimoji="1" lang="zh-CN" altLang="en-US" sz="2400" dirty="0"/>
              <a:t> </a:t>
            </a:r>
            <a:r>
              <a:rPr kumimoji="1" lang="en-US" altLang="zh-CN" sz="2400" dirty="0"/>
              <a:t>them</a:t>
            </a:r>
            <a:endParaRPr kumimoji="1" lang="zh-CN" altLang="en-US" sz="2400" dirty="0"/>
          </a:p>
          <a:p>
            <a:pPr lvl="1">
              <a:defRPr/>
            </a:pPr>
            <a:r>
              <a:rPr lang="en-US" altLang="zh-CN" sz="2000" dirty="0">
                <a:solidFill>
                  <a:srgbClr val="2308C2"/>
                </a:solidFill>
                <a:latin typeface="Arial" pitchFamily="34" charset="0"/>
                <a:ea typeface="宋体" pitchFamily="2" charset="-122"/>
              </a:rPr>
              <a:t>It</a:t>
            </a:r>
            <a:r>
              <a:rPr lang="zh-CN" altLang="en-US" sz="2000" dirty="0">
                <a:solidFill>
                  <a:srgbClr val="2308C2"/>
                </a:solidFill>
                <a:latin typeface="Arial" pitchFamily="34" charset="0"/>
                <a:ea typeface="宋体" pitchFamily="2" charset="-122"/>
              </a:rPr>
              <a:t> </a:t>
            </a:r>
            <a:r>
              <a:rPr lang="en-US" altLang="zh-CN" sz="2000" dirty="0">
                <a:solidFill>
                  <a:srgbClr val="2308C2"/>
                </a:solidFill>
                <a:latin typeface="Arial" pitchFamily="34" charset="0"/>
                <a:ea typeface="宋体" pitchFamily="2" charset="-122"/>
              </a:rPr>
              <a:t>is</a:t>
            </a:r>
            <a:r>
              <a:rPr lang="zh-CN" altLang="en-US" sz="2000" dirty="0">
                <a:solidFill>
                  <a:srgbClr val="2308C2"/>
                </a:solidFill>
                <a:latin typeface="Arial" pitchFamily="34" charset="0"/>
                <a:ea typeface="宋体" pitchFamily="2" charset="-122"/>
              </a:rPr>
              <a:t> </a:t>
            </a:r>
            <a:r>
              <a:rPr lang="en-US" altLang="zh-CN" sz="2000" dirty="0">
                <a:solidFill>
                  <a:srgbClr val="2308C2"/>
                </a:solidFill>
                <a:latin typeface="Arial" pitchFamily="34" charset="0"/>
                <a:ea typeface="宋体" pitchFamily="2" charset="-122"/>
              </a:rPr>
              <a:t>a</a:t>
            </a:r>
            <a:r>
              <a:rPr lang="zh-CN" altLang="en-US" sz="2000" dirty="0">
                <a:solidFill>
                  <a:srgbClr val="2308C2"/>
                </a:solidFill>
                <a:latin typeface="Arial" pitchFamily="34" charset="0"/>
                <a:ea typeface="宋体" pitchFamily="2" charset="-122"/>
              </a:rPr>
              <a:t> </a:t>
            </a:r>
            <a:r>
              <a:rPr lang="en-US" altLang="zh-CN" sz="2000" dirty="0">
                <a:solidFill>
                  <a:srgbClr val="2308C2"/>
                </a:solidFill>
                <a:latin typeface="Arial" pitchFamily="34" charset="0"/>
                <a:ea typeface="宋体" pitchFamily="2" charset="-122"/>
              </a:rPr>
              <a:t>special</a:t>
            </a:r>
            <a:r>
              <a:rPr lang="zh-CN" altLang="en-US" sz="2000" dirty="0">
                <a:solidFill>
                  <a:srgbClr val="2308C2"/>
                </a:solidFill>
                <a:latin typeface="Arial" pitchFamily="34" charset="0"/>
                <a:ea typeface="宋体" pitchFamily="2" charset="-122"/>
              </a:rPr>
              <a:t> </a:t>
            </a:r>
            <a:r>
              <a:rPr lang="en-US" altLang="zh-CN" sz="2000" dirty="0">
                <a:solidFill>
                  <a:srgbClr val="2308C2"/>
                </a:solidFill>
                <a:latin typeface="Arial" pitchFamily="34" charset="0"/>
                <a:ea typeface="宋体" pitchFamily="2" charset="-122"/>
              </a:rPr>
              <a:t>semantic</a:t>
            </a:r>
            <a:r>
              <a:rPr lang="zh-CN" altLang="en-US" sz="2000" dirty="0">
                <a:solidFill>
                  <a:srgbClr val="2308C2"/>
                </a:solidFill>
                <a:latin typeface="Arial" pitchFamily="34" charset="0"/>
                <a:ea typeface="宋体" pitchFamily="2" charset="-122"/>
              </a:rPr>
              <a:t> </a:t>
            </a:r>
            <a:r>
              <a:rPr lang="en-US" altLang="zh-CN" sz="2000" dirty="0">
                <a:solidFill>
                  <a:srgbClr val="2308C2"/>
                </a:solidFill>
                <a:latin typeface="Arial" pitchFamily="34" charset="0"/>
                <a:ea typeface="宋体" pitchFamily="2" charset="-122"/>
              </a:rPr>
              <a:t>network</a:t>
            </a:r>
            <a:endParaRPr lang="zh-CN" altLang="en-US" sz="2000" dirty="0">
              <a:solidFill>
                <a:srgbClr val="2308C2"/>
              </a:solidFill>
              <a:latin typeface="Arial" pitchFamily="34" charset="0"/>
              <a:ea typeface="宋体" pitchFamily="2" charset="-122"/>
            </a:endParaRPr>
          </a:p>
          <a:p>
            <a:pPr lvl="1">
              <a:defRPr/>
            </a:pPr>
            <a:r>
              <a:rPr lang="en-US" altLang="zh-CN" sz="2000" dirty="0">
                <a:solidFill>
                  <a:srgbClr val="2308C2"/>
                </a:solidFill>
                <a:latin typeface="Arial" pitchFamily="34" charset="0"/>
                <a:ea typeface="宋体" pitchFamily="2" charset="-122"/>
              </a:rPr>
              <a:t>It</a:t>
            </a:r>
            <a:r>
              <a:rPr lang="zh-CN" altLang="en-US" sz="2000" dirty="0">
                <a:solidFill>
                  <a:srgbClr val="2308C2"/>
                </a:solidFill>
                <a:latin typeface="Arial" pitchFamily="34" charset="0"/>
                <a:ea typeface="宋体" pitchFamily="2" charset="-122"/>
              </a:rPr>
              <a:t> </a:t>
            </a:r>
            <a:r>
              <a:rPr lang="en-US" altLang="zh-CN" sz="2000" dirty="0">
                <a:solidFill>
                  <a:srgbClr val="2308C2"/>
                </a:solidFill>
                <a:latin typeface="Arial" pitchFamily="34" charset="0"/>
                <a:ea typeface="宋体" pitchFamily="2" charset="-122"/>
              </a:rPr>
              <a:t>belongs</a:t>
            </a:r>
            <a:r>
              <a:rPr lang="zh-CN" altLang="en-US" sz="2000" dirty="0">
                <a:solidFill>
                  <a:srgbClr val="2308C2"/>
                </a:solidFill>
                <a:latin typeface="Arial" pitchFamily="34" charset="0"/>
                <a:ea typeface="宋体" pitchFamily="2" charset="-122"/>
              </a:rPr>
              <a:t> </a:t>
            </a:r>
            <a:r>
              <a:rPr lang="en-US" altLang="zh-CN" sz="2000" dirty="0">
                <a:solidFill>
                  <a:srgbClr val="2308C2"/>
                </a:solidFill>
                <a:latin typeface="Arial" pitchFamily="34" charset="0"/>
                <a:ea typeface="宋体" pitchFamily="2" charset="-122"/>
              </a:rPr>
              <a:t>to</a:t>
            </a:r>
            <a:r>
              <a:rPr lang="zh-CN" altLang="en-US" sz="2000" dirty="0">
                <a:solidFill>
                  <a:srgbClr val="2308C2"/>
                </a:solidFill>
                <a:latin typeface="Arial" pitchFamily="34" charset="0"/>
                <a:ea typeface="宋体" pitchFamily="2" charset="-122"/>
              </a:rPr>
              <a:t> </a:t>
            </a:r>
            <a:r>
              <a:rPr lang="en-US" altLang="zh-CN" sz="2000" dirty="0">
                <a:solidFill>
                  <a:srgbClr val="2308C2"/>
                </a:solidFill>
                <a:latin typeface="Arial" pitchFamily="34" charset="0"/>
                <a:ea typeface="宋体" pitchFamily="2" charset="-122"/>
              </a:rPr>
              <a:t>knowledge</a:t>
            </a:r>
            <a:r>
              <a:rPr lang="zh-CN" altLang="en-US" sz="2000" dirty="0">
                <a:solidFill>
                  <a:srgbClr val="2308C2"/>
                </a:solidFill>
                <a:latin typeface="Arial" pitchFamily="34" charset="0"/>
                <a:ea typeface="宋体" pitchFamily="2" charset="-122"/>
              </a:rPr>
              <a:t> </a:t>
            </a:r>
            <a:r>
              <a:rPr lang="en-US" altLang="zh-CN" sz="2000" dirty="0">
                <a:solidFill>
                  <a:srgbClr val="2308C2"/>
                </a:solidFill>
                <a:latin typeface="Arial" pitchFamily="34" charset="0"/>
                <a:ea typeface="宋体" pitchFamily="2" charset="-122"/>
              </a:rPr>
              <a:t>engineering</a:t>
            </a:r>
            <a:endParaRPr kumimoji="1" lang="en-US" altLang="zh-CN" sz="2400" dirty="0"/>
          </a:p>
          <a:p>
            <a:pPr>
              <a:defRPr/>
            </a:pPr>
            <a:r>
              <a:rPr kumimoji="1" lang="en-US" altLang="zh-CN" sz="2400" dirty="0"/>
              <a:t>Semantic descriptions of entities &amp; their relationships</a:t>
            </a:r>
          </a:p>
          <a:p>
            <a:pPr lvl="1">
              <a:defRPr/>
            </a:pPr>
            <a:r>
              <a:rPr lang="en-US" altLang="zh-CN" sz="2000" dirty="0">
                <a:solidFill>
                  <a:srgbClr val="2308C2"/>
                </a:solidFill>
                <a:latin typeface="Arial" pitchFamily="34" charset="0"/>
                <a:ea typeface="宋体" pitchFamily="2" charset="-122"/>
              </a:rPr>
              <a:t>Entities</a:t>
            </a:r>
            <a:r>
              <a:rPr lang="zh-CN" altLang="en-US" sz="2000" dirty="0">
                <a:solidFill>
                  <a:srgbClr val="2308C2"/>
                </a:solidFill>
                <a:latin typeface="Arial" pitchFamily="34" charset="0"/>
                <a:ea typeface="宋体" pitchFamily="2" charset="-122"/>
              </a:rPr>
              <a:t>：</a:t>
            </a:r>
            <a:r>
              <a:rPr lang="en-US" altLang="zh-CN" sz="2000" dirty="0">
                <a:solidFill>
                  <a:srgbClr val="2308C2"/>
                </a:solidFill>
                <a:latin typeface="Arial" pitchFamily="34" charset="0"/>
                <a:ea typeface="宋体" pitchFamily="2" charset="-122"/>
              </a:rPr>
              <a:t>real world objects (e.g. things, places, people) and abstract concepts (e.g. professions, religions)</a:t>
            </a:r>
          </a:p>
          <a:p>
            <a:pPr lvl="1">
              <a:defRPr/>
            </a:pPr>
            <a:r>
              <a:rPr kumimoji="1" lang="en-US" altLang="zh-CN" sz="2000" dirty="0">
                <a:solidFill>
                  <a:srgbClr val="2308C2"/>
                </a:solidFill>
                <a:latin typeface="Arial" pitchFamily="34" charset="0"/>
                <a:ea typeface="宋体" pitchFamily="2" charset="-122"/>
              </a:rPr>
              <a:t>Relationships: graph-based data model where relationships are first-class</a:t>
            </a:r>
          </a:p>
          <a:p>
            <a:pPr lvl="1">
              <a:defRPr/>
            </a:pPr>
            <a:r>
              <a:rPr kumimoji="1" lang="en-US" altLang="zh-CN" sz="2000" dirty="0">
                <a:solidFill>
                  <a:srgbClr val="2308C2"/>
                </a:solidFill>
                <a:latin typeface="Arial" pitchFamily="34" charset="0"/>
                <a:ea typeface="宋体" pitchFamily="2" charset="-122"/>
              </a:rPr>
              <a:t>Semantic descriptions: types and properties with a well-defined semantic meaning (e.g. through an ontology)</a:t>
            </a:r>
            <a:endParaRPr kumimoji="1" lang="zh-CN" altLang="en-US" sz="2000" dirty="0">
              <a:solidFill>
                <a:srgbClr val="2308C2"/>
              </a:solidFill>
              <a:latin typeface="Arial" pitchFamily="34" charset="0"/>
              <a:ea typeface="宋体" pitchFamily="2" charset="-122"/>
            </a:endParaRPr>
          </a:p>
          <a:p>
            <a:endParaRPr kumimoji="1" lang="zh-CN" altLang="en-US" dirty="0"/>
          </a:p>
          <a:p>
            <a:endParaRPr kumimoji="1" lang="zh-CN" altLang="en-US" dirty="0"/>
          </a:p>
          <a:p>
            <a:endParaRPr kumimoji="1" lang="zh-CN" altLang="en-US" dirty="0"/>
          </a:p>
          <a:p>
            <a:endParaRPr kumimoji="1" lang="zh-CN" altLang="en-US" dirty="0"/>
          </a:p>
        </p:txBody>
      </p:sp>
      <p:sp>
        <p:nvSpPr>
          <p:cNvPr id="5" name="标题 4">
            <a:extLst>
              <a:ext uri="{FF2B5EF4-FFF2-40B4-BE49-F238E27FC236}">
                <a16:creationId xmlns:a16="http://schemas.microsoft.com/office/drawing/2014/main" id="{1E6D704C-1373-4CD3-A3C0-A344599493B6}"/>
              </a:ext>
            </a:extLst>
          </p:cNvPr>
          <p:cNvSpPr>
            <a:spLocks noGrp="1"/>
          </p:cNvSpPr>
          <p:nvPr>
            <p:ph type="title"/>
          </p:nvPr>
        </p:nvSpPr>
        <p:spPr>
          <a:xfrm>
            <a:off x="726243" y="578899"/>
            <a:ext cx="6298424" cy="787252"/>
          </a:xfrm>
        </p:spPr>
        <p:txBody>
          <a:bodyPr/>
          <a:lstStyle/>
          <a:p>
            <a:r>
              <a:rPr lang="en-US" altLang="zh-CN" dirty="0"/>
              <a:t>What is Knowledge Graph</a:t>
            </a:r>
            <a:endParaRPr lang="zh-CN" altLang="en-US" dirty="0"/>
          </a:p>
        </p:txBody>
      </p:sp>
    </p:spTree>
    <p:extLst>
      <p:ext uri="{BB962C8B-B14F-4D97-AF65-F5344CB8AC3E}">
        <p14:creationId xmlns:p14="http://schemas.microsoft.com/office/powerpoint/2010/main" val="8403304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文本框 152"/>
          <p:cNvSpPr txBox="1"/>
          <p:nvPr/>
        </p:nvSpPr>
        <p:spPr>
          <a:xfrm>
            <a:off x="7109650" y="2082599"/>
            <a:ext cx="1902142" cy="1477328"/>
          </a:xfrm>
          <a:prstGeom prst="rect">
            <a:avLst/>
          </a:prstGeom>
          <a:noFill/>
          <a:ln>
            <a:solidFill>
              <a:schemeClr val="tx1"/>
            </a:solidFill>
            <a:prstDash val="dash"/>
          </a:ln>
        </p:spPr>
        <p:txBody>
          <a:bodyPr wrap="square" rtlCol="0">
            <a:spAutoFit/>
          </a:bodyPr>
          <a:lstStyle/>
          <a:p>
            <a:endParaRPr lang="en-US" altLang="zh-CN" dirty="0"/>
          </a:p>
          <a:p>
            <a:endParaRPr lang="en-US" altLang="zh-CN" dirty="0"/>
          </a:p>
          <a:p>
            <a:endParaRPr lang="en-US" altLang="zh-CN" dirty="0"/>
          </a:p>
          <a:p>
            <a:endParaRPr lang="en-US" altLang="zh-CN" dirty="0"/>
          </a:p>
          <a:p>
            <a:endParaRPr lang="en-US" altLang="zh-CN" dirty="0"/>
          </a:p>
        </p:txBody>
      </p:sp>
      <p:sp>
        <p:nvSpPr>
          <p:cNvPr id="39" name="文本框 38"/>
          <p:cNvSpPr txBox="1"/>
          <p:nvPr/>
        </p:nvSpPr>
        <p:spPr>
          <a:xfrm>
            <a:off x="7109650" y="1039897"/>
            <a:ext cx="1902143" cy="969177"/>
          </a:xfrm>
          <a:prstGeom prst="rect">
            <a:avLst/>
          </a:prstGeom>
          <a:noFill/>
          <a:ln>
            <a:solidFill>
              <a:schemeClr val="tx1"/>
            </a:solidFill>
            <a:prstDash val="dash"/>
          </a:ln>
        </p:spPr>
        <p:txBody>
          <a:bodyPr wrap="square" rtlCol="0">
            <a:spAutoFit/>
          </a:bodyPr>
          <a:lstStyle/>
          <a:p>
            <a:endParaRPr lang="zh-CN" altLang="en-US" dirty="0"/>
          </a:p>
        </p:txBody>
      </p:sp>
      <p:cxnSp>
        <p:nvCxnSpPr>
          <p:cNvPr id="4" name="Straight Connector 30"/>
          <p:cNvCxnSpPr>
            <a:stCxn id="10" idx="6"/>
            <a:endCxn id="5" idx="2"/>
          </p:cNvCxnSpPr>
          <p:nvPr/>
        </p:nvCxnSpPr>
        <p:spPr>
          <a:xfrm>
            <a:off x="1844808" y="5817828"/>
            <a:ext cx="1109111" cy="14015"/>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65"/>
          <p:cNvCxnSpPr>
            <a:stCxn id="12" idx="6"/>
            <a:endCxn id="5" idx="2"/>
          </p:cNvCxnSpPr>
          <p:nvPr/>
        </p:nvCxnSpPr>
        <p:spPr>
          <a:xfrm>
            <a:off x="1848146" y="5188306"/>
            <a:ext cx="1105773" cy="643537"/>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70"/>
          <p:cNvCxnSpPr>
            <a:stCxn id="14" idx="2"/>
            <a:endCxn id="5" idx="6"/>
          </p:cNvCxnSpPr>
          <p:nvPr/>
        </p:nvCxnSpPr>
        <p:spPr>
          <a:xfrm flipH="1">
            <a:off x="3512011" y="3960852"/>
            <a:ext cx="885101" cy="1870991"/>
          </a:xfrm>
          <a:prstGeom prst="line">
            <a:avLst/>
          </a:prstGeom>
          <a:ln w="57150" cmpd="sng">
            <a:solidFill>
              <a:srgbClr val="008000"/>
            </a:solidFill>
          </a:ln>
        </p:spPr>
        <p:style>
          <a:lnRef idx="2">
            <a:schemeClr val="accent1"/>
          </a:lnRef>
          <a:fillRef idx="0">
            <a:schemeClr val="accent1"/>
          </a:fillRef>
          <a:effectRef idx="1">
            <a:schemeClr val="accent1"/>
          </a:effectRef>
          <a:fontRef idx="minor">
            <a:schemeClr val="tx1"/>
          </a:fontRef>
        </p:style>
      </p:cxnSp>
      <p:grpSp>
        <p:nvGrpSpPr>
          <p:cNvPr id="98" name="组合 97"/>
          <p:cNvGrpSpPr/>
          <p:nvPr/>
        </p:nvGrpSpPr>
        <p:grpSpPr>
          <a:xfrm>
            <a:off x="4397112" y="3296129"/>
            <a:ext cx="1609607" cy="1056017"/>
            <a:chOff x="5816301" y="3672133"/>
            <a:chExt cx="1609607" cy="1056017"/>
          </a:xfrm>
        </p:grpSpPr>
        <p:sp>
          <p:nvSpPr>
            <p:cNvPr id="22" name="TextBox 79"/>
            <p:cNvSpPr txBox="1"/>
            <p:nvPr/>
          </p:nvSpPr>
          <p:spPr>
            <a:xfrm>
              <a:off x="6272850" y="3672133"/>
              <a:ext cx="1153058" cy="369332"/>
            </a:xfrm>
            <a:prstGeom prst="rect">
              <a:avLst/>
            </a:prstGeom>
            <a:noFill/>
          </p:spPr>
          <p:txBody>
            <a:bodyPr wrap="square" rtlCol="0">
              <a:spAutoFit/>
            </a:bodyPr>
            <a:lstStyle/>
            <a:p>
              <a:r>
                <a:rPr lang="zh-CN" altLang="en-US" b="1" dirty="0"/>
                <a:t>中兴通讯</a:t>
              </a:r>
              <a:endParaRPr lang="en-US" b="1" dirty="0"/>
            </a:p>
          </p:txBody>
        </p:sp>
        <p:grpSp>
          <p:nvGrpSpPr>
            <p:cNvPr id="56" name="组合 55"/>
            <p:cNvGrpSpPr/>
            <p:nvPr/>
          </p:nvGrpSpPr>
          <p:grpSpPr>
            <a:xfrm>
              <a:off x="5816301" y="3945562"/>
              <a:ext cx="798394" cy="782588"/>
              <a:chOff x="2583792" y="3424333"/>
              <a:chExt cx="798394" cy="782588"/>
            </a:xfrm>
          </p:grpSpPr>
          <p:sp>
            <p:nvSpPr>
              <p:cNvPr id="14" name="Oval 63"/>
              <p:cNvSpPr/>
              <p:nvPr/>
            </p:nvSpPr>
            <p:spPr>
              <a:xfrm>
                <a:off x="2583792" y="3424333"/>
                <a:ext cx="798394" cy="782588"/>
              </a:xfrm>
              <a:prstGeom prst="ellipse">
                <a:avLst/>
              </a:prstGeom>
              <a:solidFill>
                <a:schemeClr val="bg1"/>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pic>
            <p:nvPicPr>
              <p:cNvPr id="31" name="图片 30"/>
              <p:cNvPicPr>
                <a:picLocks noChangeAspect="1"/>
              </p:cNvPicPr>
              <p:nvPr/>
            </p:nvPicPr>
            <p:blipFill>
              <a:blip r:embed="rId3"/>
              <a:stretch>
                <a:fillRect/>
              </a:stretch>
            </p:blipFill>
            <p:spPr>
              <a:xfrm>
                <a:off x="2737004" y="3591069"/>
                <a:ext cx="500122" cy="390480"/>
              </a:xfrm>
              <a:prstGeom prst="rect">
                <a:avLst/>
              </a:prstGeom>
            </p:spPr>
          </p:pic>
        </p:grpSp>
      </p:grpSp>
      <p:grpSp>
        <p:nvGrpSpPr>
          <p:cNvPr id="154" name="组合 153"/>
          <p:cNvGrpSpPr/>
          <p:nvPr/>
        </p:nvGrpSpPr>
        <p:grpSpPr>
          <a:xfrm>
            <a:off x="7387854" y="1539222"/>
            <a:ext cx="1478014" cy="363679"/>
            <a:chOff x="6614695" y="1552061"/>
            <a:chExt cx="1478014" cy="363679"/>
          </a:xfrm>
        </p:grpSpPr>
        <p:sp>
          <p:nvSpPr>
            <p:cNvPr id="26" name="TextBox 86"/>
            <p:cNvSpPr txBox="1"/>
            <p:nvPr/>
          </p:nvSpPr>
          <p:spPr>
            <a:xfrm>
              <a:off x="7078615" y="1577186"/>
              <a:ext cx="1014094" cy="338554"/>
            </a:xfrm>
            <a:prstGeom prst="rect">
              <a:avLst/>
            </a:prstGeom>
            <a:noFill/>
          </p:spPr>
          <p:txBody>
            <a:bodyPr wrap="square" rtlCol="0">
              <a:spAutoFit/>
            </a:bodyPr>
            <a:lstStyle/>
            <a:p>
              <a:r>
                <a:rPr lang="zh-CN" altLang="en-US" sz="1600" dirty="0"/>
                <a:t>上市公司</a:t>
              </a:r>
              <a:endParaRPr lang="en-US" sz="1600" dirty="0"/>
            </a:p>
          </p:txBody>
        </p:sp>
        <p:pic>
          <p:nvPicPr>
            <p:cNvPr id="34" name="图片 33"/>
            <p:cNvPicPr>
              <a:picLocks noChangeAspect="1"/>
            </p:cNvPicPr>
            <p:nvPr/>
          </p:nvPicPr>
          <p:blipFill>
            <a:blip r:embed="rId3"/>
            <a:stretch>
              <a:fillRect/>
            </a:stretch>
          </p:blipFill>
          <p:spPr>
            <a:xfrm>
              <a:off x="6614695" y="1552061"/>
              <a:ext cx="425981" cy="332593"/>
            </a:xfrm>
            <a:prstGeom prst="rect">
              <a:avLst/>
            </a:prstGeom>
          </p:spPr>
        </p:pic>
      </p:grpSp>
      <p:grpSp>
        <p:nvGrpSpPr>
          <p:cNvPr id="147" name="组合 146"/>
          <p:cNvGrpSpPr/>
          <p:nvPr/>
        </p:nvGrpSpPr>
        <p:grpSpPr>
          <a:xfrm>
            <a:off x="7466570" y="1095469"/>
            <a:ext cx="1606887" cy="356929"/>
            <a:chOff x="6693411" y="1108308"/>
            <a:chExt cx="1606887" cy="356929"/>
          </a:xfrm>
        </p:grpSpPr>
        <p:sp>
          <p:nvSpPr>
            <p:cNvPr id="35" name="TextBox 86"/>
            <p:cNvSpPr txBox="1"/>
            <p:nvPr/>
          </p:nvSpPr>
          <p:spPr>
            <a:xfrm>
              <a:off x="7070180" y="1108308"/>
              <a:ext cx="1230118" cy="338554"/>
            </a:xfrm>
            <a:prstGeom prst="rect">
              <a:avLst/>
            </a:prstGeom>
            <a:noFill/>
          </p:spPr>
          <p:txBody>
            <a:bodyPr wrap="square" rtlCol="0">
              <a:spAutoFit/>
            </a:bodyPr>
            <a:lstStyle/>
            <a:p>
              <a:r>
                <a:rPr lang="zh-CN" altLang="en-US" sz="1600" dirty="0"/>
                <a:t>非上市公司</a:t>
              </a:r>
              <a:endParaRPr lang="en-US" sz="1600" dirty="0"/>
            </a:p>
          </p:txBody>
        </p:sp>
        <p:pic>
          <p:nvPicPr>
            <p:cNvPr id="3" name="图片 2"/>
            <p:cNvPicPr>
              <a:picLocks noChangeAspect="1"/>
            </p:cNvPicPr>
            <p:nvPr/>
          </p:nvPicPr>
          <p:blipFill>
            <a:blip r:embed="rId4"/>
            <a:stretch>
              <a:fillRect/>
            </a:stretch>
          </p:blipFill>
          <p:spPr>
            <a:xfrm>
              <a:off x="6693411" y="1124744"/>
              <a:ext cx="309936" cy="340493"/>
            </a:xfrm>
            <a:prstGeom prst="rect">
              <a:avLst/>
            </a:prstGeom>
          </p:spPr>
        </p:pic>
      </p:grpSp>
      <p:grpSp>
        <p:nvGrpSpPr>
          <p:cNvPr id="118" name="组合 117"/>
          <p:cNvGrpSpPr/>
          <p:nvPr/>
        </p:nvGrpSpPr>
        <p:grpSpPr>
          <a:xfrm>
            <a:off x="7367820" y="2097554"/>
            <a:ext cx="1746018" cy="348320"/>
            <a:chOff x="6659910" y="2110705"/>
            <a:chExt cx="1746018" cy="348320"/>
          </a:xfrm>
        </p:grpSpPr>
        <p:cxnSp>
          <p:nvCxnSpPr>
            <p:cNvPr id="38" name="Straight Connector 73"/>
            <p:cNvCxnSpPr/>
            <p:nvPr/>
          </p:nvCxnSpPr>
          <p:spPr>
            <a:xfrm>
              <a:off x="6659910" y="2226872"/>
              <a:ext cx="576386" cy="8415"/>
            </a:xfrm>
            <a:prstGeom prst="line">
              <a:avLst/>
            </a:prstGeom>
            <a:ln w="57150" cmpd="sng">
              <a:solidFill>
                <a:srgbClr val="008000"/>
              </a:solidFill>
            </a:ln>
          </p:spPr>
          <p:style>
            <a:lnRef idx="2">
              <a:schemeClr val="accent1"/>
            </a:lnRef>
            <a:fillRef idx="0">
              <a:schemeClr val="accent1"/>
            </a:fillRef>
            <a:effectRef idx="1">
              <a:schemeClr val="accent1"/>
            </a:effectRef>
            <a:fontRef idx="minor">
              <a:schemeClr val="tx1"/>
            </a:fontRef>
          </p:style>
        </p:cxnSp>
        <p:sp>
          <p:nvSpPr>
            <p:cNvPr id="40" name="TextBox 86"/>
            <p:cNvSpPr txBox="1"/>
            <p:nvPr/>
          </p:nvSpPr>
          <p:spPr>
            <a:xfrm>
              <a:off x="7302322" y="2110705"/>
              <a:ext cx="1103606" cy="348320"/>
            </a:xfrm>
            <a:prstGeom prst="rect">
              <a:avLst/>
            </a:prstGeom>
            <a:noFill/>
          </p:spPr>
          <p:txBody>
            <a:bodyPr wrap="square" rtlCol="0">
              <a:spAutoFit/>
            </a:bodyPr>
            <a:lstStyle/>
            <a:p>
              <a:r>
                <a:rPr lang="zh-CN" altLang="en-US" sz="1600" dirty="0"/>
                <a:t>子公司</a:t>
              </a:r>
              <a:endParaRPr lang="en-US" sz="1600" dirty="0"/>
            </a:p>
          </p:txBody>
        </p:sp>
      </p:grpSp>
      <p:grpSp>
        <p:nvGrpSpPr>
          <p:cNvPr id="95" name="组合 94"/>
          <p:cNvGrpSpPr/>
          <p:nvPr/>
        </p:nvGrpSpPr>
        <p:grpSpPr>
          <a:xfrm>
            <a:off x="2775691" y="5254398"/>
            <a:ext cx="1472640" cy="838898"/>
            <a:chOff x="4045533" y="3023303"/>
            <a:chExt cx="1472640" cy="838898"/>
          </a:xfrm>
        </p:grpSpPr>
        <p:sp>
          <p:nvSpPr>
            <p:cNvPr id="20" name="TextBox 76"/>
            <p:cNvSpPr txBox="1"/>
            <p:nvPr/>
          </p:nvSpPr>
          <p:spPr>
            <a:xfrm>
              <a:off x="4045533" y="3023303"/>
              <a:ext cx="1472640" cy="307777"/>
            </a:xfrm>
            <a:prstGeom prst="rect">
              <a:avLst/>
            </a:prstGeom>
            <a:noFill/>
          </p:spPr>
          <p:txBody>
            <a:bodyPr wrap="square" rtlCol="0">
              <a:spAutoFit/>
            </a:bodyPr>
            <a:lstStyle/>
            <a:p>
              <a:r>
                <a:rPr lang="zh-CN" altLang="en-US" sz="1400" dirty="0"/>
                <a:t>中兴康讯</a:t>
              </a:r>
              <a:endParaRPr lang="en-US" sz="1400" dirty="0"/>
            </a:p>
          </p:txBody>
        </p:sp>
        <p:grpSp>
          <p:nvGrpSpPr>
            <p:cNvPr id="62" name="组合 61"/>
            <p:cNvGrpSpPr/>
            <p:nvPr/>
          </p:nvGrpSpPr>
          <p:grpSpPr>
            <a:xfrm>
              <a:off x="4223761" y="3339294"/>
              <a:ext cx="558092" cy="522907"/>
              <a:chOff x="4570519" y="3606471"/>
              <a:chExt cx="558092" cy="522907"/>
            </a:xfrm>
          </p:grpSpPr>
          <p:sp>
            <p:nvSpPr>
              <p:cNvPr id="5" name="Oval 32"/>
              <p:cNvSpPr/>
              <p:nvPr/>
            </p:nvSpPr>
            <p:spPr>
              <a:xfrm>
                <a:off x="4570519" y="3606471"/>
                <a:ext cx="558092" cy="522907"/>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pic>
            <p:nvPicPr>
              <p:cNvPr id="45" name="图片 44"/>
              <p:cNvPicPr>
                <a:picLocks noChangeAspect="1"/>
              </p:cNvPicPr>
              <p:nvPr/>
            </p:nvPicPr>
            <p:blipFill>
              <a:blip r:embed="rId4"/>
              <a:stretch>
                <a:fillRect/>
              </a:stretch>
            </p:blipFill>
            <p:spPr>
              <a:xfrm>
                <a:off x="4675962" y="3700153"/>
                <a:ext cx="305431" cy="335544"/>
              </a:xfrm>
              <a:prstGeom prst="rect">
                <a:avLst/>
              </a:prstGeom>
            </p:spPr>
          </p:pic>
        </p:grpSp>
      </p:grpSp>
      <p:grpSp>
        <p:nvGrpSpPr>
          <p:cNvPr id="96" name="组合 95"/>
          <p:cNvGrpSpPr/>
          <p:nvPr/>
        </p:nvGrpSpPr>
        <p:grpSpPr>
          <a:xfrm>
            <a:off x="639856" y="4883234"/>
            <a:ext cx="1208290" cy="610148"/>
            <a:chOff x="-487210" y="3367465"/>
            <a:chExt cx="1208462" cy="489860"/>
          </a:xfrm>
        </p:grpSpPr>
        <p:grpSp>
          <p:nvGrpSpPr>
            <p:cNvPr id="61" name="组合 60"/>
            <p:cNvGrpSpPr/>
            <p:nvPr/>
          </p:nvGrpSpPr>
          <p:grpSpPr>
            <a:xfrm>
              <a:off x="239467" y="3367465"/>
              <a:ext cx="481785" cy="489860"/>
              <a:chOff x="6267725" y="3614419"/>
              <a:chExt cx="481785" cy="489860"/>
            </a:xfrm>
          </p:grpSpPr>
          <p:sp>
            <p:nvSpPr>
              <p:cNvPr id="12" name="Oval 60"/>
              <p:cNvSpPr/>
              <p:nvPr/>
            </p:nvSpPr>
            <p:spPr>
              <a:xfrm>
                <a:off x="6267725" y="3614419"/>
                <a:ext cx="481785" cy="48986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b="1"/>
              </a:p>
            </p:txBody>
          </p:sp>
          <p:pic>
            <p:nvPicPr>
              <p:cNvPr id="2" name="图片 1"/>
              <p:cNvPicPr>
                <a:picLocks noChangeAspect="1"/>
              </p:cNvPicPr>
              <p:nvPr/>
            </p:nvPicPr>
            <p:blipFill>
              <a:blip r:embed="rId4"/>
              <a:stretch>
                <a:fillRect/>
              </a:stretch>
            </p:blipFill>
            <p:spPr>
              <a:xfrm>
                <a:off x="6365024" y="3730525"/>
                <a:ext cx="240981" cy="264740"/>
              </a:xfrm>
              <a:prstGeom prst="rect">
                <a:avLst/>
              </a:prstGeom>
              <a:noFill/>
            </p:spPr>
          </p:pic>
        </p:grpSp>
        <p:sp>
          <p:nvSpPr>
            <p:cNvPr id="46" name="TextBox 79"/>
            <p:cNvSpPr txBox="1"/>
            <p:nvPr/>
          </p:nvSpPr>
          <p:spPr>
            <a:xfrm>
              <a:off x="-487210" y="3373429"/>
              <a:ext cx="746225" cy="370650"/>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Acacia (IPO</a:t>
              </a:r>
              <a:r>
                <a:rPr lang="zh-CN" altLang="en-US" sz="1200" dirty="0">
                  <a:latin typeface="Times New Roman" panose="02020603050405020304" pitchFamily="18" charset="0"/>
                  <a:cs typeface="Times New Roman" panose="02020603050405020304" pitchFamily="18" charset="0"/>
                </a:rPr>
                <a:t>中</a:t>
              </a:r>
              <a:r>
                <a:rPr lang="en-US" sz="1200" dirty="0">
                  <a:latin typeface="Times New Roman" panose="02020603050405020304" pitchFamily="18" charset="0"/>
                  <a:cs typeface="Times New Roman" panose="02020603050405020304" pitchFamily="18" charset="0"/>
                </a:rPr>
                <a:t>)</a:t>
              </a:r>
            </a:p>
          </p:txBody>
        </p:sp>
      </p:grpSp>
      <p:grpSp>
        <p:nvGrpSpPr>
          <p:cNvPr id="89" name="组合 88"/>
          <p:cNvGrpSpPr/>
          <p:nvPr/>
        </p:nvGrpSpPr>
        <p:grpSpPr>
          <a:xfrm>
            <a:off x="1924774" y="2541621"/>
            <a:ext cx="1466558" cy="455331"/>
            <a:chOff x="3681353" y="4099706"/>
            <a:chExt cx="1466558" cy="455331"/>
          </a:xfrm>
        </p:grpSpPr>
        <p:grpSp>
          <p:nvGrpSpPr>
            <p:cNvPr id="60" name="组合 59"/>
            <p:cNvGrpSpPr/>
            <p:nvPr/>
          </p:nvGrpSpPr>
          <p:grpSpPr>
            <a:xfrm>
              <a:off x="4694753" y="4099706"/>
              <a:ext cx="453158" cy="455331"/>
              <a:chOff x="255054" y="4786212"/>
              <a:chExt cx="453158" cy="455331"/>
            </a:xfrm>
          </p:grpSpPr>
          <p:sp>
            <p:nvSpPr>
              <p:cNvPr id="8" name="Oval 39"/>
              <p:cNvSpPr/>
              <p:nvPr/>
            </p:nvSpPr>
            <p:spPr>
              <a:xfrm>
                <a:off x="255054" y="4786212"/>
                <a:ext cx="453158" cy="455331"/>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pic>
            <p:nvPicPr>
              <p:cNvPr id="32" name="图片 31"/>
              <p:cNvPicPr>
                <a:picLocks noChangeAspect="1"/>
              </p:cNvPicPr>
              <p:nvPr/>
            </p:nvPicPr>
            <p:blipFill>
              <a:blip r:embed="rId3"/>
              <a:stretch>
                <a:fillRect/>
              </a:stretch>
            </p:blipFill>
            <p:spPr>
              <a:xfrm>
                <a:off x="324379" y="4871205"/>
                <a:ext cx="313632" cy="244874"/>
              </a:xfrm>
              <a:prstGeom prst="rect">
                <a:avLst/>
              </a:prstGeom>
            </p:spPr>
          </p:pic>
        </p:grpSp>
        <p:sp>
          <p:nvSpPr>
            <p:cNvPr id="49" name="TextBox 76"/>
            <p:cNvSpPr txBox="1"/>
            <p:nvPr/>
          </p:nvSpPr>
          <p:spPr>
            <a:xfrm>
              <a:off x="3681353" y="4147601"/>
              <a:ext cx="942646" cy="307777"/>
            </a:xfrm>
            <a:prstGeom prst="rect">
              <a:avLst/>
            </a:prstGeom>
            <a:noFill/>
          </p:spPr>
          <p:txBody>
            <a:bodyPr wrap="square" rtlCol="0">
              <a:spAutoFit/>
            </a:bodyPr>
            <a:lstStyle/>
            <a:p>
              <a:r>
                <a:rPr lang="zh-CN" altLang="en-US" sz="1400" dirty="0">
                  <a:latin typeface="+mj-ea"/>
                </a:rPr>
                <a:t>卓翼科技</a:t>
              </a:r>
              <a:endParaRPr lang="en-US" sz="1400" b="1" dirty="0"/>
            </a:p>
          </p:txBody>
        </p:sp>
      </p:grpSp>
      <p:cxnSp>
        <p:nvCxnSpPr>
          <p:cNvPr id="50" name="Straight Connector 65"/>
          <p:cNvCxnSpPr>
            <a:stCxn id="14" idx="2"/>
            <a:endCxn id="8" idx="6"/>
          </p:cNvCxnSpPr>
          <p:nvPr/>
        </p:nvCxnSpPr>
        <p:spPr>
          <a:xfrm flipH="1" flipV="1">
            <a:off x="3391332" y="2769287"/>
            <a:ext cx="1005780" cy="1191565"/>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94" name="组合 93"/>
          <p:cNvGrpSpPr/>
          <p:nvPr/>
        </p:nvGrpSpPr>
        <p:grpSpPr>
          <a:xfrm>
            <a:off x="1927055" y="3691847"/>
            <a:ext cx="1494522" cy="464799"/>
            <a:chOff x="1676480" y="4914417"/>
            <a:chExt cx="1494522" cy="464799"/>
          </a:xfrm>
        </p:grpSpPr>
        <p:sp>
          <p:nvSpPr>
            <p:cNvPr id="54" name="TextBox 76"/>
            <p:cNvSpPr txBox="1"/>
            <p:nvPr/>
          </p:nvSpPr>
          <p:spPr>
            <a:xfrm>
              <a:off x="1676480" y="4960433"/>
              <a:ext cx="1472640" cy="307777"/>
            </a:xfrm>
            <a:prstGeom prst="rect">
              <a:avLst/>
            </a:prstGeom>
            <a:noFill/>
          </p:spPr>
          <p:txBody>
            <a:bodyPr wrap="square" rtlCol="0">
              <a:spAutoFit/>
            </a:bodyPr>
            <a:lstStyle/>
            <a:p>
              <a:r>
                <a:rPr lang="zh-CN" altLang="en-US" sz="1400" dirty="0">
                  <a:latin typeface="+mj-ea"/>
                </a:rPr>
                <a:t>美国高通</a:t>
              </a:r>
              <a:endParaRPr lang="en-US" sz="1400" b="1" dirty="0"/>
            </a:p>
          </p:txBody>
        </p:sp>
        <p:grpSp>
          <p:nvGrpSpPr>
            <p:cNvPr id="57" name="组合 56"/>
            <p:cNvGrpSpPr/>
            <p:nvPr/>
          </p:nvGrpSpPr>
          <p:grpSpPr>
            <a:xfrm>
              <a:off x="2701238" y="4914417"/>
              <a:ext cx="469764" cy="464799"/>
              <a:chOff x="2780925" y="4841177"/>
              <a:chExt cx="469764" cy="464799"/>
            </a:xfrm>
          </p:grpSpPr>
          <p:sp>
            <p:nvSpPr>
              <p:cNvPr id="65" name="Oval 39"/>
              <p:cNvSpPr/>
              <p:nvPr/>
            </p:nvSpPr>
            <p:spPr>
              <a:xfrm>
                <a:off x="2780925" y="4841177"/>
                <a:ext cx="469764" cy="464799"/>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pic>
            <p:nvPicPr>
              <p:cNvPr id="66" name="图片 65"/>
              <p:cNvPicPr>
                <a:picLocks noChangeAspect="1"/>
              </p:cNvPicPr>
              <p:nvPr/>
            </p:nvPicPr>
            <p:blipFill>
              <a:blip r:embed="rId3"/>
              <a:stretch>
                <a:fillRect/>
              </a:stretch>
            </p:blipFill>
            <p:spPr>
              <a:xfrm>
                <a:off x="2887956" y="4940218"/>
                <a:ext cx="279004" cy="217838"/>
              </a:xfrm>
              <a:prstGeom prst="rect">
                <a:avLst/>
              </a:prstGeom>
            </p:spPr>
          </p:pic>
        </p:grpSp>
      </p:grpSp>
      <p:grpSp>
        <p:nvGrpSpPr>
          <p:cNvPr id="97" name="组合 96"/>
          <p:cNvGrpSpPr/>
          <p:nvPr/>
        </p:nvGrpSpPr>
        <p:grpSpPr>
          <a:xfrm>
            <a:off x="639855" y="6156291"/>
            <a:ext cx="1212793" cy="513069"/>
            <a:chOff x="-651035" y="4227997"/>
            <a:chExt cx="1356008" cy="468852"/>
          </a:xfrm>
        </p:grpSpPr>
        <p:sp>
          <p:nvSpPr>
            <p:cNvPr id="47" name="TextBox 76"/>
            <p:cNvSpPr txBox="1"/>
            <p:nvPr/>
          </p:nvSpPr>
          <p:spPr>
            <a:xfrm>
              <a:off x="-651035" y="4308534"/>
              <a:ext cx="902405" cy="253127"/>
            </a:xfrm>
            <a:prstGeom prst="rect">
              <a:avLst/>
            </a:prstGeom>
            <a:noFill/>
          </p:spPr>
          <p:txBody>
            <a:bodyPr wrap="square" rtlCol="0">
              <a:spAutoFit/>
            </a:bodyPr>
            <a:lstStyle/>
            <a:p>
              <a:r>
                <a:rPr lang="zh-CN" altLang="en-US" sz="1200" dirty="0"/>
                <a:t>共进股份</a:t>
              </a:r>
              <a:endParaRPr lang="en-US" sz="1200" dirty="0"/>
            </a:p>
          </p:txBody>
        </p:sp>
        <p:grpSp>
          <p:nvGrpSpPr>
            <p:cNvPr id="63" name="组合 62"/>
            <p:cNvGrpSpPr/>
            <p:nvPr/>
          </p:nvGrpSpPr>
          <p:grpSpPr>
            <a:xfrm>
              <a:off x="224472" y="4227997"/>
              <a:ext cx="480501" cy="468852"/>
              <a:chOff x="6252730" y="4474951"/>
              <a:chExt cx="480501" cy="468852"/>
            </a:xfrm>
          </p:grpSpPr>
          <p:sp>
            <p:nvSpPr>
              <p:cNvPr id="68" name="Oval 39"/>
              <p:cNvSpPr/>
              <p:nvPr/>
            </p:nvSpPr>
            <p:spPr>
              <a:xfrm>
                <a:off x="6252730" y="4474951"/>
                <a:ext cx="480501" cy="468852"/>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pic>
            <p:nvPicPr>
              <p:cNvPr id="69" name="图片 68"/>
              <p:cNvPicPr>
                <a:picLocks noChangeAspect="1"/>
              </p:cNvPicPr>
              <p:nvPr/>
            </p:nvPicPr>
            <p:blipFill>
              <a:blip r:embed="rId3"/>
              <a:stretch>
                <a:fillRect/>
              </a:stretch>
            </p:blipFill>
            <p:spPr>
              <a:xfrm>
                <a:off x="6344303" y="4579007"/>
                <a:ext cx="323807" cy="252819"/>
              </a:xfrm>
              <a:prstGeom prst="rect">
                <a:avLst/>
              </a:prstGeom>
            </p:spPr>
          </p:pic>
        </p:grpSp>
      </p:grpSp>
      <p:grpSp>
        <p:nvGrpSpPr>
          <p:cNvPr id="99" name="组合 98"/>
          <p:cNvGrpSpPr/>
          <p:nvPr/>
        </p:nvGrpSpPr>
        <p:grpSpPr>
          <a:xfrm>
            <a:off x="639856" y="5542360"/>
            <a:ext cx="1204952" cy="550936"/>
            <a:chOff x="4833244" y="5015873"/>
            <a:chExt cx="1348968" cy="477558"/>
          </a:xfrm>
        </p:grpSpPr>
        <p:grpSp>
          <p:nvGrpSpPr>
            <p:cNvPr id="64" name="组合 63"/>
            <p:cNvGrpSpPr/>
            <p:nvPr/>
          </p:nvGrpSpPr>
          <p:grpSpPr>
            <a:xfrm>
              <a:off x="5703766" y="5015873"/>
              <a:ext cx="478446" cy="477558"/>
              <a:chOff x="3753056" y="3698731"/>
              <a:chExt cx="478446" cy="477558"/>
            </a:xfrm>
          </p:grpSpPr>
          <p:sp>
            <p:nvSpPr>
              <p:cNvPr id="10" name="Oval 42"/>
              <p:cNvSpPr/>
              <p:nvPr/>
            </p:nvSpPr>
            <p:spPr>
              <a:xfrm>
                <a:off x="3753056" y="3698731"/>
                <a:ext cx="478446" cy="477558"/>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pic>
            <p:nvPicPr>
              <p:cNvPr id="33" name="图片 32"/>
              <p:cNvPicPr>
                <a:picLocks noChangeAspect="1"/>
              </p:cNvPicPr>
              <p:nvPr/>
            </p:nvPicPr>
            <p:blipFill>
              <a:blip r:embed="rId3"/>
              <a:stretch>
                <a:fillRect/>
              </a:stretch>
            </p:blipFill>
            <p:spPr>
              <a:xfrm>
                <a:off x="3816812" y="3808280"/>
                <a:ext cx="356881" cy="278642"/>
              </a:xfrm>
              <a:prstGeom prst="rect">
                <a:avLst/>
              </a:prstGeom>
            </p:spPr>
          </p:pic>
        </p:grpSp>
        <p:sp>
          <p:nvSpPr>
            <p:cNvPr id="70" name="TextBox 76"/>
            <p:cNvSpPr txBox="1"/>
            <p:nvPr/>
          </p:nvSpPr>
          <p:spPr>
            <a:xfrm>
              <a:off x="4833244" y="5088607"/>
              <a:ext cx="898563" cy="240106"/>
            </a:xfrm>
            <a:prstGeom prst="rect">
              <a:avLst/>
            </a:prstGeom>
            <a:noFill/>
          </p:spPr>
          <p:txBody>
            <a:bodyPr wrap="square" rtlCol="0">
              <a:spAutoFit/>
            </a:bodyPr>
            <a:lstStyle/>
            <a:p>
              <a:r>
                <a:rPr lang="zh-CN" altLang="en-US" sz="1200" dirty="0">
                  <a:latin typeface="+mj-ea"/>
                </a:rPr>
                <a:t>宇顺电子</a:t>
              </a:r>
              <a:endParaRPr lang="en-US" sz="1200" b="1" dirty="0"/>
            </a:p>
          </p:txBody>
        </p:sp>
      </p:grpSp>
      <p:grpSp>
        <p:nvGrpSpPr>
          <p:cNvPr id="93" name="组合 92"/>
          <p:cNvGrpSpPr/>
          <p:nvPr/>
        </p:nvGrpSpPr>
        <p:grpSpPr>
          <a:xfrm>
            <a:off x="1966615" y="4254905"/>
            <a:ext cx="1489497" cy="470239"/>
            <a:chOff x="2150351" y="4958213"/>
            <a:chExt cx="1489497" cy="470239"/>
          </a:xfrm>
        </p:grpSpPr>
        <p:sp>
          <p:nvSpPr>
            <p:cNvPr id="67" name="TextBox 76"/>
            <p:cNvSpPr txBox="1"/>
            <p:nvPr/>
          </p:nvSpPr>
          <p:spPr>
            <a:xfrm>
              <a:off x="2150351" y="5012965"/>
              <a:ext cx="1472640" cy="307777"/>
            </a:xfrm>
            <a:prstGeom prst="rect">
              <a:avLst/>
            </a:prstGeom>
            <a:noFill/>
          </p:spPr>
          <p:txBody>
            <a:bodyPr wrap="square" rtlCol="0">
              <a:spAutoFit/>
            </a:bodyPr>
            <a:lstStyle/>
            <a:p>
              <a:r>
                <a:rPr lang="zh-CN" altLang="en-US" sz="1400" dirty="0">
                  <a:latin typeface="+mj-ea"/>
                </a:rPr>
                <a:t>美国博通</a:t>
              </a:r>
              <a:endParaRPr lang="en-US" sz="1400" b="1" dirty="0"/>
            </a:p>
          </p:txBody>
        </p:sp>
        <p:grpSp>
          <p:nvGrpSpPr>
            <p:cNvPr id="59" name="组合 58"/>
            <p:cNvGrpSpPr/>
            <p:nvPr/>
          </p:nvGrpSpPr>
          <p:grpSpPr>
            <a:xfrm>
              <a:off x="3149803" y="4958213"/>
              <a:ext cx="490045" cy="470239"/>
              <a:chOff x="1401240" y="4771304"/>
              <a:chExt cx="490045" cy="470239"/>
            </a:xfrm>
          </p:grpSpPr>
          <p:sp>
            <p:nvSpPr>
              <p:cNvPr id="53" name="Oval 39"/>
              <p:cNvSpPr/>
              <p:nvPr/>
            </p:nvSpPr>
            <p:spPr>
              <a:xfrm>
                <a:off x="1401240" y="4771304"/>
                <a:ext cx="490045" cy="470239"/>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pic>
            <p:nvPicPr>
              <p:cNvPr id="72" name="图片 71"/>
              <p:cNvPicPr>
                <a:picLocks noChangeAspect="1"/>
              </p:cNvPicPr>
              <p:nvPr/>
            </p:nvPicPr>
            <p:blipFill>
              <a:blip r:embed="rId3"/>
              <a:stretch>
                <a:fillRect/>
              </a:stretch>
            </p:blipFill>
            <p:spPr>
              <a:xfrm>
                <a:off x="1475493" y="4838625"/>
                <a:ext cx="321926" cy="251350"/>
              </a:xfrm>
              <a:prstGeom prst="rect">
                <a:avLst/>
              </a:prstGeom>
            </p:spPr>
          </p:pic>
        </p:grpSp>
      </p:grpSp>
      <p:cxnSp>
        <p:nvCxnSpPr>
          <p:cNvPr id="77" name="Straight Connector 65"/>
          <p:cNvCxnSpPr>
            <a:stCxn id="14" idx="2"/>
            <a:endCxn id="53" idx="6"/>
          </p:cNvCxnSpPr>
          <p:nvPr/>
        </p:nvCxnSpPr>
        <p:spPr>
          <a:xfrm flipH="1">
            <a:off x="3456112" y="3960852"/>
            <a:ext cx="941000" cy="529173"/>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65"/>
          <p:cNvCxnSpPr>
            <a:stCxn id="14" idx="2"/>
            <a:endCxn id="65" idx="6"/>
          </p:cNvCxnSpPr>
          <p:nvPr/>
        </p:nvCxnSpPr>
        <p:spPr>
          <a:xfrm flipH="1" flipV="1">
            <a:off x="3421577" y="3924247"/>
            <a:ext cx="975535" cy="36605"/>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119" name="组合 118"/>
          <p:cNvGrpSpPr/>
          <p:nvPr/>
        </p:nvGrpSpPr>
        <p:grpSpPr>
          <a:xfrm>
            <a:off x="7384685" y="2343056"/>
            <a:ext cx="1720987" cy="348320"/>
            <a:chOff x="6684941" y="2443242"/>
            <a:chExt cx="1720987" cy="348320"/>
          </a:xfrm>
        </p:grpSpPr>
        <p:sp>
          <p:nvSpPr>
            <p:cNvPr id="44" name="TextBox 86"/>
            <p:cNvSpPr txBox="1"/>
            <p:nvPr/>
          </p:nvSpPr>
          <p:spPr>
            <a:xfrm>
              <a:off x="7302322" y="2443242"/>
              <a:ext cx="1103606" cy="348320"/>
            </a:xfrm>
            <a:prstGeom prst="rect">
              <a:avLst/>
            </a:prstGeom>
            <a:noFill/>
          </p:spPr>
          <p:txBody>
            <a:bodyPr wrap="square" rtlCol="0">
              <a:spAutoFit/>
            </a:bodyPr>
            <a:lstStyle/>
            <a:p>
              <a:r>
                <a:rPr lang="zh-CN" altLang="en-US" sz="1600" dirty="0"/>
                <a:t>供应商</a:t>
              </a:r>
              <a:endParaRPr lang="en-US" sz="1600" dirty="0"/>
            </a:p>
          </p:txBody>
        </p:sp>
        <p:cxnSp>
          <p:nvCxnSpPr>
            <p:cNvPr id="90" name="Straight Connector 73"/>
            <p:cNvCxnSpPr/>
            <p:nvPr/>
          </p:nvCxnSpPr>
          <p:spPr>
            <a:xfrm>
              <a:off x="6684941" y="2617402"/>
              <a:ext cx="576386" cy="8415"/>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grpSp>
      <p:cxnSp>
        <p:nvCxnSpPr>
          <p:cNvPr id="112" name="Straight Connector 65"/>
          <p:cNvCxnSpPr>
            <a:stCxn id="68" idx="6"/>
            <a:endCxn id="5" idx="2"/>
          </p:cNvCxnSpPr>
          <p:nvPr/>
        </p:nvCxnSpPr>
        <p:spPr>
          <a:xfrm flipV="1">
            <a:off x="1852648" y="5831843"/>
            <a:ext cx="1101271" cy="580983"/>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121" name="组合 120"/>
          <p:cNvGrpSpPr/>
          <p:nvPr/>
        </p:nvGrpSpPr>
        <p:grpSpPr>
          <a:xfrm>
            <a:off x="7392851" y="2614898"/>
            <a:ext cx="1720987" cy="348320"/>
            <a:chOff x="6684941" y="2443242"/>
            <a:chExt cx="1720987" cy="348320"/>
          </a:xfrm>
        </p:grpSpPr>
        <p:sp>
          <p:nvSpPr>
            <p:cNvPr id="122" name="TextBox 86"/>
            <p:cNvSpPr txBox="1"/>
            <p:nvPr/>
          </p:nvSpPr>
          <p:spPr>
            <a:xfrm>
              <a:off x="7302322" y="2443242"/>
              <a:ext cx="1103606" cy="348320"/>
            </a:xfrm>
            <a:prstGeom prst="rect">
              <a:avLst/>
            </a:prstGeom>
            <a:noFill/>
          </p:spPr>
          <p:txBody>
            <a:bodyPr wrap="square" rtlCol="0">
              <a:spAutoFit/>
            </a:bodyPr>
            <a:lstStyle/>
            <a:p>
              <a:r>
                <a:rPr lang="zh-CN" altLang="en-US" sz="1600" dirty="0"/>
                <a:t>客户</a:t>
              </a:r>
              <a:endParaRPr lang="en-US" sz="1600" dirty="0"/>
            </a:p>
          </p:txBody>
        </p:sp>
        <p:cxnSp>
          <p:nvCxnSpPr>
            <p:cNvPr id="123" name="Straight Connector 73"/>
            <p:cNvCxnSpPr/>
            <p:nvPr/>
          </p:nvCxnSpPr>
          <p:spPr>
            <a:xfrm>
              <a:off x="6684941" y="2617402"/>
              <a:ext cx="576386" cy="8415"/>
            </a:xfrm>
            <a:prstGeom prst="line">
              <a:avLst/>
            </a:prstGeom>
            <a:ln w="57150" cmpd="sng">
              <a:solidFill>
                <a:srgbClr val="7030A0"/>
              </a:solidFill>
            </a:ln>
          </p:spPr>
          <p:style>
            <a:lnRef idx="2">
              <a:schemeClr val="accent1"/>
            </a:lnRef>
            <a:fillRef idx="0">
              <a:schemeClr val="accent1"/>
            </a:fillRef>
            <a:effectRef idx="1">
              <a:schemeClr val="accent1"/>
            </a:effectRef>
            <a:fontRef idx="minor">
              <a:schemeClr val="tx1"/>
            </a:fontRef>
          </p:style>
        </p:cxnSp>
      </p:grpSp>
      <p:grpSp>
        <p:nvGrpSpPr>
          <p:cNvPr id="125" name="组合 124"/>
          <p:cNvGrpSpPr/>
          <p:nvPr/>
        </p:nvGrpSpPr>
        <p:grpSpPr>
          <a:xfrm>
            <a:off x="7392851" y="2877538"/>
            <a:ext cx="1720987" cy="348320"/>
            <a:chOff x="6684941" y="2443242"/>
            <a:chExt cx="1720987" cy="348320"/>
          </a:xfrm>
        </p:grpSpPr>
        <p:sp>
          <p:nvSpPr>
            <p:cNvPr id="126" name="TextBox 86"/>
            <p:cNvSpPr txBox="1"/>
            <p:nvPr/>
          </p:nvSpPr>
          <p:spPr>
            <a:xfrm>
              <a:off x="7302322" y="2443242"/>
              <a:ext cx="1103606" cy="348320"/>
            </a:xfrm>
            <a:prstGeom prst="rect">
              <a:avLst/>
            </a:prstGeom>
            <a:noFill/>
          </p:spPr>
          <p:txBody>
            <a:bodyPr wrap="square" rtlCol="0">
              <a:spAutoFit/>
            </a:bodyPr>
            <a:lstStyle/>
            <a:p>
              <a:r>
                <a:rPr lang="zh-CN" altLang="en-US" sz="1600" dirty="0"/>
                <a:t>竞争对手</a:t>
              </a:r>
              <a:endParaRPr lang="en-US" sz="1600" dirty="0"/>
            </a:p>
          </p:txBody>
        </p:sp>
        <p:cxnSp>
          <p:nvCxnSpPr>
            <p:cNvPr id="127" name="Straight Connector 73"/>
            <p:cNvCxnSpPr/>
            <p:nvPr/>
          </p:nvCxnSpPr>
          <p:spPr>
            <a:xfrm>
              <a:off x="6684941" y="2617402"/>
              <a:ext cx="576386" cy="8415"/>
            </a:xfrm>
            <a:prstGeom prst="line">
              <a:avLst/>
            </a:prstGeom>
            <a:ln w="57150" cmpd="sng">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grpSp>
      <p:grpSp>
        <p:nvGrpSpPr>
          <p:cNvPr id="128" name="组合 127"/>
          <p:cNvGrpSpPr/>
          <p:nvPr/>
        </p:nvGrpSpPr>
        <p:grpSpPr>
          <a:xfrm>
            <a:off x="7392851" y="3128129"/>
            <a:ext cx="1720987" cy="338554"/>
            <a:chOff x="6684941" y="2443242"/>
            <a:chExt cx="1720987" cy="338554"/>
          </a:xfrm>
        </p:grpSpPr>
        <p:sp>
          <p:nvSpPr>
            <p:cNvPr id="129" name="TextBox 86"/>
            <p:cNvSpPr txBox="1"/>
            <p:nvPr/>
          </p:nvSpPr>
          <p:spPr>
            <a:xfrm>
              <a:off x="7302322" y="2443242"/>
              <a:ext cx="1103606" cy="338554"/>
            </a:xfrm>
            <a:prstGeom prst="rect">
              <a:avLst/>
            </a:prstGeom>
            <a:noFill/>
          </p:spPr>
          <p:txBody>
            <a:bodyPr wrap="square" rtlCol="0">
              <a:spAutoFit/>
            </a:bodyPr>
            <a:lstStyle/>
            <a:p>
              <a:r>
                <a:rPr lang="zh-CN" altLang="en-US" sz="1600" dirty="0"/>
                <a:t>合作伙伴</a:t>
              </a:r>
              <a:endParaRPr lang="en-US" sz="1600" dirty="0"/>
            </a:p>
          </p:txBody>
        </p:sp>
        <p:cxnSp>
          <p:nvCxnSpPr>
            <p:cNvPr id="130" name="Straight Connector 73"/>
            <p:cNvCxnSpPr/>
            <p:nvPr/>
          </p:nvCxnSpPr>
          <p:spPr>
            <a:xfrm>
              <a:off x="6684941" y="2617402"/>
              <a:ext cx="576386" cy="8415"/>
            </a:xfrm>
            <a:prstGeom prst="line">
              <a:avLst/>
            </a:prstGeom>
            <a:ln w="57150" cmpd="sng">
              <a:solidFill>
                <a:srgbClr val="FFFF00"/>
              </a:solidFill>
            </a:ln>
          </p:spPr>
          <p:style>
            <a:lnRef idx="2">
              <a:schemeClr val="accent1"/>
            </a:lnRef>
            <a:fillRef idx="0">
              <a:schemeClr val="accent1"/>
            </a:fillRef>
            <a:effectRef idx="1">
              <a:schemeClr val="accent1"/>
            </a:effectRef>
            <a:fontRef idx="minor">
              <a:schemeClr val="tx1"/>
            </a:fontRef>
          </p:style>
        </p:cxnSp>
      </p:grpSp>
      <p:grpSp>
        <p:nvGrpSpPr>
          <p:cNvPr id="148" name="组合 147"/>
          <p:cNvGrpSpPr/>
          <p:nvPr/>
        </p:nvGrpSpPr>
        <p:grpSpPr>
          <a:xfrm>
            <a:off x="5863798" y="3736294"/>
            <a:ext cx="1444506" cy="455331"/>
            <a:chOff x="4694753" y="4099706"/>
            <a:chExt cx="1444506" cy="455331"/>
          </a:xfrm>
        </p:grpSpPr>
        <p:grpSp>
          <p:nvGrpSpPr>
            <p:cNvPr id="149" name="组合 148"/>
            <p:cNvGrpSpPr/>
            <p:nvPr/>
          </p:nvGrpSpPr>
          <p:grpSpPr>
            <a:xfrm>
              <a:off x="4694753" y="4099706"/>
              <a:ext cx="453158" cy="455331"/>
              <a:chOff x="255054" y="4786212"/>
              <a:chExt cx="453158" cy="455331"/>
            </a:xfrm>
          </p:grpSpPr>
          <p:sp>
            <p:nvSpPr>
              <p:cNvPr id="151" name="Oval 39"/>
              <p:cNvSpPr/>
              <p:nvPr/>
            </p:nvSpPr>
            <p:spPr>
              <a:xfrm>
                <a:off x="255054" y="4786212"/>
                <a:ext cx="453158" cy="455331"/>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pic>
            <p:nvPicPr>
              <p:cNvPr id="152" name="图片 151"/>
              <p:cNvPicPr>
                <a:picLocks noChangeAspect="1"/>
              </p:cNvPicPr>
              <p:nvPr/>
            </p:nvPicPr>
            <p:blipFill>
              <a:blip r:embed="rId3"/>
              <a:stretch>
                <a:fillRect/>
              </a:stretch>
            </p:blipFill>
            <p:spPr>
              <a:xfrm>
                <a:off x="324379" y="4871205"/>
                <a:ext cx="313632" cy="244874"/>
              </a:xfrm>
              <a:prstGeom prst="rect">
                <a:avLst/>
              </a:prstGeom>
            </p:spPr>
          </p:pic>
        </p:grpSp>
        <p:sp>
          <p:nvSpPr>
            <p:cNvPr id="150" name="TextBox 76"/>
            <p:cNvSpPr txBox="1"/>
            <p:nvPr/>
          </p:nvSpPr>
          <p:spPr>
            <a:xfrm>
              <a:off x="5196613" y="4147602"/>
              <a:ext cx="942646" cy="307777"/>
            </a:xfrm>
            <a:prstGeom prst="rect">
              <a:avLst/>
            </a:prstGeom>
            <a:noFill/>
          </p:spPr>
          <p:txBody>
            <a:bodyPr wrap="square" rtlCol="0">
              <a:spAutoFit/>
            </a:bodyPr>
            <a:lstStyle/>
            <a:p>
              <a:r>
                <a:rPr lang="zh-CN" altLang="en-US" sz="1400" dirty="0">
                  <a:latin typeface="+mj-ea"/>
                </a:rPr>
                <a:t>中国移动</a:t>
              </a:r>
              <a:endParaRPr lang="en-US" sz="1400" b="1" dirty="0"/>
            </a:p>
          </p:txBody>
        </p:sp>
      </p:grpSp>
      <p:cxnSp>
        <p:nvCxnSpPr>
          <p:cNvPr id="156" name="Straight Connector 65"/>
          <p:cNvCxnSpPr>
            <a:stCxn id="151" idx="2"/>
          </p:cNvCxnSpPr>
          <p:nvPr/>
        </p:nvCxnSpPr>
        <p:spPr>
          <a:xfrm flipH="1">
            <a:off x="5195506" y="3963960"/>
            <a:ext cx="668292" cy="7464"/>
          </a:xfrm>
          <a:prstGeom prst="line">
            <a:avLst/>
          </a:prstGeom>
          <a:ln w="57150" cmpd="sng">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158" name="Straight Connector 65"/>
          <p:cNvCxnSpPr>
            <a:stCxn id="167" idx="0"/>
            <a:endCxn id="14" idx="4"/>
          </p:cNvCxnSpPr>
          <p:nvPr/>
        </p:nvCxnSpPr>
        <p:spPr>
          <a:xfrm flipH="1" flipV="1">
            <a:off x="4796309" y="4352146"/>
            <a:ext cx="19940" cy="463765"/>
          </a:xfrm>
          <a:prstGeom prst="line">
            <a:avLst/>
          </a:prstGeom>
          <a:ln w="57150" cmpd="sng">
            <a:solidFill>
              <a:srgbClr val="FFFF00"/>
            </a:solidFill>
          </a:ln>
        </p:spPr>
        <p:style>
          <a:lnRef idx="2">
            <a:schemeClr val="accent1"/>
          </a:lnRef>
          <a:fillRef idx="0">
            <a:schemeClr val="accent1"/>
          </a:fillRef>
          <a:effectRef idx="1">
            <a:schemeClr val="accent1"/>
          </a:effectRef>
          <a:fontRef idx="minor">
            <a:schemeClr val="tx1"/>
          </a:fontRef>
        </p:style>
      </p:cxnSp>
      <p:grpSp>
        <p:nvGrpSpPr>
          <p:cNvPr id="164" name="组合 163"/>
          <p:cNvGrpSpPr/>
          <p:nvPr/>
        </p:nvGrpSpPr>
        <p:grpSpPr>
          <a:xfrm>
            <a:off x="4454587" y="4815911"/>
            <a:ext cx="865140" cy="845337"/>
            <a:chOff x="3033164" y="4958213"/>
            <a:chExt cx="865140" cy="845337"/>
          </a:xfrm>
        </p:grpSpPr>
        <p:sp>
          <p:nvSpPr>
            <p:cNvPr id="165" name="TextBox 76"/>
            <p:cNvSpPr txBox="1"/>
            <p:nvPr/>
          </p:nvSpPr>
          <p:spPr>
            <a:xfrm>
              <a:off x="3033164" y="5495773"/>
              <a:ext cx="865140" cy="307777"/>
            </a:xfrm>
            <a:prstGeom prst="rect">
              <a:avLst/>
            </a:prstGeom>
            <a:noFill/>
          </p:spPr>
          <p:txBody>
            <a:bodyPr wrap="square" rtlCol="0">
              <a:spAutoFit/>
            </a:bodyPr>
            <a:lstStyle/>
            <a:p>
              <a:r>
                <a:rPr lang="zh-CN" altLang="en-US" sz="1400" dirty="0">
                  <a:latin typeface="+mj-ea"/>
                </a:rPr>
                <a:t>英特尔</a:t>
              </a:r>
              <a:endParaRPr lang="en-US" sz="1400" b="1" dirty="0"/>
            </a:p>
          </p:txBody>
        </p:sp>
        <p:grpSp>
          <p:nvGrpSpPr>
            <p:cNvPr id="166" name="组合 165"/>
            <p:cNvGrpSpPr/>
            <p:nvPr/>
          </p:nvGrpSpPr>
          <p:grpSpPr>
            <a:xfrm>
              <a:off x="3149803" y="4958213"/>
              <a:ext cx="490045" cy="470239"/>
              <a:chOff x="1401240" y="4771304"/>
              <a:chExt cx="490045" cy="470239"/>
            </a:xfrm>
          </p:grpSpPr>
          <p:sp>
            <p:nvSpPr>
              <p:cNvPr id="167" name="Oval 39"/>
              <p:cNvSpPr/>
              <p:nvPr/>
            </p:nvSpPr>
            <p:spPr>
              <a:xfrm>
                <a:off x="1401240" y="4771304"/>
                <a:ext cx="490045" cy="470239"/>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pic>
            <p:nvPicPr>
              <p:cNvPr id="168" name="图片 167"/>
              <p:cNvPicPr>
                <a:picLocks noChangeAspect="1"/>
              </p:cNvPicPr>
              <p:nvPr/>
            </p:nvPicPr>
            <p:blipFill>
              <a:blip r:embed="rId3"/>
              <a:stretch>
                <a:fillRect/>
              </a:stretch>
            </p:blipFill>
            <p:spPr>
              <a:xfrm>
                <a:off x="1475493" y="4838625"/>
                <a:ext cx="321926" cy="251350"/>
              </a:xfrm>
              <a:prstGeom prst="rect">
                <a:avLst/>
              </a:prstGeom>
            </p:spPr>
          </p:pic>
        </p:grpSp>
      </p:grpSp>
      <p:cxnSp>
        <p:nvCxnSpPr>
          <p:cNvPr id="170" name="Straight Connector 65"/>
          <p:cNvCxnSpPr>
            <a:stCxn id="14" idx="0"/>
            <a:endCxn id="186" idx="4"/>
          </p:cNvCxnSpPr>
          <p:nvPr/>
        </p:nvCxnSpPr>
        <p:spPr>
          <a:xfrm flipH="1" flipV="1">
            <a:off x="4782225" y="3061010"/>
            <a:ext cx="14084" cy="508548"/>
          </a:xfrm>
          <a:prstGeom prst="line">
            <a:avLst/>
          </a:prstGeom>
          <a:ln w="571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3" name="组合 182"/>
          <p:cNvGrpSpPr/>
          <p:nvPr/>
        </p:nvGrpSpPr>
        <p:grpSpPr>
          <a:xfrm>
            <a:off x="4503179" y="2255144"/>
            <a:ext cx="982314" cy="805866"/>
            <a:chOff x="4223761" y="3056335"/>
            <a:chExt cx="982314" cy="805866"/>
          </a:xfrm>
        </p:grpSpPr>
        <p:sp>
          <p:nvSpPr>
            <p:cNvPr id="184" name="TextBox 76"/>
            <p:cNvSpPr txBox="1"/>
            <p:nvPr/>
          </p:nvSpPr>
          <p:spPr>
            <a:xfrm>
              <a:off x="4553939" y="3056335"/>
              <a:ext cx="652136" cy="313089"/>
            </a:xfrm>
            <a:prstGeom prst="rect">
              <a:avLst/>
            </a:prstGeom>
            <a:noFill/>
          </p:spPr>
          <p:txBody>
            <a:bodyPr wrap="square" rtlCol="0">
              <a:spAutoFit/>
            </a:bodyPr>
            <a:lstStyle/>
            <a:p>
              <a:r>
                <a:rPr lang="zh-CN" altLang="en-US" sz="1400" dirty="0"/>
                <a:t>华为</a:t>
              </a:r>
              <a:endParaRPr lang="en-US" sz="1400" dirty="0"/>
            </a:p>
          </p:txBody>
        </p:sp>
        <p:grpSp>
          <p:nvGrpSpPr>
            <p:cNvPr id="185" name="组合 184"/>
            <p:cNvGrpSpPr/>
            <p:nvPr/>
          </p:nvGrpSpPr>
          <p:grpSpPr>
            <a:xfrm>
              <a:off x="4223761" y="3339294"/>
              <a:ext cx="558092" cy="522907"/>
              <a:chOff x="4570519" y="3606471"/>
              <a:chExt cx="558092" cy="522907"/>
            </a:xfrm>
          </p:grpSpPr>
          <p:sp>
            <p:nvSpPr>
              <p:cNvPr id="186" name="Oval 32"/>
              <p:cNvSpPr/>
              <p:nvPr/>
            </p:nvSpPr>
            <p:spPr>
              <a:xfrm>
                <a:off x="4570519" y="3606471"/>
                <a:ext cx="558092" cy="522907"/>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pic>
            <p:nvPicPr>
              <p:cNvPr id="187" name="图片 186"/>
              <p:cNvPicPr>
                <a:picLocks noChangeAspect="1"/>
              </p:cNvPicPr>
              <p:nvPr/>
            </p:nvPicPr>
            <p:blipFill>
              <a:blip r:embed="rId4"/>
              <a:stretch>
                <a:fillRect/>
              </a:stretch>
            </p:blipFill>
            <p:spPr>
              <a:xfrm>
                <a:off x="4675962" y="3700153"/>
                <a:ext cx="305431" cy="335544"/>
              </a:xfrm>
              <a:prstGeom prst="rect">
                <a:avLst/>
              </a:prstGeom>
            </p:spPr>
          </p:pic>
        </p:grpSp>
      </p:grpSp>
      <p:grpSp>
        <p:nvGrpSpPr>
          <p:cNvPr id="189" name="组合 188"/>
          <p:cNvGrpSpPr/>
          <p:nvPr/>
        </p:nvGrpSpPr>
        <p:grpSpPr>
          <a:xfrm>
            <a:off x="5863798" y="4322436"/>
            <a:ext cx="1444506" cy="455331"/>
            <a:chOff x="4694753" y="4099706"/>
            <a:chExt cx="1444506" cy="455331"/>
          </a:xfrm>
        </p:grpSpPr>
        <p:grpSp>
          <p:nvGrpSpPr>
            <p:cNvPr id="190" name="组合 189"/>
            <p:cNvGrpSpPr/>
            <p:nvPr/>
          </p:nvGrpSpPr>
          <p:grpSpPr>
            <a:xfrm>
              <a:off x="4694753" y="4099706"/>
              <a:ext cx="453158" cy="455331"/>
              <a:chOff x="255054" y="4786212"/>
              <a:chExt cx="453158" cy="455331"/>
            </a:xfrm>
          </p:grpSpPr>
          <p:sp>
            <p:nvSpPr>
              <p:cNvPr id="192" name="Oval 39"/>
              <p:cNvSpPr/>
              <p:nvPr/>
            </p:nvSpPr>
            <p:spPr>
              <a:xfrm>
                <a:off x="255054" y="4786212"/>
                <a:ext cx="453158" cy="455331"/>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pic>
            <p:nvPicPr>
              <p:cNvPr id="193" name="图片 192"/>
              <p:cNvPicPr>
                <a:picLocks noChangeAspect="1"/>
              </p:cNvPicPr>
              <p:nvPr/>
            </p:nvPicPr>
            <p:blipFill>
              <a:blip r:embed="rId3"/>
              <a:stretch>
                <a:fillRect/>
              </a:stretch>
            </p:blipFill>
            <p:spPr>
              <a:xfrm>
                <a:off x="324379" y="4871205"/>
                <a:ext cx="313632" cy="244874"/>
              </a:xfrm>
              <a:prstGeom prst="rect">
                <a:avLst/>
              </a:prstGeom>
            </p:spPr>
          </p:pic>
        </p:grpSp>
        <p:sp>
          <p:nvSpPr>
            <p:cNvPr id="191" name="TextBox 76"/>
            <p:cNvSpPr txBox="1"/>
            <p:nvPr/>
          </p:nvSpPr>
          <p:spPr>
            <a:xfrm>
              <a:off x="5196613" y="4147602"/>
              <a:ext cx="942646" cy="307777"/>
            </a:xfrm>
            <a:prstGeom prst="rect">
              <a:avLst/>
            </a:prstGeom>
            <a:noFill/>
          </p:spPr>
          <p:txBody>
            <a:bodyPr wrap="square" rtlCol="0">
              <a:spAutoFit/>
            </a:bodyPr>
            <a:lstStyle/>
            <a:p>
              <a:r>
                <a:rPr lang="zh-CN" altLang="en-US" sz="1400" dirty="0">
                  <a:latin typeface="+mj-ea"/>
                </a:rPr>
                <a:t>中国联通</a:t>
              </a:r>
              <a:endParaRPr lang="en-US" sz="1400" b="1" dirty="0"/>
            </a:p>
          </p:txBody>
        </p:sp>
      </p:grpSp>
      <p:cxnSp>
        <p:nvCxnSpPr>
          <p:cNvPr id="195" name="Straight Connector 65"/>
          <p:cNvCxnSpPr>
            <a:stCxn id="192" idx="2"/>
            <a:endCxn id="14" idx="6"/>
          </p:cNvCxnSpPr>
          <p:nvPr/>
        </p:nvCxnSpPr>
        <p:spPr>
          <a:xfrm flipH="1" flipV="1">
            <a:off x="5195506" y="3960852"/>
            <a:ext cx="668292" cy="589250"/>
          </a:xfrm>
          <a:prstGeom prst="line">
            <a:avLst/>
          </a:prstGeom>
          <a:ln w="57150" cmpd="sng">
            <a:solidFill>
              <a:srgbClr val="7030A0"/>
            </a:solidFill>
          </a:ln>
        </p:spPr>
        <p:style>
          <a:lnRef idx="2">
            <a:schemeClr val="accent1"/>
          </a:lnRef>
          <a:fillRef idx="0">
            <a:schemeClr val="accent1"/>
          </a:fillRef>
          <a:effectRef idx="1">
            <a:schemeClr val="accent1"/>
          </a:effectRef>
          <a:fontRef idx="minor">
            <a:schemeClr val="tx1"/>
          </a:fontRef>
        </p:style>
      </p:cxnSp>
      <p:grpSp>
        <p:nvGrpSpPr>
          <p:cNvPr id="200" name="组合 199"/>
          <p:cNvGrpSpPr/>
          <p:nvPr/>
        </p:nvGrpSpPr>
        <p:grpSpPr>
          <a:xfrm>
            <a:off x="2557674" y="1412776"/>
            <a:ext cx="1466558" cy="455331"/>
            <a:chOff x="3681353" y="4099706"/>
            <a:chExt cx="1466558" cy="455331"/>
          </a:xfrm>
        </p:grpSpPr>
        <p:grpSp>
          <p:nvGrpSpPr>
            <p:cNvPr id="201" name="组合 200"/>
            <p:cNvGrpSpPr/>
            <p:nvPr/>
          </p:nvGrpSpPr>
          <p:grpSpPr>
            <a:xfrm>
              <a:off x="4694753" y="4099706"/>
              <a:ext cx="453158" cy="455331"/>
              <a:chOff x="255054" y="4786212"/>
              <a:chExt cx="453158" cy="455331"/>
            </a:xfrm>
          </p:grpSpPr>
          <p:sp>
            <p:nvSpPr>
              <p:cNvPr id="203" name="Oval 39"/>
              <p:cNvSpPr/>
              <p:nvPr/>
            </p:nvSpPr>
            <p:spPr>
              <a:xfrm>
                <a:off x="255054" y="4786212"/>
                <a:ext cx="453158" cy="455331"/>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pic>
            <p:nvPicPr>
              <p:cNvPr id="204" name="图片 203"/>
              <p:cNvPicPr>
                <a:picLocks noChangeAspect="1"/>
              </p:cNvPicPr>
              <p:nvPr/>
            </p:nvPicPr>
            <p:blipFill>
              <a:blip r:embed="rId3"/>
              <a:stretch>
                <a:fillRect/>
              </a:stretch>
            </p:blipFill>
            <p:spPr>
              <a:xfrm>
                <a:off x="324379" y="4871205"/>
                <a:ext cx="313632" cy="244874"/>
              </a:xfrm>
              <a:prstGeom prst="rect">
                <a:avLst/>
              </a:prstGeom>
            </p:spPr>
          </p:pic>
        </p:grpSp>
        <p:sp>
          <p:nvSpPr>
            <p:cNvPr id="202" name="TextBox 76"/>
            <p:cNvSpPr txBox="1"/>
            <p:nvPr/>
          </p:nvSpPr>
          <p:spPr>
            <a:xfrm>
              <a:off x="3681353" y="4147601"/>
              <a:ext cx="942646" cy="307777"/>
            </a:xfrm>
            <a:prstGeom prst="rect">
              <a:avLst/>
            </a:prstGeom>
            <a:noFill/>
          </p:spPr>
          <p:txBody>
            <a:bodyPr wrap="square" rtlCol="0">
              <a:spAutoFit/>
            </a:bodyPr>
            <a:lstStyle/>
            <a:p>
              <a:r>
                <a:rPr lang="zh-CN" altLang="en-US" sz="1400" dirty="0">
                  <a:latin typeface="+mj-ea"/>
                </a:rPr>
                <a:t>大富科技</a:t>
              </a:r>
              <a:endParaRPr lang="en-US" sz="1400" b="1" dirty="0"/>
            </a:p>
          </p:txBody>
        </p:sp>
      </p:grpSp>
      <p:cxnSp>
        <p:nvCxnSpPr>
          <p:cNvPr id="205" name="Straight Connector 65"/>
          <p:cNvCxnSpPr>
            <a:stCxn id="186" idx="0"/>
            <a:endCxn id="203" idx="5"/>
          </p:cNvCxnSpPr>
          <p:nvPr/>
        </p:nvCxnSpPr>
        <p:spPr>
          <a:xfrm flipH="1" flipV="1">
            <a:off x="3957869" y="1801425"/>
            <a:ext cx="824356" cy="73667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209" name="组合 208"/>
          <p:cNvGrpSpPr/>
          <p:nvPr/>
        </p:nvGrpSpPr>
        <p:grpSpPr>
          <a:xfrm>
            <a:off x="1954102" y="1891247"/>
            <a:ext cx="1437230" cy="455331"/>
            <a:chOff x="3710681" y="4099706"/>
            <a:chExt cx="1437230" cy="455331"/>
          </a:xfrm>
        </p:grpSpPr>
        <p:grpSp>
          <p:nvGrpSpPr>
            <p:cNvPr id="210" name="组合 209"/>
            <p:cNvGrpSpPr/>
            <p:nvPr/>
          </p:nvGrpSpPr>
          <p:grpSpPr>
            <a:xfrm>
              <a:off x="4694753" y="4099706"/>
              <a:ext cx="453158" cy="455331"/>
              <a:chOff x="255054" y="4786212"/>
              <a:chExt cx="453158" cy="455331"/>
            </a:xfrm>
          </p:grpSpPr>
          <p:sp>
            <p:nvSpPr>
              <p:cNvPr id="212" name="Oval 39"/>
              <p:cNvSpPr/>
              <p:nvPr/>
            </p:nvSpPr>
            <p:spPr>
              <a:xfrm>
                <a:off x="255054" y="4786212"/>
                <a:ext cx="453158" cy="455331"/>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pic>
            <p:nvPicPr>
              <p:cNvPr id="213" name="图片 212"/>
              <p:cNvPicPr>
                <a:picLocks noChangeAspect="1"/>
              </p:cNvPicPr>
              <p:nvPr/>
            </p:nvPicPr>
            <p:blipFill>
              <a:blip r:embed="rId3"/>
              <a:stretch>
                <a:fillRect/>
              </a:stretch>
            </p:blipFill>
            <p:spPr>
              <a:xfrm>
                <a:off x="324379" y="4871205"/>
                <a:ext cx="313632" cy="244874"/>
              </a:xfrm>
              <a:prstGeom prst="rect">
                <a:avLst/>
              </a:prstGeom>
            </p:spPr>
          </p:pic>
        </p:grpSp>
        <p:sp>
          <p:nvSpPr>
            <p:cNvPr id="211" name="TextBox 76"/>
            <p:cNvSpPr txBox="1"/>
            <p:nvPr/>
          </p:nvSpPr>
          <p:spPr>
            <a:xfrm>
              <a:off x="3710681" y="4164401"/>
              <a:ext cx="942646" cy="307777"/>
            </a:xfrm>
            <a:prstGeom prst="rect">
              <a:avLst/>
            </a:prstGeom>
            <a:noFill/>
          </p:spPr>
          <p:txBody>
            <a:bodyPr wrap="square" rtlCol="0">
              <a:spAutoFit/>
            </a:bodyPr>
            <a:lstStyle/>
            <a:p>
              <a:r>
                <a:rPr lang="zh-CN" altLang="en-US" sz="1400" dirty="0">
                  <a:latin typeface="+mj-ea"/>
                </a:rPr>
                <a:t>华星创业</a:t>
              </a:r>
              <a:endParaRPr lang="en-US" sz="1400" b="1" dirty="0"/>
            </a:p>
          </p:txBody>
        </p:sp>
      </p:grpSp>
      <p:cxnSp>
        <p:nvCxnSpPr>
          <p:cNvPr id="214" name="Straight Connector 65"/>
          <p:cNvCxnSpPr>
            <a:stCxn id="186" idx="0"/>
            <a:endCxn id="212" idx="6"/>
          </p:cNvCxnSpPr>
          <p:nvPr/>
        </p:nvCxnSpPr>
        <p:spPr>
          <a:xfrm flipH="1" flipV="1">
            <a:off x="3391332" y="2118913"/>
            <a:ext cx="1390893" cy="41919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219" name="组合 218"/>
          <p:cNvGrpSpPr/>
          <p:nvPr/>
        </p:nvGrpSpPr>
        <p:grpSpPr>
          <a:xfrm>
            <a:off x="4247666" y="1021448"/>
            <a:ext cx="942646" cy="823376"/>
            <a:chOff x="4382855" y="3731661"/>
            <a:chExt cx="942646" cy="823376"/>
          </a:xfrm>
        </p:grpSpPr>
        <p:grpSp>
          <p:nvGrpSpPr>
            <p:cNvPr id="220" name="组合 219"/>
            <p:cNvGrpSpPr/>
            <p:nvPr/>
          </p:nvGrpSpPr>
          <p:grpSpPr>
            <a:xfrm>
              <a:off x="4694753" y="4099706"/>
              <a:ext cx="453158" cy="455331"/>
              <a:chOff x="255054" y="4786212"/>
              <a:chExt cx="453158" cy="455331"/>
            </a:xfrm>
          </p:grpSpPr>
          <p:sp>
            <p:nvSpPr>
              <p:cNvPr id="222" name="Oval 39"/>
              <p:cNvSpPr/>
              <p:nvPr/>
            </p:nvSpPr>
            <p:spPr>
              <a:xfrm>
                <a:off x="255054" y="4786212"/>
                <a:ext cx="453158" cy="455331"/>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pic>
            <p:nvPicPr>
              <p:cNvPr id="223" name="图片 222"/>
              <p:cNvPicPr>
                <a:picLocks noChangeAspect="1"/>
              </p:cNvPicPr>
              <p:nvPr/>
            </p:nvPicPr>
            <p:blipFill>
              <a:blip r:embed="rId3"/>
              <a:stretch>
                <a:fillRect/>
              </a:stretch>
            </p:blipFill>
            <p:spPr>
              <a:xfrm>
                <a:off x="324379" y="4871205"/>
                <a:ext cx="313632" cy="244874"/>
              </a:xfrm>
              <a:prstGeom prst="rect">
                <a:avLst/>
              </a:prstGeom>
            </p:spPr>
          </p:pic>
        </p:grpSp>
        <p:sp>
          <p:nvSpPr>
            <p:cNvPr id="221" name="TextBox 76"/>
            <p:cNvSpPr txBox="1"/>
            <p:nvPr/>
          </p:nvSpPr>
          <p:spPr>
            <a:xfrm>
              <a:off x="4382855" y="3731661"/>
              <a:ext cx="942646" cy="307777"/>
            </a:xfrm>
            <a:prstGeom prst="rect">
              <a:avLst/>
            </a:prstGeom>
            <a:noFill/>
          </p:spPr>
          <p:txBody>
            <a:bodyPr wrap="square" rtlCol="0">
              <a:spAutoFit/>
            </a:bodyPr>
            <a:lstStyle/>
            <a:p>
              <a:r>
                <a:rPr lang="zh-CN" altLang="en-US" sz="1400" dirty="0"/>
                <a:t>盛路通信</a:t>
              </a:r>
              <a:endParaRPr lang="en-US" altLang="zh-CN" sz="1400" dirty="0"/>
            </a:p>
          </p:txBody>
        </p:sp>
      </p:grpSp>
      <p:cxnSp>
        <p:nvCxnSpPr>
          <p:cNvPr id="224" name="Straight Connector 65"/>
          <p:cNvCxnSpPr>
            <a:stCxn id="186" idx="0"/>
            <a:endCxn id="222" idx="4"/>
          </p:cNvCxnSpPr>
          <p:nvPr/>
        </p:nvCxnSpPr>
        <p:spPr>
          <a:xfrm flipV="1">
            <a:off x="4782225" y="1844824"/>
            <a:ext cx="3918" cy="693279"/>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31" name="Straight Connector 65"/>
          <p:cNvCxnSpPr>
            <a:stCxn id="186" idx="2"/>
            <a:endCxn id="8" idx="6"/>
          </p:cNvCxnSpPr>
          <p:nvPr/>
        </p:nvCxnSpPr>
        <p:spPr>
          <a:xfrm flipH="1" flipV="1">
            <a:off x="3391332" y="2769287"/>
            <a:ext cx="1111847" cy="3027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120" name="组合 119"/>
          <p:cNvGrpSpPr/>
          <p:nvPr/>
        </p:nvGrpSpPr>
        <p:grpSpPr>
          <a:xfrm>
            <a:off x="1907704" y="3105495"/>
            <a:ext cx="1468047" cy="455331"/>
            <a:chOff x="3679864" y="4099706"/>
            <a:chExt cx="1468047" cy="455331"/>
          </a:xfrm>
        </p:grpSpPr>
        <p:grpSp>
          <p:nvGrpSpPr>
            <p:cNvPr id="124" name="组合 123"/>
            <p:cNvGrpSpPr/>
            <p:nvPr/>
          </p:nvGrpSpPr>
          <p:grpSpPr>
            <a:xfrm>
              <a:off x="4694753" y="4099706"/>
              <a:ext cx="453158" cy="455331"/>
              <a:chOff x="255054" y="4786212"/>
              <a:chExt cx="453158" cy="455331"/>
            </a:xfrm>
          </p:grpSpPr>
          <p:sp>
            <p:nvSpPr>
              <p:cNvPr id="132" name="Oval 39"/>
              <p:cNvSpPr/>
              <p:nvPr/>
            </p:nvSpPr>
            <p:spPr>
              <a:xfrm>
                <a:off x="255054" y="4786212"/>
                <a:ext cx="453158" cy="455331"/>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pic>
            <p:nvPicPr>
              <p:cNvPr id="133" name="图片 132"/>
              <p:cNvPicPr>
                <a:picLocks noChangeAspect="1"/>
              </p:cNvPicPr>
              <p:nvPr/>
            </p:nvPicPr>
            <p:blipFill>
              <a:blip r:embed="rId3"/>
              <a:stretch>
                <a:fillRect/>
              </a:stretch>
            </p:blipFill>
            <p:spPr>
              <a:xfrm>
                <a:off x="324379" y="4871205"/>
                <a:ext cx="313632" cy="244874"/>
              </a:xfrm>
              <a:prstGeom prst="rect">
                <a:avLst/>
              </a:prstGeom>
            </p:spPr>
          </p:pic>
        </p:grpSp>
        <p:sp>
          <p:nvSpPr>
            <p:cNvPr id="131" name="TextBox 76"/>
            <p:cNvSpPr txBox="1"/>
            <p:nvPr/>
          </p:nvSpPr>
          <p:spPr>
            <a:xfrm>
              <a:off x="3679864" y="4147601"/>
              <a:ext cx="942646" cy="307777"/>
            </a:xfrm>
            <a:prstGeom prst="rect">
              <a:avLst/>
            </a:prstGeom>
            <a:noFill/>
          </p:spPr>
          <p:txBody>
            <a:bodyPr wrap="square" rtlCol="0">
              <a:spAutoFit/>
            </a:bodyPr>
            <a:lstStyle/>
            <a:p>
              <a:r>
                <a:rPr lang="zh-CN" altLang="en-US" sz="1400" dirty="0">
                  <a:latin typeface="+mj-ea"/>
                </a:rPr>
                <a:t>超声电子</a:t>
              </a:r>
              <a:endParaRPr lang="en-US" sz="1400" b="1" dirty="0"/>
            </a:p>
          </p:txBody>
        </p:sp>
      </p:grpSp>
      <p:cxnSp>
        <p:nvCxnSpPr>
          <p:cNvPr id="134" name="Straight Connector 65"/>
          <p:cNvCxnSpPr>
            <a:stCxn id="14" idx="2"/>
            <a:endCxn id="132" idx="6"/>
          </p:cNvCxnSpPr>
          <p:nvPr/>
        </p:nvCxnSpPr>
        <p:spPr>
          <a:xfrm flipH="1" flipV="1">
            <a:off x="3375751" y="3333161"/>
            <a:ext cx="1021361" cy="627691"/>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6" name="Straight Connector 65"/>
          <p:cNvCxnSpPr/>
          <p:nvPr/>
        </p:nvCxnSpPr>
        <p:spPr>
          <a:xfrm flipH="1" flipV="1">
            <a:off x="4885574" y="4341693"/>
            <a:ext cx="19940" cy="463765"/>
          </a:xfrm>
          <a:prstGeom prst="line">
            <a:avLst/>
          </a:prstGeom>
          <a:ln w="57150" cmpd="sng">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137" name="Straight Connector 65"/>
          <p:cNvCxnSpPr>
            <a:stCxn id="192" idx="3"/>
          </p:cNvCxnSpPr>
          <p:nvPr/>
        </p:nvCxnSpPr>
        <p:spPr>
          <a:xfrm flipH="1" flipV="1">
            <a:off x="5190314" y="4062050"/>
            <a:ext cx="739847" cy="649035"/>
          </a:xfrm>
          <a:prstGeom prst="line">
            <a:avLst/>
          </a:prstGeom>
          <a:ln w="57150" cmpd="sng">
            <a:solidFill>
              <a:srgbClr val="FFFF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41054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defRPr/>
            </a:pPr>
            <a:r>
              <a:rPr kumimoji="1" lang="en-US" altLang="zh-CN" sz="2400" dirty="0"/>
              <a:t>It</a:t>
            </a:r>
            <a:r>
              <a:rPr kumimoji="1" lang="zh-CN" altLang="en-US" sz="2400" dirty="0"/>
              <a:t> </a:t>
            </a:r>
            <a:r>
              <a:rPr kumimoji="1" lang="en-US" altLang="zh-CN" sz="2400" dirty="0"/>
              <a:t>is a new generation of intelligent search technology, which enables you to search for things, not strings</a:t>
            </a:r>
            <a:endParaRPr lang="zh-CN" altLang="en-US" sz="2100" dirty="0">
              <a:solidFill>
                <a:srgbClr val="2308C2"/>
              </a:solidFill>
              <a:latin typeface="Arial" pitchFamily="34" charset="0"/>
              <a:ea typeface="宋体" pitchFamily="2" charset="-122"/>
            </a:endParaRPr>
          </a:p>
          <a:p>
            <a:pPr lvl="1">
              <a:defRPr/>
            </a:pPr>
            <a:r>
              <a:rPr lang="en-US" altLang="zh-CN" sz="2100" dirty="0">
                <a:solidFill>
                  <a:srgbClr val="2308C2"/>
                </a:solidFill>
                <a:latin typeface="Arial" pitchFamily="34" charset="0"/>
                <a:ea typeface="宋体" pitchFamily="2" charset="-122"/>
              </a:rPr>
              <a:t>Disambiguation</a:t>
            </a:r>
            <a:r>
              <a:rPr lang="zh-CN" altLang="en-US" sz="2100" dirty="0">
                <a:solidFill>
                  <a:srgbClr val="2308C2"/>
                </a:solidFill>
                <a:latin typeface="Arial" pitchFamily="34" charset="0"/>
                <a:ea typeface="宋体" pitchFamily="2" charset="-122"/>
              </a:rPr>
              <a:t>：</a:t>
            </a:r>
            <a:r>
              <a:rPr lang="en-US" altLang="zh-CN" sz="2100" dirty="0">
                <a:solidFill>
                  <a:srgbClr val="2308C2"/>
                </a:solidFill>
                <a:latin typeface="Arial" pitchFamily="34" charset="0"/>
                <a:ea typeface="宋体" pitchFamily="2" charset="-122"/>
              </a:rPr>
              <a:t>in written &amp; spoken natural language</a:t>
            </a:r>
          </a:p>
          <a:p>
            <a:pPr lvl="1">
              <a:defRPr/>
            </a:pPr>
            <a:r>
              <a:rPr lang="en-US" altLang="zh-CN" sz="2100" dirty="0">
                <a:solidFill>
                  <a:srgbClr val="2308C2"/>
                </a:solidFill>
                <a:latin typeface="Arial" pitchFamily="34" charset="0"/>
                <a:ea typeface="宋体" pitchFamily="2" charset="-122"/>
              </a:rPr>
              <a:t>Reasoning (e.g. QA to win quiz game)</a:t>
            </a:r>
          </a:p>
          <a:p>
            <a:pPr lvl="1">
              <a:defRPr/>
            </a:pPr>
            <a:r>
              <a:rPr lang="en-US" altLang="zh-CN" sz="2100" dirty="0">
                <a:solidFill>
                  <a:srgbClr val="2308C2"/>
                </a:solidFill>
                <a:latin typeface="Arial" pitchFamily="34" charset="0"/>
                <a:ea typeface="宋体" pitchFamily="2" charset="-122"/>
              </a:rPr>
              <a:t>Machine reading(e.g. to summarize book or corpus)</a:t>
            </a:r>
          </a:p>
          <a:p>
            <a:pPr lvl="1">
              <a:defRPr/>
            </a:pPr>
            <a:r>
              <a:rPr lang="en-US" altLang="zh-CN" sz="2100" dirty="0">
                <a:solidFill>
                  <a:srgbClr val="2308C2"/>
                </a:solidFill>
                <a:latin typeface="Arial" pitchFamily="34" charset="0"/>
                <a:ea typeface="宋体" pitchFamily="2" charset="-122"/>
              </a:rPr>
              <a:t>Semantic search for entities &amp; relations (not keywords &amp; pages)</a:t>
            </a:r>
          </a:p>
          <a:p>
            <a:pPr lvl="1">
              <a:defRPr/>
            </a:pPr>
            <a:r>
              <a:rPr lang="en-US" altLang="zh-CN" sz="2100" dirty="0">
                <a:solidFill>
                  <a:srgbClr val="2308C2"/>
                </a:solidFill>
                <a:latin typeface="Arial" pitchFamily="34" charset="0"/>
                <a:ea typeface="宋体" pitchFamily="2" charset="-122"/>
              </a:rPr>
              <a:t>entity-level linkage for Big Data &amp; Big Text analytics</a:t>
            </a:r>
            <a:endParaRPr lang="zh-CN" altLang="en-US" sz="2100" dirty="0">
              <a:solidFill>
                <a:srgbClr val="2308C2"/>
              </a:solidFill>
              <a:latin typeface="Arial" pitchFamily="34" charset="0"/>
              <a:ea typeface="宋体" pitchFamily="2" charset="-122"/>
            </a:endParaRPr>
          </a:p>
          <a:p>
            <a:pPr>
              <a:defRPr/>
            </a:pPr>
            <a:endParaRPr lang="zh-CN" altLang="en-US" sz="2400" dirty="0">
              <a:solidFill>
                <a:schemeClr val="tx1">
                  <a:lumMod val="50000"/>
                  <a:lumOff val="50000"/>
                </a:schemeClr>
              </a:solidFill>
              <a:latin typeface="Arial" pitchFamily="34" charset="0"/>
              <a:ea typeface="宋体" pitchFamily="2" charset="-122"/>
            </a:endParaRPr>
          </a:p>
          <a:p>
            <a:endParaRPr kumimoji="1" lang="zh-CN" altLang="en-US" dirty="0"/>
          </a:p>
          <a:p>
            <a:endParaRPr kumimoji="1" lang="zh-CN" altLang="en-US" dirty="0"/>
          </a:p>
          <a:p>
            <a:endParaRPr kumimoji="1" lang="zh-CN" altLang="en-US" dirty="0"/>
          </a:p>
          <a:p>
            <a:endParaRPr kumimoji="1" lang="zh-CN" altLang="en-US" dirty="0"/>
          </a:p>
          <a:p>
            <a:endParaRPr kumimoji="1" lang="zh-CN" altLang="en-US" dirty="0"/>
          </a:p>
        </p:txBody>
      </p:sp>
      <p:sp>
        <p:nvSpPr>
          <p:cNvPr id="5" name="标题 4">
            <a:extLst>
              <a:ext uri="{FF2B5EF4-FFF2-40B4-BE49-F238E27FC236}">
                <a16:creationId xmlns:a16="http://schemas.microsoft.com/office/drawing/2014/main" id="{1E6D704C-1373-4CD3-A3C0-A344599493B6}"/>
              </a:ext>
            </a:extLst>
          </p:cNvPr>
          <p:cNvSpPr>
            <a:spLocks noGrp="1"/>
          </p:cNvSpPr>
          <p:nvPr>
            <p:ph type="title"/>
          </p:nvPr>
        </p:nvSpPr>
        <p:spPr>
          <a:xfrm>
            <a:off x="726243" y="578899"/>
            <a:ext cx="6298424" cy="787252"/>
          </a:xfrm>
        </p:spPr>
        <p:txBody>
          <a:bodyPr/>
          <a:lstStyle/>
          <a:p>
            <a:r>
              <a:rPr lang="en-US" altLang="zh-CN" dirty="0"/>
              <a:t>What is Knowledge Graph</a:t>
            </a:r>
            <a:endParaRPr lang="zh-CN" altLang="en-US" dirty="0"/>
          </a:p>
        </p:txBody>
      </p:sp>
      <p:sp>
        <p:nvSpPr>
          <p:cNvPr id="2" name="对话气泡: 椭圆形 1">
            <a:extLst>
              <a:ext uri="{FF2B5EF4-FFF2-40B4-BE49-F238E27FC236}">
                <a16:creationId xmlns:a16="http://schemas.microsoft.com/office/drawing/2014/main" id="{74F56AED-8E16-462F-965C-58B2208B1422}"/>
              </a:ext>
            </a:extLst>
          </p:cNvPr>
          <p:cNvSpPr/>
          <p:nvPr/>
        </p:nvSpPr>
        <p:spPr bwMode="auto">
          <a:xfrm>
            <a:off x="2939560" y="5020235"/>
            <a:ext cx="5822576" cy="1075765"/>
          </a:xfrm>
          <a:prstGeom prst="wedgeEllipseCallout">
            <a:avLst>
              <a:gd name="adj1" fmla="val 15425"/>
              <a:gd name="adj2" fmla="val -294331"/>
            </a:avLst>
          </a:prstGeom>
          <a:solidFill>
            <a:schemeClr val="accent1"/>
          </a:solidFill>
          <a:ln w="9525"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p:spPr>
        <p:txBody>
          <a:bodyPr vert="horz" wrap="square" lIns="91440" tIns="45720" rIns="91440" bIns="45720" numCol="1" rtlCol="0" anchor="t" anchorCtr="0" compatLnSpc="1">
            <a:prstTxWarp prst="textNoShape">
              <a:avLst/>
            </a:prstTxWarp>
          </a:bodyPr>
          <a:lstStyle/>
          <a:p>
            <a:r>
              <a:rPr lang="en-US" altLang="zh-CN" dirty="0">
                <a:latin typeface="Times New Roman" panose="02020603050405020304" pitchFamily="18" charset="0"/>
                <a:cs typeface="Times New Roman" panose="02020603050405020304" pitchFamily="18" charset="0"/>
              </a:rPr>
              <a:t>Google</a:t>
            </a:r>
            <a:r>
              <a:rPr lang="zh-CN" altLang="en-US" dirty="0">
                <a:latin typeface="Times New Roman" panose="02020603050405020304" pitchFamily="18" charset="0"/>
                <a:cs typeface="Times New Roman" panose="02020603050405020304" pitchFamily="18" charset="0"/>
              </a:rPr>
              <a:t>知识图谱的宣传语“</a:t>
            </a:r>
            <a:r>
              <a:rPr lang="en-US" altLang="zh-CN" dirty="0">
                <a:latin typeface="Times New Roman" panose="02020603050405020304" pitchFamily="18" charset="0"/>
                <a:cs typeface="Times New Roman" panose="02020603050405020304" pitchFamily="18" charset="0"/>
              </a:rPr>
              <a:t>things not strings”:</a:t>
            </a:r>
            <a:r>
              <a:rPr lang="zh-CN" altLang="en-US" dirty="0">
                <a:latin typeface="Times New Roman" panose="02020603050405020304" pitchFamily="18" charset="0"/>
                <a:cs typeface="Times New Roman" panose="02020603050405020304" pitchFamily="18" charset="0"/>
              </a:rPr>
              <a:t>不要无意义的字符串，而是获取字符串背后隐含的对象或事物。</a:t>
            </a:r>
            <a:endParaRPr kumimoji="0" lang="zh-CN"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359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03C3E-1830-4D39-A031-49BD26284DB2}"/>
              </a:ext>
            </a:extLst>
          </p:cNvPr>
          <p:cNvSpPr>
            <a:spLocks noGrp="1"/>
          </p:cNvSpPr>
          <p:nvPr>
            <p:ph type="title"/>
          </p:nvPr>
        </p:nvSpPr>
        <p:spPr/>
        <p:txBody>
          <a:bodyPr/>
          <a:lstStyle/>
          <a:p>
            <a:r>
              <a:rPr lang="zh-CN" altLang="en-US" b="0" dirty="0"/>
              <a:t>知识图谱的管理</a:t>
            </a:r>
            <a:r>
              <a:rPr lang="en-US" altLang="zh-CN" b="0" dirty="0"/>
              <a:t>—</a:t>
            </a:r>
            <a:r>
              <a:rPr lang="zh-CN" altLang="en-US" b="0" dirty="0"/>
              <a:t>以</a:t>
            </a:r>
            <a:r>
              <a:rPr lang="en-US" altLang="zh-CN" b="0" dirty="0"/>
              <a:t>RDF</a:t>
            </a:r>
            <a:r>
              <a:rPr lang="zh-CN" altLang="en-US" b="0" dirty="0"/>
              <a:t>为例</a:t>
            </a:r>
          </a:p>
        </p:txBody>
      </p:sp>
      <p:sp>
        <p:nvSpPr>
          <p:cNvPr id="3" name="内容占位符 2">
            <a:extLst>
              <a:ext uri="{FF2B5EF4-FFF2-40B4-BE49-F238E27FC236}">
                <a16:creationId xmlns:a16="http://schemas.microsoft.com/office/drawing/2014/main" id="{98D6783A-4B59-4D80-98FE-6D2C87EE839D}"/>
              </a:ext>
            </a:extLst>
          </p:cNvPr>
          <p:cNvSpPr>
            <a:spLocks noGrp="1"/>
          </p:cNvSpPr>
          <p:nvPr>
            <p:ph idx="1"/>
          </p:nvPr>
        </p:nvSpPr>
        <p:spPr/>
        <p:txBody>
          <a:bodyPr>
            <a:normAutofit fontScale="92500" lnSpcReduction="20000"/>
          </a:bodyPr>
          <a:lstStyle/>
          <a:p>
            <a:pPr lvl="1">
              <a:defRPr/>
            </a:pPr>
            <a:r>
              <a:rPr kumimoji="1" lang="zh-CN" altLang="zh-CN" sz="2400" dirty="0"/>
              <a:t>RDF(Resource Description Framework)，即资源描述框架，其本质是一个数据模型（Data Model）</a:t>
            </a:r>
            <a:endParaRPr kumimoji="1" lang="en-US" altLang="zh-CN" sz="2400" dirty="0"/>
          </a:p>
          <a:p>
            <a:pPr lvl="2">
              <a:defRPr/>
            </a:pPr>
            <a:r>
              <a:rPr kumimoji="1" lang="zh-CN" altLang="zh-CN" sz="2000" dirty="0"/>
              <a:t>提供了一个统一的标准，用于描述实体/资源。简单来说，就是表示事物的一种方法和手段。RDF形式上表示为</a:t>
            </a:r>
            <a:r>
              <a:rPr kumimoji="1" lang="en-US" altLang="zh-CN" sz="2000" dirty="0"/>
              <a:t>&lt;</a:t>
            </a:r>
            <a:r>
              <a:rPr kumimoji="1" lang="zh-CN" altLang="en-US" sz="2000" dirty="0"/>
              <a:t>主</a:t>
            </a:r>
            <a:r>
              <a:rPr kumimoji="1" lang="en-US" altLang="zh-CN" sz="2000" dirty="0"/>
              <a:t>,</a:t>
            </a:r>
            <a:r>
              <a:rPr kumimoji="1" lang="zh-CN" altLang="en-US" sz="2000" dirty="0"/>
              <a:t>谓</a:t>
            </a:r>
            <a:r>
              <a:rPr kumimoji="1" lang="en-US" altLang="zh-CN" sz="2000" dirty="0"/>
              <a:t>,</a:t>
            </a:r>
            <a:r>
              <a:rPr kumimoji="1" lang="zh-CN" altLang="en-US" sz="2000" dirty="0"/>
              <a:t>宾</a:t>
            </a:r>
            <a:r>
              <a:rPr kumimoji="1" lang="en-US" altLang="zh-CN" sz="2000" dirty="0"/>
              <a:t>&gt;</a:t>
            </a:r>
            <a:r>
              <a:rPr kumimoji="1" lang="zh-CN" altLang="zh-CN" sz="2000" dirty="0"/>
              <a:t>三元组，有时候也称为</a:t>
            </a:r>
            <a:r>
              <a:rPr kumimoji="1" lang="zh-CN" altLang="zh-CN" sz="2000"/>
              <a:t>一条</a:t>
            </a:r>
            <a:r>
              <a:rPr kumimoji="1" lang="zh-CN" altLang="en-US" sz="2000"/>
              <a:t>论断</a:t>
            </a:r>
            <a:r>
              <a:rPr kumimoji="1" lang="zh-CN" altLang="zh-CN" sz="2000"/>
              <a:t>（</a:t>
            </a:r>
            <a:r>
              <a:rPr kumimoji="1" lang="zh-CN" altLang="zh-CN" sz="2000" dirty="0"/>
              <a:t>statement），知识图谱中我们也称其为一条知识，如下图。</a:t>
            </a:r>
            <a:endParaRPr kumimoji="1" lang="en-US" altLang="zh-CN" sz="2000" dirty="0"/>
          </a:p>
          <a:p>
            <a:pPr lvl="2">
              <a:defRPr/>
            </a:pPr>
            <a:endParaRPr kumimoji="1" lang="en-US" altLang="zh-CN" sz="2000" dirty="0"/>
          </a:p>
          <a:p>
            <a:pPr lvl="2">
              <a:defRPr/>
            </a:pPr>
            <a:endParaRPr kumimoji="1" lang="en-US" altLang="zh-CN" sz="2000" dirty="0"/>
          </a:p>
          <a:p>
            <a:pPr lvl="2">
              <a:defRPr/>
            </a:pPr>
            <a:endParaRPr kumimoji="1" lang="en-US" altLang="zh-CN" sz="2000" dirty="0"/>
          </a:p>
          <a:p>
            <a:pPr lvl="2">
              <a:defRPr/>
            </a:pPr>
            <a:endParaRPr kumimoji="1" lang="zh-CN" altLang="zh-CN" sz="2000" dirty="0"/>
          </a:p>
          <a:p>
            <a:pPr lvl="1">
              <a:defRPr/>
            </a:pPr>
            <a:r>
              <a:rPr kumimoji="1" lang="zh-CN" altLang="zh-CN" sz="2400" dirty="0"/>
              <a:t>RDF由节点和边组成，节点表示实体/资源、属性，边则表示了实体和实体之间的关系以及实体和属性的关系</a:t>
            </a:r>
          </a:p>
          <a:p>
            <a:pPr lvl="2">
              <a:defRPr/>
            </a:pPr>
            <a:endParaRPr kumimoji="1" lang="zh-CN" altLang="en-US" sz="2000" dirty="0"/>
          </a:p>
        </p:txBody>
      </p:sp>
      <p:sp>
        <p:nvSpPr>
          <p:cNvPr id="5" name="AutoShape 2" descr="//upload-images.jianshu.io/upload_images/3810775-68902fb8620081e2.png?imageMogr2/auto-orient/strip%7CimageView2/2/w/491/format/webp">
            <a:extLst>
              <a:ext uri="{FF2B5EF4-FFF2-40B4-BE49-F238E27FC236}">
                <a16:creationId xmlns:a16="http://schemas.microsoft.com/office/drawing/2014/main" id="{9510B606-F1EA-4F4C-8C1B-84E0E033C128}"/>
              </a:ext>
            </a:extLst>
          </p:cNvPr>
          <p:cNvSpPr>
            <a:spLocks noChangeAspect="1" noChangeArrowheads="1"/>
          </p:cNvSpPr>
          <p:nvPr/>
        </p:nvSpPr>
        <p:spPr bwMode="auto">
          <a:xfrm>
            <a:off x="127000" y="-9683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2" name="Picture 4" descr="https://upload-images.jianshu.io/upload_images/3810775-68902fb8620081e2.png?imageMogr2/auto-orient/">
            <a:extLst>
              <a:ext uri="{FF2B5EF4-FFF2-40B4-BE49-F238E27FC236}">
                <a16:creationId xmlns:a16="http://schemas.microsoft.com/office/drawing/2014/main" id="{93781A84-618D-4545-B347-3DAF08944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3003" y="3618748"/>
            <a:ext cx="4676775"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6027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03C3E-1830-4D39-A031-49BD26284DB2}"/>
              </a:ext>
            </a:extLst>
          </p:cNvPr>
          <p:cNvSpPr>
            <a:spLocks noGrp="1"/>
          </p:cNvSpPr>
          <p:nvPr>
            <p:ph type="title"/>
          </p:nvPr>
        </p:nvSpPr>
        <p:spPr/>
        <p:txBody>
          <a:bodyPr/>
          <a:lstStyle/>
          <a:p>
            <a:r>
              <a:rPr lang="en-US" altLang="zh-CN" b="0" dirty="0"/>
              <a:t>RDF</a:t>
            </a:r>
            <a:r>
              <a:rPr lang="zh-CN" altLang="en-US" b="0" dirty="0"/>
              <a:t>的存储</a:t>
            </a:r>
          </a:p>
        </p:txBody>
      </p:sp>
      <p:sp>
        <p:nvSpPr>
          <p:cNvPr id="3" name="内容占位符 2">
            <a:extLst>
              <a:ext uri="{FF2B5EF4-FFF2-40B4-BE49-F238E27FC236}">
                <a16:creationId xmlns:a16="http://schemas.microsoft.com/office/drawing/2014/main" id="{98D6783A-4B59-4D80-98FE-6D2C87EE839D}"/>
              </a:ext>
            </a:extLst>
          </p:cNvPr>
          <p:cNvSpPr>
            <a:spLocks noGrp="1"/>
          </p:cNvSpPr>
          <p:nvPr>
            <p:ph idx="1"/>
          </p:nvPr>
        </p:nvSpPr>
        <p:spPr/>
        <p:txBody>
          <a:bodyPr>
            <a:normAutofit/>
          </a:bodyPr>
          <a:lstStyle/>
          <a:p>
            <a:pPr lvl="1">
              <a:lnSpc>
                <a:spcPct val="110000"/>
              </a:lnSpc>
              <a:defRPr/>
            </a:pPr>
            <a:r>
              <a:rPr kumimoji="1" lang="en-US" altLang="zh-CN" sz="2400" dirty="0"/>
              <a:t>RDF</a:t>
            </a:r>
            <a:r>
              <a:rPr kumimoji="1" lang="zh-CN" altLang="en-US" sz="2400" dirty="0"/>
              <a:t>的表示形式和类型有了，那如何创建</a:t>
            </a:r>
            <a:r>
              <a:rPr kumimoji="1" lang="en-US" altLang="zh-CN" sz="2400" dirty="0"/>
              <a:t>RDF</a:t>
            </a:r>
            <a:r>
              <a:rPr kumimoji="1" lang="zh-CN" altLang="en-US" sz="2400" dirty="0"/>
              <a:t>数据集，将其序列化（</a:t>
            </a:r>
            <a:r>
              <a:rPr kumimoji="1" lang="en-US" altLang="zh-CN" sz="2400" dirty="0"/>
              <a:t>Serialization</a:t>
            </a:r>
            <a:r>
              <a:rPr kumimoji="1" lang="zh-CN" altLang="en-US" sz="2400" dirty="0"/>
              <a:t>）呢？即怎么存储和传输</a:t>
            </a:r>
            <a:r>
              <a:rPr kumimoji="1" lang="en-US" altLang="zh-CN" sz="2400" dirty="0"/>
              <a:t>RDF</a:t>
            </a:r>
            <a:r>
              <a:rPr kumimoji="1" lang="zh-CN" altLang="en-US" sz="2400" dirty="0"/>
              <a:t>数据？目前，</a:t>
            </a:r>
            <a:r>
              <a:rPr kumimoji="1" lang="en-US" altLang="zh-CN" sz="2400" dirty="0"/>
              <a:t>RDF</a:t>
            </a:r>
            <a:r>
              <a:rPr kumimoji="1" lang="zh-CN" altLang="en-US" sz="2400" dirty="0"/>
              <a:t>序列化的方式主要有</a:t>
            </a:r>
            <a:endParaRPr kumimoji="1" lang="en-US" altLang="zh-CN" sz="2400" dirty="0"/>
          </a:p>
          <a:p>
            <a:pPr lvl="2">
              <a:lnSpc>
                <a:spcPct val="110000"/>
              </a:lnSpc>
              <a:defRPr/>
            </a:pPr>
            <a:r>
              <a:rPr kumimoji="1" lang="en-US" altLang="zh-CN" sz="2000" dirty="0"/>
              <a:t>RDF/XML</a:t>
            </a:r>
          </a:p>
          <a:p>
            <a:pPr lvl="3">
              <a:lnSpc>
                <a:spcPct val="110000"/>
              </a:lnSpc>
              <a:defRPr/>
            </a:pPr>
            <a:r>
              <a:rPr kumimoji="1" lang="zh-CN" altLang="en-US" sz="1800" dirty="0"/>
              <a:t>用</a:t>
            </a:r>
            <a:r>
              <a:rPr kumimoji="1" lang="en-US" altLang="zh-CN" sz="1800" dirty="0"/>
              <a:t>XML</a:t>
            </a:r>
            <a:r>
              <a:rPr kumimoji="1" lang="zh-CN" altLang="en-US" sz="1800" dirty="0"/>
              <a:t>的格式来表示</a:t>
            </a:r>
            <a:r>
              <a:rPr kumimoji="1" lang="en-US" altLang="zh-CN" sz="1800" dirty="0"/>
              <a:t>RDF</a:t>
            </a:r>
            <a:r>
              <a:rPr kumimoji="1" lang="zh-CN" altLang="en-US" sz="1800" dirty="0"/>
              <a:t>数据</a:t>
            </a:r>
          </a:p>
          <a:p>
            <a:pPr lvl="3">
              <a:lnSpc>
                <a:spcPct val="110000"/>
              </a:lnSpc>
              <a:defRPr/>
            </a:pPr>
            <a:r>
              <a:rPr kumimoji="1" lang="en-US" altLang="zh-CN" sz="1800" dirty="0"/>
              <a:t>XML</a:t>
            </a:r>
            <a:r>
              <a:rPr kumimoji="1" lang="zh-CN" altLang="en-US" sz="1800" dirty="0"/>
              <a:t>的技术比较成熟，有许多现成的工具来存储和解析</a:t>
            </a:r>
            <a:r>
              <a:rPr kumimoji="1" lang="en-US" altLang="zh-CN" sz="1800" dirty="0"/>
              <a:t>XML</a:t>
            </a:r>
          </a:p>
          <a:p>
            <a:pPr lvl="2">
              <a:lnSpc>
                <a:spcPct val="110000"/>
              </a:lnSpc>
              <a:defRPr/>
            </a:pPr>
            <a:r>
              <a:rPr kumimoji="1" lang="en-US" altLang="zh-CN" sz="2000" dirty="0"/>
              <a:t>N-Triples</a:t>
            </a:r>
          </a:p>
          <a:p>
            <a:pPr lvl="3">
              <a:lnSpc>
                <a:spcPct val="110000"/>
              </a:lnSpc>
              <a:defRPr/>
            </a:pPr>
            <a:r>
              <a:rPr kumimoji="1" lang="zh-CN" altLang="en-US" sz="1800" dirty="0"/>
              <a:t>用多个三元组来表示</a:t>
            </a:r>
            <a:r>
              <a:rPr kumimoji="1" lang="en-US" altLang="zh-CN" sz="1800" dirty="0"/>
              <a:t>RDF</a:t>
            </a:r>
            <a:r>
              <a:rPr kumimoji="1" lang="zh-CN" altLang="en-US" sz="1800" dirty="0"/>
              <a:t>数据集，是最直观的表示方法</a:t>
            </a:r>
          </a:p>
          <a:p>
            <a:pPr lvl="3">
              <a:lnSpc>
                <a:spcPct val="110000"/>
              </a:lnSpc>
              <a:defRPr/>
            </a:pPr>
            <a:r>
              <a:rPr kumimoji="1" lang="zh-CN" altLang="en-US" sz="1800" dirty="0"/>
              <a:t>在文件中，每一行表示一个三元组，方便机器解析和处理</a:t>
            </a:r>
          </a:p>
          <a:p>
            <a:pPr lvl="4">
              <a:lnSpc>
                <a:spcPct val="110000"/>
              </a:lnSpc>
              <a:defRPr/>
            </a:pPr>
            <a:r>
              <a:rPr kumimoji="1" lang="zh-CN" altLang="en-US" sz="1800" dirty="0"/>
              <a:t>开放领域知识图谱</a:t>
            </a:r>
            <a:r>
              <a:rPr kumimoji="1" lang="en-US" altLang="zh-CN" sz="1800" dirty="0" err="1">
                <a:hlinkClick r:id="rId2">
                  <a:extLst>
                    <a:ext uri="{A12FA001-AC4F-418D-AE19-62706E023703}">
                      <ahyp:hlinkClr xmlns:ahyp="http://schemas.microsoft.com/office/drawing/2018/hyperlinkcolor" val="tx"/>
                    </a:ext>
                  </a:extLst>
                </a:hlinkClick>
              </a:rPr>
              <a:t>DBpedia</a:t>
            </a:r>
            <a:r>
              <a:rPr kumimoji="1" lang="zh-CN" altLang="en-US" sz="1800" dirty="0"/>
              <a:t>通常是用这种格式来发布数据的</a:t>
            </a:r>
            <a:endParaRPr kumimoji="1" lang="zh-CN" altLang="en-US" sz="1400" dirty="0"/>
          </a:p>
        </p:txBody>
      </p:sp>
      <p:sp>
        <p:nvSpPr>
          <p:cNvPr id="5" name="对话气泡: 椭圆形 4">
            <a:extLst>
              <a:ext uri="{FF2B5EF4-FFF2-40B4-BE49-F238E27FC236}">
                <a16:creationId xmlns:a16="http://schemas.microsoft.com/office/drawing/2014/main" id="{E7708786-7A93-4085-B40B-5104E8CC30EB}"/>
              </a:ext>
            </a:extLst>
          </p:cNvPr>
          <p:cNvSpPr/>
          <p:nvPr/>
        </p:nvSpPr>
        <p:spPr bwMode="auto">
          <a:xfrm>
            <a:off x="5113358" y="2470976"/>
            <a:ext cx="4030642" cy="757989"/>
          </a:xfrm>
          <a:prstGeom prst="wedgeEllipseCallout">
            <a:avLst>
              <a:gd name="adj1" fmla="val -86238"/>
              <a:gd name="adj2" fmla="val 32341"/>
            </a:avLst>
          </a:prstGeom>
          <a:solidFill>
            <a:schemeClr val="accent1"/>
          </a:solidFill>
          <a:ln w="9525"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p:spPr>
        <p:txBody>
          <a:bodyPr vert="horz" wrap="square" lIns="91440" tIns="45720" rIns="91440" bIns="45720" numCol="1" rtlCol="0" anchor="t" anchorCtr="0" compatLnSpc="1">
            <a:prstTxWarp prst="textNoShape">
              <a:avLst/>
            </a:prstTxWarp>
          </a:bodyPr>
          <a:lstStyle/>
          <a:p>
            <a:pPr lvl="1">
              <a:defRPr/>
            </a:pPr>
            <a:r>
              <a:rPr kumimoji="1" lang="zh-CN" altLang="en-US" sz="1200" dirty="0">
                <a:latin typeface="Times New Roman" panose="02020603050405020304" pitchFamily="18" charset="0"/>
                <a:cs typeface="Times New Roman" panose="02020603050405020304" pitchFamily="18" charset="0"/>
              </a:rPr>
              <a:t>对于</a:t>
            </a:r>
            <a:r>
              <a:rPr kumimoji="1" lang="en-US" altLang="zh-CN" sz="1200" dirty="0">
                <a:latin typeface="Times New Roman" panose="02020603050405020304" pitchFamily="18" charset="0"/>
                <a:cs typeface="Times New Roman" panose="02020603050405020304" pitchFamily="18" charset="0"/>
              </a:rPr>
              <a:t>RDF</a:t>
            </a:r>
            <a:r>
              <a:rPr kumimoji="1" lang="zh-CN" altLang="en-US" sz="1200" dirty="0">
                <a:latin typeface="Times New Roman" panose="02020603050405020304" pitchFamily="18" charset="0"/>
                <a:cs typeface="Times New Roman" panose="02020603050405020304" pitchFamily="18" charset="0"/>
              </a:rPr>
              <a:t>来说，</a:t>
            </a:r>
            <a:r>
              <a:rPr kumimoji="1" lang="en-US" altLang="zh-CN" sz="1200" dirty="0">
                <a:latin typeface="Times New Roman" panose="02020603050405020304" pitchFamily="18" charset="0"/>
                <a:cs typeface="Times New Roman" panose="02020603050405020304" pitchFamily="18" charset="0"/>
              </a:rPr>
              <a:t>XML</a:t>
            </a:r>
            <a:r>
              <a:rPr kumimoji="1" lang="zh-CN" altLang="en-US" sz="1200" dirty="0">
                <a:latin typeface="Times New Roman" panose="02020603050405020304" pitchFamily="18" charset="0"/>
                <a:cs typeface="Times New Roman" panose="02020603050405020304" pitchFamily="18" charset="0"/>
              </a:rPr>
              <a:t>的格式太冗长，也不便于阅读，通常不使用这种方式来处理</a:t>
            </a:r>
            <a:r>
              <a:rPr kumimoji="1" lang="en-US" altLang="zh-CN" sz="1200" dirty="0">
                <a:latin typeface="Times New Roman" panose="02020603050405020304" pitchFamily="18" charset="0"/>
                <a:cs typeface="Times New Roman" panose="02020603050405020304" pitchFamily="18" charset="0"/>
              </a:rPr>
              <a:t>RDF</a:t>
            </a:r>
            <a:r>
              <a:rPr kumimoji="1" lang="zh-CN" altLang="en-US" sz="1200" dirty="0">
                <a:latin typeface="Times New Roman" panose="02020603050405020304" pitchFamily="18" charset="0"/>
                <a:cs typeface="Times New Roman" panose="02020603050405020304" pitchFamily="18" charset="0"/>
              </a:rPr>
              <a:t>数据</a:t>
            </a:r>
          </a:p>
        </p:txBody>
      </p:sp>
      <p:pic>
        <p:nvPicPr>
          <p:cNvPr id="4100" name="Picture 4" descr="https://upload-images.jianshu.io/upload_images/3810775-7ba2e586bd1ef44b.png?imageMogr2/auto-orient/">
            <a:extLst>
              <a:ext uri="{FF2B5EF4-FFF2-40B4-BE49-F238E27FC236}">
                <a16:creationId xmlns:a16="http://schemas.microsoft.com/office/drawing/2014/main" id="{8377E016-12BE-4F16-AE79-A83A82FEDC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476" y="4197319"/>
            <a:ext cx="7134726" cy="2316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03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4100"/>
                                        </p:tgtEl>
                                        <p:attrNameLst>
                                          <p:attrName>style.visibility</p:attrName>
                                        </p:attrNameLst>
                                      </p:cBhvr>
                                      <p:to>
                                        <p:strVal val="visible"/>
                                      </p:to>
                                    </p:set>
                                    <p:anim calcmode="lin" valueType="num">
                                      <p:cBhvr>
                                        <p:cTn id="43" dur="500" fill="hold"/>
                                        <p:tgtEl>
                                          <p:spTgt spid="4100"/>
                                        </p:tgtEl>
                                        <p:attrNameLst>
                                          <p:attrName>ppt_w</p:attrName>
                                        </p:attrNameLst>
                                      </p:cBhvr>
                                      <p:tavLst>
                                        <p:tav tm="0">
                                          <p:val>
                                            <p:fltVal val="0"/>
                                          </p:val>
                                        </p:tav>
                                        <p:tav tm="100000">
                                          <p:val>
                                            <p:strVal val="#ppt_w"/>
                                          </p:val>
                                        </p:tav>
                                      </p:tavLst>
                                    </p:anim>
                                    <p:anim calcmode="lin" valueType="num">
                                      <p:cBhvr>
                                        <p:cTn id="44" dur="500" fill="hold"/>
                                        <p:tgtEl>
                                          <p:spTgt spid="4100"/>
                                        </p:tgtEl>
                                        <p:attrNameLst>
                                          <p:attrName>ppt_h</p:attrName>
                                        </p:attrNameLst>
                                      </p:cBhvr>
                                      <p:tavLst>
                                        <p:tav tm="0">
                                          <p:val>
                                            <p:fltVal val="0"/>
                                          </p:val>
                                        </p:tav>
                                        <p:tav tm="100000">
                                          <p:val>
                                            <p:strVal val="#ppt_h"/>
                                          </p:val>
                                        </p:tav>
                                      </p:tavLst>
                                    </p:anim>
                                    <p:animEffect transition="in" filter="fade">
                                      <p:cBhvr>
                                        <p:cTn id="45"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03C3E-1830-4D39-A031-49BD26284DB2}"/>
              </a:ext>
            </a:extLst>
          </p:cNvPr>
          <p:cNvSpPr>
            <a:spLocks noGrp="1"/>
          </p:cNvSpPr>
          <p:nvPr>
            <p:ph type="title"/>
          </p:nvPr>
        </p:nvSpPr>
        <p:spPr/>
        <p:txBody>
          <a:bodyPr/>
          <a:lstStyle/>
          <a:p>
            <a:r>
              <a:rPr lang="en-US" altLang="zh-CN" b="0" dirty="0"/>
              <a:t>RDF</a:t>
            </a:r>
            <a:r>
              <a:rPr lang="zh-CN" altLang="en-US" b="0" dirty="0"/>
              <a:t>的存储</a:t>
            </a:r>
          </a:p>
        </p:txBody>
      </p:sp>
      <p:sp>
        <p:nvSpPr>
          <p:cNvPr id="3" name="内容占位符 2">
            <a:extLst>
              <a:ext uri="{FF2B5EF4-FFF2-40B4-BE49-F238E27FC236}">
                <a16:creationId xmlns:a16="http://schemas.microsoft.com/office/drawing/2014/main" id="{98D6783A-4B59-4D80-98FE-6D2C87EE839D}"/>
              </a:ext>
            </a:extLst>
          </p:cNvPr>
          <p:cNvSpPr>
            <a:spLocks noGrp="1"/>
          </p:cNvSpPr>
          <p:nvPr>
            <p:ph idx="1"/>
          </p:nvPr>
        </p:nvSpPr>
        <p:spPr/>
        <p:txBody>
          <a:bodyPr>
            <a:normAutofit fontScale="92500" lnSpcReduction="10000"/>
          </a:bodyPr>
          <a:lstStyle/>
          <a:p>
            <a:pPr lvl="2">
              <a:lnSpc>
                <a:spcPct val="110000"/>
              </a:lnSpc>
              <a:defRPr/>
            </a:pPr>
            <a:r>
              <a:rPr kumimoji="1" lang="en-US" altLang="zh-CN" sz="2000" dirty="0"/>
              <a:t>Turtle</a:t>
            </a:r>
          </a:p>
          <a:p>
            <a:pPr lvl="3">
              <a:lnSpc>
                <a:spcPct val="110000"/>
              </a:lnSpc>
              <a:defRPr/>
            </a:pPr>
            <a:r>
              <a:rPr kumimoji="1" lang="zh-CN" altLang="en-US" sz="1800" dirty="0"/>
              <a:t>使用得最多的一种</a:t>
            </a:r>
            <a:r>
              <a:rPr kumimoji="1" lang="en-US" altLang="zh-CN" sz="1800" dirty="0"/>
              <a:t>RDF</a:t>
            </a:r>
            <a:r>
              <a:rPr kumimoji="1" lang="zh-CN" altLang="en-US" sz="1800" dirty="0"/>
              <a:t>序列化方式了</a:t>
            </a:r>
          </a:p>
          <a:p>
            <a:pPr lvl="3">
              <a:lnSpc>
                <a:spcPct val="110000"/>
              </a:lnSpc>
              <a:defRPr/>
            </a:pPr>
            <a:r>
              <a:rPr kumimoji="1" lang="zh-CN" altLang="en-US" sz="1800" dirty="0"/>
              <a:t>比</a:t>
            </a:r>
            <a:r>
              <a:rPr kumimoji="1" lang="en-US" altLang="zh-CN" sz="1800" dirty="0"/>
              <a:t>RDF/XML</a:t>
            </a:r>
            <a:r>
              <a:rPr kumimoji="1" lang="zh-CN" altLang="en-US" sz="1800" dirty="0"/>
              <a:t>紧凑，且可读性比</a:t>
            </a:r>
            <a:r>
              <a:rPr kumimoji="1" lang="en-US" altLang="zh-CN" sz="1800" dirty="0"/>
              <a:t>N-Triples</a:t>
            </a:r>
            <a:r>
              <a:rPr kumimoji="1" lang="zh-CN" altLang="en-US" sz="1800" dirty="0"/>
              <a:t>好</a:t>
            </a:r>
            <a:endParaRPr kumimoji="1" lang="en-US" altLang="zh-CN" sz="1800" dirty="0"/>
          </a:p>
          <a:p>
            <a:pPr lvl="3">
              <a:lnSpc>
                <a:spcPct val="110000"/>
              </a:lnSpc>
              <a:defRPr/>
            </a:pPr>
            <a:endParaRPr kumimoji="1" lang="en-US" altLang="zh-CN" sz="1800" dirty="0"/>
          </a:p>
          <a:p>
            <a:pPr marL="1371600" lvl="3" indent="0">
              <a:lnSpc>
                <a:spcPct val="110000"/>
              </a:lnSpc>
              <a:buNone/>
              <a:defRPr/>
            </a:pPr>
            <a:endParaRPr kumimoji="1" lang="en-US" altLang="zh-CN" sz="1800" dirty="0"/>
          </a:p>
          <a:p>
            <a:pPr marL="1371600" lvl="3" indent="0">
              <a:lnSpc>
                <a:spcPct val="110000"/>
              </a:lnSpc>
              <a:buNone/>
              <a:defRPr/>
            </a:pPr>
            <a:endParaRPr kumimoji="1" lang="en-US" altLang="zh-CN" sz="1800" dirty="0"/>
          </a:p>
          <a:p>
            <a:pPr marL="1371600" lvl="3" indent="0">
              <a:lnSpc>
                <a:spcPct val="110000"/>
              </a:lnSpc>
              <a:buNone/>
              <a:defRPr/>
            </a:pPr>
            <a:endParaRPr kumimoji="1" lang="zh-CN" altLang="en-US" sz="1800" dirty="0"/>
          </a:p>
          <a:p>
            <a:pPr lvl="2">
              <a:lnSpc>
                <a:spcPct val="110000"/>
              </a:lnSpc>
              <a:defRPr/>
            </a:pPr>
            <a:r>
              <a:rPr kumimoji="1" lang="en-US" altLang="zh-CN" sz="2000" dirty="0" err="1"/>
              <a:t>RDFa</a:t>
            </a:r>
            <a:endParaRPr kumimoji="1" lang="en-US" altLang="zh-CN" sz="2000" dirty="0"/>
          </a:p>
          <a:p>
            <a:pPr lvl="3">
              <a:lnSpc>
                <a:spcPct val="110000"/>
              </a:lnSpc>
              <a:defRPr/>
            </a:pPr>
            <a:r>
              <a:rPr kumimoji="1" lang="en-US" altLang="zh-CN" sz="1800" dirty="0"/>
              <a:t>The Resource Description Framework in Attributes </a:t>
            </a:r>
            <a:r>
              <a:rPr kumimoji="1" lang="zh-CN" altLang="en-US" sz="1800" dirty="0"/>
              <a:t>，是</a:t>
            </a:r>
            <a:r>
              <a:rPr kumimoji="1" lang="en-US" altLang="zh-CN" sz="1800" dirty="0"/>
              <a:t>HTML5</a:t>
            </a:r>
            <a:r>
              <a:rPr kumimoji="1" lang="zh-CN" altLang="en-US" sz="1800" dirty="0"/>
              <a:t>的一个扩展</a:t>
            </a:r>
          </a:p>
          <a:p>
            <a:pPr lvl="3">
              <a:lnSpc>
                <a:spcPct val="110000"/>
              </a:lnSpc>
              <a:defRPr/>
            </a:pPr>
            <a:r>
              <a:rPr kumimoji="1" lang="zh-CN" altLang="en-US" sz="1800" dirty="0"/>
              <a:t>在不改变任何显示效果的情况下，让网站构建者能够在页面中标记实体，像人物、地点、时间、评论等等</a:t>
            </a:r>
          </a:p>
          <a:p>
            <a:pPr lvl="3">
              <a:lnSpc>
                <a:spcPct val="110000"/>
              </a:lnSpc>
              <a:defRPr/>
            </a:pPr>
            <a:r>
              <a:rPr kumimoji="1" lang="zh-CN" altLang="en-US" sz="1800" dirty="0"/>
              <a:t>将</a:t>
            </a:r>
            <a:r>
              <a:rPr kumimoji="1" lang="en-US" altLang="zh-CN" sz="1800" dirty="0"/>
              <a:t>RDF</a:t>
            </a:r>
            <a:r>
              <a:rPr kumimoji="1" lang="zh-CN" altLang="en-US" sz="1800" dirty="0"/>
              <a:t>数据嵌入到网页中，搜索引擎能够更好的解析非结构化页面，获取一些有用的结构化信息</a:t>
            </a:r>
            <a:endParaRPr kumimoji="1" lang="zh-CN" altLang="en-US" sz="1400" dirty="0"/>
          </a:p>
        </p:txBody>
      </p:sp>
      <p:pic>
        <p:nvPicPr>
          <p:cNvPr id="5122" name="Picture 2" descr="https://upload-images.jianshu.io/upload_images/3810775-988d9fe9ae45dc4f.png?imageMogr2/auto-orient/">
            <a:extLst>
              <a:ext uri="{FF2B5EF4-FFF2-40B4-BE49-F238E27FC236}">
                <a16:creationId xmlns:a16="http://schemas.microsoft.com/office/drawing/2014/main" id="{5A661E52-8B48-46EF-85ED-439B36152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229" y="1728905"/>
            <a:ext cx="5606651" cy="3730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4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122"/>
                                        </p:tgtEl>
                                        <p:attrNameLst>
                                          <p:attrName>style.visibility</p:attrName>
                                        </p:attrNameLst>
                                      </p:cBhvr>
                                      <p:to>
                                        <p:strVal val="visible"/>
                                      </p:to>
                                    </p:set>
                                    <p:anim calcmode="lin" valueType="num">
                                      <p:cBhvr additive="base">
                                        <p:cTn id="21" dur="500" fill="hold"/>
                                        <p:tgtEl>
                                          <p:spTgt spid="5122"/>
                                        </p:tgtEl>
                                        <p:attrNameLst>
                                          <p:attrName>ppt_x</p:attrName>
                                        </p:attrNameLst>
                                      </p:cBhvr>
                                      <p:tavLst>
                                        <p:tav tm="0">
                                          <p:val>
                                            <p:strVal val="#ppt_x"/>
                                          </p:val>
                                        </p:tav>
                                        <p:tav tm="100000">
                                          <p:val>
                                            <p:strVal val="#ppt_x"/>
                                          </p:val>
                                        </p:tav>
                                      </p:tavLst>
                                    </p:anim>
                                    <p:anim calcmode="lin" valueType="num">
                                      <p:cBhvr additive="base">
                                        <p:cTn id="22" dur="500" fill="hold"/>
                                        <p:tgtEl>
                                          <p:spTgt spid="512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12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03C3E-1830-4D39-A031-49BD26284DB2}"/>
              </a:ext>
            </a:extLst>
          </p:cNvPr>
          <p:cNvSpPr>
            <a:spLocks noGrp="1"/>
          </p:cNvSpPr>
          <p:nvPr>
            <p:ph type="title"/>
          </p:nvPr>
        </p:nvSpPr>
        <p:spPr/>
        <p:txBody>
          <a:bodyPr/>
          <a:lstStyle/>
          <a:p>
            <a:r>
              <a:rPr lang="en-US" altLang="zh-CN" b="0" dirty="0"/>
              <a:t>RDF</a:t>
            </a:r>
            <a:r>
              <a:rPr lang="zh-CN" altLang="en-US" b="0" dirty="0"/>
              <a:t>的存储</a:t>
            </a:r>
          </a:p>
        </p:txBody>
      </p:sp>
      <p:sp>
        <p:nvSpPr>
          <p:cNvPr id="3" name="内容占位符 2">
            <a:extLst>
              <a:ext uri="{FF2B5EF4-FFF2-40B4-BE49-F238E27FC236}">
                <a16:creationId xmlns:a16="http://schemas.microsoft.com/office/drawing/2014/main" id="{98D6783A-4B59-4D80-98FE-6D2C87EE839D}"/>
              </a:ext>
            </a:extLst>
          </p:cNvPr>
          <p:cNvSpPr>
            <a:spLocks noGrp="1"/>
          </p:cNvSpPr>
          <p:nvPr>
            <p:ph idx="1"/>
          </p:nvPr>
        </p:nvSpPr>
        <p:spPr/>
        <p:txBody>
          <a:bodyPr>
            <a:normAutofit/>
          </a:bodyPr>
          <a:lstStyle/>
          <a:p>
            <a:pPr marL="0" lvl="2">
              <a:defRPr/>
            </a:pPr>
            <a:r>
              <a:rPr kumimoji="1" lang="en-US" altLang="zh-CN" sz="2000" dirty="0"/>
              <a:t>JSON-LD</a:t>
            </a:r>
          </a:p>
          <a:p>
            <a:pPr marL="457200" lvl="3">
              <a:defRPr/>
            </a:pPr>
            <a:r>
              <a:rPr kumimoji="1" lang="en-US" altLang="zh-CN" sz="1600" dirty="0"/>
              <a:t>JSON for Linking Data</a:t>
            </a:r>
          </a:p>
          <a:p>
            <a:pPr marL="457200" lvl="3">
              <a:defRPr/>
            </a:pPr>
            <a:r>
              <a:rPr kumimoji="1" lang="zh-CN" altLang="en-US" sz="1800" dirty="0"/>
              <a:t>键值对的方式来存储</a:t>
            </a:r>
            <a:r>
              <a:rPr kumimoji="1" lang="en-US" altLang="zh-CN" sz="1800" dirty="0"/>
              <a:t>RDF</a:t>
            </a:r>
            <a:r>
              <a:rPr kumimoji="1" lang="zh-CN" altLang="en-US" sz="1800" dirty="0"/>
              <a:t>数据</a:t>
            </a:r>
            <a:endParaRPr kumimoji="1" lang="en-US" altLang="zh-CN" sz="1800" dirty="0"/>
          </a:p>
          <a:p>
            <a:pPr marL="0" lvl="3" indent="0">
              <a:buNone/>
              <a:defRPr/>
            </a:pPr>
            <a:endParaRPr kumimoji="1" lang="en-US" altLang="zh-CN" sz="1800" dirty="0"/>
          </a:p>
          <a:p>
            <a:pPr marL="0" lvl="3" indent="0">
              <a:buNone/>
              <a:defRPr/>
            </a:pPr>
            <a:r>
              <a:rPr lang="zh-CN" altLang="zh-CN" sz="1800" dirty="0">
                <a:solidFill>
                  <a:srgbClr val="C678DD"/>
                </a:solidFill>
                <a:latin typeface="Arial Unicode MS"/>
                <a:ea typeface="Menlo"/>
              </a:rPr>
              <a:t>from</a:t>
            </a:r>
            <a:r>
              <a:rPr lang="zh-CN" altLang="zh-CN" sz="1800" dirty="0">
                <a:solidFill>
                  <a:srgbClr val="ABB2BF"/>
                </a:solidFill>
                <a:latin typeface="Arial Unicode MS"/>
                <a:ea typeface="Menlo"/>
              </a:rPr>
              <a:t> [https:</a:t>
            </a:r>
            <a:r>
              <a:rPr lang="zh-CN" altLang="zh-CN" sz="1800" dirty="0">
                <a:solidFill>
                  <a:srgbClr val="929292"/>
                </a:solidFill>
                <a:latin typeface="Arial Unicode MS"/>
                <a:ea typeface="Menlo"/>
              </a:rPr>
              <a:t>//json-ld.org/](https://json-ld.org/)</a:t>
            </a:r>
            <a:r>
              <a:rPr lang="zh-CN" altLang="zh-CN" sz="1800" dirty="0">
                <a:solidFill>
                  <a:srgbClr val="ABB2BF"/>
                </a:solidFill>
                <a:latin typeface="Arial Unicode MS"/>
                <a:ea typeface="Menlo"/>
              </a:rPr>
              <a:t> { </a:t>
            </a:r>
            <a:endParaRPr lang="en-US" altLang="zh-CN" sz="1800" dirty="0">
              <a:solidFill>
                <a:srgbClr val="ABB2BF"/>
              </a:solidFill>
              <a:latin typeface="Arial Unicode MS"/>
              <a:ea typeface="Menlo"/>
            </a:endParaRPr>
          </a:p>
          <a:p>
            <a:pPr marL="0" lvl="3" indent="0">
              <a:buNone/>
              <a:defRPr/>
            </a:pPr>
            <a:r>
              <a:rPr lang="zh-CN" altLang="zh-CN" sz="1800" dirty="0">
                <a:solidFill>
                  <a:srgbClr val="98C379"/>
                </a:solidFill>
                <a:latin typeface="Arial Unicode MS"/>
                <a:ea typeface="Menlo"/>
              </a:rPr>
              <a:t>"@context"</a:t>
            </a:r>
            <a:r>
              <a:rPr lang="zh-CN" altLang="zh-CN" sz="1800" dirty="0">
                <a:solidFill>
                  <a:srgbClr val="ABB2BF"/>
                </a:solidFill>
                <a:latin typeface="Arial Unicode MS"/>
                <a:ea typeface="Menlo"/>
              </a:rPr>
              <a:t>: </a:t>
            </a:r>
            <a:r>
              <a:rPr lang="zh-CN" altLang="zh-CN" sz="1800" dirty="0">
                <a:solidFill>
                  <a:srgbClr val="98C379"/>
                </a:solidFill>
                <a:latin typeface="Arial Unicode MS"/>
                <a:ea typeface="Menlo"/>
              </a:rPr>
              <a:t>"[https://json-ld.org/contexts/person.jsonld](https://json-ld.org/contexts/person.jsonld)"</a:t>
            </a:r>
            <a:r>
              <a:rPr lang="zh-CN" altLang="zh-CN" sz="1800" dirty="0">
                <a:solidFill>
                  <a:srgbClr val="ABB2BF"/>
                </a:solidFill>
                <a:latin typeface="Arial Unicode MS"/>
                <a:ea typeface="Menlo"/>
              </a:rPr>
              <a:t>, </a:t>
            </a:r>
            <a:endParaRPr lang="en-US" altLang="zh-CN" sz="1800" dirty="0">
              <a:solidFill>
                <a:srgbClr val="ABB2BF"/>
              </a:solidFill>
              <a:latin typeface="Arial Unicode MS"/>
              <a:ea typeface="Menlo"/>
            </a:endParaRPr>
          </a:p>
          <a:p>
            <a:pPr marL="0" lvl="3" indent="0">
              <a:buNone/>
              <a:defRPr/>
            </a:pPr>
            <a:r>
              <a:rPr lang="zh-CN" altLang="zh-CN" sz="1800" dirty="0">
                <a:solidFill>
                  <a:srgbClr val="98C379"/>
                </a:solidFill>
                <a:latin typeface="Arial Unicode MS"/>
                <a:ea typeface="Menlo"/>
              </a:rPr>
              <a:t>"@id"</a:t>
            </a:r>
            <a:r>
              <a:rPr lang="zh-CN" altLang="zh-CN" sz="1800" dirty="0">
                <a:solidFill>
                  <a:srgbClr val="ABB2BF"/>
                </a:solidFill>
                <a:latin typeface="Arial Unicode MS"/>
                <a:ea typeface="Menlo"/>
              </a:rPr>
              <a:t>: </a:t>
            </a:r>
            <a:r>
              <a:rPr lang="zh-CN" altLang="zh-CN" sz="1800" dirty="0">
                <a:solidFill>
                  <a:srgbClr val="98C379"/>
                </a:solidFill>
                <a:latin typeface="Arial Unicode MS"/>
                <a:ea typeface="Menlo"/>
              </a:rPr>
              <a:t>"[http://dbpedia.org/resource/John_Lennon](http://dbpedia.org/resource/John_Lennon)"</a:t>
            </a:r>
            <a:r>
              <a:rPr lang="zh-CN" altLang="zh-CN" sz="1800" dirty="0">
                <a:solidFill>
                  <a:srgbClr val="ABB2BF"/>
                </a:solidFill>
                <a:latin typeface="Arial Unicode MS"/>
                <a:ea typeface="Menlo"/>
              </a:rPr>
              <a:t>, </a:t>
            </a:r>
            <a:endParaRPr lang="en-US" altLang="zh-CN" sz="1800" dirty="0">
              <a:solidFill>
                <a:srgbClr val="ABB2BF"/>
              </a:solidFill>
              <a:latin typeface="Arial Unicode MS"/>
              <a:ea typeface="Menlo"/>
            </a:endParaRPr>
          </a:p>
          <a:p>
            <a:pPr marL="0" lvl="3" indent="0">
              <a:buNone/>
              <a:defRPr/>
            </a:pPr>
            <a:r>
              <a:rPr lang="zh-CN" altLang="zh-CN" sz="1800" dirty="0">
                <a:solidFill>
                  <a:srgbClr val="98C379"/>
                </a:solidFill>
                <a:latin typeface="Arial Unicode MS"/>
                <a:ea typeface="Menlo"/>
              </a:rPr>
              <a:t>"name"</a:t>
            </a:r>
            <a:r>
              <a:rPr lang="zh-CN" altLang="zh-CN" sz="1800" dirty="0">
                <a:solidFill>
                  <a:srgbClr val="ABB2BF"/>
                </a:solidFill>
                <a:latin typeface="Arial Unicode MS"/>
                <a:ea typeface="Menlo"/>
              </a:rPr>
              <a:t>: </a:t>
            </a:r>
            <a:r>
              <a:rPr lang="zh-CN" altLang="zh-CN" sz="1800" dirty="0">
                <a:solidFill>
                  <a:srgbClr val="98C379"/>
                </a:solidFill>
                <a:latin typeface="Arial Unicode MS"/>
                <a:ea typeface="Menlo"/>
              </a:rPr>
              <a:t>"John Lennon"</a:t>
            </a:r>
            <a:r>
              <a:rPr lang="zh-CN" altLang="zh-CN" sz="1800" dirty="0">
                <a:solidFill>
                  <a:srgbClr val="ABB2BF"/>
                </a:solidFill>
                <a:latin typeface="Arial Unicode MS"/>
                <a:ea typeface="Menlo"/>
              </a:rPr>
              <a:t>, </a:t>
            </a:r>
            <a:endParaRPr lang="en-US" altLang="zh-CN" sz="1800" dirty="0">
              <a:solidFill>
                <a:srgbClr val="ABB2BF"/>
              </a:solidFill>
              <a:latin typeface="Arial Unicode MS"/>
              <a:ea typeface="Menlo"/>
            </a:endParaRPr>
          </a:p>
          <a:p>
            <a:pPr marL="0" lvl="3" indent="0">
              <a:buNone/>
              <a:defRPr/>
            </a:pPr>
            <a:r>
              <a:rPr lang="zh-CN" altLang="zh-CN" sz="1800" dirty="0">
                <a:solidFill>
                  <a:srgbClr val="98C379"/>
                </a:solidFill>
                <a:latin typeface="Arial Unicode MS"/>
                <a:ea typeface="Menlo"/>
              </a:rPr>
              <a:t>"born"</a:t>
            </a:r>
            <a:r>
              <a:rPr lang="zh-CN" altLang="zh-CN" sz="1800" dirty="0">
                <a:solidFill>
                  <a:srgbClr val="ABB2BF"/>
                </a:solidFill>
                <a:latin typeface="Arial Unicode MS"/>
                <a:ea typeface="Menlo"/>
              </a:rPr>
              <a:t>: </a:t>
            </a:r>
            <a:r>
              <a:rPr lang="zh-CN" altLang="zh-CN" sz="1800" dirty="0">
                <a:solidFill>
                  <a:srgbClr val="98C379"/>
                </a:solidFill>
                <a:latin typeface="Arial Unicode MS"/>
                <a:ea typeface="Menlo"/>
              </a:rPr>
              <a:t>"1940-10-09"</a:t>
            </a:r>
            <a:r>
              <a:rPr lang="zh-CN" altLang="zh-CN" sz="1800" dirty="0">
                <a:solidFill>
                  <a:srgbClr val="ABB2BF"/>
                </a:solidFill>
                <a:latin typeface="Arial Unicode MS"/>
                <a:ea typeface="Menlo"/>
              </a:rPr>
              <a:t>, </a:t>
            </a:r>
            <a:r>
              <a:rPr lang="zh-CN" altLang="zh-CN" sz="1800" dirty="0">
                <a:solidFill>
                  <a:srgbClr val="98C379"/>
                </a:solidFill>
                <a:latin typeface="Arial Unicode MS"/>
                <a:ea typeface="Menlo"/>
              </a:rPr>
              <a:t>"spouse"</a:t>
            </a:r>
            <a:r>
              <a:rPr lang="zh-CN" altLang="zh-CN" sz="1800" dirty="0">
                <a:solidFill>
                  <a:srgbClr val="ABB2BF"/>
                </a:solidFill>
                <a:latin typeface="Arial Unicode MS"/>
                <a:ea typeface="Menlo"/>
              </a:rPr>
              <a:t>: </a:t>
            </a:r>
            <a:r>
              <a:rPr lang="zh-CN" altLang="zh-CN" sz="1800" dirty="0">
                <a:solidFill>
                  <a:srgbClr val="98C379"/>
                </a:solidFill>
                <a:latin typeface="Arial Unicode MS"/>
                <a:ea typeface="Menlo"/>
              </a:rPr>
              <a:t>"[http://dbpedia.org/resource/Cynthia_Lennon](http://dbpedia.org/resource/Cynthia_Lennon)"</a:t>
            </a:r>
            <a:r>
              <a:rPr lang="zh-CN" altLang="zh-CN" sz="1800" dirty="0">
                <a:solidFill>
                  <a:srgbClr val="ABB2BF"/>
                </a:solidFill>
                <a:latin typeface="Arial Unicode MS"/>
                <a:ea typeface="Menlo"/>
              </a:rPr>
              <a:t> }</a:t>
            </a:r>
            <a:r>
              <a:rPr lang="zh-CN" altLang="zh-CN" sz="800" dirty="0">
                <a:solidFill>
                  <a:schemeClr val="tx1"/>
                </a:solidFill>
              </a:rPr>
              <a:t> </a:t>
            </a:r>
            <a:endParaRPr lang="zh-CN" altLang="zh-CN" sz="4400" dirty="0">
              <a:solidFill>
                <a:schemeClr val="tx1"/>
              </a:solidFill>
              <a:latin typeface="Arial" panose="020B0604020202020204" pitchFamily="34" charset="0"/>
            </a:endParaRPr>
          </a:p>
          <a:p>
            <a:pPr marL="1371600" lvl="3" indent="0">
              <a:lnSpc>
                <a:spcPct val="110000"/>
              </a:lnSpc>
              <a:buNone/>
              <a:defRPr/>
            </a:pPr>
            <a:endParaRPr kumimoji="1" lang="en-US" altLang="zh-CN" sz="1800" dirty="0"/>
          </a:p>
        </p:txBody>
      </p:sp>
    </p:spTree>
    <p:extLst>
      <p:ext uri="{BB962C8B-B14F-4D97-AF65-F5344CB8AC3E}">
        <p14:creationId xmlns:p14="http://schemas.microsoft.com/office/powerpoint/2010/main" val="3418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03C3E-1830-4D39-A031-49BD26284DB2}"/>
              </a:ext>
            </a:extLst>
          </p:cNvPr>
          <p:cNvSpPr>
            <a:spLocks noGrp="1"/>
          </p:cNvSpPr>
          <p:nvPr>
            <p:ph type="title"/>
          </p:nvPr>
        </p:nvSpPr>
        <p:spPr/>
        <p:txBody>
          <a:bodyPr/>
          <a:lstStyle/>
          <a:p>
            <a:r>
              <a:rPr lang="en-US" altLang="zh-CN" b="0" dirty="0"/>
              <a:t>RDF</a:t>
            </a:r>
            <a:r>
              <a:rPr lang="zh-CN" altLang="en-US" b="0" dirty="0"/>
              <a:t>与</a:t>
            </a:r>
            <a:r>
              <a:rPr lang="en-US" altLang="zh-CN" b="0" dirty="0"/>
              <a:t>OWL</a:t>
            </a:r>
            <a:endParaRPr lang="zh-CN" altLang="en-US" b="0" dirty="0"/>
          </a:p>
        </p:txBody>
      </p:sp>
      <p:sp>
        <p:nvSpPr>
          <p:cNvPr id="4" name="内容占位符 3">
            <a:extLst>
              <a:ext uri="{FF2B5EF4-FFF2-40B4-BE49-F238E27FC236}">
                <a16:creationId xmlns:a16="http://schemas.microsoft.com/office/drawing/2014/main" id="{4B5F4948-2E66-4F6E-92A0-BD89D97DEF08}"/>
              </a:ext>
            </a:extLst>
          </p:cNvPr>
          <p:cNvSpPr>
            <a:spLocks noGrp="1"/>
          </p:cNvSpPr>
          <p:nvPr>
            <p:ph idx="1"/>
          </p:nvPr>
        </p:nvSpPr>
        <p:spPr/>
        <p:txBody>
          <a:bodyPr>
            <a:normAutofit/>
          </a:bodyPr>
          <a:lstStyle/>
          <a:p>
            <a:pPr lvl="1">
              <a:lnSpc>
                <a:spcPct val="120000"/>
              </a:lnSpc>
              <a:defRPr/>
            </a:pPr>
            <a:r>
              <a:rPr kumimoji="1" lang="en-US" altLang="zh-CN" sz="2400" dirty="0"/>
              <a:t>RDF</a:t>
            </a:r>
            <a:r>
              <a:rPr kumimoji="1" lang="zh-CN" altLang="en-US" sz="2400" dirty="0"/>
              <a:t>的“衣服”</a:t>
            </a:r>
            <a:r>
              <a:rPr kumimoji="1" lang="en-US" altLang="zh-CN" sz="2400" dirty="0"/>
              <a:t>——RDFS/OWL</a:t>
            </a:r>
          </a:p>
          <a:p>
            <a:pPr lvl="2">
              <a:lnSpc>
                <a:spcPct val="120000"/>
              </a:lnSpc>
              <a:defRPr/>
            </a:pPr>
            <a:r>
              <a:rPr kumimoji="1" lang="zh-CN" altLang="en-US" sz="2000" dirty="0"/>
              <a:t>之所以说</a:t>
            </a:r>
            <a:r>
              <a:rPr kumimoji="1" lang="en-US" altLang="zh-CN" sz="2000" dirty="0"/>
              <a:t>RDFS/OWL</a:t>
            </a:r>
            <a:r>
              <a:rPr kumimoji="1" lang="zh-CN" altLang="en-US" sz="2000" dirty="0"/>
              <a:t>是</a:t>
            </a:r>
            <a:r>
              <a:rPr kumimoji="1" lang="en-US" altLang="zh-CN" sz="2000" dirty="0"/>
              <a:t>RDF</a:t>
            </a:r>
            <a:r>
              <a:rPr kumimoji="1" lang="zh-CN" altLang="en-US" sz="2000" dirty="0"/>
              <a:t>的“衣服”，因为它们都是用来描述</a:t>
            </a:r>
            <a:r>
              <a:rPr kumimoji="1" lang="en-US" altLang="zh-CN" sz="2000" dirty="0"/>
              <a:t>RDF</a:t>
            </a:r>
            <a:r>
              <a:rPr kumimoji="1" lang="zh-CN" altLang="en-US" sz="2000" dirty="0"/>
              <a:t>数据的</a:t>
            </a:r>
            <a:endParaRPr kumimoji="1" lang="en-US" altLang="zh-CN" sz="2000" dirty="0"/>
          </a:p>
          <a:p>
            <a:pPr lvl="2">
              <a:lnSpc>
                <a:spcPct val="120000"/>
              </a:lnSpc>
              <a:defRPr/>
            </a:pPr>
            <a:endParaRPr kumimoji="1" lang="en-US" altLang="zh-CN" sz="2000" dirty="0"/>
          </a:p>
          <a:p>
            <a:pPr lvl="2">
              <a:lnSpc>
                <a:spcPct val="120000"/>
              </a:lnSpc>
              <a:defRPr/>
            </a:pPr>
            <a:endParaRPr kumimoji="1" lang="en-US" altLang="zh-CN" sz="2000" dirty="0"/>
          </a:p>
          <a:p>
            <a:pPr lvl="1">
              <a:lnSpc>
                <a:spcPct val="120000"/>
              </a:lnSpc>
              <a:defRPr/>
            </a:pPr>
            <a:r>
              <a:rPr kumimoji="1" lang="en-US" altLang="zh-CN" sz="2400" dirty="0"/>
              <a:t>RDFS/OWL</a:t>
            </a:r>
            <a:r>
              <a:rPr kumimoji="1" lang="zh-CN" altLang="en-US" sz="2400" dirty="0"/>
              <a:t>序列化方式和</a:t>
            </a:r>
            <a:r>
              <a:rPr kumimoji="1" lang="en-US" altLang="zh-CN" sz="2400" dirty="0"/>
              <a:t>RDF</a:t>
            </a:r>
            <a:r>
              <a:rPr kumimoji="1" lang="zh-CN" altLang="en-US" sz="2400" dirty="0"/>
              <a:t>没什么不同，其实在表现形式上，它们就是</a:t>
            </a:r>
            <a:r>
              <a:rPr kumimoji="1" lang="en-US" altLang="zh-CN" sz="2400" dirty="0"/>
              <a:t>RDF</a:t>
            </a:r>
          </a:p>
          <a:p>
            <a:pPr lvl="2">
              <a:lnSpc>
                <a:spcPct val="120000"/>
              </a:lnSpc>
              <a:defRPr/>
            </a:pPr>
            <a:r>
              <a:rPr kumimoji="1" lang="zh-CN" altLang="en-US" sz="2000" dirty="0"/>
              <a:t>常用的方式主要是</a:t>
            </a:r>
            <a:r>
              <a:rPr kumimoji="1" lang="en-US" altLang="zh-CN" sz="2000" dirty="0"/>
              <a:t>RDF/XML</a:t>
            </a:r>
            <a:r>
              <a:rPr kumimoji="1" lang="zh-CN" altLang="en-US" sz="2000" dirty="0"/>
              <a:t>，</a:t>
            </a:r>
            <a:r>
              <a:rPr kumimoji="1" lang="en-US" altLang="zh-CN" sz="2000" dirty="0"/>
              <a:t>Turtle</a:t>
            </a:r>
            <a:endParaRPr kumimoji="1" lang="zh-CN" altLang="en-US" sz="2000" dirty="0"/>
          </a:p>
        </p:txBody>
      </p:sp>
      <p:sp>
        <p:nvSpPr>
          <p:cNvPr id="6" name="思想气泡: 云 5">
            <a:extLst>
              <a:ext uri="{FF2B5EF4-FFF2-40B4-BE49-F238E27FC236}">
                <a16:creationId xmlns:a16="http://schemas.microsoft.com/office/drawing/2014/main" id="{F7D56CBA-0388-4614-A93E-2638293D2556}"/>
              </a:ext>
            </a:extLst>
          </p:cNvPr>
          <p:cNvSpPr/>
          <p:nvPr/>
        </p:nvSpPr>
        <p:spPr bwMode="auto">
          <a:xfrm>
            <a:off x="445199" y="3080084"/>
            <a:ext cx="8541666" cy="3548322"/>
          </a:xfrm>
          <a:prstGeom prst="cloudCallout">
            <a:avLst>
              <a:gd name="adj1" fmla="val -12722"/>
              <a:gd name="adj2" fmla="val -68377"/>
            </a:avLst>
          </a:prstGeom>
          <a:solidFill>
            <a:schemeClr val="accent1"/>
          </a:solidFill>
          <a:ln w="9525" cap="flat" cmpd="sng" algn="ctr">
            <a:solidFill>
              <a:schemeClr val="tx1"/>
            </a:solidFill>
            <a:prstDash val="solid"/>
            <a:round/>
            <a:headEnd type="none" w="med" len="med"/>
            <a:tailEnd type="none" w="med" len="med"/>
          </a:ln>
          <a:effectLst>
            <a:outerShdw dist="53882" dir="13500000" algn="ctr" rotWithShape="0">
              <a:schemeClr val="bg2">
                <a:alpha val="0"/>
              </a:schemeClr>
            </a:outerShdw>
          </a:effectLst>
        </p:spPr>
        <p:txBody>
          <a:bodyPr vert="horz" wrap="square" lIns="91440" tIns="45720" rIns="91440" bIns="45720" numCol="1" rtlCol="0" anchor="t" anchorCtr="0" compatLnSpc="1">
            <a:prstTxWarp prst="textNoShape">
              <a:avLst/>
            </a:prstTxWarp>
          </a:bodyPr>
          <a:lstStyle/>
          <a:p>
            <a:pPr lvl="0" eaLnBrk="0" hangingPunct="0">
              <a:spcBef>
                <a:spcPct val="30000"/>
              </a:spcBef>
              <a:defRPr/>
            </a:pPr>
            <a:r>
              <a:rPr kumimoji="1" lang="zh-CN" altLang="en-US" sz="1600" dirty="0">
                <a:latin typeface="楷体" panose="02010609060101010101" pitchFamily="49" charset="-122"/>
                <a:ea typeface="楷体" panose="02010609060101010101" pitchFamily="49" charset="-122"/>
                <a:cs typeface="Times New Roman" panose="02020603050405020304" pitchFamily="18" charset="0"/>
              </a:rPr>
              <a:t>以关系数据库中的概念进行类比。在许多数据库中，关系也被称作</a:t>
            </a:r>
            <a:r>
              <a:rPr kumimoji="1" lang="en-US" altLang="zh-CN" sz="1600" dirty="0">
                <a:latin typeface="楷体" panose="02010609060101010101" pitchFamily="49" charset="-122"/>
                <a:ea typeface="楷体" panose="02010609060101010101" pitchFamily="49" charset="-122"/>
                <a:cs typeface="Times New Roman" panose="02020603050405020304" pitchFamily="18" charset="0"/>
              </a:rPr>
              <a:t>schema</a:t>
            </a:r>
            <a:r>
              <a:rPr kumimoji="1" lang="zh-CN" altLang="en-US" sz="1600" dirty="0">
                <a:latin typeface="楷体" panose="02010609060101010101" pitchFamily="49" charset="-122"/>
                <a:ea typeface="楷体" panose="02010609060101010101" pitchFamily="49" charset="-122"/>
                <a:cs typeface="Times New Roman" panose="02020603050405020304" pitchFamily="18" charset="0"/>
              </a:rPr>
              <a:t>。这个</a:t>
            </a:r>
            <a:r>
              <a:rPr kumimoji="1" lang="en-US" altLang="zh-CN" sz="1600" dirty="0">
                <a:latin typeface="楷体" panose="02010609060101010101" pitchFamily="49" charset="-122"/>
                <a:ea typeface="楷体" panose="02010609060101010101" pitchFamily="49" charset="-122"/>
                <a:cs typeface="Times New Roman" panose="02020603050405020304" pitchFamily="18" charset="0"/>
              </a:rPr>
              <a:t>schema</a:t>
            </a:r>
            <a:r>
              <a:rPr kumimoji="1" lang="zh-CN" altLang="en-US" sz="1600" dirty="0">
                <a:latin typeface="楷体" panose="02010609060101010101" pitchFamily="49" charset="-122"/>
                <a:ea typeface="楷体" panose="02010609060101010101" pitchFamily="49" charset="-122"/>
                <a:cs typeface="Times New Roman" panose="02020603050405020304" pitchFamily="18" charset="0"/>
              </a:rPr>
              <a:t>和我们这里提到的</a:t>
            </a:r>
            <a:r>
              <a:rPr kumimoji="1" lang="en-US" altLang="zh-CN" sz="1600" dirty="0">
                <a:latin typeface="楷体" panose="02010609060101010101" pitchFamily="49" charset="-122"/>
                <a:ea typeface="楷体" panose="02010609060101010101" pitchFamily="49" charset="-122"/>
                <a:cs typeface="Times New Roman" panose="02020603050405020304" pitchFamily="18" charset="0"/>
              </a:rPr>
              <a:t>schema language</a:t>
            </a:r>
            <a:r>
              <a:rPr kumimoji="1" lang="zh-CN" altLang="en-US" sz="1600" dirty="0">
                <a:latin typeface="楷体" panose="02010609060101010101" pitchFamily="49" charset="-122"/>
                <a:ea typeface="楷体" panose="02010609060101010101" pitchFamily="49" charset="-122"/>
                <a:cs typeface="Times New Roman" panose="02020603050405020304" pitchFamily="18" charset="0"/>
              </a:rPr>
              <a:t>十分类似。我们可以认为数据库中的每一张表都是一个类（</a:t>
            </a:r>
            <a:r>
              <a:rPr kumimoji="1" lang="en-US" altLang="zh-CN" sz="1600" dirty="0">
                <a:latin typeface="楷体" panose="02010609060101010101" pitchFamily="49" charset="-122"/>
                <a:ea typeface="楷体" panose="02010609060101010101" pitchFamily="49" charset="-122"/>
                <a:cs typeface="Times New Roman" panose="02020603050405020304" pitchFamily="18" charset="0"/>
              </a:rPr>
              <a:t>Class</a:t>
            </a:r>
            <a:r>
              <a:rPr kumimoji="1" lang="zh-CN" altLang="en-US" sz="1600" dirty="0">
                <a:latin typeface="楷体" panose="02010609060101010101" pitchFamily="49" charset="-122"/>
                <a:ea typeface="楷体" panose="02010609060101010101" pitchFamily="49" charset="-122"/>
                <a:cs typeface="Times New Roman" panose="02020603050405020304" pitchFamily="18" charset="0"/>
              </a:rPr>
              <a:t>），表中的每一行都是该类的一个实例或者对象（学过</a:t>
            </a:r>
            <a:r>
              <a:rPr kumimoji="1" lang="en-US" altLang="zh-CN" sz="1600" dirty="0">
                <a:latin typeface="楷体" panose="02010609060101010101" pitchFamily="49" charset="-122"/>
                <a:ea typeface="楷体" panose="02010609060101010101" pitchFamily="49" charset="-122"/>
                <a:cs typeface="Times New Roman" panose="02020603050405020304" pitchFamily="18" charset="0"/>
              </a:rPr>
              <a:t>java</a:t>
            </a:r>
            <a:r>
              <a:rPr kumimoji="1" lang="zh-CN" altLang="en-US" sz="1600" dirty="0">
                <a:latin typeface="楷体" panose="02010609060101010101" pitchFamily="49" charset="-122"/>
                <a:ea typeface="楷体" panose="02010609060101010101" pitchFamily="49" charset="-122"/>
                <a:cs typeface="Times New Roman" panose="02020603050405020304" pitchFamily="18" charset="0"/>
              </a:rPr>
              <a:t>等面向对象的编程语言的读者很容易理解）。表中的每一列就是这个类所包含的属性。如果我们是在数据库中来表示人和地点这两个类别，那么为他们分别建一张表就行了；再用另外一张表来表示人和地点之间的关系。</a:t>
            </a:r>
            <a:r>
              <a:rPr kumimoji="1" lang="en-US" altLang="zh-CN" sz="1600" dirty="0">
                <a:latin typeface="楷体" panose="02010609060101010101" pitchFamily="49" charset="-122"/>
                <a:ea typeface="楷体" panose="02010609060101010101" pitchFamily="49" charset="-122"/>
                <a:cs typeface="Times New Roman" panose="02020603050405020304" pitchFamily="18" charset="0"/>
              </a:rPr>
              <a:t>RDFS/OWL</a:t>
            </a:r>
            <a:r>
              <a:rPr kumimoji="1" lang="zh-CN" altLang="en-US" sz="1600" dirty="0">
                <a:latin typeface="楷体" panose="02010609060101010101" pitchFamily="49" charset="-122"/>
                <a:ea typeface="楷体" panose="02010609060101010101" pitchFamily="49" charset="-122"/>
                <a:cs typeface="Times New Roman" panose="02020603050405020304" pitchFamily="18" charset="0"/>
              </a:rPr>
              <a:t>本质上是一些预定义词汇（</a:t>
            </a:r>
            <a:r>
              <a:rPr kumimoji="1" lang="en-US" altLang="zh-CN" sz="1600" dirty="0">
                <a:latin typeface="楷体" panose="02010609060101010101" pitchFamily="49" charset="-122"/>
                <a:ea typeface="楷体" panose="02010609060101010101" pitchFamily="49" charset="-122"/>
                <a:cs typeface="Times New Roman" panose="02020603050405020304" pitchFamily="18" charset="0"/>
              </a:rPr>
              <a:t>vocabulary</a:t>
            </a:r>
            <a:r>
              <a:rPr kumimoji="1" lang="zh-CN" altLang="en-US" sz="1600" dirty="0">
                <a:latin typeface="楷体" panose="02010609060101010101" pitchFamily="49" charset="-122"/>
                <a:ea typeface="楷体" panose="02010609060101010101" pitchFamily="49" charset="-122"/>
                <a:cs typeface="Times New Roman" panose="02020603050405020304" pitchFamily="18" charset="0"/>
              </a:rPr>
              <a:t>）构成的集合，用于对</a:t>
            </a:r>
            <a:r>
              <a:rPr kumimoji="1" lang="en-US" altLang="zh-CN" sz="1600" dirty="0">
                <a:latin typeface="楷体" panose="02010609060101010101" pitchFamily="49" charset="-122"/>
                <a:ea typeface="楷体" panose="02010609060101010101" pitchFamily="49" charset="-122"/>
                <a:cs typeface="Times New Roman" panose="02020603050405020304" pitchFamily="18" charset="0"/>
              </a:rPr>
              <a:t>RDF</a:t>
            </a:r>
            <a:r>
              <a:rPr kumimoji="1" lang="zh-CN" altLang="en-US" sz="1600" dirty="0">
                <a:latin typeface="楷体" panose="02010609060101010101" pitchFamily="49" charset="-122"/>
                <a:ea typeface="楷体" panose="02010609060101010101" pitchFamily="49" charset="-122"/>
                <a:cs typeface="Times New Roman" panose="02020603050405020304" pitchFamily="18" charset="0"/>
              </a:rPr>
              <a:t>进行类似的类定义及其属性的定义。</a:t>
            </a:r>
          </a:p>
        </p:txBody>
      </p:sp>
      <p:sp>
        <p:nvSpPr>
          <p:cNvPr id="7" name="思想气泡: 云 6">
            <a:extLst>
              <a:ext uri="{FF2B5EF4-FFF2-40B4-BE49-F238E27FC236}">
                <a16:creationId xmlns:a16="http://schemas.microsoft.com/office/drawing/2014/main" id="{2ED67B8D-1E4D-42A6-8467-CE000957C06C}"/>
              </a:ext>
            </a:extLst>
          </p:cNvPr>
          <p:cNvSpPr/>
          <p:nvPr/>
        </p:nvSpPr>
        <p:spPr bwMode="auto">
          <a:xfrm>
            <a:off x="1925053" y="972525"/>
            <a:ext cx="6929497" cy="3087138"/>
          </a:xfrm>
          <a:prstGeom prst="cloudCallout">
            <a:avLst>
              <a:gd name="adj1" fmla="val -44063"/>
              <a:gd name="adj2" fmla="val 61574"/>
            </a:avLst>
          </a:prstGeom>
          <a:solidFill>
            <a:schemeClr val="accent1"/>
          </a:solidFill>
          <a:ln w="9525"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p:spPr>
        <p:txBody>
          <a:bodyPr vert="horz" wrap="square" lIns="91440" tIns="45720" rIns="91440" bIns="45720" numCol="1" rtlCol="0" anchor="t" anchorCtr="0" compatLnSpc="1">
            <a:prstTxWarp prst="textNoShape">
              <a:avLst/>
            </a:prstTxWarp>
          </a:bodyPr>
          <a:lstStyle/>
          <a:p>
            <a:r>
              <a:rPr kumimoji="1" lang="zh-CN" altLang="en-US" sz="1600" dirty="0">
                <a:latin typeface="楷体" panose="02010609060101010101" pitchFamily="49" charset="-122"/>
                <a:ea typeface="楷体" panose="02010609060101010101" pitchFamily="49" charset="-122"/>
                <a:cs typeface="Times New Roman" panose="02020603050405020304" pitchFamily="18" charset="0"/>
              </a:rPr>
              <a:t>通常用小写开头的单词或词组来表示属性，大写开头的表示类。数据属性（</a:t>
            </a:r>
            <a:r>
              <a:rPr kumimoji="1" lang="en-US" altLang="zh-CN" sz="1600" dirty="0">
                <a:latin typeface="楷体" panose="02010609060101010101" pitchFamily="49" charset="-122"/>
                <a:ea typeface="楷体" panose="02010609060101010101" pitchFamily="49" charset="-122"/>
                <a:cs typeface="Times New Roman" panose="02020603050405020304" pitchFamily="18" charset="0"/>
              </a:rPr>
              <a:t>data property</a:t>
            </a:r>
            <a:r>
              <a:rPr kumimoji="1" lang="zh-CN" altLang="en-US" sz="1600" dirty="0">
                <a:latin typeface="楷体" panose="02010609060101010101" pitchFamily="49" charset="-122"/>
                <a:ea typeface="楷体" panose="02010609060101010101" pitchFamily="49" charset="-122"/>
                <a:cs typeface="Times New Roman" panose="02020603050405020304" pitchFamily="18" charset="0"/>
              </a:rPr>
              <a:t>，实体和</a:t>
            </a:r>
            <a:r>
              <a:rPr kumimoji="1" lang="en-US" altLang="zh-CN" sz="1600" dirty="0">
                <a:latin typeface="楷体" panose="02010609060101010101" pitchFamily="49" charset="-122"/>
                <a:ea typeface="楷体" panose="02010609060101010101" pitchFamily="49" charset="-122"/>
                <a:cs typeface="Times New Roman" panose="02020603050405020304" pitchFamily="18" charset="0"/>
              </a:rPr>
              <a:t>literal</a:t>
            </a:r>
            <a:r>
              <a:rPr kumimoji="1" lang="zh-CN" altLang="en-US" sz="1600" dirty="0">
                <a:latin typeface="楷体" panose="02010609060101010101" pitchFamily="49" charset="-122"/>
                <a:ea typeface="楷体" panose="02010609060101010101" pitchFamily="49" charset="-122"/>
                <a:cs typeface="Times New Roman" panose="02020603050405020304" pitchFamily="18" charset="0"/>
              </a:rPr>
              <a:t>字面量的关系）通常由名词组成，而对象数据（</a:t>
            </a:r>
            <a:r>
              <a:rPr kumimoji="1" lang="en-US" altLang="zh-CN" sz="1600" dirty="0">
                <a:latin typeface="楷体" panose="02010609060101010101" pitchFamily="49" charset="-122"/>
                <a:ea typeface="楷体" panose="02010609060101010101" pitchFamily="49" charset="-122"/>
                <a:cs typeface="Times New Roman" panose="02020603050405020304" pitchFamily="18" charset="0"/>
              </a:rPr>
              <a:t>object property</a:t>
            </a:r>
            <a:r>
              <a:rPr kumimoji="1" lang="zh-CN" altLang="en-US" sz="1600" dirty="0">
                <a:latin typeface="楷体" panose="02010609060101010101" pitchFamily="49" charset="-122"/>
                <a:ea typeface="楷体" panose="02010609060101010101" pitchFamily="49" charset="-122"/>
                <a:cs typeface="Times New Roman" panose="02020603050405020304" pitchFamily="18" charset="0"/>
              </a:rPr>
              <a:t>，实体和实体之间的关系）通常由动词（</a:t>
            </a:r>
            <a:r>
              <a:rPr kumimoji="1" lang="en-US" altLang="zh-CN" sz="1600" dirty="0">
                <a:latin typeface="楷体" panose="02010609060101010101" pitchFamily="49" charset="-122"/>
                <a:ea typeface="楷体" panose="02010609060101010101" pitchFamily="49" charset="-122"/>
                <a:cs typeface="Times New Roman" panose="02020603050405020304" pitchFamily="18" charset="0"/>
              </a:rPr>
              <a:t>has</a:t>
            </a:r>
            <a:r>
              <a:rPr kumimoji="1" lang="zh-CN" altLang="en-US" sz="1600" dirty="0">
                <a:latin typeface="楷体" panose="02010609060101010101" pitchFamily="49" charset="-122"/>
                <a:ea typeface="楷体" panose="02010609060101010101" pitchFamily="49" charset="-122"/>
                <a:cs typeface="Times New Roman" panose="02020603050405020304" pitchFamily="18" charset="0"/>
              </a:rPr>
              <a:t>，</a:t>
            </a:r>
            <a:r>
              <a:rPr kumimoji="1" lang="en-US" altLang="zh-CN" sz="1600" dirty="0">
                <a:latin typeface="楷体" panose="02010609060101010101" pitchFamily="49" charset="-122"/>
                <a:ea typeface="楷体" panose="02010609060101010101" pitchFamily="49" charset="-122"/>
                <a:cs typeface="Times New Roman" panose="02020603050405020304" pitchFamily="18" charset="0"/>
              </a:rPr>
              <a:t>is</a:t>
            </a:r>
            <a:r>
              <a:rPr kumimoji="1" lang="zh-CN" altLang="en-US" sz="1600" dirty="0">
                <a:latin typeface="楷体" panose="02010609060101010101" pitchFamily="49" charset="-122"/>
                <a:ea typeface="楷体" panose="02010609060101010101" pitchFamily="49" charset="-122"/>
                <a:cs typeface="Times New Roman" panose="02020603050405020304" pitchFamily="18" charset="0"/>
              </a:rPr>
              <a:t>之类的）加名词组成。剩下的部分符合驼峰命名法。为了将它们表示得更清楚，避免读者混淆，之后我们都会默认这种命名方式。实践过程中命名方式没有强制要求，但最好保持一致。</a:t>
            </a:r>
            <a:endParaRPr lang="zh-CN" altLang="en-US" sz="1600"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2675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additive="base">
                                        <p:cTn id="2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03C3E-1830-4D39-A031-49BD26284DB2}"/>
              </a:ext>
            </a:extLst>
          </p:cNvPr>
          <p:cNvSpPr>
            <a:spLocks noGrp="1"/>
          </p:cNvSpPr>
          <p:nvPr>
            <p:ph type="title"/>
          </p:nvPr>
        </p:nvSpPr>
        <p:spPr/>
        <p:txBody>
          <a:bodyPr/>
          <a:lstStyle/>
          <a:p>
            <a:r>
              <a:rPr lang="en-US" altLang="zh-CN" b="0" dirty="0"/>
              <a:t>RDF</a:t>
            </a:r>
            <a:r>
              <a:rPr lang="zh-CN" altLang="en-US" b="0" dirty="0"/>
              <a:t>与</a:t>
            </a:r>
            <a:r>
              <a:rPr lang="en-US" altLang="zh-CN" b="0" dirty="0"/>
              <a:t>OWL</a:t>
            </a:r>
            <a:endParaRPr lang="zh-CN" altLang="en-US" b="0" dirty="0"/>
          </a:p>
        </p:txBody>
      </p:sp>
      <p:sp>
        <p:nvSpPr>
          <p:cNvPr id="3" name="内容占位符 2">
            <a:extLst>
              <a:ext uri="{FF2B5EF4-FFF2-40B4-BE49-F238E27FC236}">
                <a16:creationId xmlns:a16="http://schemas.microsoft.com/office/drawing/2014/main" id="{7CA532EB-4818-47A1-8AE5-FFBA0E090888}"/>
              </a:ext>
            </a:extLst>
          </p:cNvPr>
          <p:cNvSpPr>
            <a:spLocks noGrp="1"/>
          </p:cNvSpPr>
          <p:nvPr>
            <p:ph idx="1"/>
          </p:nvPr>
        </p:nvSpPr>
        <p:spPr/>
        <p:txBody>
          <a:bodyPr/>
          <a:lstStyle/>
          <a:p>
            <a:endParaRPr lang="zh-CN" altLang="en-US"/>
          </a:p>
        </p:txBody>
      </p:sp>
      <p:pic>
        <p:nvPicPr>
          <p:cNvPr id="7170" name="Picture 2" descr="https://upload-images.jianshu.io/upload_images/3810775-1dbe4e4f4278899f.png?imageMogr2/auto-orient/">
            <a:extLst>
              <a:ext uri="{FF2B5EF4-FFF2-40B4-BE49-F238E27FC236}">
                <a16:creationId xmlns:a16="http://schemas.microsoft.com/office/drawing/2014/main" id="{5D9941E8-0AB7-42E4-AF15-B009731A4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058" y="1366151"/>
            <a:ext cx="8217883" cy="54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7965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03C3E-1830-4D39-A031-49BD26284DB2}"/>
              </a:ext>
            </a:extLst>
          </p:cNvPr>
          <p:cNvSpPr>
            <a:spLocks noGrp="1"/>
          </p:cNvSpPr>
          <p:nvPr>
            <p:ph type="title"/>
          </p:nvPr>
        </p:nvSpPr>
        <p:spPr/>
        <p:txBody>
          <a:bodyPr/>
          <a:lstStyle/>
          <a:p>
            <a:r>
              <a:rPr lang="en-US" altLang="zh-CN" b="0" dirty="0"/>
              <a:t>RDF</a:t>
            </a:r>
            <a:r>
              <a:rPr lang="zh-CN" altLang="en-US" b="0" dirty="0"/>
              <a:t>知识图谱的查询</a:t>
            </a:r>
          </a:p>
        </p:txBody>
      </p:sp>
      <p:sp>
        <p:nvSpPr>
          <p:cNvPr id="3" name="内容占位符 2">
            <a:extLst>
              <a:ext uri="{FF2B5EF4-FFF2-40B4-BE49-F238E27FC236}">
                <a16:creationId xmlns:a16="http://schemas.microsoft.com/office/drawing/2014/main" id="{98D6783A-4B59-4D80-98FE-6D2C87EE839D}"/>
              </a:ext>
            </a:extLst>
          </p:cNvPr>
          <p:cNvSpPr>
            <a:spLocks noGrp="1"/>
          </p:cNvSpPr>
          <p:nvPr>
            <p:ph idx="1"/>
          </p:nvPr>
        </p:nvSpPr>
        <p:spPr/>
        <p:txBody>
          <a:bodyPr>
            <a:normAutofit fontScale="92500"/>
          </a:bodyPr>
          <a:lstStyle/>
          <a:p>
            <a:pPr lvl="1">
              <a:defRPr/>
            </a:pPr>
            <a:r>
              <a:rPr kumimoji="1" lang="en-US" altLang="zh-CN" sz="2400" dirty="0"/>
              <a:t>SPARQL</a:t>
            </a:r>
            <a:r>
              <a:rPr kumimoji="1" lang="zh-CN" altLang="en-US" sz="2400" dirty="0"/>
              <a:t>语言</a:t>
            </a:r>
            <a:r>
              <a:rPr lang="zh-CN" altLang="en-US" sz="2400" dirty="0"/>
              <a:t>回顾</a:t>
            </a:r>
            <a:endParaRPr kumimoji="1" lang="en-US" altLang="zh-CN" sz="2400" dirty="0"/>
          </a:p>
          <a:p>
            <a:pPr lvl="2">
              <a:defRPr/>
            </a:pPr>
            <a:r>
              <a:rPr lang="en-US" altLang="zh-CN" sz="2000" dirty="0"/>
              <a:t>SPARQL</a:t>
            </a:r>
            <a:r>
              <a:rPr lang="zh-CN" altLang="en-US" sz="2000" dirty="0"/>
              <a:t>即</a:t>
            </a:r>
            <a:r>
              <a:rPr lang="en-US" altLang="zh-CN" sz="2000" dirty="0"/>
              <a:t>SPARQL Protocol and RDF Query Language</a:t>
            </a:r>
            <a:r>
              <a:rPr lang="zh-CN" altLang="en-US" sz="2000" dirty="0"/>
              <a:t>的递归缩写，专门用于访问和操作</a:t>
            </a:r>
            <a:r>
              <a:rPr lang="en-US" altLang="zh-CN" sz="2000" dirty="0"/>
              <a:t>RDF</a:t>
            </a:r>
            <a:r>
              <a:rPr lang="zh-CN" altLang="en-US" sz="2000" dirty="0"/>
              <a:t>数据，是</a:t>
            </a:r>
            <a:r>
              <a:rPr lang="en-US" altLang="zh-CN" sz="2000" dirty="0"/>
              <a:t>W3C</a:t>
            </a:r>
            <a:r>
              <a:rPr lang="zh-CN" altLang="en-US" sz="2000" dirty="0"/>
              <a:t>官方推荐的标准</a:t>
            </a:r>
            <a:endParaRPr lang="en-US" altLang="zh-CN" sz="2000" dirty="0"/>
          </a:p>
          <a:p>
            <a:pPr lvl="2">
              <a:defRPr/>
            </a:pPr>
            <a:r>
              <a:rPr lang="en-US" altLang="zh-CN" sz="2000" dirty="0"/>
              <a:t>SPARQL</a:t>
            </a:r>
            <a:r>
              <a:rPr lang="zh-CN" altLang="en-US" sz="2000" dirty="0"/>
              <a:t>查询分为三个步骤</a:t>
            </a:r>
            <a:endParaRPr lang="en-US" altLang="zh-CN" sz="2000" dirty="0"/>
          </a:p>
          <a:p>
            <a:pPr lvl="3">
              <a:defRPr/>
            </a:pPr>
            <a:r>
              <a:rPr lang="zh-CN" altLang="en-US" sz="1800" dirty="0"/>
              <a:t>构建查询图模式，表现形式就是带有变量的</a:t>
            </a:r>
            <a:r>
              <a:rPr lang="en-US" altLang="zh-CN" sz="1800" dirty="0"/>
              <a:t>RDF</a:t>
            </a:r>
          </a:p>
          <a:p>
            <a:pPr lvl="4">
              <a:defRPr/>
            </a:pPr>
            <a:r>
              <a:rPr lang="en-US" altLang="zh-CN" sz="1800" dirty="0"/>
              <a:t>SELECT ?n WHERE {  </a:t>
            </a:r>
          </a:p>
          <a:p>
            <a:pPr marL="1828800" lvl="4" indent="0">
              <a:buNone/>
              <a:defRPr/>
            </a:pPr>
            <a:r>
              <a:rPr lang="en-US" altLang="zh-CN" sz="1800" dirty="0">
                <a:solidFill>
                  <a:srgbClr val="FF0000"/>
                </a:solidFill>
              </a:rPr>
              <a:t>?s </a:t>
            </a:r>
            <a:r>
              <a:rPr lang="en-US" altLang="zh-CN" sz="1800" dirty="0" err="1">
                <a:solidFill>
                  <a:srgbClr val="FF0000"/>
                </a:solidFill>
              </a:rPr>
              <a:t>rdf:type</a:t>
            </a:r>
            <a:r>
              <a:rPr lang="en-US" altLang="zh-CN" sz="1800" dirty="0">
                <a:solidFill>
                  <a:srgbClr val="FF0000"/>
                </a:solidFill>
              </a:rPr>
              <a:t> :Person.  </a:t>
            </a:r>
          </a:p>
          <a:p>
            <a:pPr marL="1828800" lvl="4" indent="0">
              <a:buNone/>
              <a:defRPr/>
            </a:pPr>
            <a:r>
              <a:rPr lang="en-US" altLang="zh-CN" sz="1800" dirty="0">
                <a:solidFill>
                  <a:srgbClr val="FF0000"/>
                </a:solidFill>
              </a:rPr>
              <a:t>?s :</a:t>
            </a:r>
            <a:r>
              <a:rPr lang="en-US" altLang="zh-CN" sz="1800" dirty="0" err="1">
                <a:solidFill>
                  <a:srgbClr val="FF0000"/>
                </a:solidFill>
              </a:rPr>
              <a:t>personName</a:t>
            </a:r>
            <a:r>
              <a:rPr lang="en-US" altLang="zh-CN" sz="1800" dirty="0">
                <a:solidFill>
                  <a:srgbClr val="FF0000"/>
                </a:solidFill>
              </a:rPr>
              <a:t> '</a:t>
            </a:r>
            <a:r>
              <a:rPr lang="zh-CN" altLang="en-US" sz="1800" dirty="0">
                <a:solidFill>
                  <a:srgbClr val="FF0000"/>
                </a:solidFill>
              </a:rPr>
              <a:t>周星驰</a:t>
            </a:r>
            <a:r>
              <a:rPr lang="en-US" altLang="zh-CN" sz="1800" dirty="0">
                <a:solidFill>
                  <a:srgbClr val="FF0000"/>
                </a:solidFill>
              </a:rPr>
              <a:t>'.  ?s :</a:t>
            </a:r>
            <a:r>
              <a:rPr lang="en-US" altLang="zh-CN" sz="1800" dirty="0" err="1">
                <a:solidFill>
                  <a:srgbClr val="FF0000"/>
                </a:solidFill>
              </a:rPr>
              <a:t>hasActedIn</a:t>
            </a:r>
            <a:r>
              <a:rPr lang="en-US" altLang="zh-CN" sz="1800" dirty="0">
                <a:solidFill>
                  <a:srgbClr val="FF0000"/>
                </a:solidFill>
              </a:rPr>
              <a:t> ?o.  </a:t>
            </a:r>
          </a:p>
          <a:p>
            <a:pPr marL="1828800" lvl="4" indent="0">
              <a:buNone/>
              <a:defRPr/>
            </a:pPr>
            <a:r>
              <a:rPr lang="en-US" altLang="zh-CN" sz="1800" dirty="0">
                <a:solidFill>
                  <a:srgbClr val="FF0000"/>
                </a:solidFill>
              </a:rPr>
              <a:t>?o :</a:t>
            </a:r>
            <a:r>
              <a:rPr lang="en-US" altLang="zh-CN" sz="1800" dirty="0" err="1">
                <a:solidFill>
                  <a:srgbClr val="FF0000"/>
                </a:solidFill>
              </a:rPr>
              <a:t>movieTitle</a:t>
            </a:r>
            <a:r>
              <a:rPr lang="en-US" altLang="zh-CN" sz="1800" dirty="0">
                <a:solidFill>
                  <a:srgbClr val="FF0000"/>
                </a:solidFill>
              </a:rPr>
              <a:t> ?n</a:t>
            </a:r>
            <a:r>
              <a:rPr lang="en-US" altLang="zh-CN" sz="1800" dirty="0"/>
              <a:t>}</a:t>
            </a:r>
          </a:p>
          <a:p>
            <a:pPr lvl="3">
              <a:defRPr/>
            </a:pPr>
            <a:r>
              <a:rPr lang="zh-CN" altLang="en-US" sz="1800" dirty="0"/>
              <a:t>匹配，匹配到符合指定图模式的子图</a:t>
            </a:r>
            <a:endParaRPr lang="en-US" altLang="zh-CN" sz="1800" dirty="0"/>
          </a:p>
          <a:p>
            <a:pPr lvl="3">
              <a:defRPr/>
            </a:pPr>
            <a:r>
              <a:rPr lang="zh-CN" altLang="en-US" sz="1800" dirty="0"/>
              <a:t>绑定，将结果绑定到查询图模式对应的变量上</a:t>
            </a:r>
            <a:endParaRPr lang="en-US" altLang="zh-CN" sz="1800" dirty="0"/>
          </a:p>
          <a:p>
            <a:pPr lvl="4">
              <a:defRPr/>
            </a:pPr>
            <a:r>
              <a:rPr lang="en-US" altLang="zh-CN" sz="1800" dirty="0">
                <a:solidFill>
                  <a:srgbClr val="FF0000"/>
                </a:solidFill>
              </a:rPr>
              <a:t>"</a:t>
            </a:r>
            <a:r>
              <a:rPr lang="zh-CN" altLang="en-US" sz="1800" dirty="0">
                <a:solidFill>
                  <a:srgbClr val="FF0000"/>
                </a:solidFill>
              </a:rPr>
              <a:t>功夫</a:t>
            </a:r>
            <a:r>
              <a:rPr lang="en-US" altLang="zh-CN" sz="1800" dirty="0">
                <a:solidFill>
                  <a:srgbClr val="FF0000"/>
                </a:solidFill>
              </a:rPr>
              <a:t>""</a:t>
            </a:r>
            <a:r>
              <a:rPr lang="zh-CN" altLang="en-US" sz="1800" dirty="0">
                <a:solidFill>
                  <a:srgbClr val="FF0000"/>
                </a:solidFill>
              </a:rPr>
              <a:t>琉璃樽</a:t>
            </a:r>
            <a:r>
              <a:rPr lang="en-US" altLang="zh-CN" sz="1800" dirty="0">
                <a:solidFill>
                  <a:srgbClr val="FF0000"/>
                </a:solidFill>
              </a:rPr>
              <a:t>""</a:t>
            </a:r>
            <a:r>
              <a:rPr lang="zh-CN" altLang="en-US" sz="1800" dirty="0">
                <a:solidFill>
                  <a:srgbClr val="FF0000"/>
                </a:solidFill>
              </a:rPr>
              <a:t>英雄本色</a:t>
            </a:r>
            <a:r>
              <a:rPr lang="en-US" altLang="zh-CN" sz="1800" dirty="0">
                <a:solidFill>
                  <a:srgbClr val="FF0000"/>
                </a:solidFill>
              </a:rPr>
              <a:t>""</a:t>
            </a:r>
            <a:r>
              <a:rPr lang="zh-CN" altLang="en-US" sz="1800" dirty="0">
                <a:solidFill>
                  <a:srgbClr val="FF0000"/>
                </a:solidFill>
              </a:rPr>
              <a:t>少林足球</a:t>
            </a:r>
            <a:r>
              <a:rPr lang="en-US" altLang="zh-CN" sz="1800" dirty="0">
                <a:solidFill>
                  <a:srgbClr val="FF0000"/>
                </a:solidFill>
              </a:rPr>
              <a:t>""</a:t>
            </a:r>
            <a:r>
              <a:rPr lang="zh-CN" altLang="en-US" sz="1800" dirty="0">
                <a:solidFill>
                  <a:srgbClr val="FF0000"/>
                </a:solidFill>
              </a:rPr>
              <a:t>西游记第壹佰零壹回之月光宝盒</a:t>
            </a:r>
            <a:r>
              <a:rPr lang="en-US" altLang="zh-CN" sz="1800" dirty="0">
                <a:solidFill>
                  <a:srgbClr val="FF0000"/>
                </a:solidFill>
              </a:rPr>
              <a:t>""</a:t>
            </a:r>
            <a:r>
              <a:rPr lang="zh-CN" altLang="en-US" sz="1800" dirty="0">
                <a:solidFill>
                  <a:srgbClr val="FF0000"/>
                </a:solidFill>
              </a:rPr>
              <a:t>长江七号</a:t>
            </a:r>
            <a:r>
              <a:rPr lang="en-US" altLang="zh-CN" sz="1800" dirty="0">
                <a:solidFill>
                  <a:srgbClr val="FF0000"/>
                </a:solidFill>
              </a:rPr>
              <a:t>""</a:t>
            </a:r>
            <a:r>
              <a:rPr lang="zh-CN" altLang="en-US" sz="1800" dirty="0">
                <a:solidFill>
                  <a:srgbClr val="FF0000"/>
                </a:solidFill>
              </a:rPr>
              <a:t>西游记大结局之仙履奇缘</a:t>
            </a:r>
            <a:r>
              <a:rPr lang="en-US" altLang="zh-CN" sz="1800" dirty="0">
                <a:solidFill>
                  <a:srgbClr val="FF0000"/>
                </a:solidFill>
              </a:rPr>
              <a:t>""</a:t>
            </a:r>
            <a:r>
              <a:rPr lang="zh-CN" altLang="en-US" sz="1800" dirty="0">
                <a:solidFill>
                  <a:srgbClr val="FF0000"/>
                </a:solidFill>
              </a:rPr>
              <a:t>建国大业</a:t>
            </a:r>
            <a:r>
              <a:rPr lang="en-US" altLang="zh-CN" sz="1800" dirty="0">
                <a:solidFill>
                  <a:srgbClr val="FF0000"/>
                </a:solidFill>
              </a:rPr>
              <a:t>"</a:t>
            </a:r>
          </a:p>
        </p:txBody>
      </p:sp>
    </p:spTree>
    <p:extLst>
      <p:ext uri="{BB962C8B-B14F-4D97-AF65-F5344CB8AC3E}">
        <p14:creationId xmlns:p14="http://schemas.microsoft.com/office/powerpoint/2010/main" val="4099622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63468-2830-4D90-BBF9-0787564E834E}"/>
              </a:ext>
            </a:extLst>
          </p:cNvPr>
          <p:cNvSpPr>
            <a:spLocks noGrp="1"/>
          </p:cNvSpPr>
          <p:nvPr>
            <p:ph type="title"/>
          </p:nvPr>
        </p:nvSpPr>
        <p:spPr/>
        <p:txBody>
          <a:bodyPr/>
          <a:lstStyle/>
          <a:p>
            <a:r>
              <a:rPr lang="zh-CN" altLang="en-US" dirty="0"/>
              <a:t>教学目标</a:t>
            </a:r>
          </a:p>
        </p:txBody>
      </p:sp>
      <p:sp>
        <p:nvSpPr>
          <p:cNvPr id="3" name="内容占位符 2">
            <a:extLst>
              <a:ext uri="{FF2B5EF4-FFF2-40B4-BE49-F238E27FC236}">
                <a16:creationId xmlns:a16="http://schemas.microsoft.com/office/drawing/2014/main" id="{295F7AB1-46D1-4B81-9D3C-31CF65F2B1B2}"/>
              </a:ext>
            </a:extLst>
          </p:cNvPr>
          <p:cNvSpPr>
            <a:spLocks noGrp="1"/>
          </p:cNvSpPr>
          <p:nvPr>
            <p:ph idx="1"/>
          </p:nvPr>
        </p:nvSpPr>
        <p:spPr/>
        <p:txBody>
          <a:bodyPr/>
          <a:lstStyle/>
          <a:p>
            <a:r>
              <a:rPr lang="zh-CN" altLang="en-US" sz="3200" dirty="0">
                <a:latin typeface="Times New Roman" panose="02020603050405020304" pitchFamily="18" charset="0"/>
                <a:cs typeface="Times New Roman" panose="02020603050405020304" pitchFamily="18" charset="0"/>
              </a:rPr>
              <a:t>使用</a:t>
            </a:r>
            <a:r>
              <a:rPr lang="en-US" altLang="zh-CN" sz="3200" dirty="0">
                <a:latin typeface="Times New Roman" panose="02020603050405020304" pitchFamily="18" charset="0"/>
                <a:cs typeface="Times New Roman" panose="02020603050405020304" pitchFamily="18" charset="0"/>
              </a:rPr>
              <a:t>OWL-API</a:t>
            </a:r>
            <a:r>
              <a:rPr lang="zh-CN" altLang="en-US" sz="3200" dirty="0">
                <a:latin typeface="Times New Roman" panose="02020603050405020304" pitchFamily="18" charset="0"/>
                <a:cs typeface="Times New Roman" panose="02020603050405020304" pitchFamily="18" charset="0"/>
              </a:rPr>
              <a:t>实现本体编程</a:t>
            </a:r>
            <a:endParaRPr lang="en-US" altLang="zh-CN" sz="3200" dirty="0">
              <a:latin typeface="Times New Roman" panose="02020603050405020304" pitchFamily="18" charset="0"/>
              <a:cs typeface="Times New Roman" panose="02020603050405020304" pitchFamily="18" charset="0"/>
            </a:endParaRPr>
          </a:p>
          <a:p>
            <a:pPr lvl="1">
              <a:lnSpc>
                <a:spcPct val="100000"/>
              </a:lnSpc>
            </a:pPr>
            <a:r>
              <a:rPr lang="zh-CN" altLang="en-US" sz="2400" dirty="0">
                <a:latin typeface="Times New Roman" panose="02020603050405020304" pitchFamily="18" charset="0"/>
                <a:cs typeface="Times New Roman" panose="02020603050405020304" pitchFamily="18" charset="0"/>
              </a:rPr>
              <a:t>使用</a:t>
            </a:r>
            <a:r>
              <a:rPr lang="en-US" altLang="zh-CN" sz="2400" dirty="0">
                <a:latin typeface="Times New Roman" panose="02020603050405020304" pitchFamily="18" charset="0"/>
                <a:cs typeface="Times New Roman" panose="02020603050405020304" pitchFamily="18" charset="0"/>
              </a:rPr>
              <a:t>Java</a:t>
            </a:r>
            <a:r>
              <a:rPr lang="zh-CN" altLang="en-US" sz="2400" dirty="0">
                <a:latin typeface="Times New Roman" panose="02020603050405020304" pitchFamily="18" charset="0"/>
                <a:cs typeface="Times New Roman" panose="02020603050405020304" pitchFamily="18" charset="0"/>
              </a:rPr>
              <a:t>创建自己的</a:t>
            </a:r>
            <a:r>
              <a:rPr lang="en-US" altLang="zh-CN" sz="2400" dirty="0">
                <a:latin typeface="Times New Roman" panose="02020603050405020304" pitchFamily="18" charset="0"/>
                <a:cs typeface="Times New Roman" panose="02020603050405020304" pitchFamily="18" charset="0"/>
              </a:rPr>
              <a:t>OWL-API</a:t>
            </a:r>
            <a:r>
              <a:rPr lang="zh-CN" altLang="en-US" sz="2400" dirty="0">
                <a:latin typeface="Times New Roman" panose="02020603050405020304" pitchFamily="18" charset="0"/>
                <a:cs typeface="Times New Roman" panose="02020603050405020304" pitchFamily="18" charset="0"/>
              </a:rPr>
              <a:t>项目</a:t>
            </a:r>
          </a:p>
          <a:p>
            <a:pPr lvl="1">
              <a:lnSpc>
                <a:spcPct val="100000"/>
              </a:lnSpc>
            </a:pPr>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OWL-API</a:t>
            </a:r>
            <a:r>
              <a:rPr lang="zh-CN" altLang="en-US" sz="2400" dirty="0">
                <a:latin typeface="Times New Roman" panose="02020603050405020304" pitchFamily="18" charset="0"/>
                <a:cs typeface="Times New Roman" panose="02020603050405020304" pitchFamily="18" charset="0"/>
              </a:rPr>
              <a:t>项目中创建</a:t>
            </a:r>
            <a:r>
              <a:rPr lang="en-US" altLang="zh-CN" sz="2400" dirty="0">
                <a:latin typeface="Times New Roman" panose="02020603050405020304" pitchFamily="18" charset="0"/>
                <a:cs typeface="Times New Roman" panose="02020603050405020304" pitchFamily="18" charset="0"/>
              </a:rPr>
              <a:t>OWL-DL</a:t>
            </a:r>
            <a:r>
              <a:rPr lang="zh-CN" altLang="en-US" sz="2400" dirty="0">
                <a:latin typeface="Times New Roman" panose="02020603050405020304" pitchFamily="18" charset="0"/>
                <a:cs typeface="Times New Roman" panose="02020603050405020304" pitchFamily="18" charset="0"/>
              </a:rPr>
              <a:t>本体</a:t>
            </a:r>
          </a:p>
          <a:p>
            <a:pPr lvl="1">
              <a:lnSpc>
                <a:spcPct val="100000"/>
              </a:lnSpc>
            </a:pPr>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OWL-API</a:t>
            </a:r>
            <a:r>
              <a:rPr lang="zh-CN" altLang="en-US" sz="2400" dirty="0">
                <a:latin typeface="Times New Roman" panose="02020603050405020304" pitchFamily="18" charset="0"/>
                <a:cs typeface="Times New Roman" panose="02020603050405020304" pitchFamily="18" charset="0"/>
              </a:rPr>
              <a:t>项目中创建</a:t>
            </a:r>
            <a:r>
              <a:rPr lang="en-US" altLang="zh-CN" sz="2400" dirty="0">
                <a:latin typeface="Times New Roman" panose="02020603050405020304" pitchFamily="18" charset="0"/>
                <a:cs typeface="Times New Roman" panose="02020603050405020304" pitchFamily="18" charset="0"/>
              </a:rPr>
              <a:t>SWRL</a:t>
            </a:r>
            <a:r>
              <a:rPr lang="zh-CN" altLang="en-US" sz="2400" dirty="0">
                <a:latin typeface="Times New Roman" panose="02020603050405020304" pitchFamily="18" charset="0"/>
                <a:cs typeface="Times New Roman" panose="02020603050405020304" pitchFamily="18" charset="0"/>
              </a:rPr>
              <a:t>规则</a:t>
            </a:r>
          </a:p>
          <a:p>
            <a:pPr lvl="1">
              <a:lnSpc>
                <a:spcPct val="100000"/>
              </a:lnSpc>
            </a:pPr>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OWL-API</a:t>
            </a:r>
            <a:r>
              <a:rPr lang="zh-CN" altLang="en-US" sz="2400" dirty="0">
                <a:latin typeface="Times New Roman" panose="02020603050405020304" pitchFamily="18" charset="0"/>
                <a:cs typeface="Times New Roman" panose="02020603050405020304" pitchFamily="18" charset="0"/>
              </a:rPr>
              <a:t>项目中实现</a:t>
            </a:r>
            <a:r>
              <a:rPr lang="en-US" altLang="zh-CN" sz="2400" dirty="0">
                <a:latin typeface="Times New Roman" panose="02020603050405020304" pitchFamily="18" charset="0"/>
                <a:cs typeface="Times New Roman" panose="02020603050405020304" pitchFamily="18" charset="0"/>
              </a:rPr>
              <a:t>Protégé</a:t>
            </a:r>
            <a:r>
              <a:rPr lang="zh-CN" altLang="en-US" sz="2400" dirty="0">
                <a:latin typeface="Times New Roman" panose="02020603050405020304" pitchFamily="18" charset="0"/>
                <a:cs typeface="Times New Roman" panose="02020603050405020304" pitchFamily="18" charset="0"/>
              </a:rPr>
              <a:t>中</a:t>
            </a:r>
            <a:r>
              <a:rPr lang="en-US" altLang="zh-CN" sz="2400" dirty="0">
                <a:latin typeface="Times New Roman" panose="02020603050405020304" pitchFamily="18" charset="0"/>
                <a:cs typeface="Times New Roman" panose="02020603050405020304" pitchFamily="18" charset="0"/>
              </a:rPr>
              <a:t>pellet</a:t>
            </a:r>
            <a:r>
              <a:rPr lang="zh-CN" altLang="en-US" sz="2400" dirty="0">
                <a:latin typeface="Times New Roman" panose="02020603050405020304" pitchFamily="18" charset="0"/>
                <a:cs typeface="Times New Roman" panose="02020603050405020304" pitchFamily="18" charset="0"/>
              </a:rPr>
              <a:t>插件的所有推理功能</a:t>
            </a:r>
          </a:p>
          <a:p>
            <a:r>
              <a:rPr lang="zh-CN" altLang="en-US" sz="3200" dirty="0">
                <a:latin typeface="Times New Roman" panose="02020603050405020304" pitchFamily="18" charset="0"/>
                <a:cs typeface="Times New Roman" panose="02020603050405020304" pitchFamily="18" charset="0"/>
              </a:rPr>
              <a:t>使用</a:t>
            </a:r>
            <a:r>
              <a:rPr lang="en-US" altLang="zh-CN" sz="3200" dirty="0">
                <a:latin typeface="Times New Roman" panose="02020603050405020304" pitchFamily="18" charset="0"/>
                <a:cs typeface="Times New Roman" panose="02020603050405020304" pitchFamily="18" charset="0"/>
              </a:rPr>
              <a:t>Neo4J</a:t>
            </a:r>
            <a:r>
              <a:rPr lang="zh-CN" altLang="en-US" sz="3200" dirty="0">
                <a:latin typeface="Times New Roman" panose="02020603050405020304" pitchFamily="18" charset="0"/>
                <a:cs typeface="Times New Roman" panose="02020603050405020304" pitchFamily="18" charset="0"/>
              </a:rPr>
              <a:t>或</a:t>
            </a:r>
            <a:r>
              <a:rPr lang="en-US" altLang="zh-CN" sz="3200" dirty="0">
                <a:latin typeface="Times New Roman" panose="02020603050405020304" pitchFamily="18" charset="0"/>
                <a:cs typeface="Times New Roman" panose="02020603050405020304" pitchFamily="18" charset="0"/>
              </a:rPr>
              <a:t>RDF</a:t>
            </a:r>
            <a:r>
              <a:rPr lang="zh-CN" altLang="en-US" sz="3200" dirty="0">
                <a:latin typeface="Times New Roman" panose="02020603050405020304" pitchFamily="18" charset="0"/>
                <a:cs typeface="Times New Roman" panose="02020603050405020304" pitchFamily="18" charset="0"/>
              </a:rPr>
              <a:t>工具管理知识图谱</a:t>
            </a:r>
          </a:p>
          <a:p>
            <a:pPr lvl="1"/>
            <a:r>
              <a:rPr lang="zh-CN" altLang="en-US" sz="2400" dirty="0">
                <a:latin typeface="Times New Roman" panose="02020603050405020304" pitchFamily="18" charset="0"/>
                <a:cs typeface="Times New Roman" panose="02020603050405020304" pitchFamily="18" charset="0"/>
              </a:rPr>
              <a:t>根据知识图谱的应用场景，并且就其中一个应用，解释其工作原理</a:t>
            </a:r>
          </a:p>
        </p:txBody>
      </p:sp>
    </p:spTree>
    <p:extLst>
      <p:ext uri="{BB962C8B-B14F-4D97-AF65-F5344CB8AC3E}">
        <p14:creationId xmlns:p14="http://schemas.microsoft.com/office/powerpoint/2010/main" val="129764546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03C3E-1830-4D39-A031-49BD26284DB2}"/>
              </a:ext>
            </a:extLst>
          </p:cNvPr>
          <p:cNvSpPr>
            <a:spLocks noGrp="1"/>
          </p:cNvSpPr>
          <p:nvPr>
            <p:ph type="title"/>
          </p:nvPr>
        </p:nvSpPr>
        <p:spPr/>
        <p:txBody>
          <a:bodyPr/>
          <a:lstStyle/>
          <a:p>
            <a:r>
              <a:rPr lang="en-US" altLang="zh-CN" b="0" dirty="0"/>
              <a:t>SPARQL</a:t>
            </a:r>
            <a:r>
              <a:rPr lang="zh-CN" altLang="en-US" b="0" dirty="0"/>
              <a:t>回顾</a:t>
            </a:r>
          </a:p>
        </p:txBody>
      </p:sp>
      <p:sp>
        <p:nvSpPr>
          <p:cNvPr id="3" name="内容占位符 2">
            <a:extLst>
              <a:ext uri="{FF2B5EF4-FFF2-40B4-BE49-F238E27FC236}">
                <a16:creationId xmlns:a16="http://schemas.microsoft.com/office/drawing/2014/main" id="{98D6783A-4B59-4D80-98FE-6D2C87EE839D}"/>
              </a:ext>
            </a:extLst>
          </p:cNvPr>
          <p:cNvSpPr>
            <a:spLocks noGrp="1"/>
          </p:cNvSpPr>
          <p:nvPr>
            <p:ph idx="1"/>
          </p:nvPr>
        </p:nvSpPr>
        <p:spPr/>
        <p:txBody>
          <a:bodyPr/>
          <a:lstStyle/>
          <a:p>
            <a:pPr lvl="1">
              <a:defRPr/>
            </a:pPr>
            <a:r>
              <a:rPr kumimoji="1" lang="en-US" altLang="zh-CN" sz="2400" dirty="0"/>
              <a:t>SPARQL</a:t>
            </a:r>
            <a:r>
              <a:rPr kumimoji="1" lang="zh-CN" altLang="en-US" sz="2400" dirty="0"/>
              <a:t>查询语言，可参考</a:t>
            </a:r>
            <a:r>
              <a:rPr kumimoji="1" lang="en-US" altLang="zh-CN" sz="2400" dirty="0"/>
              <a:t>《</a:t>
            </a:r>
            <a:r>
              <a:rPr lang="en-US" altLang="zh-CN" sz="2400" dirty="0"/>
              <a:t>Learning SPARQL: Querying and Updating with SPARQL 1.1》</a:t>
            </a:r>
          </a:p>
          <a:p>
            <a:pPr lvl="1">
              <a:defRPr/>
            </a:pPr>
            <a:r>
              <a:rPr lang="zh-CN" altLang="en-US" sz="2400" dirty="0"/>
              <a:t>知识图谱遵循开放世界假设（</a:t>
            </a:r>
            <a:r>
              <a:rPr lang="en-US" altLang="zh-CN" sz="2400" dirty="0"/>
              <a:t>Open-world assumption</a:t>
            </a:r>
            <a:r>
              <a:rPr lang="zh-CN" altLang="en-US" sz="2400" dirty="0"/>
              <a:t>，</a:t>
            </a:r>
            <a:r>
              <a:rPr lang="en-US" altLang="zh-CN" sz="2400" dirty="0"/>
              <a:t>OWA</a:t>
            </a:r>
            <a:r>
              <a:rPr lang="zh-CN" altLang="en-US" sz="2400" dirty="0"/>
              <a:t>）</a:t>
            </a:r>
            <a:endParaRPr lang="en-US" altLang="zh-CN" sz="2400" dirty="0"/>
          </a:p>
          <a:p>
            <a:pPr lvl="2">
              <a:defRPr/>
            </a:pPr>
            <a:r>
              <a:rPr lang="zh-CN" altLang="en-US" sz="2000" dirty="0"/>
              <a:t>即当前没有陈述的事情是未知的，或者说知识图谱没有包含的信息是未知的</a:t>
            </a:r>
            <a:endParaRPr kumimoji="1" lang="en-US" altLang="zh-CN" sz="2000" dirty="0"/>
          </a:p>
          <a:p>
            <a:pPr lvl="3">
              <a:defRPr/>
            </a:pPr>
            <a:r>
              <a:rPr lang="zh-CN" altLang="en-US" sz="1800" dirty="0"/>
              <a:t>例如，查询构建的电影知识图谱：周星驰出演了</a:t>
            </a:r>
            <a:r>
              <a:rPr lang="en-US" altLang="zh-CN" sz="1800" dirty="0"/>
              <a:t>《</a:t>
            </a:r>
            <a:r>
              <a:rPr lang="zh-CN" altLang="en-US" sz="1800" dirty="0"/>
              <a:t>卧虎藏龙</a:t>
            </a:r>
            <a:r>
              <a:rPr lang="en-US" altLang="zh-CN" sz="1800" dirty="0"/>
              <a:t>》</a:t>
            </a:r>
            <a:r>
              <a:rPr lang="zh-CN" altLang="en-US" sz="1800" dirty="0"/>
              <a:t>吗？如果没有查询结果，根据</a:t>
            </a:r>
            <a:r>
              <a:rPr lang="en-US" altLang="zh-CN" sz="1800" dirty="0"/>
              <a:t>OWA</a:t>
            </a:r>
            <a:r>
              <a:rPr lang="zh-CN" altLang="en-US" sz="1800" dirty="0"/>
              <a:t>，得到的答案是“不知道”</a:t>
            </a:r>
            <a:endParaRPr kumimoji="1" lang="zh-CN" altLang="en-US" sz="1800" dirty="0"/>
          </a:p>
        </p:txBody>
      </p:sp>
    </p:spTree>
    <p:extLst>
      <p:ext uri="{BB962C8B-B14F-4D97-AF65-F5344CB8AC3E}">
        <p14:creationId xmlns:p14="http://schemas.microsoft.com/office/powerpoint/2010/main" val="41352390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03C3E-1830-4D39-A031-49BD26284DB2}"/>
              </a:ext>
            </a:extLst>
          </p:cNvPr>
          <p:cNvSpPr>
            <a:spLocks noGrp="1"/>
          </p:cNvSpPr>
          <p:nvPr>
            <p:ph type="title"/>
          </p:nvPr>
        </p:nvSpPr>
        <p:spPr/>
        <p:txBody>
          <a:bodyPr/>
          <a:lstStyle/>
          <a:p>
            <a:r>
              <a:rPr lang="zh-CN" altLang="en-US" b="0" dirty="0"/>
              <a:t>使用</a:t>
            </a:r>
            <a:r>
              <a:rPr lang="en-US" altLang="zh-CN" b="0" dirty="0"/>
              <a:t>Jena</a:t>
            </a:r>
            <a:r>
              <a:rPr lang="zh-CN" altLang="en-US" b="0" dirty="0"/>
              <a:t>提供的接口实现</a:t>
            </a:r>
            <a:r>
              <a:rPr lang="en-US" altLang="zh-CN" b="0" dirty="0"/>
              <a:t>SPARQL</a:t>
            </a:r>
            <a:r>
              <a:rPr lang="zh-CN" altLang="en-US" b="0" dirty="0"/>
              <a:t>查询</a:t>
            </a:r>
          </a:p>
        </p:txBody>
      </p:sp>
      <p:sp>
        <p:nvSpPr>
          <p:cNvPr id="3" name="内容占位符 2">
            <a:extLst>
              <a:ext uri="{FF2B5EF4-FFF2-40B4-BE49-F238E27FC236}">
                <a16:creationId xmlns:a16="http://schemas.microsoft.com/office/drawing/2014/main" id="{98D6783A-4B59-4D80-98FE-6D2C87EE839D}"/>
              </a:ext>
            </a:extLst>
          </p:cNvPr>
          <p:cNvSpPr>
            <a:spLocks noGrp="1"/>
          </p:cNvSpPr>
          <p:nvPr>
            <p:ph idx="1"/>
          </p:nvPr>
        </p:nvSpPr>
        <p:spPr>
          <a:xfrm>
            <a:off x="457200" y="1468249"/>
            <a:ext cx="8229600" cy="4385292"/>
          </a:xfrm>
        </p:spPr>
        <p:txBody>
          <a:bodyPr/>
          <a:lstStyle/>
          <a:p>
            <a:pPr lvl="1">
              <a:defRPr/>
            </a:pPr>
            <a:r>
              <a:rPr kumimoji="1" lang="zh-CN" altLang="en-US" sz="2400" dirty="0"/>
              <a:t>使用</a:t>
            </a:r>
            <a:r>
              <a:rPr kumimoji="1" lang="en-US" altLang="zh-CN" sz="2400" dirty="0"/>
              <a:t>Jena</a:t>
            </a:r>
            <a:r>
              <a:rPr kumimoji="1" lang="zh-CN" altLang="en-US" sz="2400" dirty="0"/>
              <a:t>的</a:t>
            </a:r>
            <a:r>
              <a:rPr kumimoji="1" lang="en-US" altLang="zh-CN" sz="2400" dirty="0"/>
              <a:t>API</a:t>
            </a:r>
            <a:r>
              <a:rPr kumimoji="1" lang="zh-CN" altLang="en-US" sz="2400" dirty="0"/>
              <a:t>实现</a:t>
            </a:r>
            <a:r>
              <a:rPr kumimoji="1" lang="en-US" altLang="zh-CN" sz="2400" dirty="0"/>
              <a:t>SPARQL</a:t>
            </a:r>
            <a:r>
              <a:rPr kumimoji="1" lang="zh-CN" altLang="en-US" sz="2400" dirty="0"/>
              <a:t>查询（与</a:t>
            </a:r>
            <a:r>
              <a:rPr kumimoji="1" lang="en-US" altLang="zh-CN" sz="2400" dirty="0" err="1"/>
              <a:t>jdbc</a:t>
            </a:r>
            <a:r>
              <a:rPr kumimoji="1" lang="zh-CN" altLang="en-US" sz="2400" dirty="0"/>
              <a:t>类似）</a:t>
            </a:r>
            <a:endParaRPr kumimoji="1" lang="en-US" altLang="zh-CN" sz="2400" dirty="0"/>
          </a:p>
          <a:p>
            <a:pPr lvl="2">
              <a:defRPr/>
            </a:pPr>
            <a:r>
              <a:rPr lang="zh-CN" altLang="en-US" sz="2000" kern="1200" dirty="0">
                <a:solidFill>
                  <a:schemeClr val="tx1"/>
                </a:solidFill>
                <a:latin typeface="Arial" pitchFamily="34" charset="0"/>
                <a:hlinkClick r:id="rId3"/>
              </a:rPr>
              <a:t>从</a:t>
            </a:r>
            <a:r>
              <a:rPr lang="en-US" altLang="zh-CN" sz="2000" kern="1200" dirty="0">
                <a:solidFill>
                  <a:schemeClr val="tx1"/>
                </a:solidFill>
                <a:latin typeface="Arial" pitchFamily="34" charset="0"/>
                <a:hlinkClick r:id="rId4"/>
              </a:rPr>
              <a:t>http://jena.sourceforge.net</a:t>
            </a:r>
            <a:r>
              <a:rPr lang="zh-CN" altLang="en-US" sz="2000" kern="1200" dirty="0">
                <a:solidFill>
                  <a:schemeClr val="tx1"/>
                </a:solidFill>
                <a:latin typeface="Arial" pitchFamily="34" charset="0"/>
                <a:hlinkClick r:id="rId4"/>
              </a:rPr>
              <a:t>获得</a:t>
            </a:r>
            <a:r>
              <a:rPr lang="en-US" altLang="zh-CN" sz="2000" kern="1200" dirty="0">
                <a:solidFill>
                  <a:schemeClr val="tx1"/>
                </a:solidFill>
                <a:latin typeface="Arial" pitchFamily="34" charset="0"/>
                <a:hlinkClick r:id="rId4"/>
              </a:rPr>
              <a:t>Jena</a:t>
            </a:r>
            <a:r>
              <a:rPr lang="zh-CN" altLang="en-US" sz="2000" kern="1200" dirty="0">
                <a:solidFill>
                  <a:schemeClr val="tx1"/>
                </a:solidFill>
                <a:latin typeface="Arial" pitchFamily="34" charset="0"/>
                <a:hlinkClick r:id="rId4"/>
              </a:rPr>
              <a:t>的</a:t>
            </a:r>
            <a:r>
              <a:rPr lang="en-US" altLang="zh-CN" sz="2000" kern="1200" dirty="0">
                <a:solidFill>
                  <a:schemeClr val="tx1"/>
                </a:solidFill>
                <a:latin typeface="Arial" pitchFamily="34" charset="0"/>
                <a:hlinkClick r:id="rId4"/>
              </a:rPr>
              <a:t>jar</a:t>
            </a:r>
            <a:r>
              <a:rPr lang="zh-CN" altLang="en-US" sz="2000" kern="1200" dirty="0">
                <a:solidFill>
                  <a:schemeClr val="tx1"/>
                </a:solidFill>
                <a:latin typeface="Arial" pitchFamily="34" charset="0"/>
              </a:rPr>
              <a:t>包并在项目中引用</a:t>
            </a:r>
            <a:endParaRPr lang="en-US" altLang="zh-CN" sz="2000" kern="1200" dirty="0">
              <a:solidFill>
                <a:schemeClr val="tx1"/>
              </a:solidFill>
              <a:latin typeface="Arial" pitchFamily="34" charset="0"/>
            </a:endParaRPr>
          </a:p>
          <a:p>
            <a:pPr lvl="2">
              <a:defRPr/>
            </a:pPr>
            <a:endParaRPr kumimoji="1" lang="zh-CN" altLang="en-US" sz="2000" dirty="0"/>
          </a:p>
        </p:txBody>
      </p:sp>
      <p:sp>
        <p:nvSpPr>
          <p:cNvPr id="4" name="矩形 3">
            <a:extLst>
              <a:ext uri="{FF2B5EF4-FFF2-40B4-BE49-F238E27FC236}">
                <a16:creationId xmlns:a16="http://schemas.microsoft.com/office/drawing/2014/main" id="{F67B686F-1618-45E8-98F2-1BD804A6EDC8}"/>
              </a:ext>
            </a:extLst>
          </p:cNvPr>
          <p:cNvSpPr/>
          <p:nvPr/>
        </p:nvSpPr>
        <p:spPr>
          <a:xfrm>
            <a:off x="0" y="2550775"/>
            <a:ext cx="9144000" cy="369332"/>
          </a:xfrm>
          <a:prstGeom prst="rect">
            <a:avLst/>
          </a:prstGeom>
        </p:spPr>
        <p:txBody>
          <a:bodyPr wrap="square">
            <a:spAutoFit/>
          </a:bodyPr>
          <a:lstStyle/>
          <a:p>
            <a:r>
              <a:rPr lang="en-US" altLang="zh-CN" dirty="0" err="1">
                <a:solidFill>
                  <a:srgbClr val="000000"/>
                </a:solidFill>
                <a:highlight>
                  <a:srgbClr val="E8F2FE"/>
                </a:highlight>
                <a:latin typeface="Georgia" panose="02040502050405020303" pitchFamily="18" charset="0"/>
              </a:rPr>
              <a:t>OntModel</a:t>
            </a:r>
            <a:r>
              <a:rPr lang="en-US" altLang="zh-CN" dirty="0">
                <a:solidFill>
                  <a:srgbClr val="000000"/>
                </a:solidFill>
                <a:highlight>
                  <a:srgbClr val="E8F2FE"/>
                </a:highlight>
                <a:latin typeface="Georgia" panose="02040502050405020303" pitchFamily="18" charset="0"/>
              </a:rPr>
              <a:t> </a:t>
            </a:r>
            <a:r>
              <a:rPr lang="en-US" altLang="zh-CN" dirty="0">
                <a:solidFill>
                  <a:srgbClr val="0000C0"/>
                </a:solidFill>
                <a:highlight>
                  <a:srgbClr val="E8F2FE"/>
                </a:highlight>
                <a:latin typeface="Georgia" panose="02040502050405020303" pitchFamily="18" charset="0"/>
              </a:rPr>
              <a:t>model</a:t>
            </a:r>
            <a:r>
              <a:rPr lang="en-US" altLang="zh-CN" dirty="0">
                <a:solidFill>
                  <a:srgbClr val="000000"/>
                </a:solidFill>
                <a:highlight>
                  <a:srgbClr val="E8F2FE"/>
                </a:highlight>
                <a:latin typeface="Georgia" panose="02040502050405020303" pitchFamily="18" charset="0"/>
              </a:rPr>
              <a:t> = </a:t>
            </a:r>
            <a:r>
              <a:rPr lang="en-US" altLang="zh-CN" dirty="0" err="1">
                <a:solidFill>
                  <a:srgbClr val="000000"/>
                </a:solidFill>
                <a:highlight>
                  <a:srgbClr val="E8F2FE"/>
                </a:highlight>
                <a:latin typeface="Georgia" panose="02040502050405020303" pitchFamily="18" charset="0"/>
              </a:rPr>
              <a:t>ModelFactory.</a:t>
            </a:r>
            <a:r>
              <a:rPr lang="en-US" altLang="zh-CN" i="1" dirty="0" err="1">
                <a:solidFill>
                  <a:srgbClr val="000000"/>
                </a:solidFill>
                <a:highlight>
                  <a:srgbClr val="E8F2FE"/>
                </a:highlight>
                <a:latin typeface="Georgia" panose="02040502050405020303" pitchFamily="18" charset="0"/>
              </a:rPr>
              <a:t>createOntologyModel</a:t>
            </a:r>
            <a:r>
              <a:rPr lang="en-US" altLang="zh-CN" i="1" dirty="0">
                <a:solidFill>
                  <a:srgbClr val="000000"/>
                </a:solidFill>
                <a:highlight>
                  <a:srgbClr val="E8F2FE"/>
                </a:highlight>
                <a:latin typeface="Georgia" panose="02040502050405020303" pitchFamily="18" charset="0"/>
              </a:rPr>
              <a:t>(</a:t>
            </a:r>
            <a:r>
              <a:rPr lang="en-US" altLang="zh-CN" i="1" dirty="0" err="1">
                <a:solidFill>
                  <a:srgbClr val="000000"/>
                </a:solidFill>
                <a:highlight>
                  <a:srgbClr val="E8F2FE"/>
                </a:highlight>
                <a:latin typeface="Georgia" panose="02040502050405020303" pitchFamily="18" charset="0"/>
              </a:rPr>
              <a:t>OntModelSpec.</a:t>
            </a:r>
            <a:r>
              <a:rPr lang="en-US" altLang="zh-CN" b="1" i="1" dirty="0" err="1">
                <a:solidFill>
                  <a:srgbClr val="0000C0"/>
                </a:solidFill>
                <a:highlight>
                  <a:srgbClr val="E8F2FE"/>
                </a:highlight>
                <a:latin typeface="Georgia" panose="02040502050405020303" pitchFamily="18" charset="0"/>
              </a:rPr>
              <a:t>OWL_MEM</a:t>
            </a:r>
            <a:r>
              <a:rPr lang="en-US" altLang="zh-CN" b="1" i="1" dirty="0">
                <a:solidFill>
                  <a:srgbClr val="000000"/>
                </a:solidFill>
                <a:highlight>
                  <a:srgbClr val="E8F2FE"/>
                </a:highlight>
                <a:latin typeface="Georgia" panose="02040502050405020303" pitchFamily="18" charset="0"/>
              </a:rPr>
              <a:t>); </a:t>
            </a:r>
            <a:endParaRPr lang="zh-CN" altLang="en-US" dirty="0"/>
          </a:p>
        </p:txBody>
      </p:sp>
      <p:sp>
        <p:nvSpPr>
          <p:cNvPr id="5" name="矩形 4">
            <a:extLst>
              <a:ext uri="{FF2B5EF4-FFF2-40B4-BE49-F238E27FC236}">
                <a16:creationId xmlns:a16="http://schemas.microsoft.com/office/drawing/2014/main" id="{4CDBD6F3-E9FE-48E3-8888-E54DACC65994}"/>
              </a:ext>
            </a:extLst>
          </p:cNvPr>
          <p:cNvSpPr/>
          <p:nvPr/>
        </p:nvSpPr>
        <p:spPr>
          <a:xfrm>
            <a:off x="23434" y="2827774"/>
            <a:ext cx="7030720" cy="369332"/>
          </a:xfrm>
          <a:prstGeom prst="rect">
            <a:avLst/>
          </a:prstGeom>
        </p:spPr>
        <p:txBody>
          <a:bodyPr wrap="square">
            <a:spAutoFit/>
          </a:bodyPr>
          <a:lstStyle/>
          <a:p>
            <a:r>
              <a:rPr lang="en-US" altLang="zh-CN" dirty="0" err="1">
                <a:solidFill>
                  <a:srgbClr val="0000C0"/>
                </a:solidFill>
                <a:highlight>
                  <a:srgbClr val="E8F2FE"/>
                </a:highlight>
                <a:latin typeface="Georgia" panose="02040502050405020303" pitchFamily="18" charset="0"/>
              </a:rPr>
              <a:t>model</a:t>
            </a:r>
            <a:r>
              <a:rPr lang="en-US" altLang="zh-CN" dirty="0" err="1">
                <a:solidFill>
                  <a:srgbClr val="000000"/>
                </a:solidFill>
                <a:highlight>
                  <a:srgbClr val="E8F2FE"/>
                </a:highlight>
                <a:latin typeface="Georgia" panose="02040502050405020303" pitchFamily="18" charset="0"/>
              </a:rPr>
              <a:t>.read</a:t>
            </a:r>
            <a:r>
              <a:rPr lang="en-US" altLang="zh-CN" dirty="0">
                <a:solidFill>
                  <a:srgbClr val="000000"/>
                </a:solidFill>
                <a:highlight>
                  <a:srgbClr val="E8F2FE"/>
                </a:highlight>
                <a:latin typeface="Georgia" panose="02040502050405020303" pitchFamily="18" charset="0"/>
              </a:rPr>
              <a:t>(</a:t>
            </a:r>
            <a:r>
              <a:rPr lang="en-US" altLang="zh-CN" b="1" dirty="0">
                <a:solidFill>
                  <a:srgbClr val="7F0055"/>
                </a:solidFill>
                <a:highlight>
                  <a:srgbClr val="E8F2FE"/>
                </a:highlight>
                <a:latin typeface="Georgia" panose="02040502050405020303" pitchFamily="18" charset="0"/>
              </a:rPr>
              <a:t>new</a:t>
            </a:r>
            <a:r>
              <a:rPr lang="en-US" altLang="zh-CN" b="1" dirty="0">
                <a:solidFill>
                  <a:srgbClr val="000000"/>
                </a:solidFill>
                <a:highlight>
                  <a:srgbClr val="E8F2FE"/>
                </a:highlight>
                <a:latin typeface="Georgia" panose="02040502050405020303" pitchFamily="18" charset="0"/>
              </a:rPr>
              <a:t> </a:t>
            </a:r>
            <a:r>
              <a:rPr lang="en-US" altLang="zh-CN" b="1" dirty="0" err="1">
                <a:solidFill>
                  <a:srgbClr val="000000"/>
                </a:solidFill>
                <a:highlight>
                  <a:srgbClr val="E8F2FE"/>
                </a:highlight>
                <a:latin typeface="Georgia" panose="02040502050405020303" pitchFamily="18" charset="0"/>
              </a:rPr>
              <a:t>FileInputStream</a:t>
            </a:r>
            <a:r>
              <a:rPr lang="en-US" altLang="zh-CN" b="1" dirty="0">
                <a:solidFill>
                  <a:srgbClr val="000000"/>
                </a:solidFill>
                <a:highlight>
                  <a:srgbClr val="E8F2FE"/>
                </a:highlight>
                <a:latin typeface="Georgia" panose="02040502050405020303" pitchFamily="18" charset="0"/>
              </a:rPr>
              <a:t>(</a:t>
            </a:r>
            <a:r>
              <a:rPr lang="en-US" altLang="zh-CN" b="1" dirty="0">
                <a:solidFill>
                  <a:srgbClr val="6A3E3E"/>
                </a:solidFill>
                <a:highlight>
                  <a:srgbClr val="E8F2FE"/>
                </a:highlight>
                <a:latin typeface="Georgia" panose="02040502050405020303" pitchFamily="18" charset="0"/>
              </a:rPr>
              <a:t>fpath_</a:t>
            </a:r>
            <a:r>
              <a:rPr lang="en-US" altLang="zh-CN" b="1" dirty="0" err="1">
                <a:solidFill>
                  <a:srgbClr val="6A3E3E"/>
                </a:solidFill>
                <a:highlight>
                  <a:srgbClr val="E8F2FE"/>
                </a:highlight>
                <a:latin typeface="Georgia" panose="02040502050405020303" pitchFamily="18" charset="0"/>
              </a:rPr>
              <a:t>fname</a:t>
            </a:r>
            <a:r>
              <a:rPr lang="en-US" altLang="zh-CN" b="1" dirty="0">
                <a:solidFill>
                  <a:srgbClr val="000000"/>
                </a:solidFill>
                <a:highlight>
                  <a:srgbClr val="E8F2FE"/>
                </a:highlight>
                <a:latin typeface="Georgia" panose="02040502050405020303" pitchFamily="18" charset="0"/>
              </a:rPr>
              <a:t>+</a:t>
            </a:r>
            <a:r>
              <a:rPr lang="en-US" altLang="zh-CN" b="1" dirty="0">
                <a:solidFill>
                  <a:srgbClr val="2A00FF"/>
                </a:solidFill>
                <a:highlight>
                  <a:srgbClr val="E8F2FE"/>
                </a:highlight>
                <a:latin typeface="Georgia" panose="02040502050405020303" pitchFamily="18" charset="0"/>
              </a:rPr>
              <a:t>".owl"</a:t>
            </a:r>
            <a:r>
              <a:rPr lang="en-US" altLang="zh-CN" b="1" dirty="0">
                <a:solidFill>
                  <a:srgbClr val="000000"/>
                </a:solidFill>
                <a:highlight>
                  <a:srgbClr val="E8F2FE"/>
                </a:highlight>
                <a:latin typeface="Georgia" panose="02040502050405020303" pitchFamily="18" charset="0"/>
              </a:rPr>
              <a:t>), </a:t>
            </a:r>
            <a:r>
              <a:rPr lang="en-US" altLang="zh-CN" b="1" dirty="0">
                <a:solidFill>
                  <a:srgbClr val="2A00FF"/>
                </a:solidFill>
                <a:highlight>
                  <a:srgbClr val="E8F2FE"/>
                </a:highlight>
                <a:latin typeface="Georgia" panose="02040502050405020303" pitchFamily="18" charset="0"/>
              </a:rPr>
              <a:t>""</a:t>
            </a:r>
            <a:r>
              <a:rPr lang="en-US" altLang="zh-CN" b="1" dirty="0">
                <a:solidFill>
                  <a:srgbClr val="000000"/>
                </a:solidFill>
                <a:highlight>
                  <a:srgbClr val="E8F2FE"/>
                </a:highlight>
                <a:latin typeface="Georgia" panose="02040502050405020303" pitchFamily="18" charset="0"/>
              </a:rPr>
              <a:t>); </a:t>
            </a:r>
            <a:endParaRPr lang="zh-CN" altLang="en-US" dirty="0"/>
          </a:p>
        </p:txBody>
      </p:sp>
      <p:sp>
        <p:nvSpPr>
          <p:cNvPr id="6" name="矩形 5">
            <a:extLst>
              <a:ext uri="{FF2B5EF4-FFF2-40B4-BE49-F238E27FC236}">
                <a16:creationId xmlns:a16="http://schemas.microsoft.com/office/drawing/2014/main" id="{21721A2A-F956-4B7D-A25F-9013A6DA21A6}"/>
              </a:ext>
            </a:extLst>
          </p:cNvPr>
          <p:cNvSpPr/>
          <p:nvPr/>
        </p:nvSpPr>
        <p:spPr>
          <a:xfrm>
            <a:off x="0" y="3177411"/>
            <a:ext cx="9144000" cy="3693319"/>
          </a:xfrm>
          <a:prstGeom prst="rect">
            <a:avLst/>
          </a:prstGeom>
        </p:spPr>
        <p:txBody>
          <a:bodyPr wrap="square">
            <a:spAutoFit/>
          </a:bodyPr>
          <a:lstStyle/>
          <a:p>
            <a:r>
              <a:rPr lang="en-US" altLang="zh-CN" dirty="0">
                <a:solidFill>
                  <a:srgbClr val="000000"/>
                </a:solidFill>
                <a:latin typeface="Georgia" panose="02040502050405020303" pitchFamily="18" charset="0"/>
              </a:rPr>
              <a:t> String </a:t>
            </a:r>
            <a:r>
              <a:rPr lang="en-US" altLang="zh-CN" dirty="0" err="1">
                <a:solidFill>
                  <a:srgbClr val="6A3E3E"/>
                </a:solidFill>
                <a:latin typeface="Georgia" panose="02040502050405020303" pitchFamily="18" charset="0"/>
              </a:rPr>
              <a:t>strquery</a:t>
            </a:r>
            <a:r>
              <a:rPr lang="en-US" altLang="zh-CN" dirty="0">
                <a:solidFill>
                  <a:srgbClr val="000000"/>
                </a:solidFill>
                <a:latin typeface="Georgia" panose="02040502050405020303" pitchFamily="18" charset="0"/>
              </a:rPr>
              <a:t>=</a:t>
            </a:r>
            <a:r>
              <a:rPr lang="en-US" altLang="zh-CN" dirty="0">
                <a:solidFill>
                  <a:srgbClr val="2A00FF"/>
                </a:solidFill>
                <a:latin typeface="Georgia" panose="02040502050405020303" pitchFamily="18" charset="0"/>
              </a:rPr>
              <a:t>"SELECT ?</a:t>
            </a:r>
            <a:r>
              <a:rPr lang="en-US" altLang="zh-CN" dirty="0" err="1">
                <a:solidFill>
                  <a:srgbClr val="2A00FF"/>
                </a:solidFill>
                <a:latin typeface="Georgia" panose="02040502050405020303" pitchFamily="18" charset="0"/>
              </a:rPr>
              <a:t>RuleContent</a:t>
            </a:r>
            <a:r>
              <a:rPr lang="en-US" altLang="zh-CN" dirty="0">
                <a:solidFill>
                  <a:srgbClr val="2A00FF"/>
                </a:solidFill>
                <a:latin typeface="Georgia" panose="02040502050405020303" pitchFamily="18" charset="0"/>
              </a:rPr>
              <a:t>  WHERE {</a:t>
            </a:r>
            <a:r>
              <a:rPr lang="en-US" altLang="zh-CN" dirty="0" err="1">
                <a:solidFill>
                  <a:srgbClr val="2A00FF"/>
                </a:solidFill>
                <a:latin typeface="Georgia" panose="02040502050405020303" pitchFamily="18" charset="0"/>
              </a:rPr>
              <a:t>aif</a:t>
            </a:r>
            <a:r>
              <a:rPr lang="en-US" altLang="zh-CN" dirty="0">
                <a:solidFill>
                  <a:srgbClr val="2A00FF"/>
                </a:solidFill>
                <a:latin typeface="Georgia" panose="02040502050405020303" pitchFamily="18" charset="0"/>
              </a:rPr>
              <a:t>:"</a:t>
            </a:r>
            <a:r>
              <a:rPr lang="en-US" altLang="zh-CN" dirty="0">
                <a:solidFill>
                  <a:srgbClr val="000000"/>
                </a:solidFill>
                <a:latin typeface="Georgia" panose="02040502050405020303" pitchFamily="18" charset="0"/>
              </a:rPr>
              <a:t>+</a:t>
            </a:r>
            <a:r>
              <a:rPr lang="en-US" altLang="zh-CN" dirty="0" err="1">
                <a:solidFill>
                  <a:srgbClr val="6A3E3E"/>
                </a:solidFill>
                <a:latin typeface="Georgia" panose="02040502050405020303" pitchFamily="18" charset="0"/>
              </a:rPr>
              <a:t>argNm</a:t>
            </a:r>
            <a:r>
              <a:rPr lang="en-US" altLang="zh-CN" dirty="0">
                <a:solidFill>
                  <a:srgbClr val="000000"/>
                </a:solidFill>
                <a:latin typeface="Georgia" panose="02040502050405020303" pitchFamily="18" charset="0"/>
              </a:rPr>
              <a:t>+</a:t>
            </a:r>
            <a:r>
              <a:rPr lang="en-US" altLang="zh-CN" dirty="0">
                <a:solidFill>
                  <a:srgbClr val="2A00FF"/>
                </a:solidFill>
                <a:latin typeface="Georgia" panose="02040502050405020303" pitchFamily="18" charset="0"/>
              </a:rPr>
              <a:t>"  </a:t>
            </a:r>
            <a:r>
              <a:rPr lang="en-US" altLang="zh-CN" dirty="0" err="1">
                <a:solidFill>
                  <a:srgbClr val="2A00FF"/>
                </a:solidFill>
                <a:latin typeface="Georgia" panose="02040502050405020303" pitchFamily="18" charset="0"/>
              </a:rPr>
              <a:t>aif:hasToprule</a:t>
            </a:r>
            <a:r>
              <a:rPr lang="en-US" altLang="zh-CN" dirty="0">
                <a:solidFill>
                  <a:srgbClr val="2A00FF"/>
                </a:solidFill>
                <a:latin typeface="Georgia" panose="02040502050405020303" pitchFamily="18" charset="0"/>
              </a:rPr>
              <a:t> ?</a:t>
            </a:r>
            <a:r>
              <a:rPr lang="en-US" altLang="zh-CN" dirty="0" err="1">
                <a:solidFill>
                  <a:srgbClr val="2A00FF"/>
                </a:solidFill>
                <a:latin typeface="Georgia" panose="02040502050405020303" pitchFamily="18" charset="0"/>
              </a:rPr>
              <a:t>topRule</a:t>
            </a:r>
            <a:r>
              <a:rPr lang="en-US" altLang="zh-CN" dirty="0">
                <a:solidFill>
                  <a:srgbClr val="2A00FF"/>
                </a:solidFill>
                <a:latin typeface="Georgia" panose="02040502050405020303" pitchFamily="18" charset="0"/>
              </a:rPr>
              <a:t>."</a:t>
            </a:r>
            <a:r>
              <a:rPr lang="en-US" altLang="zh-CN" dirty="0">
                <a:solidFill>
                  <a:srgbClr val="000000"/>
                </a:solidFill>
                <a:latin typeface="Georgia" panose="02040502050405020303" pitchFamily="18" charset="0"/>
              </a:rPr>
              <a:t> +</a:t>
            </a:r>
          </a:p>
          <a:p>
            <a:r>
              <a:rPr lang="en-US" altLang="zh-CN" dirty="0">
                <a:solidFill>
                  <a:srgbClr val="000000"/>
                </a:solidFill>
                <a:latin typeface="Georgia" panose="02040502050405020303" pitchFamily="18" charset="0"/>
              </a:rPr>
              <a:t>    </a:t>
            </a:r>
            <a:r>
              <a:rPr lang="en-US" altLang="zh-CN" dirty="0">
                <a:solidFill>
                  <a:srgbClr val="2A00FF"/>
                </a:solidFill>
                <a:latin typeface="Georgia" panose="02040502050405020303" pitchFamily="18" charset="0"/>
              </a:rPr>
              <a:t>"?</a:t>
            </a:r>
            <a:r>
              <a:rPr lang="en-US" altLang="zh-CN" dirty="0" err="1">
                <a:solidFill>
                  <a:srgbClr val="2A00FF"/>
                </a:solidFill>
                <a:latin typeface="Georgia" panose="02040502050405020303" pitchFamily="18" charset="0"/>
              </a:rPr>
              <a:t>topRule</a:t>
            </a:r>
            <a:r>
              <a:rPr lang="en-US" altLang="zh-CN" dirty="0">
                <a:solidFill>
                  <a:srgbClr val="2A00FF"/>
                </a:solidFill>
                <a:latin typeface="Georgia" panose="02040502050405020303" pitchFamily="18" charset="0"/>
              </a:rPr>
              <a:t> </a:t>
            </a:r>
            <a:r>
              <a:rPr lang="en-US" altLang="zh-CN" dirty="0" err="1">
                <a:solidFill>
                  <a:srgbClr val="2A00FF"/>
                </a:solidFill>
                <a:latin typeface="Georgia" panose="02040502050405020303" pitchFamily="18" charset="0"/>
              </a:rPr>
              <a:t>rdfs:isDefinedBy</a:t>
            </a:r>
            <a:r>
              <a:rPr lang="en-US" altLang="zh-CN" dirty="0">
                <a:solidFill>
                  <a:srgbClr val="2A00FF"/>
                </a:solidFill>
                <a:latin typeface="Georgia" panose="02040502050405020303" pitchFamily="18" charset="0"/>
              </a:rPr>
              <a:t>  ?</a:t>
            </a:r>
            <a:r>
              <a:rPr lang="en-US" altLang="zh-CN" dirty="0" err="1">
                <a:solidFill>
                  <a:srgbClr val="2A00FF"/>
                </a:solidFill>
                <a:latin typeface="Georgia" panose="02040502050405020303" pitchFamily="18" charset="0"/>
              </a:rPr>
              <a:t>RuleContent</a:t>
            </a:r>
            <a:r>
              <a:rPr lang="en-US" altLang="zh-CN" dirty="0">
                <a:solidFill>
                  <a:srgbClr val="2A00FF"/>
                </a:solidFill>
                <a:latin typeface="Georgia" panose="02040502050405020303" pitchFamily="18" charset="0"/>
              </a:rPr>
              <a:t>.}"</a:t>
            </a:r>
            <a:r>
              <a:rPr lang="en-US" altLang="zh-CN" dirty="0">
                <a:solidFill>
                  <a:srgbClr val="000000"/>
                </a:solidFill>
                <a:latin typeface="Georgia" panose="02040502050405020303" pitchFamily="18" charset="0"/>
              </a:rPr>
              <a:t>;</a:t>
            </a:r>
          </a:p>
          <a:p>
            <a:r>
              <a:rPr lang="en-US" altLang="zh-CN" dirty="0">
                <a:solidFill>
                  <a:srgbClr val="000000"/>
                </a:solidFill>
                <a:latin typeface="Georgia" panose="02040502050405020303" pitchFamily="18" charset="0"/>
              </a:rPr>
              <a:t>    Query </a:t>
            </a:r>
            <a:r>
              <a:rPr lang="en-US" altLang="zh-CN" dirty="0">
                <a:solidFill>
                  <a:srgbClr val="6A3E3E"/>
                </a:solidFill>
                <a:latin typeface="Georgia" panose="02040502050405020303" pitchFamily="18" charset="0"/>
              </a:rPr>
              <a:t>query</a:t>
            </a:r>
            <a:r>
              <a:rPr lang="en-US" altLang="zh-CN" dirty="0">
                <a:solidFill>
                  <a:srgbClr val="000000"/>
                </a:solidFill>
                <a:latin typeface="Georgia" panose="02040502050405020303" pitchFamily="18" charset="0"/>
              </a:rPr>
              <a:t>=</a:t>
            </a:r>
            <a:r>
              <a:rPr lang="en-US" altLang="zh-CN" dirty="0" err="1">
                <a:solidFill>
                  <a:srgbClr val="000000"/>
                </a:solidFill>
                <a:latin typeface="Georgia" panose="02040502050405020303" pitchFamily="18" charset="0"/>
              </a:rPr>
              <a:t>QueryFactory.</a:t>
            </a:r>
            <a:r>
              <a:rPr lang="en-US" altLang="zh-CN" i="1" dirty="0" err="1">
                <a:solidFill>
                  <a:srgbClr val="000000"/>
                </a:solidFill>
                <a:latin typeface="Georgia" panose="02040502050405020303" pitchFamily="18" charset="0"/>
              </a:rPr>
              <a:t>create</a:t>
            </a:r>
            <a:r>
              <a:rPr lang="en-US" altLang="zh-CN" i="1" dirty="0">
                <a:solidFill>
                  <a:srgbClr val="000000"/>
                </a:solidFill>
                <a:latin typeface="Georgia" panose="02040502050405020303" pitchFamily="18" charset="0"/>
              </a:rPr>
              <a:t>(</a:t>
            </a:r>
            <a:r>
              <a:rPr lang="en-US" altLang="zh-CN" i="1" dirty="0" err="1">
                <a:solidFill>
                  <a:srgbClr val="0000C0"/>
                </a:solidFill>
                <a:latin typeface="Georgia" panose="02040502050405020303" pitchFamily="18" charset="0"/>
              </a:rPr>
              <a:t>prefix</a:t>
            </a:r>
            <a:r>
              <a:rPr lang="en-US" altLang="zh-CN" i="1" dirty="0" err="1">
                <a:solidFill>
                  <a:srgbClr val="000000"/>
                </a:solidFill>
                <a:latin typeface="Georgia" panose="02040502050405020303" pitchFamily="18" charset="0"/>
              </a:rPr>
              <a:t>+</a:t>
            </a:r>
            <a:r>
              <a:rPr lang="en-US" altLang="zh-CN" i="1" dirty="0" err="1">
                <a:solidFill>
                  <a:srgbClr val="6A3E3E"/>
                </a:solidFill>
                <a:latin typeface="Georgia" panose="02040502050405020303" pitchFamily="18" charset="0"/>
              </a:rPr>
              <a:t>strquery</a:t>
            </a:r>
            <a:r>
              <a:rPr lang="en-US" altLang="zh-CN" i="1" dirty="0">
                <a:solidFill>
                  <a:srgbClr val="000000"/>
                </a:solidFill>
                <a:latin typeface="Georgia" panose="02040502050405020303" pitchFamily="18" charset="0"/>
              </a:rPr>
              <a:t>);</a:t>
            </a:r>
          </a:p>
          <a:p>
            <a:r>
              <a:rPr lang="en-US" altLang="zh-CN" dirty="0">
                <a:solidFill>
                  <a:srgbClr val="000000"/>
                </a:solidFill>
                <a:latin typeface="Georgia" panose="02040502050405020303" pitchFamily="18" charset="0"/>
              </a:rPr>
              <a:t>    </a:t>
            </a:r>
            <a:r>
              <a:rPr lang="en-US" altLang="zh-CN" dirty="0" err="1">
                <a:solidFill>
                  <a:srgbClr val="000000"/>
                </a:solidFill>
                <a:latin typeface="Georgia" panose="02040502050405020303" pitchFamily="18" charset="0"/>
              </a:rPr>
              <a:t>QueryExecution</a:t>
            </a:r>
            <a:r>
              <a:rPr lang="en-US" altLang="zh-CN" dirty="0">
                <a:solidFill>
                  <a:srgbClr val="000000"/>
                </a:solidFill>
                <a:latin typeface="Georgia" panose="02040502050405020303" pitchFamily="18" charset="0"/>
              </a:rPr>
              <a:t> </a:t>
            </a:r>
            <a:r>
              <a:rPr lang="en-US" altLang="zh-CN" dirty="0" err="1">
                <a:solidFill>
                  <a:srgbClr val="6A3E3E"/>
                </a:solidFill>
                <a:latin typeface="Georgia" panose="02040502050405020303" pitchFamily="18" charset="0"/>
              </a:rPr>
              <a:t>qe</a:t>
            </a:r>
            <a:r>
              <a:rPr lang="en-US" altLang="zh-CN" dirty="0">
                <a:solidFill>
                  <a:srgbClr val="000000"/>
                </a:solidFill>
                <a:latin typeface="Georgia" panose="02040502050405020303" pitchFamily="18" charset="0"/>
              </a:rPr>
              <a:t>=</a:t>
            </a:r>
            <a:r>
              <a:rPr lang="en-US" altLang="zh-CN" dirty="0" err="1">
                <a:solidFill>
                  <a:srgbClr val="000000"/>
                </a:solidFill>
                <a:latin typeface="Georgia" panose="02040502050405020303" pitchFamily="18" charset="0"/>
              </a:rPr>
              <a:t>QueryExecutionFactory.</a:t>
            </a:r>
            <a:r>
              <a:rPr lang="en-US" altLang="zh-CN" i="1" dirty="0" err="1">
                <a:solidFill>
                  <a:srgbClr val="000000"/>
                </a:solidFill>
                <a:latin typeface="Georgia" panose="02040502050405020303" pitchFamily="18" charset="0"/>
              </a:rPr>
              <a:t>create</a:t>
            </a:r>
            <a:r>
              <a:rPr lang="en-US" altLang="zh-CN" i="1" dirty="0">
                <a:solidFill>
                  <a:srgbClr val="000000"/>
                </a:solidFill>
                <a:latin typeface="Georgia" panose="02040502050405020303" pitchFamily="18" charset="0"/>
              </a:rPr>
              <a:t>(</a:t>
            </a:r>
            <a:r>
              <a:rPr lang="en-US" altLang="zh-CN" i="1" dirty="0" err="1">
                <a:solidFill>
                  <a:srgbClr val="6A3E3E"/>
                </a:solidFill>
                <a:latin typeface="Georgia" panose="02040502050405020303" pitchFamily="18" charset="0"/>
              </a:rPr>
              <a:t>query</a:t>
            </a:r>
            <a:r>
              <a:rPr lang="en-US" altLang="zh-CN" i="1" dirty="0" err="1">
                <a:solidFill>
                  <a:srgbClr val="000000"/>
                </a:solidFill>
                <a:latin typeface="Georgia" panose="02040502050405020303" pitchFamily="18" charset="0"/>
              </a:rPr>
              <a:t>,</a:t>
            </a:r>
            <a:r>
              <a:rPr lang="en-US" altLang="zh-CN" i="1" dirty="0" err="1">
                <a:solidFill>
                  <a:srgbClr val="0000C0"/>
                </a:solidFill>
                <a:latin typeface="Georgia" panose="02040502050405020303" pitchFamily="18" charset="0"/>
              </a:rPr>
              <a:t>model</a:t>
            </a:r>
            <a:r>
              <a:rPr lang="en-US" altLang="zh-CN" i="1" dirty="0">
                <a:solidFill>
                  <a:srgbClr val="000000"/>
                </a:solidFill>
                <a:latin typeface="Georgia" panose="02040502050405020303" pitchFamily="18" charset="0"/>
              </a:rPr>
              <a:t>);</a:t>
            </a:r>
          </a:p>
          <a:p>
            <a:r>
              <a:rPr lang="en-US" altLang="zh-CN" dirty="0">
                <a:solidFill>
                  <a:srgbClr val="000000"/>
                </a:solidFill>
                <a:latin typeface="Georgia" panose="02040502050405020303" pitchFamily="18" charset="0"/>
              </a:rPr>
              <a:t>    </a:t>
            </a:r>
            <a:r>
              <a:rPr lang="en-US" altLang="zh-CN" dirty="0" err="1">
                <a:solidFill>
                  <a:srgbClr val="000000"/>
                </a:solidFill>
                <a:latin typeface="Georgia" panose="02040502050405020303" pitchFamily="18" charset="0"/>
              </a:rPr>
              <a:t>ResultSet</a:t>
            </a:r>
            <a:r>
              <a:rPr lang="en-US" altLang="zh-CN" dirty="0">
                <a:solidFill>
                  <a:srgbClr val="000000"/>
                </a:solidFill>
                <a:latin typeface="Georgia" panose="02040502050405020303" pitchFamily="18" charset="0"/>
              </a:rPr>
              <a:t> </a:t>
            </a:r>
            <a:r>
              <a:rPr lang="en-US" altLang="zh-CN" dirty="0">
                <a:solidFill>
                  <a:srgbClr val="6A3E3E"/>
                </a:solidFill>
                <a:latin typeface="Georgia" panose="02040502050405020303" pitchFamily="18" charset="0"/>
              </a:rPr>
              <a:t>results</a:t>
            </a:r>
            <a:r>
              <a:rPr lang="en-US" altLang="zh-CN" dirty="0">
                <a:solidFill>
                  <a:srgbClr val="000000"/>
                </a:solidFill>
                <a:latin typeface="Georgia" panose="02040502050405020303" pitchFamily="18" charset="0"/>
              </a:rPr>
              <a:t>=</a:t>
            </a:r>
            <a:r>
              <a:rPr lang="en-US" altLang="zh-CN" dirty="0" err="1">
                <a:solidFill>
                  <a:srgbClr val="6A3E3E"/>
                </a:solidFill>
                <a:latin typeface="Georgia" panose="02040502050405020303" pitchFamily="18" charset="0"/>
              </a:rPr>
              <a:t>qe</a:t>
            </a:r>
            <a:r>
              <a:rPr lang="en-US" altLang="zh-CN" dirty="0" err="1">
                <a:solidFill>
                  <a:srgbClr val="000000"/>
                </a:solidFill>
                <a:latin typeface="Georgia" panose="02040502050405020303" pitchFamily="18" charset="0"/>
              </a:rPr>
              <a:t>.execSelect</a:t>
            </a:r>
            <a:r>
              <a:rPr lang="en-US" altLang="zh-CN" dirty="0">
                <a:solidFill>
                  <a:srgbClr val="000000"/>
                </a:solidFill>
                <a:latin typeface="Georgia" panose="02040502050405020303" pitchFamily="18" charset="0"/>
              </a:rPr>
              <a:t>();</a:t>
            </a:r>
            <a:r>
              <a:rPr lang="en-US" altLang="zh-CN" dirty="0">
                <a:solidFill>
                  <a:srgbClr val="3F7F5F"/>
                </a:solidFill>
                <a:latin typeface="Georgia" panose="02040502050405020303" pitchFamily="18" charset="0"/>
              </a:rPr>
              <a:t>//</a:t>
            </a:r>
            <a:r>
              <a:rPr lang="zh-CN" altLang="en-US" dirty="0">
                <a:solidFill>
                  <a:srgbClr val="3F7F5F"/>
                </a:solidFill>
                <a:latin typeface="Georgia" panose="02040502050405020303" pitchFamily="18" charset="0"/>
              </a:rPr>
              <a:t>输出结果，这样可以去掉前缀 </a:t>
            </a:r>
          </a:p>
          <a:p>
            <a:r>
              <a:rPr lang="en-US" altLang="zh-CN" dirty="0">
                <a:solidFill>
                  <a:srgbClr val="000000"/>
                </a:solidFill>
                <a:latin typeface="Georgia" panose="02040502050405020303" pitchFamily="18" charset="0"/>
              </a:rPr>
              <a:t>    String </a:t>
            </a:r>
            <a:r>
              <a:rPr lang="en-US" altLang="zh-CN" dirty="0">
                <a:solidFill>
                  <a:srgbClr val="6A3E3E"/>
                </a:solidFill>
                <a:latin typeface="Georgia" panose="02040502050405020303" pitchFamily="18" charset="0"/>
              </a:rPr>
              <a:t>rule</a:t>
            </a:r>
            <a:r>
              <a:rPr lang="en-US" altLang="zh-CN" dirty="0">
                <a:solidFill>
                  <a:srgbClr val="000000"/>
                </a:solidFill>
                <a:latin typeface="Georgia" panose="02040502050405020303" pitchFamily="18" charset="0"/>
              </a:rPr>
              <a:t>=</a:t>
            </a:r>
            <a:r>
              <a:rPr lang="en-US" altLang="zh-CN" b="1" dirty="0">
                <a:solidFill>
                  <a:srgbClr val="7F0055"/>
                </a:solidFill>
                <a:latin typeface="Georgia" panose="02040502050405020303" pitchFamily="18" charset="0"/>
              </a:rPr>
              <a:t>null</a:t>
            </a:r>
            <a:r>
              <a:rPr lang="en-US" altLang="zh-CN" b="1" dirty="0">
                <a:solidFill>
                  <a:srgbClr val="000000"/>
                </a:solidFill>
                <a:latin typeface="Georgia" panose="02040502050405020303" pitchFamily="18" charset="0"/>
              </a:rPr>
              <a:t>;</a:t>
            </a:r>
          </a:p>
          <a:p>
            <a:r>
              <a:rPr lang="en-US" altLang="zh-CN" dirty="0">
                <a:solidFill>
                  <a:srgbClr val="000000"/>
                </a:solidFill>
                <a:latin typeface="Georgia" panose="02040502050405020303" pitchFamily="18" charset="0"/>
              </a:rPr>
              <a:t>    </a:t>
            </a:r>
            <a:r>
              <a:rPr lang="en-US" altLang="zh-CN" b="1" dirty="0">
                <a:solidFill>
                  <a:srgbClr val="7F0055"/>
                </a:solidFill>
                <a:latin typeface="Georgia" panose="02040502050405020303" pitchFamily="18" charset="0"/>
              </a:rPr>
              <a:t>while</a:t>
            </a:r>
            <a:r>
              <a:rPr lang="en-US" altLang="zh-CN" b="1" dirty="0">
                <a:solidFill>
                  <a:srgbClr val="000000"/>
                </a:solidFill>
                <a:latin typeface="Georgia" panose="02040502050405020303" pitchFamily="18" charset="0"/>
              </a:rPr>
              <a:t> (</a:t>
            </a:r>
            <a:r>
              <a:rPr lang="en-US" altLang="zh-CN" b="1" dirty="0" err="1">
                <a:solidFill>
                  <a:srgbClr val="6A3E3E"/>
                </a:solidFill>
                <a:latin typeface="Georgia" panose="02040502050405020303" pitchFamily="18" charset="0"/>
              </a:rPr>
              <a:t>results</a:t>
            </a:r>
            <a:r>
              <a:rPr lang="en-US" altLang="zh-CN" b="1" dirty="0" err="1">
                <a:solidFill>
                  <a:srgbClr val="000000"/>
                </a:solidFill>
                <a:latin typeface="Georgia" panose="02040502050405020303" pitchFamily="18" charset="0"/>
              </a:rPr>
              <a:t>.hasNext</a:t>
            </a:r>
            <a:r>
              <a:rPr lang="en-US" altLang="zh-CN" b="1" dirty="0">
                <a:solidFill>
                  <a:srgbClr val="000000"/>
                </a:solidFill>
                <a:latin typeface="Georgia" panose="02040502050405020303" pitchFamily="18" charset="0"/>
              </a:rPr>
              <a:t>()) {</a:t>
            </a:r>
          </a:p>
          <a:p>
            <a:r>
              <a:rPr lang="en-US" altLang="zh-CN" dirty="0">
                <a:solidFill>
                  <a:srgbClr val="000000"/>
                </a:solidFill>
                <a:latin typeface="Georgia" panose="02040502050405020303" pitchFamily="18" charset="0"/>
              </a:rPr>
              <a:t>    </a:t>
            </a:r>
            <a:r>
              <a:rPr lang="en-US" altLang="zh-CN" dirty="0" err="1">
                <a:solidFill>
                  <a:srgbClr val="000000"/>
                </a:solidFill>
                <a:latin typeface="Georgia" panose="02040502050405020303" pitchFamily="18" charset="0"/>
              </a:rPr>
              <a:t>QuerySolution</a:t>
            </a:r>
            <a:r>
              <a:rPr lang="en-US" altLang="zh-CN" dirty="0">
                <a:solidFill>
                  <a:srgbClr val="000000"/>
                </a:solidFill>
                <a:latin typeface="Georgia" panose="02040502050405020303" pitchFamily="18" charset="0"/>
              </a:rPr>
              <a:t> </a:t>
            </a:r>
            <a:r>
              <a:rPr lang="en-US" altLang="zh-CN" dirty="0" err="1">
                <a:solidFill>
                  <a:srgbClr val="6A3E3E"/>
                </a:solidFill>
                <a:latin typeface="Georgia" panose="02040502050405020303" pitchFamily="18" charset="0"/>
              </a:rPr>
              <a:t>soln</a:t>
            </a:r>
            <a:r>
              <a:rPr lang="en-US" altLang="zh-CN" dirty="0">
                <a:solidFill>
                  <a:srgbClr val="000000"/>
                </a:solidFill>
                <a:latin typeface="Georgia" panose="02040502050405020303" pitchFamily="18" charset="0"/>
              </a:rPr>
              <a:t> = </a:t>
            </a:r>
            <a:r>
              <a:rPr lang="en-US" altLang="zh-CN" dirty="0" err="1">
                <a:solidFill>
                  <a:srgbClr val="6A3E3E"/>
                </a:solidFill>
                <a:latin typeface="Georgia" panose="02040502050405020303" pitchFamily="18" charset="0"/>
              </a:rPr>
              <a:t>results</a:t>
            </a:r>
            <a:r>
              <a:rPr lang="en-US" altLang="zh-CN" dirty="0" err="1">
                <a:solidFill>
                  <a:srgbClr val="000000"/>
                </a:solidFill>
                <a:latin typeface="Georgia" panose="02040502050405020303" pitchFamily="18" charset="0"/>
              </a:rPr>
              <a:t>.nextSolution</a:t>
            </a:r>
            <a:r>
              <a:rPr lang="en-US" altLang="zh-CN" dirty="0">
                <a:solidFill>
                  <a:srgbClr val="000000"/>
                </a:solidFill>
                <a:latin typeface="Georgia" panose="02040502050405020303" pitchFamily="18" charset="0"/>
              </a:rPr>
              <a:t>(); </a:t>
            </a:r>
          </a:p>
          <a:p>
            <a:r>
              <a:rPr lang="en-US" altLang="zh-CN" dirty="0">
                <a:solidFill>
                  <a:srgbClr val="000000"/>
                </a:solidFill>
                <a:latin typeface="Georgia" panose="02040502050405020303" pitchFamily="18" charset="0"/>
              </a:rPr>
              <a:t>    </a:t>
            </a:r>
            <a:r>
              <a:rPr lang="en-US" altLang="zh-CN" dirty="0" err="1">
                <a:solidFill>
                  <a:srgbClr val="6A3E3E"/>
                </a:solidFill>
                <a:latin typeface="Georgia" panose="02040502050405020303" pitchFamily="18" charset="0"/>
              </a:rPr>
              <a:t>strquery</a:t>
            </a:r>
            <a:r>
              <a:rPr lang="en-US" altLang="zh-CN" dirty="0">
                <a:solidFill>
                  <a:srgbClr val="000000"/>
                </a:solidFill>
                <a:latin typeface="Georgia" panose="02040502050405020303" pitchFamily="18" charset="0"/>
              </a:rPr>
              <a:t>= </a:t>
            </a:r>
            <a:r>
              <a:rPr lang="en-US" altLang="zh-CN" dirty="0" err="1">
                <a:solidFill>
                  <a:srgbClr val="6A3E3E"/>
                </a:solidFill>
                <a:latin typeface="Georgia" panose="02040502050405020303" pitchFamily="18" charset="0"/>
              </a:rPr>
              <a:t>soln</a:t>
            </a:r>
            <a:r>
              <a:rPr lang="en-US" altLang="zh-CN" dirty="0" err="1">
                <a:solidFill>
                  <a:srgbClr val="000000"/>
                </a:solidFill>
                <a:latin typeface="Georgia" panose="02040502050405020303" pitchFamily="18" charset="0"/>
              </a:rPr>
              <a:t>.get</a:t>
            </a:r>
            <a:r>
              <a:rPr lang="en-US" altLang="zh-CN" dirty="0">
                <a:solidFill>
                  <a:srgbClr val="000000"/>
                </a:solidFill>
                <a:latin typeface="Georgia" panose="02040502050405020303" pitchFamily="18" charset="0"/>
              </a:rPr>
              <a:t>(</a:t>
            </a:r>
            <a:r>
              <a:rPr lang="en-US" altLang="zh-CN" dirty="0">
                <a:solidFill>
                  <a:srgbClr val="2A00FF"/>
                </a:solidFill>
                <a:latin typeface="Georgia" panose="02040502050405020303" pitchFamily="18" charset="0"/>
              </a:rPr>
              <a:t>"?</a:t>
            </a:r>
            <a:r>
              <a:rPr lang="en-US" altLang="zh-CN" dirty="0" err="1">
                <a:solidFill>
                  <a:srgbClr val="2A00FF"/>
                </a:solidFill>
                <a:latin typeface="Georgia" panose="02040502050405020303" pitchFamily="18" charset="0"/>
              </a:rPr>
              <a:t>RuleContent</a:t>
            </a:r>
            <a:r>
              <a:rPr lang="en-US" altLang="zh-CN" dirty="0">
                <a:solidFill>
                  <a:srgbClr val="2A00FF"/>
                </a:solidFill>
                <a:latin typeface="Georgia" panose="02040502050405020303" pitchFamily="18" charset="0"/>
              </a:rPr>
              <a:t>"</a:t>
            </a:r>
            <a:r>
              <a:rPr lang="en-US" altLang="zh-CN" dirty="0">
                <a:solidFill>
                  <a:srgbClr val="000000"/>
                </a:solidFill>
                <a:latin typeface="Georgia" panose="02040502050405020303" pitchFamily="18" charset="0"/>
              </a:rPr>
              <a:t>).</a:t>
            </a:r>
            <a:r>
              <a:rPr lang="en-US" altLang="zh-CN" dirty="0" err="1">
                <a:solidFill>
                  <a:srgbClr val="000000"/>
                </a:solidFill>
                <a:latin typeface="Georgia" panose="02040502050405020303" pitchFamily="18" charset="0"/>
              </a:rPr>
              <a:t>toString</a:t>
            </a:r>
            <a:r>
              <a:rPr lang="en-US" altLang="zh-CN" dirty="0">
                <a:solidFill>
                  <a:srgbClr val="000000"/>
                </a:solidFill>
                <a:latin typeface="Georgia" panose="02040502050405020303" pitchFamily="18" charset="0"/>
              </a:rPr>
              <a:t>();</a:t>
            </a:r>
          </a:p>
          <a:p>
            <a:r>
              <a:rPr lang="en-US" altLang="zh-CN" dirty="0">
                <a:solidFill>
                  <a:srgbClr val="000000"/>
                </a:solidFill>
                <a:latin typeface="Georgia" panose="02040502050405020303" pitchFamily="18" charset="0"/>
              </a:rPr>
              <a:t>    </a:t>
            </a:r>
            <a:r>
              <a:rPr lang="en-US" altLang="zh-CN" dirty="0" err="1">
                <a:solidFill>
                  <a:srgbClr val="000000"/>
                </a:solidFill>
                <a:latin typeface="Georgia" panose="02040502050405020303" pitchFamily="18" charset="0"/>
              </a:rPr>
              <a:t>StringTokenizer</a:t>
            </a:r>
            <a:r>
              <a:rPr lang="en-US" altLang="zh-CN" dirty="0">
                <a:solidFill>
                  <a:srgbClr val="000000"/>
                </a:solidFill>
                <a:latin typeface="Georgia" panose="02040502050405020303" pitchFamily="18" charset="0"/>
              </a:rPr>
              <a:t> </a:t>
            </a:r>
            <a:r>
              <a:rPr lang="en-US" altLang="zh-CN" dirty="0">
                <a:solidFill>
                  <a:srgbClr val="6A3E3E"/>
                </a:solidFill>
                <a:latin typeface="Georgia" panose="02040502050405020303" pitchFamily="18" charset="0"/>
              </a:rPr>
              <a:t>token</a:t>
            </a:r>
            <a:r>
              <a:rPr lang="en-US" altLang="zh-CN" dirty="0">
                <a:solidFill>
                  <a:srgbClr val="000000"/>
                </a:solidFill>
                <a:latin typeface="Georgia" panose="02040502050405020303" pitchFamily="18" charset="0"/>
              </a:rPr>
              <a:t> = </a:t>
            </a:r>
            <a:r>
              <a:rPr lang="en-US" altLang="zh-CN" b="1" dirty="0">
                <a:solidFill>
                  <a:srgbClr val="7F0055"/>
                </a:solidFill>
                <a:latin typeface="Georgia" panose="02040502050405020303" pitchFamily="18" charset="0"/>
              </a:rPr>
              <a:t>new</a:t>
            </a:r>
            <a:r>
              <a:rPr lang="en-US" altLang="zh-CN" b="1" dirty="0">
                <a:solidFill>
                  <a:srgbClr val="000000"/>
                </a:solidFill>
                <a:latin typeface="Georgia" panose="02040502050405020303" pitchFamily="18" charset="0"/>
              </a:rPr>
              <a:t> </a:t>
            </a:r>
            <a:r>
              <a:rPr lang="en-US" altLang="zh-CN" b="1" dirty="0" err="1">
                <a:solidFill>
                  <a:srgbClr val="000000"/>
                </a:solidFill>
                <a:latin typeface="Georgia" panose="02040502050405020303" pitchFamily="18" charset="0"/>
              </a:rPr>
              <a:t>StringTokenizer</a:t>
            </a:r>
            <a:r>
              <a:rPr lang="en-US" altLang="zh-CN" b="1" dirty="0">
                <a:solidFill>
                  <a:srgbClr val="000000"/>
                </a:solidFill>
                <a:latin typeface="Georgia" panose="02040502050405020303" pitchFamily="18" charset="0"/>
              </a:rPr>
              <a:t>(</a:t>
            </a:r>
            <a:r>
              <a:rPr lang="en-US" altLang="zh-CN" b="1" dirty="0" err="1">
                <a:solidFill>
                  <a:srgbClr val="6A3E3E"/>
                </a:solidFill>
                <a:latin typeface="Georgia" panose="02040502050405020303" pitchFamily="18" charset="0"/>
              </a:rPr>
              <a:t>strquery</a:t>
            </a:r>
            <a:r>
              <a:rPr lang="en-US" altLang="zh-CN" b="1" dirty="0">
                <a:solidFill>
                  <a:srgbClr val="000000"/>
                </a:solidFill>
                <a:latin typeface="Georgia" panose="02040502050405020303" pitchFamily="18" charset="0"/>
              </a:rPr>
              <a:t>,</a:t>
            </a:r>
            <a:r>
              <a:rPr lang="en-US" altLang="zh-CN" b="1" dirty="0">
                <a:solidFill>
                  <a:srgbClr val="2A00FF"/>
                </a:solidFill>
                <a:latin typeface="Georgia" panose="02040502050405020303" pitchFamily="18" charset="0"/>
              </a:rPr>
              <a:t>"#"</a:t>
            </a:r>
            <a:r>
              <a:rPr lang="en-US" altLang="zh-CN" b="1" dirty="0">
                <a:solidFill>
                  <a:srgbClr val="000000"/>
                </a:solidFill>
                <a:latin typeface="Georgia" panose="02040502050405020303" pitchFamily="18" charset="0"/>
              </a:rPr>
              <a:t>);</a:t>
            </a:r>
          </a:p>
          <a:p>
            <a:r>
              <a:rPr lang="en-US" altLang="zh-CN" dirty="0">
                <a:solidFill>
                  <a:srgbClr val="000000"/>
                </a:solidFill>
                <a:latin typeface="Georgia" panose="02040502050405020303" pitchFamily="18" charset="0"/>
              </a:rPr>
              <a:t>    </a:t>
            </a:r>
            <a:r>
              <a:rPr lang="en-US" altLang="zh-CN" dirty="0">
                <a:solidFill>
                  <a:srgbClr val="6A3E3E"/>
                </a:solidFill>
                <a:latin typeface="Georgia" panose="02040502050405020303" pitchFamily="18" charset="0"/>
              </a:rPr>
              <a:t>rule</a:t>
            </a:r>
            <a:r>
              <a:rPr lang="en-US" altLang="zh-CN" dirty="0">
                <a:solidFill>
                  <a:srgbClr val="000000"/>
                </a:solidFill>
                <a:latin typeface="Georgia" panose="02040502050405020303" pitchFamily="18" charset="0"/>
              </a:rPr>
              <a:t>=</a:t>
            </a:r>
            <a:r>
              <a:rPr lang="en-US" altLang="zh-CN" dirty="0" err="1">
                <a:solidFill>
                  <a:srgbClr val="6A3E3E"/>
                </a:solidFill>
                <a:latin typeface="Georgia" panose="02040502050405020303" pitchFamily="18" charset="0"/>
              </a:rPr>
              <a:t>token</a:t>
            </a:r>
            <a:r>
              <a:rPr lang="en-US" altLang="zh-CN" dirty="0" err="1">
                <a:solidFill>
                  <a:srgbClr val="000000"/>
                </a:solidFill>
                <a:latin typeface="Georgia" panose="02040502050405020303" pitchFamily="18" charset="0"/>
              </a:rPr>
              <a:t>.nextToken</a:t>
            </a:r>
            <a:r>
              <a:rPr lang="en-US" altLang="zh-CN" dirty="0">
                <a:solidFill>
                  <a:srgbClr val="000000"/>
                </a:solidFill>
                <a:latin typeface="Georgia" panose="02040502050405020303" pitchFamily="18" charset="0"/>
              </a:rPr>
              <a:t>();</a:t>
            </a:r>
            <a:r>
              <a:rPr lang="zh-CN" altLang="en-US" dirty="0">
                <a:solidFill>
                  <a:srgbClr val="000000"/>
                </a:solidFill>
                <a:latin typeface="Georgia" panose="02040502050405020303" pitchFamily="18" charset="0"/>
              </a:rPr>
              <a:t>    </a:t>
            </a:r>
            <a:r>
              <a:rPr lang="en-US" altLang="zh-CN" dirty="0">
                <a:solidFill>
                  <a:srgbClr val="000000"/>
                </a:solidFill>
                <a:latin typeface="Georgia" panose="02040502050405020303" pitchFamily="18" charset="0"/>
              </a:rPr>
              <a:t>}</a:t>
            </a:r>
          </a:p>
          <a:p>
            <a:r>
              <a:rPr lang="en-US" altLang="zh-CN" dirty="0">
                <a:solidFill>
                  <a:srgbClr val="000000"/>
                </a:solidFill>
                <a:latin typeface="Georgia" panose="02040502050405020303" pitchFamily="18" charset="0"/>
              </a:rPr>
              <a:t>    </a:t>
            </a:r>
            <a:r>
              <a:rPr lang="en-US" altLang="zh-CN" dirty="0" err="1">
                <a:solidFill>
                  <a:srgbClr val="6A3E3E"/>
                </a:solidFill>
                <a:latin typeface="Georgia" panose="02040502050405020303" pitchFamily="18" charset="0"/>
              </a:rPr>
              <a:t>qe</a:t>
            </a:r>
            <a:r>
              <a:rPr lang="en-US" altLang="zh-CN" dirty="0" err="1">
                <a:solidFill>
                  <a:srgbClr val="000000"/>
                </a:solidFill>
                <a:latin typeface="Georgia" panose="02040502050405020303" pitchFamily="18" charset="0"/>
              </a:rPr>
              <a:t>.close</a:t>
            </a:r>
            <a:r>
              <a:rPr lang="en-US" altLang="zh-CN" dirty="0">
                <a:solidFill>
                  <a:srgbClr val="000000"/>
                </a:solidFill>
                <a:latin typeface="Georgia" panose="02040502050405020303" pitchFamily="18" charset="0"/>
              </a:rPr>
              <a:t>();</a:t>
            </a:r>
            <a:endParaRPr lang="zh-CN" altLang="en-US" dirty="0"/>
          </a:p>
        </p:txBody>
      </p:sp>
      <p:pic>
        <p:nvPicPr>
          <p:cNvPr id="7" name="图片 6">
            <a:extLst>
              <a:ext uri="{FF2B5EF4-FFF2-40B4-BE49-F238E27FC236}">
                <a16:creationId xmlns:a16="http://schemas.microsoft.com/office/drawing/2014/main" id="{64F123B5-DA38-49B9-803C-D03C01DE6CDC}"/>
              </a:ext>
            </a:extLst>
          </p:cNvPr>
          <p:cNvPicPr>
            <a:picLocks noChangeAspect="1"/>
          </p:cNvPicPr>
          <p:nvPr/>
        </p:nvPicPr>
        <p:blipFill>
          <a:blip r:embed="rId5"/>
          <a:stretch>
            <a:fillRect/>
          </a:stretch>
        </p:blipFill>
        <p:spPr>
          <a:xfrm>
            <a:off x="4186946" y="3481342"/>
            <a:ext cx="3771900" cy="1552575"/>
          </a:xfrm>
          <a:prstGeom prst="rect">
            <a:avLst/>
          </a:prstGeom>
        </p:spPr>
      </p:pic>
    </p:spTree>
    <p:extLst>
      <p:ext uri="{BB962C8B-B14F-4D97-AF65-F5344CB8AC3E}">
        <p14:creationId xmlns:p14="http://schemas.microsoft.com/office/powerpoint/2010/main" val="250692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357188" y="651485"/>
            <a:ext cx="7775575" cy="633413"/>
          </a:xfrm>
          <a:prstGeom prst="rect">
            <a:avLst/>
          </a:prstGeom>
        </p:spPr>
        <p:txBody>
          <a:bodyPr/>
          <a:lstStyle/>
          <a:p>
            <a:pPr eaLnBrk="1" hangingPunct="1"/>
            <a:r>
              <a:rPr lang="zh-CN" altLang="en-US" sz="3600" dirty="0">
                <a:latin typeface="方正姚体" pitchFamily="2" charset="-122"/>
                <a:ea typeface="方正姚体" pitchFamily="2" charset="-122"/>
              </a:rPr>
              <a:t>内容提纲</a:t>
            </a:r>
            <a:endParaRPr lang="zh-CN" altLang="en-US" sz="3600" dirty="0">
              <a:solidFill>
                <a:schemeClr val="accent1"/>
              </a:solidFill>
              <a:latin typeface="方正姚体" pitchFamily="2" charset="-122"/>
              <a:ea typeface="方正姚体" pitchFamily="2" charset="-122"/>
            </a:endParaRPr>
          </a:p>
        </p:txBody>
      </p:sp>
      <p:sp>
        <p:nvSpPr>
          <p:cNvPr id="5123" name="Text Box 3"/>
          <p:cNvSpPr txBox="1">
            <a:spLocks noChangeArrowheads="1"/>
          </p:cNvSpPr>
          <p:nvPr/>
        </p:nvSpPr>
        <p:spPr bwMode="auto">
          <a:xfrm>
            <a:off x="1660525" y="722313"/>
            <a:ext cx="309563" cy="366712"/>
          </a:xfrm>
          <a:prstGeom prst="rect">
            <a:avLst/>
          </a:prstGeom>
          <a:noFill/>
          <a:ln w="9525">
            <a:noFill/>
            <a:miter lim="800000"/>
            <a:headEnd/>
            <a:tailEnd/>
          </a:ln>
        </p:spPr>
        <p:txBody>
          <a:bodyPr wrap="none">
            <a:spAutoFit/>
          </a:bodyPr>
          <a:lstStyle/>
          <a:p>
            <a:endParaRPr lang="zh-CN" altLang="en-US">
              <a:latin typeface="Arial" charset="0"/>
            </a:endParaRPr>
          </a:p>
        </p:txBody>
      </p:sp>
      <p:sp>
        <p:nvSpPr>
          <p:cNvPr id="5124" name="Rectangle 43"/>
          <p:cNvSpPr>
            <a:spLocks noChangeArrowheads="1"/>
          </p:cNvSpPr>
          <p:nvPr/>
        </p:nvSpPr>
        <p:spPr bwMode="auto">
          <a:xfrm>
            <a:off x="2009775" y="5664200"/>
            <a:ext cx="1363663" cy="365125"/>
          </a:xfrm>
          <a:prstGeom prst="rect">
            <a:avLst/>
          </a:prstGeom>
          <a:noFill/>
          <a:ln w="9525">
            <a:noFill/>
            <a:miter lim="800000"/>
            <a:headEnd/>
            <a:tailEnd/>
          </a:ln>
        </p:spPr>
        <p:txBody>
          <a:bodyPr wrap="none">
            <a:spAutoFit/>
          </a:bodyPr>
          <a:lstStyle/>
          <a:p>
            <a:pPr algn="ctr"/>
            <a:r>
              <a:rPr lang="en-US" altLang="zh-CN" b="1">
                <a:solidFill>
                  <a:srgbClr val="FFFFFF"/>
                </a:solidFill>
                <a:latin typeface="Arial" charset="0"/>
              </a:rPr>
              <a:t>Contents 1</a:t>
            </a:r>
          </a:p>
        </p:txBody>
      </p:sp>
      <p:sp>
        <p:nvSpPr>
          <p:cNvPr id="5125" name="Rectangle 44"/>
          <p:cNvSpPr>
            <a:spLocks noChangeArrowheads="1"/>
          </p:cNvSpPr>
          <p:nvPr/>
        </p:nvSpPr>
        <p:spPr bwMode="auto">
          <a:xfrm>
            <a:off x="5575300" y="5622925"/>
            <a:ext cx="1363663" cy="365125"/>
          </a:xfrm>
          <a:prstGeom prst="rect">
            <a:avLst/>
          </a:prstGeom>
          <a:noFill/>
          <a:ln w="9525">
            <a:noFill/>
            <a:miter lim="800000"/>
            <a:headEnd/>
            <a:tailEnd/>
          </a:ln>
        </p:spPr>
        <p:txBody>
          <a:bodyPr wrap="none">
            <a:spAutoFit/>
          </a:bodyPr>
          <a:lstStyle/>
          <a:p>
            <a:pPr algn="ctr"/>
            <a:r>
              <a:rPr lang="en-US" altLang="zh-CN" b="1">
                <a:solidFill>
                  <a:srgbClr val="FFFFFF"/>
                </a:solidFill>
                <a:latin typeface="Arial" charset="0"/>
              </a:rPr>
              <a:t>Contents 2</a:t>
            </a:r>
          </a:p>
        </p:txBody>
      </p:sp>
      <p:sp>
        <p:nvSpPr>
          <p:cNvPr id="5126" name="AutoShape 54"/>
          <p:cNvSpPr>
            <a:spLocks/>
          </p:cNvSpPr>
          <p:nvPr/>
        </p:nvSpPr>
        <p:spPr bwMode="auto">
          <a:xfrm rot="5400000">
            <a:off x="-1420019" y="1658144"/>
            <a:ext cx="4824413" cy="47656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401 w 21600"/>
              <a:gd name="T22" fmla="*/ 0 h 21600"/>
              <a:gd name="T23" fmla="*/ 21199 w 21600"/>
              <a:gd name="T24" fmla="*/ 13628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lnTo>
                  <a:pt x="323" y="10641"/>
                </a:lnTo>
                <a:close/>
              </a:path>
            </a:pathLst>
          </a:custGeom>
          <a:gradFill rotWithShape="0">
            <a:gsLst>
              <a:gs pos="0">
                <a:srgbClr val="003399"/>
              </a:gs>
              <a:gs pos="100000">
                <a:srgbClr val="8BA2D1"/>
              </a:gs>
            </a:gsLst>
            <a:lin ang="0" scaled="1"/>
          </a:gradFill>
          <a:ln w="9525">
            <a:noFill/>
            <a:round/>
            <a:headEnd/>
            <a:tailEnd/>
          </a:ln>
        </p:spPr>
        <p:txBody>
          <a:bodyPr wrap="none" anchor="ctr"/>
          <a:lstStyle/>
          <a:p>
            <a:endParaRPr lang="zh-CN" altLang="en-US"/>
          </a:p>
        </p:txBody>
      </p:sp>
      <p:sp>
        <p:nvSpPr>
          <p:cNvPr id="5127" name="AutoShape 55"/>
          <p:cNvSpPr>
            <a:spLocks/>
          </p:cNvSpPr>
          <p:nvPr/>
        </p:nvSpPr>
        <p:spPr bwMode="auto">
          <a:xfrm rot="5400000" flipH="1">
            <a:off x="-2013744" y="2064544"/>
            <a:ext cx="4032250" cy="39258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0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7713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gradFill rotWithShape="0">
            <a:gsLst>
              <a:gs pos="0">
                <a:srgbClr val="93A9D4"/>
              </a:gs>
              <a:gs pos="100000">
                <a:srgbClr val="003399">
                  <a:alpha val="0"/>
                </a:srgbClr>
              </a:gs>
            </a:gsLst>
            <a:lin ang="0" scaled="1"/>
          </a:gradFill>
          <a:ln w="9525">
            <a:noFill/>
            <a:round/>
            <a:headEnd/>
            <a:tailEnd/>
          </a:ln>
        </p:spPr>
        <p:txBody>
          <a:bodyPr wrap="none" anchor="ctr"/>
          <a:lstStyle/>
          <a:p>
            <a:endParaRPr lang="zh-CN" altLang="en-US"/>
          </a:p>
        </p:txBody>
      </p:sp>
      <p:sp>
        <p:nvSpPr>
          <p:cNvPr id="5128" name="AutoShape 53"/>
          <p:cNvSpPr>
            <a:spLocks noChangeArrowheads="1"/>
          </p:cNvSpPr>
          <p:nvPr/>
        </p:nvSpPr>
        <p:spPr bwMode="auto">
          <a:xfrm>
            <a:off x="3314701" y="4491038"/>
            <a:ext cx="4138285"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使用工具实现知识图谱管理</a:t>
            </a:r>
          </a:p>
        </p:txBody>
      </p:sp>
      <p:sp>
        <p:nvSpPr>
          <p:cNvPr id="5129" name="AutoShape 78"/>
          <p:cNvSpPr>
            <a:spLocks noChangeArrowheads="1"/>
          </p:cNvSpPr>
          <p:nvPr/>
        </p:nvSpPr>
        <p:spPr bwMode="auto">
          <a:xfrm>
            <a:off x="3411539" y="3652838"/>
            <a:ext cx="4721224"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a:solidFill>
                  <a:srgbClr val="000000"/>
                </a:solidFill>
                <a:latin typeface="Times New Roman" pitchFamily="18" charset="0"/>
              </a:rPr>
              <a:t>使用</a:t>
            </a:r>
            <a:r>
              <a:rPr lang="en-US" altLang="zh-CN" sz="2400" b="1" dirty="0">
                <a:solidFill>
                  <a:srgbClr val="000000"/>
                </a:solidFill>
                <a:latin typeface="Times New Roman" pitchFamily="18" charset="0"/>
              </a:rPr>
              <a:t>OWL-API</a:t>
            </a:r>
            <a:r>
              <a:rPr lang="zh-CN" altLang="en-US" sz="2400" b="1" dirty="0">
                <a:solidFill>
                  <a:srgbClr val="000000"/>
                </a:solidFill>
                <a:latin typeface="Times New Roman" pitchFamily="18" charset="0"/>
              </a:rPr>
              <a:t>实现本体编程</a:t>
            </a:r>
          </a:p>
        </p:txBody>
      </p:sp>
      <p:sp>
        <p:nvSpPr>
          <p:cNvPr id="5130" name="AutoShape 84"/>
          <p:cNvSpPr>
            <a:spLocks noChangeArrowheads="1"/>
          </p:cNvSpPr>
          <p:nvPr/>
        </p:nvSpPr>
        <p:spPr bwMode="auto">
          <a:xfrm>
            <a:off x="3251199" y="2789238"/>
            <a:ext cx="4201787"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使用</a:t>
            </a:r>
            <a:r>
              <a:rPr lang="en-US" altLang="zh-CN" sz="2400" b="1" dirty="0">
                <a:solidFill>
                  <a:srgbClr val="000000"/>
                </a:solidFill>
                <a:latin typeface="Times New Roman" pitchFamily="18" charset="0"/>
              </a:rPr>
              <a:t>Protégé</a:t>
            </a:r>
            <a:r>
              <a:rPr lang="zh-CN" altLang="en-US" sz="2400" b="1" dirty="0">
                <a:solidFill>
                  <a:srgbClr val="000000"/>
                </a:solidFill>
                <a:latin typeface="Times New Roman" pitchFamily="18" charset="0"/>
              </a:rPr>
              <a:t>调试和评估本体</a:t>
            </a:r>
          </a:p>
        </p:txBody>
      </p:sp>
      <p:sp>
        <p:nvSpPr>
          <p:cNvPr id="5131" name="AutoShape 87"/>
          <p:cNvSpPr>
            <a:spLocks noChangeArrowheads="1"/>
          </p:cNvSpPr>
          <p:nvPr/>
        </p:nvSpPr>
        <p:spPr bwMode="auto">
          <a:xfrm>
            <a:off x="2730499" y="2001838"/>
            <a:ext cx="3357149"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使用</a:t>
            </a:r>
            <a:r>
              <a:rPr lang="en-US" altLang="zh-CN" sz="2400" b="1" dirty="0">
                <a:solidFill>
                  <a:srgbClr val="000000"/>
                </a:solidFill>
                <a:latin typeface="Times New Roman" pitchFamily="18" charset="0"/>
              </a:rPr>
              <a:t>Protégé</a:t>
            </a:r>
            <a:r>
              <a:rPr lang="zh-CN" altLang="en-US" sz="2400" b="1" dirty="0">
                <a:solidFill>
                  <a:srgbClr val="000000"/>
                </a:solidFill>
                <a:latin typeface="Times New Roman" pitchFamily="18" charset="0"/>
              </a:rPr>
              <a:t>构建本体</a:t>
            </a:r>
          </a:p>
        </p:txBody>
      </p:sp>
      <p:grpSp>
        <p:nvGrpSpPr>
          <p:cNvPr id="5132" name="Group 12"/>
          <p:cNvGrpSpPr>
            <a:grpSpLocks/>
          </p:cNvGrpSpPr>
          <p:nvPr/>
        </p:nvGrpSpPr>
        <p:grpSpPr bwMode="auto">
          <a:xfrm>
            <a:off x="2413000" y="2090738"/>
            <a:ext cx="381000" cy="381000"/>
            <a:chOff x="0" y="0"/>
            <a:chExt cx="1615" cy="1615"/>
          </a:xfrm>
        </p:grpSpPr>
        <p:sp>
          <p:nvSpPr>
            <p:cNvPr id="5172" name="Oval 89"/>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73" name="Oval 90"/>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74" name="Oval 91"/>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5" name="Oval 92"/>
            <p:cNvSpPr>
              <a:spLocks noChangeArrowheads="1"/>
            </p:cNvSpPr>
            <p:nvPr/>
          </p:nvSpPr>
          <p:spPr bwMode="auto">
            <a:xfrm>
              <a:off x="175" y="175"/>
              <a:ext cx="1265" cy="1265"/>
            </a:xfrm>
            <a:prstGeom prst="ellipse">
              <a:avLst/>
            </a:prstGeom>
            <a:gradFill rotWithShape="1">
              <a:gsLst>
                <a:gs pos="0">
                  <a:srgbClr val="000000"/>
                </a:gs>
                <a:gs pos="100000">
                  <a:srgbClr val="FFCC00"/>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6" name="Oval 93"/>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7" name="Oval 94"/>
            <p:cNvSpPr>
              <a:spLocks noChangeArrowheads="1"/>
            </p:cNvSpPr>
            <p:nvPr/>
          </p:nvSpPr>
          <p:spPr bwMode="auto">
            <a:xfrm>
              <a:off x="256" y="256"/>
              <a:ext cx="1097" cy="1104"/>
            </a:xfrm>
            <a:prstGeom prst="ellipse">
              <a:avLst/>
            </a:prstGeom>
            <a:solidFill>
              <a:srgbClr val="FFFF99"/>
            </a:solidFill>
            <a:ln w="9525">
              <a:noFill/>
              <a:round/>
              <a:headEnd/>
              <a:tailEnd/>
            </a:ln>
          </p:spPr>
          <p:txBody>
            <a:bodyPr anchor="ctr">
              <a:spAutoFit/>
            </a:bodyPr>
            <a:lstStyle/>
            <a:p>
              <a:pPr algn="ctr"/>
              <a:endParaRPr lang="zh-CN" altLang="en-US">
                <a:solidFill>
                  <a:srgbClr val="000000"/>
                </a:solidFill>
              </a:endParaRPr>
            </a:p>
          </p:txBody>
        </p:sp>
      </p:grpSp>
      <p:grpSp>
        <p:nvGrpSpPr>
          <p:cNvPr id="5133" name="Group 19"/>
          <p:cNvGrpSpPr>
            <a:grpSpLocks/>
          </p:cNvGrpSpPr>
          <p:nvPr/>
        </p:nvGrpSpPr>
        <p:grpSpPr bwMode="auto">
          <a:xfrm>
            <a:off x="2946400" y="2878138"/>
            <a:ext cx="381000" cy="381000"/>
            <a:chOff x="0" y="0"/>
            <a:chExt cx="1615" cy="1615"/>
          </a:xfrm>
        </p:grpSpPr>
        <p:sp>
          <p:nvSpPr>
            <p:cNvPr id="5166" name="Oval 96"/>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7" name="Oval 97"/>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8" name="Oval 98"/>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9" name="Oval 99"/>
            <p:cNvSpPr>
              <a:spLocks noChangeArrowheads="1"/>
            </p:cNvSpPr>
            <p:nvPr/>
          </p:nvSpPr>
          <p:spPr bwMode="auto">
            <a:xfrm>
              <a:off x="175" y="175"/>
              <a:ext cx="1265" cy="1265"/>
            </a:xfrm>
            <a:prstGeom prst="ellipse">
              <a:avLst/>
            </a:prstGeom>
            <a:gradFill rotWithShape="1">
              <a:gsLst>
                <a:gs pos="0">
                  <a:srgbClr val="000000"/>
                </a:gs>
                <a:gs pos="100000">
                  <a:srgbClr val="48BE67"/>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0" name="Oval 100"/>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1" name="Oval 101"/>
            <p:cNvSpPr>
              <a:spLocks noChangeArrowheads="1"/>
            </p:cNvSpPr>
            <p:nvPr/>
          </p:nvSpPr>
          <p:spPr bwMode="auto">
            <a:xfrm>
              <a:off x="256" y="256"/>
              <a:ext cx="1097" cy="1104"/>
            </a:xfrm>
            <a:prstGeom prst="ellipse">
              <a:avLst/>
            </a:prstGeom>
            <a:solidFill>
              <a:srgbClr val="92D050"/>
            </a:solidFill>
            <a:ln w="9525">
              <a:noFill/>
              <a:round/>
              <a:headEnd/>
              <a:tailEnd/>
            </a:ln>
          </p:spPr>
          <p:txBody>
            <a:bodyPr anchor="ctr">
              <a:spAutoFit/>
            </a:bodyPr>
            <a:lstStyle/>
            <a:p>
              <a:pPr algn="ctr"/>
              <a:endParaRPr lang="zh-CN" altLang="en-US">
                <a:solidFill>
                  <a:srgbClr val="000000"/>
                </a:solidFill>
              </a:endParaRPr>
            </a:p>
          </p:txBody>
        </p:sp>
      </p:grpSp>
      <p:grpSp>
        <p:nvGrpSpPr>
          <p:cNvPr id="5134" name="Group 26"/>
          <p:cNvGrpSpPr>
            <a:grpSpLocks/>
          </p:cNvGrpSpPr>
          <p:nvPr/>
        </p:nvGrpSpPr>
        <p:grpSpPr bwMode="auto">
          <a:xfrm>
            <a:off x="3175000" y="3716338"/>
            <a:ext cx="381000" cy="381000"/>
            <a:chOff x="0" y="0"/>
            <a:chExt cx="1615" cy="1615"/>
          </a:xfrm>
        </p:grpSpPr>
        <p:sp>
          <p:nvSpPr>
            <p:cNvPr id="5160" name="Oval 103"/>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1" name="Oval 104"/>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2" name="Oval 105"/>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3" name="Oval 106"/>
            <p:cNvSpPr>
              <a:spLocks noChangeArrowheads="1"/>
            </p:cNvSpPr>
            <p:nvPr/>
          </p:nvSpPr>
          <p:spPr bwMode="auto">
            <a:xfrm>
              <a:off x="175" y="175"/>
              <a:ext cx="1265" cy="1265"/>
            </a:xfrm>
            <a:prstGeom prst="ellipse">
              <a:avLst/>
            </a:prstGeom>
            <a:gradFill rotWithShape="1">
              <a:gsLst>
                <a:gs pos="0">
                  <a:srgbClr val="21B3E1"/>
                </a:gs>
                <a:gs pos="100000">
                  <a:srgbClr val="0F5368"/>
                </a:gs>
              </a:gsLst>
              <a:lin ang="54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4" name="Oval 107"/>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65" name="Oval 108"/>
            <p:cNvSpPr>
              <a:spLocks noChangeArrowheads="1"/>
            </p:cNvSpPr>
            <p:nvPr/>
          </p:nvSpPr>
          <p:spPr bwMode="auto">
            <a:xfrm>
              <a:off x="256" y="256"/>
              <a:ext cx="1097" cy="1104"/>
            </a:xfrm>
            <a:prstGeom prst="ellipse">
              <a:avLst/>
            </a:prstGeom>
            <a:gradFill rotWithShape="1">
              <a:gsLst>
                <a:gs pos="0">
                  <a:srgbClr val="21B3E1"/>
                </a:gs>
                <a:gs pos="100000">
                  <a:srgbClr val="1057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35" name="Group 33"/>
          <p:cNvGrpSpPr>
            <a:grpSpLocks/>
          </p:cNvGrpSpPr>
          <p:nvPr/>
        </p:nvGrpSpPr>
        <p:grpSpPr bwMode="auto">
          <a:xfrm>
            <a:off x="3067050" y="4554538"/>
            <a:ext cx="381000" cy="381000"/>
            <a:chOff x="0" y="0"/>
            <a:chExt cx="1615" cy="1615"/>
          </a:xfrm>
        </p:grpSpPr>
        <p:sp>
          <p:nvSpPr>
            <p:cNvPr id="5154" name="Oval 110"/>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55" name="Oval 111"/>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6" name="Oval 112"/>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7" name="Oval 113"/>
            <p:cNvSpPr>
              <a:spLocks noChangeArrowheads="1"/>
            </p:cNvSpPr>
            <p:nvPr/>
          </p:nvSpPr>
          <p:spPr bwMode="auto">
            <a:xfrm>
              <a:off x="175" y="175"/>
              <a:ext cx="1265" cy="1265"/>
            </a:xfrm>
            <a:prstGeom prst="ellipse">
              <a:avLst/>
            </a:prstGeom>
            <a:gradFill rotWithShape="1">
              <a:gsLst>
                <a:gs pos="0">
                  <a:srgbClr val="000000"/>
                </a:gs>
                <a:gs pos="100000">
                  <a:srgbClr val="8D67E1"/>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8" name="Oval 114"/>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9" name="Oval 115"/>
            <p:cNvSpPr>
              <a:spLocks noChangeArrowheads="1"/>
            </p:cNvSpPr>
            <p:nvPr/>
          </p:nvSpPr>
          <p:spPr bwMode="auto">
            <a:xfrm>
              <a:off x="256" y="256"/>
              <a:ext cx="1097" cy="1104"/>
            </a:xfrm>
            <a:prstGeom prst="ellipse">
              <a:avLst/>
            </a:prstGeom>
            <a:gradFill rotWithShape="1">
              <a:gsLst>
                <a:gs pos="0">
                  <a:srgbClr val="8D67E1"/>
                </a:gs>
                <a:gs pos="100000">
                  <a:srgbClr val="4532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sp>
        <p:nvSpPr>
          <p:cNvPr id="5136" name="AutoShape 84"/>
          <p:cNvSpPr>
            <a:spLocks noChangeArrowheads="1"/>
          </p:cNvSpPr>
          <p:nvPr/>
        </p:nvSpPr>
        <p:spPr bwMode="auto">
          <a:xfrm>
            <a:off x="3030538" y="5365750"/>
            <a:ext cx="2174875" cy="403225"/>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后测</a:t>
            </a:r>
          </a:p>
        </p:txBody>
      </p:sp>
      <p:grpSp>
        <p:nvGrpSpPr>
          <p:cNvPr id="5139" name="Group 50"/>
          <p:cNvGrpSpPr>
            <a:grpSpLocks/>
          </p:cNvGrpSpPr>
          <p:nvPr/>
        </p:nvGrpSpPr>
        <p:grpSpPr bwMode="auto">
          <a:xfrm>
            <a:off x="2649538" y="5372100"/>
            <a:ext cx="355600" cy="381000"/>
            <a:chOff x="0" y="0"/>
            <a:chExt cx="1615" cy="1615"/>
          </a:xfrm>
        </p:grpSpPr>
        <p:sp>
          <p:nvSpPr>
            <p:cNvPr id="5148"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9"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0"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1"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2"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3" name="Oval 122"/>
            <p:cNvSpPr>
              <a:spLocks noChangeArrowheads="1"/>
            </p:cNvSpPr>
            <p:nvPr/>
          </p:nvSpPr>
          <p:spPr bwMode="auto">
            <a:xfrm>
              <a:off x="260" y="256"/>
              <a:ext cx="1096" cy="1104"/>
            </a:xfrm>
            <a:prstGeom prst="ellipse">
              <a:avLst/>
            </a:prstGeom>
            <a:gradFill rotWithShape="1">
              <a:gsLst>
                <a:gs pos="0">
                  <a:srgbClr val="E35E23"/>
                </a:gs>
                <a:gs pos="100000">
                  <a:srgbClr val="6E2E11"/>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sp>
        <p:nvSpPr>
          <p:cNvPr id="5140" name="AutoShape 84"/>
          <p:cNvSpPr>
            <a:spLocks noChangeArrowheads="1"/>
          </p:cNvSpPr>
          <p:nvPr/>
        </p:nvSpPr>
        <p:spPr bwMode="auto">
          <a:xfrm>
            <a:off x="2227263" y="6049963"/>
            <a:ext cx="2006534" cy="403225"/>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cs typeface="Times New Roman" pitchFamily="18" charset="0"/>
              </a:rPr>
              <a:t>漫谈</a:t>
            </a:r>
          </a:p>
        </p:txBody>
      </p:sp>
      <p:grpSp>
        <p:nvGrpSpPr>
          <p:cNvPr id="5141" name="Group 50"/>
          <p:cNvGrpSpPr>
            <a:grpSpLocks/>
          </p:cNvGrpSpPr>
          <p:nvPr/>
        </p:nvGrpSpPr>
        <p:grpSpPr bwMode="auto">
          <a:xfrm>
            <a:off x="1846263" y="6029325"/>
            <a:ext cx="355600" cy="381000"/>
            <a:chOff x="0" y="0"/>
            <a:chExt cx="1615" cy="1615"/>
          </a:xfrm>
        </p:grpSpPr>
        <p:sp>
          <p:nvSpPr>
            <p:cNvPr id="5142"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3"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44"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5"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6"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47" name="Oval 122"/>
            <p:cNvSpPr>
              <a:spLocks noChangeArrowheads="1"/>
            </p:cNvSpPr>
            <p:nvPr/>
          </p:nvSpPr>
          <p:spPr bwMode="auto">
            <a:xfrm>
              <a:off x="260" y="256"/>
              <a:ext cx="1096" cy="1104"/>
            </a:xfrm>
            <a:prstGeom prst="ellipse">
              <a:avLst/>
            </a:prstGeom>
            <a:solidFill>
              <a:srgbClr val="FF0000"/>
            </a:solidFill>
            <a:ln w="9525">
              <a:noFill/>
              <a:round/>
              <a:headEnd/>
              <a:tailEnd/>
            </a:ln>
          </p:spPr>
          <p:txBody>
            <a:bodyPr anchor="ctr">
              <a:spAutoFit/>
            </a:bodyPr>
            <a:lstStyle/>
            <a:p>
              <a:pPr algn="ctr"/>
              <a:endParaRPr lang="zh-CN" altLang="en-US">
                <a:solidFill>
                  <a:srgbClr val="000000"/>
                </a:solidFill>
              </a:endParaRPr>
            </a:p>
          </p:txBody>
        </p:sp>
      </p:grpSp>
    </p:spTree>
    <p:custDataLst>
      <p:tags r:id="rId1"/>
    </p:custDataLst>
    <p:extLst>
      <p:ext uri="{BB962C8B-B14F-4D97-AF65-F5344CB8AC3E}">
        <p14:creationId xmlns:p14="http://schemas.microsoft.com/office/powerpoint/2010/main" val="1738198453"/>
      </p:ext>
    </p:extLst>
  </p:cSld>
  <p:clrMapOvr>
    <a:masterClrMapping/>
  </p:clrMapOvr>
  <mc:AlternateContent xmlns:mc="http://schemas.openxmlformats.org/markup-compatibility/2006" xmlns:p14="http://schemas.microsoft.com/office/powerpoint/2010/main">
    <mc:Choice Requires="p14">
      <p:transition spd="slow" p14:dur="999" advTm="8000"/>
    </mc:Choice>
    <mc:Fallback xmlns="">
      <p:transition spd="slow" advTm="800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C4ABAB-CE4D-454E-B5B7-FF8FA4AEDB93}"/>
              </a:ext>
            </a:extLst>
          </p:cNvPr>
          <p:cNvSpPr/>
          <p:nvPr/>
        </p:nvSpPr>
        <p:spPr>
          <a:xfrm>
            <a:off x="0" y="1329209"/>
            <a:ext cx="9144000" cy="5509200"/>
          </a:xfrm>
          <a:prstGeom prst="rect">
            <a:avLst/>
          </a:prstGeom>
        </p:spPr>
        <p:txBody>
          <a:bodyPr wrap="square">
            <a:spAutoFit/>
          </a:bodyPr>
          <a:lstStyle/>
          <a:p>
            <a:r>
              <a:rPr lang="zh-CN" altLang="en-US" sz="2400" dirty="0">
                <a:latin typeface="Times New Roman" panose="02020603050405020304" pitchFamily="18" charset="0"/>
                <a:cs typeface="Times New Roman" panose="02020603050405020304" pitchFamily="18" charset="0"/>
              </a:rPr>
              <a:t>有如下公理集：</a:t>
            </a:r>
            <a:endParaRPr lang="en-US" altLang="zh-CN" sz="24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人分男性女性（存在不相交公理和覆盖公理）；</a:t>
            </a:r>
            <a:r>
              <a:rPr lang="en-US" altLang="zh-CN" sz="1600" dirty="0" err="1">
                <a:latin typeface="Times New Roman" panose="02020603050405020304" pitchFamily="18" charset="0"/>
                <a:cs typeface="Times New Roman" panose="02020603050405020304" pitchFamily="18" charset="0"/>
              </a:rPr>
              <a:t>parentOf</a:t>
            </a:r>
            <a:r>
              <a:rPr lang="zh-CN" altLang="en-US" sz="1600" dirty="0">
                <a:latin typeface="Times New Roman" panose="02020603050405020304" pitchFamily="18" charset="0"/>
                <a:cs typeface="Times New Roman" panose="02020603050405020304" pitchFamily="18" charset="0"/>
              </a:rPr>
              <a:t>关系分为父亲和母亲两种关系</a:t>
            </a:r>
            <a:endParaRPr lang="en-US" altLang="zh-CN"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；母亲关系的定义域为女性；父亲关系的定义域为男性；</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couple</a:t>
            </a:r>
            <a:r>
              <a:rPr lang="zh-CN" altLang="en-US" sz="1600" dirty="0">
                <a:latin typeface="Times New Roman" panose="02020603050405020304" pitchFamily="18" charset="0"/>
                <a:cs typeface="Times New Roman" panose="02020603050405020304" pitchFamily="18" charset="0"/>
              </a:rPr>
              <a:t>关系是对称的关系，分为丈夫和妻子两种关系；</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A couple B</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B </a:t>
            </a:r>
            <a:r>
              <a:rPr lang="en-US" altLang="zh-CN" sz="1600" dirty="0" err="1">
                <a:latin typeface="Times New Roman" panose="02020603050405020304" pitchFamily="18" charset="0"/>
                <a:cs typeface="Times New Roman" panose="02020603050405020304" pitchFamily="18" charset="0"/>
              </a:rPr>
              <a:t>parentOf</a:t>
            </a:r>
            <a:r>
              <a:rPr lang="en-US" altLang="zh-CN" sz="1600" dirty="0">
                <a:latin typeface="Times New Roman" panose="02020603050405020304" pitchFamily="18" charset="0"/>
                <a:cs typeface="Times New Roman" panose="02020603050405020304" pitchFamily="18" charset="0"/>
              </a:rPr>
              <a:t> C</a:t>
            </a:r>
            <a:r>
              <a:rPr lang="zh-CN" altLang="en-US" sz="1600" dirty="0">
                <a:latin typeface="Times New Roman" panose="02020603050405020304" pitchFamily="18" charset="0"/>
                <a:cs typeface="Times New Roman" panose="02020603050405020304" pitchFamily="18" charset="0"/>
              </a:rPr>
              <a:t>，则</a:t>
            </a:r>
            <a:r>
              <a:rPr lang="en-US" altLang="zh-CN" sz="1600" dirty="0">
                <a:latin typeface="Times New Roman" panose="02020603050405020304" pitchFamily="18" charset="0"/>
                <a:cs typeface="Times New Roman" panose="02020603050405020304" pitchFamily="18" charset="0"/>
              </a:rPr>
              <a:t>A </a:t>
            </a:r>
            <a:r>
              <a:rPr lang="en-US" altLang="zh-CN" sz="1600" dirty="0" err="1">
                <a:latin typeface="Times New Roman" panose="02020603050405020304" pitchFamily="18" charset="0"/>
                <a:cs typeface="Times New Roman" panose="02020603050405020304" pitchFamily="18" charset="0"/>
              </a:rPr>
              <a:t>parentOf</a:t>
            </a:r>
            <a:r>
              <a:rPr lang="en-US" altLang="zh-CN" sz="1600" dirty="0">
                <a:latin typeface="Times New Roman" panose="02020603050405020304" pitchFamily="18" charset="0"/>
                <a:cs typeface="Times New Roman" panose="02020603050405020304" pitchFamily="18" charset="0"/>
              </a:rPr>
              <a:t> C</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A </a:t>
            </a:r>
            <a:r>
              <a:rPr lang="en-US" altLang="zh-CN" sz="1600" dirty="0" err="1">
                <a:latin typeface="Times New Roman" panose="02020603050405020304" pitchFamily="18" charset="0"/>
                <a:cs typeface="Times New Roman" panose="02020603050405020304" pitchFamily="18" charset="0"/>
              </a:rPr>
              <a:t>parentOf</a:t>
            </a:r>
            <a:r>
              <a:rPr lang="en-US" altLang="zh-CN" sz="1600" dirty="0">
                <a:latin typeface="Times New Roman" panose="02020603050405020304" pitchFamily="18" charset="0"/>
                <a:cs typeface="Times New Roman" panose="02020603050405020304" pitchFamily="18" charset="0"/>
              </a:rPr>
              <a:t> B</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B </a:t>
            </a:r>
            <a:r>
              <a:rPr lang="en-US" altLang="zh-CN" sz="1600" dirty="0" err="1">
                <a:latin typeface="Times New Roman" panose="02020603050405020304" pitchFamily="18" charset="0"/>
                <a:cs typeface="Times New Roman" panose="02020603050405020304" pitchFamily="18" charset="0"/>
              </a:rPr>
              <a:t>parentOf</a:t>
            </a:r>
            <a:r>
              <a:rPr lang="en-US" altLang="zh-CN" sz="1600" dirty="0">
                <a:latin typeface="Times New Roman" panose="02020603050405020304" pitchFamily="18" charset="0"/>
                <a:cs typeface="Times New Roman" panose="02020603050405020304" pitchFamily="18" charset="0"/>
              </a:rPr>
              <a:t> C</a:t>
            </a:r>
            <a:r>
              <a:rPr lang="zh-CN" altLang="en-US" sz="1600" dirty="0">
                <a:latin typeface="Times New Roman" panose="02020603050405020304" pitchFamily="18" charset="0"/>
                <a:cs typeface="Times New Roman" panose="02020603050405020304" pitchFamily="18" charset="0"/>
              </a:rPr>
              <a:t>， 则</a:t>
            </a:r>
            <a:r>
              <a:rPr lang="en-US" altLang="zh-CN" sz="1600" dirty="0">
                <a:latin typeface="Times New Roman" panose="02020603050405020304" pitchFamily="18" charset="0"/>
                <a:cs typeface="Times New Roman" panose="02020603050405020304" pitchFamily="18" charset="0"/>
              </a:rPr>
              <a:t>A </a:t>
            </a:r>
            <a:r>
              <a:rPr lang="en-US" altLang="zh-CN" sz="1600" dirty="0" err="1">
                <a:latin typeface="Times New Roman" panose="02020603050405020304" pitchFamily="18" charset="0"/>
                <a:cs typeface="Times New Roman" panose="02020603050405020304" pitchFamily="18" charset="0"/>
              </a:rPr>
              <a:t>grandParentOf</a:t>
            </a:r>
            <a:r>
              <a:rPr lang="en-US" altLang="zh-CN" sz="1600" dirty="0">
                <a:latin typeface="Times New Roman" panose="02020603050405020304" pitchFamily="18" charset="0"/>
                <a:cs typeface="Times New Roman" panose="02020603050405020304" pitchFamily="18" charset="0"/>
              </a:rPr>
              <a:t> C</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A </a:t>
            </a:r>
            <a:r>
              <a:rPr lang="en-US" altLang="zh-CN" sz="1600" dirty="0" err="1">
                <a:latin typeface="Times New Roman" panose="02020603050405020304" pitchFamily="18" charset="0"/>
                <a:cs typeface="Times New Roman" panose="02020603050405020304" pitchFamily="18" charset="0"/>
              </a:rPr>
              <a:t>grandParentOf</a:t>
            </a:r>
            <a:r>
              <a:rPr lang="en-US" altLang="zh-CN" sz="1600" dirty="0">
                <a:latin typeface="Times New Roman" panose="02020603050405020304" pitchFamily="18" charset="0"/>
                <a:cs typeface="Times New Roman" panose="02020603050405020304" pitchFamily="18" charset="0"/>
              </a:rPr>
              <a:t> C</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 A </a:t>
            </a:r>
            <a:r>
              <a:rPr lang="en-US" altLang="zh-CN" sz="1600" dirty="0" err="1">
                <a:latin typeface="Times New Roman" panose="02020603050405020304" pitchFamily="18" charset="0"/>
                <a:cs typeface="Times New Roman" panose="02020603050405020304" pitchFamily="18" charset="0"/>
              </a:rPr>
              <a:t>grandParentOf</a:t>
            </a:r>
            <a:r>
              <a:rPr lang="en-US" altLang="zh-CN" sz="1600" dirty="0">
                <a:latin typeface="Times New Roman" panose="02020603050405020304" pitchFamily="18" charset="0"/>
                <a:cs typeface="Times New Roman" panose="02020603050405020304" pitchFamily="18" charset="0"/>
              </a:rPr>
              <a:t> B</a:t>
            </a:r>
            <a:r>
              <a:rPr lang="zh-CN" altLang="en-US" sz="1600" dirty="0">
                <a:latin typeface="Times New Roman" panose="02020603050405020304" pitchFamily="18" charset="0"/>
                <a:cs typeface="Times New Roman" panose="02020603050405020304" pitchFamily="18" charset="0"/>
              </a:rPr>
              <a:t>，且</a:t>
            </a:r>
            <a:r>
              <a:rPr lang="en-US" altLang="zh-CN" sz="1600" dirty="0">
                <a:latin typeface="Times New Roman" panose="02020603050405020304" pitchFamily="18" charset="0"/>
                <a:cs typeface="Times New Roman" panose="02020603050405020304" pitchFamily="18" charset="0"/>
              </a:rPr>
              <a:t>A</a:t>
            </a:r>
            <a:r>
              <a:rPr lang="zh-CN" altLang="en-US" sz="1600" dirty="0">
                <a:latin typeface="Times New Roman" panose="02020603050405020304" pitchFamily="18" charset="0"/>
                <a:cs typeface="Times New Roman" panose="02020603050405020304" pitchFamily="18" charset="0"/>
              </a:rPr>
              <a:t>和</a:t>
            </a:r>
            <a:r>
              <a:rPr lang="en-US" altLang="zh-CN" sz="1600" dirty="0">
                <a:latin typeface="Times New Roman" panose="02020603050405020304" pitchFamily="18" charset="0"/>
                <a:cs typeface="Times New Roman" panose="02020603050405020304" pitchFamily="18" charset="0"/>
              </a:rPr>
              <a:t>B</a:t>
            </a:r>
            <a:r>
              <a:rPr lang="zh-CN" altLang="en-US" sz="1600" dirty="0">
                <a:latin typeface="Times New Roman" panose="02020603050405020304" pitchFamily="18" charset="0"/>
                <a:cs typeface="Times New Roman" panose="02020603050405020304" pitchFamily="18" charset="0"/>
              </a:rPr>
              <a:t>是不同的两个人，则</a:t>
            </a:r>
            <a:r>
              <a:rPr lang="en-US" altLang="zh-CN" sz="1600" dirty="0">
                <a:latin typeface="Times New Roman" panose="02020603050405020304" pitchFamily="18" charset="0"/>
                <a:cs typeface="Times New Roman" panose="02020603050405020304" pitchFamily="18" charset="0"/>
              </a:rPr>
              <a:t>A sibling B</a:t>
            </a:r>
            <a:r>
              <a:rPr lang="zh-CN" altLang="en-US" sz="1600" dirty="0">
                <a:latin typeface="Times New Roman" panose="02020603050405020304" pitchFamily="18" charset="0"/>
                <a:cs typeface="Times New Roman" panose="02020603050405020304" pitchFamily="18" charset="0"/>
              </a:rPr>
              <a:t>（公理集中还存在一条公理，即把这条公理中的</a:t>
            </a:r>
            <a:r>
              <a:rPr lang="en-US" altLang="zh-CN" sz="1600" dirty="0" err="1">
                <a:latin typeface="Times New Roman" panose="02020603050405020304" pitchFamily="18" charset="0"/>
                <a:cs typeface="Times New Roman" panose="02020603050405020304" pitchFamily="18" charset="0"/>
              </a:rPr>
              <a:t>grandParentOf</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全替换为</a:t>
            </a:r>
            <a:r>
              <a:rPr lang="en-US" altLang="zh-CN" sz="1600" dirty="0" err="1">
                <a:latin typeface="Times New Roman" panose="02020603050405020304" pitchFamily="18" charset="0"/>
                <a:cs typeface="Times New Roman" panose="02020603050405020304" pitchFamily="18" charset="0"/>
              </a:rPr>
              <a:t>parentOf</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A sibling B</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 B </a:t>
            </a:r>
            <a:r>
              <a:rPr lang="en-US" altLang="zh-CN" sz="1600" dirty="0" err="1">
                <a:latin typeface="Times New Roman" panose="02020603050405020304" pitchFamily="18" charset="0"/>
                <a:cs typeface="Times New Roman" panose="02020603050405020304" pitchFamily="18" charset="0"/>
              </a:rPr>
              <a:t>parentOf</a:t>
            </a:r>
            <a:r>
              <a:rPr lang="en-US" altLang="zh-CN" sz="1600" dirty="0">
                <a:latin typeface="Times New Roman" panose="02020603050405020304" pitchFamily="18" charset="0"/>
                <a:cs typeface="Times New Roman" panose="02020603050405020304" pitchFamily="18" charset="0"/>
              </a:rPr>
              <a:t> C</a:t>
            </a:r>
            <a:r>
              <a:rPr lang="zh-CN" altLang="en-US" sz="1600" dirty="0">
                <a:latin typeface="Times New Roman" panose="02020603050405020304" pitchFamily="18" charset="0"/>
                <a:cs typeface="Times New Roman" panose="02020603050405020304" pitchFamily="18" charset="0"/>
              </a:rPr>
              <a:t>，则 </a:t>
            </a:r>
            <a:r>
              <a:rPr lang="en-US" altLang="zh-CN" sz="1600" dirty="0">
                <a:latin typeface="Times New Roman" panose="02020603050405020304" pitchFamily="18" charset="0"/>
                <a:cs typeface="Times New Roman" panose="02020603050405020304" pitchFamily="18" charset="0"/>
              </a:rPr>
              <a:t>A </a:t>
            </a:r>
            <a:r>
              <a:rPr lang="en-US" altLang="zh-CN" sz="1600" dirty="0" err="1">
                <a:latin typeface="Times New Roman" panose="02020603050405020304" pitchFamily="18" charset="0"/>
                <a:cs typeface="Times New Roman" panose="02020603050405020304" pitchFamily="18" charset="0"/>
              </a:rPr>
              <a:t>uncleOf</a:t>
            </a:r>
            <a:r>
              <a:rPr lang="en-US" altLang="zh-CN" sz="1600" dirty="0">
                <a:latin typeface="Times New Roman" panose="02020603050405020304" pitchFamily="18" charset="0"/>
                <a:cs typeface="Times New Roman" panose="02020603050405020304" pitchFamily="18" charset="0"/>
              </a:rPr>
              <a:t> C</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endParaRPr lang="en-US" altLang="zh-CN"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李雷是李明的父亲；韩梅 </a:t>
            </a:r>
            <a:r>
              <a:rPr lang="en-US" altLang="zh-CN" sz="1600" dirty="0">
                <a:latin typeface="Times New Roman" panose="02020603050405020304" pitchFamily="18" charset="0"/>
                <a:cs typeface="Times New Roman" panose="02020603050405020304" pitchFamily="18" charset="0"/>
              </a:rPr>
              <a:t>couple </a:t>
            </a:r>
            <a:r>
              <a:rPr lang="zh-CN" altLang="en-US" sz="1600" dirty="0">
                <a:latin typeface="Times New Roman" panose="02020603050405020304" pitchFamily="18" charset="0"/>
                <a:cs typeface="Times New Roman" panose="02020603050405020304" pitchFamily="18" charset="0"/>
              </a:rPr>
              <a:t>李雷；玛丽 </a:t>
            </a:r>
            <a:r>
              <a:rPr lang="en-US" altLang="zh-CN" sz="1600" dirty="0">
                <a:latin typeface="Times New Roman" panose="02020603050405020304" pitchFamily="18" charset="0"/>
                <a:cs typeface="Times New Roman" panose="02020603050405020304" pitchFamily="18" charset="0"/>
              </a:rPr>
              <a:t>couple </a:t>
            </a:r>
            <a:r>
              <a:rPr lang="zh-CN" altLang="en-US" sz="1600" dirty="0">
                <a:latin typeface="Times New Roman" panose="02020603050405020304" pitchFamily="18" charset="0"/>
                <a:cs typeface="Times New Roman" panose="02020603050405020304" pitchFamily="18" charset="0"/>
              </a:rPr>
              <a:t>戴卫；</a:t>
            </a:r>
            <a:endParaRPr lang="en-US" altLang="zh-CN"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戴尔是戴卫、李雷的父亲；</a:t>
            </a:r>
            <a:endParaRPr lang="en-US" altLang="zh-CN"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戴卫 </a:t>
            </a:r>
            <a:r>
              <a:rPr lang="en-US" altLang="zh-CN" sz="1600" dirty="0" err="1">
                <a:latin typeface="Times New Roman" panose="02020603050405020304" pitchFamily="18" charset="0"/>
                <a:cs typeface="Times New Roman" panose="02020603050405020304" pitchFamily="18" charset="0"/>
              </a:rPr>
              <a:t>parentOf</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戴珊；李明和戴珊、玛丽和韩梅、戴卫和李雷分别是两个不同的人；</a:t>
            </a:r>
            <a:endParaRPr lang="en-US" altLang="zh-CN"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韩梅 </a:t>
            </a:r>
            <a:r>
              <a:rPr lang="en-US" altLang="zh-CN" sz="1600" dirty="0" err="1">
                <a:latin typeface="Times New Roman" panose="02020603050405020304" pitchFamily="18" charset="0"/>
                <a:cs typeface="Times New Roman" panose="02020603050405020304" pitchFamily="18" charset="0"/>
              </a:rPr>
              <a:t>parentOf</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戴珊；玛丽是女性。</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试用</a:t>
            </a:r>
            <a:r>
              <a:rPr lang="en-US" altLang="zh-CN" sz="2400" dirty="0">
                <a:latin typeface="Times New Roman" panose="02020603050405020304" pitchFamily="18" charset="0"/>
                <a:cs typeface="Times New Roman" panose="02020603050405020304" pitchFamily="18" charset="0"/>
              </a:rPr>
              <a:t>Protégé</a:t>
            </a:r>
            <a:r>
              <a:rPr lang="zh-CN" altLang="en-US" sz="2400" dirty="0">
                <a:latin typeface="Times New Roman" panose="02020603050405020304" pitchFamily="18" charset="0"/>
                <a:cs typeface="Times New Roman" panose="02020603050405020304" pitchFamily="18" charset="0"/>
              </a:rPr>
              <a:t>创建本体形式化上述公理集合，</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然后一致性检测与找错，如果存在错误，则根据真实的语义改正错误，最后推理：</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①请问能推导出李雷和戴珊之间的关系吗？</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②请问能推导出戴卫和李明之间的关系吗？为什么？还缺什么？</a:t>
            </a:r>
          </a:p>
        </p:txBody>
      </p:sp>
      <p:sp>
        <p:nvSpPr>
          <p:cNvPr id="6" name="Rectangle 2">
            <a:extLst>
              <a:ext uri="{FF2B5EF4-FFF2-40B4-BE49-F238E27FC236}">
                <a16:creationId xmlns:a16="http://schemas.microsoft.com/office/drawing/2014/main" id="{BF8F458D-3784-4167-9C02-537D58CFDB50}"/>
              </a:ext>
            </a:extLst>
          </p:cNvPr>
          <p:cNvSpPr txBox="1">
            <a:spLocks noChangeArrowheads="1"/>
          </p:cNvSpPr>
          <p:nvPr/>
        </p:nvSpPr>
        <p:spPr>
          <a:xfrm>
            <a:off x="1461229" y="783932"/>
            <a:ext cx="7682771" cy="54527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4400">
                <a:solidFill>
                  <a:schemeClr val="accent2">
                    <a:lumMod val="50000"/>
                  </a:schemeClr>
                </a:solidFill>
                <a:latin typeface="隶书" panose="02010509060101010101" pitchFamily="49" charset="-122"/>
                <a:ea typeface="隶书" panose="02010509060101010101" pitchFamily="49" charset="-122"/>
                <a:cs typeface="+mj-cs"/>
              </a:defRPr>
            </a:lvl1pPr>
            <a:lvl2pPr algn="ctr" eaLnBrk="0" hangingPunct="0">
              <a:defRPr sz="4400">
                <a:solidFill>
                  <a:schemeClr val="tx2"/>
                </a:solidFill>
                <a:latin typeface="Arial" pitchFamily="34" charset="0"/>
              </a:defRPr>
            </a:lvl2pPr>
            <a:lvl3pPr algn="ctr" eaLnBrk="0" hangingPunct="0">
              <a:defRPr sz="4400">
                <a:solidFill>
                  <a:schemeClr val="tx2"/>
                </a:solidFill>
                <a:latin typeface="Arial" pitchFamily="34" charset="0"/>
              </a:defRPr>
            </a:lvl3pPr>
            <a:lvl4pPr algn="ctr" eaLnBrk="0" hangingPunct="0">
              <a:defRPr sz="4400">
                <a:solidFill>
                  <a:schemeClr val="tx2"/>
                </a:solidFill>
                <a:latin typeface="Arial" pitchFamily="34" charset="0"/>
              </a:defRPr>
            </a:lvl4pPr>
            <a:lvl5pPr algn="ctr" eaLnBrk="0" hangingPunct="0">
              <a:defRPr sz="4400">
                <a:solidFill>
                  <a:schemeClr val="tx2"/>
                </a:solidFill>
                <a:latin typeface="Arial" pitchFamily="34" charset="0"/>
              </a:defRPr>
            </a:lvl5pPr>
            <a:lvl6pPr marL="457200" algn="ctr" fontAlgn="base">
              <a:spcBef>
                <a:spcPct val="0"/>
              </a:spcBef>
              <a:spcAft>
                <a:spcPct val="0"/>
              </a:spcAft>
              <a:defRPr sz="4400">
                <a:solidFill>
                  <a:schemeClr val="tx2"/>
                </a:solidFill>
                <a:latin typeface="Arial" pitchFamily="34" charset="0"/>
              </a:defRPr>
            </a:lvl6pPr>
            <a:lvl7pPr marL="914400" algn="ctr" fontAlgn="base">
              <a:spcBef>
                <a:spcPct val="0"/>
              </a:spcBef>
              <a:spcAft>
                <a:spcPct val="0"/>
              </a:spcAft>
              <a:defRPr sz="4400">
                <a:solidFill>
                  <a:schemeClr val="tx2"/>
                </a:solidFill>
                <a:latin typeface="Arial" pitchFamily="34" charset="0"/>
              </a:defRPr>
            </a:lvl7pPr>
            <a:lvl8pPr marL="1371600" algn="ctr" fontAlgn="base">
              <a:spcBef>
                <a:spcPct val="0"/>
              </a:spcBef>
              <a:spcAft>
                <a:spcPct val="0"/>
              </a:spcAft>
              <a:defRPr sz="4400">
                <a:solidFill>
                  <a:schemeClr val="tx2"/>
                </a:solidFill>
                <a:latin typeface="Arial" pitchFamily="34" charset="0"/>
              </a:defRPr>
            </a:lvl8pPr>
            <a:lvl9pPr marL="1828800" algn="ctr" fontAlgn="base">
              <a:spcBef>
                <a:spcPct val="0"/>
              </a:spcBef>
              <a:spcAft>
                <a:spcPct val="0"/>
              </a:spcAft>
              <a:defRPr sz="4400">
                <a:solidFill>
                  <a:schemeClr val="tx2"/>
                </a:solidFill>
                <a:latin typeface="Arial" pitchFamily="34" charset="0"/>
              </a:defRPr>
            </a:lvl9pPr>
          </a:lstStyle>
          <a:p>
            <a:r>
              <a:rPr lang="zh-CN" altLang="en-US" dirty="0"/>
              <a:t>后测</a:t>
            </a:r>
          </a:p>
        </p:txBody>
      </p:sp>
    </p:spTree>
    <p:extLst>
      <p:ext uri="{BB962C8B-B14F-4D97-AF65-F5344CB8AC3E}">
        <p14:creationId xmlns:p14="http://schemas.microsoft.com/office/powerpoint/2010/main" val="15906150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C4ABAB-CE4D-454E-B5B7-FF8FA4AEDB93}"/>
              </a:ext>
            </a:extLst>
          </p:cNvPr>
          <p:cNvSpPr/>
          <p:nvPr/>
        </p:nvSpPr>
        <p:spPr>
          <a:xfrm>
            <a:off x="0" y="1329209"/>
            <a:ext cx="9144000" cy="1938992"/>
          </a:xfrm>
          <a:prstGeom prst="rect">
            <a:avLst/>
          </a:prstGeom>
        </p:spPr>
        <p:txBody>
          <a:bodyPr wrap="square">
            <a:spAutoFit/>
          </a:bodyPr>
          <a:lstStyle/>
          <a:p>
            <a:r>
              <a:rPr lang="zh-CN" altLang="en-US" sz="2400" dirty="0">
                <a:latin typeface="Times New Roman" panose="02020603050405020304" pitchFamily="18" charset="0"/>
                <a:cs typeface="Times New Roman" panose="02020603050405020304" pitchFamily="18" charset="0"/>
              </a:rPr>
              <a:t>试在自己的</a:t>
            </a:r>
            <a:r>
              <a:rPr lang="en-US" altLang="zh-CN" sz="2400" dirty="0">
                <a:latin typeface="Times New Roman" panose="02020603050405020304" pitchFamily="18" charset="0"/>
                <a:cs typeface="Times New Roman" panose="02020603050405020304" pitchFamily="18" charset="0"/>
              </a:rPr>
              <a:t>OWL-API</a:t>
            </a:r>
            <a:r>
              <a:rPr lang="zh-CN" altLang="en-US" sz="2400" dirty="0">
                <a:latin typeface="Times New Roman" panose="02020603050405020304" pitchFamily="18" charset="0"/>
                <a:cs typeface="Times New Roman" panose="02020603050405020304" pitchFamily="18" charset="0"/>
              </a:rPr>
              <a:t>项目中创建本体形式化一个公理集合，</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然后一致性检测与找错，如果存在错误，则根据真实的语义改正错误，最后推理：</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①推导出任意给定两个实体之间的隐含关系</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②推导出任意实体一个隐含的属性取值</a:t>
            </a:r>
          </a:p>
        </p:txBody>
      </p:sp>
      <p:sp>
        <p:nvSpPr>
          <p:cNvPr id="6" name="Rectangle 2">
            <a:extLst>
              <a:ext uri="{FF2B5EF4-FFF2-40B4-BE49-F238E27FC236}">
                <a16:creationId xmlns:a16="http://schemas.microsoft.com/office/drawing/2014/main" id="{BF8F458D-3784-4167-9C02-537D58CFDB50}"/>
              </a:ext>
            </a:extLst>
          </p:cNvPr>
          <p:cNvSpPr txBox="1">
            <a:spLocks noChangeArrowheads="1"/>
          </p:cNvSpPr>
          <p:nvPr/>
        </p:nvSpPr>
        <p:spPr>
          <a:xfrm>
            <a:off x="1461229" y="783932"/>
            <a:ext cx="7682771" cy="54527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4400">
                <a:solidFill>
                  <a:schemeClr val="accent2">
                    <a:lumMod val="50000"/>
                  </a:schemeClr>
                </a:solidFill>
                <a:latin typeface="隶书" panose="02010509060101010101" pitchFamily="49" charset="-122"/>
                <a:ea typeface="隶书" panose="02010509060101010101" pitchFamily="49" charset="-122"/>
                <a:cs typeface="+mj-cs"/>
              </a:defRPr>
            </a:lvl1pPr>
            <a:lvl2pPr algn="ctr" eaLnBrk="0" hangingPunct="0">
              <a:defRPr sz="4400">
                <a:solidFill>
                  <a:schemeClr val="tx2"/>
                </a:solidFill>
                <a:latin typeface="Arial" pitchFamily="34" charset="0"/>
              </a:defRPr>
            </a:lvl2pPr>
            <a:lvl3pPr algn="ctr" eaLnBrk="0" hangingPunct="0">
              <a:defRPr sz="4400">
                <a:solidFill>
                  <a:schemeClr val="tx2"/>
                </a:solidFill>
                <a:latin typeface="Arial" pitchFamily="34" charset="0"/>
              </a:defRPr>
            </a:lvl3pPr>
            <a:lvl4pPr algn="ctr" eaLnBrk="0" hangingPunct="0">
              <a:defRPr sz="4400">
                <a:solidFill>
                  <a:schemeClr val="tx2"/>
                </a:solidFill>
                <a:latin typeface="Arial" pitchFamily="34" charset="0"/>
              </a:defRPr>
            </a:lvl4pPr>
            <a:lvl5pPr algn="ctr" eaLnBrk="0" hangingPunct="0">
              <a:defRPr sz="4400">
                <a:solidFill>
                  <a:schemeClr val="tx2"/>
                </a:solidFill>
                <a:latin typeface="Arial" pitchFamily="34" charset="0"/>
              </a:defRPr>
            </a:lvl5pPr>
            <a:lvl6pPr marL="457200" algn="ctr" fontAlgn="base">
              <a:spcBef>
                <a:spcPct val="0"/>
              </a:spcBef>
              <a:spcAft>
                <a:spcPct val="0"/>
              </a:spcAft>
              <a:defRPr sz="4400">
                <a:solidFill>
                  <a:schemeClr val="tx2"/>
                </a:solidFill>
                <a:latin typeface="Arial" pitchFamily="34" charset="0"/>
              </a:defRPr>
            </a:lvl6pPr>
            <a:lvl7pPr marL="914400" algn="ctr" fontAlgn="base">
              <a:spcBef>
                <a:spcPct val="0"/>
              </a:spcBef>
              <a:spcAft>
                <a:spcPct val="0"/>
              </a:spcAft>
              <a:defRPr sz="4400">
                <a:solidFill>
                  <a:schemeClr val="tx2"/>
                </a:solidFill>
                <a:latin typeface="Arial" pitchFamily="34" charset="0"/>
              </a:defRPr>
            </a:lvl7pPr>
            <a:lvl8pPr marL="1371600" algn="ctr" fontAlgn="base">
              <a:spcBef>
                <a:spcPct val="0"/>
              </a:spcBef>
              <a:spcAft>
                <a:spcPct val="0"/>
              </a:spcAft>
              <a:defRPr sz="4400">
                <a:solidFill>
                  <a:schemeClr val="tx2"/>
                </a:solidFill>
                <a:latin typeface="Arial" pitchFamily="34" charset="0"/>
              </a:defRPr>
            </a:lvl8pPr>
            <a:lvl9pPr marL="1828800" algn="ctr" fontAlgn="base">
              <a:spcBef>
                <a:spcPct val="0"/>
              </a:spcBef>
              <a:spcAft>
                <a:spcPct val="0"/>
              </a:spcAft>
              <a:defRPr sz="4400">
                <a:solidFill>
                  <a:schemeClr val="tx2"/>
                </a:solidFill>
                <a:latin typeface="Arial" pitchFamily="34" charset="0"/>
              </a:defRPr>
            </a:lvl9pPr>
          </a:lstStyle>
          <a:p>
            <a:r>
              <a:rPr lang="zh-CN" altLang="en-US" dirty="0"/>
              <a:t>后测</a:t>
            </a:r>
          </a:p>
        </p:txBody>
      </p:sp>
    </p:spTree>
    <p:extLst>
      <p:ext uri="{BB962C8B-B14F-4D97-AF65-F5344CB8AC3E}">
        <p14:creationId xmlns:p14="http://schemas.microsoft.com/office/powerpoint/2010/main" val="30004191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357188" y="651485"/>
            <a:ext cx="7775575" cy="633413"/>
          </a:xfrm>
          <a:prstGeom prst="rect">
            <a:avLst/>
          </a:prstGeom>
        </p:spPr>
        <p:txBody>
          <a:bodyPr/>
          <a:lstStyle/>
          <a:p>
            <a:pPr eaLnBrk="1" hangingPunct="1"/>
            <a:r>
              <a:rPr lang="zh-CN" altLang="en-US" sz="3600" dirty="0">
                <a:latin typeface="方正姚体" pitchFamily="2" charset="-122"/>
                <a:ea typeface="方正姚体" pitchFamily="2" charset="-122"/>
              </a:rPr>
              <a:t>内容提纲</a:t>
            </a:r>
            <a:endParaRPr lang="zh-CN" altLang="en-US" sz="3600" dirty="0">
              <a:solidFill>
                <a:schemeClr val="accent1"/>
              </a:solidFill>
              <a:latin typeface="方正姚体" pitchFamily="2" charset="-122"/>
              <a:ea typeface="方正姚体" pitchFamily="2" charset="-122"/>
            </a:endParaRPr>
          </a:p>
        </p:txBody>
      </p:sp>
      <p:sp>
        <p:nvSpPr>
          <p:cNvPr id="5123" name="Text Box 3"/>
          <p:cNvSpPr txBox="1">
            <a:spLocks noChangeArrowheads="1"/>
          </p:cNvSpPr>
          <p:nvPr/>
        </p:nvSpPr>
        <p:spPr bwMode="auto">
          <a:xfrm>
            <a:off x="1660525" y="722313"/>
            <a:ext cx="309563" cy="366712"/>
          </a:xfrm>
          <a:prstGeom prst="rect">
            <a:avLst/>
          </a:prstGeom>
          <a:noFill/>
          <a:ln w="9525">
            <a:noFill/>
            <a:miter lim="800000"/>
            <a:headEnd/>
            <a:tailEnd/>
          </a:ln>
        </p:spPr>
        <p:txBody>
          <a:bodyPr wrap="none">
            <a:spAutoFit/>
          </a:bodyPr>
          <a:lstStyle/>
          <a:p>
            <a:endParaRPr lang="zh-CN" altLang="en-US">
              <a:latin typeface="Arial" charset="0"/>
            </a:endParaRPr>
          </a:p>
        </p:txBody>
      </p:sp>
      <p:sp>
        <p:nvSpPr>
          <p:cNvPr id="5124" name="Rectangle 43"/>
          <p:cNvSpPr>
            <a:spLocks noChangeArrowheads="1"/>
          </p:cNvSpPr>
          <p:nvPr/>
        </p:nvSpPr>
        <p:spPr bwMode="auto">
          <a:xfrm>
            <a:off x="2009775" y="5664200"/>
            <a:ext cx="1363663" cy="365125"/>
          </a:xfrm>
          <a:prstGeom prst="rect">
            <a:avLst/>
          </a:prstGeom>
          <a:noFill/>
          <a:ln w="9525">
            <a:noFill/>
            <a:miter lim="800000"/>
            <a:headEnd/>
            <a:tailEnd/>
          </a:ln>
        </p:spPr>
        <p:txBody>
          <a:bodyPr wrap="none">
            <a:spAutoFit/>
          </a:bodyPr>
          <a:lstStyle/>
          <a:p>
            <a:pPr algn="ctr"/>
            <a:r>
              <a:rPr lang="en-US" altLang="zh-CN" b="1">
                <a:solidFill>
                  <a:srgbClr val="FFFFFF"/>
                </a:solidFill>
                <a:latin typeface="Arial" charset="0"/>
              </a:rPr>
              <a:t>Contents 1</a:t>
            </a:r>
          </a:p>
        </p:txBody>
      </p:sp>
      <p:sp>
        <p:nvSpPr>
          <p:cNvPr id="5125" name="Rectangle 44"/>
          <p:cNvSpPr>
            <a:spLocks noChangeArrowheads="1"/>
          </p:cNvSpPr>
          <p:nvPr/>
        </p:nvSpPr>
        <p:spPr bwMode="auto">
          <a:xfrm>
            <a:off x="5575300" y="5622925"/>
            <a:ext cx="1363663" cy="365125"/>
          </a:xfrm>
          <a:prstGeom prst="rect">
            <a:avLst/>
          </a:prstGeom>
          <a:noFill/>
          <a:ln w="9525">
            <a:noFill/>
            <a:miter lim="800000"/>
            <a:headEnd/>
            <a:tailEnd/>
          </a:ln>
        </p:spPr>
        <p:txBody>
          <a:bodyPr wrap="none">
            <a:spAutoFit/>
          </a:bodyPr>
          <a:lstStyle/>
          <a:p>
            <a:pPr algn="ctr"/>
            <a:r>
              <a:rPr lang="en-US" altLang="zh-CN" b="1">
                <a:solidFill>
                  <a:srgbClr val="FFFFFF"/>
                </a:solidFill>
                <a:latin typeface="Arial" charset="0"/>
              </a:rPr>
              <a:t>Contents 2</a:t>
            </a:r>
          </a:p>
        </p:txBody>
      </p:sp>
      <p:sp>
        <p:nvSpPr>
          <p:cNvPr id="5126" name="AutoShape 54"/>
          <p:cNvSpPr>
            <a:spLocks/>
          </p:cNvSpPr>
          <p:nvPr/>
        </p:nvSpPr>
        <p:spPr bwMode="auto">
          <a:xfrm rot="5400000">
            <a:off x="-1420019" y="1658144"/>
            <a:ext cx="4824413" cy="47656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401 w 21600"/>
              <a:gd name="T22" fmla="*/ 0 h 21600"/>
              <a:gd name="T23" fmla="*/ 21199 w 21600"/>
              <a:gd name="T24" fmla="*/ 13628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lnTo>
                  <a:pt x="323" y="10641"/>
                </a:lnTo>
                <a:close/>
              </a:path>
            </a:pathLst>
          </a:custGeom>
          <a:gradFill rotWithShape="0">
            <a:gsLst>
              <a:gs pos="0">
                <a:srgbClr val="003399"/>
              </a:gs>
              <a:gs pos="100000">
                <a:srgbClr val="8BA2D1"/>
              </a:gs>
            </a:gsLst>
            <a:lin ang="0" scaled="1"/>
          </a:gradFill>
          <a:ln w="9525">
            <a:noFill/>
            <a:round/>
            <a:headEnd/>
            <a:tailEnd/>
          </a:ln>
        </p:spPr>
        <p:txBody>
          <a:bodyPr wrap="none" anchor="ctr"/>
          <a:lstStyle/>
          <a:p>
            <a:endParaRPr lang="zh-CN" altLang="en-US"/>
          </a:p>
        </p:txBody>
      </p:sp>
      <p:sp>
        <p:nvSpPr>
          <p:cNvPr id="5127" name="AutoShape 55"/>
          <p:cNvSpPr>
            <a:spLocks/>
          </p:cNvSpPr>
          <p:nvPr/>
        </p:nvSpPr>
        <p:spPr bwMode="auto">
          <a:xfrm rot="5400000" flipH="1">
            <a:off x="-2013744" y="2064544"/>
            <a:ext cx="4032250" cy="39258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0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7713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gradFill rotWithShape="0">
            <a:gsLst>
              <a:gs pos="0">
                <a:srgbClr val="93A9D4"/>
              </a:gs>
              <a:gs pos="100000">
                <a:srgbClr val="003399">
                  <a:alpha val="0"/>
                </a:srgbClr>
              </a:gs>
            </a:gsLst>
            <a:lin ang="0" scaled="1"/>
          </a:gradFill>
          <a:ln w="9525">
            <a:noFill/>
            <a:round/>
            <a:headEnd/>
            <a:tailEnd/>
          </a:ln>
        </p:spPr>
        <p:txBody>
          <a:bodyPr wrap="none" anchor="ctr"/>
          <a:lstStyle/>
          <a:p>
            <a:endParaRPr lang="zh-CN" altLang="en-US"/>
          </a:p>
        </p:txBody>
      </p:sp>
      <p:sp>
        <p:nvSpPr>
          <p:cNvPr id="5128" name="AutoShape 53"/>
          <p:cNvSpPr>
            <a:spLocks noChangeArrowheads="1"/>
          </p:cNvSpPr>
          <p:nvPr/>
        </p:nvSpPr>
        <p:spPr bwMode="auto">
          <a:xfrm>
            <a:off x="3314701" y="4491038"/>
            <a:ext cx="4138285"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使用工具实现知识图谱管理</a:t>
            </a:r>
          </a:p>
        </p:txBody>
      </p:sp>
      <p:sp>
        <p:nvSpPr>
          <p:cNvPr id="5129" name="AutoShape 78"/>
          <p:cNvSpPr>
            <a:spLocks noChangeArrowheads="1"/>
          </p:cNvSpPr>
          <p:nvPr/>
        </p:nvSpPr>
        <p:spPr bwMode="auto">
          <a:xfrm>
            <a:off x="3411539" y="3652838"/>
            <a:ext cx="4721224"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a:solidFill>
                  <a:srgbClr val="000000"/>
                </a:solidFill>
                <a:latin typeface="Times New Roman" pitchFamily="18" charset="0"/>
              </a:rPr>
              <a:t>使用</a:t>
            </a:r>
            <a:r>
              <a:rPr lang="en-US" altLang="zh-CN" sz="2400" b="1" dirty="0">
                <a:solidFill>
                  <a:srgbClr val="000000"/>
                </a:solidFill>
                <a:latin typeface="Times New Roman" pitchFamily="18" charset="0"/>
              </a:rPr>
              <a:t>OWL-API</a:t>
            </a:r>
            <a:r>
              <a:rPr lang="zh-CN" altLang="en-US" sz="2400" b="1" dirty="0">
                <a:solidFill>
                  <a:srgbClr val="000000"/>
                </a:solidFill>
                <a:latin typeface="Times New Roman" pitchFamily="18" charset="0"/>
              </a:rPr>
              <a:t>实现本体编程</a:t>
            </a:r>
          </a:p>
        </p:txBody>
      </p:sp>
      <p:sp>
        <p:nvSpPr>
          <p:cNvPr id="5130" name="AutoShape 84"/>
          <p:cNvSpPr>
            <a:spLocks noChangeArrowheads="1"/>
          </p:cNvSpPr>
          <p:nvPr/>
        </p:nvSpPr>
        <p:spPr bwMode="auto">
          <a:xfrm>
            <a:off x="3251199" y="2789238"/>
            <a:ext cx="4201787"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使用</a:t>
            </a:r>
            <a:r>
              <a:rPr lang="en-US" altLang="zh-CN" sz="2400" b="1" dirty="0">
                <a:solidFill>
                  <a:srgbClr val="000000"/>
                </a:solidFill>
                <a:latin typeface="Times New Roman" pitchFamily="18" charset="0"/>
              </a:rPr>
              <a:t>Protégé</a:t>
            </a:r>
            <a:r>
              <a:rPr lang="zh-CN" altLang="en-US" sz="2400" b="1" dirty="0">
                <a:solidFill>
                  <a:srgbClr val="000000"/>
                </a:solidFill>
                <a:latin typeface="Times New Roman" pitchFamily="18" charset="0"/>
              </a:rPr>
              <a:t>调试和评估本体</a:t>
            </a:r>
          </a:p>
        </p:txBody>
      </p:sp>
      <p:sp>
        <p:nvSpPr>
          <p:cNvPr id="5131" name="AutoShape 87"/>
          <p:cNvSpPr>
            <a:spLocks noChangeArrowheads="1"/>
          </p:cNvSpPr>
          <p:nvPr/>
        </p:nvSpPr>
        <p:spPr bwMode="auto">
          <a:xfrm>
            <a:off x="2730499" y="2001838"/>
            <a:ext cx="3357149"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使用</a:t>
            </a:r>
            <a:r>
              <a:rPr lang="en-US" altLang="zh-CN" sz="2400" b="1" dirty="0">
                <a:solidFill>
                  <a:srgbClr val="000000"/>
                </a:solidFill>
                <a:latin typeface="Times New Roman" pitchFamily="18" charset="0"/>
              </a:rPr>
              <a:t>Protégé</a:t>
            </a:r>
            <a:r>
              <a:rPr lang="zh-CN" altLang="en-US" sz="2400" b="1" dirty="0">
                <a:solidFill>
                  <a:srgbClr val="000000"/>
                </a:solidFill>
                <a:latin typeface="Times New Roman" pitchFamily="18" charset="0"/>
              </a:rPr>
              <a:t>构建本体</a:t>
            </a:r>
          </a:p>
        </p:txBody>
      </p:sp>
      <p:grpSp>
        <p:nvGrpSpPr>
          <p:cNvPr id="5132" name="Group 12"/>
          <p:cNvGrpSpPr>
            <a:grpSpLocks/>
          </p:cNvGrpSpPr>
          <p:nvPr/>
        </p:nvGrpSpPr>
        <p:grpSpPr bwMode="auto">
          <a:xfrm>
            <a:off x="2413000" y="2090738"/>
            <a:ext cx="381000" cy="381000"/>
            <a:chOff x="0" y="0"/>
            <a:chExt cx="1615" cy="1615"/>
          </a:xfrm>
        </p:grpSpPr>
        <p:sp>
          <p:nvSpPr>
            <p:cNvPr id="5172" name="Oval 89"/>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73" name="Oval 90"/>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74" name="Oval 91"/>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5" name="Oval 92"/>
            <p:cNvSpPr>
              <a:spLocks noChangeArrowheads="1"/>
            </p:cNvSpPr>
            <p:nvPr/>
          </p:nvSpPr>
          <p:spPr bwMode="auto">
            <a:xfrm>
              <a:off x="175" y="175"/>
              <a:ext cx="1265" cy="1265"/>
            </a:xfrm>
            <a:prstGeom prst="ellipse">
              <a:avLst/>
            </a:prstGeom>
            <a:gradFill rotWithShape="1">
              <a:gsLst>
                <a:gs pos="0">
                  <a:srgbClr val="000000"/>
                </a:gs>
                <a:gs pos="100000">
                  <a:srgbClr val="FFCC00"/>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6" name="Oval 93"/>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7" name="Oval 94"/>
            <p:cNvSpPr>
              <a:spLocks noChangeArrowheads="1"/>
            </p:cNvSpPr>
            <p:nvPr/>
          </p:nvSpPr>
          <p:spPr bwMode="auto">
            <a:xfrm>
              <a:off x="256" y="256"/>
              <a:ext cx="1097" cy="1104"/>
            </a:xfrm>
            <a:prstGeom prst="ellipse">
              <a:avLst/>
            </a:prstGeom>
            <a:solidFill>
              <a:srgbClr val="FFFF99"/>
            </a:solidFill>
            <a:ln w="9525">
              <a:noFill/>
              <a:round/>
              <a:headEnd/>
              <a:tailEnd/>
            </a:ln>
          </p:spPr>
          <p:txBody>
            <a:bodyPr anchor="ctr">
              <a:spAutoFit/>
            </a:bodyPr>
            <a:lstStyle/>
            <a:p>
              <a:pPr algn="ctr"/>
              <a:endParaRPr lang="zh-CN" altLang="en-US">
                <a:solidFill>
                  <a:srgbClr val="000000"/>
                </a:solidFill>
              </a:endParaRPr>
            </a:p>
          </p:txBody>
        </p:sp>
      </p:grpSp>
      <p:grpSp>
        <p:nvGrpSpPr>
          <p:cNvPr id="5133" name="Group 19"/>
          <p:cNvGrpSpPr>
            <a:grpSpLocks/>
          </p:cNvGrpSpPr>
          <p:nvPr/>
        </p:nvGrpSpPr>
        <p:grpSpPr bwMode="auto">
          <a:xfrm>
            <a:off x="2946400" y="2878138"/>
            <a:ext cx="381000" cy="381000"/>
            <a:chOff x="0" y="0"/>
            <a:chExt cx="1615" cy="1615"/>
          </a:xfrm>
        </p:grpSpPr>
        <p:sp>
          <p:nvSpPr>
            <p:cNvPr id="5166" name="Oval 96"/>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7" name="Oval 97"/>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8" name="Oval 98"/>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9" name="Oval 99"/>
            <p:cNvSpPr>
              <a:spLocks noChangeArrowheads="1"/>
            </p:cNvSpPr>
            <p:nvPr/>
          </p:nvSpPr>
          <p:spPr bwMode="auto">
            <a:xfrm>
              <a:off x="175" y="175"/>
              <a:ext cx="1265" cy="1265"/>
            </a:xfrm>
            <a:prstGeom prst="ellipse">
              <a:avLst/>
            </a:prstGeom>
            <a:gradFill rotWithShape="1">
              <a:gsLst>
                <a:gs pos="0">
                  <a:srgbClr val="000000"/>
                </a:gs>
                <a:gs pos="100000">
                  <a:srgbClr val="48BE67"/>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0" name="Oval 100"/>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1" name="Oval 101"/>
            <p:cNvSpPr>
              <a:spLocks noChangeArrowheads="1"/>
            </p:cNvSpPr>
            <p:nvPr/>
          </p:nvSpPr>
          <p:spPr bwMode="auto">
            <a:xfrm>
              <a:off x="256" y="256"/>
              <a:ext cx="1097" cy="1104"/>
            </a:xfrm>
            <a:prstGeom prst="ellipse">
              <a:avLst/>
            </a:prstGeom>
            <a:solidFill>
              <a:srgbClr val="92D050"/>
            </a:solidFill>
            <a:ln w="9525">
              <a:noFill/>
              <a:round/>
              <a:headEnd/>
              <a:tailEnd/>
            </a:ln>
          </p:spPr>
          <p:txBody>
            <a:bodyPr anchor="ctr">
              <a:spAutoFit/>
            </a:bodyPr>
            <a:lstStyle/>
            <a:p>
              <a:pPr algn="ctr"/>
              <a:endParaRPr lang="zh-CN" altLang="en-US">
                <a:solidFill>
                  <a:srgbClr val="000000"/>
                </a:solidFill>
              </a:endParaRPr>
            </a:p>
          </p:txBody>
        </p:sp>
      </p:grpSp>
      <p:grpSp>
        <p:nvGrpSpPr>
          <p:cNvPr id="5134" name="Group 26"/>
          <p:cNvGrpSpPr>
            <a:grpSpLocks/>
          </p:cNvGrpSpPr>
          <p:nvPr/>
        </p:nvGrpSpPr>
        <p:grpSpPr bwMode="auto">
          <a:xfrm>
            <a:off x="3175000" y="3716338"/>
            <a:ext cx="381000" cy="381000"/>
            <a:chOff x="0" y="0"/>
            <a:chExt cx="1615" cy="1615"/>
          </a:xfrm>
        </p:grpSpPr>
        <p:sp>
          <p:nvSpPr>
            <p:cNvPr id="5160" name="Oval 103"/>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1" name="Oval 104"/>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2" name="Oval 105"/>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3" name="Oval 106"/>
            <p:cNvSpPr>
              <a:spLocks noChangeArrowheads="1"/>
            </p:cNvSpPr>
            <p:nvPr/>
          </p:nvSpPr>
          <p:spPr bwMode="auto">
            <a:xfrm>
              <a:off x="175" y="175"/>
              <a:ext cx="1265" cy="1265"/>
            </a:xfrm>
            <a:prstGeom prst="ellipse">
              <a:avLst/>
            </a:prstGeom>
            <a:gradFill rotWithShape="1">
              <a:gsLst>
                <a:gs pos="0">
                  <a:srgbClr val="21B3E1"/>
                </a:gs>
                <a:gs pos="100000">
                  <a:srgbClr val="0F5368"/>
                </a:gs>
              </a:gsLst>
              <a:lin ang="54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4" name="Oval 107"/>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65" name="Oval 108"/>
            <p:cNvSpPr>
              <a:spLocks noChangeArrowheads="1"/>
            </p:cNvSpPr>
            <p:nvPr/>
          </p:nvSpPr>
          <p:spPr bwMode="auto">
            <a:xfrm>
              <a:off x="256" y="256"/>
              <a:ext cx="1097" cy="1104"/>
            </a:xfrm>
            <a:prstGeom prst="ellipse">
              <a:avLst/>
            </a:prstGeom>
            <a:gradFill rotWithShape="1">
              <a:gsLst>
                <a:gs pos="0">
                  <a:srgbClr val="21B3E1"/>
                </a:gs>
                <a:gs pos="100000">
                  <a:srgbClr val="1057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35" name="Group 33"/>
          <p:cNvGrpSpPr>
            <a:grpSpLocks/>
          </p:cNvGrpSpPr>
          <p:nvPr/>
        </p:nvGrpSpPr>
        <p:grpSpPr bwMode="auto">
          <a:xfrm>
            <a:off x="3067050" y="4554538"/>
            <a:ext cx="381000" cy="381000"/>
            <a:chOff x="0" y="0"/>
            <a:chExt cx="1615" cy="1615"/>
          </a:xfrm>
        </p:grpSpPr>
        <p:sp>
          <p:nvSpPr>
            <p:cNvPr id="5154" name="Oval 110"/>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55" name="Oval 111"/>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6" name="Oval 112"/>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7" name="Oval 113"/>
            <p:cNvSpPr>
              <a:spLocks noChangeArrowheads="1"/>
            </p:cNvSpPr>
            <p:nvPr/>
          </p:nvSpPr>
          <p:spPr bwMode="auto">
            <a:xfrm>
              <a:off x="175" y="175"/>
              <a:ext cx="1265" cy="1265"/>
            </a:xfrm>
            <a:prstGeom prst="ellipse">
              <a:avLst/>
            </a:prstGeom>
            <a:gradFill rotWithShape="1">
              <a:gsLst>
                <a:gs pos="0">
                  <a:srgbClr val="000000"/>
                </a:gs>
                <a:gs pos="100000">
                  <a:srgbClr val="8D67E1"/>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8" name="Oval 114"/>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9" name="Oval 115"/>
            <p:cNvSpPr>
              <a:spLocks noChangeArrowheads="1"/>
            </p:cNvSpPr>
            <p:nvPr/>
          </p:nvSpPr>
          <p:spPr bwMode="auto">
            <a:xfrm>
              <a:off x="256" y="256"/>
              <a:ext cx="1097" cy="1104"/>
            </a:xfrm>
            <a:prstGeom prst="ellipse">
              <a:avLst/>
            </a:prstGeom>
            <a:gradFill rotWithShape="1">
              <a:gsLst>
                <a:gs pos="0">
                  <a:srgbClr val="8D67E1"/>
                </a:gs>
                <a:gs pos="100000">
                  <a:srgbClr val="4532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sp>
        <p:nvSpPr>
          <p:cNvPr id="5136" name="AutoShape 84"/>
          <p:cNvSpPr>
            <a:spLocks noChangeArrowheads="1"/>
          </p:cNvSpPr>
          <p:nvPr/>
        </p:nvSpPr>
        <p:spPr bwMode="auto">
          <a:xfrm>
            <a:off x="3030538" y="5365750"/>
            <a:ext cx="3108326" cy="403225"/>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后测</a:t>
            </a:r>
          </a:p>
        </p:txBody>
      </p:sp>
      <p:grpSp>
        <p:nvGrpSpPr>
          <p:cNvPr id="5139" name="Group 50"/>
          <p:cNvGrpSpPr>
            <a:grpSpLocks/>
          </p:cNvGrpSpPr>
          <p:nvPr/>
        </p:nvGrpSpPr>
        <p:grpSpPr bwMode="auto">
          <a:xfrm>
            <a:off x="2649538" y="5372100"/>
            <a:ext cx="355600" cy="381000"/>
            <a:chOff x="0" y="0"/>
            <a:chExt cx="1615" cy="1615"/>
          </a:xfrm>
        </p:grpSpPr>
        <p:sp>
          <p:nvSpPr>
            <p:cNvPr id="5148"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9"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0"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1"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2"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3" name="Oval 122"/>
            <p:cNvSpPr>
              <a:spLocks noChangeArrowheads="1"/>
            </p:cNvSpPr>
            <p:nvPr/>
          </p:nvSpPr>
          <p:spPr bwMode="auto">
            <a:xfrm>
              <a:off x="260" y="256"/>
              <a:ext cx="1096" cy="1104"/>
            </a:xfrm>
            <a:prstGeom prst="ellipse">
              <a:avLst/>
            </a:prstGeom>
            <a:gradFill rotWithShape="1">
              <a:gsLst>
                <a:gs pos="0">
                  <a:srgbClr val="E35E23"/>
                </a:gs>
                <a:gs pos="100000">
                  <a:srgbClr val="6E2E11"/>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sp>
        <p:nvSpPr>
          <p:cNvPr id="5140" name="AutoShape 84"/>
          <p:cNvSpPr>
            <a:spLocks noChangeArrowheads="1"/>
          </p:cNvSpPr>
          <p:nvPr/>
        </p:nvSpPr>
        <p:spPr bwMode="auto">
          <a:xfrm>
            <a:off x="2227263" y="6049963"/>
            <a:ext cx="2958512" cy="403225"/>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漫谈：机遇与挑战</a:t>
            </a:r>
          </a:p>
        </p:txBody>
      </p:sp>
      <p:grpSp>
        <p:nvGrpSpPr>
          <p:cNvPr id="5141" name="Group 50"/>
          <p:cNvGrpSpPr>
            <a:grpSpLocks/>
          </p:cNvGrpSpPr>
          <p:nvPr/>
        </p:nvGrpSpPr>
        <p:grpSpPr bwMode="auto">
          <a:xfrm>
            <a:off x="1846263" y="6029325"/>
            <a:ext cx="355600" cy="381000"/>
            <a:chOff x="0" y="0"/>
            <a:chExt cx="1615" cy="1615"/>
          </a:xfrm>
        </p:grpSpPr>
        <p:sp>
          <p:nvSpPr>
            <p:cNvPr id="5142"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3"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44"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5"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6"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47" name="Oval 122"/>
            <p:cNvSpPr>
              <a:spLocks noChangeArrowheads="1"/>
            </p:cNvSpPr>
            <p:nvPr/>
          </p:nvSpPr>
          <p:spPr bwMode="auto">
            <a:xfrm>
              <a:off x="260" y="256"/>
              <a:ext cx="1096" cy="1104"/>
            </a:xfrm>
            <a:prstGeom prst="ellipse">
              <a:avLst/>
            </a:prstGeom>
            <a:solidFill>
              <a:srgbClr val="FF0000"/>
            </a:solidFill>
            <a:ln w="9525">
              <a:noFill/>
              <a:round/>
              <a:headEnd/>
              <a:tailEnd/>
            </a:ln>
          </p:spPr>
          <p:txBody>
            <a:bodyPr anchor="ctr">
              <a:spAutoFit/>
            </a:bodyPr>
            <a:lstStyle/>
            <a:p>
              <a:pPr algn="ctr"/>
              <a:endParaRPr lang="zh-CN" altLang="en-US">
                <a:solidFill>
                  <a:srgbClr val="000000"/>
                </a:solidFill>
              </a:endParaRPr>
            </a:p>
          </p:txBody>
        </p:sp>
      </p:grpSp>
    </p:spTree>
    <p:custDataLst>
      <p:tags r:id="rId1"/>
    </p:custDataLst>
    <p:extLst>
      <p:ext uri="{BB962C8B-B14F-4D97-AF65-F5344CB8AC3E}">
        <p14:creationId xmlns:p14="http://schemas.microsoft.com/office/powerpoint/2010/main" val="850121680"/>
      </p:ext>
    </p:extLst>
  </p:cSld>
  <p:clrMapOvr>
    <a:masterClrMapping/>
  </p:clrMapOvr>
  <mc:AlternateContent xmlns:mc="http://schemas.openxmlformats.org/markup-compatibility/2006" xmlns:p14="http://schemas.microsoft.com/office/powerpoint/2010/main">
    <mc:Choice Requires="p14">
      <p:transition spd="slow" p14:dur="999" advTm="8000"/>
    </mc:Choice>
    <mc:Fallback xmlns="">
      <p:transition spd="slow" advTm="800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C9824-C3F0-4FC5-9B12-D67AF4117065}"/>
              </a:ext>
            </a:extLst>
          </p:cNvPr>
          <p:cNvSpPr>
            <a:spLocks noGrp="1"/>
          </p:cNvSpPr>
          <p:nvPr>
            <p:ph type="title"/>
          </p:nvPr>
        </p:nvSpPr>
        <p:spPr/>
        <p:txBody>
          <a:bodyPr/>
          <a:lstStyle/>
          <a:p>
            <a:r>
              <a:rPr lang="zh-CN" altLang="en-US" dirty="0"/>
              <a:t>工具库</a:t>
            </a:r>
          </a:p>
        </p:txBody>
      </p:sp>
      <p:sp>
        <p:nvSpPr>
          <p:cNvPr id="3" name="内容占位符 2">
            <a:extLst>
              <a:ext uri="{FF2B5EF4-FFF2-40B4-BE49-F238E27FC236}">
                <a16:creationId xmlns:a16="http://schemas.microsoft.com/office/drawing/2014/main" id="{9669DA2A-9AB2-4674-8401-76EC247E526F}"/>
              </a:ext>
            </a:extLst>
          </p:cNvPr>
          <p:cNvSpPr>
            <a:spLocks noGrp="1"/>
          </p:cNvSpPr>
          <p:nvPr>
            <p:ph idx="1"/>
          </p:nvPr>
        </p:nvSpPr>
        <p:spPr/>
        <p:txBody>
          <a:bodyPr/>
          <a:lstStyle/>
          <a:p>
            <a:r>
              <a:rPr lang="en-US" altLang="zh-CN" sz="2800" dirty="0">
                <a:hlinkClick r:id="rId3"/>
              </a:rPr>
              <a:t>https://www.w3.org/2001/sw/wiki/Category:Tool</a:t>
            </a:r>
            <a:endParaRPr lang="zh-CN" altLang="en-US" sz="2800" dirty="0"/>
          </a:p>
        </p:txBody>
      </p:sp>
      <p:pic>
        <p:nvPicPr>
          <p:cNvPr id="4" name="图片 3">
            <a:extLst>
              <a:ext uri="{FF2B5EF4-FFF2-40B4-BE49-F238E27FC236}">
                <a16:creationId xmlns:a16="http://schemas.microsoft.com/office/drawing/2014/main" id="{B346B3A4-AAFA-4CDA-89DF-BF12F5C57B26}"/>
              </a:ext>
            </a:extLst>
          </p:cNvPr>
          <p:cNvPicPr>
            <a:picLocks noChangeAspect="1"/>
          </p:cNvPicPr>
          <p:nvPr/>
        </p:nvPicPr>
        <p:blipFill>
          <a:blip r:embed="rId4"/>
          <a:stretch>
            <a:fillRect/>
          </a:stretch>
        </p:blipFill>
        <p:spPr>
          <a:xfrm>
            <a:off x="443552" y="2214198"/>
            <a:ext cx="7795660" cy="3899999"/>
          </a:xfrm>
          <a:prstGeom prst="rect">
            <a:avLst/>
          </a:prstGeom>
        </p:spPr>
      </p:pic>
    </p:spTree>
    <p:extLst>
      <p:ext uri="{BB962C8B-B14F-4D97-AF65-F5344CB8AC3E}">
        <p14:creationId xmlns:p14="http://schemas.microsoft.com/office/powerpoint/2010/main" val="24891850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28040D4-28B3-4519-94FF-763A1859AEDA}"/>
              </a:ext>
            </a:extLst>
          </p:cNvPr>
          <p:cNvPicPr>
            <a:picLocks noChangeAspect="1"/>
          </p:cNvPicPr>
          <p:nvPr/>
        </p:nvPicPr>
        <p:blipFill>
          <a:blip r:embed="rId3"/>
          <a:stretch>
            <a:fillRect/>
          </a:stretch>
        </p:blipFill>
        <p:spPr>
          <a:xfrm>
            <a:off x="-55879" y="1703546"/>
            <a:ext cx="5618480" cy="4858248"/>
          </a:xfrm>
          <a:prstGeom prst="rect">
            <a:avLst/>
          </a:prstGeom>
        </p:spPr>
      </p:pic>
      <p:sp>
        <p:nvSpPr>
          <p:cNvPr id="4" name="Rectangle 5">
            <a:extLst>
              <a:ext uri="{FF2B5EF4-FFF2-40B4-BE49-F238E27FC236}">
                <a16:creationId xmlns:a16="http://schemas.microsoft.com/office/drawing/2014/main" id="{E0549B5E-F2D9-46A1-A274-AACB16D9CADE}"/>
              </a:ext>
            </a:extLst>
          </p:cNvPr>
          <p:cNvSpPr txBox="1">
            <a:spLocks noChangeArrowheads="1"/>
          </p:cNvSpPr>
          <p:nvPr/>
        </p:nvSpPr>
        <p:spPr bwMode="auto">
          <a:xfrm>
            <a:off x="5562601" y="2020374"/>
            <a:ext cx="3718560" cy="3792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r>
              <a:rPr lang="en-US" altLang="zh-CN" sz="2400" b="1" dirty="0"/>
              <a:t>Consider multi-modal input:</a:t>
            </a:r>
            <a:endParaRPr lang="en-US" altLang="zh-CN" sz="2400" dirty="0"/>
          </a:p>
          <a:p>
            <a:pPr lvl="1"/>
            <a:r>
              <a:rPr lang="en-US" altLang="zh-CN" sz="2000" b="1" dirty="0"/>
              <a:t>speech, </a:t>
            </a:r>
            <a:r>
              <a:rPr lang="en-US" altLang="zh-CN" sz="2000" b="1" dirty="0">
                <a:solidFill>
                  <a:srgbClr val="FF0000"/>
                </a:solidFill>
              </a:rPr>
              <a:t>touch, gesture, gaze, facial expression</a:t>
            </a:r>
            <a:endParaRPr lang="en-US" altLang="zh-CN" sz="2000" dirty="0">
              <a:solidFill>
                <a:srgbClr val="FF0000"/>
              </a:solidFill>
            </a:endParaRPr>
          </a:p>
        </p:txBody>
      </p:sp>
      <p:cxnSp>
        <p:nvCxnSpPr>
          <p:cNvPr id="6" name="直接箭头连接符 5">
            <a:extLst>
              <a:ext uri="{FF2B5EF4-FFF2-40B4-BE49-F238E27FC236}">
                <a16:creationId xmlns:a16="http://schemas.microsoft.com/office/drawing/2014/main" id="{8F222ED7-FAB0-4656-86C8-D73E8D0EB613}"/>
              </a:ext>
            </a:extLst>
          </p:cNvPr>
          <p:cNvCxnSpPr/>
          <p:nvPr/>
        </p:nvCxnSpPr>
        <p:spPr bwMode="auto">
          <a:xfrm flipH="1" flipV="1">
            <a:off x="5232400" y="2020374"/>
            <a:ext cx="670560" cy="224986"/>
          </a:xfrm>
          <a:prstGeom prst="straightConnector1">
            <a:avLst/>
          </a:prstGeom>
          <a:solidFill>
            <a:schemeClr val="accent1"/>
          </a:solidFill>
          <a:ln w="9525" cap="flat" cmpd="sng" algn="ctr">
            <a:solidFill>
              <a:schemeClr val="tx1"/>
            </a:solidFill>
            <a:prstDash val="solid"/>
            <a:round/>
            <a:headEnd type="none" w="med" len="med"/>
            <a:tailEnd type="triangle"/>
          </a:ln>
          <a:effectLst>
            <a:outerShdw dist="53882" dir="13500000" algn="ctr" rotWithShape="0">
              <a:schemeClr val="bg2">
                <a:alpha val="50000"/>
              </a:schemeClr>
            </a:outerShdw>
          </a:effectLst>
        </p:spPr>
      </p:cxnSp>
      <p:sp>
        <p:nvSpPr>
          <p:cNvPr id="5" name="矩形 4">
            <a:extLst>
              <a:ext uri="{FF2B5EF4-FFF2-40B4-BE49-F238E27FC236}">
                <a16:creationId xmlns:a16="http://schemas.microsoft.com/office/drawing/2014/main" id="{27D7926C-85AF-4629-890E-F575BB9815C4}"/>
              </a:ext>
            </a:extLst>
          </p:cNvPr>
          <p:cNvSpPr/>
          <p:nvPr/>
        </p:nvSpPr>
        <p:spPr bwMode="auto">
          <a:xfrm>
            <a:off x="533401" y="2904990"/>
            <a:ext cx="5081338" cy="3792538"/>
          </a:xfrm>
          <a:prstGeom prst="rect">
            <a:avLst/>
          </a:prstGeom>
          <a:noFill/>
          <a:ln w="9525"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Symbol" pitchFamily="18" charset="2"/>
              <a:ea typeface="宋体" pitchFamily="2" charset="-122"/>
            </a:endParaRPr>
          </a:p>
        </p:txBody>
      </p:sp>
      <p:sp>
        <p:nvSpPr>
          <p:cNvPr id="9" name="标题 8">
            <a:extLst>
              <a:ext uri="{FF2B5EF4-FFF2-40B4-BE49-F238E27FC236}">
                <a16:creationId xmlns:a16="http://schemas.microsoft.com/office/drawing/2014/main" id="{F4D9B151-6AC9-49B4-9D18-E0421E78995C}"/>
              </a:ext>
            </a:extLst>
          </p:cNvPr>
          <p:cNvSpPr>
            <a:spLocks noGrp="1"/>
          </p:cNvSpPr>
          <p:nvPr>
            <p:ph type="title"/>
          </p:nvPr>
        </p:nvSpPr>
        <p:spPr/>
        <p:txBody>
          <a:bodyPr/>
          <a:lstStyle/>
          <a:p>
            <a:r>
              <a:rPr lang="zh-CN" altLang="en-US" dirty="0"/>
              <a:t>机遇与挑战</a:t>
            </a:r>
          </a:p>
        </p:txBody>
      </p:sp>
      <p:sp>
        <p:nvSpPr>
          <p:cNvPr id="10" name="内容占位符 9">
            <a:extLst>
              <a:ext uri="{FF2B5EF4-FFF2-40B4-BE49-F238E27FC236}">
                <a16:creationId xmlns:a16="http://schemas.microsoft.com/office/drawing/2014/main" id="{4C454888-C9D7-42C1-9CCE-5C540386256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03400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F93E841-7D70-41AB-A873-F547C585F57E}"/>
              </a:ext>
            </a:extLst>
          </p:cNvPr>
          <p:cNvSpPr>
            <a:spLocks noGrp="1"/>
          </p:cNvSpPr>
          <p:nvPr>
            <p:ph type="title"/>
          </p:nvPr>
        </p:nvSpPr>
        <p:spPr/>
        <p:txBody>
          <a:bodyPr/>
          <a:lstStyle/>
          <a:p>
            <a:r>
              <a:rPr lang="zh-CN" altLang="en-US" dirty="0"/>
              <a:t>机遇与挑战</a:t>
            </a:r>
          </a:p>
        </p:txBody>
      </p:sp>
      <p:pic>
        <p:nvPicPr>
          <p:cNvPr id="2" name="图片 1">
            <a:extLst>
              <a:ext uri="{FF2B5EF4-FFF2-40B4-BE49-F238E27FC236}">
                <a16:creationId xmlns:a16="http://schemas.microsoft.com/office/drawing/2014/main" id="{B28040D4-28B3-4519-94FF-763A1859AEDA}"/>
              </a:ext>
            </a:extLst>
          </p:cNvPr>
          <p:cNvPicPr>
            <a:picLocks noChangeAspect="1"/>
          </p:cNvPicPr>
          <p:nvPr/>
        </p:nvPicPr>
        <p:blipFill>
          <a:blip r:embed="rId3"/>
          <a:stretch>
            <a:fillRect/>
          </a:stretch>
        </p:blipFill>
        <p:spPr>
          <a:xfrm>
            <a:off x="3507271" y="1960334"/>
            <a:ext cx="5618480" cy="4858248"/>
          </a:xfrm>
          <a:prstGeom prst="rect">
            <a:avLst/>
          </a:prstGeom>
        </p:spPr>
      </p:pic>
      <p:sp>
        <p:nvSpPr>
          <p:cNvPr id="4" name="Rectangle 5">
            <a:extLst>
              <a:ext uri="{FF2B5EF4-FFF2-40B4-BE49-F238E27FC236}">
                <a16:creationId xmlns:a16="http://schemas.microsoft.com/office/drawing/2014/main" id="{E0549B5E-F2D9-46A1-A274-AACB16D9CADE}"/>
              </a:ext>
            </a:extLst>
          </p:cNvPr>
          <p:cNvSpPr txBox="1">
            <a:spLocks noChangeArrowheads="1"/>
          </p:cNvSpPr>
          <p:nvPr/>
        </p:nvSpPr>
        <p:spPr bwMode="auto">
          <a:xfrm>
            <a:off x="3789948" y="1074544"/>
            <a:ext cx="5354052" cy="12036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r>
              <a:rPr lang="en-US" altLang="zh-CN" sz="2400" b="1" dirty="0"/>
              <a:t>Cope with </a:t>
            </a:r>
          </a:p>
          <a:p>
            <a:pPr lvl="1"/>
            <a:r>
              <a:rPr lang="en-US" altLang="zh-CN" sz="2000" b="1" dirty="0">
                <a:solidFill>
                  <a:srgbClr val="FF0000"/>
                </a:solidFill>
              </a:rPr>
              <a:t>temporal / spatial /</a:t>
            </a:r>
            <a:r>
              <a:rPr lang="en-US" altLang="zh-CN" sz="2000" b="1" dirty="0"/>
              <a:t>sentiment/belief</a:t>
            </a:r>
            <a:endParaRPr lang="en-US" altLang="zh-CN" sz="2000" kern="0" dirty="0">
              <a:latin typeface="Times New Roman" pitchFamily="18" charset="0"/>
              <a:ea typeface="楷体" pitchFamily="49" charset="-122"/>
              <a:cs typeface="Times New Roman" pitchFamily="18" charset="0"/>
            </a:endParaRPr>
          </a:p>
        </p:txBody>
      </p:sp>
      <p:pic>
        <p:nvPicPr>
          <p:cNvPr id="7" name="图片 6">
            <a:extLst>
              <a:ext uri="{FF2B5EF4-FFF2-40B4-BE49-F238E27FC236}">
                <a16:creationId xmlns:a16="http://schemas.microsoft.com/office/drawing/2014/main" id="{F63DF681-42C1-43DC-B3A1-78A4C2E083E1}"/>
              </a:ext>
            </a:extLst>
          </p:cNvPr>
          <p:cNvPicPr>
            <a:picLocks noChangeAspect="1"/>
          </p:cNvPicPr>
          <p:nvPr/>
        </p:nvPicPr>
        <p:blipFill>
          <a:blip r:embed="rId4"/>
          <a:stretch>
            <a:fillRect/>
          </a:stretch>
        </p:blipFill>
        <p:spPr>
          <a:xfrm>
            <a:off x="-348842" y="1845340"/>
            <a:ext cx="4920842" cy="5468986"/>
          </a:xfrm>
          <a:prstGeom prst="rect">
            <a:avLst/>
          </a:prstGeom>
        </p:spPr>
      </p:pic>
      <p:sp>
        <p:nvSpPr>
          <p:cNvPr id="6" name="内容占位符 5">
            <a:extLst>
              <a:ext uri="{FF2B5EF4-FFF2-40B4-BE49-F238E27FC236}">
                <a16:creationId xmlns:a16="http://schemas.microsoft.com/office/drawing/2014/main" id="{F42F436A-2D7C-4CC6-945E-0E9509E6B0B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203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6AB6984-8844-484F-AE35-51854C502FC3}"/>
              </a:ext>
            </a:extLst>
          </p:cNvPr>
          <p:cNvSpPr>
            <a:spLocks noGrp="1"/>
          </p:cNvSpPr>
          <p:nvPr>
            <p:ph type="title"/>
          </p:nvPr>
        </p:nvSpPr>
        <p:spPr/>
        <p:txBody>
          <a:bodyPr/>
          <a:lstStyle/>
          <a:p>
            <a:r>
              <a:rPr lang="zh-CN" altLang="en-US" dirty="0"/>
              <a:t>机遇与挑战</a:t>
            </a:r>
          </a:p>
        </p:txBody>
      </p:sp>
      <p:pic>
        <p:nvPicPr>
          <p:cNvPr id="2" name="图片 1">
            <a:extLst>
              <a:ext uri="{FF2B5EF4-FFF2-40B4-BE49-F238E27FC236}">
                <a16:creationId xmlns:a16="http://schemas.microsoft.com/office/drawing/2014/main" id="{C705C613-0456-4EA8-BC96-5C8F4488E661}"/>
              </a:ext>
            </a:extLst>
          </p:cNvPr>
          <p:cNvPicPr>
            <a:picLocks noChangeAspect="1"/>
          </p:cNvPicPr>
          <p:nvPr/>
        </p:nvPicPr>
        <p:blipFill>
          <a:blip r:embed="rId2"/>
          <a:stretch>
            <a:fillRect/>
          </a:stretch>
        </p:blipFill>
        <p:spPr>
          <a:xfrm>
            <a:off x="103087" y="1373978"/>
            <a:ext cx="5897683" cy="4110043"/>
          </a:xfrm>
          <a:prstGeom prst="rect">
            <a:avLst/>
          </a:prstGeom>
        </p:spPr>
      </p:pic>
      <p:pic>
        <p:nvPicPr>
          <p:cNvPr id="6" name="图片 5">
            <a:extLst>
              <a:ext uri="{FF2B5EF4-FFF2-40B4-BE49-F238E27FC236}">
                <a16:creationId xmlns:a16="http://schemas.microsoft.com/office/drawing/2014/main" id="{AF6EA4B4-F969-490B-86FA-7AA102E320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440" y="5272871"/>
            <a:ext cx="4592320" cy="1473369"/>
          </a:xfrm>
          <a:prstGeom prst="rect">
            <a:avLst/>
          </a:prstGeom>
        </p:spPr>
      </p:pic>
      <p:sp>
        <p:nvSpPr>
          <p:cNvPr id="4" name="文本框 3">
            <a:extLst>
              <a:ext uri="{FF2B5EF4-FFF2-40B4-BE49-F238E27FC236}">
                <a16:creationId xmlns:a16="http://schemas.microsoft.com/office/drawing/2014/main" id="{5D851481-2507-492F-BCD1-066127A18DD2}"/>
              </a:ext>
            </a:extLst>
          </p:cNvPr>
          <p:cNvSpPr txBox="1"/>
          <p:nvPr/>
        </p:nvSpPr>
        <p:spPr>
          <a:xfrm>
            <a:off x="6000770" y="5088205"/>
            <a:ext cx="2492990" cy="369332"/>
          </a:xfrm>
          <a:prstGeom prst="rect">
            <a:avLst/>
          </a:prstGeom>
          <a:noFill/>
        </p:spPr>
        <p:txBody>
          <a:bodyPr wrap="none" rtlCol="0">
            <a:spAutoFit/>
          </a:bodyPr>
          <a:lstStyle/>
          <a:p>
            <a:r>
              <a:rPr lang="zh-CN" altLang="en-US" dirty="0"/>
              <a:t>错误率和成本的散点图</a:t>
            </a:r>
          </a:p>
        </p:txBody>
      </p:sp>
      <p:sp>
        <p:nvSpPr>
          <p:cNvPr id="7" name="内容占位符 6">
            <a:extLst>
              <a:ext uri="{FF2B5EF4-FFF2-40B4-BE49-F238E27FC236}">
                <a16:creationId xmlns:a16="http://schemas.microsoft.com/office/drawing/2014/main" id="{F68ABF86-C045-41F7-A684-E86DBB70C4E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54695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357188" y="651485"/>
            <a:ext cx="7775575" cy="633413"/>
          </a:xfrm>
          <a:prstGeom prst="rect">
            <a:avLst/>
          </a:prstGeom>
        </p:spPr>
        <p:txBody>
          <a:bodyPr/>
          <a:lstStyle/>
          <a:p>
            <a:pPr eaLnBrk="1" hangingPunct="1"/>
            <a:r>
              <a:rPr lang="zh-CN" altLang="en-US" sz="3600" dirty="0">
                <a:latin typeface="方正姚体" pitchFamily="2" charset="-122"/>
                <a:ea typeface="方正姚体" pitchFamily="2" charset="-122"/>
              </a:rPr>
              <a:t>内容提纲</a:t>
            </a:r>
            <a:endParaRPr lang="zh-CN" altLang="en-US" sz="3600" dirty="0">
              <a:solidFill>
                <a:schemeClr val="accent1"/>
              </a:solidFill>
              <a:latin typeface="方正姚体" pitchFamily="2" charset="-122"/>
              <a:ea typeface="方正姚体" pitchFamily="2" charset="-122"/>
            </a:endParaRPr>
          </a:p>
        </p:txBody>
      </p:sp>
      <p:sp>
        <p:nvSpPr>
          <p:cNvPr id="5123" name="Text Box 3"/>
          <p:cNvSpPr txBox="1">
            <a:spLocks noChangeArrowheads="1"/>
          </p:cNvSpPr>
          <p:nvPr/>
        </p:nvSpPr>
        <p:spPr bwMode="auto">
          <a:xfrm>
            <a:off x="1660525" y="722313"/>
            <a:ext cx="309563" cy="366712"/>
          </a:xfrm>
          <a:prstGeom prst="rect">
            <a:avLst/>
          </a:prstGeom>
          <a:noFill/>
          <a:ln w="9525">
            <a:noFill/>
            <a:miter lim="800000"/>
            <a:headEnd/>
            <a:tailEnd/>
          </a:ln>
        </p:spPr>
        <p:txBody>
          <a:bodyPr wrap="none">
            <a:spAutoFit/>
          </a:bodyPr>
          <a:lstStyle/>
          <a:p>
            <a:endParaRPr lang="zh-CN" altLang="en-US">
              <a:latin typeface="Arial" charset="0"/>
            </a:endParaRPr>
          </a:p>
        </p:txBody>
      </p:sp>
      <p:sp>
        <p:nvSpPr>
          <p:cNvPr id="5124" name="Rectangle 43"/>
          <p:cNvSpPr>
            <a:spLocks noChangeArrowheads="1"/>
          </p:cNvSpPr>
          <p:nvPr/>
        </p:nvSpPr>
        <p:spPr bwMode="auto">
          <a:xfrm>
            <a:off x="2009775" y="5664200"/>
            <a:ext cx="1363663" cy="365125"/>
          </a:xfrm>
          <a:prstGeom prst="rect">
            <a:avLst/>
          </a:prstGeom>
          <a:noFill/>
          <a:ln w="9525">
            <a:noFill/>
            <a:miter lim="800000"/>
            <a:headEnd/>
            <a:tailEnd/>
          </a:ln>
        </p:spPr>
        <p:txBody>
          <a:bodyPr wrap="none">
            <a:spAutoFit/>
          </a:bodyPr>
          <a:lstStyle/>
          <a:p>
            <a:pPr algn="ctr"/>
            <a:r>
              <a:rPr lang="en-US" altLang="zh-CN" b="1">
                <a:solidFill>
                  <a:srgbClr val="FFFFFF"/>
                </a:solidFill>
                <a:latin typeface="Arial" charset="0"/>
              </a:rPr>
              <a:t>Contents 1</a:t>
            </a:r>
          </a:p>
        </p:txBody>
      </p:sp>
      <p:sp>
        <p:nvSpPr>
          <p:cNvPr id="5125" name="Rectangle 44"/>
          <p:cNvSpPr>
            <a:spLocks noChangeArrowheads="1"/>
          </p:cNvSpPr>
          <p:nvPr/>
        </p:nvSpPr>
        <p:spPr bwMode="auto">
          <a:xfrm>
            <a:off x="5575300" y="5622925"/>
            <a:ext cx="1363663" cy="365125"/>
          </a:xfrm>
          <a:prstGeom prst="rect">
            <a:avLst/>
          </a:prstGeom>
          <a:noFill/>
          <a:ln w="9525">
            <a:noFill/>
            <a:miter lim="800000"/>
            <a:headEnd/>
            <a:tailEnd/>
          </a:ln>
        </p:spPr>
        <p:txBody>
          <a:bodyPr wrap="none">
            <a:spAutoFit/>
          </a:bodyPr>
          <a:lstStyle/>
          <a:p>
            <a:pPr algn="ctr"/>
            <a:r>
              <a:rPr lang="en-US" altLang="zh-CN" b="1">
                <a:solidFill>
                  <a:srgbClr val="FFFFFF"/>
                </a:solidFill>
                <a:latin typeface="Arial" charset="0"/>
              </a:rPr>
              <a:t>Contents 2</a:t>
            </a:r>
          </a:p>
        </p:txBody>
      </p:sp>
      <p:sp>
        <p:nvSpPr>
          <p:cNvPr id="5126" name="AutoShape 54"/>
          <p:cNvSpPr>
            <a:spLocks/>
          </p:cNvSpPr>
          <p:nvPr/>
        </p:nvSpPr>
        <p:spPr bwMode="auto">
          <a:xfrm rot="5400000">
            <a:off x="-1420019" y="1658144"/>
            <a:ext cx="4824413" cy="47656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401 w 21600"/>
              <a:gd name="T22" fmla="*/ 0 h 21600"/>
              <a:gd name="T23" fmla="*/ 21199 w 21600"/>
              <a:gd name="T24" fmla="*/ 13628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lnTo>
                  <a:pt x="323" y="10641"/>
                </a:lnTo>
                <a:close/>
              </a:path>
            </a:pathLst>
          </a:custGeom>
          <a:gradFill rotWithShape="0">
            <a:gsLst>
              <a:gs pos="0">
                <a:srgbClr val="003399"/>
              </a:gs>
              <a:gs pos="100000">
                <a:srgbClr val="8BA2D1"/>
              </a:gs>
            </a:gsLst>
            <a:lin ang="0" scaled="1"/>
          </a:gradFill>
          <a:ln w="9525">
            <a:noFill/>
            <a:round/>
            <a:headEnd/>
            <a:tailEnd/>
          </a:ln>
        </p:spPr>
        <p:txBody>
          <a:bodyPr wrap="none" anchor="ctr"/>
          <a:lstStyle/>
          <a:p>
            <a:endParaRPr lang="zh-CN" altLang="en-US"/>
          </a:p>
        </p:txBody>
      </p:sp>
      <p:sp>
        <p:nvSpPr>
          <p:cNvPr id="5127" name="AutoShape 55"/>
          <p:cNvSpPr>
            <a:spLocks/>
          </p:cNvSpPr>
          <p:nvPr/>
        </p:nvSpPr>
        <p:spPr bwMode="auto">
          <a:xfrm rot="5400000" flipH="1">
            <a:off x="-2013744" y="2064544"/>
            <a:ext cx="4032250" cy="39258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0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7713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gradFill rotWithShape="0">
            <a:gsLst>
              <a:gs pos="0">
                <a:srgbClr val="93A9D4"/>
              </a:gs>
              <a:gs pos="100000">
                <a:srgbClr val="003399">
                  <a:alpha val="0"/>
                </a:srgbClr>
              </a:gs>
            </a:gsLst>
            <a:lin ang="0" scaled="1"/>
          </a:gradFill>
          <a:ln w="9525">
            <a:noFill/>
            <a:round/>
            <a:headEnd/>
            <a:tailEnd/>
          </a:ln>
        </p:spPr>
        <p:txBody>
          <a:bodyPr wrap="none" anchor="ctr"/>
          <a:lstStyle/>
          <a:p>
            <a:endParaRPr lang="zh-CN" altLang="en-US"/>
          </a:p>
        </p:txBody>
      </p:sp>
      <p:sp>
        <p:nvSpPr>
          <p:cNvPr id="5128" name="AutoShape 53"/>
          <p:cNvSpPr>
            <a:spLocks noChangeArrowheads="1"/>
          </p:cNvSpPr>
          <p:nvPr/>
        </p:nvSpPr>
        <p:spPr bwMode="auto">
          <a:xfrm>
            <a:off x="3314701" y="4491038"/>
            <a:ext cx="4138285"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使用工具实现知识图谱管理</a:t>
            </a:r>
          </a:p>
        </p:txBody>
      </p:sp>
      <p:sp>
        <p:nvSpPr>
          <p:cNvPr id="5129" name="AutoShape 78"/>
          <p:cNvSpPr>
            <a:spLocks noChangeArrowheads="1"/>
          </p:cNvSpPr>
          <p:nvPr/>
        </p:nvSpPr>
        <p:spPr bwMode="auto">
          <a:xfrm>
            <a:off x="3411539" y="3652838"/>
            <a:ext cx="4721224"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使用</a:t>
            </a:r>
            <a:r>
              <a:rPr lang="en-US" altLang="zh-CN" sz="2400" b="1" dirty="0">
                <a:solidFill>
                  <a:srgbClr val="000000"/>
                </a:solidFill>
                <a:latin typeface="Times New Roman" pitchFamily="18" charset="0"/>
              </a:rPr>
              <a:t>OWL-API</a:t>
            </a:r>
            <a:r>
              <a:rPr lang="zh-CN" altLang="en-US" sz="2400" b="1" dirty="0">
                <a:solidFill>
                  <a:srgbClr val="000000"/>
                </a:solidFill>
                <a:latin typeface="Times New Roman" pitchFamily="18" charset="0"/>
              </a:rPr>
              <a:t>实现本体编程</a:t>
            </a:r>
          </a:p>
        </p:txBody>
      </p:sp>
      <p:sp>
        <p:nvSpPr>
          <p:cNvPr id="5130" name="AutoShape 84"/>
          <p:cNvSpPr>
            <a:spLocks noChangeArrowheads="1"/>
          </p:cNvSpPr>
          <p:nvPr/>
        </p:nvSpPr>
        <p:spPr bwMode="auto">
          <a:xfrm>
            <a:off x="3251199" y="2789238"/>
            <a:ext cx="4201787"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使用</a:t>
            </a:r>
            <a:r>
              <a:rPr lang="en-US" altLang="zh-CN" sz="2400" b="1" dirty="0">
                <a:solidFill>
                  <a:srgbClr val="000000"/>
                </a:solidFill>
                <a:latin typeface="Times New Roman" pitchFamily="18" charset="0"/>
              </a:rPr>
              <a:t>Protégé</a:t>
            </a:r>
            <a:r>
              <a:rPr lang="zh-CN" altLang="en-US" sz="2400" b="1" dirty="0">
                <a:solidFill>
                  <a:srgbClr val="000000"/>
                </a:solidFill>
                <a:latin typeface="Times New Roman" pitchFamily="18" charset="0"/>
              </a:rPr>
              <a:t>调试和评估本体</a:t>
            </a:r>
          </a:p>
        </p:txBody>
      </p:sp>
      <p:sp>
        <p:nvSpPr>
          <p:cNvPr id="5131" name="AutoShape 87"/>
          <p:cNvSpPr>
            <a:spLocks noChangeArrowheads="1"/>
          </p:cNvSpPr>
          <p:nvPr/>
        </p:nvSpPr>
        <p:spPr bwMode="auto">
          <a:xfrm>
            <a:off x="2730499" y="2001838"/>
            <a:ext cx="3357149"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使用</a:t>
            </a:r>
            <a:r>
              <a:rPr lang="en-US" altLang="zh-CN" sz="2400" b="1" dirty="0">
                <a:solidFill>
                  <a:srgbClr val="000000"/>
                </a:solidFill>
                <a:latin typeface="Times New Roman" pitchFamily="18" charset="0"/>
              </a:rPr>
              <a:t>Protégé</a:t>
            </a:r>
            <a:r>
              <a:rPr lang="zh-CN" altLang="en-US" sz="2400" b="1" dirty="0">
                <a:solidFill>
                  <a:srgbClr val="000000"/>
                </a:solidFill>
                <a:latin typeface="Times New Roman" pitchFamily="18" charset="0"/>
              </a:rPr>
              <a:t>构建本体</a:t>
            </a:r>
          </a:p>
        </p:txBody>
      </p:sp>
      <p:grpSp>
        <p:nvGrpSpPr>
          <p:cNvPr id="5132" name="Group 12"/>
          <p:cNvGrpSpPr>
            <a:grpSpLocks/>
          </p:cNvGrpSpPr>
          <p:nvPr/>
        </p:nvGrpSpPr>
        <p:grpSpPr bwMode="auto">
          <a:xfrm>
            <a:off x="2413000" y="2090738"/>
            <a:ext cx="381000" cy="381000"/>
            <a:chOff x="0" y="0"/>
            <a:chExt cx="1615" cy="1615"/>
          </a:xfrm>
        </p:grpSpPr>
        <p:sp>
          <p:nvSpPr>
            <p:cNvPr id="5172" name="Oval 89"/>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73" name="Oval 90"/>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74" name="Oval 91"/>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5" name="Oval 92"/>
            <p:cNvSpPr>
              <a:spLocks noChangeArrowheads="1"/>
            </p:cNvSpPr>
            <p:nvPr/>
          </p:nvSpPr>
          <p:spPr bwMode="auto">
            <a:xfrm>
              <a:off x="175" y="175"/>
              <a:ext cx="1265" cy="1265"/>
            </a:xfrm>
            <a:prstGeom prst="ellipse">
              <a:avLst/>
            </a:prstGeom>
            <a:gradFill rotWithShape="1">
              <a:gsLst>
                <a:gs pos="0">
                  <a:srgbClr val="000000"/>
                </a:gs>
                <a:gs pos="100000">
                  <a:srgbClr val="FFCC00"/>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6" name="Oval 93"/>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7" name="Oval 94"/>
            <p:cNvSpPr>
              <a:spLocks noChangeArrowheads="1"/>
            </p:cNvSpPr>
            <p:nvPr/>
          </p:nvSpPr>
          <p:spPr bwMode="auto">
            <a:xfrm>
              <a:off x="256" y="256"/>
              <a:ext cx="1097" cy="1104"/>
            </a:xfrm>
            <a:prstGeom prst="ellipse">
              <a:avLst/>
            </a:prstGeom>
            <a:solidFill>
              <a:srgbClr val="FFFF99"/>
            </a:solidFill>
            <a:ln w="9525">
              <a:noFill/>
              <a:round/>
              <a:headEnd/>
              <a:tailEnd/>
            </a:ln>
          </p:spPr>
          <p:txBody>
            <a:bodyPr anchor="ctr">
              <a:spAutoFit/>
            </a:bodyPr>
            <a:lstStyle/>
            <a:p>
              <a:pPr algn="ctr"/>
              <a:endParaRPr lang="zh-CN" altLang="en-US">
                <a:solidFill>
                  <a:srgbClr val="000000"/>
                </a:solidFill>
              </a:endParaRPr>
            </a:p>
          </p:txBody>
        </p:sp>
      </p:grpSp>
      <p:grpSp>
        <p:nvGrpSpPr>
          <p:cNvPr id="5133" name="Group 19"/>
          <p:cNvGrpSpPr>
            <a:grpSpLocks/>
          </p:cNvGrpSpPr>
          <p:nvPr/>
        </p:nvGrpSpPr>
        <p:grpSpPr bwMode="auto">
          <a:xfrm>
            <a:off x="2946400" y="2878138"/>
            <a:ext cx="381000" cy="381000"/>
            <a:chOff x="0" y="0"/>
            <a:chExt cx="1615" cy="1615"/>
          </a:xfrm>
        </p:grpSpPr>
        <p:sp>
          <p:nvSpPr>
            <p:cNvPr id="5166" name="Oval 96"/>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7" name="Oval 97"/>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8" name="Oval 98"/>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9" name="Oval 99"/>
            <p:cNvSpPr>
              <a:spLocks noChangeArrowheads="1"/>
            </p:cNvSpPr>
            <p:nvPr/>
          </p:nvSpPr>
          <p:spPr bwMode="auto">
            <a:xfrm>
              <a:off x="175" y="175"/>
              <a:ext cx="1265" cy="1265"/>
            </a:xfrm>
            <a:prstGeom prst="ellipse">
              <a:avLst/>
            </a:prstGeom>
            <a:gradFill rotWithShape="1">
              <a:gsLst>
                <a:gs pos="0">
                  <a:srgbClr val="000000"/>
                </a:gs>
                <a:gs pos="100000">
                  <a:srgbClr val="48BE67"/>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0" name="Oval 100"/>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1" name="Oval 101"/>
            <p:cNvSpPr>
              <a:spLocks noChangeArrowheads="1"/>
            </p:cNvSpPr>
            <p:nvPr/>
          </p:nvSpPr>
          <p:spPr bwMode="auto">
            <a:xfrm>
              <a:off x="256" y="256"/>
              <a:ext cx="1097" cy="1104"/>
            </a:xfrm>
            <a:prstGeom prst="ellipse">
              <a:avLst/>
            </a:prstGeom>
            <a:solidFill>
              <a:srgbClr val="92D050"/>
            </a:solidFill>
            <a:ln w="9525">
              <a:noFill/>
              <a:round/>
              <a:headEnd/>
              <a:tailEnd/>
            </a:ln>
          </p:spPr>
          <p:txBody>
            <a:bodyPr anchor="ctr">
              <a:spAutoFit/>
            </a:bodyPr>
            <a:lstStyle/>
            <a:p>
              <a:pPr algn="ctr"/>
              <a:endParaRPr lang="zh-CN" altLang="en-US">
                <a:solidFill>
                  <a:srgbClr val="000000"/>
                </a:solidFill>
              </a:endParaRPr>
            </a:p>
          </p:txBody>
        </p:sp>
      </p:grpSp>
      <p:grpSp>
        <p:nvGrpSpPr>
          <p:cNvPr id="5134" name="Group 26"/>
          <p:cNvGrpSpPr>
            <a:grpSpLocks/>
          </p:cNvGrpSpPr>
          <p:nvPr/>
        </p:nvGrpSpPr>
        <p:grpSpPr bwMode="auto">
          <a:xfrm>
            <a:off x="3175000" y="3716338"/>
            <a:ext cx="381000" cy="381000"/>
            <a:chOff x="0" y="0"/>
            <a:chExt cx="1615" cy="1615"/>
          </a:xfrm>
        </p:grpSpPr>
        <p:sp>
          <p:nvSpPr>
            <p:cNvPr id="5160" name="Oval 103"/>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1" name="Oval 104"/>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2" name="Oval 105"/>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3" name="Oval 106"/>
            <p:cNvSpPr>
              <a:spLocks noChangeArrowheads="1"/>
            </p:cNvSpPr>
            <p:nvPr/>
          </p:nvSpPr>
          <p:spPr bwMode="auto">
            <a:xfrm>
              <a:off x="175" y="175"/>
              <a:ext cx="1265" cy="1265"/>
            </a:xfrm>
            <a:prstGeom prst="ellipse">
              <a:avLst/>
            </a:prstGeom>
            <a:gradFill rotWithShape="1">
              <a:gsLst>
                <a:gs pos="0">
                  <a:srgbClr val="21B3E1"/>
                </a:gs>
                <a:gs pos="100000">
                  <a:srgbClr val="0F5368"/>
                </a:gs>
              </a:gsLst>
              <a:lin ang="54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4" name="Oval 107"/>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65" name="Oval 108"/>
            <p:cNvSpPr>
              <a:spLocks noChangeArrowheads="1"/>
            </p:cNvSpPr>
            <p:nvPr/>
          </p:nvSpPr>
          <p:spPr bwMode="auto">
            <a:xfrm>
              <a:off x="256" y="256"/>
              <a:ext cx="1097" cy="1104"/>
            </a:xfrm>
            <a:prstGeom prst="ellipse">
              <a:avLst/>
            </a:prstGeom>
            <a:gradFill rotWithShape="1">
              <a:gsLst>
                <a:gs pos="0">
                  <a:srgbClr val="21B3E1"/>
                </a:gs>
                <a:gs pos="100000">
                  <a:srgbClr val="1057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35" name="Group 33"/>
          <p:cNvGrpSpPr>
            <a:grpSpLocks/>
          </p:cNvGrpSpPr>
          <p:nvPr/>
        </p:nvGrpSpPr>
        <p:grpSpPr bwMode="auto">
          <a:xfrm>
            <a:off x="3067050" y="4554538"/>
            <a:ext cx="381000" cy="381000"/>
            <a:chOff x="0" y="0"/>
            <a:chExt cx="1615" cy="1615"/>
          </a:xfrm>
        </p:grpSpPr>
        <p:sp>
          <p:nvSpPr>
            <p:cNvPr id="5154" name="Oval 110"/>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55" name="Oval 111"/>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6" name="Oval 112"/>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7" name="Oval 113"/>
            <p:cNvSpPr>
              <a:spLocks noChangeArrowheads="1"/>
            </p:cNvSpPr>
            <p:nvPr/>
          </p:nvSpPr>
          <p:spPr bwMode="auto">
            <a:xfrm>
              <a:off x="175" y="175"/>
              <a:ext cx="1265" cy="1265"/>
            </a:xfrm>
            <a:prstGeom prst="ellipse">
              <a:avLst/>
            </a:prstGeom>
            <a:gradFill rotWithShape="1">
              <a:gsLst>
                <a:gs pos="0">
                  <a:srgbClr val="000000"/>
                </a:gs>
                <a:gs pos="100000">
                  <a:srgbClr val="8D67E1"/>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8" name="Oval 114"/>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9" name="Oval 115"/>
            <p:cNvSpPr>
              <a:spLocks noChangeArrowheads="1"/>
            </p:cNvSpPr>
            <p:nvPr/>
          </p:nvSpPr>
          <p:spPr bwMode="auto">
            <a:xfrm>
              <a:off x="256" y="256"/>
              <a:ext cx="1097" cy="1104"/>
            </a:xfrm>
            <a:prstGeom prst="ellipse">
              <a:avLst/>
            </a:prstGeom>
            <a:gradFill rotWithShape="1">
              <a:gsLst>
                <a:gs pos="0">
                  <a:srgbClr val="8D67E1"/>
                </a:gs>
                <a:gs pos="100000">
                  <a:srgbClr val="4532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sp>
        <p:nvSpPr>
          <p:cNvPr id="5136" name="AutoShape 84"/>
          <p:cNvSpPr>
            <a:spLocks noChangeArrowheads="1"/>
          </p:cNvSpPr>
          <p:nvPr/>
        </p:nvSpPr>
        <p:spPr bwMode="auto">
          <a:xfrm>
            <a:off x="3030538" y="5365750"/>
            <a:ext cx="2174875" cy="403225"/>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cs typeface="Times New Roman" pitchFamily="18" charset="0"/>
              </a:rPr>
              <a:t>后测</a:t>
            </a:r>
          </a:p>
        </p:txBody>
      </p:sp>
      <p:grpSp>
        <p:nvGrpSpPr>
          <p:cNvPr id="5139" name="Group 50"/>
          <p:cNvGrpSpPr>
            <a:grpSpLocks/>
          </p:cNvGrpSpPr>
          <p:nvPr/>
        </p:nvGrpSpPr>
        <p:grpSpPr bwMode="auto">
          <a:xfrm>
            <a:off x="2649538" y="5372100"/>
            <a:ext cx="355600" cy="381000"/>
            <a:chOff x="0" y="0"/>
            <a:chExt cx="1615" cy="1615"/>
          </a:xfrm>
        </p:grpSpPr>
        <p:sp>
          <p:nvSpPr>
            <p:cNvPr id="5148"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9"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0"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1"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2"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3" name="Oval 122"/>
            <p:cNvSpPr>
              <a:spLocks noChangeArrowheads="1"/>
            </p:cNvSpPr>
            <p:nvPr/>
          </p:nvSpPr>
          <p:spPr bwMode="auto">
            <a:xfrm>
              <a:off x="260" y="256"/>
              <a:ext cx="1096" cy="1104"/>
            </a:xfrm>
            <a:prstGeom prst="ellipse">
              <a:avLst/>
            </a:prstGeom>
            <a:gradFill rotWithShape="1">
              <a:gsLst>
                <a:gs pos="0">
                  <a:srgbClr val="E35E23"/>
                </a:gs>
                <a:gs pos="100000">
                  <a:srgbClr val="6E2E11"/>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sp>
        <p:nvSpPr>
          <p:cNvPr id="5140" name="AutoShape 84"/>
          <p:cNvSpPr>
            <a:spLocks noChangeArrowheads="1"/>
          </p:cNvSpPr>
          <p:nvPr/>
        </p:nvSpPr>
        <p:spPr bwMode="auto">
          <a:xfrm>
            <a:off x="2227263" y="6049963"/>
            <a:ext cx="2006534" cy="403225"/>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cs typeface="Times New Roman" pitchFamily="18" charset="0"/>
              </a:rPr>
              <a:t>漫谈</a:t>
            </a:r>
          </a:p>
        </p:txBody>
      </p:sp>
      <p:grpSp>
        <p:nvGrpSpPr>
          <p:cNvPr id="5141" name="Group 50"/>
          <p:cNvGrpSpPr>
            <a:grpSpLocks/>
          </p:cNvGrpSpPr>
          <p:nvPr/>
        </p:nvGrpSpPr>
        <p:grpSpPr bwMode="auto">
          <a:xfrm>
            <a:off x="1846263" y="6029325"/>
            <a:ext cx="355600" cy="381000"/>
            <a:chOff x="0" y="0"/>
            <a:chExt cx="1615" cy="1615"/>
          </a:xfrm>
        </p:grpSpPr>
        <p:sp>
          <p:nvSpPr>
            <p:cNvPr id="5142"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3"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44"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5"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6"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47" name="Oval 122"/>
            <p:cNvSpPr>
              <a:spLocks noChangeArrowheads="1"/>
            </p:cNvSpPr>
            <p:nvPr/>
          </p:nvSpPr>
          <p:spPr bwMode="auto">
            <a:xfrm>
              <a:off x="260" y="256"/>
              <a:ext cx="1096" cy="1104"/>
            </a:xfrm>
            <a:prstGeom prst="ellipse">
              <a:avLst/>
            </a:prstGeom>
            <a:solidFill>
              <a:srgbClr val="FF0000"/>
            </a:solidFill>
            <a:ln w="9525">
              <a:noFill/>
              <a:round/>
              <a:headEnd/>
              <a:tailEnd/>
            </a:ln>
          </p:spPr>
          <p:txBody>
            <a:bodyPr anchor="ctr">
              <a:spAutoFit/>
            </a:bodyPr>
            <a:lstStyle/>
            <a:p>
              <a:pPr algn="ctr"/>
              <a:endParaRPr lang="zh-CN" altLang="en-US">
                <a:solidFill>
                  <a:srgbClr val="000000"/>
                </a:solidFill>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999" advTm="8000"/>
    </mc:Choice>
    <mc:Fallback xmlns="">
      <p:transition spd="slow" advTm="8000"/>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86"/>
          <p:cNvSpPr>
            <a:spLocks noGrp="1" noChangeArrowheads="1"/>
          </p:cNvSpPr>
          <p:nvPr>
            <p:ph type="ctrTitle" idx="4294967295"/>
          </p:nvPr>
        </p:nvSpPr>
        <p:spPr>
          <a:xfrm>
            <a:off x="2325688" y="2579688"/>
            <a:ext cx="5903912" cy="1863725"/>
          </a:xfrm>
          <a:prstGeom prst="rect">
            <a:avLst/>
          </a:prstGeom>
          <a:effectLst>
            <a:outerShdw dist="17961" dir="2700000" algn="ctr" rotWithShape="0">
              <a:srgbClr val="FFFFFF">
                <a:alpha val="17000"/>
              </a:srgbClr>
            </a:outerShdw>
          </a:effectLst>
        </p:spPr>
        <p:txBody>
          <a:bodyPr/>
          <a:lstStyle/>
          <a:p>
            <a:pPr algn="l" eaLnBrk="1" hangingPunct="1">
              <a:defRPr/>
            </a:pPr>
            <a:r>
              <a:rPr lang="en-US" altLang="zh-CN" sz="8800" dirty="0">
                <a:latin typeface="Rage Italic" pitchFamily="66" charset="0"/>
              </a:rPr>
              <a:t>The End</a:t>
            </a:r>
            <a:endParaRPr lang="zh-CN" altLang="en-US" sz="8800" dirty="0">
              <a:latin typeface="Rage Italic"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p:cTn id="7" dur="2000" fill="hold"/>
                                        <p:tgtEl>
                                          <p:spTgt spid="50178"/>
                                        </p:tgtEl>
                                        <p:attrNameLst>
                                          <p:attrName>ppt_w</p:attrName>
                                        </p:attrNameLst>
                                      </p:cBhvr>
                                      <p:tavLst>
                                        <p:tav tm="0">
                                          <p:val>
                                            <p:fltVal val="0"/>
                                          </p:val>
                                        </p:tav>
                                        <p:tav tm="100000">
                                          <p:val>
                                            <p:strVal val="#ppt_w"/>
                                          </p:val>
                                        </p:tav>
                                      </p:tavLst>
                                    </p:anim>
                                    <p:anim calcmode="lin" valueType="num">
                                      <p:cBhvr>
                                        <p:cTn id="8" dur="2000" fill="hold"/>
                                        <p:tgtEl>
                                          <p:spTgt spid="50178"/>
                                        </p:tgtEl>
                                        <p:attrNameLst>
                                          <p:attrName>ppt_h</p:attrName>
                                        </p:attrNameLst>
                                      </p:cBhvr>
                                      <p:tavLst>
                                        <p:tav tm="0">
                                          <p:val>
                                            <p:fltVal val="0"/>
                                          </p:val>
                                        </p:tav>
                                        <p:tav tm="100000">
                                          <p:val>
                                            <p:strVal val="#ppt_h"/>
                                          </p:val>
                                        </p:tav>
                                      </p:tavLst>
                                    </p:anim>
                                    <p:animEffect transition="in" filter="fade">
                                      <p:cBhvr>
                                        <p:cTn id="9" dur="2000"/>
                                        <p:tgtEl>
                                          <p:spTgt spid="50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357188" y="651485"/>
            <a:ext cx="7775575" cy="633413"/>
          </a:xfrm>
          <a:prstGeom prst="rect">
            <a:avLst/>
          </a:prstGeom>
        </p:spPr>
        <p:txBody>
          <a:bodyPr/>
          <a:lstStyle/>
          <a:p>
            <a:pPr eaLnBrk="1" hangingPunct="1"/>
            <a:r>
              <a:rPr lang="zh-CN" altLang="en-US" sz="3600" dirty="0">
                <a:latin typeface="方正姚体" pitchFamily="2" charset="-122"/>
                <a:ea typeface="方正姚体" pitchFamily="2" charset="-122"/>
              </a:rPr>
              <a:t>内容提纲</a:t>
            </a:r>
            <a:endParaRPr lang="zh-CN" altLang="en-US" sz="3600" dirty="0">
              <a:solidFill>
                <a:schemeClr val="accent1"/>
              </a:solidFill>
              <a:latin typeface="方正姚体" pitchFamily="2" charset="-122"/>
              <a:ea typeface="方正姚体" pitchFamily="2" charset="-122"/>
            </a:endParaRPr>
          </a:p>
        </p:txBody>
      </p:sp>
      <p:sp>
        <p:nvSpPr>
          <p:cNvPr id="5123" name="Text Box 3"/>
          <p:cNvSpPr txBox="1">
            <a:spLocks noChangeArrowheads="1"/>
          </p:cNvSpPr>
          <p:nvPr/>
        </p:nvSpPr>
        <p:spPr bwMode="auto">
          <a:xfrm>
            <a:off x="1660525" y="722313"/>
            <a:ext cx="309563" cy="366712"/>
          </a:xfrm>
          <a:prstGeom prst="rect">
            <a:avLst/>
          </a:prstGeom>
          <a:noFill/>
          <a:ln w="9525">
            <a:noFill/>
            <a:miter lim="800000"/>
            <a:headEnd/>
            <a:tailEnd/>
          </a:ln>
        </p:spPr>
        <p:txBody>
          <a:bodyPr wrap="none">
            <a:spAutoFit/>
          </a:bodyPr>
          <a:lstStyle/>
          <a:p>
            <a:endParaRPr lang="zh-CN" altLang="en-US">
              <a:latin typeface="Arial" charset="0"/>
            </a:endParaRPr>
          </a:p>
        </p:txBody>
      </p:sp>
      <p:sp>
        <p:nvSpPr>
          <p:cNvPr id="5124" name="Rectangle 43"/>
          <p:cNvSpPr>
            <a:spLocks noChangeArrowheads="1"/>
          </p:cNvSpPr>
          <p:nvPr/>
        </p:nvSpPr>
        <p:spPr bwMode="auto">
          <a:xfrm>
            <a:off x="2009775" y="5664200"/>
            <a:ext cx="1363663" cy="365125"/>
          </a:xfrm>
          <a:prstGeom prst="rect">
            <a:avLst/>
          </a:prstGeom>
          <a:noFill/>
          <a:ln w="9525">
            <a:noFill/>
            <a:miter lim="800000"/>
            <a:headEnd/>
            <a:tailEnd/>
          </a:ln>
        </p:spPr>
        <p:txBody>
          <a:bodyPr wrap="none">
            <a:spAutoFit/>
          </a:bodyPr>
          <a:lstStyle/>
          <a:p>
            <a:pPr algn="ctr"/>
            <a:r>
              <a:rPr lang="en-US" altLang="zh-CN" b="1">
                <a:solidFill>
                  <a:srgbClr val="FFFFFF"/>
                </a:solidFill>
                <a:latin typeface="Arial" charset="0"/>
              </a:rPr>
              <a:t>Contents 1</a:t>
            </a:r>
          </a:p>
        </p:txBody>
      </p:sp>
      <p:sp>
        <p:nvSpPr>
          <p:cNvPr id="5125" name="Rectangle 44"/>
          <p:cNvSpPr>
            <a:spLocks noChangeArrowheads="1"/>
          </p:cNvSpPr>
          <p:nvPr/>
        </p:nvSpPr>
        <p:spPr bwMode="auto">
          <a:xfrm>
            <a:off x="5575300" y="5622925"/>
            <a:ext cx="1363663" cy="365125"/>
          </a:xfrm>
          <a:prstGeom prst="rect">
            <a:avLst/>
          </a:prstGeom>
          <a:noFill/>
          <a:ln w="9525">
            <a:noFill/>
            <a:miter lim="800000"/>
            <a:headEnd/>
            <a:tailEnd/>
          </a:ln>
        </p:spPr>
        <p:txBody>
          <a:bodyPr wrap="none">
            <a:spAutoFit/>
          </a:bodyPr>
          <a:lstStyle/>
          <a:p>
            <a:pPr algn="ctr"/>
            <a:r>
              <a:rPr lang="en-US" altLang="zh-CN" b="1">
                <a:solidFill>
                  <a:srgbClr val="FFFFFF"/>
                </a:solidFill>
                <a:latin typeface="Arial" charset="0"/>
              </a:rPr>
              <a:t>Contents 2</a:t>
            </a:r>
          </a:p>
        </p:txBody>
      </p:sp>
      <p:sp>
        <p:nvSpPr>
          <p:cNvPr id="5126" name="AutoShape 54"/>
          <p:cNvSpPr>
            <a:spLocks/>
          </p:cNvSpPr>
          <p:nvPr/>
        </p:nvSpPr>
        <p:spPr bwMode="auto">
          <a:xfrm rot="5400000">
            <a:off x="-1420019" y="1658144"/>
            <a:ext cx="4824413" cy="47656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401 w 21600"/>
              <a:gd name="T22" fmla="*/ 0 h 21600"/>
              <a:gd name="T23" fmla="*/ 21199 w 21600"/>
              <a:gd name="T24" fmla="*/ 13628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lnTo>
                  <a:pt x="323" y="10641"/>
                </a:lnTo>
                <a:close/>
              </a:path>
            </a:pathLst>
          </a:custGeom>
          <a:gradFill rotWithShape="0">
            <a:gsLst>
              <a:gs pos="0">
                <a:srgbClr val="003399"/>
              </a:gs>
              <a:gs pos="100000">
                <a:srgbClr val="8BA2D1"/>
              </a:gs>
            </a:gsLst>
            <a:lin ang="0" scaled="1"/>
          </a:gradFill>
          <a:ln w="9525">
            <a:noFill/>
            <a:round/>
            <a:headEnd/>
            <a:tailEnd/>
          </a:ln>
        </p:spPr>
        <p:txBody>
          <a:bodyPr wrap="none" anchor="ctr"/>
          <a:lstStyle/>
          <a:p>
            <a:endParaRPr lang="zh-CN" altLang="en-US"/>
          </a:p>
        </p:txBody>
      </p:sp>
      <p:sp>
        <p:nvSpPr>
          <p:cNvPr id="5127" name="AutoShape 55"/>
          <p:cNvSpPr>
            <a:spLocks/>
          </p:cNvSpPr>
          <p:nvPr/>
        </p:nvSpPr>
        <p:spPr bwMode="auto">
          <a:xfrm rot="5400000" flipH="1">
            <a:off x="-2013744" y="2064544"/>
            <a:ext cx="4032250" cy="39258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0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7713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gradFill rotWithShape="0">
            <a:gsLst>
              <a:gs pos="0">
                <a:srgbClr val="93A9D4"/>
              </a:gs>
              <a:gs pos="100000">
                <a:srgbClr val="003399">
                  <a:alpha val="0"/>
                </a:srgbClr>
              </a:gs>
            </a:gsLst>
            <a:lin ang="0" scaled="1"/>
          </a:gradFill>
          <a:ln w="9525">
            <a:noFill/>
            <a:round/>
            <a:headEnd/>
            <a:tailEnd/>
          </a:ln>
        </p:spPr>
        <p:txBody>
          <a:bodyPr wrap="none" anchor="ctr"/>
          <a:lstStyle/>
          <a:p>
            <a:endParaRPr lang="zh-CN" altLang="en-US"/>
          </a:p>
        </p:txBody>
      </p:sp>
      <p:sp>
        <p:nvSpPr>
          <p:cNvPr id="5128" name="AutoShape 53"/>
          <p:cNvSpPr>
            <a:spLocks noChangeArrowheads="1"/>
          </p:cNvSpPr>
          <p:nvPr/>
        </p:nvSpPr>
        <p:spPr bwMode="auto">
          <a:xfrm>
            <a:off x="3314701" y="4491038"/>
            <a:ext cx="4138285"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使用工具实现知识图谱管理</a:t>
            </a:r>
          </a:p>
        </p:txBody>
      </p:sp>
      <p:sp>
        <p:nvSpPr>
          <p:cNvPr id="5129" name="AutoShape 78"/>
          <p:cNvSpPr>
            <a:spLocks noChangeArrowheads="1"/>
          </p:cNvSpPr>
          <p:nvPr/>
        </p:nvSpPr>
        <p:spPr bwMode="auto">
          <a:xfrm>
            <a:off x="3411539" y="3652838"/>
            <a:ext cx="4721224"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使用</a:t>
            </a:r>
            <a:r>
              <a:rPr lang="en-US" altLang="zh-CN" sz="2400" b="1" dirty="0">
                <a:solidFill>
                  <a:srgbClr val="000000"/>
                </a:solidFill>
                <a:latin typeface="Times New Roman" pitchFamily="18" charset="0"/>
              </a:rPr>
              <a:t>OWL-API</a:t>
            </a:r>
            <a:r>
              <a:rPr lang="zh-CN" altLang="en-US" sz="2400" b="1" dirty="0">
                <a:solidFill>
                  <a:srgbClr val="000000"/>
                </a:solidFill>
                <a:latin typeface="Times New Roman" pitchFamily="18" charset="0"/>
              </a:rPr>
              <a:t>实现本体编程</a:t>
            </a:r>
          </a:p>
        </p:txBody>
      </p:sp>
      <p:sp>
        <p:nvSpPr>
          <p:cNvPr id="5130" name="AutoShape 84"/>
          <p:cNvSpPr>
            <a:spLocks noChangeArrowheads="1"/>
          </p:cNvSpPr>
          <p:nvPr/>
        </p:nvSpPr>
        <p:spPr bwMode="auto">
          <a:xfrm>
            <a:off x="3251199" y="2789238"/>
            <a:ext cx="4201787"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使用</a:t>
            </a:r>
            <a:r>
              <a:rPr lang="en-US" altLang="zh-CN" sz="2400" b="1" dirty="0">
                <a:solidFill>
                  <a:srgbClr val="000000"/>
                </a:solidFill>
                <a:latin typeface="Times New Roman" pitchFamily="18" charset="0"/>
              </a:rPr>
              <a:t>Protégé</a:t>
            </a:r>
            <a:r>
              <a:rPr lang="zh-CN" altLang="en-US" sz="2400" b="1" dirty="0">
                <a:solidFill>
                  <a:srgbClr val="000000"/>
                </a:solidFill>
                <a:latin typeface="Times New Roman" pitchFamily="18" charset="0"/>
              </a:rPr>
              <a:t>调试和评估本体</a:t>
            </a:r>
          </a:p>
        </p:txBody>
      </p:sp>
      <p:sp>
        <p:nvSpPr>
          <p:cNvPr id="5131" name="AutoShape 87"/>
          <p:cNvSpPr>
            <a:spLocks noChangeArrowheads="1"/>
          </p:cNvSpPr>
          <p:nvPr/>
        </p:nvSpPr>
        <p:spPr bwMode="auto">
          <a:xfrm>
            <a:off x="2730499" y="2001838"/>
            <a:ext cx="3357149"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使用</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Protégé</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构建本体</a:t>
            </a:r>
          </a:p>
        </p:txBody>
      </p:sp>
      <p:grpSp>
        <p:nvGrpSpPr>
          <p:cNvPr id="5132" name="Group 12"/>
          <p:cNvGrpSpPr>
            <a:grpSpLocks/>
          </p:cNvGrpSpPr>
          <p:nvPr/>
        </p:nvGrpSpPr>
        <p:grpSpPr bwMode="auto">
          <a:xfrm>
            <a:off x="2413000" y="2090738"/>
            <a:ext cx="381000" cy="381000"/>
            <a:chOff x="0" y="0"/>
            <a:chExt cx="1615" cy="1615"/>
          </a:xfrm>
        </p:grpSpPr>
        <p:sp>
          <p:nvSpPr>
            <p:cNvPr id="5172" name="Oval 89"/>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73" name="Oval 90"/>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74" name="Oval 91"/>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5" name="Oval 92"/>
            <p:cNvSpPr>
              <a:spLocks noChangeArrowheads="1"/>
            </p:cNvSpPr>
            <p:nvPr/>
          </p:nvSpPr>
          <p:spPr bwMode="auto">
            <a:xfrm>
              <a:off x="175" y="175"/>
              <a:ext cx="1265" cy="1265"/>
            </a:xfrm>
            <a:prstGeom prst="ellipse">
              <a:avLst/>
            </a:prstGeom>
            <a:gradFill rotWithShape="1">
              <a:gsLst>
                <a:gs pos="0">
                  <a:srgbClr val="000000"/>
                </a:gs>
                <a:gs pos="100000">
                  <a:srgbClr val="FFCC00"/>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6" name="Oval 93"/>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7" name="Oval 94"/>
            <p:cNvSpPr>
              <a:spLocks noChangeArrowheads="1"/>
            </p:cNvSpPr>
            <p:nvPr/>
          </p:nvSpPr>
          <p:spPr bwMode="auto">
            <a:xfrm>
              <a:off x="256" y="256"/>
              <a:ext cx="1097" cy="1104"/>
            </a:xfrm>
            <a:prstGeom prst="ellipse">
              <a:avLst/>
            </a:prstGeom>
            <a:solidFill>
              <a:srgbClr val="FFFF99"/>
            </a:solidFill>
            <a:ln w="9525">
              <a:noFill/>
              <a:round/>
              <a:headEnd/>
              <a:tailEnd/>
            </a:ln>
          </p:spPr>
          <p:txBody>
            <a:bodyPr anchor="ctr">
              <a:spAutoFit/>
            </a:bodyPr>
            <a:lstStyle/>
            <a:p>
              <a:pPr algn="ctr"/>
              <a:endParaRPr lang="zh-CN" altLang="en-US">
                <a:solidFill>
                  <a:srgbClr val="000000"/>
                </a:solidFill>
              </a:endParaRPr>
            </a:p>
          </p:txBody>
        </p:sp>
      </p:grpSp>
      <p:grpSp>
        <p:nvGrpSpPr>
          <p:cNvPr id="5133" name="Group 19"/>
          <p:cNvGrpSpPr>
            <a:grpSpLocks/>
          </p:cNvGrpSpPr>
          <p:nvPr/>
        </p:nvGrpSpPr>
        <p:grpSpPr bwMode="auto">
          <a:xfrm>
            <a:off x="2946400" y="2878138"/>
            <a:ext cx="381000" cy="381000"/>
            <a:chOff x="0" y="0"/>
            <a:chExt cx="1615" cy="1615"/>
          </a:xfrm>
        </p:grpSpPr>
        <p:sp>
          <p:nvSpPr>
            <p:cNvPr id="5166" name="Oval 96"/>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7" name="Oval 97"/>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8" name="Oval 98"/>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9" name="Oval 99"/>
            <p:cNvSpPr>
              <a:spLocks noChangeArrowheads="1"/>
            </p:cNvSpPr>
            <p:nvPr/>
          </p:nvSpPr>
          <p:spPr bwMode="auto">
            <a:xfrm>
              <a:off x="175" y="175"/>
              <a:ext cx="1265" cy="1265"/>
            </a:xfrm>
            <a:prstGeom prst="ellipse">
              <a:avLst/>
            </a:prstGeom>
            <a:gradFill rotWithShape="1">
              <a:gsLst>
                <a:gs pos="0">
                  <a:srgbClr val="000000"/>
                </a:gs>
                <a:gs pos="100000">
                  <a:srgbClr val="48BE67"/>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0" name="Oval 100"/>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1" name="Oval 101"/>
            <p:cNvSpPr>
              <a:spLocks noChangeArrowheads="1"/>
            </p:cNvSpPr>
            <p:nvPr/>
          </p:nvSpPr>
          <p:spPr bwMode="auto">
            <a:xfrm>
              <a:off x="256" y="256"/>
              <a:ext cx="1097" cy="1104"/>
            </a:xfrm>
            <a:prstGeom prst="ellipse">
              <a:avLst/>
            </a:prstGeom>
            <a:solidFill>
              <a:srgbClr val="92D050"/>
            </a:solidFill>
            <a:ln w="9525">
              <a:noFill/>
              <a:round/>
              <a:headEnd/>
              <a:tailEnd/>
            </a:ln>
          </p:spPr>
          <p:txBody>
            <a:bodyPr anchor="ctr">
              <a:spAutoFit/>
            </a:bodyPr>
            <a:lstStyle/>
            <a:p>
              <a:pPr algn="ctr"/>
              <a:endParaRPr lang="zh-CN" altLang="en-US">
                <a:solidFill>
                  <a:srgbClr val="000000"/>
                </a:solidFill>
              </a:endParaRPr>
            </a:p>
          </p:txBody>
        </p:sp>
      </p:grpSp>
      <p:grpSp>
        <p:nvGrpSpPr>
          <p:cNvPr id="5134" name="Group 26"/>
          <p:cNvGrpSpPr>
            <a:grpSpLocks/>
          </p:cNvGrpSpPr>
          <p:nvPr/>
        </p:nvGrpSpPr>
        <p:grpSpPr bwMode="auto">
          <a:xfrm>
            <a:off x="3175000" y="3716338"/>
            <a:ext cx="381000" cy="381000"/>
            <a:chOff x="0" y="0"/>
            <a:chExt cx="1615" cy="1615"/>
          </a:xfrm>
        </p:grpSpPr>
        <p:sp>
          <p:nvSpPr>
            <p:cNvPr id="5160" name="Oval 103"/>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1" name="Oval 104"/>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2" name="Oval 105"/>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3" name="Oval 106"/>
            <p:cNvSpPr>
              <a:spLocks noChangeArrowheads="1"/>
            </p:cNvSpPr>
            <p:nvPr/>
          </p:nvSpPr>
          <p:spPr bwMode="auto">
            <a:xfrm>
              <a:off x="175" y="175"/>
              <a:ext cx="1265" cy="1265"/>
            </a:xfrm>
            <a:prstGeom prst="ellipse">
              <a:avLst/>
            </a:prstGeom>
            <a:gradFill rotWithShape="1">
              <a:gsLst>
                <a:gs pos="0">
                  <a:srgbClr val="21B3E1"/>
                </a:gs>
                <a:gs pos="100000">
                  <a:srgbClr val="0F5368"/>
                </a:gs>
              </a:gsLst>
              <a:lin ang="54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4" name="Oval 107"/>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65" name="Oval 108"/>
            <p:cNvSpPr>
              <a:spLocks noChangeArrowheads="1"/>
            </p:cNvSpPr>
            <p:nvPr/>
          </p:nvSpPr>
          <p:spPr bwMode="auto">
            <a:xfrm>
              <a:off x="256" y="256"/>
              <a:ext cx="1097" cy="1104"/>
            </a:xfrm>
            <a:prstGeom prst="ellipse">
              <a:avLst/>
            </a:prstGeom>
            <a:gradFill rotWithShape="1">
              <a:gsLst>
                <a:gs pos="0">
                  <a:srgbClr val="21B3E1"/>
                </a:gs>
                <a:gs pos="100000">
                  <a:srgbClr val="1057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35" name="Group 33"/>
          <p:cNvGrpSpPr>
            <a:grpSpLocks/>
          </p:cNvGrpSpPr>
          <p:nvPr/>
        </p:nvGrpSpPr>
        <p:grpSpPr bwMode="auto">
          <a:xfrm>
            <a:off x="3067050" y="4554538"/>
            <a:ext cx="381000" cy="381000"/>
            <a:chOff x="0" y="0"/>
            <a:chExt cx="1615" cy="1615"/>
          </a:xfrm>
        </p:grpSpPr>
        <p:sp>
          <p:nvSpPr>
            <p:cNvPr id="5154" name="Oval 110"/>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55" name="Oval 111"/>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6" name="Oval 112"/>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7" name="Oval 113"/>
            <p:cNvSpPr>
              <a:spLocks noChangeArrowheads="1"/>
            </p:cNvSpPr>
            <p:nvPr/>
          </p:nvSpPr>
          <p:spPr bwMode="auto">
            <a:xfrm>
              <a:off x="175" y="175"/>
              <a:ext cx="1265" cy="1265"/>
            </a:xfrm>
            <a:prstGeom prst="ellipse">
              <a:avLst/>
            </a:prstGeom>
            <a:gradFill rotWithShape="1">
              <a:gsLst>
                <a:gs pos="0">
                  <a:srgbClr val="000000"/>
                </a:gs>
                <a:gs pos="100000">
                  <a:srgbClr val="8D67E1"/>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8" name="Oval 114"/>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9" name="Oval 115"/>
            <p:cNvSpPr>
              <a:spLocks noChangeArrowheads="1"/>
            </p:cNvSpPr>
            <p:nvPr/>
          </p:nvSpPr>
          <p:spPr bwMode="auto">
            <a:xfrm>
              <a:off x="256" y="256"/>
              <a:ext cx="1097" cy="1104"/>
            </a:xfrm>
            <a:prstGeom prst="ellipse">
              <a:avLst/>
            </a:prstGeom>
            <a:gradFill rotWithShape="1">
              <a:gsLst>
                <a:gs pos="0">
                  <a:srgbClr val="8D67E1"/>
                </a:gs>
                <a:gs pos="100000">
                  <a:srgbClr val="4532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sp>
        <p:nvSpPr>
          <p:cNvPr id="5136" name="AutoShape 84"/>
          <p:cNvSpPr>
            <a:spLocks noChangeArrowheads="1"/>
          </p:cNvSpPr>
          <p:nvPr/>
        </p:nvSpPr>
        <p:spPr bwMode="auto">
          <a:xfrm>
            <a:off x="3030538" y="5365750"/>
            <a:ext cx="2174875" cy="403225"/>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cs typeface="Times New Roman" pitchFamily="18" charset="0"/>
              </a:rPr>
              <a:t>后测</a:t>
            </a:r>
          </a:p>
        </p:txBody>
      </p:sp>
      <p:grpSp>
        <p:nvGrpSpPr>
          <p:cNvPr id="5139" name="Group 50"/>
          <p:cNvGrpSpPr>
            <a:grpSpLocks/>
          </p:cNvGrpSpPr>
          <p:nvPr/>
        </p:nvGrpSpPr>
        <p:grpSpPr bwMode="auto">
          <a:xfrm>
            <a:off x="2649538" y="5372100"/>
            <a:ext cx="355600" cy="381000"/>
            <a:chOff x="0" y="0"/>
            <a:chExt cx="1615" cy="1615"/>
          </a:xfrm>
        </p:grpSpPr>
        <p:sp>
          <p:nvSpPr>
            <p:cNvPr id="5148"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9"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0"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1"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2"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3" name="Oval 122"/>
            <p:cNvSpPr>
              <a:spLocks noChangeArrowheads="1"/>
            </p:cNvSpPr>
            <p:nvPr/>
          </p:nvSpPr>
          <p:spPr bwMode="auto">
            <a:xfrm>
              <a:off x="260" y="256"/>
              <a:ext cx="1096" cy="1104"/>
            </a:xfrm>
            <a:prstGeom prst="ellipse">
              <a:avLst/>
            </a:prstGeom>
            <a:gradFill rotWithShape="1">
              <a:gsLst>
                <a:gs pos="0">
                  <a:srgbClr val="E35E23"/>
                </a:gs>
                <a:gs pos="100000">
                  <a:srgbClr val="6E2E11"/>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sp>
        <p:nvSpPr>
          <p:cNvPr id="5140" name="AutoShape 84"/>
          <p:cNvSpPr>
            <a:spLocks noChangeArrowheads="1"/>
          </p:cNvSpPr>
          <p:nvPr/>
        </p:nvSpPr>
        <p:spPr bwMode="auto">
          <a:xfrm>
            <a:off x="2227263" y="6049963"/>
            <a:ext cx="2006534" cy="403225"/>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cs typeface="Times New Roman" pitchFamily="18" charset="0"/>
              </a:rPr>
              <a:t>漫谈</a:t>
            </a:r>
          </a:p>
        </p:txBody>
      </p:sp>
      <p:grpSp>
        <p:nvGrpSpPr>
          <p:cNvPr id="5141" name="Group 50"/>
          <p:cNvGrpSpPr>
            <a:grpSpLocks/>
          </p:cNvGrpSpPr>
          <p:nvPr/>
        </p:nvGrpSpPr>
        <p:grpSpPr bwMode="auto">
          <a:xfrm>
            <a:off x="1846263" y="6029325"/>
            <a:ext cx="355600" cy="381000"/>
            <a:chOff x="0" y="0"/>
            <a:chExt cx="1615" cy="1615"/>
          </a:xfrm>
        </p:grpSpPr>
        <p:sp>
          <p:nvSpPr>
            <p:cNvPr id="5142"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3"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44"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5"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6"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47" name="Oval 122"/>
            <p:cNvSpPr>
              <a:spLocks noChangeArrowheads="1"/>
            </p:cNvSpPr>
            <p:nvPr/>
          </p:nvSpPr>
          <p:spPr bwMode="auto">
            <a:xfrm>
              <a:off x="260" y="256"/>
              <a:ext cx="1096" cy="1104"/>
            </a:xfrm>
            <a:prstGeom prst="ellipse">
              <a:avLst/>
            </a:prstGeom>
            <a:solidFill>
              <a:srgbClr val="FF0000"/>
            </a:solidFill>
            <a:ln w="9525">
              <a:noFill/>
              <a:round/>
              <a:headEnd/>
              <a:tailEnd/>
            </a:ln>
          </p:spPr>
          <p:txBody>
            <a:bodyPr anchor="ctr">
              <a:spAutoFit/>
            </a:bodyPr>
            <a:lstStyle/>
            <a:p>
              <a:pPr algn="ctr"/>
              <a:endParaRPr lang="zh-CN" altLang="en-US">
                <a:solidFill>
                  <a:srgbClr val="000000"/>
                </a:solidFill>
              </a:endParaRPr>
            </a:p>
          </p:txBody>
        </p:sp>
      </p:grpSp>
    </p:spTree>
    <p:custDataLst>
      <p:tags r:id="rId1"/>
    </p:custDataLst>
    <p:extLst>
      <p:ext uri="{BB962C8B-B14F-4D97-AF65-F5344CB8AC3E}">
        <p14:creationId xmlns:p14="http://schemas.microsoft.com/office/powerpoint/2010/main" val="2544927488"/>
      </p:ext>
    </p:extLst>
  </p:cSld>
  <p:clrMapOvr>
    <a:masterClrMapping/>
  </p:clrMapOvr>
  <mc:AlternateContent xmlns:mc="http://schemas.openxmlformats.org/markup-compatibility/2006" xmlns:p14="http://schemas.microsoft.com/office/powerpoint/2010/main">
    <mc:Choice Requires="p14">
      <p:transition spd="slow" p14:dur="999" advTm="8000"/>
    </mc:Choice>
    <mc:Fallback xmlns="">
      <p:transition spd="slow" advTm="8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dirty="0">
                <a:latin typeface="Times New Roman" panose="02020603050405020304" pitchFamily="18" charset="0"/>
                <a:cs typeface="Times New Roman" panose="02020603050405020304" pitchFamily="18" charset="0"/>
              </a:rPr>
              <a:t>为什么选择本体开发工具</a:t>
            </a:r>
            <a:r>
              <a:rPr lang="en-US" altLang="zh-CN" dirty="0">
                <a:latin typeface="Times New Roman" panose="02020603050405020304" pitchFamily="18" charset="0"/>
                <a:cs typeface="Times New Roman" panose="02020603050405020304" pitchFamily="18" charset="0"/>
              </a:rPr>
              <a:t>Protégé</a:t>
            </a:r>
            <a:endParaRPr lang="zh-CN" altLang="en-US" dirty="0">
              <a:latin typeface="Times New Roman" panose="02020603050405020304" pitchFamily="18" charset="0"/>
              <a:cs typeface="Times New Roman" panose="02020603050405020304" pitchFamily="18" charset="0"/>
            </a:endParaRPr>
          </a:p>
        </p:txBody>
      </p:sp>
      <p:sp>
        <p:nvSpPr>
          <p:cNvPr id="6148" name="Rectangle 5"/>
          <p:cNvSpPr>
            <a:spLocks noGrp="1" noChangeArrowheads="1"/>
          </p:cNvSpPr>
          <p:nvPr>
            <p:ph idx="1"/>
          </p:nvPr>
        </p:nvSpPr>
        <p:spPr/>
        <p:txBody>
          <a:bodyPr/>
          <a:lstStyle/>
          <a:p>
            <a:r>
              <a:rPr lang="zh-CN" altLang="zh-CN" sz="2800" dirty="0">
                <a:latin typeface="Times New Roman" panose="02020603050405020304" pitchFamily="18" charset="0"/>
                <a:cs typeface="Times New Roman" panose="02020603050405020304" pitchFamily="18" charset="0"/>
              </a:rPr>
              <a:t>本体开发工具大致分为两类 </a:t>
            </a:r>
          </a:p>
          <a:p>
            <a:pPr lvl="1"/>
            <a:r>
              <a:rPr lang="en-US" altLang="zh-CN" sz="2000" dirty="0" err="1">
                <a:latin typeface="Times New Roman" panose="02020603050405020304" pitchFamily="18" charset="0"/>
                <a:cs typeface="Times New Roman" panose="02020603050405020304" pitchFamily="18" charset="0"/>
              </a:rPr>
              <a:t>Ontolingua</a:t>
            </a:r>
            <a:r>
              <a:rPr lang="zh-CN"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OntoSaurus</a:t>
            </a:r>
            <a:r>
              <a:rPr lang="zh-CN" altLang="zh-CN" sz="2000" dirty="0">
                <a:latin typeface="Times New Roman" panose="02020603050405020304" pitchFamily="18" charset="0"/>
                <a:cs typeface="Times New Roman" panose="02020603050405020304" pitchFamily="18" charset="0"/>
              </a:rPr>
              <a:t>和</a:t>
            </a:r>
            <a:r>
              <a:rPr lang="en-US" altLang="zh-CN" sz="2000" dirty="0" err="1">
                <a:latin typeface="Times New Roman" panose="02020603050405020304" pitchFamily="18" charset="0"/>
                <a:cs typeface="Times New Roman" panose="02020603050405020304" pitchFamily="18" charset="0"/>
              </a:rPr>
              <a:t>WebOnto</a:t>
            </a:r>
            <a:r>
              <a:rPr lang="zh-CN" altLang="en-US"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基于一种特定的语言，并在一定程度上支持多种基于</a:t>
            </a:r>
            <a:r>
              <a:rPr lang="en-US" altLang="zh-CN" sz="2000" dirty="0">
                <a:latin typeface="Times New Roman" panose="02020603050405020304" pitchFamily="18" charset="0"/>
                <a:cs typeface="Times New Roman" panose="02020603050405020304" pitchFamily="18" charset="0"/>
              </a:rPr>
              <a:t>AI</a:t>
            </a:r>
            <a:r>
              <a:rPr lang="zh-CN" altLang="zh-CN" sz="2000" dirty="0">
                <a:latin typeface="Times New Roman" panose="02020603050405020304" pitchFamily="18" charset="0"/>
                <a:cs typeface="Times New Roman" panose="02020603050405020304" pitchFamily="18" charset="0"/>
              </a:rPr>
              <a:t>的本体描述语言</a:t>
            </a:r>
          </a:p>
          <a:p>
            <a:pPr lvl="1"/>
            <a:r>
              <a:rPr lang="en-US" altLang="zh-CN" sz="2000" dirty="0">
                <a:latin typeface="Times New Roman" panose="02020603050405020304" pitchFamily="18" charset="0"/>
                <a:cs typeface="Times New Roman" panose="02020603050405020304" pitchFamily="18" charset="0"/>
              </a:rPr>
              <a:t>Protégé</a:t>
            </a:r>
            <a:r>
              <a:rPr lang="zh-CN"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WebODE</a:t>
            </a:r>
            <a:r>
              <a:rPr lang="zh-CN"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OntoEdit</a:t>
            </a:r>
            <a:r>
              <a:rPr lang="zh-CN" altLang="zh-CN" sz="2000" dirty="0">
                <a:latin typeface="Times New Roman" panose="02020603050405020304" pitchFamily="18" charset="0"/>
                <a:cs typeface="Times New Roman" panose="02020603050405020304" pitchFamily="18" charset="0"/>
              </a:rPr>
              <a:t>和</a:t>
            </a:r>
            <a:r>
              <a:rPr lang="en-US" altLang="zh-CN" sz="2000" dirty="0" err="1">
                <a:latin typeface="Times New Roman" panose="02020603050405020304" pitchFamily="18" charset="0"/>
                <a:cs typeface="Times New Roman" panose="02020603050405020304" pitchFamily="18" charset="0"/>
              </a:rPr>
              <a:t>OliEd</a:t>
            </a:r>
            <a:r>
              <a:rPr lang="zh-CN" altLang="zh-CN" sz="2000" dirty="0">
                <a:latin typeface="Times New Roman" panose="02020603050405020304" pitchFamily="18" charset="0"/>
                <a:cs typeface="Times New Roman" panose="02020603050405020304" pitchFamily="18" charset="0"/>
              </a:rPr>
              <a:t>等</a:t>
            </a:r>
            <a:r>
              <a:rPr lang="zh-CN" altLang="en-US"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可以导入、导出多种基于</a:t>
            </a:r>
            <a:r>
              <a:rPr lang="en-US" altLang="zh-CN" sz="2000" dirty="0">
                <a:latin typeface="Times New Roman" panose="02020603050405020304" pitchFamily="18" charset="0"/>
                <a:cs typeface="Times New Roman" panose="02020603050405020304" pitchFamily="18" charset="0"/>
              </a:rPr>
              <a:t>Web</a:t>
            </a:r>
            <a:r>
              <a:rPr lang="zh-CN" altLang="zh-CN" sz="2000" dirty="0">
                <a:latin typeface="Times New Roman" panose="02020603050405020304" pitchFamily="18" charset="0"/>
                <a:cs typeface="Times New Roman" panose="02020603050405020304" pitchFamily="18" charset="0"/>
              </a:rPr>
              <a:t>的本体描述语言格式（如</a:t>
            </a:r>
            <a:r>
              <a:rPr lang="en-US" altLang="zh-CN" sz="2000" dirty="0">
                <a:latin typeface="Times New Roman" panose="02020603050405020304" pitchFamily="18" charset="0"/>
                <a:cs typeface="Times New Roman" panose="02020603050405020304" pitchFamily="18" charset="0"/>
              </a:rPr>
              <a:t>XML</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RDF(S)</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OWL</a:t>
            </a:r>
            <a:r>
              <a:rPr lang="zh-CN" altLang="zh-CN" sz="2000" dirty="0">
                <a:latin typeface="Times New Roman" panose="02020603050405020304" pitchFamily="18" charset="0"/>
                <a:cs typeface="Times New Roman" panose="02020603050405020304" pitchFamily="18" charset="0"/>
              </a:rPr>
              <a:t>等）</a:t>
            </a:r>
            <a:endParaRPr lang="en-US" altLang="zh-CN" sz="2000" dirty="0">
              <a:latin typeface="Times New Roman" panose="02020603050405020304" pitchFamily="18" charset="0"/>
              <a:cs typeface="Times New Roman" panose="02020603050405020304" pitchFamily="18" charset="0"/>
            </a:endParaRPr>
          </a:p>
          <a:p>
            <a:pPr lvl="1"/>
            <a:r>
              <a:rPr lang="zh-CN" altLang="zh-CN" sz="2000" dirty="0">
                <a:latin typeface="Times New Roman" panose="02020603050405020304" pitchFamily="18" charset="0"/>
                <a:cs typeface="Times New Roman" panose="02020603050405020304" pitchFamily="18" charset="0"/>
              </a:rPr>
              <a:t>由于其优秀的设计以及众多的插件，</a:t>
            </a:r>
            <a:r>
              <a:rPr lang="en-US" altLang="zh-CN" sz="2000" dirty="0" err="1">
                <a:latin typeface="Times New Roman" panose="02020603050405020304" pitchFamily="18" charset="0"/>
                <a:cs typeface="Times New Roman" panose="02020603050405020304" pitchFamily="18" charset="0"/>
              </a:rPr>
              <a:t>Prot</a:t>
            </a:r>
            <a:r>
              <a:rPr lang="zh-CN" altLang="zh-CN" sz="2000" dirty="0">
                <a:latin typeface="Times New Roman" panose="02020603050405020304" pitchFamily="18" charset="0"/>
                <a:cs typeface="Times New Roman" panose="02020603050405020304" pitchFamily="18" charset="0"/>
              </a:rPr>
              <a:t>é</a:t>
            </a:r>
            <a:r>
              <a:rPr lang="en-US" altLang="zh-CN" sz="2000" dirty="0">
                <a:latin typeface="Times New Roman" panose="02020603050405020304" pitchFamily="18" charset="0"/>
                <a:cs typeface="Times New Roman" panose="02020603050405020304" pitchFamily="18" charset="0"/>
              </a:rPr>
              <a:t>g</a:t>
            </a:r>
            <a:r>
              <a:rPr lang="zh-CN" altLang="zh-CN" sz="2000" dirty="0">
                <a:latin typeface="Times New Roman" panose="02020603050405020304" pitchFamily="18" charset="0"/>
                <a:cs typeface="Times New Roman" panose="02020603050405020304" pitchFamily="18" charset="0"/>
              </a:rPr>
              <a:t>é 已经成为目前使用最为广泛的本体编辑器</a:t>
            </a:r>
            <a:endParaRPr lang="en-US" altLang="zh-CN" sz="20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711683507"/>
      </p:ext>
    </p:extLst>
  </p:cSld>
  <p:clrMapOvr>
    <a:masterClrMapping/>
  </p:clrMapOvr>
  <p:transition spd="slow" advTm="5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 calcmode="lin" valueType="num">
                                      <p:cBhvr additive="base">
                                        <p:cTn id="7" dur="500" fill="hold"/>
                                        <p:tgtEl>
                                          <p:spTgt spid="61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148">
                                            <p:txEl>
                                              <p:pRg st="1" end="1"/>
                                            </p:txEl>
                                          </p:spTgt>
                                        </p:tgtEl>
                                        <p:attrNameLst>
                                          <p:attrName>style.visibility</p:attrName>
                                        </p:attrNameLst>
                                      </p:cBhvr>
                                      <p:to>
                                        <p:strVal val="visible"/>
                                      </p:to>
                                    </p:set>
                                    <p:anim calcmode="lin" valueType="num">
                                      <p:cBhvr additive="base">
                                        <p:cTn id="11" dur="500" fill="hold"/>
                                        <p:tgtEl>
                                          <p:spTgt spid="614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4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48">
                                            <p:txEl>
                                              <p:pRg st="2" end="2"/>
                                            </p:txEl>
                                          </p:spTgt>
                                        </p:tgtEl>
                                        <p:attrNameLst>
                                          <p:attrName>style.visibility</p:attrName>
                                        </p:attrNameLst>
                                      </p:cBhvr>
                                      <p:to>
                                        <p:strVal val="visible"/>
                                      </p:to>
                                    </p:set>
                                    <p:anim calcmode="lin" valueType="num">
                                      <p:cBhvr additive="base">
                                        <p:cTn id="15" dur="500" fill="hold"/>
                                        <p:tgtEl>
                                          <p:spTgt spid="614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14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48">
                                            <p:txEl>
                                              <p:pRg st="3" end="3"/>
                                            </p:txEl>
                                          </p:spTgt>
                                        </p:tgtEl>
                                        <p:attrNameLst>
                                          <p:attrName>style.visibility</p:attrName>
                                        </p:attrNameLst>
                                      </p:cBhvr>
                                      <p:to>
                                        <p:strVal val="visible"/>
                                      </p:to>
                                    </p:set>
                                    <p:anim calcmode="lin" valueType="num">
                                      <p:cBhvr additive="base">
                                        <p:cTn id="19" dur="500" fill="hold"/>
                                        <p:tgtEl>
                                          <p:spTgt spid="614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uiExpand="1"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5"/>
</p:tagLst>
</file>

<file path=ppt/tags/tag10.xml><?xml version="1.0" encoding="utf-8"?>
<p:tagLst xmlns:a="http://schemas.openxmlformats.org/drawingml/2006/main" xmlns:r="http://schemas.openxmlformats.org/officeDocument/2006/relationships" xmlns:p="http://schemas.openxmlformats.org/presentationml/2006/main">
  <p:tag name="TIMING" val="|4.7|0.4|0.6|0.2|0.2|0.4|0.3|0.5|0.4|0.5"/>
</p:tagLst>
</file>

<file path=ppt/tags/tag11.xml><?xml version="1.0" encoding="utf-8"?>
<p:tagLst xmlns:a="http://schemas.openxmlformats.org/drawingml/2006/main" xmlns:r="http://schemas.openxmlformats.org/officeDocument/2006/relationships" xmlns:p="http://schemas.openxmlformats.org/presentationml/2006/main">
  <p:tag name="TIMING" val="|4.7|0.4|0.6|0.2|0.2|0.4|0.3|0.5|0.4|0.5"/>
</p:tagLst>
</file>

<file path=ppt/tags/tag12.xml><?xml version="1.0" encoding="utf-8"?>
<p:tagLst xmlns:a="http://schemas.openxmlformats.org/drawingml/2006/main" xmlns:r="http://schemas.openxmlformats.org/officeDocument/2006/relationships" xmlns:p="http://schemas.openxmlformats.org/presentationml/2006/main">
  <p:tag name="TIMING" val="|0.5"/>
</p:tagLst>
</file>

<file path=ppt/tags/tag13.xml><?xml version="1.0" encoding="utf-8"?>
<p:tagLst xmlns:a="http://schemas.openxmlformats.org/drawingml/2006/main" xmlns:r="http://schemas.openxmlformats.org/officeDocument/2006/relationships" xmlns:p="http://schemas.openxmlformats.org/presentationml/2006/main">
  <p:tag name="TIMING" val="|4.7|0.4|0.6|0.2|0.2|0.4|0.3|0.5|0.4|0.5"/>
</p:tagLst>
</file>

<file path=ppt/tags/tag14.xml><?xml version="1.0" encoding="utf-8"?>
<p:tagLst xmlns:a="http://schemas.openxmlformats.org/drawingml/2006/main" xmlns:r="http://schemas.openxmlformats.org/officeDocument/2006/relationships" xmlns:p="http://schemas.openxmlformats.org/presentationml/2006/main">
  <p:tag name="TIMING" val="|0.5"/>
</p:tagLst>
</file>

<file path=ppt/tags/tag15.xml><?xml version="1.0" encoding="utf-8"?>
<p:tagLst xmlns:a="http://schemas.openxmlformats.org/drawingml/2006/main" xmlns:r="http://schemas.openxmlformats.org/officeDocument/2006/relationships" xmlns:p="http://schemas.openxmlformats.org/presentationml/2006/main">
  <p:tag name="TIMING" val="|4.7|0.4|0.6|0.2|0.2|0.4|0.3|0.5|0.4|0.5"/>
</p:tagLst>
</file>

<file path=ppt/tags/tag16.xml><?xml version="1.0" encoding="utf-8"?>
<p:tagLst xmlns:a="http://schemas.openxmlformats.org/drawingml/2006/main" xmlns:r="http://schemas.openxmlformats.org/officeDocument/2006/relationships" xmlns:p="http://schemas.openxmlformats.org/presentationml/2006/main">
  <p:tag name="TIMING" val="|4.7|0.4|0.6|0.2|0.2|0.4|0.3|0.5|0.4|0.5"/>
</p:tagLst>
</file>

<file path=ppt/tags/tag17.xml><?xml version="1.0" encoding="utf-8"?>
<p:tagLst xmlns:a="http://schemas.openxmlformats.org/drawingml/2006/main" xmlns:r="http://schemas.openxmlformats.org/officeDocument/2006/relationships" xmlns:p="http://schemas.openxmlformats.org/presentationml/2006/main">
  <p:tag name="TIMING" val="|4.7|0.4|0.6|0.2|0.2|0.4|0.3|0.5|0.4|0.5"/>
</p:tagLst>
</file>

<file path=ppt/tags/tag18.xml><?xml version="1.0" encoding="utf-8"?>
<p:tagLst xmlns:a="http://schemas.openxmlformats.org/drawingml/2006/main" xmlns:r="http://schemas.openxmlformats.org/officeDocument/2006/relationships" xmlns:p="http://schemas.openxmlformats.org/presentationml/2006/main">
  <p:tag name="TIMING" val="|4.7|0.4|0.6|0.2|0.2|0.4|0.3|0.5|0.4|0.5"/>
</p:tagLst>
</file>

<file path=ppt/tags/tag19.xml><?xml version="1.0" encoding="utf-8"?>
<p:tagLst xmlns:a="http://schemas.openxmlformats.org/drawingml/2006/main" xmlns:r="http://schemas.openxmlformats.org/officeDocument/2006/relationships" xmlns:p="http://schemas.openxmlformats.org/presentationml/2006/main">
  <p:tag name="TIMING" val="|4.7|0.4|0.6|0.2|0.2|0.4|0.3|0.5|0.4|0.5"/>
</p:tagLst>
</file>

<file path=ppt/tags/tag2.xml><?xml version="1.0" encoding="utf-8"?>
<p:tagLst xmlns:a="http://schemas.openxmlformats.org/drawingml/2006/main" xmlns:r="http://schemas.openxmlformats.org/officeDocument/2006/relationships" xmlns:p="http://schemas.openxmlformats.org/presentationml/2006/main">
  <p:tag name="TIMING" val="|0.5"/>
</p:tagLst>
</file>

<file path=ppt/tags/tag20.xml><?xml version="1.0" encoding="utf-8"?>
<p:tagLst xmlns:a="http://schemas.openxmlformats.org/drawingml/2006/main" xmlns:r="http://schemas.openxmlformats.org/officeDocument/2006/relationships" xmlns:p="http://schemas.openxmlformats.org/presentationml/2006/main">
  <p:tag name="TIMING" val="|4.7|0.4|0.6|0.2|0.2|0.4|0.3|0.5|0.4|0.5"/>
</p:tagLst>
</file>

<file path=ppt/tags/tag21.xml><?xml version="1.0" encoding="utf-8"?>
<p:tagLst xmlns:a="http://schemas.openxmlformats.org/drawingml/2006/main" xmlns:r="http://schemas.openxmlformats.org/officeDocument/2006/relationships" xmlns:p="http://schemas.openxmlformats.org/presentationml/2006/main">
  <p:tag name="TIMING" val="|0.5"/>
</p:tagLst>
</file>

<file path=ppt/tags/tag22.xml><?xml version="1.0" encoding="utf-8"?>
<p:tagLst xmlns:a="http://schemas.openxmlformats.org/drawingml/2006/main" xmlns:r="http://schemas.openxmlformats.org/officeDocument/2006/relationships" xmlns:p="http://schemas.openxmlformats.org/presentationml/2006/main">
  <p:tag name="TIMING" val="|0.5"/>
</p:tagLst>
</file>

<file path=ppt/tags/tag23.xml><?xml version="1.0" encoding="utf-8"?>
<p:tagLst xmlns:a="http://schemas.openxmlformats.org/drawingml/2006/main" xmlns:r="http://schemas.openxmlformats.org/officeDocument/2006/relationships" xmlns:p="http://schemas.openxmlformats.org/presentationml/2006/main">
  <p:tag name="TIMING" val="|0.5"/>
</p:tagLst>
</file>

<file path=ppt/tags/tag3.xml><?xml version="1.0" encoding="utf-8"?>
<p:tagLst xmlns:a="http://schemas.openxmlformats.org/drawingml/2006/main" xmlns:r="http://schemas.openxmlformats.org/officeDocument/2006/relationships" xmlns:p="http://schemas.openxmlformats.org/presentationml/2006/main">
  <p:tag name="TIMING" val="|4.7|0.4|0.6|0.2|0.2|0.4|0.3|0.5|0.4|0.5"/>
</p:tagLst>
</file>

<file path=ppt/tags/tag4.xml><?xml version="1.0" encoding="utf-8"?>
<p:tagLst xmlns:a="http://schemas.openxmlformats.org/drawingml/2006/main" xmlns:r="http://schemas.openxmlformats.org/officeDocument/2006/relationships" xmlns:p="http://schemas.openxmlformats.org/presentationml/2006/main">
  <p:tag name="TIMING" val="|4.7|0.4|0.6|0.2|0.2|0.4|0.3|0.5|0.4|0.5"/>
</p:tagLst>
</file>

<file path=ppt/tags/tag5.xml><?xml version="1.0" encoding="utf-8"?>
<p:tagLst xmlns:a="http://schemas.openxmlformats.org/drawingml/2006/main" xmlns:r="http://schemas.openxmlformats.org/officeDocument/2006/relationships" xmlns:p="http://schemas.openxmlformats.org/presentationml/2006/main">
  <p:tag name="TIMING" val="|4.7|0.4|0.6|0.2|0.2|0.4|0.3|0.5|0.4|0.5"/>
</p:tagLst>
</file>

<file path=ppt/tags/tag6.xml><?xml version="1.0" encoding="utf-8"?>
<p:tagLst xmlns:a="http://schemas.openxmlformats.org/drawingml/2006/main" xmlns:r="http://schemas.openxmlformats.org/officeDocument/2006/relationships" xmlns:p="http://schemas.openxmlformats.org/presentationml/2006/main">
  <p:tag name="TIMING" val="|4.7|0.4|0.6|0.2|0.2|0.4|0.3|0.5|0.4|0.5"/>
</p:tagLst>
</file>

<file path=ppt/tags/tag7.xml><?xml version="1.0" encoding="utf-8"?>
<p:tagLst xmlns:a="http://schemas.openxmlformats.org/drawingml/2006/main" xmlns:r="http://schemas.openxmlformats.org/officeDocument/2006/relationships" xmlns:p="http://schemas.openxmlformats.org/presentationml/2006/main">
  <p:tag name="TIMING" val="|4.7|0.4|0.6|0.2|0.2|0.4|0.3|0.5|0.4|0.5"/>
</p:tagLst>
</file>

<file path=ppt/tags/tag8.xml><?xml version="1.0" encoding="utf-8"?>
<p:tagLst xmlns:a="http://schemas.openxmlformats.org/drawingml/2006/main" xmlns:r="http://schemas.openxmlformats.org/officeDocument/2006/relationships" xmlns:p="http://schemas.openxmlformats.org/presentationml/2006/main">
  <p:tag name="TIMING" val="|4.7|0.4|0.6|0.2|0.2|0.4|0.3|0.5|0.4|0.5"/>
</p:tagLst>
</file>

<file path=ppt/tags/tag9.xml><?xml version="1.0" encoding="utf-8"?>
<p:tagLst xmlns:a="http://schemas.openxmlformats.org/drawingml/2006/main" xmlns:r="http://schemas.openxmlformats.org/officeDocument/2006/relationships" xmlns:p="http://schemas.openxmlformats.org/presentationml/2006/main">
  <p:tag name="TIMING" val="|4.7|0.4|0.6|0.2|0.2|0.4|0.3|0.5|0.4|0.5"/>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Symbol" pitchFamily="18" charset="2"/>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Symbol" pitchFamily="18" charset="2"/>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19251</TotalTime>
  <Pages>0</Pages>
  <Words>11275</Words>
  <Characters>0</Characters>
  <Application>Microsoft Office PowerPoint</Application>
  <DocSecurity>0</DocSecurity>
  <PresentationFormat>全屏显示(4:3)</PresentationFormat>
  <Lines>0</Lines>
  <Paragraphs>884</Paragraphs>
  <Slides>70</Slides>
  <Notes>47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70</vt:i4>
      </vt:variant>
    </vt:vector>
  </HeadingPairs>
  <TitlesOfParts>
    <vt:vector size="87" baseType="lpstr">
      <vt:lpstr>Arial Unicode MS</vt:lpstr>
      <vt:lpstr>Monotype Corsiva</vt:lpstr>
      <vt:lpstr>方正姚体</vt:lpstr>
      <vt:lpstr>华文楷体</vt:lpstr>
      <vt:lpstr>华文隶书</vt:lpstr>
      <vt:lpstr>楷体</vt:lpstr>
      <vt:lpstr>隶书</vt:lpstr>
      <vt:lpstr>宋体</vt:lpstr>
      <vt:lpstr>微软雅黑</vt:lpstr>
      <vt:lpstr>Arial</vt:lpstr>
      <vt:lpstr>Cambria Math</vt:lpstr>
      <vt:lpstr>Georgia</vt:lpstr>
      <vt:lpstr>Rage Italic</vt:lpstr>
      <vt:lpstr>Symbol</vt:lpstr>
      <vt:lpstr>Times New Roman</vt:lpstr>
      <vt:lpstr>Wingdings</vt:lpstr>
      <vt:lpstr>默认设计模板</vt:lpstr>
      <vt:lpstr>PowerPoint 演示文稿</vt:lpstr>
      <vt:lpstr>PowerPoint 演示文稿</vt:lpstr>
      <vt:lpstr>PowerPoint 演示文稿</vt:lpstr>
      <vt:lpstr>回顾</vt:lpstr>
      <vt:lpstr>教学目标</vt:lpstr>
      <vt:lpstr>教学目标</vt:lpstr>
      <vt:lpstr>内容提纲</vt:lpstr>
      <vt:lpstr>内容提纲</vt:lpstr>
      <vt:lpstr>为什么选择本体开发工具Protégé</vt:lpstr>
      <vt:lpstr>Protégé简介</vt:lpstr>
      <vt:lpstr>Protégé简介</vt:lpstr>
      <vt:lpstr>安装运行</vt:lpstr>
      <vt:lpstr>配置规则、实例和属性显示视图</vt:lpstr>
      <vt:lpstr>创建类及其描述、属性</vt:lpstr>
      <vt:lpstr>创建SWRL规则</vt:lpstr>
      <vt:lpstr>创建实例及其描述</vt:lpstr>
      <vt:lpstr>转换为XML显示</vt:lpstr>
      <vt:lpstr>内容提纲</vt:lpstr>
      <vt:lpstr>Protégé中的SPARQL查询</vt:lpstr>
      <vt:lpstr>Protégé中的SPARQL查询</vt:lpstr>
      <vt:lpstr>随堂测试</vt:lpstr>
      <vt:lpstr>Protégé中的DL查询（插件）</vt:lpstr>
      <vt:lpstr>Protégé中的DL查询（插件）</vt:lpstr>
      <vt:lpstr>Protégé中的DL查询（插件）</vt:lpstr>
      <vt:lpstr>Protégé中的DL查询（测试）</vt:lpstr>
      <vt:lpstr>查看创建的本体的统计信息</vt:lpstr>
      <vt:lpstr>一致性检测</vt:lpstr>
      <vt:lpstr>Pellet查找最小不一致公理集</vt:lpstr>
      <vt:lpstr>Pellet对实例的推理与解释</vt:lpstr>
      <vt:lpstr>内容提纲</vt:lpstr>
      <vt:lpstr>Java编辑环境配置</vt:lpstr>
      <vt:lpstr>OWL-API编程环境配置</vt:lpstr>
      <vt:lpstr>在java类中引用OWL-API类</vt:lpstr>
      <vt:lpstr>OWL-API编程的视角</vt:lpstr>
      <vt:lpstr>实体的命名和表示</vt:lpstr>
      <vt:lpstr>读取OWL文件或创建OWL本体</vt:lpstr>
      <vt:lpstr>创建类公理</vt:lpstr>
      <vt:lpstr>创建类表达式</vt:lpstr>
      <vt:lpstr>创建属性</vt:lpstr>
      <vt:lpstr>创建实例及其描述</vt:lpstr>
      <vt:lpstr>创建SWRL规则</vt:lpstr>
      <vt:lpstr>保存本体</vt:lpstr>
      <vt:lpstr>查看本体的统计信息</vt:lpstr>
      <vt:lpstr>推理相关的重要类</vt:lpstr>
      <vt:lpstr>一致性检测</vt:lpstr>
      <vt:lpstr>Pellet对实例的推理</vt:lpstr>
      <vt:lpstr>Pellet对公理的解释</vt:lpstr>
      <vt:lpstr>内容提纲</vt:lpstr>
      <vt:lpstr>PowerPoint 演示文稿</vt:lpstr>
      <vt:lpstr>What is Knowledge Graph</vt:lpstr>
      <vt:lpstr>PowerPoint 演示文稿</vt:lpstr>
      <vt:lpstr>What is Knowledge Graph</vt:lpstr>
      <vt:lpstr>知识图谱的管理—以RDF为例</vt:lpstr>
      <vt:lpstr>RDF的存储</vt:lpstr>
      <vt:lpstr>RDF的存储</vt:lpstr>
      <vt:lpstr>RDF的存储</vt:lpstr>
      <vt:lpstr>RDF与OWL</vt:lpstr>
      <vt:lpstr>RDF与OWL</vt:lpstr>
      <vt:lpstr>RDF知识图谱的查询</vt:lpstr>
      <vt:lpstr>SPARQL回顾</vt:lpstr>
      <vt:lpstr>使用Jena提供的接口实现SPARQL查询</vt:lpstr>
      <vt:lpstr>内容提纲</vt:lpstr>
      <vt:lpstr>PowerPoint 演示文稿</vt:lpstr>
      <vt:lpstr>PowerPoint 演示文稿</vt:lpstr>
      <vt:lpstr>内容提纲</vt:lpstr>
      <vt:lpstr>工具库</vt:lpstr>
      <vt:lpstr>机遇与挑战</vt:lpstr>
      <vt:lpstr>机遇与挑战</vt:lpstr>
      <vt:lpstr>机遇与挑战</vt:lpstr>
      <vt:lpstr>The End</vt:lpstr>
    </vt:vector>
  </TitlesOfParts>
  <Company>Guild Design Inc.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www.themegalley.com</dc:creator>
  <cp:lastModifiedBy>Bin Liu</cp:lastModifiedBy>
  <cp:revision>1539</cp:revision>
  <dcterms:created xsi:type="dcterms:W3CDTF">2007-02-22T03:29:13Z</dcterms:created>
  <dcterms:modified xsi:type="dcterms:W3CDTF">2020-06-02T01:56:15Z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